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5" r:id="rId1"/>
  </p:sldMasterIdLst>
  <p:notesMasterIdLst>
    <p:notesMasterId r:id="rId19"/>
  </p:notesMasterIdLst>
  <p:sldIdLst>
    <p:sldId id="309" r:id="rId2"/>
    <p:sldId id="311" r:id="rId3"/>
    <p:sldId id="310" r:id="rId4"/>
    <p:sldId id="312" r:id="rId5"/>
    <p:sldId id="429" r:id="rId6"/>
    <p:sldId id="423" r:id="rId7"/>
    <p:sldId id="424" r:id="rId8"/>
    <p:sldId id="349" r:id="rId9"/>
    <p:sldId id="425" r:id="rId10"/>
    <p:sldId id="427" r:id="rId11"/>
    <p:sldId id="426" r:id="rId12"/>
    <p:sldId id="315" r:id="rId13"/>
    <p:sldId id="313" r:id="rId14"/>
    <p:sldId id="316" r:id="rId15"/>
    <p:sldId id="314" r:id="rId16"/>
    <p:sldId id="329" r:id="rId17"/>
    <p:sldId id="42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92" autoAdjust="0"/>
    <p:restoredTop sz="94541" autoAdjust="0"/>
  </p:normalViewPr>
  <p:slideViewPr>
    <p:cSldViewPr snapToGrid="0" snapToObjects="1">
      <p:cViewPr varScale="1">
        <p:scale>
          <a:sx n="124" d="100"/>
          <a:sy n="124" d="100"/>
        </p:scale>
        <p:origin x="896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170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48" d="100"/>
          <a:sy n="48" d="100"/>
        </p:scale>
        <p:origin x="266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F3527-BB28-884B-A511-C22C3DCF5453}" type="datetimeFigureOut">
              <a:rPr lang="en-US" smtClean="0"/>
              <a:t>9/19/22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F1341-3AFE-B447-A831-9671D6A70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40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2271" y="2866618"/>
            <a:ext cx="4317562" cy="43175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8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3181" y="505595"/>
            <a:ext cx="10583064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3182" y="1720793"/>
            <a:ext cx="5875975" cy="324667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 baseline="0">
                <a:solidFill>
                  <a:schemeClr val="accent1"/>
                </a:solidFill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Here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443182" y="5126730"/>
            <a:ext cx="5875975" cy="4208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20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81" y="6178121"/>
            <a:ext cx="1948205" cy="6308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392" y="6434371"/>
            <a:ext cx="1622935" cy="2724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4686" y="6425551"/>
            <a:ext cx="506186" cy="339956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6572250" y="1720850"/>
            <a:ext cx="5619750" cy="3840163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2271" y="2866618"/>
            <a:ext cx="4317562" cy="431756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827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81" y="6178121"/>
            <a:ext cx="1948205" cy="63089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392" y="6434371"/>
            <a:ext cx="1622935" cy="27242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4686" y="6425551"/>
            <a:ext cx="506186" cy="339956"/>
          </a:xfrm>
          <a:prstGeom prst="rect">
            <a:avLst/>
          </a:prstGeom>
        </p:spPr>
      </p:pic>
      <p:sp>
        <p:nvSpPr>
          <p:cNvPr id="19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651306" y="5563165"/>
            <a:ext cx="5745192" cy="910001"/>
          </a:xfrm>
        </p:spPr>
        <p:txBody>
          <a:bodyPr>
            <a:noAutofit/>
          </a:bodyPr>
          <a:lstStyle>
            <a:lvl1pPr marL="0" indent="0">
              <a:buNone/>
              <a:defRPr baseline="0"/>
            </a:lvl1pPr>
          </a:lstStyle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9186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2271" y="2866618"/>
            <a:ext cx="4317562" cy="43175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8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3181" y="505595"/>
            <a:ext cx="6986319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 dirty="0"/>
              <a:t>Questions?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10538" y="145564"/>
            <a:ext cx="4360333" cy="66110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  <a:p>
            <a:pPr lvl="0"/>
            <a:r>
              <a:rPr lang="en-US" dirty="0"/>
              <a:t>Title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81" y="6178121"/>
            <a:ext cx="1948205" cy="6308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392" y="6434371"/>
            <a:ext cx="1622935" cy="2724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4686" y="6425551"/>
            <a:ext cx="506186" cy="339956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6572250" y="1720850"/>
            <a:ext cx="5619750" cy="3840163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7510539" y="847492"/>
            <a:ext cx="4360333" cy="2759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dirty="0"/>
              <a:t>Contact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424849" y="1726357"/>
            <a:ext cx="5894308" cy="3834656"/>
          </a:xfr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1pPr>
            <a:lvl2pPr marL="6858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2pPr>
            <a:lvl3pPr marL="11430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3pPr>
            <a:lvl4pPr marL="16002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4pPr>
            <a:lvl5pPr marL="20574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Agenda Topics Covered: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2271" y="2866618"/>
            <a:ext cx="4317562" cy="431756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827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81" y="6178121"/>
            <a:ext cx="1948205" cy="63089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392" y="6434371"/>
            <a:ext cx="1622935" cy="27242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4686" y="6425551"/>
            <a:ext cx="506186" cy="339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003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1128583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963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5564365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6204856" y="966055"/>
            <a:ext cx="5492873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00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6478765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7053943" y="4062939"/>
            <a:ext cx="4643786" cy="2284810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053942" y="966789"/>
            <a:ext cx="4644345" cy="2976562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796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6478765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7053943" y="966055"/>
            <a:ext cx="4643786" cy="2284810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053942" y="3371187"/>
            <a:ext cx="4644345" cy="2976562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81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Layou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697678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666264" y="966055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7666264" y="3763624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36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7320" y="966055"/>
            <a:ext cx="697678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1892" y="966055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11892" y="3763624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36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Layou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5200" y="3445216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1892" y="966055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235248" y="966055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11892" y="3445216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8058606" y="966055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5" name="Date Placeholder 1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67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5200" y="966055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11892" y="966055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1892" y="3914031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235248" y="3914031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8058606" y="3914031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5" name="Date Placeholder 14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853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581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7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3181" y="205946"/>
            <a:ext cx="10583064" cy="917487"/>
          </a:xfrm>
        </p:spPr>
        <p:txBody>
          <a:bodyPr anchor="ctr" anchorCtr="0"/>
          <a:lstStyle/>
          <a:p>
            <a:r>
              <a:rPr lang="en-US" sz="3600" dirty="0"/>
              <a:t>Compton Polarimetry at Jefferson Lab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3181" y="1720849"/>
            <a:ext cx="5875975" cy="989694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Dave Gaskell</a:t>
            </a:r>
          </a:p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Jefferson Lab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157100" y="5376024"/>
            <a:ext cx="5745192" cy="910001"/>
          </a:xfrm>
        </p:spPr>
        <p:txBody>
          <a:bodyPr>
            <a:noAutofit/>
          </a:bodyPr>
          <a:lstStyle/>
          <a:p>
            <a:pPr algn="ctr"/>
            <a:r>
              <a:rPr lang="en-US" b="1" dirty="0"/>
              <a:t>FCC EPOL Workshop</a:t>
            </a:r>
          </a:p>
          <a:p>
            <a:pPr algn="ctr"/>
            <a:r>
              <a:rPr lang="en-US" b="1" dirty="0"/>
              <a:t>September 19-30, 2022</a:t>
            </a:r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ABD4139-9DB2-FD67-93AD-285E4AB50D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7100" y="2197431"/>
            <a:ext cx="6896264" cy="178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9193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8F416-F288-98A8-B560-52EF55B35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 C Compton Electron Detector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FB7285-FEE5-5679-782C-D1AA85127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098A74-0061-ADA6-BD2B-74634E622DDF}"/>
              </a:ext>
            </a:extLst>
          </p:cNvPr>
          <p:cNvSpPr txBox="1"/>
          <p:nvPr/>
        </p:nvSpPr>
        <p:spPr>
          <a:xfrm>
            <a:off x="337704" y="847293"/>
            <a:ext cx="679046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ea typeface="굴림" charset="-127"/>
              </a:rPr>
              <a:t>Diamond microstrips used to detect scattered electrons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>
                <a:ea typeface="굴림" charset="-127"/>
              </a:rPr>
              <a:t>Four 21mm x 21mm planes each with 96 horizontal 200 </a:t>
            </a:r>
            <a:r>
              <a:rPr lang="en-US" dirty="0" err="1">
                <a:ea typeface="굴림" charset="-127"/>
              </a:rPr>
              <a:t>μm</a:t>
            </a:r>
            <a:r>
              <a:rPr lang="en-US" dirty="0">
                <a:ea typeface="굴림" charset="-127"/>
              </a:rPr>
              <a:t> wide micro-strips.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>
                <a:ea typeface="굴림" charset="-127"/>
              </a:rPr>
              <a:t>Rough-tracking based/coincidence trigger suppresses backgrounds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>
                <a:ea typeface="굴림" charset="-127"/>
              </a:rPr>
              <a:t>Detector inside vacuum can – electronics outside </a:t>
            </a:r>
            <a:r>
              <a:rPr lang="en-US" dirty="0">
                <a:ea typeface="굴림" charset="-127"/>
                <a:sym typeface="Wingdings" pitchFamily="2" charset="2"/>
              </a:rPr>
              <a:t> efficiency ok (&gt;80%), but some variation strip-to-strip</a:t>
            </a:r>
            <a:r>
              <a:rPr lang="en-US" dirty="0">
                <a:ea typeface="굴림" charset="-127"/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0E79D3-D08D-EC79-ADF0-9173379877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r="9398"/>
          <a:stretch>
            <a:fillRect/>
          </a:stretch>
        </p:blipFill>
        <p:spPr>
          <a:xfrm>
            <a:off x="6096000" y="3816479"/>
            <a:ext cx="5705171" cy="24909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611B7C-B2D2-3CCE-594B-4BBF1EEA3E9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33100" y="1233832"/>
            <a:ext cx="3630251" cy="2017260"/>
          </a:xfrm>
          <a:prstGeom prst="rect">
            <a:avLst/>
          </a:prstGeom>
        </p:spPr>
      </p:pic>
      <p:pic>
        <p:nvPicPr>
          <p:cNvPr id="9" name="Picture 1">
            <a:extLst>
              <a:ext uri="{FF2B5EF4-FFF2-40B4-BE49-F238E27FC236}">
                <a16:creationId xmlns:a16="http://schemas.microsoft.com/office/drawing/2014/main" id="{0A5F4EA3-F9F1-5E09-510F-4829D9841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35306" y="3038539"/>
            <a:ext cx="3023595" cy="218733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C6EDC8-2463-0E96-A66D-DF7B4B856E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/>
          <a:srcRect t="64022"/>
          <a:stretch/>
        </p:blipFill>
        <p:spPr bwMode="auto">
          <a:xfrm>
            <a:off x="959327" y="5318215"/>
            <a:ext cx="3429000" cy="14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A79F38E-F144-BF77-F11F-1C6430DD6740}"/>
              </a:ext>
            </a:extLst>
          </p:cNvPr>
          <p:cNvCxnSpPr>
            <a:cxnSpLocks/>
          </p:cNvCxnSpPr>
          <p:nvPr/>
        </p:nvCxnSpPr>
        <p:spPr>
          <a:xfrm>
            <a:off x="806927" y="5843945"/>
            <a:ext cx="3741283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6727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F4B15-6C80-7B7D-54A8-197FF5F4B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 A Compton Electron Detector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8C89E1-970E-B327-1C0F-19D1EF572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8FC7CB-C638-62AC-1E6A-8E063D521CC2}"/>
              </a:ext>
            </a:extLst>
          </p:cNvPr>
          <p:cNvSpPr txBox="1"/>
          <p:nvPr/>
        </p:nvSpPr>
        <p:spPr>
          <a:xfrm>
            <a:off x="556068" y="1029825"/>
            <a:ext cx="114121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ym typeface="Wingdings"/>
              </a:rPr>
              <a:t>Silicon strip electron detector worked well for most of 6 GeV </a:t>
            </a:r>
            <a:r>
              <a:rPr lang="en-US" sz="2000" dirty="0">
                <a:sym typeface="Wingdings" pitchFamily="2" charset="2"/>
              </a:rPr>
              <a:t> replaced around the same time as upgrade of laser system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US" sz="2000" dirty="0">
                <a:sym typeface="Wingdings" pitchFamily="2" charset="2"/>
              </a:rPr>
              <a:t>Updated system did not perform well – excess noise required </a:t>
            </a:r>
          </a:p>
          <a:p>
            <a:r>
              <a:rPr lang="en-US" sz="2000" dirty="0">
                <a:sym typeface="Wingdings" pitchFamily="2" charset="2"/>
              </a:rPr>
              <a:t>high thresholds, resulting in low efficiency</a:t>
            </a:r>
          </a:p>
          <a:p>
            <a:r>
              <a:rPr lang="en-US" sz="2000" dirty="0">
                <a:sym typeface="Wingdings" pitchFamily="2" charset="2"/>
              </a:rPr>
              <a:t> Likely due to excess capacitance in signal path</a:t>
            </a:r>
            <a:endParaRPr lang="en-US" sz="2000" dirty="0">
              <a:sym typeface="Wingdings"/>
            </a:endParaRPr>
          </a:p>
          <a:p>
            <a:pPr marL="342900" indent="-342900">
              <a:buFont typeface="Wingdings" pitchFamily="2" charset="2"/>
              <a:buChar char="à"/>
            </a:pPr>
            <a:r>
              <a:rPr lang="en-US" sz="2000" dirty="0">
                <a:sym typeface="Wingdings"/>
              </a:rPr>
              <a:t>In preparation for upcoming MOLLER experiment will be replaced</a:t>
            </a:r>
          </a:p>
          <a:p>
            <a:r>
              <a:rPr lang="en-US" sz="2000" dirty="0">
                <a:sym typeface="Wingdings"/>
              </a:rPr>
              <a:t>With diamond strip with ASIC on detector plane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CE4BF9E-8A68-DB8E-F988-F3637B8740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641" y="3607187"/>
            <a:ext cx="4965620" cy="2931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09568B4-B3E1-918E-D15D-87BE3DEE4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7785" y="1853093"/>
            <a:ext cx="3382574" cy="35081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1B6291F-2B95-0275-6CDB-73389AAFCB1C}"/>
              </a:ext>
            </a:extLst>
          </p:cNvPr>
          <p:cNvSpPr txBox="1"/>
          <p:nvPr/>
        </p:nvSpPr>
        <p:spPr>
          <a:xfrm>
            <a:off x="7983784" y="5590977"/>
            <a:ext cx="35369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Hall A: silicon strip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4.6 cm vertical coverage</a:t>
            </a:r>
          </a:p>
          <a:p>
            <a:r>
              <a:rPr lang="en-US" dirty="0">
                <a:sym typeface="Wingdings" pitchFamily="2" charset="2"/>
              </a:rPr>
              <a:t> 192 strips, </a:t>
            </a:r>
            <a:r>
              <a:rPr lang="en-US" dirty="0"/>
              <a:t>240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m pitch</a:t>
            </a:r>
          </a:p>
        </p:txBody>
      </p:sp>
    </p:spTree>
    <p:extLst>
      <p:ext uri="{BB962C8B-B14F-4D97-AF65-F5344CB8AC3E}">
        <p14:creationId xmlns:p14="http://schemas.microsoft.com/office/powerpoint/2010/main" val="1947849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0749B-1515-4E2F-4C3A-B71F1B838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 C Compton Systematic Uncertainties (electron detector)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621F1F-58BD-31E6-E889-E8360A23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BE98C4-9112-3411-6451-7EF3116811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8765" y="845371"/>
            <a:ext cx="5505046" cy="56337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9F5C9B5-7168-EC3F-C79B-380002612A45}"/>
              </a:ext>
            </a:extLst>
          </p:cNvPr>
          <p:cNvSpPr txBox="1"/>
          <p:nvPr/>
        </p:nvSpPr>
        <p:spPr>
          <a:xfrm>
            <a:off x="268948" y="1180033"/>
            <a:ext cx="4001715" cy="1015663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Scale uncertainty = 0.42%</a:t>
            </a:r>
          </a:p>
          <a:p>
            <a:endParaRPr lang="en-US" sz="2000" dirty="0"/>
          </a:p>
          <a:p>
            <a:r>
              <a:rPr lang="en-US" sz="2000" dirty="0"/>
              <a:t>Point-to-point uncertainty  = 0.41%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B93187-B85C-4949-8F4F-69501F2A9776}"/>
              </a:ext>
            </a:extLst>
          </p:cNvPr>
          <p:cNvSpPr txBox="1"/>
          <p:nvPr/>
        </p:nvSpPr>
        <p:spPr>
          <a:xfrm>
            <a:off x="224040" y="3912934"/>
            <a:ext cx="4884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Hall C Compton performance summarized in:</a:t>
            </a:r>
          </a:p>
          <a:p>
            <a:endParaRPr lang="en-US" sz="2000" dirty="0"/>
          </a:p>
          <a:p>
            <a:r>
              <a:rPr lang="en-US" sz="2000" dirty="0"/>
              <a:t>Narayan </a:t>
            </a:r>
            <a:r>
              <a:rPr lang="en-US" sz="2000" i="1" dirty="0"/>
              <a:t>et al</a:t>
            </a:r>
            <a:r>
              <a:rPr lang="en-US" sz="2000" dirty="0"/>
              <a:t>, </a:t>
            </a:r>
            <a:r>
              <a:rPr lang="en-US" sz="2000" i="1" dirty="0" err="1"/>
              <a:t>Phys.Rev.X</a:t>
            </a:r>
            <a:r>
              <a:rPr lang="en-US" sz="2000" dirty="0"/>
              <a:t> 6 (2016) 1, 011013</a:t>
            </a:r>
            <a:endParaRPr lang="en-US" sz="2000" b="1" i="1" dirty="0">
              <a:solidFill>
                <a:srgbClr val="E73C2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9771E1-C993-1361-D0E0-FA1904ED0D8E}"/>
              </a:ext>
            </a:extLst>
          </p:cNvPr>
          <p:cNvSpPr txBox="1"/>
          <p:nvPr/>
        </p:nvSpPr>
        <p:spPr>
          <a:xfrm>
            <a:off x="219736" y="2831250"/>
            <a:ext cx="4175619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Total systematic uncertainty  = 0.59%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48F8EBB-CA6B-9207-ED8B-8948B0633AEF}"/>
              </a:ext>
            </a:extLst>
          </p:cNvPr>
          <p:cNvSpPr/>
          <p:nvPr/>
        </p:nvSpPr>
        <p:spPr>
          <a:xfrm>
            <a:off x="9982200" y="2388520"/>
            <a:ext cx="589197" cy="301163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51E3A0D-3363-2B32-A38B-685D6EE1111B}"/>
              </a:ext>
            </a:extLst>
          </p:cNvPr>
          <p:cNvSpPr/>
          <p:nvPr/>
        </p:nvSpPr>
        <p:spPr>
          <a:xfrm>
            <a:off x="10024833" y="4928597"/>
            <a:ext cx="589197" cy="515397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3930A1-0A91-E5E0-AFAC-AB2E6BFD7FC2}"/>
              </a:ext>
            </a:extLst>
          </p:cNvPr>
          <p:cNvSpPr txBox="1"/>
          <p:nvPr/>
        </p:nvSpPr>
        <p:spPr>
          <a:xfrm>
            <a:off x="219736" y="5334581"/>
            <a:ext cx="43398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Photon detector had significantly larger systematic uncertainties – difficult to constrain non-linearity under load</a:t>
            </a:r>
          </a:p>
        </p:txBody>
      </p:sp>
    </p:spTree>
    <p:extLst>
      <p:ext uri="{BB962C8B-B14F-4D97-AF65-F5344CB8AC3E}">
        <p14:creationId xmlns:p14="http://schemas.microsoft.com/office/powerpoint/2010/main" val="1650328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6B081-CD73-6E1E-BACB-8629847E6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 C Compton Performance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DF4099-62DA-6666-4EF5-ECC86DE4A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7B1C97-43E6-7CAC-F6B0-8083881C65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8" b="38662"/>
          <a:stretch/>
        </p:blipFill>
        <p:spPr>
          <a:xfrm>
            <a:off x="1699595" y="1193488"/>
            <a:ext cx="7983972" cy="44710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8A3B80-D986-805B-DF80-A86E85B56A34}"/>
              </a:ext>
            </a:extLst>
          </p:cNvPr>
          <p:cNvSpPr txBox="1"/>
          <p:nvPr/>
        </p:nvSpPr>
        <p:spPr>
          <a:xfrm>
            <a:off x="1450444" y="5679748"/>
            <a:ext cx="88072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Compton and Møller results agree to ~ 0.7% </a:t>
            </a:r>
            <a:r>
              <a:rPr lang="en-US" sz="2000" dirty="0">
                <a:sym typeface="Wingdings"/>
              </a:rPr>
              <a:t> combined norm. </a:t>
            </a:r>
            <a:r>
              <a:rPr lang="en-US" sz="2000" dirty="0" err="1">
                <a:sym typeface="Wingdings"/>
              </a:rPr>
              <a:t>unc</a:t>
            </a:r>
            <a:r>
              <a:rPr lang="en-US" sz="2000" dirty="0">
                <a:sym typeface="Wingdings"/>
              </a:rPr>
              <a:t>. = 0.77%</a:t>
            </a:r>
          </a:p>
          <a:p>
            <a:r>
              <a:rPr lang="en-US" sz="2000" dirty="0">
                <a:sym typeface="Wingdings"/>
              </a:rPr>
              <a:t>Used weighted average of both polarimeters, polarization </a:t>
            </a:r>
            <a:r>
              <a:rPr lang="en-US" sz="2000" dirty="0" err="1">
                <a:sym typeface="Wingdings"/>
              </a:rPr>
              <a:t>unc</a:t>
            </a:r>
            <a:r>
              <a:rPr lang="en-US" sz="2000" dirty="0">
                <a:sym typeface="Wingdings"/>
              </a:rPr>
              <a:t>. for Q-Weak = 0.61%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E8A0DC-1BFA-966C-426C-FE5A2D5099EE}"/>
              </a:ext>
            </a:extLst>
          </p:cNvPr>
          <p:cNvSpPr txBox="1"/>
          <p:nvPr/>
        </p:nvSpPr>
        <p:spPr>
          <a:xfrm>
            <a:off x="334702" y="1013904"/>
            <a:ext cx="2729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Q-Weak Run 2 (2011-2012)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A289AA-6753-1A02-E139-E522272F54EB}"/>
              </a:ext>
            </a:extLst>
          </p:cNvPr>
          <p:cNvSpPr txBox="1"/>
          <p:nvPr/>
        </p:nvSpPr>
        <p:spPr>
          <a:xfrm>
            <a:off x="9327065" y="1716402"/>
            <a:ext cx="18611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Statistical + point-to-point uncertainties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B7A957-156A-8D1D-C542-EA267A91B277}"/>
              </a:ext>
            </a:extLst>
          </p:cNvPr>
          <p:cNvSpPr txBox="1"/>
          <p:nvPr/>
        </p:nvSpPr>
        <p:spPr>
          <a:xfrm>
            <a:off x="9327065" y="4121483"/>
            <a:ext cx="1904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Normalization uncertainties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054C473-FC61-84BE-6A03-81D2208D16F5}"/>
              </a:ext>
            </a:extLst>
          </p:cNvPr>
          <p:cNvCxnSpPr/>
          <p:nvPr/>
        </p:nvCxnSpPr>
        <p:spPr>
          <a:xfrm flipH="1">
            <a:off x="8738755" y="4444649"/>
            <a:ext cx="588310" cy="0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1C7276E-F5C9-1649-6801-162B5D69823E}"/>
              </a:ext>
            </a:extLst>
          </p:cNvPr>
          <p:cNvCxnSpPr>
            <a:cxnSpLocks/>
          </p:cNvCxnSpPr>
          <p:nvPr/>
        </p:nvCxnSpPr>
        <p:spPr>
          <a:xfrm flipH="1">
            <a:off x="7234177" y="2282112"/>
            <a:ext cx="2018451" cy="136997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587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B39B5-51D6-7D83-021E-3EA364ADA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Polarimetry at Low and High Currents in Hall 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2BC5E0-1FBE-F911-979A-C8F32871B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7EE4DB-2C82-4D01-247E-BEAAB509D4E7}"/>
              </a:ext>
            </a:extLst>
          </p:cNvPr>
          <p:cNvSpPr txBox="1"/>
          <p:nvPr/>
        </p:nvSpPr>
        <p:spPr>
          <a:xfrm>
            <a:off x="740412" y="1382994"/>
            <a:ext cx="47066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u="sng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Measurements with </a:t>
            </a:r>
            <a:r>
              <a:rPr lang="en-US" dirty="0" err="1"/>
              <a:t>Møller</a:t>
            </a:r>
            <a:r>
              <a:rPr lang="en-US" dirty="0"/>
              <a:t> and Compton at same current to check systematic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agree within uncertainties (&lt;1% relative)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Combination of low current (</a:t>
            </a:r>
            <a:r>
              <a:rPr lang="en-US" dirty="0" err="1"/>
              <a:t>Møller</a:t>
            </a:r>
            <a:r>
              <a:rPr lang="en-US" dirty="0"/>
              <a:t> + Compton) and high current (Compton) measurements limits current dependence to &lt;1% over range of 175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/>
              <a:t>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6DEAE8-0420-285F-D7A6-AB909A1A0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" t="6801" r="5185"/>
          <a:stretch/>
        </p:blipFill>
        <p:spPr>
          <a:xfrm>
            <a:off x="5577840" y="1079309"/>
            <a:ext cx="4947921" cy="50445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BB2978-8E4D-B5CD-C413-C86EF6123B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" t="6801" r="5185"/>
          <a:stretch/>
        </p:blipFill>
        <p:spPr>
          <a:xfrm>
            <a:off x="5577840" y="1079309"/>
            <a:ext cx="4947921" cy="50445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06C58B-20FE-D9DC-E69A-BD28DA2501F6}"/>
              </a:ext>
            </a:extLst>
          </p:cNvPr>
          <p:cNvSpPr txBox="1"/>
          <p:nvPr/>
        </p:nvSpPr>
        <p:spPr>
          <a:xfrm>
            <a:off x="4147950" y="5372957"/>
            <a:ext cx="1819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86.92 +/- 0.53%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963C46-C83C-1BC1-2D9B-200D5B404DE7}"/>
              </a:ext>
            </a:extLst>
          </p:cNvPr>
          <p:cNvSpPr txBox="1"/>
          <p:nvPr/>
        </p:nvSpPr>
        <p:spPr>
          <a:xfrm>
            <a:off x="6905209" y="6291878"/>
            <a:ext cx="1819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86.16 +/- 0.63%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F08E06-B2BB-9CDE-5406-5B2630B673A3}"/>
              </a:ext>
            </a:extLst>
          </p:cNvPr>
          <p:cNvSpPr txBox="1"/>
          <p:nvPr/>
        </p:nvSpPr>
        <p:spPr>
          <a:xfrm>
            <a:off x="5058397" y="5955873"/>
            <a:ext cx="1819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87.44 +/- 0.88%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8F737A-BEC2-0930-639D-FC82CCE31102}"/>
              </a:ext>
            </a:extLst>
          </p:cNvPr>
          <p:cNvSpPr txBox="1"/>
          <p:nvPr/>
        </p:nvSpPr>
        <p:spPr>
          <a:xfrm>
            <a:off x="8680400" y="6074601"/>
            <a:ext cx="1819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87.16 +/- 0.59%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F76E2A0-9556-ADB1-595D-45F94B27F082}"/>
              </a:ext>
            </a:extLst>
          </p:cNvPr>
          <p:cNvCxnSpPr>
            <a:stCxn id="8" idx="3"/>
          </p:cNvCxnSpPr>
          <p:nvPr/>
        </p:nvCxnSpPr>
        <p:spPr>
          <a:xfrm flipV="1">
            <a:off x="5967678" y="4924025"/>
            <a:ext cx="937530" cy="6335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0EB7A6C-8C5B-6BF7-E581-29ED847391A5}"/>
              </a:ext>
            </a:extLst>
          </p:cNvPr>
          <p:cNvCxnSpPr/>
          <p:nvPr/>
        </p:nvCxnSpPr>
        <p:spPr>
          <a:xfrm flipV="1">
            <a:off x="6448316" y="4826001"/>
            <a:ext cx="1273285" cy="1129873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0BD1705-C34B-B414-AD6E-6083C9EBF807}"/>
              </a:ext>
            </a:extLst>
          </p:cNvPr>
          <p:cNvCxnSpPr>
            <a:stCxn id="9" idx="0"/>
          </p:cNvCxnSpPr>
          <p:nvPr/>
        </p:nvCxnSpPr>
        <p:spPr>
          <a:xfrm flipV="1">
            <a:off x="7815074" y="5273040"/>
            <a:ext cx="505967" cy="10188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0BCF1CC-09C4-87E0-6045-02964579F297}"/>
              </a:ext>
            </a:extLst>
          </p:cNvPr>
          <p:cNvCxnSpPr>
            <a:stCxn id="11" idx="0"/>
          </p:cNvCxnSpPr>
          <p:nvPr/>
        </p:nvCxnSpPr>
        <p:spPr>
          <a:xfrm flipV="1">
            <a:off x="9590265" y="4924025"/>
            <a:ext cx="136609" cy="11505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8487F267-0FDC-4F72-B581-181507F9A9B6}"/>
              </a:ext>
            </a:extLst>
          </p:cNvPr>
          <p:cNvSpPr/>
          <p:nvPr/>
        </p:nvSpPr>
        <p:spPr>
          <a:xfrm>
            <a:off x="920996" y="4504142"/>
            <a:ext cx="3941899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/>
              <a:t>Magee</a:t>
            </a:r>
            <a:r>
              <a:rPr lang="en-US" sz="1600" i="1" dirty="0"/>
              <a:t> et al,  </a:t>
            </a:r>
            <a:r>
              <a:rPr lang="en-US" sz="1600" i="1" dirty="0" err="1"/>
              <a:t>Phys.Lett.B</a:t>
            </a:r>
            <a:r>
              <a:rPr lang="en-US" sz="1600" dirty="0"/>
              <a:t> 766 (2017) 339-344</a:t>
            </a:r>
          </a:p>
        </p:txBody>
      </p:sp>
    </p:spTree>
    <p:extLst>
      <p:ext uri="{BB962C8B-B14F-4D97-AF65-F5344CB8AC3E}">
        <p14:creationId xmlns:p14="http://schemas.microsoft.com/office/powerpoint/2010/main" val="22169630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6869B-25DA-9968-461C-089D0EC31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 A Compton Polarimeter – Recent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CBA71D-F3C3-FA7A-4304-CEC86E8C6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A06DB8-A988-1F68-9A2E-9792154461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3866"/>
            <a:ext cx="12192000" cy="42328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F3B8ED-4539-F805-E46A-823179E90BEF}"/>
              </a:ext>
            </a:extLst>
          </p:cNvPr>
          <p:cNvSpPr txBox="1"/>
          <p:nvPr/>
        </p:nvSpPr>
        <p:spPr>
          <a:xfrm>
            <a:off x="411892" y="941281"/>
            <a:ext cx="3024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CREX Experiment – 2019-2020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E6ADF5-678D-095C-1101-AB0DA7A6766D}"/>
              </a:ext>
            </a:extLst>
          </p:cNvPr>
          <p:cNvSpPr txBox="1"/>
          <p:nvPr/>
        </p:nvSpPr>
        <p:spPr>
          <a:xfrm>
            <a:off x="919594" y="5871858"/>
            <a:ext cx="96271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CREX Compton analysis: </a:t>
            </a:r>
            <a:r>
              <a:rPr lang="en-US" dirty="0" err="1"/>
              <a:t>dP</a:t>
            </a:r>
            <a:r>
              <a:rPr lang="en-US" dirty="0"/>
              <a:t>/P = 0.52% Photon detector only (electron detector not fully functional)</a:t>
            </a:r>
          </a:p>
        </p:txBody>
      </p:sp>
    </p:spTree>
    <p:extLst>
      <p:ext uri="{BB962C8B-B14F-4D97-AF65-F5344CB8AC3E}">
        <p14:creationId xmlns:p14="http://schemas.microsoft.com/office/powerpoint/2010/main" val="2289354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D0DE7-4FB3-2846-83E2-F9EDC4BAF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CREX Compton Systematic Uncertainties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E4CCC-9E7F-3043-BF7D-4C05104C1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778ACE-F491-BE4B-8022-A00739879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9250" y="1415143"/>
            <a:ext cx="4617631" cy="40277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A19B9A-4EFF-7F41-8B80-65E46052CA9B}"/>
              </a:ext>
            </a:extLst>
          </p:cNvPr>
          <p:cNvSpPr txBox="1"/>
          <p:nvPr/>
        </p:nvSpPr>
        <p:spPr>
          <a:xfrm>
            <a:off x="321547" y="1175657"/>
            <a:ext cx="55031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Photon detector for polarization measurements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Electron detector installed, but used primarily for tests and commissioning new VETROC-based DAQ</a:t>
            </a:r>
          </a:p>
          <a:p>
            <a:pPr marL="285750" indent="-285750">
              <a:buFont typeface="Wingdings" pitchFamily="2" charset="2"/>
              <a:buChar char="à"/>
            </a:pP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Photon detector measurements made using threshold-less, energy-integrating technique</a:t>
            </a:r>
            <a:endParaRPr lang="en-US" dirty="0"/>
          </a:p>
        </p:txBody>
      </p:sp>
      <p:graphicFrame>
        <p:nvGraphicFramePr>
          <p:cNvPr id="9" name="Object 4">
            <a:extLst>
              <a:ext uri="{FF2B5EF4-FFF2-40B4-BE49-F238E27FC236}">
                <a16:creationId xmlns:a16="http://schemas.microsoft.com/office/drawing/2014/main" id="{9888814C-489C-AF46-8C19-5F68BF26EA2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5976" y="3292708"/>
          <a:ext cx="5041899" cy="716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768600" imgH="393700" progId="Equation.3">
                  <p:embed/>
                </p:oleObj>
              </mc:Choice>
              <mc:Fallback>
                <p:oleObj name="Equation" r:id="rId3" imgW="2768600" imgH="393700" progId="Equation.3">
                  <p:embed/>
                  <p:pic>
                    <p:nvPicPr>
                      <p:cNvPr id="9" name="Object 4">
                        <a:extLst>
                          <a:ext uri="{FF2B5EF4-FFF2-40B4-BE49-F238E27FC236}">
                            <a16:creationId xmlns:a16="http://schemas.microsoft.com/office/drawing/2014/main" id="{9888814C-489C-AF46-8C19-5F68BF26EA2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976" y="3292708"/>
                        <a:ext cx="5041899" cy="7166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6">
            <a:extLst>
              <a:ext uri="{FF2B5EF4-FFF2-40B4-BE49-F238E27FC236}">
                <a16:creationId xmlns:a16="http://schemas.microsoft.com/office/drawing/2014/main" id="{F7ADDA24-626D-6744-B1D1-C98E70CC36C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25365" y="4095056"/>
          <a:ext cx="2009775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977900" imgH="419100" progId="Equation.3">
                  <p:embed/>
                </p:oleObj>
              </mc:Choice>
              <mc:Fallback>
                <p:oleObj name="Equation" r:id="rId5" imgW="977900" imgH="419100" progId="Equation.3">
                  <p:embed/>
                  <p:pic>
                    <p:nvPicPr>
                      <p:cNvPr id="10" name="Object 6">
                        <a:extLst>
                          <a:ext uri="{FF2B5EF4-FFF2-40B4-BE49-F238E27FC236}">
                            <a16:creationId xmlns:a16="http://schemas.microsoft.com/office/drawing/2014/main" id="{F7ADDA24-626D-6744-B1D1-C98E70CC36C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5365" y="4095056"/>
                        <a:ext cx="2009775" cy="86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DBE3BAFC-95BF-9E43-81EF-B887E8F17578}"/>
              </a:ext>
            </a:extLst>
          </p:cNvPr>
          <p:cNvSpPr txBox="1"/>
          <p:nvPr/>
        </p:nvSpPr>
        <p:spPr>
          <a:xfrm>
            <a:off x="411892" y="5497677"/>
            <a:ext cx="5763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Results in reduced sensitivity to absolute detector response 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B10E44F-43A3-D345-B59B-830FD53F9938}"/>
              </a:ext>
            </a:extLst>
          </p:cNvPr>
          <p:cNvSpPr/>
          <p:nvPr/>
        </p:nvSpPr>
        <p:spPr>
          <a:xfrm>
            <a:off x="9982200" y="1891837"/>
            <a:ext cx="960455" cy="443868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860A75C-762C-8040-B411-F50A8119E190}"/>
              </a:ext>
            </a:extLst>
          </p:cNvPr>
          <p:cNvSpPr/>
          <p:nvPr/>
        </p:nvSpPr>
        <p:spPr>
          <a:xfrm>
            <a:off x="9982200" y="2335705"/>
            <a:ext cx="960455" cy="443868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357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B1AE0-66C2-8AE7-4273-9F7984444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E8E0C-8B2A-54C1-C3CC-BD5751342B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Hall A and C have leveraged many years of polarization measurements to incrementally improve polarimeters to achieve high precision</a:t>
            </a:r>
          </a:p>
          <a:p>
            <a:r>
              <a:rPr lang="en-US" dirty="0"/>
              <a:t>Moving towards more common systems (laser, electron detectors) to simplify maintenance</a:t>
            </a:r>
          </a:p>
          <a:p>
            <a:r>
              <a:rPr lang="en-US" dirty="0"/>
              <a:t>Strong User support and involvement throughout the program</a:t>
            </a:r>
          </a:p>
          <a:p>
            <a:r>
              <a:rPr lang="en-US" dirty="0"/>
              <a:t>More details on laser, detectors, backgrounds in talks later this week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D9B15A-ACFF-5B75-4CB2-56288946D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794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94B0F-ECDC-825B-32A2-26BE7475C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Jefferson Lab Polarimetry Map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B00AE6-0126-9F24-2951-FD0C9CC67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93CA9D5-EAF5-915E-3222-3CE12A734C63}"/>
              </a:ext>
            </a:extLst>
          </p:cNvPr>
          <p:cNvGrpSpPr>
            <a:grpSpLocks noChangeAspect="1"/>
          </p:cNvGrpSpPr>
          <p:nvPr/>
        </p:nvGrpSpPr>
        <p:grpSpPr>
          <a:xfrm>
            <a:off x="3991780" y="1034861"/>
            <a:ext cx="4116893" cy="5553373"/>
            <a:chOff x="2584137" y="1150613"/>
            <a:chExt cx="3776966" cy="509483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48C9633-DF4D-D4B7-1E44-80420D2823FA}"/>
                </a:ext>
              </a:extLst>
            </p:cNvPr>
            <p:cNvGrpSpPr/>
            <p:nvPr/>
          </p:nvGrpSpPr>
          <p:grpSpPr>
            <a:xfrm>
              <a:off x="2584137" y="1150613"/>
              <a:ext cx="3776966" cy="5094838"/>
              <a:chOff x="4617720" y="1361440"/>
              <a:chExt cx="3474720" cy="4846320"/>
            </a:xfrm>
          </p:grpSpPr>
          <p:pic>
            <p:nvPicPr>
              <p:cNvPr id="8" name="Picture 7" descr="cebaf_overhead.jpg">
                <a:extLst>
                  <a:ext uri="{FF2B5EF4-FFF2-40B4-BE49-F238E27FC236}">
                    <a16:creationId xmlns:a16="http://schemas.microsoft.com/office/drawing/2014/main" id="{D98D85BB-8D0B-05F4-9893-4A03B943C83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004" t="8000" r="7978" b="21331"/>
              <a:stretch/>
            </p:blipFill>
            <p:spPr>
              <a:xfrm>
                <a:off x="4617720" y="1361440"/>
                <a:ext cx="3474720" cy="4846320"/>
              </a:xfrm>
              <a:prstGeom prst="rect">
                <a:avLst/>
              </a:prstGeom>
            </p:spPr>
          </p:pic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396CEDD-48C4-9DE3-3DE5-8071347E5EAC}"/>
                  </a:ext>
                </a:extLst>
              </p:cNvPr>
              <p:cNvSpPr/>
              <p:nvPr/>
            </p:nvSpPr>
            <p:spPr>
              <a:xfrm>
                <a:off x="5676900" y="5499100"/>
                <a:ext cx="609600" cy="419100"/>
              </a:xfrm>
              <a:prstGeom prst="ellipse">
                <a:avLst/>
              </a:prstGeom>
              <a:solidFill>
                <a:schemeClr val="bg1">
                  <a:alpha val="29604"/>
                </a:schemeClr>
              </a:solidFill>
              <a:ln w="3175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91924F5A-45D6-C6AB-655A-EFACBA28E1A9}"/>
                  </a:ext>
                </a:extLst>
              </p:cNvPr>
              <p:cNvSpPr/>
              <p:nvPr/>
            </p:nvSpPr>
            <p:spPr>
              <a:xfrm>
                <a:off x="6375400" y="5575300"/>
                <a:ext cx="355600" cy="279400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C6B35AA2-0FE5-9DE5-12D2-EE40C2CCEDBF}"/>
                  </a:ext>
                </a:extLst>
              </p:cNvPr>
              <p:cNvSpPr/>
              <p:nvPr/>
            </p:nvSpPr>
            <p:spPr>
              <a:xfrm>
                <a:off x="6858000" y="5537200"/>
                <a:ext cx="495300" cy="368300"/>
              </a:xfrm>
              <a:prstGeom prst="ellipse">
                <a:avLst/>
              </a:prstGeom>
              <a:solidFill>
                <a:schemeClr val="bg1">
                  <a:alpha val="30349"/>
                </a:schemeClr>
              </a:solidFill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6FB837C6-C29E-F0A0-2269-5BDEB57AF875}"/>
                  </a:ext>
                </a:extLst>
              </p:cNvPr>
              <p:cNvSpPr/>
              <p:nvPr/>
            </p:nvSpPr>
            <p:spPr>
              <a:xfrm>
                <a:off x="5981700" y="1485900"/>
                <a:ext cx="304800" cy="279400"/>
              </a:xfrm>
              <a:prstGeom prst="rect">
                <a:avLst/>
              </a:prstGeom>
              <a:noFill/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5D12327-794C-1C90-C975-71BA1AA1E032}"/>
                  </a:ext>
                </a:extLst>
              </p:cNvPr>
              <p:cNvSpPr txBox="1"/>
              <p:nvPr/>
            </p:nvSpPr>
            <p:spPr>
              <a:xfrm>
                <a:off x="5831624" y="5533163"/>
                <a:ext cx="3513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A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8EA2FD1-3EBE-1535-55A0-D5613B6C8866}"/>
                  </a:ext>
                </a:extLst>
              </p:cNvPr>
              <p:cNvSpPr txBox="1"/>
              <p:nvPr/>
            </p:nvSpPr>
            <p:spPr>
              <a:xfrm>
                <a:off x="6424420" y="5536550"/>
                <a:ext cx="3386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B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A50BE4A-02A3-2486-41A6-839776BA23F3}"/>
                  </a:ext>
                </a:extLst>
              </p:cNvPr>
              <p:cNvSpPr txBox="1"/>
              <p:nvPr/>
            </p:nvSpPr>
            <p:spPr>
              <a:xfrm>
                <a:off x="6955378" y="5556873"/>
                <a:ext cx="3513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C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D78E16B-5789-85D6-D5F0-1A99D9E9A5AA}"/>
                  </a:ext>
                </a:extLst>
              </p:cNvPr>
              <p:cNvSpPr txBox="1"/>
              <p:nvPr/>
            </p:nvSpPr>
            <p:spPr>
              <a:xfrm>
                <a:off x="5954184" y="1429266"/>
                <a:ext cx="351366" cy="369332"/>
              </a:xfrm>
              <a:prstGeom prst="rect">
                <a:avLst/>
              </a:prstGeom>
              <a:solidFill>
                <a:schemeClr val="bg1">
                  <a:alpha val="29888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D</a:t>
                </a:r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C9D19356-6EF5-BE02-29C2-6D3FE728E85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551142" y="2346532"/>
                <a:ext cx="685943" cy="3156982"/>
              </a:xfrm>
              <a:prstGeom prst="line">
                <a:avLst/>
              </a:prstGeom>
              <a:ln w="3175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E8BE9310-B085-3CBA-CBF9-96FE98843FB3}"/>
                  </a:ext>
                </a:extLst>
              </p:cNvPr>
              <p:cNvCxnSpPr>
                <a:endCxn id="11" idx="0"/>
              </p:cNvCxnSpPr>
              <p:nvPr/>
            </p:nvCxnSpPr>
            <p:spPr>
              <a:xfrm>
                <a:off x="6709807" y="4749800"/>
                <a:ext cx="395843" cy="787400"/>
              </a:xfrm>
              <a:prstGeom prst="line">
                <a:avLst/>
              </a:prstGeom>
              <a:ln w="3175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1BB5ED38-CD72-6FE6-E6D2-8CF57E3A5740}"/>
                  </a:ext>
                </a:extLst>
              </p:cNvPr>
              <p:cNvCxnSpPr/>
              <p:nvPr/>
            </p:nvCxnSpPr>
            <p:spPr>
              <a:xfrm flipH="1">
                <a:off x="6053836" y="4749800"/>
                <a:ext cx="655972" cy="698500"/>
              </a:xfrm>
              <a:prstGeom prst="line">
                <a:avLst/>
              </a:prstGeom>
              <a:ln w="3175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963AA982-E1A1-9BC9-F20A-888685F788A5}"/>
                  </a:ext>
                </a:extLst>
              </p:cNvPr>
              <p:cNvCxnSpPr/>
              <p:nvPr/>
            </p:nvCxnSpPr>
            <p:spPr>
              <a:xfrm flipV="1">
                <a:off x="4965700" y="1804432"/>
                <a:ext cx="1088136" cy="3097770"/>
              </a:xfrm>
              <a:prstGeom prst="line">
                <a:avLst/>
              </a:prstGeom>
              <a:ln w="3175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Arc 20">
                <a:extLst>
                  <a:ext uri="{FF2B5EF4-FFF2-40B4-BE49-F238E27FC236}">
                    <a16:creationId xmlns:a16="http://schemas.microsoft.com/office/drawing/2014/main" id="{1FFD7537-9E2D-B4F4-55CD-06A15710082A}"/>
                  </a:ext>
                </a:extLst>
              </p:cNvPr>
              <p:cNvSpPr/>
              <p:nvPr/>
            </p:nvSpPr>
            <p:spPr>
              <a:xfrm rot="19078786">
                <a:off x="5345557" y="2201230"/>
                <a:ext cx="2158322" cy="1627510"/>
              </a:xfrm>
              <a:prstGeom prst="arc">
                <a:avLst/>
              </a:prstGeom>
              <a:ln w="3175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Arc 21">
                <a:extLst>
                  <a:ext uri="{FF2B5EF4-FFF2-40B4-BE49-F238E27FC236}">
                    <a16:creationId xmlns:a16="http://schemas.microsoft.com/office/drawing/2014/main" id="{D4130266-E1FF-9AF1-C7F6-8A29C91C43E9}"/>
                  </a:ext>
                </a:extLst>
              </p:cNvPr>
              <p:cNvSpPr/>
              <p:nvPr/>
            </p:nvSpPr>
            <p:spPr>
              <a:xfrm rot="8355674">
                <a:off x="4881698" y="2686072"/>
                <a:ext cx="2217784" cy="2183925"/>
              </a:xfrm>
              <a:prstGeom prst="arc">
                <a:avLst/>
              </a:prstGeom>
              <a:ln w="3175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CB8BFAC-2F80-6E8F-4E00-D1C4AF826786}"/>
                </a:ext>
              </a:extLst>
            </p:cNvPr>
            <p:cNvSpPr txBox="1"/>
            <p:nvPr/>
          </p:nvSpPr>
          <p:spPr>
            <a:xfrm>
              <a:off x="2605869" y="4809265"/>
              <a:ext cx="941634" cy="36933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 w="4445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Injector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F60154D-B1B0-8AC3-4B85-1F70B0262C5A}"/>
              </a:ext>
            </a:extLst>
          </p:cNvPr>
          <p:cNvSpPr txBox="1"/>
          <p:nvPr/>
        </p:nvSpPr>
        <p:spPr>
          <a:xfrm>
            <a:off x="652560" y="1162187"/>
            <a:ext cx="18437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/>
              <a:t>E</a:t>
            </a:r>
            <a:r>
              <a:rPr lang="en-US" i="1" baseline="-25000" dirty="0" err="1"/>
              <a:t>beam</a:t>
            </a:r>
            <a:r>
              <a:rPr lang="en-US" dirty="0"/>
              <a:t>=1-12 GeV</a:t>
            </a:r>
          </a:p>
          <a:p>
            <a:r>
              <a:rPr lang="en-US" i="1" dirty="0" err="1"/>
              <a:t>I</a:t>
            </a:r>
            <a:r>
              <a:rPr lang="en-US" i="1" baseline="-25000" dirty="0" err="1"/>
              <a:t>beam</a:t>
            </a:r>
            <a:r>
              <a:rPr lang="en-US" dirty="0"/>
              <a:t> ~ 100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A</a:t>
            </a:r>
          </a:p>
          <a:p>
            <a:endParaRPr lang="en-US" dirty="0"/>
          </a:p>
          <a:p>
            <a:r>
              <a:rPr lang="en-US" dirty="0"/>
              <a:t>P=85-90%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9A4A75D-C0AD-6B1C-A148-540120528A2B}"/>
              </a:ext>
            </a:extLst>
          </p:cNvPr>
          <p:cNvSpPr txBox="1"/>
          <p:nvPr/>
        </p:nvSpPr>
        <p:spPr>
          <a:xfrm>
            <a:off x="645965" y="2963818"/>
            <a:ext cx="2342837" cy="5847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u="sng"/>
              <a:t>Injector</a:t>
            </a:r>
          </a:p>
          <a:p>
            <a:r>
              <a:rPr lang="en-US" sz="1600"/>
              <a:t>5 MeV Mott Polarimeter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610B7ED-4BDC-860D-3A45-117F5C04E036}"/>
              </a:ext>
            </a:extLst>
          </p:cNvPr>
          <p:cNvCxnSpPr>
            <a:cxnSpLocks/>
          </p:cNvCxnSpPr>
          <p:nvPr/>
        </p:nvCxnSpPr>
        <p:spPr>
          <a:xfrm>
            <a:off x="1817383" y="3584731"/>
            <a:ext cx="2174397" cy="1438060"/>
          </a:xfrm>
          <a:prstGeom prst="line">
            <a:avLst/>
          </a:prstGeom>
          <a:ln w="31750">
            <a:solidFill>
              <a:srgbClr val="222BF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3118CCF-6599-D48C-6844-A3CE60BCFCF4}"/>
              </a:ext>
            </a:extLst>
          </p:cNvPr>
          <p:cNvSpPr txBox="1"/>
          <p:nvPr/>
        </p:nvSpPr>
        <p:spPr>
          <a:xfrm>
            <a:off x="8865075" y="1845829"/>
            <a:ext cx="2670122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u="sng" dirty="0"/>
              <a:t>Hall C</a:t>
            </a:r>
          </a:p>
          <a:p>
            <a:r>
              <a:rPr lang="en-US" sz="1600" dirty="0">
                <a:solidFill>
                  <a:srgbClr val="0027AC"/>
                </a:solidFill>
              </a:rPr>
              <a:t>Compton Polarimeter</a:t>
            </a:r>
          </a:p>
          <a:p>
            <a:pPr marL="285750" indent="-285750">
              <a:buFontTx/>
              <a:buChar char="•"/>
            </a:pPr>
            <a:r>
              <a:rPr lang="en-US" sz="1600" dirty="0">
                <a:sym typeface="Wingdings"/>
              </a:rPr>
              <a:t>Installed 2010 (Q-Weak)</a:t>
            </a:r>
          </a:p>
          <a:p>
            <a:r>
              <a:rPr lang="en-US" sz="1600" dirty="0" err="1">
                <a:sym typeface="Wingdings"/>
              </a:rPr>
              <a:t>Møller</a:t>
            </a:r>
            <a:r>
              <a:rPr lang="en-US" sz="1600" dirty="0">
                <a:sym typeface="Wingdings"/>
              </a:rPr>
              <a:t> Polarimeter</a:t>
            </a:r>
          </a:p>
          <a:p>
            <a:pPr marL="285750" indent="-285750">
              <a:buFontTx/>
              <a:buChar char="•"/>
            </a:pPr>
            <a:r>
              <a:rPr lang="en-US" sz="1600" dirty="0">
                <a:sym typeface="Wingdings"/>
              </a:rPr>
              <a:t>Out of plane saturated iron foil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9928733-5E3D-0A6C-3AB4-D8389B1A5FBF}"/>
              </a:ext>
            </a:extLst>
          </p:cNvPr>
          <p:cNvCxnSpPr>
            <a:cxnSpLocks/>
            <a:stCxn id="27" idx="2"/>
            <a:endCxn id="15" idx="0"/>
          </p:cNvCxnSpPr>
          <p:nvPr/>
        </p:nvCxnSpPr>
        <p:spPr>
          <a:xfrm flipH="1">
            <a:off x="6969619" y="3415489"/>
            <a:ext cx="3230517" cy="2426897"/>
          </a:xfrm>
          <a:prstGeom prst="line">
            <a:avLst/>
          </a:prstGeom>
          <a:ln w="31750">
            <a:solidFill>
              <a:srgbClr val="222BF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F555CFA-6BD1-D88E-294C-1A535133D254}"/>
              </a:ext>
            </a:extLst>
          </p:cNvPr>
          <p:cNvSpPr txBox="1"/>
          <p:nvPr/>
        </p:nvSpPr>
        <p:spPr>
          <a:xfrm>
            <a:off x="9047429" y="5257508"/>
            <a:ext cx="2365627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u="sng"/>
              <a:t>Hall B</a:t>
            </a:r>
          </a:p>
          <a:p>
            <a:r>
              <a:rPr lang="en-US" sz="1600" err="1">
                <a:sym typeface="Wingdings"/>
              </a:rPr>
              <a:t>Møller</a:t>
            </a:r>
            <a:r>
              <a:rPr lang="en-US" sz="1600">
                <a:sym typeface="Wingdings"/>
              </a:rPr>
              <a:t> Polarimeter</a:t>
            </a:r>
          </a:p>
          <a:p>
            <a:pPr marL="285750" indent="-285750">
              <a:buFontTx/>
              <a:buChar char="•"/>
            </a:pPr>
            <a:r>
              <a:rPr lang="en-US" sz="1600">
                <a:sym typeface="Wingdings"/>
              </a:rPr>
              <a:t>In plane, low field target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AF67C4C-4BF4-357B-DD25-E16BCC989705}"/>
              </a:ext>
            </a:extLst>
          </p:cNvPr>
          <p:cNvSpPr txBox="1"/>
          <p:nvPr/>
        </p:nvSpPr>
        <p:spPr>
          <a:xfrm>
            <a:off x="502802" y="4723032"/>
            <a:ext cx="2365627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u="sng" dirty="0"/>
              <a:t>Hall A</a:t>
            </a:r>
          </a:p>
          <a:p>
            <a:r>
              <a:rPr lang="en-US" sz="1600" dirty="0">
                <a:solidFill>
                  <a:srgbClr val="0027AC"/>
                </a:solidFill>
              </a:rPr>
              <a:t>Compton Polarimeter</a:t>
            </a:r>
          </a:p>
          <a:p>
            <a:pPr marL="285750" indent="-285750">
              <a:buFontTx/>
              <a:buChar char="•"/>
            </a:pPr>
            <a:r>
              <a:rPr lang="en-US" sz="1600" dirty="0">
                <a:sym typeface="Wingdings"/>
              </a:rPr>
              <a:t>IR  Green laser</a:t>
            </a:r>
          </a:p>
          <a:p>
            <a:r>
              <a:rPr lang="en-US" sz="1600" dirty="0" err="1">
                <a:sym typeface="Wingdings"/>
              </a:rPr>
              <a:t>Møller</a:t>
            </a:r>
            <a:r>
              <a:rPr lang="en-US" sz="1600" dirty="0">
                <a:sym typeface="Wingdings"/>
              </a:rPr>
              <a:t> Polarimeter</a:t>
            </a:r>
          </a:p>
          <a:p>
            <a:pPr marL="285750" indent="-285750">
              <a:buFontTx/>
              <a:buChar char="•"/>
            </a:pPr>
            <a:r>
              <a:rPr lang="en-US" sz="1600" dirty="0">
                <a:sym typeface="Wingdings"/>
              </a:rPr>
              <a:t>In plane, low field target  out of plane saturated iron foil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88C7D20-CEB7-0A42-C338-A33FD9E531A8}"/>
              </a:ext>
            </a:extLst>
          </p:cNvPr>
          <p:cNvCxnSpPr>
            <a:cxnSpLocks/>
            <a:stCxn id="32" idx="3"/>
          </p:cNvCxnSpPr>
          <p:nvPr/>
        </p:nvCxnSpPr>
        <p:spPr>
          <a:xfrm>
            <a:off x="2868429" y="5630973"/>
            <a:ext cx="2524902" cy="399733"/>
          </a:xfrm>
          <a:prstGeom prst="line">
            <a:avLst/>
          </a:prstGeom>
          <a:ln w="31750">
            <a:solidFill>
              <a:srgbClr val="222BF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7750069-A16B-6015-CC31-D8EF6954B816}"/>
              </a:ext>
            </a:extLst>
          </p:cNvPr>
          <p:cNvCxnSpPr>
            <a:cxnSpLocks/>
          </p:cNvCxnSpPr>
          <p:nvPr/>
        </p:nvCxnSpPr>
        <p:spPr>
          <a:xfrm flipH="1" flipV="1">
            <a:off x="6332987" y="6102949"/>
            <a:ext cx="2714678" cy="144924"/>
          </a:xfrm>
          <a:prstGeom prst="line">
            <a:avLst/>
          </a:prstGeom>
          <a:ln w="31750">
            <a:solidFill>
              <a:srgbClr val="222BF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376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466E4-9D63-1AD9-AB8D-BDB951854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Compton Polarimeter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2CF81A-F6E4-A98C-B0BA-89D65892A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650AEE19-DF3E-E355-249F-A1329590A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19200"/>
            <a:ext cx="8534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7021F4D-676A-A9B5-089E-FE924FF9FE36}"/>
              </a:ext>
            </a:extLst>
          </p:cNvPr>
          <p:cNvCxnSpPr/>
          <p:nvPr/>
        </p:nvCxnSpPr>
        <p:spPr>
          <a:xfrm>
            <a:off x="5374730" y="1859972"/>
            <a:ext cx="0" cy="535754"/>
          </a:xfrm>
          <a:prstGeom prst="straightConnector1">
            <a:avLst/>
          </a:prstGeom>
          <a:ln w="25400">
            <a:solidFill>
              <a:srgbClr val="222BFB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ADA282E-4AE0-C91E-C56E-113470F0D4F8}"/>
              </a:ext>
            </a:extLst>
          </p:cNvPr>
          <p:cNvCxnSpPr>
            <a:cxnSpLocks/>
          </p:cNvCxnSpPr>
          <p:nvPr/>
        </p:nvCxnSpPr>
        <p:spPr>
          <a:xfrm flipH="1">
            <a:off x="1909823" y="3705594"/>
            <a:ext cx="7847635" cy="0"/>
          </a:xfrm>
          <a:prstGeom prst="straightConnector1">
            <a:avLst/>
          </a:prstGeom>
          <a:ln w="25400">
            <a:solidFill>
              <a:srgbClr val="222BFB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2A7B6CB-0D56-26FF-4220-CA5A6D5BB514}"/>
              </a:ext>
            </a:extLst>
          </p:cNvPr>
          <p:cNvSpPr txBox="1"/>
          <p:nvPr/>
        </p:nvSpPr>
        <p:spPr>
          <a:xfrm flipH="1">
            <a:off x="5005815" y="1875096"/>
            <a:ext cx="249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3C1585-1FCC-1374-BFD4-2FA9CA0BDBB3}"/>
              </a:ext>
            </a:extLst>
          </p:cNvPr>
          <p:cNvSpPr txBox="1"/>
          <p:nvPr/>
        </p:nvSpPr>
        <p:spPr>
          <a:xfrm>
            <a:off x="9840975" y="3477741"/>
            <a:ext cx="314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AC8A95-AD19-4722-CFF5-6236830AB8E3}"/>
              </a:ext>
            </a:extLst>
          </p:cNvPr>
          <p:cNvSpPr txBox="1"/>
          <p:nvPr/>
        </p:nvSpPr>
        <p:spPr>
          <a:xfrm>
            <a:off x="565787" y="3982189"/>
            <a:ext cx="10535705" cy="2308324"/>
          </a:xfrm>
          <a:prstGeom prst="rect">
            <a:avLst/>
          </a:prstGeom>
          <a:noFill/>
          <a:ln>
            <a:solidFill>
              <a:srgbClr val="222BFB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Halls A and C have similar but not identical Compton polarimeters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Both designed for measurement of </a:t>
            </a:r>
            <a:r>
              <a:rPr lang="en-US" b="1" dirty="0">
                <a:solidFill>
                  <a:schemeClr val="accent1"/>
                </a:solidFill>
              </a:rPr>
              <a:t>longitudinal</a:t>
            </a:r>
            <a:r>
              <a:rPr lang="en-US" dirty="0"/>
              <a:t> polarization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Common layout </a:t>
            </a:r>
            <a:r>
              <a:rPr lang="en-US" dirty="0">
                <a:sym typeface="Wingdings" pitchFamily="2" charset="2"/>
              </a:rPr>
              <a:t> 4-dipole chicane to deflect electrons to laser system and back to nominal beam path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Hall A Compton built as part of original Hall A beamline (1998 first use) by </a:t>
            </a:r>
            <a:r>
              <a:rPr lang="en-US" dirty="0" err="1">
                <a:sym typeface="Wingdings" pitchFamily="2" charset="2"/>
              </a:rPr>
              <a:t>Saclay</a:t>
            </a:r>
            <a:r>
              <a:rPr lang="en-US" dirty="0">
                <a:sym typeface="Wingdings" pitchFamily="2" charset="2"/>
              </a:rPr>
              <a:t>/JLab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Hall C Compton built in 2010 by JLab/MIT/UVa/Manitoba/Winnipeg/William and Mary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Dimensions: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Hall C: Overall length: </a:t>
            </a:r>
            <a:r>
              <a:rPr lang="en-US" dirty="0">
                <a:solidFill>
                  <a:srgbClr val="222BFB"/>
                </a:solidFill>
                <a:sym typeface="Wingdings" pitchFamily="2" charset="2"/>
              </a:rPr>
              <a:t>L=11 m</a:t>
            </a:r>
            <a:r>
              <a:rPr lang="en-US" dirty="0">
                <a:sym typeface="Wingdings" pitchFamily="2" charset="2"/>
              </a:rPr>
              <a:t>. Vertical deflection: originally h=57 cm (6 GeV), now </a:t>
            </a:r>
            <a:r>
              <a:rPr lang="en-US" dirty="0">
                <a:solidFill>
                  <a:srgbClr val="222BFB"/>
                </a:solidFill>
                <a:sym typeface="Wingdings" pitchFamily="2" charset="2"/>
              </a:rPr>
              <a:t>h=12 cm </a:t>
            </a:r>
            <a:r>
              <a:rPr lang="en-US" dirty="0">
                <a:sym typeface="Wingdings" pitchFamily="2" charset="2"/>
              </a:rPr>
              <a:t>(11 GeV)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Hall A: Overall length: </a:t>
            </a:r>
            <a:r>
              <a:rPr lang="en-US" dirty="0">
                <a:solidFill>
                  <a:srgbClr val="222BFB"/>
                </a:solidFill>
                <a:sym typeface="Wingdings" pitchFamily="2" charset="2"/>
              </a:rPr>
              <a:t>L=15 m</a:t>
            </a:r>
            <a:r>
              <a:rPr lang="en-US" dirty="0">
                <a:sym typeface="Wingdings" pitchFamily="2" charset="2"/>
              </a:rPr>
              <a:t>. Vertical deflection: originally h=30 cm (6 GeV), now </a:t>
            </a:r>
            <a:r>
              <a:rPr lang="en-US" dirty="0">
                <a:solidFill>
                  <a:srgbClr val="222BFB"/>
                </a:solidFill>
                <a:sym typeface="Wingdings" pitchFamily="2" charset="2"/>
              </a:rPr>
              <a:t>h=21.5 cm </a:t>
            </a:r>
            <a:r>
              <a:rPr lang="en-US" dirty="0">
                <a:sym typeface="Wingdings" pitchFamily="2" charset="2"/>
              </a:rPr>
              <a:t>(11 GeV)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193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879D4-804F-BD6D-1E88-D8B492A90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Compton Polarimeter Subsystems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88963-1037-DC8E-FDEB-FE4D17241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720C4CC-FC23-B08A-5431-70FA018E1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19200"/>
            <a:ext cx="8534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498CE6-3C61-0674-D276-9B8AB4A33301}"/>
              </a:ext>
            </a:extLst>
          </p:cNvPr>
          <p:cNvSpPr txBox="1"/>
          <p:nvPr/>
        </p:nvSpPr>
        <p:spPr>
          <a:xfrm>
            <a:off x="521981" y="3582156"/>
            <a:ext cx="1083181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Laser – both Hall A and Hall C use Fabry-Perot cavities to store &gt;1 kW of laser power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Hall A: Originally used 1064 nm narrow linewidth laser alone. Later upgraded to a frequency-doubled (532 nm) system </a:t>
            </a:r>
            <a:r>
              <a:rPr lang="en-US" dirty="0">
                <a:sym typeface="Wingdings" pitchFamily="2" charset="2"/>
              </a:rPr>
              <a:t> modest input power (up to 1 W), high Finesse cavity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Hall C: Started with 532 laser </a:t>
            </a:r>
            <a:r>
              <a:rPr lang="en-US" dirty="0">
                <a:sym typeface="Wingdings" pitchFamily="2" charset="2"/>
              </a:rPr>
              <a:t>(Coherent Verdi)  higher input power (10 W), modest Finesse cavity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Photon detector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Hall A: started with multi-channel lead-tungstate detector. Now use GSO (low energy) or ”single channel” lead-tungstate in integrating mode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Hall C: lead tungstate, integrating mode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Electron detector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Hall A: silicon strip, Hall C, diamond strip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Both will be upgrading detectors to larger area diamond strip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45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875B0-BD77-5C53-4DE4-FB874D9F0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Compton Operation Mode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77F422-638D-0A3F-77CE-2160EEFFC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652647-4F6E-53E8-7A75-D60D1ABC1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13" y="1246415"/>
            <a:ext cx="11918374" cy="33103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46F2B7-0A08-9F3A-CE2F-DD7D3CEEC314}"/>
              </a:ext>
            </a:extLst>
          </p:cNvPr>
          <p:cNvSpPr txBox="1"/>
          <p:nvPr/>
        </p:nvSpPr>
        <p:spPr>
          <a:xfrm>
            <a:off x="411892" y="4890436"/>
            <a:ext cx="2391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Photon detector rates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2306557-E49A-5D19-C6C9-7E953A9B7C99}"/>
              </a:ext>
            </a:extLst>
          </p:cNvPr>
          <p:cNvCxnSpPr>
            <a:cxnSpLocks/>
          </p:cNvCxnSpPr>
          <p:nvPr/>
        </p:nvCxnSpPr>
        <p:spPr>
          <a:xfrm flipV="1">
            <a:off x="1761865" y="3429000"/>
            <a:ext cx="650009" cy="1494445"/>
          </a:xfrm>
          <a:prstGeom prst="straightConnector1">
            <a:avLst/>
          </a:prstGeom>
          <a:ln>
            <a:solidFill>
              <a:srgbClr val="222BF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42AEECC-9C2A-0D25-07B7-F71E2E8CB21C}"/>
              </a:ext>
            </a:extLst>
          </p:cNvPr>
          <p:cNvSpPr txBox="1"/>
          <p:nvPr/>
        </p:nvSpPr>
        <p:spPr>
          <a:xfrm>
            <a:off x="431183" y="5392195"/>
            <a:ext cx="111666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Laser locks and unlocks regularly to allow measurement of backgrounds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Backgrounds highly dependent on beam quality</a:t>
            </a:r>
            <a:r>
              <a:rPr lang="en-US" dirty="0"/>
              <a:t>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/>
              <a:t>Sometimes extensive tuning is required to achieve good backgrounds – </a:t>
            </a:r>
            <a:r>
              <a:rPr lang="en-US" b="1" i="1" dirty="0"/>
              <a:t>dominant background from beam interaction with apertures in beamline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D67C1E-A69F-CD98-BE21-BFC28067B9E2}"/>
              </a:ext>
            </a:extLst>
          </p:cNvPr>
          <p:cNvSpPr txBox="1"/>
          <p:nvPr/>
        </p:nvSpPr>
        <p:spPr>
          <a:xfrm>
            <a:off x="1030895" y="894889"/>
            <a:ext cx="1461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current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8413ECA-7D1F-8502-FBA8-67EF03B7A2EC}"/>
              </a:ext>
            </a:extLst>
          </p:cNvPr>
          <p:cNvCxnSpPr/>
          <p:nvPr/>
        </p:nvCxnSpPr>
        <p:spPr>
          <a:xfrm>
            <a:off x="1761865" y="1246415"/>
            <a:ext cx="325004" cy="351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8A60EDB-D5FC-628A-03FB-D7E6781AF74E}"/>
              </a:ext>
            </a:extLst>
          </p:cNvPr>
          <p:cNvSpPr txBox="1"/>
          <p:nvPr/>
        </p:nvSpPr>
        <p:spPr>
          <a:xfrm>
            <a:off x="4508339" y="903792"/>
            <a:ext cx="1622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positions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86ACE98-E182-8C0C-549D-091088262D4D}"/>
              </a:ext>
            </a:extLst>
          </p:cNvPr>
          <p:cNvCxnSpPr>
            <a:cxnSpLocks/>
          </p:cNvCxnSpPr>
          <p:nvPr/>
        </p:nvCxnSpPr>
        <p:spPr>
          <a:xfrm flipH="1">
            <a:off x="4352081" y="1273124"/>
            <a:ext cx="946639" cy="10186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E8D4F47-E8B7-219C-6E8D-F1AE4F9DEEF1}"/>
              </a:ext>
            </a:extLst>
          </p:cNvPr>
          <p:cNvCxnSpPr>
            <a:cxnSpLocks/>
          </p:cNvCxnSpPr>
          <p:nvPr/>
        </p:nvCxnSpPr>
        <p:spPr>
          <a:xfrm flipH="1">
            <a:off x="4247909" y="1273124"/>
            <a:ext cx="1071710" cy="17362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240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DFD3F-5B59-2140-9F73-C6E0D4128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 A Laser System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36E7F5-8F1C-5B49-B221-E4E6A744E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838E9D-82B7-2E4F-B460-AE259825BDE6}"/>
              </a:ext>
            </a:extLst>
          </p:cNvPr>
          <p:cNvSpPr txBox="1"/>
          <p:nvPr/>
        </p:nvSpPr>
        <p:spPr>
          <a:xfrm>
            <a:off x="371139" y="1120676"/>
            <a:ext cx="35036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/>
              </a:rPr>
              <a:t>Main components: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/>
              </a:rPr>
              <a:t>Narrow linewidth 1064 nm seed laser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/>
              </a:rPr>
              <a:t>Fiber amplifier (&gt;5 W)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/>
              </a:rPr>
              <a:t>PPLN doubling crystal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/>
              </a:rPr>
              <a:t>High gain Fabry-Perot cavity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/>
              </a:rPr>
              <a:t>Polarization manipulation/monitoring optics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9D51A5-B6F5-3341-8BAF-75E56C731C9F}"/>
              </a:ext>
            </a:extLst>
          </p:cNvPr>
          <p:cNvSpPr txBox="1"/>
          <p:nvPr/>
        </p:nvSpPr>
        <p:spPr>
          <a:xfrm>
            <a:off x="411892" y="3901602"/>
            <a:ext cx="36267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Properties: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 W laser power from doubling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Mirror reflectivity &gt; 99.98%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Cavity finesse &gt;=13,000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Stored power 2-10 kW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2BFBA1-7D2A-16FF-3931-4D878F235F9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1" y="1239099"/>
            <a:ext cx="7984196" cy="4569419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745757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DB989-90C4-584F-A67E-0E8C4BE8C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 C Laser System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64F16-099B-4646-A4A8-0D1498E32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A546F6-F880-AB46-8783-BFD66BBF6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0645" y="744888"/>
            <a:ext cx="6046246" cy="48620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8C1603A-B58E-0C46-95DD-9F8D7391C24F}"/>
              </a:ext>
            </a:extLst>
          </p:cNvPr>
          <p:cNvSpPr txBox="1"/>
          <p:nvPr/>
        </p:nvSpPr>
        <p:spPr>
          <a:xfrm>
            <a:off x="529827" y="1082647"/>
            <a:ext cx="49996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Key differences with Hall A system: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Higher power green laser </a:t>
            </a:r>
            <a:r>
              <a:rPr lang="en-US" dirty="0">
                <a:sym typeface="Wingdings" pitchFamily="2" charset="2"/>
              </a:rPr>
              <a:t> 10 W (Coherent VERDI)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Large linewidth (1 MHz) means laser can’t be used with narrow linewidth cavity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Cavity mirrors = 99.5%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Cavity gain = 200, stored power ~ 1.7 kW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Drawbacks: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1.7-2 kW is the ultimate upper limit without increasing laser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At 10 W, already ran into issues with distortion of beam shape when used with optical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Apparent thermal effects became significant towards end of Q–Weak run – possible damage to vacuum windows or mirrors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CC0FF5-8514-CA43-B352-5F91EE76B1D1}"/>
              </a:ext>
            </a:extLst>
          </p:cNvPr>
          <p:cNvSpPr txBox="1"/>
          <p:nvPr/>
        </p:nvSpPr>
        <p:spPr>
          <a:xfrm>
            <a:off x="1111594" y="6021845"/>
            <a:ext cx="9116150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Will replace Hall C system with one similar to Hall A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/>
              <a:t>higher powers, better reliability</a:t>
            </a:r>
          </a:p>
        </p:txBody>
      </p:sp>
    </p:spTree>
    <p:extLst>
      <p:ext uri="{BB962C8B-B14F-4D97-AF65-F5344CB8AC3E}">
        <p14:creationId xmlns:p14="http://schemas.microsoft.com/office/powerpoint/2010/main" val="341760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BFC5DA9-3EFF-4D68-AAEF-EF1F2EF0EC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1949" y="3004749"/>
            <a:ext cx="5476601" cy="30764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08A93C-FE7D-9595-B722-7F67D29A8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Polarization Measurement and Cavity Birefringence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1ECEC5-5B0D-0FFF-DC7F-A452A2321388}"/>
              </a:ext>
            </a:extLst>
          </p:cNvPr>
          <p:cNvSpPr txBox="1"/>
          <p:nvPr/>
        </p:nvSpPr>
        <p:spPr>
          <a:xfrm>
            <a:off x="6782053" y="6201985"/>
            <a:ext cx="3676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F. </a:t>
            </a:r>
            <a:r>
              <a:rPr lang="en-US" sz="1600" i="1" dirty="0" err="1"/>
              <a:t>Bielsa</a:t>
            </a:r>
            <a:r>
              <a:rPr lang="en-US" sz="1600" i="1" dirty="0"/>
              <a:t> et al. Appl. Phys. B (2009) 97: 457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93B34D-9272-E76B-5BC8-AD259C6CEE20}"/>
              </a:ext>
            </a:extLst>
          </p:cNvPr>
          <p:cNvSpPr txBox="1"/>
          <p:nvPr/>
        </p:nvSpPr>
        <p:spPr>
          <a:xfrm>
            <a:off x="8176420" y="4177448"/>
            <a:ext cx="306965" cy="3991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C3BBBE-8A3D-7082-1772-300F074515BE}"/>
              </a:ext>
            </a:extLst>
          </p:cNvPr>
          <p:cNvSpPr txBox="1"/>
          <p:nvPr/>
        </p:nvSpPr>
        <p:spPr>
          <a:xfrm>
            <a:off x="8165561" y="3939052"/>
            <a:ext cx="306965" cy="3991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A5F447-BF45-7203-A0C8-0C9496D95892}"/>
              </a:ext>
            </a:extLst>
          </p:cNvPr>
          <p:cNvSpPr txBox="1"/>
          <p:nvPr/>
        </p:nvSpPr>
        <p:spPr>
          <a:xfrm>
            <a:off x="7930328" y="3244334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Hall A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467E619-D598-AF31-9169-4CD209D11FA6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8295973" y="3613666"/>
            <a:ext cx="0" cy="3253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6C35CB75-7710-14ED-9C03-369DD0597D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" r="51995"/>
          <a:stretch/>
        </p:blipFill>
        <p:spPr>
          <a:xfrm>
            <a:off x="750637" y="2767162"/>
            <a:ext cx="3924300" cy="391008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6C90FF1-2D2C-4305-7396-2D34130444D9}"/>
              </a:ext>
            </a:extLst>
          </p:cNvPr>
          <p:cNvSpPr txBox="1"/>
          <p:nvPr/>
        </p:nvSpPr>
        <p:spPr>
          <a:xfrm>
            <a:off x="955768" y="2389942"/>
            <a:ext cx="392429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Circular polarization at cavity entrance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58CD8C-9691-F100-7DC4-A8B0C6F2472A}"/>
              </a:ext>
            </a:extLst>
          </p:cNvPr>
          <p:cNvSpPr txBox="1"/>
          <p:nvPr/>
        </p:nvSpPr>
        <p:spPr>
          <a:xfrm>
            <a:off x="7000254" y="2582496"/>
            <a:ext cx="3738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Measurements of cavity birefringence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15D8BE-E689-0639-0BF5-0D07105CC915}"/>
              </a:ext>
            </a:extLst>
          </p:cNvPr>
          <p:cNvSpPr txBox="1"/>
          <p:nvPr/>
        </p:nvSpPr>
        <p:spPr>
          <a:xfrm>
            <a:off x="411892" y="1018572"/>
            <a:ext cx="115563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Both Hall A and C mitigate impact of birefringence due to vacuum entrance window (and other elements) by monitoring light reflected back from cavity when unlocked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Leverages optical reversibility theorems: J. Opt. Soc. Am. A/Vol. 10, No. 10/October 1993, </a:t>
            </a:r>
            <a:r>
              <a:rPr lang="en-US" dirty="0"/>
              <a:t>JINST 5 (2010) P06006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/>
              <a:t>Birefringence in cavity cannot be ignored – resulted in non-negligible effects in Hall A</a:t>
            </a:r>
          </a:p>
        </p:txBody>
      </p:sp>
    </p:spTree>
    <p:extLst>
      <p:ext uri="{BB962C8B-B14F-4D97-AF65-F5344CB8AC3E}">
        <p14:creationId xmlns:p14="http://schemas.microsoft.com/office/powerpoint/2010/main" val="156255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BB202-DAAD-B61B-CC15-E8A10591E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Photon Detectors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7B7A74-9B5F-EAE7-BDC9-FA50A426C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E7EAB7-7269-321D-36A0-DE9EC595EF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879" y="3312801"/>
            <a:ext cx="3426499" cy="2569875"/>
          </a:xfrm>
          <a:prstGeom prst="rect">
            <a:avLst/>
          </a:prstGeom>
        </p:spPr>
      </p:pic>
      <p:graphicFrame>
        <p:nvGraphicFramePr>
          <p:cNvPr id="6" name="Object 4">
            <a:extLst>
              <a:ext uri="{FF2B5EF4-FFF2-40B4-BE49-F238E27FC236}">
                <a16:creationId xmlns:a16="http://schemas.microsoft.com/office/drawing/2014/main" id="{094ED078-06B9-5EA8-1B99-C1886A80B7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0227522"/>
              </p:ext>
            </p:extLst>
          </p:nvPr>
        </p:nvGraphicFramePr>
        <p:xfrm>
          <a:off x="486064" y="1720203"/>
          <a:ext cx="5041899" cy="716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768600" imgH="393700" progId="Equation.3">
                  <p:embed/>
                </p:oleObj>
              </mc:Choice>
              <mc:Fallback>
                <p:oleObj name="Equation" r:id="rId3" imgW="2768600" imgH="393700" progId="Equation.3">
                  <p:embed/>
                  <p:pic>
                    <p:nvPicPr>
                      <p:cNvPr id="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64" y="1720203"/>
                        <a:ext cx="5041899" cy="7166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0E27E0FA-3B0A-206E-9DF2-5853155E9B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6543740"/>
              </p:ext>
            </p:extLst>
          </p:nvPr>
        </p:nvGraphicFramePr>
        <p:xfrm>
          <a:off x="6922413" y="1595790"/>
          <a:ext cx="2009775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977900" imgH="419100" progId="Equation.3">
                  <p:embed/>
                </p:oleObj>
              </mc:Choice>
              <mc:Fallback>
                <p:oleObj name="Equation" r:id="rId5" imgW="977900" imgH="419100" progId="Equation.3">
                  <p:embed/>
                  <p:pic>
                    <p:nvPicPr>
                      <p:cNvPr id="5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2413" y="1595790"/>
                        <a:ext cx="2009775" cy="86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CCB1FD9-0991-6F16-985F-2CD57915A390}"/>
              </a:ext>
            </a:extLst>
          </p:cNvPr>
          <p:cNvCxnSpPr/>
          <p:nvPr/>
        </p:nvCxnSpPr>
        <p:spPr>
          <a:xfrm>
            <a:off x="5782275" y="2059464"/>
            <a:ext cx="885825" cy="12700"/>
          </a:xfrm>
          <a:prstGeom prst="straightConnector1">
            <a:avLst/>
          </a:prstGeom>
          <a:ln w="38100" cmpd="sng">
            <a:solidFill>
              <a:schemeClr val="accent1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274040F-21D6-5C02-8F61-688C40C4EEA2}"/>
              </a:ext>
            </a:extLst>
          </p:cNvPr>
          <p:cNvSpPr txBox="1"/>
          <p:nvPr/>
        </p:nvSpPr>
        <p:spPr>
          <a:xfrm>
            <a:off x="175971" y="915565"/>
            <a:ext cx="11686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Hall A originally extracted polarization by fitting asymmetry vs. energy using lead-tungstate detector</a:t>
            </a:r>
          </a:p>
          <a:p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Carnegie-Mellon group suggested measured energy-weighted asymmetry – asymmetry integrated over helicity window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F6233E-9AE3-9F00-A604-B8F9D8EC329F}"/>
              </a:ext>
            </a:extLst>
          </p:cNvPr>
          <p:cNvSpPr txBox="1"/>
          <p:nvPr/>
        </p:nvSpPr>
        <p:spPr>
          <a:xfrm>
            <a:off x="349545" y="2591509"/>
            <a:ext cx="63378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/>
              <a:t>No threshold, so analyzing power well understood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/>
              <a:t>Less sensitive to understanding detector resolution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/>
              <a:t>Understanding detector non-linearity over relevant range of signal size most significant challenge </a:t>
            </a:r>
            <a:r>
              <a:rPr lang="en-US" dirty="0">
                <a:sym typeface="Wingdings"/>
              </a:rPr>
              <a:t> LED </a:t>
            </a:r>
            <a:r>
              <a:rPr lang="en-US" dirty="0" err="1">
                <a:sym typeface="Wingdings"/>
              </a:rPr>
              <a:t>pulser</a:t>
            </a:r>
            <a:r>
              <a:rPr lang="en-US" dirty="0">
                <a:sym typeface="Wingdings"/>
              </a:rPr>
              <a:t> system</a:t>
            </a:r>
            <a:endParaRPr lang="en-US" dirty="0"/>
          </a:p>
        </p:txBody>
      </p:sp>
      <p:pic>
        <p:nvPicPr>
          <p:cNvPr id="11" name="Picture 5">
            <a:extLst>
              <a:ext uri="{FF2B5EF4-FFF2-40B4-BE49-F238E27FC236}">
                <a16:creationId xmlns:a16="http://schemas.microsoft.com/office/drawing/2014/main" id="{FA02E7BB-E9C3-2883-E773-5884601D1E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391" y="4143084"/>
            <a:ext cx="2966838" cy="2241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>
            <a:extLst>
              <a:ext uri="{FF2B5EF4-FFF2-40B4-BE49-F238E27FC236}">
                <a16:creationId xmlns:a16="http://schemas.microsoft.com/office/drawing/2014/main" id="{176162CA-FE10-7772-5BEC-6804A365D06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45" y="4388286"/>
            <a:ext cx="3262745" cy="2094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65540F4-8289-80D1-61DA-5AE80DE5843C}"/>
              </a:ext>
            </a:extLst>
          </p:cNvPr>
          <p:cNvSpPr txBox="1"/>
          <p:nvPr/>
        </p:nvSpPr>
        <p:spPr>
          <a:xfrm>
            <a:off x="8489137" y="5934848"/>
            <a:ext cx="2912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Lead-tungstate – high energy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0E2C9D-D9DB-2EFB-6A95-209BC84E0C5A}"/>
              </a:ext>
            </a:extLst>
          </p:cNvPr>
          <p:cNvSpPr txBox="1"/>
          <p:nvPr/>
        </p:nvSpPr>
        <p:spPr>
          <a:xfrm>
            <a:off x="5122753" y="6510773"/>
            <a:ext cx="179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GSO </a:t>
            </a:r>
            <a:r>
              <a:rPr lang="en-US" dirty="0">
                <a:sym typeface="Wingdings" pitchFamily="2" charset="2"/>
              </a:rPr>
              <a:t>- low energy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DB9A0E-24B1-2FB3-E941-E593E0656CEC}"/>
              </a:ext>
            </a:extLst>
          </p:cNvPr>
          <p:cNvSpPr txBox="1"/>
          <p:nvPr/>
        </p:nvSpPr>
        <p:spPr>
          <a:xfrm>
            <a:off x="9982200" y="1720203"/>
            <a:ext cx="1843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Same technique used in Hall 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569AB5-F3AA-1752-3802-B7489E440FB3}"/>
              </a:ext>
            </a:extLst>
          </p:cNvPr>
          <p:cNvSpPr txBox="1"/>
          <p:nvPr/>
        </p:nvSpPr>
        <p:spPr>
          <a:xfrm>
            <a:off x="838200" y="6432795"/>
            <a:ext cx="2361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Linearity measurement</a:t>
            </a:r>
          </a:p>
        </p:txBody>
      </p:sp>
    </p:spTree>
    <p:extLst>
      <p:ext uri="{BB962C8B-B14F-4D97-AF65-F5344CB8AC3E}">
        <p14:creationId xmlns:p14="http://schemas.microsoft.com/office/powerpoint/2010/main" val="31998685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JLab Colors">
      <a:dk1>
        <a:srgbClr val="000000"/>
      </a:dk1>
      <a:lt1>
        <a:srgbClr val="FFFFFF"/>
      </a:lt1>
      <a:dk2>
        <a:srgbClr val="5E5E5E"/>
      </a:dk2>
      <a:lt2>
        <a:srgbClr val="EAEAEA"/>
      </a:lt2>
      <a:accent1>
        <a:srgbClr val="BE1D1D"/>
      </a:accent1>
      <a:accent2>
        <a:srgbClr val="D5D5D5"/>
      </a:accent2>
      <a:accent3>
        <a:srgbClr val="C0C0C0"/>
      </a:accent3>
      <a:accent4>
        <a:srgbClr val="A9A9A9"/>
      </a:accent4>
      <a:accent5>
        <a:srgbClr val="929292"/>
      </a:accent5>
      <a:accent6>
        <a:srgbClr val="919191"/>
      </a:accent6>
      <a:hlink>
        <a:srgbClr val="941100"/>
      </a:hlink>
      <a:folHlink>
        <a:srgbClr val="C81B0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2B5FDA33-0725-481D-A9BF-32E6FB1CA958}" vid="{825910BA-ECA8-437E-BE28-9A14A03687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JLab Widescreen Template</Template>
  <TotalTime>41083</TotalTime>
  <Words>1252</Words>
  <Application>Microsoft Macintosh PowerPoint</Application>
  <PresentationFormat>Widescreen</PresentationFormat>
  <Paragraphs>171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PingFangSC-Regular</vt:lpstr>
      <vt:lpstr>.PingFangSC-Regular</vt:lpstr>
      <vt:lpstr>Arial</vt:lpstr>
      <vt:lpstr>Calibri</vt:lpstr>
      <vt:lpstr>Symbol</vt:lpstr>
      <vt:lpstr>Wingdings</vt:lpstr>
      <vt:lpstr>Theme1</vt:lpstr>
      <vt:lpstr>Equation</vt:lpstr>
      <vt:lpstr>Compton Polarimetry at Jefferson Lab</vt:lpstr>
      <vt:lpstr>Jefferson Lab Polarimetry Map</vt:lpstr>
      <vt:lpstr>Compton Polarimeter Overview</vt:lpstr>
      <vt:lpstr>Compton Polarimeter Subsystems</vt:lpstr>
      <vt:lpstr>Compton Operation Mode</vt:lpstr>
      <vt:lpstr>Hall A Laser System</vt:lpstr>
      <vt:lpstr>Hall C Laser System</vt:lpstr>
      <vt:lpstr>Polarization Measurement and Cavity Birefringence</vt:lpstr>
      <vt:lpstr>Photon Detectors</vt:lpstr>
      <vt:lpstr>Hall C Compton Electron Detector</vt:lpstr>
      <vt:lpstr>Hall A Compton Electron Detector</vt:lpstr>
      <vt:lpstr>Hall C Compton Systematic Uncertainties (electron detector)</vt:lpstr>
      <vt:lpstr>Hall C Compton Performance</vt:lpstr>
      <vt:lpstr>Polarimetry at Low and High Currents in Hall C</vt:lpstr>
      <vt:lpstr>Hall A Compton Polarimeter – Recent Results</vt:lpstr>
      <vt:lpstr>CREX Compton Systematic Uncertainties 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Talk</dc:title>
  <dc:creator>Erin Clifton</dc:creator>
  <cp:lastModifiedBy>Dave Gaskell</cp:lastModifiedBy>
  <cp:revision>338</cp:revision>
  <cp:lastPrinted>2019-01-17T14:16:39Z</cp:lastPrinted>
  <dcterms:created xsi:type="dcterms:W3CDTF">2018-09-06T13:32:58Z</dcterms:created>
  <dcterms:modified xsi:type="dcterms:W3CDTF">2022-09-20T17:00:50Z</dcterms:modified>
</cp:coreProperties>
</file>