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21"/>
  </p:notesMasterIdLst>
  <p:handoutMasterIdLst>
    <p:handoutMasterId r:id="rId22"/>
  </p:handoutMasterIdLst>
  <p:sldIdLst>
    <p:sldId id="2969" r:id="rId4"/>
    <p:sldId id="2983" r:id="rId5"/>
    <p:sldId id="2977" r:id="rId6"/>
    <p:sldId id="2984" r:id="rId7"/>
    <p:sldId id="2978" r:id="rId8"/>
    <p:sldId id="2976" r:id="rId9"/>
    <p:sldId id="2981" r:id="rId10"/>
    <p:sldId id="2982" r:id="rId11"/>
    <p:sldId id="2979" r:id="rId12"/>
    <p:sldId id="2980" r:id="rId13"/>
    <p:sldId id="2989" r:id="rId14"/>
    <p:sldId id="2991" r:id="rId15"/>
    <p:sldId id="2996" r:id="rId16"/>
    <p:sldId id="2998" r:id="rId17"/>
    <p:sldId id="2990" r:id="rId18"/>
    <p:sldId id="2997" r:id="rId19"/>
    <p:sldId id="299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A400"/>
    <a:srgbClr val="FF5050"/>
    <a:srgbClr val="F21AD3"/>
    <a:srgbClr val="6699FF"/>
    <a:srgbClr val="E7FFE7"/>
    <a:srgbClr val="E1F1FF"/>
    <a:srgbClr val="FFCCCC"/>
    <a:srgbClr val="66FF33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4" autoAdjust="0"/>
    <p:restoredTop sz="95173" autoAdjust="0"/>
  </p:normalViewPr>
  <p:slideViewPr>
    <p:cSldViewPr snapToGrid="0" snapToObjects="1">
      <p:cViewPr varScale="1">
        <p:scale>
          <a:sx n="90" d="100"/>
          <a:sy n="90" d="100"/>
        </p:scale>
        <p:origin x="48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1" d="100"/>
          <a:sy n="61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8" y="6373260"/>
            <a:ext cx="65013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265369" y="3807545"/>
            <a:ext cx="3657600" cy="419653"/>
          </a:xfrm>
        </p:spPr>
        <p:txBody>
          <a:bodyPr lIns="45720" tIns="0" rIns="45720" bIns="0" anchor="b">
            <a:normAutofit/>
          </a:bodyPr>
          <a:lstStyle>
            <a:lvl1pPr marL="0" indent="0" algn="ctr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>
            <a:lvl1pPr marL="268288" indent="-268288">
              <a:buFont typeface="Wingdings" panose="05000000000000000000" pitchFamily="2" charset="2"/>
              <a:buChar char="q"/>
              <a:defRPr/>
            </a:lvl1pPr>
            <a:lvl2pPr marL="717550" indent="-269875">
              <a:buFont typeface="Courier New" panose="02070309020205020404" pitchFamily="49" charset="0"/>
              <a:buChar char="o"/>
              <a:defRPr/>
            </a:lvl2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642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8" y="6373260"/>
            <a:ext cx="7144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Opposite sign dispersion and collision offsets at the interaction points - J.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5E8082F9-46E3-2619-712D-752C7C0D5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60865" cy="68756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698" y="1227692"/>
            <a:ext cx="10969139" cy="136273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Opposite sign dispersion and collision offsets at the interaction points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265369" y="4197356"/>
            <a:ext cx="3657600" cy="41965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J. Wenninger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2C1D7E-F0CC-6548-80E9-19AF4B7A5C36}"/>
              </a:ext>
            </a:extLst>
          </p:cNvPr>
          <p:cNvSpPr txBox="1"/>
          <p:nvPr/>
        </p:nvSpPr>
        <p:spPr>
          <a:xfrm>
            <a:off x="5424755" y="474623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20/09/2022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17C4492-04DC-5A0E-0FD0-8B6A86FEB554}"/>
              </a:ext>
            </a:extLst>
          </p:cNvPr>
          <p:cNvSpPr txBox="1">
            <a:spLocks/>
          </p:cNvSpPr>
          <p:nvPr/>
        </p:nvSpPr>
        <p:spPr>
          <a:xfrm>
            <a:off x="239171" y="5060772"/>
            <a:ext cx="4300931" cy="685533"/>
          </a:xfrm>
          <a:prstGeom prst="rect">
            <a:avLst/>
          </a:prstGeom>
        </p:spPr>
        <p:txBody>
          <a:bodyPr vert="horz" lIns="45720" tIns="0" rIns="45720" bIns="0" anchor="b">
            <a:normAutofit fontScale="925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dirty="0">
                <a:solidFill>
                  <a:schemeClr val="bg1"/>
                </a:solidFill>
              </a:rPr>
              <a:t>Acknowledgements:</a:t>
            </a:r>
          </a:p>
          <a:p>
            <a:pPr defTabSz="914400"/>
            <a:r>
              <a:rPr lang="en-GB" dirty="0">
                <a:solidFill>
                  <a:schemeClr val="bg1"/>
                </a:solidFill>
              </a:rPr>
              <a:t>A. Blondel, J. </a:t>
            </a:r>
            <a:r>
              <a:rPr lang="en-GB" dirty="0" err="1">
                <a:solidFill>
                  <a:schemeClr val="bg1"/>
                </a:solidFill>
              </a:rPr>
              <a:t>Keintzel</a:t>
            </a:r>
            <a:r>
              <a:rPr lang="en-GB" dirty="0">
                <a:solidFill>
                  <a:schemeClr val="bg1"/>
                </a:solidFill>
              </a:rPr>
              <a:t>, K. </a:t>
            </a:r>
            <a:r>
              <a:rPr lang="en-GB" dirty="0" err="1">
                <a:solidFill>
                  <a:schemeClr val="bg1"/>
                </a:solidFill>
              </a:rPr>
              <a:t>Oide</a:t>
            </a:r>
            <a:r>
              <a:rPr lang="en-GB" dirty="0">
                <a:solidFill>
                  <a:schemeClr val="bg1"/>
                </a:solidFill>
              </a:rPr>
              <a:t>, D. </a:t>
            </a:r>
            <a:r>
              <a:rPr lang="en-GB" dirty="0" err="1">
                <a:solidFill>
                  <a:schemeClr val="bg1"/>
                </a:solidFill>
              </a:rPr>
              <a:t>Shatilov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245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0EC47-EBCD-402D-836F-0C57A9439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Beam-beam deflection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1819E-96AA-48A7-8A6C-B2DA52759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39092"/>
            <a:ext cx="6840681" cy="1098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clean and quite bias-free method relies on reconstructing the </a:t>
            </a:r>
            <a:r>
              <a:rPr lang="en-US" b="1" dirty="0">
                <a:solidFill>
                  <a:srgbClr val="F21AD3"/>
                </a:solidFill>
              </a:rPr>
              <a:t>difference in deflection between the e+ and e- beam</a:t>
            </a:r>
            <a:r>
              <a:rPr lang="en-US" dirty="0"/>
              <a:t>, i.e.: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564B00-C3C4-4602-A9C8-CB9AF3FC2F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C5C49A8-D7EE-41F8-A379-0BE0C05FE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329" y="2012649"/>
            <a:ext cx="4045656" cy="8171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43E34A-2A6B-40AC-B0E7-99FC8B540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5304" y="792481"/>
            <a:ext cx="4434503" cy="52584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521819E-96AA-48A7-8A6C-B2DA52759A5F}"/>
              </a:ext>
            </a:extLst>
          </p:cNvPr>
          <p:cNvSpPr txBox="1">
            <a:spLocks/>
          </p:cNvSpPr>
          <p:nvPr/>
        </p:nvSpPr>
        <p:spPr>
          <a:xfrm>
            <a:off x="3406119" y="2547030"/>
            <a:ext cx="2408166" cy="603169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US" sz="1200" b="1" dirty="0"/>
              <a:t>L,R = left/right side of IP</a:t>
            </a:r>
          </a:p>
          <a:p>
            <a:pPr marL="0" indent="0" defTabSz="914400">
              <a:buNone/>
            </a:pPr>
            <a:r>
              <a:rPr lang="en-US" sz="1200" b="1" dirty="0"/>
              <a:t>+,- = e+ / e- beam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586608" y="2012649"/>
            <a:ext cx="1676885" cy="25456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521819E-96AA-48A7-8A6C-B2DA52759A5F}"/>
              </a:ext>
            </a:extLst>
          </p:cNvPr>
          <p:cNvSpPr txBox="1">
            <a:spLocks/>
          </p:cNvSpPr>
          <p:nvPr/>
        </p:nvSpPr>
        <p:spPr>
          <a:xfrm>
            <a:off x="609600" y="4335477"/>
            <a:ext cx="6956120" cy="129897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US" dirty="0"/>
              <a:t>The </a:t>
            </a:r>
            <a:r>
              <a:rPr lang="en-US" b="1" dirty="0">
                <a:solidFill>
                  <a:srgbClr val="0000FF"/>
                </a:solidFill>
              </a:rPr>
              <a:t>angles </a:t>
            </a:r>
            <a:r>
              <a:rPr lang="en-US" b="1" dirty="0">
                <a:solidFill>
                  <a:srgbClr val="0000FF"/>
                </a:solidFill>
                <a:latin typeface="Symbol" panose="05050102010706020507" pitchFamily="18" charset="2"/>
              </a:rPr>
              <a:t>q</a:t>
            </a:r>
            <a:r>
              <a:rPr lang="en-US" dirty="0"/>
              <a:t> are reconstructed using </a:t>
            </a:r>
            <a:r>
              <a:rPr lang="en-US" b="1" dirty="0">
                <a:solidFill>
                  <a:srgbClr val="0000FF"/>
                </a:solidFill>
              </a:rPr>
              <a:t>2 BPMs </a:t>
            </a:r>
            <a:r>
              <a:rPr lang="en-US" dirty="0"/>
              <a:t>on either side of the IP (1 BPM is not sufficient !).</a:t>
            </a:r>
          </a:p>
          <a:p>
            <a:pPr lvl="1" defTabSz="914400"/>
            <a:r>
              <a:rPr lang="en-US" dirty="0"/>
              <a:t>Only the relative angle changes are relevant, absolute angles / offsets of the angles are irrelevant.</a:t>
            </a:r>
          </a:p>
          <a:p>
            <a:pPr lvl="1" defTabSz="914400"/>
            <a:r>
              <a:rPr lang="en-US" dirty="0"/>
              <a:t>In the plot to the right the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fitted offset</a:t>
            </a:r>
            <a:r>
              <a:rPr lang="en-US" dirty="0"/>
              <a:t> of </a:t>
            </a:r>
            <a:r>
              <a:rPr lang="en-US" dirty="0" err="1">
                <a:latin typeface="Symbol" panose="05050102010706020507" pitchFamily="18" charset="2"/>
              </a:rPr>
              <a:t>q</a:t>
            </a:r>
            <a:r>
              <a:rPr lang="en-US" baseline="-25000" dirty="0" err="1"/>
              <a:t>BB</a:t>
            </a:r>
            <a:r>
              <a:rPr lang="en-US" dirty="0"/>
              <a:t> has been </a:t>
            </a:r>
            <a:r>
              <a:rPr lang="en-US" b="1" dirty="0"/>
              <a:t>removed</a:t>
            </a:r>
            <a:r>
              <a:rPr lang="en-US" dirty="0"/>
              <a:t>.</a:t>
            </a:r>
            <a:endParaRPr lang="en-GB" dirty="0"/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 flipV="1">
            <a:off x="1741428" y="2472062"/>
            <a:ext cx="1207576" cy="1863415"/>
          </a:xfrm>
          <a:prstGeom prst="straightConnector1">
            <a:avLst/>
          </a:prstGeom>
          <a:ln>
            <a:solidFill>
              <a:srgbClr val="0000FF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973BD4A-F4EA-91C8-E03F-417C88B6FB7F}"/>
              </a:ext>
            </a:extLst>
          </p:cNvPr>
          <p:cNvGrpSpPr/>
          <p:nvPr/>
        </p:nvGrpSpPr>
        <p:grpSpPr>
          <a:xfrm>
            <a:off x="3225210" y="3162214"/>
            <a:ext cx="3152508" cy="999594"/>
            <a:chOff x="3225210" y="3162214"/>
            <a:chExt cx="3152508" cy="99959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E1D2DA4-78D0-174D-02BE-09EA4302D864}"/>
                </a:ext>
              </a:extLst>
            </p:cNvPr>
            <p:cNvGrpSpPr/>
            <p:nvPr/>
          </p:nvGrpSpPr>
          <p:grpSpPr>
            <a:xfrm>
              <a:off x="3597607" y="3240768"/>
              <a:ext cx="2216677" cy="858997"/>
              <a:chOff x="3597608" y="5234041"/>
              <a:chExt cx="1989000" cy="561520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86725434-191A-CA42-202B-CDC279AA40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83132" y="5234041"/>
                <a:ext cx="1003476" cy="13167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3EBEA76F-28D8-130D-DFA5-90AFB6DA16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7608" y="5675485"/>
                <a:ext cx="949623" cy="120076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DE0FF25A-DD69-2936-9D93-06445C88C8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18757" y="5675485"/>
                <a:ext cx="967851" cy="118106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EA45AE0E-49DD-4DC5-82A5-08CED3E2D0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7608" y="5234041"/>
                <a:ext cx="949623" cy="17903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751B5A8-025D-DC73-0305-12FE6E24CF61}"/>
                  </a:ext>
                </a:extLst>
              </p:cNvPr>
              <p:cNvCxnSpPr/>
              <p:nvPr/>
            </p:nvCxnSpPr>
            <p:spPr>
              <a:xfrm>
                <a:off x="4600807" y="5290869"/>
                <a:ext cx="0" cy="502722"/>
              </a:xfrm>
              <a:prstGeom prst="line">
                <a:avLst/>
              </a:prstGeom>
              <a:ln>
                <a:solidFill>
                  <a:srgbClr val="F21AD3"/>
                </a:solidFill>
                <a:prstDash val="dash"/>
                <a:headEnd type="arrow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B2530F3-58BC-1793-21AB-6B7034C4C083}"/>
                </a:ext>
              </a:extLst>
            </p:cNvPr>
            <p:cNvCxnSpPr/>
            <p:nvPr/>
          </p:nvCxnSpPr>
          <p:spPr>
            <a:xfrm>
              <a:off x="3406119" y="3240768"/>
              <a:ext cx="2689881" cy="0"/>
            </a:xfrm>
            <a:prstGeom prst="line">
              <a:avLst/>
            </a:prstGeom>
            <a:ln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AF37A30-395E-FC37-005A-AAC35A61CC25}"/>
                </a:ext>
              </a:extLst>
            </p:cNvPr>
            <p:cNvCxnSpPr/>
            <p:nvPr/>
          </p:nvCxnSpPr>
          <p:spPr>
            <a:xfrm>
              <a:off x="3406119" y="4111780"/>
              <a:ext cx="2689881" cy="0"/>
            </a:xfrm>
            <a:prstGeom prst="line">
              <a:avLst/>
            </a:prstGeom>
            <a:ln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14F7A4D-5178-E48B-FA90-CB0025F41231}"/>
                </a:ext>
              </a:extLst>
            </p:cNvPr>
            <p:cNvSpPr txBox="1"/>
            <p:nvPr/>
          </p:nvSpPr>
          <p:spPr>
            <a:xfrm>
              <a:off x="3225210" y="3212793"/>
              <a:ext cx="487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>
                  <a:solidFill>
                    <a:schemeClr val="accent6">
                      <a:lumMod val="50000"/>
                    </a:schemeClr>
                  </a:solidFill>
                  <a:latin typeface="Symbol" panose="05050102010706020507" pitchFamily="18" charset="2"/>
                </a:rPr>
                <a:t>q</a:t>
              </a:r>
              <a:r>
                <a:rPr lang="en-US" sz="1400" b="1" baseline="-25000" dirty="0" err="1">
                  <a:solidFill>
                    <a:schemeClr val="accent6">
                      <a:lumMod val="50000"/>
                    </a:schemeClr>
                  </a:solidFill>
                </a:rPr>
                <a:t>L</a:t>
              </a:r>
              <a:r>
                <a:rPr lang="en-US" sz="1400" b="1" baseline="30000" dirty="0">
                  <a:solidFill>
                    <a:schemeClr val="accent6">
                      <a:lumMod val="50000"/>
                    </a:schemeClr>
                  </a:solidFill>
                </a:rPr>
                <a:t>+</a:t>
              </a:r>
              <a:endParaRPr lang="en-GB" sz="1400" b="1" baseline="30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B8CB879-5EE0-9986-E4D6-605E640AB933}"/>
                </a:ext>
              </a:extLst>
            </p:cNvPr>
            <p:cNvSpPr txBox="1"/>
            <p:nvPr/>
          </p:nvSpPr>
          <p:spPr>
            <a:xfrm>
              <a:off x="5736946" y="3162214"/>
              <a:ext cx="487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>
                  <a:solidFill>
                    <a:schemeClr val="accent6">
                      <a:lumMod val="50000"/>
                    </a:schemeClr>
                  </a:solidFill>
                  <a:latin typeface="Symbol" panose="05050102010706020507" pitchFamily="18" charset="2"/>
                </a:rPr>
                <a:t>q</a:t>
              </a:r>
              <a:r>
                <a:rPr lang="en-US" sz="1400" b="1" baseline="-25000" dirty="0" err="1">
                  <a:solidFill>
                    <a:schemeClr val="accent6">
                      <a:lumMod val="50000"/>
                    </a:schemeClr>
                  </a:solidFill>
                </a:rPr>
                <a:t>R</a:t>
              </a:r>
              <a:r>
                <a:rPr lang="en-US" sz="1400" b="1" baseline="30000" dirty="0">
                  <a:solidFill>
                    <a:schemeClr val="accent6">
                      <a:lumMod val="50000"/>
                    </a:schemeClr>
                  </a:solidFill>
                </a:rPr>
                <a:t>+</a:t>
              </a:r>
              <a:endParaRPr lang="en-GB" sz="1400" b="1" baseline="30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D37EF97-860C-F8D1-A831-A7EEBE4F436E}"/>
                </a:ext>
              </a:extLst>
            </p:cNvPr>
            <p:cNvSpPr txBox="1"/>
            <p:nvPr/>
          </p:nvSpPr>
          <p:spPr>
            <a:xfrm>
              <a:off x="3274077" y="3854031"/>
              <a:ext cx="487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>
                  <a:solidFill>
                    <a:schemeClr val="accent6">
                      <a:lumMod val="50000"/>
                    </a:schemeClr>
                  </a:solidFill>
                  <a:latin typeface="Symbol" panose="05050102010706020507" pitchFamily="18" charset="2"/>
                </a:rPr>
                <a:t>q</a:t>
              </a:r>
              <a:r>
                <a:rPr lang="en-US" sz="1400" b="1" baseline="-25000" dirty="0" err="1">
                  <a:solidFill>
                    <a:schemeClr val="accent6">
                      <a:lumMod val="50000"/>
                    </a:schemeClr>
                  </a:solidFill>
                </a:rPr>
                <a:t>L</a:t>
              </a:r>
              <a:r>
                <a:rPr lang="en-US" sz="1400" b="1" baseline="30000" dirty="0">
                  <a:solidFill>
                    <a:schemeClr val="accent6">
                      <a:lumMod val="50000"/>
                    </a:schemeClr>
                  </a:solidFill>
                </a:rPr>
                <a:t>-</a:t>
              </a:r>
              <a:endParaRPr lang="en-GB" sz="1400" b="1" baseline="30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71E64D7-63C9-AA61-7B73-021EB35E36C4}"/>
                </a:ext>
              </a:extLst>
            </p:cNvPr>
            <p:cNvSpPr txBox="1"/>
            <p:nvPr/>
          </p:nvSpPr>
          <p:spPr>
            <a:xfrm>
              <a:off x="5890084" y="3812187"/>
              <a:ext cx="487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>
                  <a:solidFill>
                    <a:schemeClr val="accent6">
                      <a:lumMod val="50000"/>
                    </a:schemeClr>
                  </a:solidFill>
                  <a:latin typeface="Symbol" panose="05050102010706020507" pitchFamily="18" charset="2"/>
                </a:rPr>
                <a:t>q</a:t>
              </a:r>
              <a:r>
                <a:rPr lang="en-US" sz="1400" b="1" baseline="-25000" dirty="0" err="1">
                  <a:solidFill>
                    <a:schemeClr val="accent6">
                      <a:lumMod val="50000"/>
                    </a:schemeClr>
                  </a:solidFill>
                </a:rPr>
                <a:t>R</a:t>
              </a:r>
              <a:r>
                <a:rPr lang="en-US" sz="1400" b="1" baseline="30000" dirty="0">
                  <a:solidFill>
                    <a:schemeClr val="accent6">
                      <a:lumMod val="50000"/>
                    </a:schemeClr>
                  </a:solidFill>
                  <a:latin typeface="Symbol" panose="05050102010706020507" pitchFamily="18" charset="2"/>
                </a:rPr>
                <a:t>-</a:t>
              </a:r>
              <a:endParaRPr lang="en-GB" sz="1400" b="1" baseline="30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2539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ABD29D-FAF2-4992-B9C7-54955DB83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357" y="5221688"/>
            <a:ext cx="1628665" cy="6235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E04B58-55FE-4B2C-A2C7-DD700B761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Impact of beam-beam kicks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640CC-8573-4F10-AD4D-7EE220981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91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naïve picture of scanning the beam by applying a separation at the IP must be corrected due to the presence of the coherent BB kick – valid for luminosity and beam-beam kick scans.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D81A49-90B9-43B4-A0D3-11D7DC9069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B8963E-689F-4DBE-A06E-951A05A65E45}"/>
              </a:ext>
            </a:extLst>
          </p:cNvPr>
          <p:cNvGrpSpPr/>
          <p:nvPr/>
        </p:nvGrpSpPr>
        <p:grpSpPr>
          <a:xfrm>
            <a:off x="8211629" y="2026502"/>
            <a:ext cx="2612916" cy="3803567"/>
            <a:chOff x="813301" y="2004951"/>
            <a:chExt cx="2612916" cy="380356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BFE44D8-5535-4179-9CD5-D2402B9231C2}"/>
                </a:ext>
              </a:extLst>
            </p:cNvPr>
            <p:cNvGrpSpPr/>
            <p:nvPr/>
          </p:nvGrpSpPr>
          <p:grpSpPr>
            <a:xfrm>
              <a:off x="831252" y="2004951"/>
              <a:ext cx="2206852" cy="0"/>
              <a:chOff x="831252" y="2004951"/>
              <a:chExt cx="2206852" cy="0"/>
            </a:xfrm>
          </p:grpSpPr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5862D6B6-D15D-40BC-8661-8D17D2215C26}"/>
                  </a:ext>
                </a:extLst>
              </p:cNvPr>
              <p:cNvCxnSpPr/>
              <p:nvPr/>
            </p:nvCxnSpPr>
            <p:spPr>
              <a:xfrm>
                <a:off x="831252" y="2004951"/>
                <a:ext cx="2006951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130DEF92-3146-423C-8FDC-B24BE6555379}"/>
                  </a:ext>
                </a:extLst>
              </p:cNvPr>
              <p:cNvCxnSpPr/>
              <p:nvPr/>
            </p:nvCxnSpPr>
            <p:spPr>
              <a:xfrm>
                <a:off x="1031153" y="2004951"/>
                <a:ext cx="2006951" cy="0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9E817FC-BA31-476A-9016-E4EDA8376B19}"/>
                </a:ext>
              </a:extLst>
            </p:cNvPr>
            <p:cNvGrpSpPr/>
            <p:nvPr/>
          </p:nvGrpSpPr>
          <p:grpSpPr>
            <a:xfrm>
              <a:off x="813301" y="3704140"/>
              <a:ext cx="2006951" cy="674914"/>
              <a:chOff x="6685935" y="2163289"/>
              <a:chExt cx="2006951" cy="674914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1B3B8BA5-5C53-4200-AB94-B40A67D4DB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2083" y="2163289"/>
                <a:ext cx="1080803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54DDBAEC-D992-4EBE-B52A-51F35CBE5A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5935" y="2838203"/>
                <a:ext cx="1021151" cy="0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7E2873E5-7F29-4DAD-8AE6-2439DC45A1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07086" y="2666012"/>
                <a:ext cx="985800" cy="172191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E0000977-C9D9-49EF-B292-DD60DE9473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85935" y="2163289"/>
                <a:ext cx="926148" cy="19990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065918B-9285-4021-8BE3-AD8AF1ACE4CF}"/>
                </a:ext>
              </a:extLst>
            </p:cNvPr>
            <p:cNvCxnSpPr>
              <a:cxnSpLocks/>
            </p:cNvCxnSpPr>
            <p:nvPr/>
          </p:nvCxnSpPr>
          <p:spPr>
            <a:xfrm>
              <a:off x="1798826" y="3793204"/>
              <a:ext cx="0" cy="502722"/>
            </a:xfrm>
            <a:prstGeom prst="line">
              <a:avLst/>
            </a:prstGeom>
            <a:ln>
              <a:solidFill>
                <a:srgbClr val="F21AD3"/>
              </a:solidFill>
              <a:prstDash val="dash"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411AF8C-E5D1-459A-93F4-D6C55ED8FB74}"/>
                </a:ext>
              </a:extLst>
            </p:cNvPr>
            <p:cNvGrpSpPr/>
            <p:nvPr/>
          </p:nvGrpSpPr>
          <p:grpSpPr>
            <a:xfrm>
              <a:off x="813301" y="4957481"/>
              <a:ext cx="2079542" cy="851037"/>
              <a:chOff x="813301" y="4957481"/>
              <a:chExt cx="2079542" cy="851037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8330096-090D-4EC4-9F43-1DBC5C4E1452}"/>
                  </a:ext>
                </a:extLst>
              </p:cNvPr>
              <p:cNvGrpSpPr/>
              <p:nvPr/>
            </p:nvGrpSpPr>
            <p:grpSpPr>
              <a:xfrm>
                <a:off x="813301" y="4957481"/>
                <a:ext cx="2024626" cy="841406"/>
                <a:chOff x="813301" y="4957481"/>
                <a:chExt cx="2024626" cy="841406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3282589A-8E53-4AF3-8D7F-25C6075827C9}"/>
                    </a:ext>
                  </a:extLst>
                </p:cNvPr>
                <p:cNvGrpSpPr/>
                <p:nvPr/>
              </p:nvGrpSpPr>
              <p:grpSpPr>
                <a:xfrm>
                  <a:off x="831252" y="5088784"/>
                  <a:ext cx="1989000" cy="561520"/>
                  <a:chOff x="6703887" y="2228641"/>
                  <a:chExt cx="1989000" cy="561520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5853A65B-503C-4226-AF55-ABD8F15042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89411" y="2228641"/>
                    <a:ext cx="1003476" cy="131675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triangl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>
                    <a:extLst>
                      <a:ext uri="{FF2B5EF4-FFF2-40B4-BE49-F238E27FC236}">
                        <a16:creationId xmlns:a16="http://schemas.microsoft.com/office/drawing/2014/main" id="{3EF77515-F6B1-4F98-BF26-7238418762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03887" y="2670085"/>
                    <a:ext cx="949623" cy="120076"/>
                  </a:xfrm>
                  <a:prstGeom prst="straightConnector1">
                    <a:avLst/>
                  </a:prstGeom>
                  <a:ln w="28575">
                    <a:solidFill>
                      <a:srgbClr val="0000FF"/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>
                    <a:extLst>
                      <a:ext uri="{FF2B5EF4-FFF2-40B4-BE49-F238E27FC236}">
                        <a16:creationId xmlns:a16="http://schemas.microsoft.com/office/drawing/2014/main" id="{7AD6B02F-FE23-464E-8718-EE29F9B752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725036" y="2670085"/>
                    <a:ext cx="967851" cy="118106"/>
                  </a:xfrm>
                  <a:prstGeom prst="straightConnector1">
                    <a:avLst/>
                  </a:prstGeom>
                  <a:ln w="28575">
                    <a:solidFill>
                      <a:srgbClr val="0000FF"/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182DF4F5-351F-4493-AF64-69512B0BD5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03887" y="2228641"/>
                    <a:ext cx="949623" cy="179039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triangl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1919FE4A-B607-48EA-B33E-E4E4C390F749}"/>
                      </a:ext>
                    </a:extLst>
                  </p:cNvPr>
                  <p:cNvCxnSpPr/>
                  <p:nvPr/>
                </p:nvCxnSpPr>
                <p:spPr>
                  <a:xfrm>
                    <a:off x="7707086" y="2285469"/>
                    <a:ext cx="0" cy="502722"/>
                  </a:xfrm>
                  <a:prstGeom prst="line">
                    <a:avLst/>
                  </a:prstGeom>
                  <a:ln>
                    <a:solidFill>
                      <a:srgbClr val="F21AD3"/>
                    </a:solidFill>
                    <a:prstDash val="dash"/>
                    <a:headEnd type="arrow" w="med" len="med"/>
                    <a:tailEnd type="arrow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9F3D281F-4DEA-4427-9C99-E9E448D7F609}"/>
                    </a:ext>
                  </a:extLst>
                </p:cNvPr>
                <p:cNvCxnSpPr/>
                <p:nvPr/>
              </p:nvCxnSpPr>
              <p:spPr>
                <a:xfrm>
                  <a:off x="830976" y="4957481"/>
                  <a:ext cx="2006951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prstDash val="sysDash"/>
                  <a:headEnd type="triangl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FB3205E5-8A20-4CF5-A7DA-FD6FA35A67CE}"/>
                    </a:ext>
                  </a:extLst>
                </p:cNvPr>
                <p:cNvCxnSpPr/>
                <p:nvPr/>
              </p:nvCxnSpPr>
              <p:spPr>
                <a:xfrm>
                  <a:off x="813301" y="5798887"/>
                  <a:ext cx="2006951" cy="0"/>
                </a:xfrm>
                <a:prstGeom prst="straightConnector1">
                  <a:avLst/>
                </a:prstGeom>
                <a:ln w="28575">
                  <a:solidFill>
                    <a:srgbClr val="0000FF"/>
                  </a:solidFill>
                  <a:prstDash val="sysDash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9F706F34-F8ED-49D9-92F4-0DB362C706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78282" y="4957481"/>
                <a:ext cx="14561" cy="851037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26E4822B-C095-4C77-97C6-6DDC5FD8068F}"/>
                </a:ext>
              </a:extLst>
            </p:cNvPr>
            <p:cNvGrpSpPr/>
            <p:nvPr/>
          </p:nvGrpSpPr>
          <p:grpSpPr>
            <a:xfrm>
              <a:off x="831252" y="2359430"/>
              <a:ext cx="2594965" cy="866587"/>
              <a:chOff x="831252" y="2359430"/>
              <a:chExt cx="2594965" cy="866587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796CBEA4-734E-433B-80A2-EED42D0E3248}"/>
                  </a:ext>
                </a:extLst>
              </p:cNvPr>
              <p:cNvGrpSpPr/>
              <p:nvPr/>
            </p:nvGrpSpPr>
            <p:grpSpPr>
              <a:xfrm>
                <a:off x="831252" y="2362580"/>
                <a:ext cx="2006951" cy="863437"/>
                <a:chOff x="3823833" y="1974766"/>
                <a:chExt cx="2006951" cy="863437"/>
              </a:xfrm>
            </p:grpSpPr>
            <p:cxnSp>
              <p:nvCxnSpPr>
                <p:cNvPr id="6" name="Straight Arrow Connector 5">
                  <a:extLst>
                    <a:ext uri="{FF2B5EF4-FFF2-40B4-BE49-F238E27FC236}">
                      <a16:creationId xmlns:a16="http://schemas.microsoft.com/office/drawing/2014/main" id="{BB6B482D-2A4F-47EE-81E2-9381B51137F4}"/>
                    </a:ext>
                  </a:extLst>
                </p:cNvPr>
                <p:cNvCxnSpPr/>
                <p:nvPr/>
              </p:nvCxnSpPr>
              <p:spPr>
                <a:xfrm>
                  <a:off x="3823833" y="2838203"/>
                  <a:ext cx="2006951" cy="0"/>
                </a:xfrm>
                <a:prstGeom prst="straightConnector1">
                  <a:avLst/>
                </a:prstGeom>
                <a:ln w="28575">
                  <a:solidFill>
                    <a:srgbClr val="0000FF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8">
                  <a:extLst>
                    <a:ext uri="{FF2B5EF4-FFF2-40B4-BE49-F238E27FC236}">
                      <a16:creationId xmlns:a16="http://schemas.microsoft.com/office/drawing/2014/main" id="{00A12553-1A6D-4FD7-8569-3F35488FCC04}"/>
                    </a:ext>
                  </a:extLst>
                </p:cNvPr>
                <p:cNvCxnSpPr/>
                <p:nvPr/>
              </p:nvCxnSpPr>
              <p:spPr>
                <a:xfrm>
                  <a:off x="3823833" y="1974766"/>
                  <a:ext cx="2006951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triangl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8AD4CD5-1DC4-4016-8CFD-4798718E7B2F}"/>
                  </a:ext>
                </a:extLst>
              </p:cNvPr>
              <p:cNvSpPr txBox="1"/>
              <p:nvPr/>
            </p:nvSpPr>
            <p:spPr>
              <a:xfrm flipH="1">
                <a:off x="2885385" y="2626559"/>
                <a:ext cx="5408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Symbol" panose="05050102010706020507" pitchFamily="18" charset="2"/>
                  </a:rPr>
                  <a:t>D</a:t>
                </a:r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y</a:t>
                </a:r>
                <a:endParaRPr lang="en-GB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endParaRPr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0D616077-984A-46FF-A2D3-D1C557EF10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77928" y="2359430"/>
                <a:ext cx="14561" cy="851037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Arrow: Curved Right 64">
            <a:extLst>
              <a:ext uri="{FF2B5EF4-FFF2-40B4-BE49-F238E27FC236}">
                <a16:creationId xmlns:a16="http://schemas.microsoft.com/office/drawing/2014/main" id="{764CA909-562A-40D0-A0A8-EB7CA0B8B97F}"/>
              </a:ext>
            </a:extLst>
          </p:cNvPr>
          <p:cNvSpPr/>
          <p:nvPr/>
        </p:nvSpPr>
        <p:spPr>
          <a:xfrm>
            <a:off x="6685935" y="1968578"/>
            <a:ext cx="731520" cy="914398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B5AEECF-7CFC-478C-AEFA-DAB9A7D4F385}"/>
              </a:ext>
            </a:extLst>
          </p:cNvPr>
          <p:cNvSpPr txBox="1"/>
          <p:nvPr/>
        </p:nvSpPr>
        <p:spPr>
          <a:xfrm>
            <a:off x="1901183" y="2123053"/>
            <a:ext cx="5027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Apply a separation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of the beams at IP</a:t>
            </a:r>
          </a:p>
        </p:txBody>
      </p:sp>
      <p:sp>
        <p:nvSpPr>
          <p:cNvPr id="67" name="Arrow: Curved Right 66">
            <a:extLst>
              <a:ext uri="{FF2B5EF4-FFF2-40B4-BE49-F238E27FC236}">
                <a16:creationId xmlns:a16="http://schemas.microsoft.com/office/drawing/2014/main" id="{A1D34D40-211D-4516-95E4-8B72457F8580}"/>
              </a:ext>
            </a:extLst>
          </p:cNvPr>
          <p:cNvSpPr/>
          <p:nvPr/>
        </p:nvSpPr>
        <p:spPr>
          <a:xfrm>
            <a:off x="6765066" y="3177229"/>
            <a:ext cx="731520" cy="914398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0915AD2-D3C0-4E32-A1AA-661978FBDFBE}"/>
              </a:ext>
            </a:extLst>
          </p:cNvPr>
          <p:cNvSpPr txBox="1"/>
          <p:nvPr/>
        </p:nvSpPr>
        <p:spPr>
          <a:xfrm>
            <a:off x="1973420" y="3437457"/>
            <a:ext cx="5027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Beam-beam kick due to the separation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</a:p>
        </p:txBody>
      </p:sp>
      <p:sp>
        <p:nvSpPr>
          <p:cNvPr id="69" name="Arrow: Curved Right 68">
            <a:extLst>
              <a:ext uri="{FF2B5EF4-FFF2-40B4-BE49-F238E27FC236}">
                <a16:creationId xmlns:a16="http://schemas.microsoft.com/office/drawing/2014/main" id="{96C20B69-C0C3-4598-B6E6-127C1E675FA1}"/>
              </a:ext>
            </a:extLst>
          </p:cNvPr>
          <p:cNvSpPr/>
          <p:nvPr/>
        </p:nvSpPr>
        <p:spPr>
          <a:xfrm>
            <a:off x="6698988" y="4374976"/>
            <a:ext cx="731520" cy="914398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C08DBD1-71D7-47BD-85BE-1FB61C72C4E8}"/>
              </a:ext>
            </a:extLst>
          </p:cNvPr>
          <p:cNvSpPr txBox="1"/>
          <p:nvPr/>
        </p:nvSpPr>
        <p:spPr>
          <a:xfrm>
            <a:off x="583841" y="4374976"/>
            <a:ext cx="6068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beam-beam kick induces a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closed-orbit change </a:t>
            </a:r>
            <a:r>
              <a:rPr lang="en-GB" sz="1600" b="1" dirty="0" err="1">
                <a:solidFill>
                  <a:srgbClr val="6699FF"/>
                </a:solidFill>
                <a:latin typeface="Symbol" panose="05050102010706020507" pitchFamily="18" charset="2"/>
              </a:rPr>
              <a:t>d</a:t>
            </a:r>
            <a:r>
              <a:rPr lang="en-GB" sz="1600" b="1" baseline="-25000" dirty="0" err="1">
                <a:solidFill>
                  <a:srgbClr val="6699FF"/>
                </a:solidFill>
              </a:rPr>
              <a:t>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, leading to an </a:t>
            </a:r>
            <a:r>
              <a:rPr lang="en-GB" sz="1600" b="1" dirty="0">
                <a:solidFill>
                  <a:srgbClr val="0000FF"/>
                </a:solidFill>
              </a:rPr>
              <a:t>effective separation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that is </a:t>
            </a:r>
            <a:r>
              <a:rPr lang="en-GB" sz="1600" b="1" dirty="0">
                <a:solidFill>
                  <a:srgbClr val="00A400"/>
                </a:solidFill>
              </a:rPr>
              <a:t>smaller than </a:t>
            </a:r>
            <a:r>
              <a:rPr lang="en-GB" sz="1600" b="1" dirty="0">
                <a:solidFill>
                  <a:srgbClr val="00A400"/>
                </a:solidFill>
                <a:latin typeface="Symbol" panose="05050102010706020507" pitchFamily="18" charset="2"/>
              </a:rPr>
              <a:t>D</a:t>
            </a:r>
            <a:r>
              <a:rPr lang="en-GB" sz="1600" b="1" dirty="0">
                <a:solidFill>
                  <a:srgbClr val="00A400"/>
                </a:solidFill>
                <a:latin typeface="+mj-lt"/>
              </a:rPr>
              <a:t>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(for an attractive bb force and fractional Q in [0,0.5]).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1DAD948-6654-4D42-98C7-A99BDFC3E20E}"/>
              </a:ext>
            </a:extLst>
          </p:cNvPr>
          <p:cNvCxnSpPr>
            <a:cxnSpLocks/>
          </p:cNvCxnSpPr>
          <p:nvPr/>
        </p:nvCxnSpPr>
        <p:spPr>
          <a:xfrm flipH="1">
            <a:off x="9258300" y="4479456"/>
            <a:ext cx="1178132" cy="580917"/>
          </a:xfrm>
          <a:prstGeom prst="line">
            <a:avLst/>
          </a:prstGeom>
          <a:ln>
            <a:solidFill>
              <a:srgbClr val="6699FF"/>
            </a:solidFill>
            <a:prstDash val="sysDash"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7EC472E-0665-4992-938B-43641A609FE8}"/>
              </a:ext>
            </a:extLst>
          </p:cNvPr>
          <p:cNvSpPr txBox="1"/>
          <p:nvPr/>
        </p:nvSpPr>
        <p:spPr>
          <a:xfrm>
            <a:off x="10291171" y="4290500"/>
            <a:ext cx="525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6699FF"/>
                </a:solidFill>
                <a:latin typeface="Symbol" panose="05050102010706020507" pitchFamily="18" charset="2"/>
              </a:rPr>
              <a:t>d</a:t>
            </a:r>
            <a:r>
              <a:rPr lang="en-US" sz="1400" b="1" baseline="-25000" dirty="0" err="1">
                <a:solidFill>
                  <a:srgbClr val="6699FF"/>
                </a:solidFill>
              </a:rPr>
              <a:t>y</a:t>
            </a:r>
            <a:endParaRPr lang="en-GB" sz="1400" b="1" baseline="-25000" dirty="0">
              <a:solidFill>
                <a:srgbClr val="6699FF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6B2FBE0-C804-45B9-8FCB-AEB3CFC6B71A}"/>
              </a:ext>
            </a:extLst>
          </p:cNvPr>
          <p:cNvSpPr txBox="1"/>
          <p:nvPr/>
        </p:nvSpPr>
        <p:spPr>
          <a:xfrm>
            <a:off x="1709197" y="5978599"/>
            <a:ext cx="50558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FF0000"/>
                </a:solidFill>
              </a:rPr>
              <a:t>This first order estimate is only valid for </a:t>
            </a:r>
            <a:r>
              <a:rPr lang="en-GB" sz="1100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sz="1100" b="1" dirty="0">
                <a:solidFill>
                  <a:srgbClr val="FF0000"/>
                </a:solidFill>
              </a:rPr>
              <a:t> &lt;&lt; </a:t>
            </a:r>
            <a:r>
              <a:rPr lang="en-GB" sz="1100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sz="1100" b="1" dirty="0">
                <a:solidFill>
                  <a:srgbClr val="FF0000"/>
                </a:solidFill>
                <a:latin typeface="+mj-lt"/>
              </a:rPr>
              <a:t>y, small BB kick</a:t>
            </a:r>
            <a:r>
              <a:rPr lang="en-GB" sz="11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151AA13-78DF-40E3-AAB9-303B6CD59562}"/>
              </a:ext>
            </a:extLst>
          </p:cNvPr>
          <p:cNvSpPr txBox="1"/>
          <p:nvPr/>
        </p:nvSpPr>
        <p:spPr>
          <a:xfrm flipH="1">
            <a:off x="10272156" y="5176172"/>
            <a:ext cx="540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3768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BB516-9133-491D-A3CF-2BA1581FE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Impact of beam-beam kicks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4DA1-F23B-4D58-AF06-8956C1A78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18075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The beam-beam kick induces a change of the externally imposed separation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y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With a beam-beam kick(*)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orbit change at the IP 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AAF2C1-A7D2-41A1-B63B-399EA4DA9B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25D78B-AFDB-48A6-B965-D7A036752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283" y="1611827"/>
            <a:ext cx="4563683" cy="30307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23DB94-227E-4DFF-BC38-8DA0A5B8F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254" y="1360998"/>
            <a:ext cx="1975172" cy="90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18B0DE-13EB-48EA-88DA-6713AE4E1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0564" y="2036257"/>
            <a:ext cx="1937717" cy="8131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C93C58-2B4C-42B7-A3D3-3E34906AC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451" y="2036257"/>
            <a:ext cx="1743318" cy="82879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3F03DDF-3E17-4E52-9326-7B8278709228}"/>
              </a:ext>
            </a:extLst>
          </p:cNvPr>
          <p:cNvSpPr/>
          <p:nvPr/>
        </p:nvSpPr>
        <p:spPr>
          <a:xfrm>
            <a:off x="5859716" y="2036257"/>
            <a:ext cx="935839" cy="834337"/>
          </a:xfrm>
          <a:prstGeom prst="rect">
            <a:avLst/>
          </a:prstGeom>
          <a:noFill/>
          <a:ln w="28575">
            <a:solidFill>
              <a:srgbClr val="6699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Bent 13">
            <a:extLst>
              <a:ext uri="{FF2B5EF4-FFF2-40B4-BE49-F238E27FC236}">
                <a16:creationId xmlns:a16="http://schemas.microsoft.com/office/drawing/2014/main" id="{A0DB97EF-50B9-4273-9954-A62AF545FAE4}"/>
              </a:ext>
            </a:extLst>
          </p:cNvPr>
          <p:cNvSpPr/>
          <p:nvPr/>
        </p:nvSpPr>
        <p:spPr>
          <a:xfrm flipV="1">
            <a:off x="6315758" y="2940149"/>
            <a:ext cx="858030" cy="70557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CA35BB-F484-4EC6-93C6-A6BF652BAFD5}"/>
              </a:ext>
            </a:extLst>
          </p:cNvPr>
          <p:cNvSpPr txBox="1"/>
          <p:nvPr/>
        </p:nvSpPr>
        <p:spPr>
          <a:xfrm>
            <a:off x="9165952" y="1962462"/>
            <a:ext cx="2483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For fractional tune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</a:rPr>
              <a:t>Q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 = 0.2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5E5B68-6BAC-4FCC-8689-FC007C60C808}"/>
              </a:ext>
            </a:extLst>
          </p:cNvPr>
          <p:cNvSpPr txBox="1"/>
          <p:nvPr/>
        </p:nvSpPr>
        <p:spPr>
          <a:xfrm>
            <a:off x="8122722" y="3299028"/>
            <a:ext cx="2361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The (naïve) correction reaches 100% for </a:t>
            </a:r>
            <a:r>
              <a:rPr lang="en-US" sz="1400" b="1" dirty="0">
                <a:solidFill>
                  <a:srgbClr val="FF0000"/>
                </a:solidFill>
                <a:sym typeface="Symbol" panose="05050102010706020507" pitchFamily="18" charset="2"/>
              </a:rPr>
              <a:t></a:t>
            </a:r>
            <a:r>
              <a:rPr lang="en-US" sz="1400" b="1" dirty="0">
                <a:solidFill>
                  <a:srgbClr val="FF0000"/>
                </a:solidFill>
              </a:rPr>
              <a:t> ~ 0.1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ED82CC9-99C6-45DE-A379-E44AAD150069}"/>
              </a:ext>
            </a:extLst>
          </p:cNvPr>
          <p:cNvCxnSpPr/>
          <p:nvPr/>
        </p:nvCxnSpPr>
        <p:spPr>
          <a:xfrm>
            <a:off x="8122722" y="3194811"/>
            <a:ext cx="2078182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7CCC10D-8C9B-4A19-9771-860734A9C6E2}"/>
              </a:ext>
            </a:extLst>
          </p:cNvPr>
          <p:cNvSpPr txBox="1">
            <a:spLocks/>
          </p:cNvSpPr>
          <p:nvPr/>
        </p:nvSpPr>
        <p:spPr>
          <a:xfrm>
            <a:off x="626127" y="3188235"/>
            <a:ext cx="5250116" cy="7055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" panose="05000000000000000000" pitchFamily="2" charset="2"/>
              <a:buNone/>
            </a:pPr>
            <a:r>
              <a:rPr lang="en-US" dirty="0"/>
              <a:t>For large BB tune shifts, a self-consistent calculation is required for the real separation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y</a:t>
            </a:r>
            <a:r>
              <a:rPr lang="en-US" b="1" baseline="-25000" dirty="0" err="1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dirty="0"/>
              <a:t>: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5A0E1C2-2A4E-47D2-95AB-CA7889F857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874" y="3849832"/>
            <a:ext cx="2883761" cy="75844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3BCD489-4984-4C2C-9E2E-73568206AA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118" y="4608278"/>
            <a:ext cx="3141494" cy="808289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77290B9-E031-4FC0-BE2D-84517893946E}"/>
              </a:ext>
            </a:extLst>
          </p:cNvPr>
          <p:cNvSpPr txBox="1">
            <a:spLocks/>
          </p:cNvSpPr>
          <p:nvPr/>
        </p:nvSpPr>
        <p:spPr>
          <a:xfrm>
            <a:off x="3979788" y="4831566"/>
            <a:ext cx="2659276" cy="512931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" panose="05000000000000000000" pitchFamily="2" charset="2"/>
              <a:buNone/>
            </a:pPr>
            <a:r>
              <a:rPr lang="en-US" dirty="0"/>
              <a:t>for </a:t>
            </a:r>
            <a:r>
              <a:rPr lang="en-US" dirty="0">
                <a:sym typeface="Symbol" panose="05050102010706020507" pitchFamily="18" charset="2"/>
              </a:rPr>
              <a:t> </a:t>
            </a:r>
            <a:r>
              <a:rPr lang="en-US" dirty="0"/>
              <a:t>~0.1, </a:t>
            </a:r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y</a:t>
            </a:r>
            <a:r>
              <a:rPr lang="en-US" baseline="-25000" dirty="0" err="1"/>
              <a:t>s</a:t>
            </a:r>
            <a:r>
              <a:rPr lang="en-US" dirty="0"/>
              <a:t> ~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y/2</a:t>
            </a:r>
            <a:endParaRPr lang="en-GB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B96CB0D5-77A8-4790-9574-FD4F127B25A5}"/>
              </a:ext>
            </a:extLst>
          </p:cNvPr>
          <p:cNvSpPr txBox="1">
            <a:spLocks/>
          </p:cNvSpPr>
          <p:nvPr/>
        </p:nvSpPr>
        <p:spPr>
          <a:xfrm>
            <a:off x="609600" y="5943600"/>
            <a:ext cx="4248497" cy="512931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" panose="05000000000000000000" pitchFamily="2" charset="2"/>
              <a:buNone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(*) assuming we are in the linear regime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964076ED-2504-4A98-AAF9-FF306C532274}"/>
              </a:ext>
            </a:extLst>
          </p:cNvPr>
          <p:cNvSpPr txBox="1">
            <a:spLocks/>
          </p:cNvSpPr>
          <p:nvPr/>
        </p:nvSpPr>
        <p:spPr>
          <a:xfrm>
            <a:off x="7033577" y="4829229"/>
            <a:ext cx="4963389" cy="999555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anose="05000000000000000000" pitchFamily="2" charset="2"/>
              <a:buNone/>
            </a:pPr>
            <a:r>
              <a:rPr lang="en-US" i="1" dirty="0">
                <a:solidFill>
                  <a:srgbClr val="F21AD3"/>
                </a:solidFill>
              </a:rPr>
              <a:t>Those estimates do not consider dynamic beta-beat… leading to a change of </a:t>
            </a:r>
            <a:r>
              <a:rPr lang="en-US" i="1" dirty="0">
                <a:solidFill>
                  <a:srgbClr val="F21AD3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 </a:t>
            </a:r>
            <a:r>
              <a:rPr lang="en-US" i="1" dirty="0">
                <a:solidFill>
                  <a:srgbClr val="F21AD3"/>
                </a:solidFill>
                <a:latin typeface="+mj-lt"/>
                <a:sym typeface="Symbol" panose="05050102010706020507" pitchFamily="18" charset="2"/>
              </a:rPr>
              <a:t>and </a:t>
            </a:r>
            <a:r>
              <a:rPr lang="en-US" i="1" dirty="0">
                <a:solidFill>
                  <a:srgbClr val="F21AD3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b*</a:t>
            </a:r>
            <a:r>
              <a:rPr lang="en-US" i="1" dirty="0">
                <a:solidFill>
                  <a:srgbClr val="F21AD3"/>
                </a:solidFill>
              </a:rPr>
              <a:t>.</a:t>
            </a:r>
          </a:p>
          <a:p>
            <a:pPr marL="0" indent="0" algn="ctr" defTabSz="914400">
              <a:buFont typeface="Wingdings" panose="05000000000000000000" pitchFamily="2" charset="2"/>
              <a:buNone/>
            </a:pPr>
            <a:r>
              <a:rPr lang="en-US" i="1" dirty="0">
                <a:solidFill>
                  <a:srgbClr val="F21AD3"/>
                </a:solidFill>
              </a:rPr>
              <a:t>Not to forget, IP-to-IP cross-talk !</a:t>
            </a:r>
            <a:endParaRPr lang="en-GB" i="1" dirty="0">
              <a:solidFill>
                <a:srgbClr val="F21A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790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588C3-A1C5-E825-1687-9D5C5235D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Minimizing the separation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DC1DF-380F-0E6D-B780-6A46BEB52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16" y="1114071"/>
            <a:ext cx="10969139" cy="4510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Separation optimization by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luminosity</a:t>
            </a:r>
            <a:r>
              <a:rPr lang="en-US" dirty="0"/>
              <a:t> scans has the advantage of relying on the primary observable – </a:t>
            </a:r>
            <a:r>
              <a:rPr lang="en-US" b="1" dirty="0">
                <a:solidFill>
                  <a:srgbClr val="0000FF"/>
                </a:solidFill>
              </a:rPr>
              <a:t>the luminosity </a:t>
            </a:r>
            <a:r>
              <a:rPr lang="en-US" dirty="0"/>
              <a:t>– to define the optimum.</a:t>
            </a:r>
          </a:p>
          <a:p>
            <a:pPr lvl="1"/>
            <a:r>
              <a:rPr lang="en-US" dirty="0"/>
              <a:t>High accuracy (statistics) and low systematics (very tiny beam movements),</a:t>
            </a:r>
          </a:p>
          <a:p>
            <a:pPr lvl="1"/>
            <a:r>
              <a:rPr lang="en-US" dirty="0"/>
              <a:t>Modest scan range of 0.5-1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could be sufficient.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Separation optimization by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BB kick reconstruction </a:t>
            </a:r>
            <a:r>
              <a:rPr lang="en-US" dirty="0"/>
              <a:t>requires much </a:t>
            </a:r>
            <a:r>
              <a:rPr lang="en-US" b="1" dirty="0">
                <a:solidFill>
                  <a:srgbClr val="FF0000"/>
                </a:solidFill>
              </a:rPr>
              <a:t>larger amplitudes (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3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s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) </a:t>
            </a:r>
            <a:r>
              <a:rPr lang="en-US" dirty="0">
                <a:sym typeface="Symbol" panose="05050102010706020507" pitchFamily="18" charset="2"/>
              </a:rPr>
              <a:t>and does not use the primary observable which is the luminosity.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Bias from BPM system cannot be excluded. 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Realistic simulations of such scans required to better evaluate possible biases.</a:t>
            </a:r>
          </a:p>
          <a:p>
            <a:pPr lvl="1"/>
            <a:endParaRPr lang="en-US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The impact of the BB kick (and dynamic beta) on the applied separation leads to a deformation of scan curve but should not affect the optimum (</a:t>
            </a:r>
            <a:r>
              <a:rPr lang="en-US" dirty="0" err="1">
                <a:sym typeface="Symbol" panose="05050102010706020507" pitchFamily="18" charset="2"/>
              </a:rPr>
              <a:t>i.e</a:t>
            </a:r>
            <a:r>
              <a:rPr lang="en-US" dirty="0">
                <a:sym typeface="Symbol" panose="05050102010706020507" pitchFamily="18" charset="2"/>
              </a:rPr>
              <a:t> head on) setting.</a:t>
            </a: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A </a:t>
            </a:r>
            <a:r>
              <a:rPr lang="en-US" b="1" dirty="0">
                <a:sym typeface="Symbol" panose="05050102010706020507" pitchFamily="18" charset="2"/>
              </a:rPr>
              <a:t>realistic BB tracking simulation </a:t>
            </a:r>
            <a:r>
              <a:rPr lang="en-US" dirty="0">
                <a:sym typeface="Symbol" panose="05050102010706020507" pitchFamily="18" charset="2"/>
              </a:rPr>
              <a:t>must be performed to get a better </a:t>
            </a:r>
            <a:r>
              <a:rPr lang="en-US" b="1" dirty="0">
                <a:sym typeface="Symbol" panose="05050102010706020507" pitchFamily="18" charset="2"/>
              </a:rPr>
              <a:t>understanding of the dynamics</a:t>
            </a:r>
            <a:r>
              <a:rPr lang="en-US" dirty="0">
                <a:sym typeface="Symbol" panose="05050102010706020507" pitchFamily="18" charset="2"/>
              </a:rPr>
              <a:t> of luminosity and BB separation scans – as a function of the BB tune shift.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D50481-277A-0670-A1E5-4EF834F03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432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BD4E0-2095-4347-9B50-1E127917D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IP dispersion measurements @ FCC-</a:t>
            </a:r>
            <a:r>
              <a:rPr lang="en-US" dirty="0" err="1"/>
              <a:t>ee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EA397-EDB3-4E49-A0B3-B61C43593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73773"/>
            <a:ext cx="11414423" cy="25340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For an energy change of </a:t>
            </a:r>
            <a:r>
              <a:rPr lang="en-US" b="1" dirty="0" err="1"/>
              <a:t>dp</a:t>
            </a:r>
            <a:r>
              <a:rPr lang="en-US" b="1" dirty="0"/>
              <a:t>/p = </a:t>
            </a:r>
            <a:r>
              <a:rPr lang="en-US" b="1" dirty="0">
                <a:sym typeface="Symbol" panose="05050102010706020507" pitchFamily="18" charset="2"/>
              </a:rPr>
              <a:t></a:t>
            </a:r>
            <a:r>
              <a:rPr lang="en-US" b="1" dirty="0"/>
              <a:t>0.1% </a:t>
            </a:r>
            <a:r>
              <a:rPr lang="en-US" dirty="0"/>
              <a:t>and</a:t>
            </a:r>
            <a:r>
              <a:rPr lang="en-US" b="1" dirty="0"/>
              <a:t> </a:t>
            </a:r>
            <a:r>
              <a:rPr lang="en-US" b="1" dirty="0">
                <a:latin typeface="Symbol" panose="05050102010706020507" pitchFamily="18" charset="2"/>
              </a:rPr>
              <a:t>D</a:t>
            </a:r>
            <a:r>
              <a:rPr lang="en-US" b="1" dirty="0"/>
              <a:t>D* = 10 </a:t>
            </a:r>
            <a:r>
              <a:rPr lang="en-US" b="1" dirty="0">
                <a:latin typeface="Symbol" panose="05050102010706020507" pitchFamily="18" charset="2"/>
              </a:rPr>
              <a:t>m</a:t>
            </a:r>
            <a:r>
              <a:rPr lang="en-US" b="1" dirty="0"/>
              <a:t>m</a:t>
            </a:r>
            <a:endParaRPr lang="en-GB" b="1" dirty="0"/>
          </a:p>
          <a:p>
            <a:pPr marL="284163" indent="-285750">
              <a:buFont typeface="Wingdings" panose="05000000000000000000" pitchFamily="2" charset="2"/>
              <a:buChar char="à"/>
            </a:pPr>
            <a:r>
              <a:rPr lang="en-GB" dirty="0"/>
              <a:t>The separation change at the IP is </a:t>
            </a:r>
            <a:r>
              <a:rPr lang="en-GB" b="1" dirty="0">
                <a:solidFill>
                  <a:srgbClr val="0000FF"/>
                </a:solidFill>
                <a:latin typeface="Symbol" panose="05050102010706020507" pitchFamily="18" charset="2"/>
              </a:rPr>
              <a:t>D</a:t>
            </a:r>
            <a:r>
              <a:rPr lang="en-GB" b="1" dirty="0">
                <a:solidFill>
                  <a:srgbClr val="0000FF"/>
                </a:solidFill>
              </a:rPr>
              <a:t>y = 10 nm </a:t>
            </a:r>
            <a:r>
              <a:rPr lang="en-GB" b="1" dirty="0">
                <a:solidFill>
                  <a:srgbClr val="FF0000"/>
                </a:solidFill>
              </a:rPr>
              <a:t>– without BB ! </a:t>
            </a:r>
            <a:r>
              <a:rPr lang="en-GB" dirty="0"/>
              <a:t>–</a:t>
            </a:r>
            <a:r>
              <a:rPr lang="en-GB" b="1" dirty="0"/>
              <a:t> measurable with a separation scan </a:t>
            </a:r>
            <a:r>
              <a:rPr lang="en-GB" dirty="0"/>
              <a:t>since we must be able to control the separation &lt;&lt; 1 nm.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The BB kick due to such a change is                                       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GB" dirty="0">
                <a:sym typeface="Wingdings" panose="05000000000000000000" pitchFamily="2" charset="2"/>
              </a:rPr>
              <a:t>	</a:t>
            </a:r>
            <a:r>
              <a:rPr lang="en-GB" dirty="0"/>
              <a:t>  </a:t>
            </a:r>
            <a:r>
              <a:rPr lang="en-GB" dirty="0" err="1"/>
              <a:t>y</a:t>
            </a:r>
            <a:r>
              <a:rPr lang="en-GB" baseline="-25000" dirty="0" err="1"/>
              <a:t>s</a:t>
            </a:r>
            <a:r>
              <a:rPr lang="en-GB" dirty="0" err="1"/>
              <a:t>’</a:t>
            </a:r>
            <a:r>
              <a:rPr lang="en-GB" dirty="0"/>
              <a:t> = -6 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rad</a:t>
            </a:r>
            <a:r>
              <a:rPr lang="en-GB" dirty="0"/>
              <a:t> for </a:t>
            </a:r>
            <a:r>
              <a:rPr lang="en-GB" dirty="0">
                <a:sym typeface="Symbol" panose="05050102010706020507" pitchFamily="18" charset="2"/>
              </a:rPr>
              <a:t></a:t>
            </a:r>
            <a:r>
              <a:rPr lang="en-GB" dirty="0"/>
              <a:t> = 0.1,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* = 1 mm (</a:t>
            </a:r>
            <a:r>
              <a:rPr lang="en-GB" u="sng" dirty="0"/>
              <a:t>self-consistent</a:t>
            </a:r>
            <a:r>
              <a:rPr lang="en-GB" dirty="0"/>
              <a:t>).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At the first </a:t>
            </a:r>
            <a:r>
              <a:rPr lang="en-GB" b="1" dirty="0"/>
              <a:t>BPMs</a:t>
            </a:r>
            <a:r>
              <a:rPr lang="en-GB" dirty="0"/>
              <a:t> (~2 m), the </a:t>
            </a:r>
            <a:r>
              <a:rPr lang="en-GB" b="1" dirty="0">
                <a:solidFill>
                  <a:srgbClr val="0000FF"/>
                </a:solidFill>
              </a:rPr>
              <a:t>displacement due to the BB kick is ~12 </a:t>
            </a:r>
            <a:r>
              <a:rPr lang="en-GB" b="1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rgbClr val="0000FF"/>
                </a:solidFill>
              </a:rPr>
              <a:t>m </a:t>
            </a:r>
            <a:r>
              <a:rPr lang="en-GB" dirty="0"/>
              <a:t>to which one must add the shift due to the </a:t>
            </a:r>
            <a:r>
              <a:rPr lang="en-GB" b="1" dirty="0"/>
              <a:t>local dispersion at the BPM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no direct extraction of the dispersion from the BPM readings.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A358D-9E04-4E32-8E8E-474D800CD5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Opposite sign dispersion and collision offsets at the interaction points - J. Wenninger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32EBCE3-F7C5-42FE-AEB2-B0AB78695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270" y="1898336"/>
            <a:ext cx="1480547" cy="61405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4784E5D-C758-05B7-BDDE-3407EAB407A0}"/>
              </a:ext>
            </a:extLst>
          </p:cNvPr>
          <p:cNvSpPr txBox="1"/>
          <p:nvPr/>
        </p:nvSpPr>
        <p:spPr>
          <a:xfrm>
            <a:off x="1483590" y="5715665"/>
            <a:ext cx="1512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</a:rPr>
              <a:t>Vertical plane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B336E85-C7C1-43E5-F4D2-469B2BE2C8B8}"/>
              </a:ext>
            </a:extLst>
          </p:cNvPr>
          <p:cNvSpPr txBox="1"/>
          <p:nvPr/>
        </p:nvSpPr>
        <p:spPr>
          <a:xfrm>
            <a:off x="6901790" y="3970522"/>
            <a:ext cx="171301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Symbol" panose="05050102010706020507" pitchFamily="18" charset="2"/>
              </a:rPr>
              <a:t>d2, d1</a:t>
            </a:r>
            <a:r>
              <a:rPr lang="en-GB" sz="1600" dirty="0">
                <a:solidFill>
                  <a:srgbClr val="C00000"/>
                </a:solidFill>
                <a:latin typeface="Symbol" panose="05050102010706020507" pitchFamily="18" charset="2"/>
              </a:rPr>
              <a:t>,</a:t>
            </a:r>
            <a:r>
              <a:rPr lang="en-US" sz="1600" dirty="0">
                <a:solidFill>
                  <a:srgbClr val="C00000"/>
                </a:solidFill>
                <a:latin typeface="Symbol" panose="05050102010706020507" pitchFamily="18" charset="2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Symbol" panose="05050102010706020507" pitchFamily="18" charset="2"/>
              </a:rPr>
              <a:t>d2, d1</a:t>
            </a:r>
            <a:r>
              <a:rPr lang="en-GB" sz="1600" dirty="0">
                <a:solidFill>
                  <a:srgbClr val="0000FF"/>
                </a:solidFill>
                <a:latin typeface="Symbol" panose="05050102010706020507" pitchFamily="18" charset="2"/>
              </a:rPr>
              <a:t>, </a:t>
            </a:r>
            <a:r>
              <a:rPr lang="en-GB" sz="1600" dirty="0">
                <a:solidFill>
                  <a:srgbClr val="00A400"/>
                </a:solidFill>
                <a:latin typeface="Symbol" panose="05050102010706020507" pitchFamily="18" charset="2"/>
              </a:rPr>
              <a:t>D</a:t>
            </a:r>
            <a:r>
              <a:rPr lang="en-GB" sz="1600" dirty="0">
                <a:solidFill>
                  <a:srgbClr val="C00000"/>
                </a:solidFill>
                <a:latin typeface="Symbol" panose="05050102010706020507" pitchFamily="18" charset="2"/>
              </a:rPr>
              <a:t>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2258B83-D8C1-319A-69F4-90C9FC6AB24A}"/>
              </a:ext>
            </a:extLst>
          </p:cNvPr>
          <p:cNvSpPr txBox="1"/>
          <p:nvPr/>
        </p:nvSpPr>
        <p:spPr>
          <a:xfrm>
            <a:off x="8396584" y="3979355"/>
            <a:ext cx="3612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receive contributions from the local dispersion and from the BB kick @ IP.</a:t>
            </a:r>
            <a:endParaRPr lang="en-GB" sz="1600" dirty="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6E23A29-2446-C400-BE76-9E4569E1DC8D}"/>
              </a:ext>
            </a:extLst>
          </p:cNvPr>
          <p:cNvGrpSpPr/>
          <p:nvPr/>
        </p:nvGrpSpPr>
        <p:grpSpPr>
          <a:xfrm>
            <a:off x="638421" y="3539876"/>
            <a:ext cx="5899583" cy="2623424"/>
            <a:chOff x="638421" y="3539876"/>
            <a:chExt cx="5899583" cy="2623424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3481CA10-B23D-41AA-226C-E3999A86CC28}"/>
                </a:ext>
              </a:extLst>
            </p:cNvPr>
            <p:cNvGrpSpPr/>
            <p:nvPr/>
          </p:nvGrpSpPr>
          <p:grpSpPr>
            <a:xfrm>
              <a:off x="638421" y="4120838"/>
              <a:ext cx="5899583" cy="1423085"/>
              <a:chOff x="845369" y="4546906"/>
              <a:chExt cx="5899583" cy="1423085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7195B6AE-CBF0-BCA5-B9AB-F18428B240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78481" y="4546906"/>
                <a:ext cx="2536452" cy="63832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86871F3F-D230-A6DB-7083-01C2F16952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52623" y="5447415"/>
                <a:ext cx="5278433" cy="0"/>
              </a:xfrm>
              <a:prstGeom prst="straightConnector1">
                <a:avLst/>
              </a:prstGeom>
              <a:ln>
                <a:solidFill>
                  <a:srgbClr val="FF5050"/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5360233A-4E1E-4A2B-6EFC-7324E1CF77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21725" y="5447415"/>
                <a:ext cx="5316279" cy="0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7BA10077-3DD7-BEAC-AB90-99E98CFCB5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14933" y="4886177"/>
                <a:ext cx="2616123" cy="290086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FD837AE5-4C7D-0420-09FD-EB2AAAABF2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7452" y="5627314"/>
                <a:ext cx="2593604" cy="342677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F8695C71-E7FA-4EAF-C843-32E9D328A4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0214" y="5627314"/>
                <a:ext cx="2534719" cy="256913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50FC99A-8F89-25B9-D10A-E4F99BBE1D91}"/>
                  </a:ext>
                </a:extLst>
              </p:cNvPr>
              <p:cNvSpPr txBox="1"/>
              <p:nvPr/>
            </p:nvSpPr>
            <p:spPr>
              <a:xfrm>
                <a:off x="6331056" y="4908385"/>
                <a:ext cx="41389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d2</a:t>
                </a:r>
                <a:endParaRPr lang="en-GB" dirty="0">
                  <a:solidFill>
                    <a:srgbClr val="C00000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2629F0B-E366-CBB5-736D-0DDB8DAA7C19}"/>
                  </a:ext>
                </a:extLst>
              </p:cNvPr>
              <p:cNvSpPr txBox="1"/>
              <p:nvPr/>
            </p:nvSpPr>
            <p:spPr>
              <a:xfrm>
                <a:off x="881734" y="4826290"/>
                <a:ext cx="41389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d1</a:t>
                </a:r>
                <a:endParaRPr lang="en-GB" dirty="0">
                  <a:solidFill>
                    <a:srgbClr val="C00000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FE8BF9-EB2A-76B7-08EC-9FCBC0B9A714}"/>
                  </a:ext>
                </a:extLst>
              </p:cNvPr>
              <p:cNvSpPr txBox="1"/>
              <p:nvPr/>
            </p:nvSpPr>
            <p:spPr>
              <a:xfrm>
                <a:off x="845369" y="5541006"/>
                <a:ext cx="43124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d1</a:t>
                </a:r>
                <a:endParaRPr lang="en-GB" dirty="0">
                  <a:solidFill>
                    <a:srgbClr val="0000FF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ECCC9D3-38BB-4134-4997-7907C1D9950F}"/>
                  </a:ext>
                </a:extLst>
              </p:cNvPr>
              <p:cNvSpPr txBox="1"/>
              <p:nvPr/>
            </p:nvSpPr>
            <p:spPr>
              <a:xfrm>
                <a:off x="6331056" y="5523284"/>
                <a:ext cx="41389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d2</a:t>
                </a:r>
                <a:endParaRPr lang="en-GB" dirty="0">
                  <a:solidFill>
                    <a:srgbClr val="0000FF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4080250-2104-90E0-7983-ED0624802391}"/>
                  </a:ext>
                </a:extLst>
              </p:cNvPr>
              <p:cNvSpPr txBox="1"/>
              <p:nvPr/>
            </p:nvSpPr>
            <p:spPr>
              <a:xfrm>
                <a:off x="3393359" y="4776688"/>
                <a:ext cx="29848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A400"/>
                    </a:solidFill>
                    <a:latin typeface="Symbol" panose="05050102010706020507" pitchFamily="18" charset="2"/>
                  </a:rPr>
                  <a:t>D</a:t>
                </a:r>
                <a:endParaRPr lang="en-GB" dirty="0">
                  <a:solidFill>
                    <a:srgbClr val="00A400"/>
                  </a:solidFill>
                  <a:latin typeface="Symbol" panose="05050102010706020507" pitchFamily="18" charset="2"/>
                </a:endParaRP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34742C3B-1112-3F99-0193-9ACBCD70AE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1600" y="4625163"/>
                <a:ext cx="0" cy="77972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prstDash val="sysDash"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E5089E85-F410-03D6-472B-5B2C5296CD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12958" y="4902159"/>
                <a:ext cx="0" cy="502726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prstDash val="sysDash"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C3C58B12-E27B-5CFF-D426-EB680C93EB6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12958" y="5492884"/>
                <a:ext cx="0" cy="466056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prstDash val="sysDash"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2BEED37F-9A13-9DAC-0980-E99C8C445D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1600" y="5447415"/>
                <a:ext cx="0" cy="425251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prstDash val="sysDash"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EAE268CF-2F4F-4511-E1FD-D312EE3D5F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21770" y="5209157"/>
                <a:ext cx="0" cy="418157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prstDash val="sysDash"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A462C346-57F7-2520-6E03-BD606B51BC1A}"/>
                </a:ext>
              </a:extLst>
            </p:cNvPr>
            <p:cNvGrpSpPr/>
            <p:nvPr/>
          </p:nvGrpSpPr>
          <p:grpSpPr>
            <a:xfrm>
              <a:off x="971533" y="5656521"/>
              <a:ext cx="400067" cy="439479"/>
              <a:chOff x="971533" y="5656521"/>
              <a:chExt cx="400067" cy="439479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BEC77FC-9F9D-47C8-70B9-553CA00F28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1533" y="5656521"/>
                <a:ext cx="400067" cy="0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0E797D6B-F11A-B92C-22BD-596468BE17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4652" y="5663609"/>
                <a:ext cx="0" cy="432391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CAEDDC8-B219-F731-D1BD-E073A679AE30}"/>
                </a:ext>
              </a:extLst>
            </p:cNvPr>
            <p:cNvGrpSpPr/>
            <p:nvPr/>
          </p:nvGrpSpPr>
          <p:grpSpPr>
            <a:xfrm>
              <a:off x="5801783" y="5723821"/>
              <a:ext cx="400067" cy="439479"/>
              <a:chOff x="971533" y="5656521"/>
              <a:chExt cx="400067" cy="439479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FEC64524-D6FD-05AA-EBC4-065A38EDEE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1533" y="5656521"/>
                <a:ext cx="400067" cy="0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C8DFFF8D-B453-4DCC-D163-293913F3D6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4652" y="5663609"/>
                <a:ext cx="0" cy="432391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A862AC94-5157-F69E-0306-FE36A8293234}"/>
                </a:ext>
              </a:extLst>
            </p:cNvPr>
            <p:cNvGrpSpPr/>
            <p:nvPr/>
          </p:nvGrpSpPr>
          <p:grpSpPr>
            <a:xfrm rot="10800000">
              <a:off x="5767643" y="3559201"/>
              <a:ext cx="400067" cy="439479"/>
              <a:chOff x="971533" y="5656521"/>
              <a:chExt cx="400067" cy="439479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DF7819DA-AB02-1497-B1BA-B3FD001FFF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1533" y="5656521"/>
                <a:ext cx="400067" cy="0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1C0B0242-E70B-AA71-0CA5-A5C32E885F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4652" y="5663609"/>
                <a:ext cx="0" cy="432391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F07695D9-EA84-C47B-A0FD-2D7F7D6BF047}"/>
                </a:ext>
              </a:extLst>
            </p:cNvPr>
            <p:cNvGrpSpPr/>
            <p:nvPr/>
          </p:nvGrpSpPr>
          <p:grpSpPr>
            <a:xfrm rot="10800000">
              <a:off x="964618" y="3539876"/>
              <a:ext cx="400067" cy="439479"/>
              <a:chOff x="971533" y="5656521"/>
              <a:chExt cx="400067" cy="439479"/>
            </a:xfrm>
          </p:grpSpPr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30AAB777-72E3-632B-7D10-AFDA8D6675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1533" y="5656521"/>
                <a:ext cx="400067" cy="0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317536FF-FD4C-BDFA-CB7B-F35D82205D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4652" y="5663609"/>
                <a:ext cx="0" cy="432391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68150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BD4E0-2095-4347-9B50-1E127917D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IP dispersion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EA397-EDB3-4E49-A0B3-B61C43593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398"/>
            <a:ext cx="10969139" cy="4956466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dirty="0"/>
              <a:t>To </a:t>
            </a:r>
            <a:r>
              <a:rPr lang="en-US" b="1" dirty="0"/>
              <a:t>disentangle</a:t>
            </a:r>
            <a:r>
              <a:rPr lang="en-US" dirty="0"/>
              <a:t> position shift due to local dispersion @ BPMs from the BB kick, one must subtract a </a:t>
            </a:r>
            <a:r>
              <a:rPr lang="en-US" b="1" dirty="0">
                <a:solidFill>
                  <a:srgbClr val="0000FF"/>
                </a:solidFill>
              </a:rPr>
              <a:t>reference without the BB kick.</a:t>
            </a:r>
          </a:p>
          <a:p>
            <a:pPr lvl="1">
              <a:spcBef>
                <a:spcPts val="450"/>
              </a:spcBef>
            </a:pPr>
            <a:r>
              <a:rPr lang="en-US" dirty="0">
                <a:solidFill>
                  <a:schemeClr val="tx2"/>
                </a:solidFill>
              </a:rPr>
              <a:t>Assumes that non-colliding and colliding bunches have the SAME dispersion: to what level is that statement true? Cannot answer at this stage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have to study.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A few </a:t>
            </a:r>
            <a:r>
              <a:rPr lang="en-US" b="1" dirty="0">
                <a:solidFill>
                  <a:srgbClr val="0000FF"/>
                </a:solidFill>
              </a:rPr>
              <a:t>non-colliding bunches </a:t>
            </a:r>
            <a:r>
              <a:rPr lang="en-US" dirty="0"/>
              <a:t>in the filling scheme – preferably of</a:t>
            </a:r>
            <a:r>
              <a:rPr lang="en-US" b="1" dirty="0">
                <a:solidFill>
                  <a:srgbClr val="0000FF"/>
                </a:solidFill>
              </a:rPr>
              <a:t> same intensity </a:t>
            </a:r>
            <a:r>
              <a:rPr lang="en-US" dirty="0"/>
              <a:t>than the colliding bunches to limit systematic errors – could provide that </a:t>
            </a:r>
            <a:r>
              <a:rPr lang="en-US" b="1" dirty="0"/>
              <a:t>reference</a:t>
            </a:r>
            <a:r>
              <a:rPr lang="en-US" dirty="0"/>
              <a:t>.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Reconstruct the BB kick due to the IP separation shift by subtracting at each BPM the readings of the non-colliding bunches </a:t>
            </a:r>
            <a:r>
              <a:rPr lang="en-US" dirty="0">
                <a:sym typeface="Wingdings" panose="05000000000000000000" pitchFamily="2" charset="2"/>
              </a:rPr>
              <a:t> still requires to disentangle effect of BB kick to obtain the dispersion.</a:t>
            </a:r>
            <a:endParaRPr lang="en-US" dirty="0"/>
          </a:p>
          <a:p>
            <a:pPr lvl="1">
              <a:spcBef>
                <a:spcPts val="600"/>
              </a:spcBef>
            </a:pPr>
            <a:r>
              <a:rPr lang="en-US" dirty="0"/>
              <a:t>Systematic effects difficult to assess at this stage, but at equal intensity they could be minimized.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If a measurement of the angle y’ with an </a:t>
            </a:r>
            <a:r>
              <a:rPr lang="en-US" b="1" dirty="0">
                <a:solidFill>
                  <a:srgbClr val="6699FF"/>
                </a:solidFill>
              </a:rPr>
              <a:t>accuracy of 1 </a:t>
            </a:r>
            <a:r>
              <a:rPr lang="en-US" b="1" dirty="0" err="1">
                <a:solidFill>
                  <a:srgbClr val="6699FF"/>
                </a:solidFill>
                <a:latin typeface="Symbol" panose="05050102010706020507" pitchFamily="18" charset="2"/>
              </a:rPr>
              <a:t>m</a:t>
            </a:r>
            <a:r>
              <a:rPr lang="en-US" b="1" dirty="0" err="1">
                <a:solidFill>
                  <a:srgbClr val="6699FF"/>
                </a:solidFill>
              </a:rPr>
              <a:t>rad</a:t>
            </a:r>
            <a:r>
              <a:rPr lang="en-US" dirty="0"/>
              <a:t> (or better) is achievable, </a:t>
            </a:r>
            <a:r>
              <a:rPr lang="en-US" b="1" dirty="0">
                <a:solidFill>
                  <a:srgbClr val="6699FF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6699FF"/>
                </a:solidFill>
              </a:rPr>
              <a:t>D* </a:t>
            </a:r>
            <a:r>
              <a:rPr lang="en-US" dirty="0"/>
              <a:t>could</a:t>
            </a:r>
            <a:r>
              <a:rPr lang="en-US" b="1" dirty="0">
                <a:solidFill>
                  <a:srgbClr val="6699FF"/>
                </a:solidFill>
              </a:rPr>
              <a:t> </a:t>
            </a:r>
            <a:r>
              <a:rPr lang="en-US" dirty="0"/>
              <a:t>be</a:t>
            </a:r>
            <a:r>
              <a:rPr lang="en-US" b="1" dirty="0">
                <a:solidFill>
                  <a:srgbClr val="6699FF"/>
                </a:solidFill>
              </a:rPr>
              <a:t> determined to within ~1 </a:t>
            </a:r>
            <a:r>
              <a:rPr lang="en-US" b="1" dirty="0">
                <a:solidFill>
                  <a:srgbClr val="6699FF"/>
                </a:solidFill>
                <a:latin typeface="Symbol" panose="05050102010706020507" pitchFamily="18" charset="2"/>
              </a:rPr>
              <a:t>m</a:t>
            </a:r>
            <a:r>
              <a:rPr lang="en-US" b="1" dirty="0">
                <a:solidFill>
                  <a:srgbClr val="6699FF"/>
                </a:solidFill>
              </a:rPr>
              <a:t>m </a:t>
            </a:r>
            <a:r>
              <a:rPr lang="en-US" dirty="0"/>
              <a:t>directly from the BB kick (no scanning).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For a short-term BPM accuracy of </a:t>
            </a:r>
            <a:r>
              <a:rPr lang="en-US" b="1" dirty="0">
                <a:solidFill>
                  <a:srgbClr val="00A400"/>
                </a:solidFill>
              </a:rPr>
              <a:t>0.1 mm</a:t>
            </a:r>
            <a:r>
              <a:rPr lang="en-US" dirty="0"/>
              <a:t>, </a:t>
            </a:r>
            <a:r>
              <a:rPr lang="en-US" b="1" dirty="0">
                <a:solidFill>
                  <a:srgbClr val="00A4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00A400"/>
                </a:solidFill>
              </a:rPr>
              <a:t>D* can be determined &lt;&lt; 1 </a:t>
            </a:r>
            <a:r>
              <a:rPr lang="en-US" b="1" dirty="0">
                <a:solidFill>
                  <a:srgbClr val="00A400"/>
                </a:solidFill>
                <a:latin typeface="Symbol" panose="05050102010706020507" pitchFamily="18" charset="2"/>
              </a:rPr>
              <a:t>m</a:t>
            </a:r>
            <a:r>
              <a:rPr lang="en-US" b="1" dirty="0">
                <a:solidFill>
                  <a:srgbClr val="00A400"/>
                </a:solidFill>
              </a:rPr>
              <a:t>m</a:t>
            </a:r>
            <a:r>
              <a:rPr lang="en-US" b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A358D-9E04-4E32-8E8E-474D800CD5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661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26A81-B8C6-1945-F7A7-B455DAA55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Dispersion measurement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C5A58-60C2-B020-E06C-7BF24B97B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95152"/>
            <a:ext cx="10969139" cy="35512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Direct measurement</a:t>
            </a:r>
            <a:r>
              <a:rPr lang="en-US" dirty="0"/>
              <a:t>: the </a:t>
            </a:r>
            <a:r>
              <a:rPr lang="en-US" b="1" dirty="0"/>
              <a:t>shift</a:t>
            </a:r>
            <a:r>
              <a:rPr lang="en-US" dirty="0"/>
              <a:t> in </a:t>
            </a:r>
            <a:r>
              <a:rPr lang="en-US" b="1" dirty="0"/>
              <a:t>optimum separation </a:t>
            </a:r>
            <a:r>
              <a:rPr lang="en-US" dirty="0"/>
              <a:t>at the IP with </a:t>
            </a:r>
            <a:r>
              <a:rPr lang="en-US" dirty="0" err="1"/>
              <a:t>dp</a:t>
            </a:r>
            <a:r>
              <a:rPr lang="en-US" dirty="0"/>
              <a:t>/p offset can be determined with the </a:t>
            </a:r>
            <a:r>
              <a:rPr lang="en-US" b="1" dirty="0"/>
              <a:t>luminosity</a:t>
            </a:r>
            <a:r>
              <a:rPr lang="en-US" dirty="0"/>
              <a:t> or the </a:t>
            </a:r>
            <a:r>
              <a:rPr lang="en-US" b="1" dirty="0"/>
              <a:t>BB kick </a:t>
            </a:r>
            <a:r>
              <a:rPr lang="en-US" b="1" dirty="0">
                <a:solidFill>
                  <a:srgbClr val="F21AD3"/>
                </a:solidFill>
              </a:rPr>
              <a:t>separation scans</a:t>
            </a:r>
            <a:r>
              <a:rPr lang="en-US" dirty="0">
                <a:solidFill>
                  <a:schemeClr val="tx2"/>
                </a:solidFill>
              </a:rPr>
              <a:t>.</a:t>
            </a:r>
            <a:r>
              <a:rPr lang="en-US" dirty="0"/>
              <a:t> The difference in optimum defines the opposite sign dispersion.</a:t>
            </a:r>
          </a:p>
          <a:p>
            <a:pPr lvl="1"/>
            <a:r>
              <a:rPr lang="en-US" dirty="0"/>
              <a:t>Accuracy of scans – which should be high – will define accuracy on dispersion together with </a:t>
            </a:r>
            <a:r>
              <a:rPr lang="en-US" dirty="0" err="1"/>
              <a:t>dp</a:t>
            </a:r>
            <a:r>
              <a:rPr lang="en-US" dirty="0"/>
              <a:t>/p range. For </a:t>
            </a:r>
            <a:r>
              <a:rPr lang="en-US" dirty="0" err="1"/>
              <a:t>dp</a:t>
            </a:r>
            <a:r>
              <a:rPr lang="en-US" dirty="0"/>
              <a:t>/p ~ </a:t>
            </a:r>
            <a:r>
              <a:rPr lang="en-US" dirty="0">
                <a:sym typeface="Symbol" panose="05050102010706020507" pitchFamily="18" charset="2"/>
              </a:rPr>
              <a:t></a:t>
            </a:r>
            <a:r>
              <a:rPr lang="en-US" dirty="0"/>
              <a:t>0.1%, a measurement of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D* to 1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or less should be feasible.</a:t>
            </a:r>
          </a:p>
          <a:p>
            <a:endParaRPr lang="en-GB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0000FF"/>
                </a:solidFill>
              </a:rPr>
              <a:t>Indirect measurement</a:t>
            </a:r>
            <a:r>
              <a:rPr lang="en-GB" dirty="0"/>
              <a:t>: avoid the optimization scan of the direct measurement but extracting the dispersion from a reconstructed BB kick after applying a </a:t>
            </a:r>
            <a:r>
              <a:rPr lang="en-GB" dirty="0" err="1"/>
              <a:t>dp</a:t>
            </a:r>
            <a:r>
              <a:rPr lang="en-GB" dirty="0"/>
              <a:t>/p change.</a:t>
            </a:r>
          </a:p>
          <a:p>
            <a:pPr lvl="1"/>
            <a:r>
              <a:rPr lang="en-GB" dirty="0"/>
              <a:t>Requires a reference measurement of the dispersion at the BPMs, obtainable from non-colliding bunches.</a:t>
            </a:r>
          </a:p>
          <a:p>
            <a:pPr lvl="2"/>
            <a:r>
              <a:rPr lang="en-GB" dirty="0"/>
              <a:t>Need an excellent understanding of the BB kick to be able to infer the initial perturbation from the dispersion.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1CF3F2-7133-9BD9-3107-8E9F5F3925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321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35104-54B2-47F9-A224-D67070A67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471F1-9938-43C8-A8E9-B149486BD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Scans of the optimum separation – whether by luminosity of BB kick – will be important to minimize the collision offsets feeding into the CM energy error.</a:t>
            </a:r>
          </a:p>
          <a:p>
            <a:pPr lvl="1"/>
            <a:r>
              <a:rPr lang="en-US" sz="1800" dirty="0"/>
              <a:t>Advantage of luminosity: it is a direct indicator of optimum overlap; scans require a smaller range.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dirty="0"/>
              <a:t>With either scan method the opposite sign dispersion can be measured. 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Once the dispersion is determined, a correction should be attempted to better control the CM energy uncertainty and relax tolerances on the knowledge of the separation.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dirty="0"/>
              <a:t>A determination of the dispersion directly from the BB kick – without any scan – may also be possible. 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Large corrections due to the BB kick must be considered. 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This method could on the other hand provide a </a:t>
            </a:r>
            <a:r>
              <a:rPr lang="en-GB" sz="1800" b="1" dirty="0"/>
              <a:t>fast method to set an upper bound to the dispersion or ensure the stability of the dispersion</a:t>
            </a:r>
            <a:r>
              <a:rPr lang="en-GB" sz="1800" dirty="0"/>
              <a:t>.</a:t>
            </a:r>
          </a:p>
          <a:p>
            <a:pPr marL="0" indent="0">
              <a:spcBef>
                <a:spcPts val="600"/>
              </a:spcBef>
              <a:buNone/>
            </a:pPr>
            <a:endParaRPr lang="en-GB" sz="2000" dirty="0"/>
          </a:p>
          <a:p>
            <a:pPr marL="0" indent="0" algn="ctr">
              <a:spcBef>
                <a:spcPts val="600"/>
              </a:spcBef>
              <a:buNone/>
            </a:pPr>
            <a:r>
              <a:rPr lang="en-GB" sz="2000" dirty="0">
                <a:solidFill>
                  <a:srgbClr val="0000FF"/>
                </a:solidFill>
              </a:rPr>
              <a:t>A lot of work ahead of us to control this uncertainty !!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DA8C0-F59B-416B-BEC6-1C3B09C69B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935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18B15-77F2-4740-8663-026139479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Opposite sign dispersion - LEP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66C39-3AC1-48B0-AF92-26DC2A3F6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1471"/>
            <a:ext cx="10969138" cy="3179028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dirty="0"/>
              <a:t>The </a:t>
            </a:r>
            <a:r>
              <a:rPr lang="en-US" b="1" dirty="0"/>
              <a:t>impact on the center-of-mass energy </a:t>
            </a:r>
            <a:r>
              <a:rPr lang="en-US" dirty="0"/>
              <a:t>of </a:t>
            </a:r>
            <a:r>
              <a:rPr lang="en-US" b="1" dirty="0">
                <a:solidFill>
                  <a:srgbClr val="0000FF"/>
                </a:solidFill>
              </a:rPr>
              <a:t>opposite sign dispersion </a:t>
            </a:r>
            <a:r>
              <a:rPr lang="en-US" dirty="0"/>
              <a:t>– more generally of </a:t>
            </a:r>
            <a:r>
              <a:rPr lang="en-US" b="1" dirty="0">
                <a:solidFill>
                  <a:srgbClr val="0000FF"/>
                </a:solidFill>
              </a:rPr>
              <a:t>dispersion differences </a:t>
            </a:r>
            <a:r>
              <a:rPr lang="en-US" dirty="0"/>
              <a:t>– of the beams at the IP was identified at LEP in 1995.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LEP had switched to operation with short bunch trains in 1995. 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This scheme involved separation of the trains (4 trains of 3 bunches) in the vertical plane by electrostatic separators installed in the straight sections on either side of each IP.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The separation bumps generated by design a </a:t>
            </a:r>
            <a:r>
              <a:rPr lang="en-US" b="1" dirty="0"/>
              <a:t>dispersion difference at the IP of up to 2 mm between e+ and e- beams </a:t>
            </a:r>
            <a:r>
              <a:rPr lang="en-US" dirty="0"/>
              <a:t>(for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* = 5 cm).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Details on the derivation of the equations – for </a:t>
            </a:r>
            <a:r>
              <a:rPr lang="en-GB" b="1" dirty="0">
                <a:solidFill>
                  <a:srgbClr val="F21AD3"/>
                </a:solidFill>
              </a:rPr>
              <a:t>head-on collisions</a:t>
            </a:r>
            <a:r>
              <a:rPr lang="en-GB" dirty="0"/>
              <a:t>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E2D6F-8FD0-42A2-B0FF-417842B40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Opposite sign dispersion and collision offsets at the interaction points - J. Wenninger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02B908-7A39-45EE-979C-0ECBD868E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538" y="3890759"/>
            <a:ext cx="4838356" cy="16059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400FFC-BC79-4AA1-94A1-34A1E8E79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894" y="4288452"/>
            <a:ext cx="3084366" cy="81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5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18B15-77F2-4740-8663-026139479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Opposite sign dispersion and CM energy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66C39-3AC1-48B0-AF92-26DC2A3F6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14399"/>
            <a:ext cx="10969138" cy="22297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While the impact of dispersion on the </a:t>
            </a:r>
            <a:r>
              <a:rPr lang="en-US" sz="2000" b="1" dirty="0">
                <a:solidFill>
                  <a:srgbClr val="F21AD3"/>
                </a:solidFill>
              </a:rPr>
              <a:t>CM energy spread </a:t>
            </a:r>
            <a:r>
              <a:rPr lang="en-US" sz="2000" dirty="0"/>
              <a:t>depends on</a:t>
            </a:r>
          </a:p>
          <a:p>
            <a:pPr lvl="1"/>
            <a:r>
              <a:rPr lang="en-US" sz="1800" dirty="0"/>
              <a:t>the </a:t>
            </a:r>
            <a:r>
              <a:rPr lang="en-US" sz="1800" b="1" dirty="0"/>
              <a:t>dispersion </a:t>
            </a:r>
            <a:r>
              <a:rPr lang="en-US" sz="1800" dirty="0"/>
              <a:t>at the IP (D</a:t>
            </a:r>
            <a:r>
              <a:rPr lang="en-US" sz="1800" baseline="-25000" dirty="0"/>
              <a:t>ui</a:t>
            </a:r>
            <a:r>
              <a:rPr lang="en-US" sz="1800" dirty="0"/>
              <a:t>), </a:t>
            </a:r>
          </a:p>
          <a:p>
            <a:pPr lvl="1"/>
            <a:r>
              <a:rPr lang="en-US" sz="1800" dirty="0"/>
              <a:t>the</a:t>
            </a:r>
            <a:r>
              <a:rPr lang="en-US" sz="1800" b="1" dirty="0"/>
              <a:t> beam energy spread </a:t>
            </a:r>
            <a:r>
              <a:rPr lang="en-US" sz="1800" dirty="0"/>
              <a:t>(</a:t>
            </a:r>
            <a:r>
              <a:rPr lang="en-US" sz="1800" dirty="0">
                <a:latin typeface="Symbol" panose="05050102010706020507" pitchFamily="18" charset="2"/>
              </a:rPr>
              <a:t>s</a:t>
            </a:r>
            <a:r>
              <a:rPr lang="en-US" sz="1800" baseline="-25000" dirty="0">
                <a:latin typeface="Symbol" panose="05050102010706020507" pitchFamily="18" charset="2"/>
              </a:rPr>
              <a:t>e</a:t>
            </a:r>
            <a:r>
              <a:rPr lang="en-US" sz="1800" dirty="0"/>
              <a:t>= </a:t>
            </a:r>
            <a:r>
              <a:rPr lang="en-US" sz="1800" dirty="0" err="1">
                <a:latin typeface="Symbol" panose="05050102010706020507" pitchFamily="18" charset="2"/>
              </a:rPr>
              <a:t>s</a:t>
            </a:r>
            <a:r>
              <a:rPr lang="en-US" sz="1800" baseline="-25000" dirty="0" err="1"/>
              <a:t>E</a:t>
            </a:r>
            <a:r>
              <a:rPr lang="en-US" sz="1800" dirty="0"/>
              <a:t>/E</a:t>
            </a:r>
            <a:r>
              <a:rPr lang="en-US" sz="1800" baseline="-25000" dirty="0"/>
              <a:t>0</a:t>
            </a:r>
            <a:r>
              <a:rPr lang="en-US" sz="1800" dirty="0"/>
              <a:t>), </a:t>
            </a:r>
          </a:p>
          <a:p>
            <a:pPr lvl="1"/>
            <a:r>
              <a:rPr lang="en-US" sz="1800" dirty="0"/>
              <a:t>the</a:t>
            </a:r>
            <a:r>
              <a:rPr lang="en-US" sz="1800" b="1" dirty="0"/>
              <a:t> </a:t>
            </a:r>
            <a:r>
              <a:rPr lang="en-US" sz="1800" b="1" dirty="0" err="1"/>
              <a:t>betatronic</a:t>
            </a:r>
            <a:r>
              <a:rPr lang="en-US" sz="1800" b="1" dirty="0"/>
              <a:t> beam size </a:t>
            </a:r>
            <a:r>
              <a:rPr lang="en-US" sz="1800" dirty="0"/>
              <a:t>at the IP (</a:t>
            </a:r>
            <a:r>
              <a:rPr lang="en-US" sz="1800" dirty="0" err="1">
                <a:latin typeface="Symbol" panose="05050102010706020507" pitchFamily="18" charset="2"/>
              </a:rPr>
              <a:t>s</a:t>
            </a:r>
            <a:r>
              <a:rPr lang="en-US" sz="1800" baseline="-25000" dirty="0" err="1"/>
              <a:t>u</a:t>
            </a:r>
            <a:r>
              <a:rPr lang="en-US" sz="1800" dirty="0"/>
              <a:t>),</a:t>
            </a:r>
          </a:p>
          <a:p>
            <a:pPr marL="0" indent="0">
              <a:buNone/>
            </a:pPr>
            <a:r>
              <a:rPr lang="en-US" sz="2000" dirty="0"/>
              <a:t>… the CM energy shift depends also on</a:t>
            </a:r>
          </a:p>
          <a:p>
            <a:pPr lvl="1"/>
            <a:r>
              <a:rPr lang="en-US" sz="1800" dirty="0"/>
              <a:t>the </a:t>
            </a:r>
            <a:r>
              <a:rPr lang="en-US" sz="1800" b="1" dirty="0">
                <a:solidFill>
                  <a:srgbClr val="0000FF"/>
                </a:solidFill>
              </a:rPr>
              <a:t>separation of the two beams</a:t>
            </a:r>
            <a:r>
              <a:rPr lang="en-US" sz="1800" dirty="0"/>
              <a:t> (total separation = 2u</a:t>
            </a:r>
            <a:r>
              <a:rPr lang="en-US" sz="1800" baseline="-25000" dirty="0"/>
              <a:t>0</a:t>
            </a:r>
            <a:r>
              <a:rPr lang="en-US" sz="1800" dirty="0"/>
              <a:t>).</a:t>
            </a:r>
          </a:p>
          <a:p>
            <a:pPr lvl="1"/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E2D6F-8FD0-42A2-B0FF-417842B40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092195-DA0C-40FD-B034-91E25952E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515" y="3133115"/>
            <a:ext cx="4515338" cy="17220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3C6EB-15CC-4F0D-9740-5282A528B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7872" y="4041560"/>
            <a:ext cx="2054851" cy="4913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34767" y="3476436"/>
            <a:ext cx="2367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accent6">
                    <a:lumMod val="50000"/>
                  </a:schemeClr>
                </a:solidFill>
              </a:rPr>
              <a:t>I =1,2 labels the two beams</a:t>
            </a:r>
          </a:p>
          <a:p>
            <a:r>
              <a:rPr lang="en-GB" sz="1400" i="1" dirty="0">
                <a:solidFill>
                  <a:schemeClr val="accent6">
                    <a:lumMod val="50000"/>
                  </a:schemeClr>
                </a:solidFill>
              </a:rPr>
              <a:t>u = </a:t>
            </a:r>
            <a:r>
              <a:rPr lang="en-GB" sz="1400" i="1" dirty="0" err="1">
                <a:solidFill>
                  <a:schemeClr val="accent6">
                    <a:lumMod val="50000"/>
                  </a:schemeClr>
                </a:solidFill>
              </a:rPr>
              <a:t>x,y</a:t>
            </a:r>
            <a:r>
              <a:rPr lang="en-GB" sz="1400" i="1" dirty="0">
                <a:solidFill>
                  <a:schemeClr val="accent6">
                    <a:lumMod val="50000"/>
                  </a:schemeClr>
                </a:solidFill>
              </a:rPr>
              <a:t> labels the planes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68694" y="5195526"/>
            <a:ext cx="300274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</a:rPr>
              <a:t>for head-on collisions 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D5563E-6722-7394-46B2-D4383572B170}"/>
              </a:ext>
            </a:extLst>
          </p:cNvPr>
          <p:cNvSpPr txBox="1"/>
          <p:nvPr/>
        </p:nvSpPr>
        <p:spPr>
          <a:xfrm>
            <a:off x="5565181" y="5005698"/>
            <a:ext cx="1671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accent6">
                    <a:lumMod val="50000"/>
                  </a:schemeClr>
                </a:solidFill>
              </a:rPr>
              <a:t>Total beam size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04BCC79-1B4E-20F9-571D-9B7FC4C8177A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6400698" y="4529142"/>
            <a:ext cx="1" cy="47655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8EF5E90-2A39-AAF8-7C32-E5B42CB45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8147" y="1432186"/>
            <a:ext cx="3634363" cy="228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82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18B15-77F2-4740-8663-026139479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Opposite sign dispersion and CM energy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E2D6F-8FD0-42A2-B0FF-417842B40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292100" y="1149694"/>
            <a:ext cx="8900666" cy="4152211"/>
            <a:chOff x="914379" y="1036979"/>
            <a:chExt cx="8900666" cy="415221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5092195-DA0C-40FD-B034-91E25952E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6418" y="2853933"/>
              <a:ext cx="6123324" cy="233525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716448" y="1221645"/>
              <a:ext cx="3098597" cy="92333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Only the difference in dispersion matters, not the average value !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5283200" y="2959100"/>
              <a:ext cx="1879600" cy="5334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Arrow Connector 7"/>
            <p:cNvCxnSpPr>
              <a:stCxn id="5" idx="3"/>
              <a:endCxn id="9" idx="2"/>
            </p:cNvCxnSpPr>
            <p:nvPr/>
          </p:nvCxnSpPr>
          <p:spPr>
            <a:xfrm flipV="1">
              <a:off x="7162800" y="2144975"/>
              <a:ext cx="1102947" cy="1080825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14379" y="1389642"/>
              <a:ext cx="2654321" cy="646331"/>
            </a:xfrm>
            <a:prstGeom prst="rect">
              <a:avLst/>
            </a:prstGeom>
            <a:noFill/>
            <a:ln w="12700">
              <a:solidFill>
                <a:srgbClr val="0000FF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Separation between the two beams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381500" y="3225800"/>
              <a:ext cx="546100" cy="533400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Arrow Connector 16"/>
            <p:cNvCxnSpPr>
              <a:stCxn id="16" idx="0"/>
              <a:endCxn id="15" idx="2"/>
            </p:cNvCxnSpPr>
            <p:nvPr/>
          </p:nvCxnSpPr>
          <p:spPr>
            <a:xfrm flipH="1" flipV="1">
              <a:off x="2241540" y="2035973"/>
              <a:ext cx="2413010" cy="1189827"/>
            </a:xfrm>
            <a:prstGeom prst="straightConnector1">
              <a:avLst/>
            </a:prstGeom>
            <a:ln>
              <a:solidFill>
                <a:srgbClr val="0000FF"/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067883" y="1036979"/>
              <a:ext cx="2294817" cy="646331"/>
            </a:xfrm>
            <a:prstGeom prst="rect">
              <a:avLst/>
            </a:prstGeom>
            <a:noFill/>
            <a:ln w="6350">
              <a:solidFill>
                <a:schemeClr val="accent6">
                  <a:lumMod val="50000"/>
                </a:schemeClr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Lower energy </a:t>
              </a:r>
              <a:r>
                <a:rPr lang="en-GB" i="1"/>
                <a:t>spread helps</a:t>
              </a:r>
              <a:endParaRPr lang="en-GB" i="1" dirty="0"/>
            </a:p>
          </p:txBody>
        </p:sp>
        <p:cxnSp>
          <p:nvCxnSpPr>
            <p:cNvPr id="21" name="Straight Arrow Connector 20"/>
            <p:cNvCxnSpPr>
              <a:endCxn id="20" idx="2"/>
            </p:cNvCxnSpPr>
            <p:nvPr/>
          </p:nvCxnSpPr>
          <p:spPr>
            <a:xfrm flipV="1">
              <a:off x="5110093" y="1683310"/>
              <a:ext cx="105199" cy="127599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7641670" y="3758454"/>
            <a:ext cx="4219837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Minimize the dispersion @ IP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No beam offset (at least on average) 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641670" y="3209324"/>
            <a:ext cx="3615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6"/>
                </a:solidFill>
              </a:rPr>
              <a:t>To control the impact on ECM:</a:t>
            </a:r>
          </a:p>
        </p:txBody>
      </p:sp>
    </p:spTree>
    <p:extLst>
      <p:ext uri="{BB962C8B-B14F-4D97-AF65-F5344CB8AC3E}">
        <p14:creationId xmlns:p14="http://schemas.microsoft.com/office/powerpoint/2010/main" val="4287603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EB2D1-B2F4-4B70-AA22-CD642E2E4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Dispersion @ </a:t>
            </a:r>
            <a:r>
              <a:rPr lang="en-US" dirty="0" err="1"/>
              <a:t>FCCee</a:t>
            </a:r>
            <a:r>
              <a:rPr lang="en-US" dirty="0"/>
              <a:t> IPs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E18B9-F552-4B9B-854E-619C7FEA8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45573"/>
            <a:ext cx="10969139" cy="10287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Simulations on machine errors + correction at the time of the publication of the paper on energy calibration resulted in a </a:t>
            </a:r>
            <a:r>
              <a:rPr lang="en-US" b="1" dirty="0"/>
              <a:t>typical IP dispersion of </a:t>
            </a:r>
            <a:r>
              <a:rPr lang="en-US" b="1" dirty="0">
                <a:solidFill>
                  <a:srgbClr val="FF0000"/>
                </a:solidFill>
              </a:rPr>
              <a:t>10 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b="1" dirty="0">
                <a:solidFill>
                  <a:srgbClr val="FF0000"/>
                </a:solidFill>
              </a:rPr>
              <a:t>m </a:t>
            </a:r>
            <a:r>
              <a:rPr lang="en-US" dirty="0"/>
              <a:t>with </a:t>
            </a:r>
            <a:r>
              <a:rPr lang="en-US" b="1" dirty="0">
                <a:solidFill>
                  <a:srgbClr val="FF0000"/>
                </a:solidFill>
              </a:rPr>
              <a:t>peaks of 30 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(by beam).</a:t>
            </a:r>
          </a:p>
          <a:p>
            <a:pPr marL="0" indent="0">
              <a:buNone/>
            </a:pPr>
            <a:r>
              <a:rPr lang="en-US" dirty="0"/>
              <a:t>Going back to the CM energy error: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25F759-A3AB-4484-A68C-2626D651F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B233CD-40F1-4F00-9BB3-9D3439124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071" y="1974273"/>
            <a:ext cx="3056705" cy="1028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622B54-7532-4101-83D7-B11701204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775" y="2127365"/>
            <a:ext cx="3566256" cy="626504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29114C08-7D51-4522-BEFB-8668CFBD54CD}"/>
              </a:ext>
            </a:extLst>
          </p:cNvPr>
          <p:cNvSpPr/>
          <p:nvPr/>
        </p:nvSpPr>
        <p:spPr>
          <a:xfrm>
            <a:off x="5088855" y="2315146"/>
            <a:ext cx="768927" cy="2509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735DC-8DDB-4E30-AD04-E12EB3EE6CFC}"/>
              </a:ext>
            </a:extLst>
          </p:cNvPr>
          <p:cNvSpPr txBox="1"/>
          <p:nvPr/>
        </p:nvSpPr>
        <p:spPr>
          <a:xfrm>
            <a:off x="7063973" y="2789459"/>
            <a:ext cx="2529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for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D* = 1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m,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n-US" sz="1400" baseline="-250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/E = 0.13%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700F92B-9D75-476E-934C-27DE9C04983A}"/>
              </a:ext>
            </a:extLst>
          </p:cNvPr>
          <p:cNvSpPr txBox="1">
            <a:spLocks/>
          </p:cNvSpPr>
          <p:nvPr/>
        </p:nvSpPr>
        <p:spPr>
          <a:xfrm>
            <a:off x="689264" y="3320605"/>
            <a:ext cx="10708838" cy="2112631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q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US" dirty="0"/>
              <a:t>For 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</a:rPr>
              <a:t>D* = 10 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dirty="0"/>
              <a:t>, the CM error is </a:t>
            </a:r>
            <a:r>
              <a:rPr lang="en-US" b="1" dirty="0">
                <a:solidFill>
                  <a:srgbClr val="FF0000"/>
                </a:solidFill>
              </a:rPr>
              <a:t>~1 MeV/nm</a:t>
            </a:r>
            <a:r>
              <a:rPr lang="en-US" dirty="0"/>
              <a:t>, i.e., the uncertainty on / average separation must be below </a:t>
            </a:r>
            <a:r>
              <a:rPr lang="en-US" b="1" dirty="0">
                <a:solidFill>
                  <a:srgbClr val="FF0000"/>
                </a:solidFill>
              </a:rPr>
              <a:t>u</a:t>
            </a:r>
            <a:r>
              <a:rPr lang="en-US" b="1" baseline="-25000" dirty="0">
                <a:solidFill>
                  <a:srgbClr val="FF0000"/>
                </a:solidFill>
              </a:rPr>
              <a:t>0</a:t>
            </a:r>
            <a:r>
              <a:rPr lang="en-US" b="1" dirty="0">
                <a:solidFill>
                  <a:srgbClr val="FF0000"/>
                </a:solidFill>
              </a:rPr>
              <a:t> &lt; 0.1 nm </a:t>
            </a:r>
            <a:r>
              <a:rPr lang="en-US" b="1" dirty="0"/>
              <a:t>to limit the systematic errors &lt; 100 keV.</a:t>
            </a:r>
          </a:p>
          <a:p>
            <a:pPr lvl="1" defTabSz="914400">
              <a:buFont typeface="Arial" panose="020B0604020202020204" pitchFamily="34" charset="0"/>
              <a:buChar char="•"/>
            </a:pPr>
            <a:r>
              <a:rPr lang="en-US" dirty="0"/>
              <a:t>Even closer to 0.01 nm for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~ 20 nm </a:t>
            </a:r>
            <a:r>
              <a:rPr lang="en-US" dirty="0">
                <a:sym typeface="Wingdings" panose="05000000000000000000" pitchFamily="2" charset="2"/>
              </a:rPr>
              <a:t> at the level of a % of the beam size.</a:t>
            </a:r>
            <a:endParaRPr lang="en-US" dirty="0"/>
          </a:p>
          <a:p>
            <a:pPr defTabSz="914400"/>
            <a:endParaRPr lang="en-US" dirty="0"/>
          </a:p>
          <a:p>
            <a:pPr marL="0" indent="0" defTabSz="914400">
              <a:buNone/>
            </a:pPr>
            <a:r>
              <a:rPr lang="en-GB" dirty="0"/>
              <a:t>A </a:t>
            </a:r>
            <a:r>
              <a:rPr lang="en-GB" b="1" dirty="0">
                <a:solidFill>
                  <a:srgbClr val="0000FF"/>
                </a:solidFill>
              </a:rPr>
              <a:t>measurement</a:t>
            </a:r>
            <a:r>
              <a:rPr lang="en-GB" dirty="0"/>
              <a:t> and a subsequent </a:t>
            </a:r>
            <a:r>
              <a:rPr lang="en-GB" b="1" dirty="0">
                <a:solidFill>
                  <a:srgbClr val="0000FF"/>
                </a:solidFill>
              </a:rPr>
              <a:t>correction of </a:t>
            </a:r>
            <a:r>
              <a:rPr lang="en-GB" b="1" dirty="0">
                <a:solidFill>
                  <a:srgbClr val="0000FF"/>
                </a:solidFill>
                <a:latin typeface="Symbol" panose="05050102010706020507" pitchFamily="18" charset="2"/>
              </a:rPr>
              <a:t>D</a:t>
            </a:r>
            <a:r>
              <a:rPr lang="en-GB" b="1" dirty="0">
                <a:solidFill>
                  <a:srgbClr val="0000FF"/>
                </a:solidFill>
              </a:rPr>
              <a:t>D* </a:t>
            </a:r>
            <a:r>
              <a:rPr lang="en-GB" dirty="0"/>
              <a:t>is the key to </a:t>
            </a:r>
            <a:r>
              <a:rPr lang="en-GB" b="1" dirty="0"/>
              <a:t>relax the tolerances </a:t>
            </a:r>
            <a:r>
              <a:rPr lang="en-GB" dirty="0"/>
              <a:t>on control of the beam separation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="1" dirty="0">
                <a:sym typeface="Wingdings" panose="05000000000000000000" pitchFamily="2" charset="2"/>
              </a:rPr>
              <a:t>an uncontrolled bias of the beam separation at a very small level (&lt;% of beam size) can generate an uncontrolled CM energy bias</a:t>
            </a:r>
            <a:r>
              <a:rPr lang="en-GB" dirty="0">
                <a:sym typeface="Wingdings" panose="05000000000000000000" pitchFamily="2" charset="2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903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BA65-EE69-407E-80C5-95FA2B535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Objectives to minimize the CM energy uncertainty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D3A25-C4E9-45D9-9F81-E76741AF8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850070"/>
            <a:ext cx="10969139" cy="22550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Minimize (zero on average !) the collision offsets at the IP</a:t>
            </a:r>
          </a:p>
          <a:p>
            <a:pPr algn="ctr"/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Measure and minimize (opposite sign) dispersion at the IP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49C70C-6BEC-4A9D-B66C-4254826EDC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53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861A3-8802-4800-B038-69C8639AD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Luminosity scan – beam separation corrections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03972F-C684-4D28-9FE7-C3A899A8F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069579"/>
            <a:ext cx="7364819" cy="48012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Beam separation scans to minimize collision offsets are a </a:t>
            </a:r>
            <a:r>
              <a:rPr lang="en-US" b="1" dirty="0">
                <a:solidFill>
                  <a:srgbClr val="0000FF"/>
                </a:solidFill>
              </a:rPr>
              <a:t>simple tool to optimize the luminosity (beam overlap)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Luminosity versus beam separation in selected plane.</a:t>
            </a:r>
          </a:p>
          <a:p>
            <a:pPr marL="0" indent="0">
              <a:buNone/>
            </a:pPr>
            <a:r>
              <a:rPr lang="en-US" dirty="0"/>
              <a:t>Scans must be performed regularly to ensure no offsets develop; frequency depends on the machine stability.</a:t>
            </a:r>
          </a:p>
          <a:p>
            <a:pPr lvl="1"/>
            <a:r>
              <a:rPr lang="en-US" dirty="0"/>
              <a:t>Stability probably more critical for large machine due to the larger number of orbit drift sources 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This method was adequate for LEP1 (45 GeV), scans were performed at the beginning of physics data taking periods and repeated every few hours. The same applies at LHC.</a:t>
            </a:r>
            <a:endParaRPr lang="en-GB" dirty="0"/>
          </a:p>
          <a:p>
            <a:pPr lvl="1">
              <a:spcBef>
                <a:spcPts val="450"/>
              </a:spcBef>
            </a:pPr>
            <a:r>
              <a:rPr lang="en-GB" dirty="0"/>
              <a:t>But the tolerance on offsets were/are quite relaxed compared to </a:t>
            </a:r>
            <a:r>
              <a:rPr lang="en-GB" dirty="0" err="1"/>
              <a:t>FCCee</a:t>
            </a:r>
            <a:r>
              <a:rPr lang="en-GB" dirty="0"/>
              <a:t> energy calibration needs !</a:t>
            </a:r>
          </a:p>
          <a:p>
            <a:pPr lvl="1">
              <a:spcBef>
                <a:spcPts val="450"/>
              </a:spcBef>
            </a:pPr>
            <a:endParaRPr lang="en-GB" dirty="0"/>
          </a:p>
          <a:p>
            <a:pPr marL="0" indent="-1587">
              <a:spcBef>
                <a:spcPts val="450"/>
              </a:spcBef>
              <a:buNone/>
            </a:pPr>
            <a:r>
              <a:rPr lang="en-GB" b="1" dirty="0"/>
              <a:t>Neither LEP nor LHC aim(ed) to control of the average offset at a level below ~0.1</a:t>
            </a:r>
            <a:r>
              <a:rPr lang="en-GB" b="1" dirty="0">
                <a:latin typeface="Symbol" panose="05050102010706020507" pitchFamily="18" charset="2"/>
              </a:rPr>
              <a:t>s </a:t>
            </a:r>
            <a:r>
              <a:rPr lang="en-GB" b="1" dirty="0">
                <a:latin typeface="+mj-lt"/>
              </a:rPr>
              <a:t>– impact on luminosity negligible</a:t>
            </a:r>
            <a:r>
              <a:rPr lang="en-GB" dirty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D26156-15C1-4D7F-B8C6-4CF58DF46C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8EDF0C5-F789-1866-A7F4-AED40082D49E}"/>
              </a:ext>
            </a:extLst>
          </p:cNvPr>
          <p:cNvGrpSpPr/>
          <p:nvPr/>
        </p:nvGrpSpPr>
        <p:grpSpPr>
          <a:xfrm>
            <a:off x="8588526" y="73585"/>
            <a:ext cx="3635613" cy="3222084"/>
            <a:chOff x="8163225" y="523170"/>
            <a:chExt cx="3635613" cy="322208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5A86488-26E1-4B66-B391-B62031457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63225" y="523170"/>
              <a:ext cx="3635613" cy="322208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1ABEDC6-C8FF-E462-7E9E-3441B3C944B3}"/>
                </a:ext>
              </a:extLst>
            </p:cNvPr>
            <p:cNvSpPr txBox="1"/>
            <p:nvPr/>
          </p:nvSpPr>
          <p:spPr>
            <a:xfrm>
              <a:off x="9048307" y="91241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LEP</a:t>
              </a:r>
              <a:endParaRPr lang="en-GB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A010A65-E62F-CF7B-DE28-BB389298BE54}"/>
              </a:ext>
            </a:extLst>
          </p:cNvPr>
          <p:cNvGrpSpPr/>
          <p:nvPr/>
        </p:nvGrpSpPr>
        <p:grpSpPr>
          <a:xfrm>
            <a:off x="8375876" y="3470221"/>
            <a:ext cx="2933155" cy="2681898"/>
            <a:chOff x="8163225" y="3470221"/>
            <a:chExt cx="2933155" cy="268189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05AF206-C5A7-251F-4F63-354658E27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63225" y="3470221"/>
              <a:ext cx="2933155" cy="268189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6610A8-B457-F10E-1F9E-79465775B294}"/>
                </a:ext>
              </a:extLst>
            </p:cNvPr>
            <p:cNvSpPr txBox="1"/>
            <p:nvPr/>
          </p:nvSpPr>
          <p:spPr>
            <a:xfrm>
              <a:off x="10193682" y="3733707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LHC</a:t>
              </a:r>
              <a:endParaRPr lang="en-GB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0646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10FBC-6F85-4107-90DA-C36FDA29C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IP Dispersion @ LEP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DB34B-CBC0-47C7-B66A-1E8E9DD56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553" y="1150808"/>
            <a:ext cx="7028902" cy="227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At LEP1 the </a:t>
            </a:r>
            <a:r>
              <a:rPr lang="en-US" b="1" dirty="0">
                <a:solidFill>
                  <a:srgbClr val="0000FF"/>
                </a:solidFill>
              </a:rPr>
              <a:t>dispersion differences at the IPs </a:t>
            </a:r>
            <a:r>
              <a:rPr lang="en-US" dirty="0"/>
              <a:t>were measured by applying a </a:t>
            </a:r>
            <a:r>
              <a:rPr lang="en-US" b="1" dirty="0"/>
              <a:t>RF frequency change </a:t>
            </a:r>
            <a:r>
              <a:rPr lang="en-US" dirty="0"/>
              <a:t>(</a:t>
            </a:r>
            <a:r>
              <a:rPr lang="en-US" dirty="0">
                <a:sym typeface="Wingdings" panose="05000000000000000000" pitchFamily="2" charset="2"/>
              </a:rPr>
              <a:t> change of </a:t>
            </a:r>
            <a:r>
              <a:rPr lang="en-US" dirty="0" err="1">
                <a:sym typeface="Wingdings" panose="05000000000000000000" pitchFamily="2" charset="2"/>
              </a:rPr>
              <a:t>dp</a:t>
            </a:r>
            <a:r>
              <a:rPr lang="en-US" dirty="0">
                <a:sym typeface="Wingdings" panose="05000000000000000000" pitchFamily="2" charset="2"/>
              </a:rPr>
              <a:t>/p) and measuring the change of the optimum separation settings using a luminosity scan.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Direct access to the difference in dispersion at IP.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Insensitive to the same sign dispersion (as beam movement is the same for e+ and e-).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F798CD-DA77-4110-84EB-61AA56F414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952AD9-5A2E-4102-AB79-7B0F89175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292" y="95003"/>
            <a:ext cx="4647987" cy="40732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B08F59-9A9D-4384-AD05-5F99A4C84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319" y="3328932"/>
            <a:ext cx="7374208" cy="16786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EC7FD6-0051-4B54-8306-C3368B6E43A7}"/>
              </a:ext>
            </a:extLst>
          </p:cNvPr>
          <p:cNvSpPr txBox="1"/>
          <p:nvPr/>
        </p:nvSpPr>
        <p:spPr>
          <a:xfrm>
            <a:off x="7771230" y="4296508"/>
            <a:ext cx="42447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Example of separation scan optimum settings for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</a:rPr>
              <a:t>dp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/p = 0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(circles) and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</a:rPr>
              <a:t>dp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/p &gt; or &lt; 0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, (triangles).</a:t>
            </a:r>
          </a:p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For the 3 bunches in the train.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9ECC09-F03E-47A9-914D-C50BF92D5060}"/>
              </a:ext>
            </a:extLst>
          </p:cNvPr>
          <p:cNvSpPr txBox="1"/>
          <p:nvPr/>
        </p:nvSpPr>
        <p:spPr>
          <a:xfrm>
            <a:off x="1005504" y="5106989"/>
            <a:ext cx="5922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Measured and predicted IP opposite sign vertical dispersion</a:t>
            </a:r>
          </a:p>
        </p:txBody>
      </p:sp>
    </p:spTree>
    <p:extLst>
      <p:ext uri="{BB962C8B-B14F-4D97-AF65-F5344CB8AC3E}">
        <p14:creationId xmlns:p14="http://schemas.microsoft.com/office/powerpoint/2010/main" val="1133222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0EC47-EBCD-402D-836F-0C57A9439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Beam-beam deflection scan – beam separation correction 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1819E-96AA-48A7-8A6C-B2DA52759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78196"/>
            <a:ext cx="7316106" cy="3732758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b="1" dirty="0">
                <a:solidFill>
                  <a:srgbClr val="0000FF"/>
                </a:solidFill>
              </a:rPr>
              <a:t>Beam-beam deflection scans</a:t>
            </a:r>
            <a:r>
              <a:rPr lang="en-US" dirty="0"/>
              <a:t> – pioneered at SLC – </a:t>
            </a:r>
            <a:r>
              <a:rPr lang="en-US" b="1" dirty="0"/>
              <a:t>are an alternative to luminosity scans </a:t>
            </a:r>
            <a:r>
              <a:rPr lang="en-US" dirty="0"/>
              <a:t>to measure and correct beam separation offsets.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In general, much faster to acquire an orbit reading than to integrate some luminosity.</a:t>
            </a:r>
          </a:p>
          <a:p>
            <a:pPr lvl="1"/>
            <a:r>
              <a:rPr lang="en-US" dirty="0"/>
              <a:t>But also more indirect: beam angle and not luminosity.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BB scans however require to scan over a much </a:t>
            </a:r>
            <a:r>
              <a:rPr lang="en-GB" b="1" dirty="0"/>
              <a:t>larger separation</a:t>
            </a:r>
            <a:r>
              <a:rPr lang="en-GB" dirty="0"/>
              <a:t>, typically </a:t>
            </a:r>
            <a:r>
              <a:rPr lang="en-GB" b="1" dirty="0">
                <a:solidFill>
                  <a:srgbClr val="F21AD3"/>
                </a:solidFill>
                <a:sym typeface="Symbol" panose="05050102010706020507" pitchFamily="18" charset="2"/>
              </a:rPr>
              <a:t></a:t>
            </a:r>
            <a:r>
              <a:rPr lang="en-GB" b="1" dirty="0">
                <a:solidFill>
                  <a:srgbClr val="F21AD3"/>
                </a:solidFill>
              </a:rPr>
              <a:t>3</a:t>
            </a:r>
            <a:r>
              <a:rPr lang="en-GB" b="1" dirty="0">
                <a:solidFill>
                  <a:srgbClr val="F21AD3"/>
                </a:solidFill>
                <a:latin typeface="Symbol" panose="05050102010706020507" pitchFamily="18" charset="2"/>
              </a:rPr>
              <a:t>s</a:t>
            </a:r>
            <a:r>
              <a:rPr lang="en-GB" b="1" dirty="0">
                <a:solidFill>
                  <a:srgbClr val="F21AD3"/>
                </a:solidFill>
              </a:rPr>
              <a:t> with respect to expected optimum</a:t>
            </a:r>
            <a:r>
              <a:rPr lang="en-GB" dirty="0"/>
              <a:t>:</a:t>
            </a:r>
            <a:r>
              <a:rPr lang="en-GB" b="1" dirty="0">
                <a:solidFill>
                  <a:srgbClr val="F21AD3"/>
                </a:solidFill>
              </a:rPr>
              <a:t> </a:t>
            </a:r>
            <a:r>
              <a:rPr lang="en-GB" dirty="0"/>
              <a:t>reach the </a:t>
            </a:r>
            <a:r>
              <a:rPr lang="en-GB" b="1" dirty="0">
                <a:solidFill>
                  <a:srgbClr val="0000FF"/>
                </a:solidFill>
              </a:rPr>
              <a:t>kink</a:t>
            </a:r>
            <a:r>
              <a:rPr lang="en-GB" dirty="0"/>
              <a:t> of the deflection curve.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564B00-C3C4-4602-A9C8-CB9AF3FC2F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Opposite sign dispersion and collision offsets at the interaction points - J. Wenninger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72BA7A-56D2-4092-8C2F-EF742DEB2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707" y="955395"/>
            <a:ext cx="4133893" cy="494720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15A887D-40EC-4E59-B244-7ED3A279F201}"/>
              </a:ext>
            </a:extLst>
          </p:cNvPr>
          <p:cNvCxnSpPr>
            <a:cxnSpLocks/>
          </p:cNvCxnSpPr>
          <p:nvPr/>
        </p:nvCxnSpPr>
        <p:spPr>
          <a:xfrm>
            <a:off x="7804298" y="3274828"/>
            <a:ext cx="2306057" cy="143612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7068712-E5DB-45A7-8591-83796024CE6A}"/>
              </a:ext>
            </a:extLst>
          </p:cNvPr>
          <p:cNvCxnSpPr>
            <a:cxnSpLocks/>
          </p:cNvCxnSpPr>
          <p:nvPr/>
        </p:nvCxnSpPr>
        <p:spPr>
          <a:xfrm flipV="1">
            <a:off x="7804298" y="2374932"/>
            <a:ext cx="1988288" cy="89989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FCC5099-A1E7-1217-471E-648B16235DF5}"/>
              </a:ext>
            </a:extLst>
          </p:cNvPr>
          <p:cNvSpPr txBox="1"/>
          <p:nvPr/>
        </p:nvSpPr>
        <p:spPr>
          <a:xfrm>
            <a:off x="10501540" y="2563270"/>
            <a:ext cx="1504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LEP beam-beam scan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594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69630</TotalTime>
  <Words>2214</Words>
  <Application>Microsoft Office PowerPoint</Application>
  <PresentationFormat>Widescreen</PresentationFormat>
  <Paragraphs>164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Courier New</vt:lpstr>
      <vt:lpstr>Symbol</vt:lpstr>
      <vt:lpstr>Wingdings</vt:lpstr>
      <vt:lpstr>CERNCorporate4-3</vt:lpstr>
      <vt:lpstr>1_Custom Design</vt:lpstr>
      <vt:lpstr>Custom Design</vt:lpstr>
      <vt:lpstr>Opposite sign dispersion and collision offsets at the interaction points</vt:lpstr>
      <vt:lpstr>Opposite sign dispersion - LEP</vt:lpstr>
      <vt:lpstr>Opposite sign dispersion and CM energy</vt:lpstr>
      <vt:lpstr>Opposite sign dispersion and CM energy</vt:lpstr>
      <vt:lpstr>Dispersion @ FCCee IPs</vt:lpstr>
      <vt:lpstr>Objectives to minimize the CM energy uncertainty</vt:lpstr>
      <vt:lpstr>Luminosity scan – beam separation corrections</vt:lpstr>
      <vt:lpstr>IP Dispersion @ LEP</vt:lpstr>
      <vt:lpstr>Beam-beam deflection scan – beam separation correction </vt:lpstr>
      <vt:lpstr>Beam-beam deflection</vt:lpstr>
      <vt:lpstr>Impact of beam-beam kicks</vt:lpstr>
      <vt:lpstr>Impact of beam-beam kicks (2)</vt:lpstr>
      <vt:lpstr>Minimizing the separation</vt:lpstr>
      <vt:lpstr>IP dispersion measurements @ FCC-ee</vt:lpstr>
      <vt:lpstr>IP dispersion measurements</vt:lpstr>
      <vt:lpstr>Dispersion measurement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3085</cp:revision>
  <dcterms:created xsi:type="dcterms:W3CDTF">2013-08-27T13:15:14Z</dcterms:created>
  <dcterms:modified xsi:type="dcterms:W3CDTF">2022-09-20T14:24:29Z</dcterms:modified>
</cp:coreProperties>
</file>