
<file path=[Content_Types].xml><?xml version="1.0" encoding="utf-8"?>
<Types xmlns="http://schemas.openxmlformats.org/package/2006/content-types">
  <Default Extension="emf" ContentType="image/x-emf"/>
  <Default Extension="gif" ContentType="image/gif"/>
  <Default Extension="jfif" ContentType="image/jpeg"/>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8" r:id="rId1"/>
  </p:sldMasterIdLst>
  <p:notesMasterIdLst>
    <p:notesMasterId r:id="rId41"/>
  </p:notesMasterIdLst>
  <p:sldIdLst>
    <p:sldId id="256" r:id="rId2"/>
    <p:sldId id="257" r:id="rId3"/>
    <p:sldId id="360" r:id="rId4"/>
    <p:sldId id="348" r:id="rId5"/>
    <p:sldId id="299" r:id="rId6"/>
    <p:sldId id="296" r:id="rId7"/>
    <p:sldId id="359" r:id="rId8"/>
    <p:sldId id="300" r:id="rId9"/>
    <p:sldId id="334" r:id="rId10"/>
    <p:sldId id="292" r:id="rId11"/>
    <p:sldId id="295" r:id="rId12"/>
    <p:sldId id="297" r:id="rId13"/>
    <p:sldId id="302" r:id="rId14"/>
    <p:sldId id="305" r:id="rId15"/>
    <p:sldId id="308" r:id="rId16"/>
    <p:sldId id="304" r:id="rId17"/>
    <p:sldId id="311" r:id="rId18"/>
    <p:sldId id="346" r:id="rId19"/>
    <p:sldId id="342" r:id="rId20"/>
    <p:sldId id="343" r:id="rId21"/>
    <p:sldId id="356" r:id="rId22"/>
    <p:sldId id="320" r:id="rId23"/>
    <p:sldId id="341" r:id="rId24"/>
    <p:sldId id="344" r:id="rId25"/>
    <p:sldId id="328" r:id="rId26"/>
    <p:sldId id="345" r:id="rId27"/>
    <p:sldId id="358" r:id="rId28"/>
    <p:sldId id="349" r:id="rId29"/>
    <p:sldId id="333" r:id="rId30"/>
    <p:sldId id="306" r:id="rId31"/>
    <p:sldId id="313" r:id="rId32"/>
    <p:sldId id="353" r:id="rId33"/>
    <p:sldId id="347" r:id="rId34"/>
    <p:sldId id="336" r:id="rId35"/>
    <p:sldId id="337" r:id="rId36"/>
    <p:sldId id="312" r:id="rId37"/>
    <p:sldId id="350" r:id="rId38"/>
    <p:sldId id="279" r:id="rId39"/>
    <p:sldId id="280" r:id="rId4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314B69-EE3D-43E4-9AAF-BBF3D8FE9823}" v="1079" dt="2023-06-18T21:46:44.259"/>
  </p1510:revLst>
</p1510:revInfo>
</file>

<file path=ppt/tableStyles.xml><?xml version="1.0" encoding="utf-8"?>
<a:tblStyleLst xmlns:a="http://schemas.openxmlformats.org/drawingml/2006/main" def="{4E1598E3-DDDB-48A6-AE29-ACC0603AED4A}">
  <a:tblStyle styleId="{4E1598E3-DDDB-48A6-AE29-ACC0603AED4A}" styleName="Table_0">
    <a:wholeTbl>
      <a:tcTxStyle>
        <a:font>
          <a:latin typeface="Arial"/>
          <a:ea typeface="Arial"/>
          <a:cs typeface="Arial"/>
        </a:font>
        <a:srgbClr val="000000"/>
      </a:tcTxStyle>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2" autoAdjust="0"/>
    <p:restoredTop sz="86651" autoAdjust="0"/>
  </p:normalViewPr>
  <p:slideViewPr>
    <p:cSldViewPr snapToGrid="0">
      <p:cViewPr varScale="1">
        <p:scale>
          <a:sx n="137" d="100"/>
          <a:sy n="137" d="100"/>
        </p:scale>
        <p:origin x="831" y="60"/>
      </p:cViewPr>
      <p:guideLst/>
    </p:cSldViewPr>
  </p:slideViewPr>
  <p:notesTextViewPr>
    <p:cViewPr>
      <p:scale>
        <a:sx n="1" d="1"/>
        <a:sy n="1" d="1"/>
      </p:scale>
      <p:origin x="0" y="0"/>
    </p:cViewPr>
  </p:notesTextViewPr>
  <p:notesViewPr>
    <p:cSldViewPr snapToGrid="0">
      <p:cViewPr varScale="1">
        <p:scale>
          <a:sx n="124" d="100"/>
          <a:sy n="124" d="100"/>
        </p:scale>
        <p:origin x="4098"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lang="en-GB" dirty="0"/>
          </a:p>
          <a:p>
            <a:pPr marL="0" lvl="0" indent="0">
              <a:spcBef>
                <a:spcPts val="0"/>
              </a:spcBef>
              <a:spcAft>
                <a:spcPts val="0"/>
              </a:spcAft>
              <a:buNone/>
            </a:pPr>
            <a:endParaRPr lang="en-GB" dirty="0"/>
          </a:p>
          <a:p>
            <a:pPr marL="0" lvl="0" indent="0">
              <a:spcBef>
                <a:spcPts val="0"/>
              </a:spcBef>
              <a:spcAft>
                <a:spcPts val="0"/>
              </a:spcAft>
              <a:buNone/>
            </a:pPr>
            <a:endParaRPr lang="en-GB" dirty="0"/>
          </a:p>
          <a:p>
            <a:pPr marL="0" lvl="0" indent="0">
              <a:spcBef>
                <a:spcPts val="0"/>
              </a:spcBef>
              <a:spcAft>
                <a:spcPts val="0"/>
              </a:spcAft>
              <a:buNone/>
            </a:pPr>
            <a:endParaRPr lang="en-GB" baseline="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r>
              <a:rPr lang="en-GB" dirty="0"/>
              <a:t>Alright lets move to a concrete example: </a:t>
            </a:r>
          </a:p>
          <a:p>
            <a:pPr marL="0" lvl="0" indent="0">
              <a:spcBef>
                <a:spcPts val="0"/>
              </a:spcBef>
              <a:spcAft>
                <a:spcPts val="0"/>
              </a:spcAft>
              <a:buNone/>
            </a:pPr>
            <a:r>
              <a:rPr lang="en-GB" dirty="0"/>
              <a:t>The way you program</a:t>
            </a:r>
            <a:r>
              <a:rPr lang="en-GB" baseline="0" dirty="0"/>
              <a:t> a function, a Virtual instrument is made up of two </a:t>
            </a:r>
            <a:r>
              <a:rPr lang="en-GB" baseline="0" dirty="0" err="1"/>
              <a:t>thingsL</a:t>
            </a:r>
            <a:r>
              <a:rPr lang="en-GB" baseline="0" dirty="0"/>
              <a:t> a block diagram where you put your code and other function blocks, and it also comes free with a graphical interface.</a:t>
            </a:r>
          </a:p>
          <a:p>
            <a:pPr marL="0" lvl="0" indent="0">
              <a:spcBef>
                <a:spcPts val="0"/>
              </a:spcBef>
              <a:spcAft>
                <a:spcPts val="0"/>
              </a:spcAft>
              <a:buNone/>
            </a:pPr>
            <a:endParaRPr dirty="0"/>
          </a:p>
        </p:txBody>
      </p:sp>
    </p:spTree>
    <p:extLst>
      <p:ext uri="{BB962C8B-B14F-4D97-AF65-F5344CB8AC3E}">
        <p14:creationId xmlns:p14="http://schemas.microsoft.com/office/powerpoint/2010/main" val="896510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r>
              <a:rPr lang="en-US" dirty="0"/>
              <a:t>Now there is another important</a:t>
            </a:r>
            <a:r>
              <a:rPr lang="en-US" baseline="0" dirty="0"/>
              <a:t> step feature that came about. The guys that made this, weren’t computer scientists – they were electrical engineers. Worse  - they were mac </a:t>
            </a:r>
            <a:r>
              <a:rPr lang="en-US" baseline="0" dirty="0" err="1"/>
              <a:t>fanboys</a:t>
            </a:r>
            <a:r>
              <a:rPr lang="en-US" baseline="0" dirty="0"/>
              <a:t> (</a:t>
            </a:r>
            <a:r>
              <a:rPr lang="en-US" baseline="0" dirty="0" err="1"/>
              <a:t>lbaviwe</a:t>
            </a:r>
            <a:r>
              <a:rPr lang="en-US" baseline="0" dirty="0"/>
              <a:t> was first developed for mac) so they wanted something more. </a:t>
            </a:r>
          </a:p>
          <a:p>
            <a:pPr marL="0" lvl="0" indent="0">
              <a:spcBef>
                <a:spcPts val="0"/>
              </a:spcBef>
              <a:spcAft>
                <a:spcPts val="0"/>
              </a:spcAft>
              <a:buNone/>
            </a:pPr>
            <a:r>
              <a:rPr lang="en-US" baseline="0" dirty="0"/>
              <a:t>So let me ask you a I’ll ask you a question. What do you do when you want to design an algorithm or a </a:t>
            </a:r>
            <a:r>
              <a:rPr lang="en-US" baseline="0" dirty="0" err="1"/>
              <a:t>sysmte</a:t>
            </a:r>
            <a:r>
              <a:rPr lang="en-US" baseline="0" dirty="0"/>
              <a:t>, </a:t>
            </a:r>
            <a:r>
              <a:rPr lang="en-US" baseline="0" dirty="0" err="1"/>
              <a:t>whats</a:t>
            </a:r>
            <a:r>
              <a:rPr lang="en-US" baseline="0" dirty="0"/>
              <a:t> the first things you do.</a:t>
            </a:r>
          </a:p>
          <a:p>
            <a:pPr marL="0" lvl="0" indent="0">
              <a:spcBef>
                <a:spcPts val="0"/>
              </a:spcBef>
              <a:spcAft>
                <a:spcPts val="0"/>
              </a:spcAft>
              <a:buNone/>
            </a:pPr>
            <a:endParaRPr lang="en-US" dirty="0"/>
          </a:p>
          <a:p>
            <a:pPr marL="0" lvl="0" indent="0">
              <a:spcBef>
                <a:spcPts val="0"/>
              </a:spcBef>
              <a:spcAft>
                <a:spcPts val="0"/>
              </a:spcAft>
              <a:buNone/>
            </a:pPr>
            <a:endParaRPr lang="en-US" dirty="0"/>
          </a:p>
          <a:p>
            <a:pPr marL="0" lvl="0" indent="0">
              <a:spcBef>
                <a:spcPts val="0"/>
              </a:spcBef>
              <a:spcAft>
                <a:spcPts val="0"/>
              </a:spcAft>
              <a:buNone/>
            </a:pPr>
            <a:r>
              <a:rPr lang="en-US" dirty="0"/>
              <a:t>Graphical programming paradigm </a:t>
            </a:r>
          </a:p>
          <a:p>
            <a:pPr marL="0" lvl="0" indent="0">
              <a:spcBef>
                <a:spcPts val="0"/>
              </a:spcBef>
              <a:spcAft>
                <a:spcPts val="0"/>
              </a:spcAft>
              <a:buNone/>
            </a:pPr>
            <a:r>
              <a:rPr lang="en-US" dirty="0"/>
              <a:t>Big debate with computer science </a:t>
            </a:r>
          </a:p>
          <a:p>
            <a:pPr marL="0" lvl="0" indent="0">
              <a:spcBef>
                <a:spcPts val="0"/>
              </a:spcBef>
              <a:spcAft>
                <a:spcPts val="0"/>
              </a:spcAft>
              <a:buNone/>
            </a:pPr>
            <a:r>
              <a:rPr lang="en-US" dirty="0" err="1"/>
              <a:t>Semanthics</a:t>
            </a:r>
            <a:r>
              <a:rPr lang="en-US" dirty="0"/>
              <a:t> over </a:t>
            </a:r>
            <a:r>
              <a:rPr lang="en-US" dirty="0" err="1"/>
              <a:t>syntaxe</a:t>
            </a:r>
            <a:r>
              <a:rPr lang="en-US" dirty="0"/>
              <a:t>, what you mean </a:t>
            </a:r>
            <a:r>
              <a:rPr lang="en-US" dirty="0" err="1"/>
              <a:t>notg</a:t>
            </a:r>
            <a:r>
              <a:rPr lang="en-US" dirty="0"/>
              <a:t> how you say it, and the</a:t>
            </a:r>
            <a:r>
              <a:rPr lang="en-US" baseline="0" dirty="0"/>
              <a:t> software is key in integration</a:t>
            </a:r>
          </a:p>
          <a:p>
            <a:pPr marL="0" lvl="0" indent="0">
              <a:spcBef>
                <a:spcPts val="0"/>
              </a:spcBef>
              <a:spcAft>
                <a:spcPts val="0"/>
              </a:spcAft>
              <a:buNone/>
            </a:pPr>
            <a:endParaRPr lang="en-US" baseline="0" dirty="0"/>
          </a:p>
          <a:p>
            <a:pPr marL="0" lvl="0" indent="0">
              <a:spcBef>
                <a:spcPts val="0"/>
              </a:spcBef>
              <a:spcAft>
                <a:spcPts val="0"/>
              </a:spcAft>
              <a:buNone/>
            </a:pPr>
            <a:r>
              <a:rPr lang="en-US" baseline="0" dirty="0"/>
              <a:t>Fast development time to market</a:t>
            </a:r>
          </a:p>
          <a:p>
            <a:pPr marL="0" lvl="0" indent="0">
              <a:spcBef>
                <a:spcPts val="0"/>
              </a:spcBef>
              <a:spcAft>
                <a:spcPts val="0"/>
              </a:spcAft>
              <a:buNone/>
            </a:pPr>
            <a:r>
              <a:rPr lang="en-US" baseline="0" dirty="0"/>
              <a:t>Efficiency</a:t>
            </a:r>
          </a:p>
          <a:p>
            <a:pPr marL="0" lvl="0" indent="0">
              <a:spcBef>
                <a:spcPts val="0"/>
              </a:spcBef>
              <a:spcAft>
                <a:spcPts val="0"/>
              </a:spcAft>
              <a:buNone/>
            </a:pPr>
            <a:endParaRPr lang="en-US" dirty="0"/>
          </a:p>
          <a:p>
            <a:pPr marL="0" lvl="0" indent="0">
              <a:spcBef>
                <a:spcPts val="0"/>
              </a:spcBef>
              <a:spcAft>
                <a:spcPts val="0"/>
              </a:spcAft>
              <a:buNone/>
            </a:pPr>
            <a:r>
              <a:rPr lang="en-US" dirty="0" err="1"/>
              <a:t>Semanthics</a:t>
            </a:r>
            <a:r>
              <a:rPr lang="en-US" dirty="0"/>
              <a:t> over </a:t>
            </a:r>
            <a:r>
              <a:rPr lang="en-US" dirty="0" err="1"/>
              <a:t>syntaxe</a:t>
            </a:r>
            <a:r>
              <a:rPr lang="en-US" dirty="0"/>
              <a:t>, what you mean not how you say it, and the</a:t>
            </a:r>
            <a:r>
              <a:rPr lang="en-US" baseline="0" dirty="0"/>
              <a:t> software is key in integration</a:t>
            </a:r>
          </a:p>
        </p:txBody>
      </p:sp>
    </p:spTree>
    <p:extLst>
      <p:ext uri="{BB962C8B-B14F-4D97-AF65-F5344CB8AC3E}">
        <p14:creationId xmlns:p14="http://schemas.microsoft.com/office/powerpoint/2010/main" val="2740228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here</a:t>
            </a:r>
            <a:r>
              <a:rPr lang="en-US" baseline="0" dirty="0"/>
              <a:t> are a couple of them so you can see you can pretty much do what you want now I promised myself I would only show CERN applications but any fellow musketeers in the audience? No? </a:t>
            </a:r>
          </a:p>
          <a:p>
            <a:r>
              <a:rPr lang="en-US" baseline="0" dirty="0" err="1"/>
              <a:t>Heres</a:t>
            </a:r>
            <a:r>
              <a:rPr lang="en-US" baseline="0" dirty="0"/>
              <a:t> a picture </a:t>
            </a:r>
            <a:r>
              <a:rPr lang="en-US" baseline="0" dirty="0" err="1"/>
              <a:t>ofspace</a:t>
            </a:r>
            <a:r>
              <a:rPr lang="en-US" baseline="0" dirty="0"/>
              <a:t> X/s control room and many applications you see there are </a:t>
            </a:r>
            <a:r>
              <a:rPr lang="en-US" baseline="0" dirty="0" err="1"/>
              <a:t>labview</a:t>
            </a:r>
            <a:r>
              <a:rPr lang="en-US" baseline="0" dirty="0"/>
              <a:t> ones I thought that was cool. Just to show you that you can build from the s</a:t>
            </a:r>
            <a:r>
              <a:rPr lang="en-US" dirty="0"/>
              <a:t>maller</a:t>
            </a:r>
            <a:r>
              <a:rPr lang="en-US" baseline="0" dirty="0"/>
              <a:t> prototype to larger scale ones. </a:t>
            </a:r>
            <a:endParaRPr lang="en-GB" dirty="0"/>
          </a:p>
        </p:txBody>
      </p:sp>
    </p:spTree>
    <p:extLst>
      <p:ext uri="{BB962C8B-B14F-4D97-AF65-F5344CB8AC3E}">
        <p14:creationId xmlns:p14="http://schemas.microsoft.com/office/powerpoint/2010/main" val="737536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Alright dataflow.</a:t>
            </a:r>
          </a:p>
          <a:p>
            <a:r>
              <a:rPr lang="en-US" dirty="0"/>
              <a:t>Now in practice, this</a:t>
            </a:r>
            <a:r>
              <a:rPr lang="en-US" baseline="0" dirty="0"/>
              <a:t> works by means of a mechanism that called dataflow that drives the execution of your code. Again if you are an electrical engineer, this makes a lot of sense to you. If you are a computer scientist, you might consider this heresy.</a:t>
            </a:r>
          </a:p>
          <a:p>
            <a:endParaRPr lang="en-US" baseline="0" dirty="0"/>
          </a:p>
          <a:p>
            <a:r>
              <a:rPr lang="en-US" baseline="0" dirty="0"/>
              <a:t>So by looking at this piece of code. I bet that you already see how this is going to play out. </a:t>
            </a:r>
          </a:p>
          <a:p>
            <a:r>
              <a:rPr lang="en-US" baseline="0" dirty="0"/>
              <a:t>The logic is executed in sequence to the connections</a:t>
            </a:r>
            <a:endParaRPr lang="en-US" dirty="0"/>
          </a:p>
          <a:p>
            <a:endParaRPr lang="en-US" dirty="0"/>
          </a:p>
          <a:p>
            <a:r>
              <a:rPr lang="en-US" dirty="0"/>
              <a:t>Natural expression of</a:t>
            </a:r>
            <a:r>
              <a:rPr lang="en-US" baseline="0" dirty="0"/>
              <a:t> parallelism</a:t>
            </a:r>
            <a:endParaRPr lang="en-GB" dirty="0"/>
          </a:p>
        </p:txBody>
      </p:sp>
    </p:spTree>
    <p:extLst>
      <p:ext uri="{BB962C8B-B14F-4D97-AF65-F5344CB8AC3E}">
        <p14:creationId xmlns:p14="http://schemas.microsoft.com/office/powerpoint/2010/main" val="4207856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Natural expression of</a:t>
            </a:r>
            <a:r>
              <a:rPr lang="en-US" baseline="0" dirty="0"/>
              <a:t> parallelism</a:t>
            </a:r>
          </a:p>
          <a:p>
            <a:r>
              <a:rPr lang="en-US" baseline="0" dirty="0"/>
              <a:t>It does take it a step further by being  higher level language; you will find modern computer science paradigms object oriented, advanced patters and so on. </a:t>
            </a:r>
          </a:p>
          <a:p>
            <a:r>
              <a:rPr lang="en-US" baseline="0" dirty="0"/>
              <a:t>Talk about threads, cores </a:t>
            </a:r>
            <a:r>
              <a:rPr lang="en-US" baseline="0" dirty="0" err="1"/>
              <a:t>etc</a:t>
            </a:r>
            <a:endParaRPr lang="en-GB" dirty="0"/>
          </a:p>
        </p:txBody>
      </p:sp>
    </p:spTree>
    <p:extLst>
      <p:ext uri="{BB962C8B-B14F-4D97-AF65-F5344CB8AC3E}">
        <p14:creationId xmlns:p14="http://schemas.microsoft.com/office/powerpoint/2010/main" val="2268585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Natural expression of</a:t>
            </a:r>
            <a:r>
              <a:rPr lang="en-US" baseline="0" dirty="0"/>
              <a:t> parallelism</a:t>
            </a:r>
            <a:endParaRPr lang="en-GB" dirty="0"/>
          </a:p>
        </p:txBody>
      </p:sp>
    </p:spTree>
    <p:extLst>
      <p:ext uri="{BB962C8B-B14F-4D97-AF65-F5344CB8AC3E}">
        <p14:creationId xmlns:p14="http://schemas.microsoft.com/office/powerpoint/2010/main" val="37432513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Natural expression of</a:t>
            </a:r>
            <a:r>
              <a:rPr lang="en-US" baseline="0" dirty="0"/>
              <a:t> parallelism</a:t>
            </a:r>
            <a:endParaRPr lang="en-GB" dirty="0"/>
          </a:p>
        </p:txBody>
      </p:sp>
    </p:spTree>
    <p:extLst>
      <p:ext uri="{BB962C8B-B14F-4D97-AF65-F5344CB8AC3E}">
        <p14:creationId xmlns:p14="http://schemas.microsoft.com/office/powerpoint/2010/main" val="492351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Natural expression of</a:t>
            </a:r>
            <a:r>
              <a:rPr lang="en-US" baseline="0" dirty="0"/>
              <a:t> parallelism</a:t>
            </a:r>
            <a:endParaRPr lang="en-GB" dirty="0"/>
          </a:p>
        </p:txBody>
      </p:sp>
    </p:spTree>
    <p:extLst>
      <p:ext uri="{BB962C8B-B14F-4D97-AF65-F5344CB8AC3E}">
        <p14:creationId xmlns:p14="http://schemas.microsoft.com/office/powerpoint/2010/main" val="94380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Continual parsing of code – apart form async calls</a:t>
            </a:r>
            <a:endParaRPr lang="en-GB" dirty="0"/>
          </a:p>
        </p:txBody>
      </p:sp>
    </p:spTree>
    <p:extLst>
      <p:ext uri="{BB962C8B-B14F-4D97-AF65-F5344CB8AC3E}">
        <p14:creationId xmlns:p14="http://schemas.microsoft.com/office/powerpoint/2010/main" val="34481755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Run time engine needed to run an .exe</a:t>
            </a:r>
          </a:p>
          <a:p>
            <a:r>
              <a:rPr lang="en-US" dirty="0"/>
              <a:t>CIN </a:t>
            </a:r>
            <a:endParaRPr lang="en-GB" dirty="0"/>
          </a:p>
        </p:txBody>
      </p:sp>
    </p:spTree>
    <p:extLst>
      <p:ext uri="{BB962C8B-B14F-4D97-AF65-F5344CB8AC3E}">
        <p14:creationId xmlns:p14="http://schemas.microsoft.com/office/powerpoint/2010/main" val="1678322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r>
              <a:rPr lang="en-US" dirty="0"/>
              <a:t>Integration</a:t>
            </a:r>
            <a:r>
              <a:rPr lang="en-US" baseline="0" dirty="0"/>
              <a:t> is the first highlight keyword that I would like us to retain here, it really is a key to an efficient system. So how do they tackle it?</a:t>
            </a:r>
            <a:endParaRPr dirty="0"/>
          </a:p>
        </p:txBody>
      </p:sp>
    </p:spTree>
    <p:extLst>
      <p:ext uri="{BB962C8B-B14F-4D97-AF65-F5344CB8AC3E}">
        <p14:creationId xmlns:p14="http://schemas.microsoft.com/office/powerpoint/2010/main" val="2200972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094273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RT usually headless – use non-UI communication</a:t>
            </a:r>
            <a:endParaRPr lang="en-GB" dirty="0"/>
          </a:p>
        </p:txBody>
      </p:sp>
    </p:spTree>
    <p:extLst>
      <p:ext uri="{BB962C8B-B14F-4D97-AF65-F5344CB8AC3E}">
        <p14:creationId xmlns:p14="http://schemas.microsoft.com/office/powerpoint/2010/main" val="27504539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653429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811170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r>
              <a:rPr lang="en-US" b="1" dirty="0"/>
              <a:t>Find logo </a:t>
            </a:r>
            <a:r>
              <a:rPr lang="en-US" b="1" dirty="0" err="1"/>
              <a:t>Cern</a:t>
            </a:r>
            <a:r>
              <a:rPr lang="en-US" b="1" dirty="0"/>
              <a:t> and EN-SMM-MTA</a:t>
            </a:r>
            <a:endParaRPr b="1" dirty="0"/>
          </a:p>
        </p:txBody>
      </p:sp>
    </p:spTree>
    <p:extLst>
      <p:ext uri="{BB962C8B-B14F-4D97-AF65-F5344CB8AC3E}">
        <p14:creationId xmlns:p14="http://schemas.microsoft.com/office/powerpoint/2010/main" val="441003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US" baseline="0" dirty="0"/>
          </a:p>
          <a:p>
            <a:endParaRPr lang="en-US" baseline="0" dirty="0"/>
          </a:p>
          <a:p>
            <a:endParaRPr lang="en-US" baseline="0" dirty="0"/>
          </a:p>
          <a:p>
            <a:endParaRPr lang="en-US" baseline="0" dirty="0"/>
          </a:p>
        </p:txBody>
      </p:sp>
    </p:spTree>
    <p:extLst>
      <p:ext uri="{BB962C8B-B14F-4D97-AF65-F5344CB8AC3E}">
        <p14:creationId xmlns:p14="http://schemas.microsoft.com/office/powerpoint/2010/main" val="10986250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US" baseline="0" dirty="0"/>
          </a:p>
        </p:txBody>
      </p:sp>
    </p:spTree>
    <p:extLst>
      <p:ext uri="{BB962C8B-B14F-4D97-AF65-F5344CB8AC3E}">
        <p14:creationId xmlns:p14="http://schemas.microsoft.com/office/powerpoint/2010/main" val="3753288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baseline="0" dirty="0"/>
              <a:t>EPICS, TANGO, </a:t>
            </a:r>
            <a:r>
              <a:rPr lang="en-US" baseline="0" dirty="0" err="1"/>
              <a:t>cf</a:t>
            </a:r>
            <a:r>
              <a:rPr lang="en-US" baseline="0" dirty="0"/>
              <a:t> </a:t>
            </a:r>
            <a:r>
              <a:rPr lang="en-US" baseline="0" dirty="0" err="1"/>
              <a:t>Cern</a:t>
            </a:r>
            <a:r>
              <a:rPr lang="en-US" baseline="0" dirty="0"/>
              <a:t> CMW</a:t>
            </a:r>
          </a:p>
          <a:p>
            <a:endParaRPr lang="en-US" baseline="0" dirty="0"/>
          </a:p>
          <a:p>
            <a:endParaRPr lang="en-US" baseline="0" dirty="0"/>
          </a:p>
          <a:p>
            <a:endParaRPr lang="en-US" baseline="0" dirty="0"/>
          </a:p>
          <a:p>
            <a:endParaRPr lang="en-US" baseline="0" dirty="0"/>
          </a:p>
        </p:txBody>
      </p:sp>
    </p:spTree>
    <p:extLst>
      <p:ext uri="{BB962C8B-B14F-4D97-AF65-F5344CB8AC3E}">
        <p14:creationId xmlns:p14="http://schemas.microsoft.com/office/powerpoint/2010/main" val="8942660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r>
              <a:rPr lang="en-US" b="1" dirty="0"/>
              <a:t>Find logo</a:t>
            </a:r>
            <a:endParaRPr b="1" dirty="0"/>
          </a:p>
        </p:txBody>
      </p:sp>
    </p:spTree>
    <p:extLst>
      <p:ext uri="{BB962C8B-B14F-4D97-AF65-F5344CB8AC3E}">
        <p14:creationId xmlns:p14="http://schemas.microsoft.com/office/powerpoint/2010/main" val="3299763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r>
              <a:rPr lang="en-US" dirty="0"/>
              <a:t>Abstraction is what allows </a:t>
            </a:r>
            <a:r>
              <a:rPr lang="en-US" dirty="0" err="1"/>
              <a:t>seemless</a:t>
            </a:r>
            <a:r>
              <a:rPr lang="en-US" baseline="0" dirty="0"/>
              <a:t> integration. </a:t>
            </a:r>
            <a:endParaRPr dirty="0"/>
          </a:p>
        </p:txBody>
      </p:sp>
    </p:spTree>
    <p:extLst>
      <p:ext uri="{BB962C8B-B14F-4D97-AF65-F5344CB8AC3E}">
        <p14:creationId xmlns:p14="http://schemas.microsoft.com/office/powerpoint/2010/main" val="41042236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GB" dirty="0"/>
              <a:t>Use Next Gen for web-based code.</a:t>
            </a:r>
          </a:p>
          <a:p>
            <a:pPr marL="139700" indent="0">
              <a:buNone/>
            </a:pPr>
            <a:r>
              <a:rPr lang="en-GB" b="1" dirty="0"/>
              <a:t>Generate example of web</a:t>
            </a:r>
          </a:p>
          <a:p>
            <a:pPr marL="139700" indent="0">
              <a:buNone/>
            </a:pPr>
            <a:r>
              <a:rPr lang="en-GB" b="1" dirty="0"/>
              <a:t>Webvi.io</a:t>
            </a:r>
          </a:p>
          <a:p>
            <a:pPr marL="139700" indent="0">
              <a:buNone/>
            </a:pPr>
            <a:r>
              <a:rPr lang="en-GB" b="0" dirty="0"/>
              <a:t>Any platform</a:t>
            </a:r>
          </a:p>
        </p:txBody>
      </p:sp>
    </p:spTree>
    <p:extLst>
      <p:ext uri="{BB962C8B-B14F-4D97-AF65-F5344CB8AC3E}">
        <p14:creationId xmlns:p14="http://schemas.microsoft.com/office/powerpoint/2010/main" val="25269368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You can develop your own custom hardware and go commercial with it; at CERN there is already a couple of examples for NI front end platforms like the PXI and the </a:t>
            </a:r>
            <a:r>
              <a:rPr lang="en-US" baseline="0" dirty="0" err="1"/>
              <a:t>cRIO</a:t>
            </a:r>
            <a:r>
              <a:rPr lang="en-US" baseline="0" dirty="0"/>
              <a:t> including white rabbit you can already get this from the </a:t>
            </a:r>
            <a:r>
              <a:rPr lang="en-US" baseline="0" dirty="0" err="1"/>
              <a:t>cenr</a:t>
            </a:r>
            <a:r>
              <a:rPr lang="en-US" baseline="0" dirty="0"/>
              <a:t> open hardware repo.</a:t>
            </a:r>
          </a:p>
          <a:p>
            <a:r>
              <a:rPr lang="en-US" baseline="0" dirty="0" err="1"/>
              <a:t>Cern</a:t>
            </a:r>
            <a:r>
              <a:rPr lang="en-US" baseline="0" dirty="0"/>
              <a:t>-developed cards and some contracted to external companies</a:t>
            </a:r>
          </a:p>
          <a:p>
            <a:r>
              <a:rPr lang="en-US" baseline="0" dirty="0"/>
              <a:t>As well as using HW from NI and other vendors</a:t>
            </a:r>
          </a:p>
          <a:p>
            <a:pPr marL="139700" indent="0">
              <a:buNone/>
            </a:pPr>
            <a:endParaRPr lang="en-US" baseline="0" dirty="0"/>
          </a:p>
          <a:p>
            <a:pPr marL="139700" indent="0">
              <a:buNone/>
            </a:pPr>
            <a:r>
              <a:rPr lang="en-US" baseline="0" dirty="0"/>
              <a:t> </a:t>
            </a:r>
          </a:p>
        </p:txBody>
      </p:sp>
    </p:spTree>
    <p:extLst>
      <p:ext uri="{BB962C8B-B14F-4D97-AF65-F5344CB8AC3E}">
        <p14:creationId xmlns:p14="http://schemas.microsoft.com/office/powerpoint/2010/main" val="22788705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1" name="Shape 36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Shape 3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9" name="Shape 36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3829843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baseline="0" dirty="0"/>
              <a:t>Like every great story it started with a couple of guys in their garage back in the 70s that decided there was a better way of just getting some measurements done. There needed to be a better way of getting measurements from a bunch of equipment together.  Fast forward 30 years and its become a multinational industry standard.  Needed easier way to get measurements from sensors, and to reconfigure acquisition.</a:t>
            </a:r>
          </a:p>
          <a:p>
            <a:pPr marL="139700" indent="0">
              <a:buNone/>
            </a:pPr>
            <a:r>
              <a:rPr lang="en-US" baseline="0" dirty="0"/>
              <a:t>Dr James </a:t>
            </a:r>
            <a:r>
              <a:rPr lang="en-US" baseline="0" dirty="0" err="1"/>
              <a:t>Truchard</a:t>
            </a:r>
            <a:r>
              <a:rPr lang="en-US" baseline="0" dirty="0"/>
              <a:t> PhD in physics (acoustics), and Jeff </a:t>
            </a:r>
            <a:r>
              <a:rPr lang="en-US" baseline="0" dirty="0" err="1"/>
              <a:t>Kodosky</a:t>
            </a:r>
            <a:r>
              <a:rPr lang="en-US" baseline="0" dirty="0"/>
              <a:t>.</a:t>
            </a:r>
          </a:p>
          <a:p>
            <a:pPr marL="139700" indent="0">
              <a:buNone/>
            </a:pPr>
            <a:r>
              <a:rPr lang="en-US" baseline="0" dirty="0" err="1"/>
              <a:t>LabvIEW</a:t>
            </a:r>
            <a:r>
              <a:rPr lang="en-US" baseline="0" dirty="0"/>
              <a:t> is a software development tool from them their product, which grew to industry standard but unfortunately it </a:t>
            </a:r>
          </a:p>
          <a:p>
            <a:pPr marL="139700" indent="0">
              <a:buNone/>
            </a:pPr>
            <a:r>
              <a:rPr lang="en-US" baseline="0" dirty="0"/>
              <a:t>They provide </a:t>
            </a:r>
          </a:p>
          <a:p>
            <a:pPr marL="139700" indent="0">
              <a:buNone/>
            </a:pPr>
            <a:endParaRPr lang="en-US" baseline="0" dirty="0"/>
          </a:p>
          <a:p>
            <a:pPr marL="139700" indent="0">
              <a:buNone/>
            </a:pPr>
            <a:r>
              <a:rPr lang="en-US" baseline="0" dirty="0" err="1"/>
              <a:t>Stree</a:t>
            </a:r>
            <a:r>
              <a:rPr lang="en-US" baseline="0" dirty="0"/>
              <a:t> the </a:t>
            </a:r>
            <a:r>
              <a:rPr lang="en-US" baseline="0" dirty="0" err="1"/>
              <a:t>ch</a:t>
            </a:r>
            <a:endParaRPr lang="en-US" baseline="0" dirty="0"/>
          </a:p>
          <a:p>
            <a:pPr marL="139700" indent="0">
              <a:buNone/>
            </a:pPr>
            <a:r>
              <a:rPr lang="en-US" baseline="0" dirty="0"/>
              <a:t>So lets just get this out of the way: it is a commercial product. But there are 2 parts of their business model: hardware and software. Most of their revenue is from hardware, they do have quite good state of the art DAQ equipment, but I wanted to avoid talking about their products and instead start with how did they become popular instead, what set them apart and …&gt;</a:t>
            </a:r>
          </a:p>
          <a:p>
            <a:pPr marL="139700" indent="0">
              <a:buNone/>
            </a:pPr>
            <a:endParaRPr lang="en-US" baseline="0" dirty="0"/>
          </a:p>
          <a:p>
            <a:pPr marL="139700" indent="0">
              <a:buNone/>
            </a:pPr>
            <a:r>
              <a:rPr lang="en-US" baseline="0" dirty="0"/>
              <a:t> but its </a:t>
            </a:r>
            <a:r>
              <a:rPr lang="en-US" baseline="0" dirty="0" err="1"/>
              <a:t>Im</a:t>
            </a:r>
            <a:r>
              <a:rPr lang="en-US" baseline="0" dirty="0"/>
              <a:t> all about open source and free I mean I use free Spotify</a:t>
            </a:r>
          </a:p>
          <a:p>
            <a:pPr marL="139700" indent="0">
              <a:buNone/>
            </a:pPr>
            <a:endParaRPr lang="en-US" baseline="0" dirty="0"/>
          </a:p>
          <a:p>
            <a:pPr marL="139700" indent="0">
              <a:buNone/>
            </a:pPr>
            <a:r>
              <a:rPr lang="en-US" baseline="0" dirty="0"/>
              <a:t>But there are some good aspects as well, they build it maintain it provide support, off the self plug and play type of thing. But why is it that they specifically got popular.</a:t>
            </a:r>
          </a:p>
          <a:p>
            <a:pPr marL="139700" indent="0">
              <a:buNone/>
            </a:pPr>
            <a:endParaRPr lang="en-US" baseline="0" dirty="0"/>
          </a:p>
        </p:txBody>
      </p:sp>
    </p:spTree>
    <p:extLst>
      <p:ext uri="{BB962C8B-B14F-4D97-AF65-F5344CB8AC3E}">
        <p14:creationId xmlns:p14="http://schemas.microsoft.com/office/powerpoint/2010/main" val="3386763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a:p>
            <a:r>
              <a:rPr lang="en-US" dirty="0"/>
              <a:t>To</a:t>
            </a:r>
            <a:r>
              <a:rPr lang="en-US" baseline="0" dirty="0"/>
              <a:t> do that, </a:t>
            </a:r>
            <a:r>
              <a:rPr lang="en-US" baseline="0" dirty="0" err="1"/>
              <a:t>lemme</a:t>
            </a:r>
            <a:r>
              <a:rPr lang="en-US" baseline="0" dirty="0"/>
              <a:t> throw a boring enumerated list of things for you. Lets say you are designing a DAQ system – from scratch. What are the things you’ll need to worry about. What are your challenges. </a:t>
            </a:r>
          </a:p>
          <a:p>
            <a:endParaRPr lang="en-US" dirty="0"/>
          </a:p>
          <a:p>
            <a:r>
              <a:rPr lang="en-US" dirty="0"/>
              <a:t>Plain vanilla</a:t>
            </a:r>
            <a:r>
              <a:rPr lang="en-US" baseline="0" dirty="0"/>
              <a:t> approach here:  </a:t>
            </a:r>
            <a:r>
              <a:rPr lang="en-US" dirty="0"/>
              <a:t>I guess you don’t do it by hand and right it</a:t>
            </a:r>
            <a:r>
              <a:rPr lang="en-US" baseline="0" dirty="0"/>
              <a:t> on a piece or paper.  Y</a:t>
            </a:r>
            <a:r>
              <a:rPr lang="en-US" dirty="0"/>
              <a:t>ou start by understanding</a:t>
            </a:r>
            <a:r>
              <a:rPr lang="en-US" baseline="0" dirty="0"/>
              <a:t> your system, get a right piece of hardware, lets say just a high frequency sampling. So you have your data. Now you also need data from another device that works with another system altogether. And this system is programmed or controlled in an entirely different way, and you also need to get this data treated doing an FFT and sent to a database. But wait: all your requirements just changed, so you need to adapt the system again.</a:t>
            </a:r>
          </a:p>
          <a:p>
            <a:r>
              <a:rPr lang="en-US" baseline="0" dirty="0"/>
              <a:t>My point is, integration is key. Agility to cope with the challenges of taking a measurement is essential</a:t>
            </a:r>
          </a:p>
        </p:txBody>
      </p:sp>
    </p:spTree>
    <p:extLst>
      <p:ext uri="{BB962C8B-B14F-4D97-AF65-F5344CB8AC3E}">
        <p14:creationId xmlns:p14="http://schemas.microsoft.com/office/powerpoint/2010/main" val="2431006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b="1" baseline="0" dirty="0"/>
              <a:t>Add images of old versions of </a:t>
            </a:r>
            <a:r>
              <a:rPr lang="en-US" b="1" baseline="0" dirty="0" err="1"/>
              <a:t>labview</a:t>
            </a:r>
            <a:r>
              <a:rPr lang="en-US" b="1" baseline="0" dirty="0"/>
              <a:t> (mac 1.0)</a:t>
            </a:r>
          </a:p>
          <a:p>
            <a:pPr marL="139700" indent="0">
              <a:buNone/>
            </a:pPr>
            <a:r>
              <a:rPr lang="en-US" b="1" baseline="0" dirty="0"/>
              <a:t>Check source of chart</a:t>
            </a:r>
          </a:p>
          <a:p>
            <a:pPr marL="139700" indent="0">
              <a:buNone/>
            </a:pPr>
            <a:endParaRPr lang="en-US" b="1" baseline="0" dirty="0"/>
          </a:p>
          <a:p>
            <a:pPr marL="139700" indent="0">
              <a:buNone/>
            </a:pPr>
            <a:r>
              <a:rPr lang="en-US" baseline="0" dirty="0"/>
              <a:t>As they themselves are not shy to say they are a leading standard in industry fir measurement software but why is that?</a:t>
            </a:r>
          </a:p>
          <a:p>
            <a:pPr marL="139700" indent="0">
              <a:buNone/>
            </a:pPr>
            <a:endParaRPr lang="en-US" baseline="0" dirty="0"/>
          </a:p>
          <a:p>
            <a:pPr marL="139700" indent="0">
              <a:buNone/>
            </a:pPr>
            <a:r>
              <a:rPr lang="en-US" baseline="0" dirty="0"/>
              <a:t>So lets just get this out of the way: it is a commercial product. </a:t>
            </a:r>
          </a:p>
          <a:p>
            <a:pPr marL="139700" indent="0">
              <a:buNone/>
            </a:pPr>
            <a:r>
              <a:rPr lang="en-US" baseline="0" dirty="0" err="1"/>
              <a:t>Im</a:t>
            </a:r>
            <a:r>
              <a:rPr lang="en-US" baseline="0" dirty="0"/>
              <a:t> all about free software so if you have the resources and time can grow your own, by all means, but unfortunately, we cant build everything , but there are some positives in a </a:t>
            </a:r>
            <a:r>
              <a:rPr lang="en-US" baseline="0" dirty="0" err="1"/>
              <a:t>commetcial</a:t>
            </a:r>
            <a:r>
              <a:rPr lang="en-US" baseline="0" dirty="0"/>
              <a:t> solution off the shelf: they maintain it, </a:t>
            </a:r>
            <a:r>
              <a:rPr lang="en-US" baseline="0" dirty="0" err="1"/>
              <a:t>developd</a:t>
            </a:r>
            <a:r>
              <a:rPr lang="en-US" baseline="0" dirty="0"/>
              <a:t> we just </a:t>
            </a:r>
          </a:p>
          <a:p>
            <a:pPr marL="139700" indent="0">
              <a:buNone/>
            </a:pPr>
            <a:r>
              <a:rPr lang="en-US" baseline="0" dirty="0"/>
              <a:t>But there are 2 parts of their business model: hardware and software. Most of their revenue is from hardware, they do have quite good state of the art DAQ equipment, but I wanted to avoid talking about their products and instead start with how did they become popular instead, what set them apart and …&gt;</a:t>
            </a:r>
          </a:p>
          <a:p>
            <a:pPr marL="139700" indent="0">
              <a:buNone/>
            </a:pPr>
            <a:endParaRPr lang="en-US" baseline="0" dirty="0"/>
          </a:p>
          <a:p>
            <a:pPr marL="139700" indent="0">
              <a:buNone/>
            </a:pPr>
            <a:r>
              <a:rPr lang="en-US" baseline="0" dirty="0"/>
              <a:t> but its </a:t>
            </a:r>
            <a:r>
              <a:rPr lang="en-US" baseline="0" dirty="0" err="1"/>
              <a:t>Im</a:t>
            </a:r>
            <a:r>
              <a:rPr lang="en-US" baseline="0" dirty="0"/>
              <a:t> all about open source and free I mean I use free Spotify</a:t>
            </a:r>
          </a:p>
          <a:p>
            <a:pPr marL="139700" indent="0">
              <a:buNone/>
            </a:pPr>
            <a:endParaRPr lang="en-US" baseline="0" dirty="0"/>
          </a:p>
          <a:p>
            <a:pPr marL="139700" indent="0">
              <a:buNone/>
            </a:pPr>
            <a:r>
              <a:rPr lang="en-US" baseline="0" dirty="0"/>
              <a:t>But there are some good aspects as well, they build it maintain it provide support, off the self plug and play type of thing. But why is it that they specifically got popular.</a:t>
            </a:r>
          </a:p>
          <a:p>
            <a:pPr marL="139700" indent="0">
              <a:buNone/>
            </a:pPr>
            <a:endParaRPr lang="en-US" baseline="0" dirty="0"/>
          </a:p>
          <a:p>
            <a:pPr marL="139700" indent="0">
              <a:buNone/>
            </a:pPr>
            <a:r>
              <a:rPr lang="en-US" baseline="0" dirty="0"/>
              <a:t> I </a:t>
            </a:r>
            <a:r>
              <a:rPr lang="en-US" baseline="0" dirty="0" err="1"/>
              <a:t>wanna</a:t>
            </a:r>
            <a:r>
              <a:rPr lang="en-US" baseline="0" dirty="0"/>
              <a:t> see what is it that made them special?</a:t>
            </a:r>
          </a:p>
        </p:txBody>
      </p:sp>
    </p:spTree>
    <p:extLst>
      <p:ext uri="{BB962C8B-B14F-4D97-AF65-F5344CB8AC3E}">
        <p14:creationId xmlns:p14="http://schemas.microsoft.com/office/powerpoint/2010/main" val="2129681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If</a:t>
            </a:r>
            <a:r>
              <a:rPr lang="en-US" baseline="0" dirty="0"/>
              <a:t> you have all this integration and a lot of industry manufacturers behind you, you can use that power to provide a modular design. Markus already did an amazing part on the merits of this design so its easy to see why many of NI’s platforms are all modular based like this. BE it a bigger one like a PXI crate or smaller like a Compaq </a:t>
            </a:r>
            <a:r>
              <a:rPr lang="en-US" baseline="0" dirty="0" err="1"/>
              <a:t>rio</a:t>
            </a:r>
            <a:r>
              <a:rPr lang="en-US" baseline="0" dirty="0"/>
              <a:t>, </a:t>
            </a:r>
          </a:p>
          <a:p>
            <a:r>
              <a:rPr lang="en-US" baseline="0" dirty="0"/>
              <a:t>Alliance partners </a:t>
            </a:r>
          </a:p>
          <a:p>
            <a:r>
              <a:rPr lang="en-US" baseline="0" dirty="0"/>
              <a:t>Expensive tradeoff with state of the art and </a:t>
            </a:r>
          </a:p>
          <a:p>
            <a:r>
              <a:rPr lang="en-US" baseline="0" dirty="0"/>
              <a:t>This is where it gets interest: you have a platform is modular, and can </a:t>
            </a:r>
            <a:r>
              <a:rPr lang="en-US" baseline="0" dirty="0" err="1"/>
              <a:t>integaret</a:t>
            </a:r>
            <a:r>
              <a:rPr lang="en-US" baseline="0" dirty="0"/>
              <a:t> with mostly anything.</a:t>
            </a:r>
          </a:p>
          <a:p>
            <a:r>
              <a:rPr lang="en-US" baseline="0" dirty="0"/>
              <a:t>Make them yourselves – integration with PXI express</a:t>
            </a:r>
          </a:p>
        </p:txBody>
      </p:sp>
    </p:spTree>
    <p:extLst>
      <p:ext uri="{BB962C8B-B14F-4D97-AF65-F5344CB8AC3E}">
        <p14:creationId xmlns:p14="http://schemas.microsoft.com/office/powerpoint/2010/main" val="985132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r>
              <a:rPr lang="en-US" dirty="0"/>
              <a:t>Abstraction is what allows </a:t>
            </a:r>
            <a:r>
              <a:rPr lang="en-US" dirty="0" err="1"/>
              <a:t>seemless</a:t>
            </a:r>
            <a:r>
              <a:rPr lang="en-US" baseline="0" dirty="0"/>
              <a:t> integration. </a:t>
            </a:r>
            <a:endParaRPr dirty="0"/>
          </a:p>
        </p:txBody>
      </p:sp>
    </p:spTree>
    <p:extLst>
      <p:ext uri="{BB962C8B-B14F-4D97-AF65-F5344CB8AC3E}">
        <p14:creationId xmlns:p14="http://schemas.microsoft.com/office/powerpoint/2010/main" val="2523167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FFB600"/>
        </a:solidFill>
        <a:effectLst/>
      </p:bgPr>
    </p:bg>
    <p:spTree>
      <p:nvGrpSpPr>
        <p:cNvPr id="1" name="Shape 9"/>
        <p:cNvGrpSpPr/>
        <p:nvPr/>
      </p:nvGrpSpPr>
      <p:grpSpPr>
        <a:xfrm>
          <a:off x="0" y="0"/>
          <a:ext cx="0" cy="0"/>
          <a:chOff x="0" y="0"/>
          <a:chExt cx="0" cy="0"/>
        </a:xfrm>
      </p:grpSpPr>
      <p:sp>
        <p:nvSpPr>
          <p:cNvPr id="10" name="Shape 10"/>
          <p:cNvSpPr/>
          <p:nvPr/>
        </p:nvSpPr>
        <p:spPr>
          <a:xfrm>
            <a:off x="390735" y="379877"/>
            <a:ext cx="8362529" cy="4383746"/>
          </a:xfrm>
          <a:custGeom>
            <a:avLst/>
            <a:gdLst/>
            <a:ahLst/>
            <a:cxnLst/>
            <a:rect l="0" t="0" r="0" b="0"/>
            <a:pathLst>
              <a:path w="285508" h="149667" fill="none" extrusionOk="0">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w="19050" cap="flat" cmpd="sng">
            <a:solidFill>
              <a:srgbClr val="FFFFFF"/>
            </a:solidFill>
            <a:prstDash val="dot"/>
            <a:round/>
            <a:headEnd type="none" w="med" len="med"/>
            <a:tailEnd type="none" w="med" len="med"/>
          </a:ln>
        </p:spPr>
        <p:txBody>
          <a:bodyPr wrap="square" lIns="91425" tIns="91425" rIns="91425" bIns="91425" anchor="ctr" anchorCtr="0">
            <a:noAutofit/>
          </a:bodyPr>
          <a:lstStyle/>
          <a:p>
            <a:pPr marL="0" lvl="0" indent="0">
              <a:spcBef>
                <a:spcPts val="0"/>
              </a:spcBef>
              <a:spcAft>
                <a:spcPts val="0"/>
              </a:spcAft>
              <a:buNone/>
            </a:pPr>
            <a:endParaRPr/>
          </a:p>
        </p:txBody>
      </p:sp>
      <p:sp>
        <p:nvSpPr>
          <p:cNvPr id="11" name="Shape 11"/>
          <p:cNvSpPr txBox="1">
            <a:spLocks noGrp="1"/>
          </p:cNvSpPr>
          <p:nvPr>
            <p:ph type="ctrTitle"/>
          </p:nvPr>
        </p:nvSpPr>
        <p:spPr>
          <a:xfrm>
            <a:off x="685800" y="3287213"/>
            <a:ext cx="7772400" cy="1159800"/>
          </a:xfrm>
          <a:prstGeom prst="rect">
            <a:avLst/>
          </a:prstGeom>
        </p:spPr>
        <p:txBody>
          <a:bodyPr wrap="square" lIns="91425" tIns="91425" rIns="91425" bIns="91425" anchor="b" anchorCtr="0"/>
          <a:lstStyle>
            <a:lvl1pPr lvl="0">
              <a:spcBef>
                <a:spcPts val="0"/>
              </a:spcBef>
              <a:spcAft>
                <a:spcPts val="0"/>
              </a:spcAft>
              <a:buClr>
                <a:srgbClr val="FFFFFF"/>
              </a:buClr>
              <a:buSzPts val="6000"/>
              <a:buNone/>
              <a:defRPr sz="6000">
                <a:solidFill>
                  <a:srgbClr val="FFFFFF"/>
                </a:solidFill>
              </a:defRPr>
            </a:lvl1pPr>
            <a:lvl2pPr lvl="1">
              <a:spcBef>
                <a:spcPts val="0"/>
              </a:spcBef>
              <a:spcAft>
                <a:spcPts val="0"/>
              </a:spcAft>
              <a:buClr>
                <a:srgbClr val="FFFFFF"/>
              </a:buClr>
              <a:buSzPts val="6000"/>
              <a:buNone/>
              <a:defRPr sz="6000">
                <a:solidFill>
                  <a:srgbClr val="FFFFFF"/>
                </a:solidFill>
              </a:defRPr>
            </a:lvl2pPr>
            <a:lvl3pPr lvl="2">
              <a:spcBef>
                <a:spcPts val="0"/>
              </a:spcBef>
              <a:spcAft>
                <a:spcPts val="0"/>
              </a:spcAft>
              <a:buClr>
                <a:srgbClr val="FFFFFF"/>
              </a:buClr>
              <a:buSzPts val="6000"/>
              <a:buNone/>
              <a:defRPr sz="6000">
                <a:solidFill>
                  <a:srgbClr val="FFFFFF"/>
                </a:solidFill>
              </a:defRPr>
            </a:lvl3pPr>
            <a:lvl4pPr lvl="3">
              <a:spcBef>
                <a:spcPts val="0"/>
              </a:spcBef>
              <a:spcAft>
                <a:spcPts val="0"/>
              </a:spcAft>
              <a:buClr>
                <a:srgbClr val="FFFFFF"/>
              </a:buClr>
              <a:buSzPts val="6000"/>
              <a:buNone/>
              <a:defRPr sz="6000">
                <a:solidFill>
                  <a:srgbClr val="FFFFFF"/>
                </a:solidFill>
              </a:defRPr>
            </a:lvl4pPr>
            <a:lvl5pPr lvl="4">
              <a:spcBef>
                <a:spcPts val="0"/>
              </a:spcBef>
              <a:spcAft>
                <a:spcPts val="0"/>
              </a:spcAft>
              <a:buClr>
                <a:srgbClr val="FFFFFF"/>
              </a:buClr>
              <a:buSzPts val="6000"/>
              <a:buNone/>
              <a:defRPr sz="6000">
                <a:solidFill>
                  <a:srgbClr val="FFFFFF"/>
                </a:solidFill>
              </a:defRPr>
            </a:lvl5pPr>
            <a:lvl6pPr lvl="5">
              <a:spcBef>
                <a:spcPts val="0"/>
              </a:spcBef>
              <a:spcAft>
                <a:spcPts val="0"/>
              </a:spcAft>
              <a:buClr>
                <a:srgbClr val="FFFFFF"/>
              </a:buClr>
              <a:buSzPts val="6000"/>
              <a:buNone/>
              <a:defRPr sz="6000">
                <a:solidFill>
                  <a:srgbClr val="FFFFFF"/>
                </a:solidFill>
              </a:defRPr>
            </a:lvl6pPr>
            <a:lvl7pPr lvl="6">
              <a:spcBef>
                <a:spcPts val="0"/>
              </a:spcBef>
              <a:spcAft>
                <a:spcPts val="0"/>
              </a:spcAft>
              <a:buClr>
                <a:srgbClr val="FFFFFF"/>
              </a:buClr>
              <a:buSzPts val="6000"/>
              <a:buNone/>
              <a:defRPr sz="6000">
                <a:solidFill>
                  <a:srgbClr val="FFFFFF"/>
                </a:solidFill>
              </a:defRPr>
            </a:lvl7pPr>
            <a:lvl8pPr lvl="7">
              <a:spcBef>
                <a:spcPts val="0"/>
              </a:spcBef>
              <a:spcAft>
                <a:spcPts val="0"/>
              </a:spcAft>
              <a:buClr>
                <a:srgbClr val="FFFFFF"/>
              </a:buClr>
              <a:buSzPts val="6000"/>
              <a:buNone/>
              <a:defRPr sz="6000">
                <a:solidFill>
                  <a:srgbClr val="FFFFFF"/>
                </a:solidFill>
              </a:defRPr>
            </a:lvl8pPr>
            <a:lvl9pPr lvl="8">
              <a:spcBef>
                <a:spcPts val="0"/>
              </a:spcBef>
              <a:spcAft>
                <a:spcPts val="0"/>
              </a:spcAft>
              <a:buClr>
                <a:srgbClr val="FFFFFF"/>
              </a:buClr>
              <a:buSzPts val="6000"/>
              <a:buNone/>
              <a:defRPr sz="6000">
                <a:solidFill>
                  <a:srgbClr val="FFFFFF"/>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p:bg>
      <p:bgPr>
        <a:solidFill>
          <a:srgbClr val="FFB600"/>
        </a:solidFill>
        <a:effectLst/>
      </p:bgPr>
    </p:bg>
    <p:spTree>
      <p:nvGrpSpPr>
        <p:cNvPr id="1" name="Shape 12"/>
        <p:cNvGrpSpPr/>
        <p:nvPr/>
      </p:nvGrpSpPr>
      <p:grpSpPr>
        <a:xfrm>
          <a:off x="0" y="0"/>
          <a:ext cx="0" cy="0"/>
          <a:chOff x="0" y="0"/>
          <a:chExt cx="0" cy="0"/>
        </a:xfrm>
      </p:grpSpPr>
      <p:sp>
        <p:nvSpPr>
          <p:cNvPr id="13" name="Shape 13"/>
          <p:cNvSpPr/>
          <p:nvPr/>
        </p:nvSpPr>
        <p:spPr>
          <a:xfrm>
            <a:off x="390735" y="379877"/>
            <a:ext cx="8362529" cy="4383746"/>
          </a:xfrm>
          <a:custGeom>
            <a:avLst/>
            <a:gdLst/>
            <a:ahLst/>
            <a:cxnLst/>
            <a:rect l="0" t="0" r="0" b="0"/>
            <a:pathLst>
              <a:path w="285508" h="149667" fill="none" extrusionOk="0">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w="19050" cap="flat" cmpd="sng">
            <a:solidFill>
              <a:srgbClr val="434343"/>
            </a:solidFill>
            <a:prstDash val="dot"/>
            <a:round/>
            <a:headEnd type="none" w="med" len="med"/>
            <a:tailEnd type="none" w="med" len="med"/>
          </a:ln>
        </p:spPr>
        <p:txBody>
          <a:bodyPr wrap="square" lIns="91425" tIns="91425" rIns="91425" bIns="91425" anchor="ctr" anchorCtr="0">
            <a:noAutofit/>
          </a:bodyPr>
          <a:lstStyle/>
          <a:p>
            <a:pPr marL="0" lvl="0" indent="0">
              <a:spcBef>
                <a:spcPts val="0"/>
              </a:spcBef>
              <a:spcAft>
                <a:spcPts val="0"/>
              </a:spcAft>
              <a:buNone/>
            </a:pPr>
            <a:endParaRPr/>
          </a:p>
        </p:txBody>
      </p:sp>
      <p:sp>
        <p:nvSpPr>
          <p:cNvPr id="14" name="Shape 14"/>
          <p:cNvSpPr txBox="1">
            <a:spLocks noGrp="1"/>
          </p:cNvSpPr>
          <p:nvPr>
            <p:ph type="ctrTitle"/>
          </p:nvPr>
        </p:nvSpPr>
        <p:spPr>
          <a:xfrm>
            <a:off x="685800" y="2726342"/>
            <a:ext cx="7772400" cy="1159800"/>
          </a:xfrm>
          <a:prstGeom prst="rect">
            <a:avLst/>
          </a:prstGeom>
        </p:spPr>
        <p:txBody>
          <a:bodyPr wrap="square" lIns="91425" tIns="91425" rIns="91425" bIns="91425" anchor="b"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5" name="Shape 15"/>
          <p:cNvSpPr txBox="1">
            <a:spLocks noGrp="1"/>
          </p:cNvSpPr>
          <p:nvPr>
            <p:ph type="subTitle" idx="1"/>
          </p:nvPr>
        </p:nvSpPr>
        <p:spPr>
          <a:xfrm>
            <a:off x="685800" y="3830653"/>
            <a:ext cx="7772400" cy="784800"/>
          </a:xfrm>
          <a:prstGeom prst="rect">
            <a:avLst/>
          </a:prstGeom>
        </p:spPr>
        <p:txBody>
          <a:bodyPr wrap="square" lIns="91425" tIns="91425" rIns="91425" bIns="91425" anchor="t" anchorCtr="0"/>
          <a:lstStyle>
            <a:lvl1pPr lvl="0" rtl="0">
              <a:spcBef>
                <a:spcPts val="0"/>
              </a:spcBef>
              <a:spcAft>
                <a:spcPts val="0"/>
              </a:spcAft>
              <a:buClr>
                <a:srgbClr val="FFFFFF"/>
              </a:buClr>
              <a:buSzPts val="1800"/>
              <a:buNone/>
              <a:defRPr>
                <a:solidFill>
                  <a:srgbClr val="FFFFFF"/>
                </a:solidFill>
              </a:defRPr>
            </a:lvl1pPr>
            <a:lvl2pPr lvl="1" rtl="0">
              <a:spcBef>
                <a:spcPts val="0"/>
              </a:spcBef>
              <a:spcAft>
                <a:spcPts val="0"/>
              </a:spcAft>
              <a:buClr>
                <a:srgbClr val="FFFFFF"/>
              </a:buClr>
              <a:buSzPts val="3000"/>
              <a:buNone/>
              <a:defRPr sz="3000">
                <a:solidFill>
                  <a:srgbClr val="FFFFFF"/>
                </a:solidFill>
              </a:defRPr>
            </a:lvl2pPr>
            <a:lvl3pPr lvl="2" rtl="0">
              <a:spcBef>
                <a:spcPts val="0"/>
              </a:spcBef>
              <a:spcAft>
                <a:spcPts val="0"/>
              </a:spcAft>
              <a:buClr>
                <a:srgbClr val="FFFFFF"/>
              </a:buClr>
              <a:buSzPts val="3000"/>
              <a:buNone/>
              <a:defRPr sz="3000">
                <a:solidFill>
                  <a:srgbClr val="FFFFFF"/>
                </a:solidFill>
              </a:defRPr>
            </a:lvl3pPr>
            <a:lvl4pPr lvl="3" rtl="0">
              <a:spcBef>
                <a:spcPts val="0"/>
              </a:spcBef>
              <a:spcAft>
                <a:spcPts val="0"/>
              </a:spcAft>
              <a:buClr>
                <a:srgbClr val="FFFFFF"/>
              </a:buClr>
              <a:buSzPts val="3000"/>
              <a:buNone/>
              <a:defRPr sz="3000">
                <a:solidFill>
                  <a:srgbClr val="FFFFFF"/>
                </a:solidFill>
              </a:defRPr>
            </a:lvl4pPr>
            <a:lvl5pPr lvl="4" rtl="0">
              <a:spcBef>
                <a:spcPts val="0"/>
              </a:spcBef>
              <a:spcAft>
                <a:spcPts val="0"/>
              </a:spcAft>
              <a:buClr>
                <a:srgbClr val="FFFFFF"/>
              </a:buClr>
              <a:buSzPts val="3000"/>
              <a:buNone/>
              <a:defRPr sz="3000">
                <a:solidFill>
                  <a:srgbClr val="FFFFFF"/>
                </a:solidFill>
              </a:defRPr>
            </a:lvl5pPr>
            <a:lvl6pPr lvl="5" rtl="0">
              <a:spcBef>
                <a:spcPts val="0"/>
              </a:spcBef>
              <a:spcAft>
                <a:spcPts val="0"/>
              </a:spcAft>
              <a:buClr>
                <a:srgbClr val="FFFFFF"/>
              </a:buClr>
              <a:buSzPts val="3000"/>
              <a:buNone/>
              <a:defRPr sz="3000">
                <a:solidFill>
                  <a:srgbClr val="FFFFFF"/>
                </a:solidFill>
              </a:defRPr>
            </a:lvl6pPr>
            <a:lvl7pPr lvl="6" rtl="0">
              <a:spcBef>
                <a:spcPts val="0"/>
              </a:spcBef>
              <a:spcAft>
                <a:spcPts val="0"/>
              </a:spcAft>
              <a:buClr>
                <a:srgbClr val="FFFFFF"/>
              </a:buClr>
              <a:buSzPts val="3000"/>
              <a:buNone/>
              <a:defRPr sz="3000">
                <a:solidFill>
                  <a:srgbClr val="FFFFFF"/>
                </a:solidFill>
              </a:defRPr>
            </a:lvl7pPr>
            <a:lvl8pPr lvl="7" rtl="0">
              <a:spcBef>
                <a:spcPts val="0"/>
              </a:spcBef>
              <a:spcAft>
                <a:spcPts val="0"/>
              </a:spcAft>
              <a:buClr>
                <a:srgbClr val="FFFFFF"/>
              </a:buClr>
              <a:buSzPts val="3000"/>
              <a:buNone/>
              <a:defRPr sz="3000">
                <a:solidFill>
                  <a:srgbClr val="FFFFFF"/>
                </a:solidFill>
              </a:defRPr>
            </a:lvl8pPr>
            <a:lvl9pPr lvl="8" rtl="0">
              <a:spcBef>
                <a:spcPts val="0"/>
              </a:spcBef>
              <a:spcAft>
                <a:spcPts val="0"/>
              </a:spcAft>
              <a:buClr>
                <a:srgbClr val="FFFFFF"/>
              </a:buClr>
              <a:buSzPts val="3000"/>
              <a:buNone/>
              <a:defRPr sz="3000">
                <a:solidFill>
                  <a:srgbClr val="FFFFFF"/>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 1 column">
    <p:spTree>
      <p:nvGrpSpPr>
        <p:cNvPr id="1" name="Shape 21"/>
        <p:cNvGrpSpPr/>
        <p:nvPr/>
      </p:nvGrpSpPr>
      <p:grpSpPr>
        <a:xfrm>
          <a:off x="0" y="0"/>
          <a:ext cx="0" cy="0"/>
          <a:chOff x="0" y="0"/>
          <a:chExt cx="0" cy="0"/>
        </a:xfrm>
      </p:grpSpPr>
      <p:sp>
        <p:nvSpPr>
          <p:cNvPr id="22" name="Shape 22"/>
          <p:cNvSpPr/>
          <p:nvPr/>
        </p:nvSpPr>
        <p:spPr>
          <a:xfrm>
            <a:off x="390735" y="379877"/>
            <a:ext cx="8362529" cy="4383746"/>
          </a:xfrm>
          <a:custGeom>
            <a:avLst/>
            <a:gdLst/>
            <a:ahLst/>
            <a:cxnLst/>
            <a:rect l="0" t="0" r="0" b="0"/>
            <a:pathLst>
              <a:path w="285508" h="149667" fill="none" extrusionOk="0">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w="19050" cap="flat" cmpd="sng">
            <a:solidFill>
              <a:srgbClr val="FFB600"/>
            </a:solidFill>
            <a:prstDash val="dot"/>
            <a:round/>
            <a:headEnd type="none" w="med" len="med"/>
            <a:tailEnd type="none" w="med" len="med"/>
          </a:ln>
        </p:spPr>
        <p:txBody>
          <a:bodyPr wrap="square" lIns="91425" tIns="91425" rIns="91425" bIns="91425" anchor="ctr" anchorCtr="0">
            <a:noAutofit/>
          </a:bodyPr>
          <a:lstStyle/>
          <a:p>
            <a:pPr marL="0" lvl="0" indent="0">
              <a:spcBef>
                <a:spcPts val="0"/>
              </a:spcBef>
              <a:spcAft>
                <a:spcPts val="0"/>
              </a:spcAft>
              <a:buNone/>
            </a:pPr>
            <a:endParaRPr/>
          </a:p>
        </p:txBody>
      </p:sp>
      <p:sp>
        <p:nvSpPr>
          <p:cNvPr id="24" name="Shape 24"/>
          <p:cNvSpPr txBox="1">
            <a:spLocks noGrp="1"/>
          </p:cNvSpPr>
          <p:nvPr>
            <p:ph type="body" idx="1"/>
          </p:nvPr>
        </p:nvSpPr>
        <p:spPr>
          <a:xfrm>
            <a:off x="652250" y="1463425"/>
            <a:ext cx="6866100" cy="2366100"/>
          </a:xfrm>
          <a:prstGeom prst="rect">
            <a:avLst/>
          </a:prstGeom>
        </p:spPr>
        <p:txBody>
          <a:bodyPr wrap="square" lIns="91425" tIns="91425" rIns="91425" bIns="91425" anchor="t" anchorCtr="0"/>
          <a:lstStyle>
            <a:lvl1pPr marL="457200" lvl="0" indent="-342900">
              <a:spcBef>
                <a:spcPts val="600"/>
              </a:spcBef>
              <a:spcAft>
                <a:spcPts val="0"/>
              </a:spcAft>
              <a:buClr>
                <a:srgbClr val="FFB600"/>
              </a:buClr>
              <a:buSzPts val="1800"/>
              <a:buChar char="●"/>
              <a:defRPr/>
            </a:lvl1pPr>
            <a:lvl2pPr marL="914400" lvl="1" indent="-342900">
              <a:spcBef>
                <a:spcPts val="0"/>
              </a:spcBef>
              <a:spcAft>
                <a:spcPts val="0"/>
              </a:spcAft>
              <a:buClr>
                <a:srgbClr val="FFB600"/>
              </a:buClr>
              <a:buSzPts val="1800"/>
              <a:buChar char="○"/>
              <a:defRPr/>
            </a:lvl2pPr>
            <a:lvl3pPr marL="1371600" lvl="2" indent="-342900">
              <a:spcBef>
                <a:spcPts val="0"/>
              </a:spcBef>
              <a:spcAft>
                <a:spcPts val="0"/>
              </a:spcAft>
              <a:buClr>
                <a:srgbClr val="FFB600"/>
              </a:buClr>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dirty="0"/>
          </a:p>
        </p:txBody>
      </p:sp>
      <p:sp>
        <p:nvSpPr>
          <p:cNvPr id="25" name="Shape 25"/>
          <p:cNvSpPr txBox="1">
            <a:spLocks noGrp="1"/>
          </p:cNvSpPr>
          <p:nvPr>
            <p:ph type="sldNum" idx="12"/>
          </p:nvPr>
        </p:nvSpPr>
        <p:spPr>
          <a:xfrm>
            <a:off x="8604400" y="4590300"/>
            <a:ext cx="539700" cy="553200"/>
          </a:xfrm>
          <a:prstGeom prst="rect">
            <a:avLst/>
          </a:prstGeom>
        </p:spPr>
        <p:txBody>
          <a:bodyPr wrap="square" lIns="91425" tIns="91425" rIns="91425" bIns="91425" anchor="ctr" anchorCtr="0">
            <a:noAutofit/>
          </a:bodyPr>
          <a:lstStyle/>
          <a:p>
            <a:pPr marL="0" lvl="0" indent="0">
              <a:spcBef>
                <a:spcPts val="0"/>
              </a:spcBef>
              <a:spcAft>
                <a:spcPts val="0"/>
              </a:spcAft>
              <a:buNone/>
            </a:pPr>
            <a:fld id="{00000000-1234-1234-1234-123412341234}" type="slidenum">
              <a:rPr lang="en">
                <a:solidFill>
                  <a:srgbClr val="FFB600"/>
                </a:solidFill>
              </a:rPr>
              <a:t>‹#›</a:t>
            </a:fld>
            <a:endParaRPr>
              <a:solidFill>
                <a:srgbClr val="FFB600"/>
              </a:solidFill>
            </a:endParaRPr>
          </a:p>
        </p:txBody>
      </p:sp>
      <p:sp>
        <p:nvSpPr>
          <p:cNvPr id="8" name="Shape 6"/>
          <p:cNvSpPr txBox="1">
            <a:spLocks noGrp="1"/>
          </p:cNvSpPr>
          <p:nvPr>
            <p:ph type="title"/>
          </p:nvPr>
        </p:nvSpPr>
        <p:spPr>
          <a:xfrm>
            <a:off x="652250" y="606025"/>
            <a:ext cx="6866100" cy="857400"/>
          </a:xfrm>
          <a:prstGeom prst="rect">
            <a:avLst/>
          </a:prstGeom>
          <a:noFill/>
          <a:ln>
            <a:noFill/>
          </a:ln>
        </p:spPr>
        <p:txBody>
          <a:bodyPr wrap="square" lIns="91425" tIns="91425" rIns="91425" bIns="91425" anchor="t" anchorCtr="0"/>
          <a:lstStyle>
            <a:lvl1pPr lvl="0">
              <a:spcBef>
                <a:spcPts val="0"/>
              </a:spcBef>
              <a:spcAft>
                <a:spcPts val="0"/>
              </a:spcAft>
              <a:buClr>
                <a:srgbClr val="434343"/>
              </a:buClr>
              <a:buSzPts val="5800"/>
              <a:buFont typeface="Raleway ExtraBold"/>
              <a:buNone/>
              <a:defRPr sz="3600">
                <a:solidFill>
                  <a:srgbClr val="434343"/>
                </a:solidFill>
                <a:latin typeface="Raleway ExtraBold"/>
                <a:ea typeface="Raleway ExtraBold"/>
                <a:cs typeface="Raleway ExtraBold"/>
                <a:sym typeface="Raleway ExtraBold"/>
              </a:defRPr>
            </a:lvl1pPr>
            <a:lvl2pPr lvl="1">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endParaRPr dirty="0"/>
          </a:p>
        </p:txBody>
      </p:sp>
      <p:sp>
        <p:nvSpPr>
          <p:cNvPr id="7" name="Rectangle 6"/>
          <p:cNvSpPr/>
          <p:nvPr userDrawn="1"/>
        </p:nvSpPr>
        <p:spPr>
          <a:xfrm>
            <a:off x="8290386" y="374586"/>
            <a:ext cx="462878" cy="462878"/>
          </a:xfrm>
          <a:prstGeom prst="rect">
            <a:avLst/>
          </a:prstGeom>
          <a:blipFill dpi="0" rotWithShape="1">
            <a:blip r:embed="rId2">
              <a:alphaModFix amt="2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 2 columns">
    <p:spTree>
      <p:nvGrpSpPr>
        <p:cNvPr id="1" name="Shape 26"/>
        <p:cNvGrpSpPr/>
        <p:nvPr/>
      </p:nvGrpSpPr>
      <p:grpSpPr>
        <a:xfrm>
          <a:off x="0" y="0"/>
          <a:ext cx="0" cy="0"/>
          <a:chOff x="0" y="0"/>
          <a:chExt cx="0" cy="0"/>
        </a:xfrm>
      </p:grpSpPr>
      <p:sp>
        <p:nvSpPr>
          <p:cNvPr id="27" name="Shape 27"/>
          <p:cNvSpPr/>
          <p:nvPr/>
        </p:nvSpPr>
        <p:spPr>
          <a:xfrm>
            <a:off x="390735" y="379877"/>
            <a:ext cx="8362529" cy="4383746"/>
          </a:xfrm>
          <a:custGeom>
            <a:avLst/>
            <a:gdLst/>
            <a:ahLst/>
            <a:cxnLst/>
            <a:rect l="0" t="0" r="0" b="0"/>
            <a:pathLst>
              <a:path w="285508" h="149667" fill="none" extrusionOk="0">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w="19050" cap="flat" cmpd="sng">
            <a:solidFill>
              <a:srgbClr val="FFB600"/>
            </a:solidFill>
            <a:prstDash val="dot"/>
            <a:round/>
            <a:headEnd type="none" w="med" len="med"/>
            <a:tailEnd type="none" w="med" len="med"/>
          </a:ln>
        </p:spPr>
        <p:txBody>
          <a:bodyPr wrap="square" lIns="91425" tIns="91425" rIns="91425" bIns="91425" anchor="ctr" anchorCtr="0">
            <a:noAutofit/>
          </a:bodyPr>
          <a:lstStyle/>
          <a:p>
            <a:pPr marL="0" lvl="0" indent="0" rtl="0">
              <a:spcBef>
                <a:spcPts val="0"/>
              </a:spcBef>
              <a:spcAft>
                <a:spcPts val="0"/>
              </a:spcAft>
              <a:buNone/>
            </a:pPr>
            <a:endParaRPr/>
          </a:p>
        </p:txBody>
      </p:sp>
      <p:sp>
        <p:nvSpPr>
          <p:cNvPr id="29" name="Shape 29"/>
          <p:cNvSpPr txBox="1">
            <a:spLocks noGrp="1"/>
          </p:cNvSpPr>
          <p:nvPr>
            <p:ph type="body" idx="1"/>
          </p:nvPr>
        </p:nvSpPr>
        <p:spPr>
          <a:xfrm>
            <a:off x="652250" y="1482475"/>
            <a:ext cx="3543300" cy="3027600"/>
          </a:xfrm>
          <a:prstGeom prst="rect">
            <a:avLst/>
          </a:prstGeom>
        </p:spPr>
        <p:txBody>
          <a:bodyPr wrap="square" lIns="91425" tIns="91425" rIns="91425" bIns="91425" anchor="t" anchorCtr="0"/>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dirty="0"/>
          </a:p>
        </p:txBody>
      </p:sp>
      <p:sp>
        <p:nvSpPr>
          <p:cNvPr id="30" name="Shape 30"/>
          <p:cNvSpPr txBox="1">
            <a:spLocks noGrp="1"/>
          </p:cNvSpPr>
          <p:nvPr>
            <p:ph type="body" idx="2"/>
          </p:nvPr>
        </p:nvSpPr>
        <p:spPr>
          <a:xfrm>
            <a:off x="4408937" y="1482475"/>
            <a:ext cx="3543300" cy="3027600"/>
          </a:xfrm>
          <a:prstGeom prst="rect">
            <a:avLst/>
          </a:prstGeom>
        </p:spPr>
        <p:txBody>
          <a:bodyPr wrap="square" lIns="91425" tIns="91425" rIns="91425" bIns="91425" anchor="t" anchorCtr="0"/>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31" name="Shape 31"/>
          <p:cNvSpPr txBox="1">
            <a:spLocks noGrp="1"/>
          </p:cNvSpPr>
          <p:nvPr>
            <p:ph type="sldNum" idx="12"/>
          </p:nvPr>
        </p:nvSpPr>
        <p:spPr>
          <a:xfrm>
            <a:off x="8604400" y="4590300"/>
            <a:ext cx="539700" cy="553200"/>
          </a:xfrm>
          <a:prstGeom prst="rect">
            <a:avLst/>
          </a:prstGeom>
        </p:spPr>
        <p:txBody>
          <a:bodyPr wrap="square" lIns="91425" tIns="91425" rIns="91425" bIns="91425" anchor="ctr" anchorCtr="0">
            <a:noAutofit/>
          </a:bodyPr>
          <a:lstStyle/>
          <a:p>
            <a:pPr marL="0" lvl="0" indent="0">
              <a:spcBef>
                <a:spcPts val="0"/>
              </a:spcBef>
              <a:spcAft>
                <a:spcPts val="0"/>
              </a:spcAft>
              <a:buNone/>
            </a:pPr>
            <a:fld id="{00000000-1234-1234-1234-123412341234}" type="slidenum">
              <a:rPr lang="en"/>
              <a:t>‹#›</a:t>
            </a:fld>
            <a:endParaRPr/>
          </a:p>
        </p:txBody>
      </p:sp>
      <p:sp>
        <p:nvSpPr>
          <p:cNvPr id="11" name="Shape 6"/>
          <p:cNvSpPr txBox="1">
            <a:spLocks noGrp="1"/>
          </p:cNvSpPr>
          <p:nvPr>
            <p:ph type="title"/>
          </p:nvPr>
        </p:nvSpPr>
        <p:spPr>
          <a:xfrm>
            <a:off x="652249" y="606025"/>
            <a:ext cx="7299987" cy="857400"/>
          </a:xfrm>
          <a:prstGeom prst="rect">
            <a:avLst/>
          </a:prstGeom>
          <a:noFill/>
          <a:ln>
            <a:noFill/>
          </a:ln>
        </p:spPr>
        <p:txBody>
          <a:bodyPr wrap="square" lIns="91425" tIns="91425" rIns="91425" bIns="91425" anchor="t" anchorCtr="0"/>
          <a:lstStyle>
            <a:lvl1pPr lvl="0">
              <a:spcBef>
                <a:spcPts val="0"/>
              </a:spcBef>
              <a:spcAft>
                <a:spcPts val="0"/>
              </a:spcAft>
              <a:buClr>
                <a:srgbClr val="434343"/>
              </a:buClr>
              <a:buSzPts val="5800"/>
              <a:buFont typeface="Raleway ExtraBold"/>
              <a:buNone/>
              <a:defRPr sz="3600">
                <a:solidFill>
                  <a:srgbClr val="434343"/>
                </a:solidFill>
                <a:latin typeface="Raleway ExtraBold"/>
                <a:ea typeface="Raleway ExtraBold"/>
                <a:cs typeface="Raleway ExtraBold"/>
                <a:sym typeface="Raleway ExtraBold"/>
              </a:defRPr>
            </a:lvl1pPr>
            <a:lvl2pPr lvl="1">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endParaRPr dirty="0"/>
          </a:p>
        </p:txBody>
      </p:sp>
      <p:sp>
        <p:nvSpPr>
          <p:cNvPr id="9" name="Rectangle 8"/>
          <p:cNvSpPr/>
          <p:nvPr userDrawn="1"/>
        </p:nvSpPr>
        <p:spPr>
          <a:xfrm>
            <a:off x="8290386" y="374586"/>
            <a:ext cx="462878" cy="462878"/>
          </a:xfrm>
          <a:prstGeom prst="rect">
            <a:avLst/>
          </a:prstGeom>
          <a:blipFill dpi="0" rotWithShape="1">
            <a:blip r:embed="rId2">
              <a:alphaModFix amt="2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7"/>
        <p:cNvGrpSpPr/>
        <p:nvPr/>
      </p:nvGrpSpPr>
      <p:grpSpPr>
        <a:xfrm>
          <a:off x="0" y="0"/>
          <a:ext cx="0" cy="0"/>
          <a:chOff x="0" y="0"/>
          <a:chExt cx="0" cy="0"/>
        </a:xfrm>
      </p:grpSpPr>
      <p:sp>
        <p:nvSpPr>
          <p:cNvPr id="48" name="Shape 48"/>
          <p:cNvSpPr txBox="1">
            <a:spLocks noGrp="1"/>
          </p:cNvSpPr>
          <p:nvPr>
            <p:ph type="sldNum" idx="12"/>
          </p:nvPr>
        </p:nvSpPr>
        <p:spPr>
          <a:xfrm>
            <a:off x="8604400" y="4590300"/>
            <a:ext cx="539700" cy="553200"/>
          </a:xfrm>
          <a:prstGeom prst="rect">
            <a:avLst/>
          </a:prstGeom>
        </p:spPr>
        <p:txBody>
          <a:bodyPr wrap="square" lIns="91425" tIns="91425" rIns="91425" bIns="91425" anchor="ctr" anchorCtr="0">
            <a:noAutofit/>
          </a:bodyPr>
          <a:lstStyle/>
          <a:p>
            <a:pPr marL="0" lvl="0" indent="0">
              <a:spcBef>
                <a:spcPts val="0"/>
              </a:spcBef>
              <a:spcAft>
                <a:spcPts val="0"/>
              </a:spcAft>
              <a:buNone/>
            </a:pPr>
            <a:fld id="{00000000-1234-1234-1234-123412341234}" type="slidenum">
              <a:rPr lang="en"/>
              <a:t>‹#›</a:t>
            </a:fld>
            <a:endParaRPr/>
          </a:p>
        </p:txBody>
      </p:sp>
      <p:sp>
        <p:nvSpPr>
          <p:cNvPr id="49" name="Shape 49"/>
          <p:cNvSpPr/>
          <p:nvPr/>
        </p:nvSpPr>
        <p:spPr>
          <a:xfrm>
            <a:off x="390735" y="379877"/>
            <a:ext cx="8362529" cy="4383746"/>
          </a:xfrm>
          <a:custGeom>
            <a:avLst/>
            <a:gdLst/>
            <a:ahLst/>
            <a:cxnLst/>
            <a:rect l="0" t="0" r="0" b="0"/>
            <a:pathLst>
              <a:path w="285508" h="149667" fill="none" extrusionOk="0">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w="19050" cap="flat" cmpd="sng">
            <a:solidFill>
              <a:srgbClr val="FFB600"/>
            </a:solidFill>
            <a:prstDash val="dot"/>
            <a:round/>
            <a:headEnd type="none" w="med" len="med"/>
            <a:tailEnd type="none" w="med" len="med"/>
          </a:ln>
        </p:spPr>
        <p:txBody>
          <a:bodyPr wrap="square" lIns="91425" tIns="91425" rIns="91425" bIns="91425" anchor="ctr" anchorCtr="0">
            <a:noAutofit/>
          </a:bodyPr>
          <a:lstStyle/>
          <a:p>
            <a:pPr marL="0" lvl="0" indent="0" rtl="0">
              <a:spcBef>
                <a:spcPts val="0"/>
              </a:spcBef>
              <a:spcAft>
                <a:spcPts val="0"/>
              </a:spcAft>
              <a:buNone/>
            </a:pPr>
            <a:endParaRPr/>
          </a:p>
        </p:txBody>
      </p:sp>
      <p:sp>
        <p:nvSpPr>
          <p:cNvPr id="5" name="Rectangle 4"/>
          <p:cNvSpPr/>
          <p:nvPr userDrawn="1"/>
        </p:nvSpPr>
        <p:spPr>
          <a:xfrm>
            <a:off x="8290386" y="374586"/>
            <a:ext cx="462878" cy="462878"/>
          </a:xfrm>
          <a:prstGeom prst="rect">
            <a:avLst/>
          </a:prstGeom>
          <a:blipFill dpi="0" rotWithShape="1">
            <a:blip r:embed="rId2">
              <a:alphaModFix amt="2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922000" y="891775"/>
            <a:ext cx="6866100" cy="857400"/>
          </a:xfrm>
          <a:prstGeom prst="rect">
            <a:avLst/>
          </a:prstGeom>
          <a:noFill/>
          <a:ln>
            <a:noFill/>
          </a:ln>
        </p:spPr>
        <p:txBody>
          <a:bodyPr wrap="square" lIns="91425" tIns="91425" rIns="91425" bIns="91425" anchor="t" anchorCtr="0"/>
          <a:lstStyle>
            <a:lvl1pPr lvl="0">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1pPr>
            <a:lvl2pPr lvl="1">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endParaRPr/>
          </a:p>
        </p:txBody>
      </p:sp>
      <p:sp>
        <p:nvSpPr>
          <p:cNvPr id="7" name="Shape 7"/>
          <p:cNvSpPr txBox="1">
            <a:spLocks noGrp="1"/>
          </p:cNvSpPr>
          <p:nvPr>
            <p:ph type="body" idx="1"/>
          </p:nvPr>
        </p:nvSpPr>
        <p:spPr>
          <a:xfrm>
            <a:off x="922000" y="1885951"/>
            <a:ext cx="6866100" cy="2366100"/>
          </a:xfrm>
          <a:prstGeom prst="rect">
            <a:avLst/>
          </a:prstGeom>
          <a:noFill/>
          <a:ln>
            <a:noFill/>
          </a:ln>
        </p:spPr>
        <p:txBody>
          <a:bodyPr wrap="square" lIns="91425" tIns="91425" rIns="91425" bIns="91425" anchor="t" anchorCtr="0"/>
          <a:lstStyle>
            <a:lvl1pPr marL="457200" lvl="0" indent="-342900">
              <a:spcBef>
                <a:spcPts val="600"/>
              </a:spcBef>
              <a:spcAft>
                <a:spcPts val="0"/>
              </a:spcAft>
              <a:buClr>
                <a:srgbClr val="FFB600"/>
              </a:buClr>
              <a:buSzPts val="1800"/>
              <a:buFont typeface="Raleway Light"/>
              <a:buChar char="●"/>
              <a:defRPr sz="1800">
                <a:solidFill>
                  <a:srgbClr val="666666"/>
                </a:solidFill>
                <a:latin typeface="Raleway Light"/>
                <a:ea typeface="Raleway Light"/>
                <a:cs typeface="Raleway Light"/>
                <a:sym typeface="Raleway Light"/>
              </a:defRPr>
            </a:lvl1pPr>
            <a:lvl2pPr marL="914400" lvl="1" indent="-342900">
              <a:spcBef>
                <a:spcPts val="0"/>
              </a:spcBef>
              <a:spcAft>
                <a:spcPts val="0"/>
              </a:spcAft>
              <a:buClr>
                <a:srgbClr val="FFB600"/>
              </a:buClr>
              <a:buSzPts val="1800"/>
              <a:buFont typeface="Raleway Light"/>
              <a:buChar char="○"/>
              <a:defRPr sz="1800">
                <a:solidFill>
                  <a:srgbClr val="666666"/>
                </a:solidFill>
                <a:latin typeface="Raleway Light"/>
                <a:ea typeface="Raleway Light"/>
                <a:cs typeface="Raleway Light"/>
                <a:sym typeface="Raleway Light"/>
              </a:defRPr>
            </a:lvl2pPr>
            <a:lvl3pPr marL="1371600" lvl="2" indent="-342900">
              <a:spcBef>
                <a:spcPts val="0"/>
              </a:spcBef>
              <a:spcAft>
                <a:spcPts val="0"/>
              </a:spcAft>
              <a:buClr>
                <a:srgbClr val="FFB600"/>
              </a:buClr>
              <a:buSzPts val="1800"/>
              <a:buFont typeface="Raleway Light"/>
              <a:buChar char="■"/>
              <a:defRPr sz="1800">
                <a:solidFill>
                  <a:srgbClr val="666666"/>
                </a:solidFill>
                <a:latin typeface="Raleway Light"/>
                <a:ea typeface="Raleway Light"/>
                <a:cs typeface="Raleway Light"/>
                <a:sym typeface="Raleway Light"/>
              </a:defRPr>
            </a:lvl3pPr>
            <a:lvl4pPr marL="1828800" lvl="3" indent="-342900">
              <a:spcBef>
                <a:spcPts val="0"/>
              </a:spcBef>
              <a:spcAft>
                <a:spcPts val="0"/>
              </a:spcAft>
              <a:buClr>
                <a:srgbClr val="666666"/>
              </a:buClr>
              <a:buSzPts val="1800"/>
              <a:buFont typeface="Raleway Light"/>
              <a:buChar char="●"/>
              <a:defRPr sz="1800">
                <a:solidFill>
                  <a:srgbClr val="666666"/>
                </a:solidFill>
                <a:latin typeface="Raleway Light"/>
                <a:ea typeface="Raleway Light"/>
                <a:cs typeface="Raleway Light"/>
                <a:sym typeface="Raleway Light"/>
              </a:defRPr>
            </a:lvl4pPr>
            <a:lvl5pPr marL="2286000" lvl="4" indent="-342900">
              <a:spcBef>
                <a:spcPts val="0"/>
              </a:spcBef>
              <a:spcAft>
                <a:spcPts val="0"/>
              </a:spcAft>
              <a:buClr>
                <a:srgbClr val="666666"/>
              </a:buClr>
              <a:buSzPts val="1800"/>
              <a:buFont typeface="Raleway Light"/>
              <a:buChar char="○"/>
              <a:defRPr sz="1800">
                <a:solidFill>
                  <a:srgbClr val="666666"/>
                </a:solidFill>
                <a:latin typeface="Raleway Light"/>
                <a:ea typeface="Raleway Light"/>
                <a:cs typeface="Raleway Light"/>
                <a:sym typeface="Raleway Light"/>
              </a:defRPr>
            </a:lvl5pPr>
            <a:lvl6pPr marL="2743200" lvl="5" indent="-342900">
              <a:spcBef>
                <a:spcPts val="0"/>
              </a:spcBef>
              <a:spcAft>
                <a:spcPts val="0"/>
              </a:spcAft>
              <a:buClr>
                <a:srgbClr val="666666"/>
              </a:buClr>
              <a:buSzPts val="1800"/>
              <a:buFont typeface="Raleway Light"/>
              <a:buChar char="■"/>
              <a:defRPr sz="1800">
                <a:solidFill>
                  <a:srgbClr val="666666"/>
                </a:solidFill>
                <a:latin typeface="Raleway Light"/>
                <a:ea typeface="Raleway Light"/>
                <a:cs typeface="Raleway Light"/>
                <a:sym typeface="Raleway Light"/>
              </a:defRPr>
            </a:lvl6pPr>
            <a:lvl7pPr marL="3200400" lvl="6" indent="-342900">
              <a:spcBef>
                <a:spcPts val="0"/>
              </a:spcBef>
              <a:spcAft>
                <a:spcPts val="0"/>
              </a:spcAft>
              <a:buClr>
                <a:srgbClr val="666666"/>
              </a:buClr>
              <a:buSzPts val="1800"/>
              <a:buFont typeface="Raleway Light"/>
              <a:buChar char="●"/>
              <a:defRPr sz="1800">
                <a:solidFill>
                  <a:srgbClr val="666666"/>
                </a:solidFill>
                <a:latin typeface="Raleway Light"/>
                <a:ea typeface="Raleway Light"/>
                <a:cs typeface="Raleway Light"/>
                <a:sym typeface="Raleway Light"/>
              </a:defRPr>
            </a:lvl7pPr>
            <a:lvl8pPr marL="3657600" lvl="7" indent="-342900">
              <a:spcBef>
                <a:spcPts val="0"/>
              </a:spcBef>
              <a:spcAft>
                <a:spcPts val="0"/>
              </a:spcAft>
              <a:buClr>
                <a:srgbClr val="666666"/>
              </a:buClr>
              <a:buSzPts val="1800"/>
              <a:buFont typeface="Raleway Light"/>
              <a:buChar char="○"/>
              <a:defRPr sz="1800">
                <a:solidFill>
                  <a:srgbClr val="666666"/>
                </a:solidFill>
                <a:latin typeface="Raleway Light"/>
                <a:ea typeface="Raleway Light"/>
                <a:cs typeface="Raleway Light"/>
                <a:sym typeface="Raleway Light"/>
              </a:defRPr>
            </a:lvl8pPr>
            <a:lvl9pPr marL="4114800" lvl="8" indent="-342900">
              <a:spcBef>
                <a:spcPts val="0"/>
              </a:spcBef>
              <a:spcAft>
                <a:spcPts val="0"/>
              </a:spcAft>
              <a:buClr>
                <a:srgbClr val="666666"/>
              </a:buClr>
              <a:buSzPts val="1800"/>
              <a:buFont typeface="Raleway Light"/>
              <a:buChar char="■"/>
              <a:defRPr sz="1800">
                <a:solidFill>
                  <a:srgbClr val="666666"/>
                </a:solidFill>
                <a:latin typeface="Raleway Light"/>
                <a:ea typeface="Raleway Light"/>
                <a:cs typeface="Raleway Light"/>
                <a:sym typeface="Raleway Light"/>
              </a:defRPr>
            </a:lvl9pPr>
          </a:lstStyle>
          <a:p>
            <a:endParaRPr/>
          </a:p>
        </p:txBody>
      </p:sp>
      <p:sp>
        <p:nvSpPr>
          <p:cNvPr id="8" name="Shape 8"/>
          <p:cNvSpPr txBox="1">
            <a:spLocks noGrp="1"/>
          </p:cNvSpPr>
          <p:nvPr>
            <p:ph type="sldNum" idx="12"/>
          </p:nvPr>
        </p:nvSpPr>
        <p:spPr>
          <a:xfrm>
            <a:off x="8604400" y="4590300"/>
            <a:ext cx="539700" cy="553200"/>
          </a:xfrm>
          <a:prstGeom prst="rect">
            <a:avLst/>
          </a:prstGeom>
          <a:noFill/>
          <a:ln>
            <a:noFill/>
          </a:ln>
        </p:spPr>
        <p:txBody>
          <a:bodyPr wrap="square" lIns="91425" tIns="91425" rIns="91425" bIns="91425" anchor="ctr" anchorCtr="0">
            <a:noAutofit/>
          </a:bodyPr>
          <a:lstStyle/>
          <a:p>
            <a:pPr marL="0" lvl="0" indent="0" algn="ctr">
              <a:spcBef>
                <a:spcPts val="0"/>
              </a:spcBef>
              <a:spcAft>
                <a:spcPts val="0"/>
              </a:spcAft>
              <a:buNone/>
            </a:pPr>
            <a:fld id="{00000000-1234-1234-1234-123412341234}" type="slidenum">
              <a:rPr lang="en" sz="1300">
                <a:solidFill>
                  <a:srgbClr val="FFB600"/>
                </a:solidFill>
                <a:latin typeface="Raleway ExtraBold"/>
                <a:ea typeface="Raleway ExtraBold"/>
                <a:cs typeface="Raleway ExtraBold"/>
                <a:sym typeface="Raleway ExtraBold"/>
              </a:rPr>
              <a:t>‹#›</a:t>
            </a:fld>
            <a:endParaRPr sz="1300">
              <a:solidFill>
                <a:srgbClr val="FFB600"/>
              </a:solidFill>
              <a:latin typeface="Raleway ExtraBold"/>
              <a:ea typeface="Raleway ExtraBold"/>
              <a:cs typeface="Raleway ExtraBold"/>
              <a:sym typeface="Raleway ExtraBo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6"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gif"/></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1.png"/><Relationship Id="rId7"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54.jfif"/><Relationship Id="rId5" Type="http://schemas.openxmlformats.org/officeDocument/2006/relationships/image" Target="../media/image53.jpg"/><Relationship Id="rId4" Type="http://schemas.openxmlformats.org/officeDocument/2006/relationships/image" Target="../media/image52.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59.png"/><Relationship Id="rId5" Type="http://schemas.openxmlformats.org/officeDocument/2006/relationships/image" Target="../media/image58.jpeg"/><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 Id="rId4" Type="http://schemas.openxmlformats.org/officeDocument/2006/relationships/image" Target="../media/image6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image" Target="../media/image75.png"/><Relationship Id="rId3" Type="http://schemas.openxmlformats.org/officeDocument/2006/relationships/image" Target="../media/image2.png"/><Relationship Id="rId7" Type="http://schemas.openxmlformats.org/officeDocument/2006/relationships/image" Target="../media/image70.png"/><Relationship Id="rId12" Type="http://schemas.openxmlformats.org/officeDocument/2006/relationships/image" Target="../media/image74.png"/><Relationship Id="rId2" Type="http://schemas.openxmlformats.org/officeDocument/2006/relationships/notesSlide" Target="../notesSlides/notesSlide26.xml"/><Relationship Id="rId16" Type="http://schemas.openxmlformats.org/officeDocument/2006/relationships/image" Target="../media/image78.png"/><Relationship Id="rId1" Type="http://schemas.openxmlformats.org/officeDocument/2006/relationships/slideLayout" Target="../slideLayouts/slideLayout4.xml"/><Relationship Id="rId6" Type="http://schemas.openxmlformats.org/officeDocument/2006/relationships/image" Target="../media/image69.png"/><Relationship Id="rId11" Type="http://schemas.openxmlformats.org/officeDocument/2006/relationships/image" Target="../media/image73.png"/><Relationship Id="rId5" Type="http://schemas.openxmlformats.org/officeDocument/2006/relationships/image" Target="../media/image68.png"/><Relationship Id="rId15" Type="http://schemas.openxmlformats.org/officeDocument/2006/relationships/image" Target="../media/image77.png"/><Relationship Id="rId10" Type="http://schemas.openxmlformats.org/officeDocument/2006/relationships/image" Target="../media/image72.png"/><Relationship Id="rId4" Type="http://schemas.openxmlformats.org/officeDocument/2006/relationships/image" Target="../media/image67.png"/><Relationship Id="rId9" Type="http://schemas.openxmlformats.org/officeDocument/2006/relationships/image" Target="../media/image71.png"/><Relationship Id="rId14" Type="http://schemas.openxmlformats.org/officeDocument/2006/relationships/image" Target="../media/image76.png"/></Relationships>
</file>

<file path=ppt/slides/_rels/slide3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87.pn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82.png"/><Relationship Id="rId11" Type="http://schemas.openxmlformats.org/officeDocument/2006/relationships/image" Target="../media/image86.png"/><Relationship Id="rId5" Type="http://schemas.openxmlformats.org/officeDocument/2006/relationships/image" Target="../media/image81.png"/><Relationship Id="rId10" Type="http://schemas.openxmlformats.org/officeDocument/2006/relationships/image" Target="../media/image85.png"/><Relationship Id="rId4" Type="http://schemas.openxmlformats.org/officeDocument/2006/relationships/image" Target="../media/image80.png"/><Relationship Id="rId9" Type="http://schemas.openxmlformats.org/officeDocument/2006/relationships/image" Target="../media/image84.png"/></Relationships>
</file>

<file path=ppt/slides/_rels/slide3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4.xml"/><Relationship Id="rId5" Type="http://schemas.openxmlformats.org/officeDocument/2006/relationships/image" Target="../media/image91.png"/><Relationship Id="rId4" Type="http://schemas.openxmlformats.org/officeDocument/2006/relationships/image" Target="../media/image90.png"/></Relationships>
</file>

<file path=ppt/slides/_rels/slide3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95.png"/><Relationship Id="rId5" Type="http://schemas.openxmlformats.org/officeDocument/2006/relationships/image" Target="../media/image94.JPG"/><Relationship Id="rId4" Type="http://schemas.openxmlformats.org/officeDocument/2006/relationships/image" Target="../media/image93.JP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3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00.png"/><Relationship Id="rId7" Type="http://schemas.openxmlformats.org/officeDocument/2006/relationships/image" Target="../media/image104.png"/><Relationship Id="rId12" Type="http://schemas.openxmlformats.org/officeDocument/2006/relationships/image" Target="../media/image107.jp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103.jpeg"/><Relationship Id="rId11" Type="http://schemas.openxmlformats.org/officeDocument/2006/relationships/image" Target="../media/image106.png"/><Relationship Id="rId5" Type="http://schemas.openxmlformats.org/officeDocument/2006/relationships/image" Target="../media/image102.jpeg"/><Relationship Id="rId10" Type="http://schemas.microsoft.com/office/2007/relationships/hdphoto" Target="../media/hdphoto4.wdp"/><Relationship Id="rId4" Type="http://schemas.openxmlformats.org/officeDocument/2006/relationships/image" Target="../media/image101.png"/><Relationship Id="rId9" Type="http://schemas.openxmlformats.org/officeDocument/2006/relationships/image" Target="../media/image105.png"/></Relationships>
</file>

<file path=ppt/slides/_rels/slide37.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2.png"/><Relationship Id="rId7" Type="http://schemas.openxmlformats.org/officeDocument/2006/relationships/image" Target="../media/image108.png"/><Relationship Id="rId2" Type="http://schemas.openxmlformats.org/officeDocument/2006/relationships/image" Target="../media/image55.png"/><Relationship Id="rId1" Type="http://schemas.openxmlformats.org/officeDocument/2006/relationships/slideLayout" Target="../slideLayouts/slideLayout4.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jpeg"/><Relationship Id="rId9" Type="http://schemas.openxmlformats.org/officeDocument/2006/relationships/image" Target="../media/image110.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5.xml"/><Relationship Id="rId5" Type="http://schemas.openxmlformats.org/officeDocument/2006/relationships/image" Target="../media/image112.svg"/><Relationship Id="rId4" Type="http://schemas.openxmlformats.org/officeDocument/2006/relationships/image" Target="../media/image111.png"/></Relationships>
</file>

<file path=ppt/slides/_rels/slide39.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7.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7.jpg"/><Relationship Id="rId7"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image" Target="../media/image18.jpg"/><Relationship Id="rId11" Type="http://schemas.openxmlformats.org/officeDocument/2006/relationships/image" Target="../media/image21.jpeg"/><Relationship Id="rId5" Type="http://schemas.microsoft.com/office/2007/relationships/hdphoto" Target="../media/hdphoto1.wdp"/><Relationship Id="rId10" Type="http://schemas.openxmlformats.org/officeDocument/2006/relationships/image" Target="../media/image20.jpg"/><Relationship Id="rId4" Type="http://schemas.openxmlformats.org/officeDocument/2006/relationships/image" Target="../media/image16.png"/><Relationship Id="rId9" Type="http://schemas.openxmlformats.org/officeDocument/2006/relationships/image" Target="../media/image19.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ctrTitle"/>
          </p:nvPr>
        </p:nvSpPr>
        <p:spPr>
          <a:xfrm>
            <a:off x="702533" y="2125839"/>
            <a:ext cx="7772400" cy="2153393"/>
          </a:xfrm>
          <a:prstGeom prst="rect">
            <a:avLst/>
          </a:prstGeom>
        </p:spPr>
        <p:txBody>
          <a:bodyPr wrap="square" lIns="91425" tIns="91425" rIns="91425" bIns="91425" anchor="b" anchorCtr="0">
            <a:noAutofit/>
          </a:bodyPr>
          <a:lstStyle/>
          <a:p>
            <a:pPr marL="0" lvl="0" indent="0">
              <a:spcBef>
                <a:spcPts val="0"/>
              </a:spcBef>
              <a:spcAft>
                <a:spcPts val="0"/>
              </a:spcAft>
              <a:buNone/>
            </a:pPr>
            <a:r>
              <a:rPr lang="en" dirty="0">
                <a:solidFill>
                  <a:schemeClr val="tx1"/>
                </a:solidFill>
              </a:rPr>
              <a:t>LabVIEW</a:t>
            </a:r>
            <a:br>
              <a:rPr lang="en" dirty="0"/>
            </a:br>
            <a:r>
              <a:rPr lang="en" dirty="0">
                <a:solidFill>
                  <a:schemeClr val="tx2">
                    <a:lumMod val="50000"/>
                  </a:schemeClr>
                </a:solidFill>
              </a:rPr>
              <a:t>ISOTDAQ 2023</a:t>
            </a:r>
            <a:endParaRPr dirty="0">
              <a:solidFill>
                <a:schemeClr val="tx2">
                  <a:lumMod val="50000"/>
                </a:schemeClr>
              </a:solidFill>
            </a:endParaRPr>
          </a:p>
        </p:txBody>
      </p:sp>
      <p:sp>
        <p:nvSpPr>
          <p:cNvPr id="3" name="AutoShape 2" descr="Image associé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r="83988" b="42447"/>
          <a:stretch/>
        </p:blipFill>
        <p:spPr>
          <a:xfrm>
            <a:off x="2079619" y="1252595"/>
            <a:ext cx="1110481" cy="1074389"/>
          </a:xfrm>
          <a:prstGeom prst="rect">
            <a:avLst/>
          </a:prstGeom>
        </p:spPr>
      </p:pic>
      <p:pic>
        <p:nvPicPr>
          <p:cNvPr id="12" name="Picture 2" descr="Afficher l'image d'origi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1859" y="648622"/>
            <a:ext cx="813074" cy="813075"/>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TextBox 13"/>
          <p:cNvSpPr txBox="1"/>
          <p:nvPr/>
        </p:nvSpPr>
        <p:spPr>
          <a:xfrm>
            <a:off x="6043611" y="3971455"/>
            <a:ext cx="2307279" cy="615553"/>
          </a:xfrm>
          <a:prstGeom prst="rect">
            <a:avLst/>
          </a:prstGeom>
          <a:noFill/>
        </p:spPr>
        <p:txBody>
          <a:bodyPr wrap="square" rtlCol="0">
            <a:spAutoFit/>
          </a:bodyPr>
          <a:lstStyle/>
          <a:p>
            <a:pPr algn="r"/>
            <a:r>
              <a:rPr lang="en-US" sz="2000" dirty="0">
                <a:solidFill>
                  <a:schemeClr val="bg1"/>
                </a:solidFill>
              </a:rPr>
              <a:t>Gary Boorman</a:t>
            </a:r>
          </a:p>
          <a:p>
            <a:pPr algn="r"/>
            <a:r>
              <a:rPr lang="en-US" dirty="0">
                <a:solidFill>
                  <a:schemeClr val="bg1"/>
                </a:solidFill>
              </a:rPr>
              <a:t>19</a:t>
            </a:r>
            <a:r>
              <a:rPr lang="en-US" baseline="30000" dirty="0">
                <a:solidFill>
                  <a:schemeClr val="bg1"/>
                </a:solidFill>
              </a:rPr>
              <a:t>th</a:t>
            </a:r>
            <a:r>
              <a:rPr lang="en-US" dirty="0">
                <a:solidFill>
                  <a:schemeClr val="bg1"/>
                </a:solidFill>
              </a:rPr>
              <a:t> June 2023</a:t>
            </a:r>
            <a:endParaRPr lang="en-GB" dirty="0">
              <a:solidFill>
                <a:schemeClr val="bg1"/>
              </a:solidFill>
            </a:endParaRPr>
          </a:p>
        </p:txBody>
      </p:sp>
      <p:pic>
        <p:nvPicPr>
          <p:cNvPr id="2" name="Picture 1">
            <a:extLst>
              <a:ext uri="{FF2B5EF4-FFF2-40B4-BE49-F238E27FC236}">
                <a16:creationId xmlns:a16="http://schemas.microsoft.com/office/drawing/2014/main" id="{4077F217-DD98-4C7B-9F1E-B19E5C56E7B9}"/>
              </a:ext>
            </a:extLst>
          </p:cNvPr>
          <p:cNvPicPr>
            <a:picLocks noChangeAspect="1"/>
          </p:cNvPicPr>
          <p:nvPr/>
        </p:nvPicPr>
        <p:blipFill>
          <a:blip r:embed="rId5"/>
          <a:stretch>
            <a:fillRect/>
          </a:stretch>
        </p:blipFill>
        <p:spPr>
          <a:xfrm>
            <a:off x="5699214" y="642137"/>
            <a:ext cx="1823292" cy="81160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685800" y="2726342"/>
            <a:ext cx="7772400" cy="1159800"/>
          </a:xfrm>
          <a:prstGeom prst="rect">
            <a:avLst/>
          </a:prstGeom>
        </p:spPr>
        <p:txBody>
          <a:bodyPr wrap="square" lIns="91425" tIns="91425" rIns="91425" bIns="91425" anchor="b" anchorCtr="0">
            <a:noAutofit/>
          </a:bodyPr>
          <a:lstStyle/>
          <a:p>
            <a:pPr lvl="0"/>
            <a:r>
              <a:rPr lang="en-GB" dirty="0"/>
              <a:t>Application</a:t>
            </a:r>
            <a:endParaRPr dirty="0"/>
          </a:p>
        </p:txBody>
      </p:sp>
      <p:sp>
        <p:nvSpPr>
          <p:cNvPr id="89" name="Shape 89"/>
          <p:cNvSpPr txBox="1">
            <a:spLocks noGrp="1"/>
          </p:cNvSpPr>
          <p:nvPr>
            <p:ph type="subTitle" idx="1"/>
          </p:nvPr>
        </p:nvSpPr>
        <p:spPr>
          <a:xfrm>
            <a:off x="1110343" y="3814324"/>
            <a:ext cx="7772400" cy="784800"/>
          </a:xfrm>
          <a:prstGeom prst="rect">
            <a:avLst/>
          </a:prstGeom>
        </p:spPr>
        <p:txBody>
          <a:bodyPr wrap="square" lIns="91425" tIns="91425" rIns="91425" bIns="91425" anchor="t" anchorCtr="0">
            <a:noAutofit/>
          </a:bodyPr>
          <a:lstStyle/>
          <a:p>
            <a:pPr marL="0" lvl="0" indent="0" rtl="0">
              <a:spcBef>
                <a:spcPts val="0"/>
              </a:spcBef>
              <a:spcAft>
                <a:spcPts val="0"/>
              </a:spcAft>
              <a:buNone/>
            </a:pPr>
            <a:r>
              <a:rPr lang="en-GB" dirty="0"/>
              <a:t>Creating Code</a:t>
            </a:r>
            <a:endParaRPr dirty="0"/>
          </a:p>
        </p:txBody>
      </p:sp>
      <p:sp>
        <p:nvSpPr>
          <p:cNvPr id="90" name="Shape 90"/>
          <p:cNvSpPr txBox="1"/>
          <p:nvPr/>
        </p:nvSpPr>
        <p:spPr>
          <a:xfrm>
            <a:off x="7811325" y="0"/>
            <a:ext cx="960900" cy="1390500"/>
          </a:xfrm>
          <a:prstGeom prst="rect">
            <a:avLst/>
          </a:prstGeom>
          <a:noFill/>
          <a:ln>
            <a:noFill/>
          </a:ln>
        </p:spPr>
        <p:txBody>
          <a:bodyPr wrap="square" lIns="91425" tIns="91425" rIns="91425" bIns="91425" anchor="ctr" anchorCtr="0">
            <a:noAutofit/>
          </a:bodyPr>
          <a:lstStyle/>
          <a:p>
            <a:pPr marL="0" lvl="0" indent="0" algn="ctr">
              <a:spcBef>
                <a:spcPts val="0"/>
              </a:spcBef>
              <a:spcAft>
                <a:spcPts val="0"/>
              </a:spcAft>
              <a:buNone/>
            </a:pPr>
            <a:endParaRPr sz="9600" dirty="0">
              <a:solidFill>
                <a:srgbClr val="434343"/>
              </a:solidFill>
              <a:latin typeface="Raleway ExtraBold"/>
              <a:ea typeface="Raleway ExtraBold"/>
              <a:cs typeface="Raleway ExtraBold"/>
              <a:sym typeface="Raleway ExtraBold"/>
            </a:endParaRPr>
          </a:p>
        </p:txBody>
      </p:sp>
    </p:spTree>
    <p:extLst>
      <p:ext uri="{BB962C8B-B14F-4D97-AF65-F5344CB8AC3E}">
        <p14:creationId xmlns:p14="http://schemas.microsoft.com/office/powerpoint/2010/main" val="2960062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71" name="Shape 71"/>
          <p:cNvSpPr txBox="1">
            <a:spLocks noGrp="1"/>
          </p:cNvSpPr>
          <p:nvPr>
            <p:ph type="sldNum" idx="12"/>
          </p:nvPr>
        </p:nvSpPr>
        <p:spPr>
          <a:xfrm>
            <a:off x="8604400" y="4590300"/>
            <a:ext cx="539700" cy="553200"/>
          </a:xfrm>
          <a:prstGeom prst="rect">
            <a:avLst/>
          </a:prstGeom>
        </p:spPr>
        <p:txBody>
          <a:bodyPr wrap="square" lIns="91425" tIns="91425" rIns="91425" bIns="91425" anchor="ctr" anchorCtr="0">
            <a:noAutofit/>
          </a:bodyPr>
          <a:lstStyle/>
          <a:p>
            <a:pPr marL="0" lvl="0" indent="0">
              <a:spcBef>
                <a:spcPts val="0"/>
              </a:spcBef>
              <a:spcAft>
                <a:spcPts val="0"/>
              </a:spcAft>
              <a:buNone/>
            </a:pPr>
            <a:fld id="{00000000-1234-1234-1234-123412341234}" type="slidenum">
              <a:rPr lang="en"/>
              <a:t>11</a:t>
            </a:fld>
            <a:endParaRPr/>
          </a:p>
        </p:txBody>
      </p:sp>
      <p:sp>
        <p:nvSpPr>
          <p:cNvPr id="29" name="TextBox 28"/>
          <p:cNvSpPr txBox="1"/>
          <p:nvPr/>
        </p:nvSpPr>
        <p:spPr>
          <a:xfrm>
            <a:off x="883391" y="4198283"/>
            <a:ext cx="2144331" cy="523220"/>
          </a:xfrm>
          <a:prstGeom prst="rect">
            <a:avLst/>
          </a:prstGeom>
          <a:noFill/>
        </p:spPr>
        <p:txBody>
          <a:bodyPr wrap="square" rtlCol="0" anchor="ctr">
            <a:spAutoFit/>
          </a:bodyPr>
          <a:lstStyle/>
          <a:p>
            <a:pPr marL="0" marR="0" lvl="0" indent="0" defTabSz="457174" eaLnBrk="1" fontAlgn="auto" latinLnBrk="0" hangingPunct="1">
              <a:lnSpc>
                <a:spcPct val="100000"/>
              </a:lnSpc>
              <a:spcBef>
                <a:spcPts val="0"/>
              </a:spcBef>
              <a:spcAft>
                <a:spcPts val="0"/>
              </a:spcAft>
              <a:buClrTx/>
              <a:buSzTx/>
              <a:buFontTx/>
              <a:buNone/>
              <a:tabLst/>
              <a:defRPr/>
            </a:pPr>
            <a:r>
              <a:rPr kumimoji="0" lang="en-US" b="1" i="0" u="none" strike="noStrike" kern="1200" cap="none" normalizeH="0" noProof="0" dirty="0">
                <a:ln>
                  <a:noFill/>
                </a:ln>
                <a:solidFill>
                  <a:schemeClr val="tx1">
                    <a:lumMod val="50000"/>
                    <a:lumOff val="50000"/>
                  </a:schemeClr>
                </a:solidFill>
                <a:effectLst/>
                <a:uLnTx/>
                <a:uFillTx/>
                <a:latin typeface="Univers Com 45 Light"/>
                <a:ea typeface="+mn-ea"/>
                <a:cs typeface="+mn-cs"/>
              </a:rPr>
              <a:t>LabVIEW Front Panel</a:t>
            </a:r>
          </a:p>
          <a:p>
            <a:pPr marL="0" marR="0" lvl="0" indent="0" defTabSz="457174" eaLnBrk="1" fontAlgn="auto" latinLnBrk="0" hangingPunct="1">
              <a:lnSpc>
                <a:spcPct val="100000"/>
              </a:lnSpc>
              <a:spcBef>
                <a:spcPts val="0"/>
              </a:spcBef>
              <a:spcAft>
                <a:spcPts val="0"/>
              </a:spcAft>
              <a:buClrTx/>
              <a:buSzTx/>
              <a:buFontTx/>
              <a:buNone/>
              <a:tabLst/>
              <a:defRPr/>
            </a:pPr>
            <a:r>
              <a:rPr kumimoji="0" lang="en-US" b="0" i="0" u="none" strike="noStrike" kern="1200" cap="none" normalizeH="0" noProof="0" dirty="0">
                <a:ln>
                  <a:noFill/>
                </a:ln>
                <a:solidFill>
                  <a:schemeClr val="tx1">
                    <a:lumMod val="50000"/>
                    <a:lumOff val="50000"/>
                  </a:schemeClr>
                </a:solidFill>
                <a:effectLst/>
                <a:uLnTx/>
                <a:uFillTx/>
                <a:latin typeface="Univers Com 45 Light"/>
                <a:ea typeface="+mn-ea"/>
                <a:cs typeface="+mn-cs"/>
              </a:rPr>
              <a:t>(the user interface)</a:t>
            </a:r>
          </a:p>
        </p:txBody>
      </p:sp>
      <p:sp>
        <p:nvSpPr>
          <p:cNvPr id="33" name="TextBox 32"/>
          <p:cNvSpPr txBox="1"/>
          <p:nvPr/>
        </p:nvSpPr>
        <p:spPr>
          <a:xfrm>
            <a:off x="4298766" y="3776776"/>
            <a:ext cx="2074795" cy="523220"/>
          </a:xfrm>
          <a:prstGeom prst="rect">
            <a:avLst/>
          </a:prstGeom>
          <a:noFill/>
        </p:spPr>
        <p:txBody>
          <a:bodyPr wrap="square" rtlCol="0" anchor="ctr">
            <a:spAutoFit/>
          </a:bodyPr>
          <a:lstStyle/>
          <a:p>
            <a:pPr marL="0" marR="0" lvl="0" indent="0" defTabSz="457174" eaLnBrk="1" fontAlgn="auto" latinLnBrk="0" hangingPunct="1">
              <a:lnSpc>
                <a:spcPct val="100000"/>
              </a:lnSpc>
              <a:spcBef>
                <a:spcPts val="0"/>
              </a:spcBef>
              <a:spcAft>
                <a:spcPts val="0"/>
              </a:spcAft>
              <a:buClrTx/>
              <a:buSzTx/>
              <a:buFontTx/>
              <a:buNone/>
              <a:tabLst/>
              <a:defRPr/>
            </a:pPr>
            <a:r>
              <a:rPr kumimoji="0" lang="en-US" b="1" i="0" u="none" strike="noStrike" kern="1200" cap="none" normalizeH="0" noProof="0" dirty="0">
                <a:ln>
                  <a:noFill/>
                </a:ln>
                <a:solidFill>
                  <a:schemeClr val="tx1">
                    <a:lumMod val="50000"/>
                    <a:lumOff val="50000"/>
                  </a:schemeClr>
                </a:solidFill>
                <a:effectLst/>
                <a:uLnTx/>
                <a:uFillTx/>
                <a:latin typeface="Univers Com 45 Light"/>
                <a:ea typeface="+mn-ea"/>
                <a:cs typeface="+mn-cs"/>
              </a:rPr>
              <a:t>LabVIEW Block Diagram</a:t>
            </a:r>
            <a:br>
              <a:rPr kumimoji="0" lang="en-US" b="1" i="0" u="none" strike="noStrike" kern="1200" cap="none" normalizeH="0" noProof="0" dirty="0">
                <a:ln>
                  <a:noFill/>
                </a:ln>
                <a:solidFill>
                  <a:schemeClr val="tx1">
                    <a:lumMod val="50000"/>
                    <a:lumOff val="50000"/>
                  </a:schemeClr>
                </a:solidFill>
                <a:effectLst/>
                <a:uLnTx/>
                <a:uFillTx/>
                <a:latin typeface="Univers Com 45 Light"/>
                <a:ea typeface="+mn-ea"/>
                <a:cs typeface="+mn-cs"/>
              </a:rPr>
            </a:br>
            <a:r>
              <a:rPr lang="en-US" kern="1200" dirty="0">
                <a:solidFill>
                  <a:schemeClr val="tx1">
                    <a:lumMod val="50000"/>
                    <a:lumOff val="50000"/>
                  </a:schemeClr>
                </a:solidFill>
                <a:latin typeface="Univers Com 45 Light"/>
                <a:ea typeface="+mn-ea"/>
                <a:cs typeface="+mn-cs"/>
              </a:rPr>
              <a:t>(t</a:t>
            </a:r>
            <a:r>
              <a:rPr kumimoji="0" lang="en-US" b="0" i="0" u="none" strike="noStrike" kern="1200" cap="none" normalizeH="0" noProof="0" dirty="0">
                <a:ln>
                  <a:noFill/>
                </a:ln>
                <a:solidFill>
                  <a:schemeClr val="tx1">
                    <a:lumMod val="50000"/>
                    <a:lumOff val="50000"/>
                  </a:schemeClr>
                </a:solidFill>
                <a:effectLst/>
                <a:uLnTx/>
                <a:uFillTx/>
                <a:latin typeface="Univers Com 45 Light"/>
                <a:ea typeface="+mn-ea"/>
                <a:cs typeface="+mn-cs"/>
              </a:rPr>
              <a:t>he source code)</a:t>
            </a:r>
          </a:p>
        </p:txBody>
      </p:sp>
      <p:sp>
        <p:nvSpPr>
          <p:cNvPr id="2" name="Title 1"/>
          <p:cNvSpPr>
            <a:spLocks noGrp="1"/>
          </p:cNvSpPr>
          <p:nvPr>
            <p:ph type="title"/>
          </p:nvPr>
        </p:nvSpPr>
        <p:spPr>
          <a:xfrm>
            <a:off x="648773" y="466106"/>
            <a:ext cx="7299987" cy="857400"/>
          </a:xfrm>
        </p:spPr>
        <p:txBody>
          <a:bodyPr/>
          <a:lstStyle/>
          <a:p>
            <a:r>
              <a:rPr lang="en-US" dirty="0"/>
              <a:t>LabVIEW Environment</a:t>
            </a:r>
            <a:endParaRPr lang="en-GB" dirty="0"/>
          </a:p>
        </p:txBody>
      </p:sp>
      <p:sp>
        <p:nvSpPr>
          <p:cNvPr id="16" name="TextBox 15">
            <a:extLst>
              <a:ext uri="{FF2B5EF4-FFF2-40B4-BE49-F238E27FC236}">
                <a16:creationId xmlns:a16="http://schemas.microsoft.com/office/drawing/2014/main" id="{BB99BB0F-90AD-4CEF-F71B-B8B28F613056}"/>
              </a:ext>
            </a:extLst>
          </p:cNvPr>
          <p:cNvSpPr txBox="1"/>
          <p:nvPr/>
        </p:nvSpPr>
        <p:spPr>
          <a:xfrm>
            <a:off x="7189078" y="2113768"/>
            <a:ext cx="1519364" cy="1384995"/>
          </a:xfrm>
          <a:prstGeom prst="rect">
            <a:avLst/>
          </a:prstGeom>
          <a:noFill/>
        </p:spPr>
        <p:txBody>
          <a:bodyPr wrap="square" rtlCol="0">
            <a:spAutoFit/>
          </a:bodyPr>
          <a:lstStyle/>
          <a:p>
            <a:r>
              <a:rPr lang="en-GB" dirty="0"/>
              <a:t>Together the Front Panel and the Block Diagram create a </a:t>
            </a:r>
            <a:r>
              <a:rPr lang="en-GB" b="1" dirty="0"/>
              <a:t>VI</a:t>
            </a:r>
            <a:r>
              <a:rPr lang="en-GB" dirty="0"/>
              <a:t> – a virtual instrument</a:t>
            </a:r>
            <a:endParaRPr lang="en-CH" dirty="0"/>
          </a:p>
        </p:txBody>
      </p:sp>
      <p:pic>
        <p:nvPicPr>
          <p:cNvPr id="22" name="Picture 21">
            <a:extLst>
              <a:ext uri="{FF2B5EF4-FFF2-40B4-BE49-F238E27FC236}">
                <a16:creationId xmlns:a16="http://schemas.microsoft.com/office/drawing/2014/main" id="{1B3D9B5C-A7B6-67BD-1D56-55B4A187864B}"/>
              </a:ext>
            </a:extLst>
          </p:cNvPr>
          <p:cNvPicPr>
            <a:picLocks noChangeAspect="1"/>
          </p:cNvPicPr>
          <p:nvPr/>
        </p:nvPicPr>
        <p:blipFill>
          <a:blip r:embed="rId3"/>
          <a:stretch>
            <a:fillRect/>
          </a:stretch>
        </p:blipFill>
        <p:spPr>
          <a:xfrm>
            <a:off x="874937" y="1244566"/>
            <a:ext cx="1685968" cy="2982866"/>
          </a:xfrm>
          <a:prstGeom prst="rect">
            <a:avLst/>
          </a:prstGeom>
        </p:spPr>
      </p:pic>
      <p:pic>
        <p:nvPicPr>
          <p:cNvPr id="25" name="Picture 24">
            <a:extLst>
              <a:ext uri="{FF2B5EF4-FFF2-40B4-BE49-F238E27FC236}">
                <a16:creationId xmlns:a16="http://schemas.microsoft.com/office/drawing/2014/main" id="{45F72961-5333-672E-CF9A-BF142621319A}"/>
              </a:ext>
            </a:extLst>
          </p:cNvPr>
          <p:cNvPicPr>
            <a:picLocks noChangeAspect="1"/>
          </p:cNvPicPr>
          <p:nvPr/>
        </p:nvPicPr>
        <p:blipFill>
          <a:blip r:embed="rId4"/>
          <a:stretch>
            <a:fillRect/>
          </a:stretch>
        </p:blipFill>
        <p:spPr>
          <a:xfrm>
            <a:off x="3036675" y="1311781"/>
            <a:ext cx="3812656" cy="2464995"/>
          </a:xfrm>
          <a:prstGeom prst="rect">
            <a:avLst/>
          </a:prstGeom>
        </p:spPr>
      </p:pic>
      <p:sp>
        <p:nvSpPr>
          <p:cNvPr id="36" name="Rectangle 35">
            <a:extLst>
              <a:ext uri="{FF2B5EF4-FFF2-40B4-BE49-F238E27FC236}">
                <a16:creationId xmlns:a16="http://schemas.microsoft.com/office/drawing/2014/main" id="{6D344B57-4CA2-B3C4-9B38-15C021BC8D65}"/>
              </a:ext>
            </a:extLst>
          </p:cNvPr>
          <p:cNvSpPr/>
          <p:nvPr/>
        </p:nvSpPr>
        <p:spPr>
          <a:xfrm>
            <a:off x="648773" y="1175160"/>
            <a:ext cx="6409143" cy="3546343"/>
          </a:xfrm>
          <a:custGeom>
            <a:avLst/>
            <a:gdLst>
              <a:gd name="connsiteX0" fmla="*/ 0 w 6409143"/>
              <a:gd name="connsiteY0" fmla="*/ 0 h 3546343"/>
              <a:gd name="connsiteX1" fmla="*/ 518558 w 6409143"/>
              <a:gd name="connsiteY1" fmla="*/ 0 h 3546343"/>
              <a:gd name="connsiteX2" fmla="*/ 908933 w 6409143"/>
              <a:gd name="connsiteY2" fmla="*/ 0 h 3546343"/>
              <a:gd name="connsiteX3" fmla="*/ 1619765 w 6409143"/>
              <a:gd name="connsiteY3" fmla="*/ 0 h 3546343"/>
              <a:gd name="connsiteX4" fmla="*/ 2138323 w 6409143"/>
              <a:gd name="connsiteY4" fmla="*/ 0 h 3546343"/>
              <a:gd name="connsiteX5" fmla="*/ 2656881 w 6409143"/>
              <a:gd name="connsiteY5" fmla="*/ 0 h 3546343"/>
              <a:gd name="connsiteX6" fmla="*/ 3367713 w 6409143"/>
              <a:gd name="connsiteY6" fmla="*/ 0 h 3546343"/>
              <a:gd name="connsiteX7" fmla="*/ 3822180 w 6409143"/>
              <a:gd name="connsiteY7" fmla="*/ 0 h 3546343"/>
              <a:gd name="connsiteX8" fmla="*/ 4533012 w 6409143"/>
              <a:gd name="connsiteY8" fmla="*/ 0 h 3546343"/>
              <a:gd name="connsiteX9" fmla="*/ 5243844 w 6409143"/>
              <a:gd name="connsiteY9" fmla="*/ 0 h 3546343"/>
              <a:gd name="connsiteX10" fmla="*/ 5826494 w 6409143"/>
              <a:gd name="connsiteY10" fmla="*/ 0 h 3546343"/>
              <a:gd name="connsiteX11" fmla="*/ 6409143 w 6409143"/>
              <a:gd name="connsiteY11" fmla="*/ 0 h 3546343"/>
              <a:gd name="connsiteX12" fmla="*/ 6409143 w 6409143"/>
              <a:gd name="connsiteY12" fmla="*/ 555594 h 3546343"/>
              <a:gd name="connsiteX13" fmla="*/ 6409143 w 6409143"/>
              <a:gd name="connsiteY13" fmla="*/ 1040261 h 3546343"/>
              <a:gd name="connsiteX14" fmla="*/ 6409143 w 6409143"/>
              <a:gd name="connsiteY14" fmla="*/ 1631318 h 3546343"/>
              <a:gd name="connsiteX15" fmla="*/ 6409143 w 6409143"/>
              <a:gd name="connsiteY15" fmla="*/ 2222375 h 3546343"/>
              <a:gd name="connsiteX16" fmla="*/ 6409143 w 6409143"/>
              <a:gd name="connsiteY16" fmla="*/ 2813432 h 3546343"/>
              <a:gd name="connsiteX17" fmla="*/ 6409143 w 6409143"/>
              <a:gd name="connsiteY17" fmla="*/ 3546343 h 3546343"/>
              <a:gd name="connsiteX18" fmla="*/ 5762402 w 6409143"/>
              <a:gd name="connsiteY18" fmla="*/ 3546343 h 3546343"/>
              <a:gd name="connsiteX19" fmla="*/ 5372027 w 6409143"/>
              <a:gd name="connsiteY19" fmla="*/ 3546343 h 3546343"/>
              <a:gd name="connsiteX20" fmla="*/ 4917561 w 6409143"/>
              <a:gd name="connsiteY20" fmla="*/ 3546343 h 3546343"/>
              <a:gd name="connsiteX21" fmla="*/ 4206728 w 6409143"/>
              <a:gd name="connsiteY21" fmla="*/ 3546343 h 3546343"/>
              <a:gd name="connsiteX22" fmla="*/ 3624079 w 6409143"/>
              <a:gd name="connsiteY22" fmla="*/ 3546343 h 3546343"/>
              <a:gd name="connsiteX23" fmla="*/ 3169613 w 6409143"/>
              <a:gd name="connsiteY23" fmla="*/ 3546343 h 3546343"/>
              <a:gd name="connsiteX24" fmla="*/ 2586963 w 6409143"/>
              <a:gd name="connsiteY24" fmla="*/ 3546343 h 3546343"/>
              <a:gd name="connsiteX25" fmla="*/ 2196588 w 6409143"/>
              <a:gd name="connsiteY25" fmla="*/ 3546343 h 3546343"/>
              <a:gd name="connsiteX26" fmla="*/ 1806213 w 6409143"/>
              <a:gd name="connsiteY26" fmla="*/ 3546343 h 3546343"/>
              <a:gd name="connsiteX27" fmla="*/ 1223564 w 6409143"/>
              <a:gd name="connsiteY27" fmla="*/ 3546343 h 3546343"/>
              <a:gd name="connsiteX28" fmla="*/ 769097 w 6409143"/>
              <a:gd name="connsiteY28" fmla="*/ 3546343 h 3546343"/>
              <a:gd name="connsiteX29" fmla="*/ 0 w 6409143"/>
              <a:gd name="connsiteY29" fmla="*/ 3546343 h 3546343"/>
              <a:gd name="connsiteX30" fmla="*/ 0 w 6409143"/>
              <a:gd name="connsiteY30" fmla="*/ 3026213 h 3546343"/>
              <a:gd name="connsiteX31" fmla="*/ 0 w 6409143"/>
              <a:gd name="connsiteY31" fmla="*/ 2541546 h 3546343"/>
              <a:gd name="connsiteX32" fmla="*/ 0 w 6409143"/>
              <a:gd name="connsiteY32" fmla="*/ 1915025 h 3546343"/>
              <a:gd name="connsiteX33" fmla="*/ 0 w 6409143"/>
              <a:gd name="connsiteY33" fmla="*/ 1394895 h 3546343"/>
              <a:gd name="connsiteX34" fmla="*/ 0 w 6409143"/>
              <a:gd name="connsiteY34" fmla="*/ 768374 h 3546343"/>
              <a:gd name="connsiteX35" fmla="*/ 0 w 6409143"/>
              <a:gd name="connsiteY35" fmla="*/ 0 h 354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409143" h="3546343" extrusionOk="0">
                <a:moveTo>
                  <a:pt x="0" y="0"/>
                </a:moveTo>
                <a:cubicBezTo>
                  <a:pt x="193789" y="-16744"/>
                  <a:pt x="382794" y="12682"/>
                  <a:pt x="518558" y="0"/>
                </a:cubicBezTo>
                <a:cubicBezTo>
                  <a:pt x="654322" y="-12682"/>
                  <a:pt x="748220" y="35474"/>
                  <a:pt x="908933" y="0"/>
                </a:cubicBezTo>
                <a:cubicBezTo>
                  <a:pt x="1069646" y="-35474"/>
                  <a:pt x="1266942" y="26789"/>
                  <a:pt x="1619765" y="0"/>
                </a:cubicBezTo>
                <a:cubicBezTo>
                  <a:pt x="1972588" y="-26789"/>
                  <a:pt x="1976850" y="49003"/>
                  <a:pt x="2138323" y="0"/>
                </a:cubicBezTo>
                <a:cubicBezTo>
                  <a:pt x="2299796" y="-49003"/>
                  <a:pt x="2468576" y="32994"/>
                  <a:pt x="2656881" y="0"/>
                </a:cubicBezTo>
                <a:cubicBezTo>
                  <a:pt x="2845186" y="-32994"/>
                  <a:pt x="3136820" y="64682"/>
                  <a:pt x="3367713" y="0"/>
                </a:cubicBezTo>
                <a:cubicBezTo>
                  <a:pt x="3598606" y="-64682"/>
                  <a:pt x="3645446" y="37259"/>
                  <a:pt x="3822180" y="0"/>
                </a:cubicBezTo>
                <a:cubicBezTo>
                  <a:pt x="3998914" y="-37259"/>
                  <a:pt x="4239440" y="2201"/>
                  <a:pt x="4533012" y="0"/>
                </a:cubicBezTo>
                <a:cubicBezTo>
                  <a:pt x="4826584" y="-2201"/>
                  <a:pt x="4891022" y="4157"/>
                  <a:pt x="5243844" y="0"/>
                </a:cubicBezTo>
                <a:cubicBezTo>
                  <a:pt x="5596666" y="-4157"/>
                  <a:pt x="5628829" y="35917"/>
                  <a:pt x="5826494" y="0"/>
                </a:cubicBezTo>
                <a:cubicBezTo>
                  <a:pt x="6024159" y="-35917"/>
                  <a:pt x="6212401" y="30098"/>
                  <a:pt x="6409143" y="0"/>
                </a:cubicBezTo>
                <a:cubicBezTo>
                  <a:pt x="6433861" y="263456"/>
                  <a:pt x="6391334" y="322474"/>
                  <a:pt x="6409143" y="555594"/>
                </a:cubicBezTo>
                <a:cubicBezTo>
                  <a:pt x="6426952" y="788714"/>
                  <a:pt x="6355749" y="883914"/>
                  <a:pt x="6409143" y="1040261"/>
                </a:cubicBezTo>
                <a:cubicBezTo>
                  <a:pt x="6462537" y="1196608"/>
                  <a:pt x="6400885" y="1430888"/>
                  <a:pt x="6409143" y="1631318"/>
                </a:cubicBezTo>
                <a:cubicBezTo>
                  <a:pt x="6417401" y="1831748"/>
                  <a:pt x="6343720" y="2058099"/>
                  <a:pt x="6409143" y="2222375"/>
                </a:cubicBezTo>
                <a:cubicBezTo>
                  <a:pt x="6474566" y="2386651"/>
                  <a:pt x="6398808" y="2666477"/>
                  <a:pt x="6409143" y="2813432"/>
                </a:cubicBezTo>
                <a:cubicBezTo>
                  <a:pt x="6419478" y="2960387"/>
                  <a:pt x="6400185" y="3381340"/>
                  <a:pt x="6409143" y="3546343"/>
                </a:cubicBezTo>
                <a:cubicBezTo>
                  <a:pt x="6181650" y="3566879"/>
                  <a:pt x="6015675" y="3477842"/>
                  <a:pt x="5762402" y="3546343"/>
                </a:cubicBezTo>
                <a:cubicBezTo>
                  <a:pt x="5509129" y="3614844"/>
                  <a:pt x="5503205" y="3530340"/>
                  <a:pt x="5372027" y="3546343"/>
                </a:cubicBezTo>
                <a:cubicBezTo>
                  <a:pt x="5240849" y="3562346"/>
                  <a:pt x="5101809" y="3537431"/>
                  <a:pt x="4917561" y="3546343"/>
                </a:cubicBezTo>
                <a:cubicBezTo>
                  <a:pt x="4733313" y="3555255"/>
                  <a:pt x="4456787" y="3501646"/>
                  <a:pt x="4206728" y="3546343"/>
                </a:cubicBezTo>
                <a:cubicBezTo>
                  <a:pt x="3956669" y="3591040"/>
                  <a:pt x="3786339" y="3511187"/>
                  <a:pt x="3624079" y="3546343"/>
                </a:cubicBezTo>
                <a:cubicBezTo>
                  <a:pt x="3461819" y="3581499"/>
                  <a:pt x="3383330" y="3544364"/>
                  <a:pt x="3169613" y="3546343"/>
                </a:cubicBezTo>
                <a:cubicBezTo>
                  <a:pt x="2955896" y="3548322"/>
                  <a:pt x="2795504" y="3496493"/>
                  <a:pt x="2586963" y="3546343"/>
                </a:cubicBezTo>
                <a:cubicBezTo>
                  <a:pt x="2378422" y="3596193"/>
                  <a:pt x="2309045" y="3500329"/>
                  <a:pt x="2196588" y="3546343"/>
                </a:cubicBezTo>
                <a:cubicBezTo>
                  <a:pt x="2084132" y="3592357"/>
                  <a:pt x="1994253" y="3533683"/>
                  <a:pt x="1806213" y="3546343"/>
                </a:cubicBezTo>
                <a:cubicBezTo>
                  <a:pt x="1618173" y="3559003"/>
                  <a:pt x="1461814" y="3523720"/>
                  <a:pt x="1223564" y="3546343"/>
                </a:cubicBezTo>
                <a:cubicBezTo>
                  <a:pt x="985314" y="3568966"/>
                  <a:pt x="944590" y="3494930"/>
                  <a:pt x="769097" y="3546343"/>
                </a:cubicBezTo>
                <a:cubicBezTo>
                  <a:pt x="593604" y="3597756"/>
                  <a:pt x="325098" y="3504025"/>
                  <a:pt x="0" y="3546343"/>
                </a:cubicBezTo>
                <a:cubicBezTo>
                  <a:pt x="-23224" y="3442271"/>
                  <a:pt x="9939" y="3273136"/>
                  <a:pt x="0" y="3026213"/>
                </a:cubicBezTo>
                <a:cubicBezTo>
                  <a:pt x="-9939" y="2779290"/>
                  <a:pt x="43093" y="2730732"/>
                  <a:pt x="0" y="2541546"/>
                </a:cubicBezTo>
                <a:cubicBezTo>
                  <a:pt x="-43093" y="2352360"/>
                  <a:pt x="26072" y="2162604"/>
                  <a:pt x="0" y="1915025"/>
                </a:cubicBezTo>
                <a:cubicBezTo>
                  <a:pt x="-26072" y="1667446"/>
                  <a:pt x="33686" y="1623409"/>
                  <a:pt x="0" y="1394895"/>
                </a:cubicBezTo>
                <a:cubicBezTo>
                  <a:pt x="-33686" y="1166381"/>
                  <a:pt x="41429" y="1035674"/>
                  <a:pt x="0" y="768374"/>
                </a:cubicBezTo>
                <a:cubicBezTo>
                  <a:pt x="-41429" y="501074"/>
                  <a:pt x="54181" y="339649"/>
                  <a:pt x="0" y="0"/>
                </a:cubicBezTo>
                <a:close/>
              </a:path>
            </a:pathLst>
          </a:custGeom>
          <a:noFill/>
          <a:ln w="19050">
            <a:extLst>
              <a:ext uri="{C807C97D-BFC1-408E-A445-0C87EB9F89A2}">
                <ask:lineSketchStyleProps xmlns:ask="http://schemas.microsoft.com/office/drawing/2018/sketchyshapes" sd="1219033472">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965687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3" grpId="0"/>
      <p:bldP spid="2" grpId="0"/>
      <p:bldP spid="16" grpId="0"/>
      <p:bldP spid="3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pic>
        <p:nvPicPr>
          <p:cNvPr id="12" name="Picture 11" descr="LV flow chart.tif"/>
          <p:cNvPicPr>
            <a:picLocks noChangeAspect="1"/>
          </p:cNvPicPr>
          <p:nvPr/>
        </p:nvPicPr>
        <p:blipFill rotWithShape="1">
          <a:blip r:embed="rId3" cstate="screen">
            <a:alphaModFix/>
            <a:extLst>
              <a:ext uri="{28A0092B-C50C-407E-A947-70E740481C1C}">
                <a14:useLocalDpi xmlns:a14="http://schemas.microsoft.com/office/drawing/2010/main"/>
              </a:ext>
            </a:extLst>
          </a:blip>
          <a:srcRect b="-2826"/>
          <a:stretch/>
        </p:blipFill>
        <p:spPr>
          <a:xfrm>
            <a:off x="769992" y="1669523"/>
            <a:ext cx="6505795" cy="3084645"/>
          </a:xfrm>
          <a:prstGeom prst="rect">
            <a:avLst/>
          </a:prstGeom>
          <a:solidFill>
            <a:schemeClr val="bg1"/>
          </a:solidFill>
        </p:spPr>
      </p:pic>
      <p:sp>
        <p:nvSpPr>
          <p:cNvPr id="71" name="Shape 71"/>
          <p:cNvSpPr txBox="1">
            <a:spLocks noGrp="1"/>
          </p:cNvSpPr>
          <p:nvPr>
            <p:ph type="sldNum" idx="12"/>
          </p:nvPr>
        </p:nvSpPr>
        <p:spPr>
          <a:xfrm>
            <a:off x="8604400" y="4590300"/>
            <a:ext cx="539700" cy="553200"/>
          </a:xfrm>
          <a:prstGeom prst="rect">
            <a:avLst/>
          </a:prstGeom>
        </p:spPr>
        <p:txBody>
          <a:bodyPr wrap="square" lIns="91425" tIns="91425" rIns="91425" bIns="91425" anchor="ctr" anchorCtr="0">
            <a:noAutofit/>
          </a:bodyPr>
          <a:lstStyle/>
          <a:p>
            <a:pPr marL="0" lvl="0" indent="0">
              <a:spcBef>
                <a:spcPts val="0"/>
              </a:spcBef>
              <a:spcAft>
                <a:spcPts val="0"/>
              </a:spcAft>
              <a:buNone/>
            </a:pPr>
            <a:fld id="{00000000-1234-1234-1234-123412341234}" type="slidenum">
              <a:rPr lang="en"/>
              <a:t>12</a:t>
            </a:fld>
            <a:endParaRPr/>
          </a:p>
        </p:txBody>
      </p:sp>
      <p:sp>
        <p:nvSpPr>
          <p:cNvPr id="4" name="Text Placeholder 3"/>
          <p:cNvSpPr>
            <a:spLocks noGrp="1"/>
          </p:cNvSpPr>
          <p:nvPr>
            <p:ph type="body" idx="1"/>
          </p:nvPr>
        </p:nvSpPr>
        <p:spPr>
          <a:xfrm>
            <a:off x="652250" y="1482475"/>
            <a:ext cx="3543300" cy="527628"/>
          </a:xfrm>
        </p:spPr>
        <p:txBody>
          <a:bodyPr/>
          <a:lstStyle/>
          <a:p>
            <a:r>
              <a:rPr lang="en-US" dirty="0"/>
              <a:t>Program as you think</a:t>
            </a:r>
            <a:endParaRPr lang="en-GB" dirty="0"/>
          </a:p>
        </p:txBody>
      </p:sp>
      <p:sp>
        <p:nvSpPr>
          <p:cNvPr id="2" name="Title 1"/>
          <p:cNvSpPr>
            <a:spLocks noGrp="1"/>
          </p:cNvSpPr>
          <p:nvPr>
            <p:ph type="title"/>
          </p:nvPr>
        </p:nvSpPr>
        <p:spPr/>
        <p:txBody>
          <a:bodyPr/>
          <a:lstStyle/>
          <a:p>
            <a:r>
              <a:rPr lang="en-US" dirty="0"/>
              <a:t>Application development</a:t>
            </a:r>
            <a:endParaRPr lang="en-GB" dirty="0"/>
          </a:p>
        </p:txBody>
      </p:sp>
      <p:grpSp>
        <p:nvGrpSpPr>
          <p:cNvPr id="3" name="Group 2"/>
          <p:cNvGrpSpPr/>
          <p:nvPr/>
        </p:nvGrpSpPr>
        <p:grpSpPr>
          <a:xfrm>
            <a:off x="888758" y="1849156"/>
            <a:ext cx="6613584" cy="2756910"/>
            <a:chOff x="1153721" y="1292773"/>
            <a:chExt cx="6297042" cy="2624958"/>
          </a:xfrm>
        </p:grpSpPr>
        <p:pic>
          <p:nvPicPr>
            <p:cNvPr id="13" name="Picture 12" descr="Screen shot for hand drawing.png"/>
            <p:cNvPicPr>
              <a:picLocks noChangeAspect="1"/>
            </p:cNvPicPr>
            <p:nvPr/>
          </p:nvPicPr>
          <p:blipFill rotWithShape="1">
            <a:blip r:embed="rId4" cstate="screen">
              <a:extLst>
                <a:ext uri="{28A0092B-C50C-407E-A947-70E740481C1C}">
                  <a14:useLocalDpi xmlns:a14="http://schemas.microsoft.com/office/drawing/2010/main"/>
                </a:ext>
              </a:extLst>
            </a:blip>
            <a:srcRect t="5844" b="9580"/>
            <a:stretch/>
          </p:blipFill>
          <p:spPr>
            <a:xfrm>
              <a:off x="1153721" y="1292773"/>
              <a:ext cx="6297042" cy="2624958"/>
            </a:xfrm>
            <a:prstGeom prst="rect">
              <a:avLst/>
            </a:prstGeom>
            <a:solidFill>
              <a:schemeClr val="bg1"/>
            </a:solidFill>
          </p:spPr>
        </p:pic>
        <p:pic>
          <p:nvPicPr>
            <p:cNvPr id="7" name="Picture 6" descr="Screen shot for hand drawing.png"/>
            <p:cNvPicPr>
              <a:picLocks noChangeAspect="1"/>
            </p:cNvPicPr>
            <p:nvPr/>
          </p:nvPicPr>
          <p:blipFill rotWithShape="1">
            <a:blip r:embed="rId4" cstate="screen">
              <a:extLst>
                <a:ext uri="{28A0092B-C50C-407E-A947-70E740481C1C}">
                  <a14:useLocalDpi xmlns:a14="http://schemas.microsoft.com/office/drawing/2010/main"/>
                </a:ext>
              </a:extLst>
            </a:blip>
            <a:srcRect l="92089" t="74419" b="9580"/>
            <a:stretch/>
          </p:blipFill>
          <p:spPr>
            <a:xfrm>
              <a:off x="6952593" y="1954924"/>
              <a:ext cx="498170" cy="551793"/>
            </a:xfrm>
            <a:prstGeom prst="rect">
              <a:avLst/>
            </a:prstGeom>
            <a:solidFill>
              <a:schemeClr val="bg1"/>
            </a:solidFill>
          </p:spPr>
        </p:pic>
      </p:grpSp>
    </p:spTree>
    <p:extLst>
      <p:ext uri="{BB962C8B-B14F-4D97-AF65-F5344CB8AC3E}">
        <p14:creationId xmlns:p14="http://schemas.microsoft.com/office/powerpoint/2010/main" val="2799605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13</a:t>
            </a:fld>
            <a:endParaRPr lang="en"/>
          </a:p>
        </p:txBody>
      </p:sp>
      <p:pic>
        <p:nvPicPr>
          <p:cNvPr id="2050" name="Picture 2" descr="Flat UI controls sample U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846" y="1006911"/>
            <a:ext cx="2641742" cy="14845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 name="Picture 2" descr="https://readthedocs.web.cern.ch/download/attachments/43319334/movements.gif?version=1&amp;modificationDate=1504852492000&amp;api=v2"/>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993952" y="1265968"/>
            <a:ext cx="2948778" cy="21842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83368" y="368476"/>
            <a:ext cx="7299987" cy="857400"/>
          </a:xfrm>
        </p:spPr>
        <p:txBody>
          <a:bodyPr/>
          <a:lstStyle/>
          <a:p>
            <a:r>
              <a:rPr lang="en-US" dirty="0"/>
              <a:t>Graphical interface</a:t>
            </a:r>
            <a:endParaRPr lang="en-GB" dirty="0"/>
          </a:p>
        </p:txBody>
      </p:sp>
      <p:pic>
        <p:nvPicPr>
          <p:cNvPr id="3" name="Picture 2">
            <a:extLst>
              <a:ext uri="{FF2B5EF4-FFF2-40B4-BE49-F238E27FC236}">
                <a16:creationId xmlns:a16="http://schemas.microsoft.com/office/drawing/2014/main" id="{C02737AC-8E93-204B-FAF3-87DDD8B89A66}"/>
              </a:ext>
            </a:extLst>
          </p:cNvPr>
          <p:cNvPicPr>
            <a:picLocks noChangeAspect="1"/>
          </p:cNvPicPr>
          <p:nvPr/>
        </p:nvPicPr>
        <p:blipFill rotWithShape="1">
          <a:blip r:embed="rId5"/>
          <a:srcRect l="1084" t="40133" r="-49" b="206"/>
          <a:stretch/>
        </p:blipFill>
        <p:spPr>
          <a:xfrm>
            <a:off x="1443307" y="2609996"/>
            <a:ext cx="2995187" cy="2104674"/>
          </a:xfrm>
          <a:prstGeom prst="rect">
            <a:avLst/>
          </a:prstGeom>
        </p:spPr>
      </p:pic>
      <p:pic>
        <p:nvPicPr>
          <p:cNvPr id="6" name="Picture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36113" y="979381"/>
            <a:ext cx="3926350" cy="366945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10742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14</a:t>
            </a:fld>
            <a:endParaRPr lang="en"/>
          </a:p>
        </p:txBody>
      </p:sp>
      <p:pic>
        <p:nvPicPr>
          <p:cNvPr id="9"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239919" y="2214931"/>
            <a:ext cx="3107344" cy="1587049"/>
          </a:xfrm>
          <a:prstGeom prst="rect">
            <a:avLst/>
          </a:prstGeom>
          <a:noFill/>
          <a:ln w="9525">
            <a:noFill/>
            <a:miter lim="800000"/>
            <a:headEnd/>
            <a:tailEnd/>
          </a:ln>
        </p:spPr>
      </p:pic>
      <p:sp>
        <p:nvSpPr>
          <p:cNvPr id="13" name="Oval 12"/>
          <p:cNvSpPr/>
          <p:nvPr/>
        </p:nvSpPr>
        <p:spPr>
          <a:xfrm>
            <a:off x="1397278" y="2750907"/>
            <a:ext cx="72000" cy="72000"/>
          </a:xfrm>
          <a:prstGeom prst="ellipse">
            <a:avLst/>
          </a:prstGeom>
          <a:solidFill>
            <a:srgbClr val="FFC000">
              <a:alpha val="40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1397278" y="3008455"/>
            <a:ext cx="72000" cy="72000"/>
          </a:xfrm>
          <a:prstGeom prst="ellipse">
            <a:avLst/>
          </a:prstGeom>
          <a:solidFill>
            <a:srgbClr val="FFC000">
              <a:alpha val="40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1397278" y="2303217"/>
            <a:ext cx="72000" cy="72000"/>
          </a:xfrm>
          <a:prstGeom prst="ellipse">
            <a:avLst/>
          </a:prstGeom>
          <a:solidFill>
            <a:srgbClr val="FFC000">
              <a:alpha val="40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2020972" y="3386755"/>
            <a:ext cx="72000" cy="72000"/>
          </a:xfrm>
          <a:prstGeom prst="ellipse">
            <a:avLst/>
          </a:prstGeom>
          <a:solidFill>
            <a:srgbClr val="FFC000">
              <a:alpha val="40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2020981" y="3666995"/>
            <a:ext cx="72000" cy="72000"/>
          </a:xfrm>
          <a:prstGeom prst="ellipse">
            <a:avLst/>
          </a:prstGeom>
          <a:solidFill>
            <a:srgbClr val="FFC000">
              <a:alpha val="40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2984778" y="3429105"/>
            <a:ext cx="72000" cy="72000"/>
          </a:xfrm>
          <a:prstGeom prst="ellipse">
            <a:avLst/>
          </a:prstGeom>
          <a:solidFill>
            <a:srgbClr val="FFC000">
              <a:alpha val="40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2445590" y="2339217"/>
            <a:ext cx="72000" cy="72000"/>
          </a:xfrm>
          <a:prstGeom prst="ellipse">
            <a:avLst/>
          </a:prstGeom>
          <a:solidFill>
            <a:srgbClr val="FFC000">
              <a:alpha val="40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3466828" y="2375916"/>
            <a:ext cx="72000" cy="72000"/>
          </a:xfrm>
          <a:prstGeom prst="ellipse">
            <a:avLst/>
          </a:prstGeom>
          <a:solidFill>
            <a:srgbClr val="FFC000">
              <a:alpha val="40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5277742" y="1662691"/>
            <a:ext cx="1798890" cy="307777"/>
          </a:xfrm>
          <a:prstGeom prst="rect">
            <a:avLst/>
          </a:prstGeom>
        </p:spPr>
        <p:txBody>
          <a:bodyPr wrap="none">
            <a:spAutoFit/>
          </a:bodyPr>
          <a:lstStyle/>
          <a:p>
            <a:r>
              <a:rPr lang="en-US" dirty="0">
                <a:solidFill>
                  <a:schemeClr val="tx1">
                    <a:lumMod val="50000"/>
                    <a:lumOff val="50000"/>
                  </a:schemeClr>
                </a:solidFill>
              </a:rPr>
              <a:t>Intrinsic </a:t>
            </a:r>
            <a:r>
              <a:rPr lang="en-US" b="1" dirty="0">
                <a:solidFill>
                  <a:srgbClr val="FFC000"/>
                </a:solidFill>
              </a:rPr>
              <a:t>Parallelism</a:t>
            </a:r>
          </a:p>
        </p:txBody>
      </p:sp>
      <p:grpSp>
        <p:nvGrpSpPr>
          <p:cNvPr id="25" name="Group 24"/>
          <p:cNvGrpSpPr/>
          <p:nvPr/>
        </p:nvGrpSpPr>
        <p:grpSpPr>
          <a:xfrm flipH="1" flipV="1">
            <a:off x="4556574" y="1778107"/>
            <a:ext cx="674416" cy="436824"/>
            <a:chOff x="1418594" y="4615176"/>
            <a:chExt cx="1140722" cy="602012"/>
          </a:xfrm>
          <a:effectLst>
            <a:outerShdw blurRad="50800" dist="38100" dir="2700000" algn="tl" rotWithShape="0">
              <a:prstClr val="black">
                <a:alpha val="40000"/>
              </a:prstClr>
            </a:outerShdw>
          </a:effectLst>
        </p:grpSpPr>
        <p:cxnSp>
          <p:nvCxnSpPr>
            <p:cNvPr id="26" name="Straight Connector 25"/>
            <p:cNvCxnSpPr/>
            <p:nvPr/>
          </p:nvCxnSpPr>
          <p:spPr>
            <a:xfrm flipV="1">
              <a:off x="1880558" y="4615176"/>
              <a:ext cx="678758" cy="60201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418594" y="5214807"/>
              <a:ext cx="468000" cy="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dirty="0"/>
              <a:t>Dataflow I</a:t>
            </a:r>
            <a:endParaRPr lang="en-GB" dirty="0"/>
          </a:p>
        </p:txBody>
      </p:sp>
      <p:sp>
        <p:nvSpPr>
          <p:cNvPr id="4" name="Text Placeholder 3"/>
          <p:cNvSpPr>
            <a:spLocks noGrp="1"/>
          </p:cNvSpPr>
          <p:nvPr>
            <p:ph type="body" idx="1"/>
          </p:nvPr>
        </p:nvSpPr>
        <p:spPr>
          <a:xfrm>
            <a:off x="652250" y="1482475"/>
            <a:ext cx="3543300" cy="546907"/>
          </a:xfrm>
        </p:spPr>
        <p:txBody>
          <a:bodyPr/>
          <a:lstStyle/>
          <a:p>
            <a:r>
              <a:rPr lang="en-US" dirty="0"/>
              <a:t>Data driven execution</a:t>
            </a:r>
            <a:endParaRPr lang="en-GB" dirty="0"/>
          </a:p>
        </p:txBody>
      </p:sp>
      <p:sp>
        <p:nvSpPr>
          <p:cNvPr id="20" name="Oval 19"/>
          <p:cNvSpPr/>
          <p:nvPr/>
        </p:nvSpPr>
        <p:spPr>
          <a:xfrm>
            <a:off x="1925916" y="2780888"/>
            <a:ext cx="72000" cy="72000"/>
          </a:xfrm>
          <a:prstGeom prst="ellipse">
            <a:avLst/>
          </a:prstGeom>
          <a:solidFill>
            <a:srgbClr val="FFC000">
              <a:alpha val="40000"/>
            </a:srgbClr>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53196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par>
                          <p:cTn id="33" fill="hold">
                            <p:stCondLst>
                              <p:cond delay="500"/>
                            </p:stCondLst>
                            <p:childTnLst>
                              <p:par>
                                <p:cTn id="34" presetID="63" presetClass="path" presetSubtype="0" accel="50000" decel="50000" fill="hold" grpId="0" nodeType="afterEffect">
                                  <p:stCondLst>
                                    <p:cond delay="0"/>
                                  </p:stCondLst>
                                  <p:childTnLst>
                                    <p:animMotion origin="layout" path="M 3.61111E-6 -2.09877E-6 L 0.08455 -2.09877E-6 " pathEditMode="relative" rAng="0" ptsTypes="AA">
                                      <p:cBhvr>
                                        <p:cTn id="35" dur="2000" fill="hold"/>
                                        <p:tgtEl>
                                          <p:spTgt spid="16"/>
                                        </p:tgtEl>
                                        <p:attrNameLst>
                                          <p:attrName>ppt_x</p:attrName>
                                          <p:attrName>ppt_y</p:attrName>
                                        </p:attrNameLst>
                                      </p:cBhvr>
                                      <p:rCtr x="4219" y="0"/>
                                    </p:animMotion>
                                  </p:childTnLst>
                                </p:cTn>
                              </p:par>
                              <p:par>
                                <p:cTn id="36" presetID="63" presetClass="path" presetSubtype="0" accel="50000" decel="50000" fill="hold" grpId="1" nodeType="withEffect">
                                  <p:stCondLst>
                                    <p:cond delay="0"/>
                                  </p:stCondLst>
                                  <p:childTnLst>
                                    <p:animMotion origin="layout" path="M -8.33333E-7 3.7037E-7 L 0.09445 3.7037E-7 " pathEditMode="relative" rAng="0" ptsTypes="AA">
                                      <p:cBhvr>
                                        <p:cTn id="37" dur="2000" fill="hold"/>
                                        <p:tgtEl>
                                          <p:spTgt spid="15"/>
                                        </p:tgtEl>
                                        <p:attrNameLst>
                                          <p:attrName>ppt_x</p:attrName>
                                          <p:attrName>ppt_y</p:attrName>
                                        </p:attrNameLst>
                                      </p:cBhvr>
                                      <p:rCtr x="4722" y="0"/>
                                    </p:animMotion>
                                  </p:childTnLst>
                                </p:cTn>
                              </p:par>
                              <p:par>
                                <p:cTn id="38" presetID="63" presetClass="path" presetSubtype="0" accel="50000" decel="50000" fill="hold" grpId="1" nodeType="withEffect">
                                  <p:stCondLst>
                                    <p:cond delay="0"/>
                                  </p:stCondLst>
                                  <p:childTnLst>
                                    <p:animMotion origin="layout" path="M -8.33333E-7 3.33333E-6 L 0.03941 3.33333E-6 " pathEditMode="relative" rAng="0" ptsTypes="AA">
                                      <p:cBhvr>
                                        <p:cTn id="39" dur="2000" fill="hold"/>
                                        <p:tgtEl>
                                          <p:spTgt spid="13"/>
                                        </p:tgtEl>
                                        <p:attrNameLst>
                                          <p:attrName>ppt_x</p:attrName>
                                          <p:attrName>ppt_y</p:attrName>
                                        </p:attrNameLst>
                                      </p:cBhvr>
                                      <p:rCtr x="1962" y="0"/>
                                    </p:animMotion>
                                  </p:childTnLst>
                                </p:cTn>
                              </p:par>
                              <p:par>
                                <p:cTn id="40" presetID="43" presetClass="path" presetSubtype="0" accel="50000" decel="50000" fill="hold" grpId="1" nodeType="withEffect">
                                  <p:stCondLst>
                                    <p:cond delay="0"/>
                                  </p:stCondLst>
                                  <p:childTnLst>
                                    <p:animMotion origin="layout" path="M -8.33333E-7 3.33333E-6 L 0.01892 3.33333E-6 C 0.02761 3.33333E-6 0.03802 0.0037 0.03802 -0.00371 C 0.03802 -0.00926 0.03837 -0.02778 0.03837 -0.03334 " pathEditMode="relative" rAng="0" ptsTypes="AAAA">
                                      <p:cBhvr>
                                        <p:cTn id="41" dur="2000" fill="hold"/>
                                        <p:tgtEl>
                                          <p:spTgt spid="14"/>
                                        </p:tgtEl>
                                        <p:attrNameLst>
                                          <p:attrName>ppt_x</p:attrName>
                                          <p:attrName>ppt_y</p:attrName>
                                        </p:attrNameLst>
                                      </p:cBhvr>
                                      <p:rCtr x="1910" y="-1636"/>
                                    </p:animMotion>
                                  </p:childTnLst>
                                </p:cTn>
                              </p:par>
                              <p:par>
                                <p:cTn id="42" presetID="0" presetClass="path" presetSubtype="0" accel="50000" decel="50000" fill="hold" grpId="1" nodeType="withEffect">
                                  <p:stCondLst>
                                    <p:cond delay="0"/>
                                  </p:stCondLst>
                                  <p:childTnLst>
                                    <p:animMotion origin="layout" path="M 3.61111E-6 -3.08642E-6 L 3.61111E-6 0.00031 C 0.02083 -0.00123 -0.00434 -3.08642E-6 0.03194 -3.08642E-6 C 0.03298 -3.08642E-6 0.03402 -0.00061 0.03507 -0.00061 C 0.03698 -0.00092 0.03906 -0.00092 0.04114 -0.00123 C 0.04149 -0.00956 0.04132 -0.00401 0.04114 -0.01605 C 0.0408 -0.02963 0.04132 -0.02438 0.04062 -0.03086 C 0.04062 -0.03271 0.04062 -0.03487 0.0408 -0.03673 C 0.0408 -0.03796 0.0408 -0.03919 0.04132 -0.0395 L 0.04218 -0.04012 C 0.04288 -0.03981 0.0434 -0.0395 0.04427 -0.0395 C 0.05555 -0.0395 0.05364 -0.0395 0.06007 -0.04043 C 0.06805 -0.0395 0.06093 -0.04012 0.07621 -0.04043 C 0.07916 -0.04074 0.08229 -0.04043 0.08541 -0.04043 " pathEditMode="relative" rAng="0" ptsTypes="AAAAAAAAAAAAAA">
                                      <p:cBhvr>
                                        <p:cTn id="43" dur="2000" fill="hold"/>
                                        <p:tgtEl>
                                          <p:spTgt spid="17"/>
                                        </p:tgtEl>
                                        <p:attrNameLst>
                                          <p:attrName>ppt_x</p:attrName>
                                          <p:attrName>ppt_y</p:attrName>
                                        </p:attrNameLst>
                                      </p:cBhvr>
                                      <p:rCtr x="4271" y="-2037"/>
                                    </p:animMotion>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par>
                          <p:cTn id="51" fill="hold">
                            <p:stCondLst>
                              <p:cond delay="3000"/>
                            </p:stCondLst>
                            <p:childTnLst>
                              <p:par>
                                <p:cTn id="52" presetID="43" presetClass="path" presetSubtype="0" accel="50000" decel="50000" fill="hold" grpId="1" nodeType="afterEffect">
                                  <p:stCondLst>
                                    <p:cond delay="0"/>
                                  </p:stCondLst>
                                  <p:childTnLst>
                                    <p:animMotion origin="layout" path="M -3.33333E-6 2.34568E-6 L 0.01476 2.34568E-6 C 0.02153 2.34568E-6 0.02969 0.00864 0.02969 -0.00864 C 0.02969 -0.0213 0.03004 -0.06451 0.03004 -0.07716 " pathEditMode="relative" rAng="0" ptsTypes="AAAA">
                                      <p:cBhvr>
                                        <p:cTn id="53" dur="2000" fill="hold"/>
                                        <p:tgtEl>
                                          <p:spTgt spid="20"/>
                                        </p:tgtEl>
                                        <p:attrNameLst>
                                          <p:attrName>ppt_x</p:attrName>
                                          <p:attrName>ppt_y</p:attrName>
                                        </p:attrNameLst>
                                      </p:cBhvr>
                                      <p:rCtr x="1493" y="-3765"/>
                                    </p:animMotion>
                                  </p:childTnLst>
                                </p:cTn>
                              </p:par>
                              <p:par>
                                <p:cTn id="54" presetID="43" presetClass="path" presetSubtype="0" accel="50000" decel="50000" fill="hold" grpId="1" nodeType="withEffect">
                                  <p:stCondLst>
                                    <p:cond delay="0"/>
                                  </p:stCondLst>
                                  <p:childTnLst>
                                    <p:animMotion origin="layout" path="M -1.94444E-6 3.20988E-6 L 0.02309 3.20988E-6 C 0.03229 3.20988E-6 0.02465 -0.18673 0.02465 -0.19445 C 0.02465 -0.2 0.03177 -0.19321 0.03177 -0.19877 " pathEditMode="relative" rAng="0" ptsTypes="AAAA">
                                      <p:cBhvr>
                                        <p:cTn id="55" dur="2000" fill="hold"/>
                                        <p:tgtEl>
                                          <p:spTgt spid="18"/>
                                        </p:tgtEl>
                                        <p:attrNameLst>
                                          <p:attrName>ppt_x</p:attrName>
                                          <p:attrName>ppt_y</p:attrName>
                                        </p:attrNameLst>
                                      </p:cBhvr>
                                      <p:rCtr x="1580" y="-9938"/>
                                    </p:animMotion>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5500"/>
                            </p:stCondLst>
                            <p:childTnLst>
                              <p:par>
                                <p:cTn id="61" presetID="63" presetClass="path" presetSubtype="0" accel="50000" decel="50000" fill="hold" grpId="1" nodeType="afterEffect">
                                  <p:stCondLst>
                                    <p:cond delay="0"/>
                                  </p:stCondLst>
                                  <p:childTnLst>
                                    <p:animMotion origin="layout" path="M -4.16667E-6 1.60494E-6 L 0.09445 1.60494E-6 " pathEditMode="relative" rAng="0" ptsTypes="AA">
                                      <p:cBhvr>
                                        <p:cTn id="62" dur="2000" fill="hold"/>
                                        <p:tgtEl>
                                          <p:spTgt spid="19"/>
                                        </p:tgtEl>
                                        <p:attrNameLst>
                                          <p:attrName>ppt_x</p:attrName>
                                          <p:attrName>ppt_y</p:attrName>
                                        </p:attrNameLst>
                                      </p:cBhvr>
                                      <p:rCtr x="4722" y="0"/>
                                    </p:animMotion>
                                  </p:childTnLst>
                                </p:cTn>
                              </p:par>
                            </p:childTnLst>
                          </p:cTn>
                        </p:par>
                        <p:par>
                          <p:cTn id="63" fill="hold">
                            <p:stCondLst>
                              <p:cond delay="7500"/>
                            </p:stCondLst>
                            <p:childTnLst>
                              <p:par>
                                <p:cTn id="64" presetID="10" presetClass="entr" presetSubtype="0"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childTnLst>
                          </p:cTn>
                        </p:par>
                        <p:par>
                          <p:cTn id="67" fill="hold">
                            <p:stCondLst>
                              <p:cond delay="8000"/>
                            </p:stCondLst>
                            <p:childTnLst>
                              <p:par>
                                <p:cTn id="68" presetID="63" presetClass="path" presetSubtype="0" accel="50000" decel="50000" fill="hold" grpId="1" nodeType="afterEffect">
                                  <p:stCondLst>
                                    <p:cond delay="0"/>
                                  </p:stCondLst>
                                  <p:childTnLst>
                                    <p:animMotion origin="layout" path="M 3.88889E-6 2.83951E-6 L 0.05086 2.83951E-6 " pathEditMode="relative" rAng="0" ptsTypes="AA">
                                      <p:cBhvr>
                                        <p:cTn id="69" dur="2000" fill="hold"/>
                                        <p:tgtEl>
                                          <p:spTgt spid="22"/>
                                        </p:tgtEl>
                                        <p:attrNameLst>
                                          <p:attrName>ppt_x</p:attrName>
                                          <p:attrName>ppt_y</p:attrName>
                                        </p:attrNameLst>
                                      </p:cBhvr>
                                      <p:rCtr x="2535" y="0"/>
                                    </p:animMotion>
                                  </p:childTnLst>
                                </p:cTn>
                              </p:par>
                            </p:childTnLst>
                          </p:cTn>
                        </p:par>
                        <p:par>
                          <p:cTn id="70" fill="hold">
                            <p:stCondLst>
                              <p:cond delay="10000"/>
                            </p:stCondLst>
                            <p:childTnLst>
                              <p:par>
                                <p:cTn id="71" presetID="10"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childTnLst>
                                </p:cTn>
                              </p:par>
                              <p:par>
                                <p:cTn id="74" presetID="22" presetClass="entr" presetSubtype="2" fill="hold"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right)">
                                      <p:cBhvr>
                                        <p:cTn id="7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2" grpId="0" animBg="1"/>
      <p:bldP spid="22" grpId="1" animBg="1"/>
      <p:bldP spid="23" grpId="0"/>
      <p:bldP spid="2" grpId="0"/>
      <p:bldP spid="4" grpId="0" build="p"/>
      <p:bldP spid="20" grpId="0" animBg="1"/>
      <p:bldP spid="20"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68957" y="1320475"/>
            <a:ext cx="4299371" cy="3216393"/>
          </a:xfrm>
          <a:prstGeom prst="rect">
            <a:avLst/>
          </a:prstGeom>
        </p:spPr>
      </p:pic>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15</a:t>
            </a:fld>
            <a:endParaRPr lang="en"/>
          </a:p>
        </p:txBody>
      </p:sp>
      <p:sp>
        <p:nvSpPr>
          <p:cNvPr id="23" name="Rectangle 22"/>
          <p:cNvSpPr/>
          <p:nvPr/>
        </p:nvSpPr>
        <p:spPr>
          <a:xfrm>
            <a:off x="1798965" y="3855801"/>
            <a:ext cx="1494320" cy="276999"/>
          </a:xfrm>
          <a:prstGeom prst="rect">
            <a:avLst/>
          </a:prstGeom>
        </p:spPr>
        <p:txBody>
          <a:bodyPr wrap="none">
            <a:spAutoFit/>
          </a:bodyPr>
          <a:lstStyle/>
          <a:p>
            <a:r>
              <a:rPr lang="en-US" sz="1200" dirty="0">
                <a:solidFill>
                  <a:schemeClr val="tx1">
                    <a:lumMod val="50000"/>
                    <a:lumOff val="50000"/>
                  </a:schemeClr>
                </a:solidFill>
              </a:rPr>
              <a:t>Intrinsic</a:t>
            </a:r>
            <a:r>
              <a:rPr lang="en-US" sz="900" dirty="0">
                <a:solidFill>
                  <a:schemeClr val="tx1">
                    <a:lumMod val="50000"/>
                    <a:lumOff val="50000"/>
                  </a:schemeClr>
                </a:solidFill>
              </a:rPr>
              <a:t> </a:t>
            </a:r>
            <a:r>
              <a:rPr lang="en-US" sz="1200" dirty="0">
                <a:solidFill>
                  <a:srgbClr val="FFC000"/>
                </a:solidFill>
              </a:rPr>
              <a:t>Parallelism</a:t>
            </a:r>
          </a:p>
        </p:txBody>
      </p:sp>
      <p:grpSp>
        <p:nvGrpSpPr>
          <p:cNvPr id="28" name="Group 27"/>
          <p:cNvGrpSpPr/>
          <p:nvPr/>
        </p:nvGrpSpPr>
        <p:grpSpPr>
          <a:xfrm>
            <a:off x="4271270" y="1712564"/>
            <a:ext cx="3908736" cy="1264864"/>
            <a:chOff x="1257300" y="1143000"/>
            <a:chExt cx="6629400" cy="2145268"/>
          </a:xfrm>
        </p:grpSpPr>
        <p:sp>
          <p:nvSpPr>
            <p:cNvPr id="29" name="Rounded Rectangle 28"/>
            <p:cNvSpPr/>
            <p:nvPr/>
          </p:nvSpPr>
          <p:spPr>
            <a:xfrm>
              <a:off x="1257300" y="1143000"/>
              <a:ext cx="6629400" cy="2145268"/>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11729" y="1512332"/>
              <a:ext cx="5120543" cy="1676400"/>
            </a:xfrm>
            <a:prstGeom prst="rect">
              <a:avLst/>
            </a:prstGeom>
            <a:noFill/>
            <a:ln w="9525">
              <a:noFill/>
              <a:miter lim="800000"/>
              <a:headEnd/>
              <a:tailEnd/>
            </a:ln>
          </p:spPr>
        </p:pic>
      </p:grpSp>
      <p:pic>
        <p:nvPicPr>
          <p:cNvPr id="31"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33237" y="3448122"/>
            <a:ext cx="3770810" cy="745393"/>
          </a:xfrm>
          <a:prstGeom prst="rect">
            <a:avLst/>
          </a:prstGeom>
          <a:noFill/>
          <a:ln w="9525">
            <a:noFill/>
            <a:miter lim="800000"/>
            <a:headEnd/>
            <a:tailEnd/>
          </a:ln>
        </p:spPr>
      </p:pic>
      <p:grpSp>
        <p:nvGrpSpPr>
          <p:cNvPr id="25" name="Group 24"/>
          <p:cNvGrpSpPr/>
          <p:nvPr/>
        </p:nvGrpSpPr>
        <p:grpSpPr>
          <a:xfrm flipH="1" flipV="1">
            <a:off x="3293285" y="3557477"/>
            <a:ext cx="674416" cy="436824"/>
            <a:chOff x="1418594" y="4615176"/>
            <a:chExt cx="1140722" cy="602012"/>
          </a:xfrm>
          <a:effectLst>
            <a:outerShdw blurRad="50800" dist="38100" dir="2700000" algn="tl" rotWithShape="0">
              <a:prstClr val="black">
                <a:alpha val="40000"/>
              </a:prstClr>
            </a:outerShdw>
          </a:effectLst>
        </p:grpSpPr>
        <p:cxnSp>
          <p:nvCxnSpPr>
            <p:cNvPr id="26" name="Straight Connector 25"/>
            <p:cNvCxnSpPr/>
            <p:nvPr/>
          </p:nvCxnSpPr>
          <p:spPr>
            <a:xfrm flipV="1">
              <a:off x="1880558" y="4615176"/>
              <a:ext cx="678758" cy="60201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418594" y="5214807"/>
              <a:ext cx="468000" cy="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dirty="0"/>
              <a:t>Dataflow II</a:t>
            </a:r>
            <a:endParaRPr lang="en-GB" dirty="0"/>
          </a:p>
        </p:txBody>
      </p:sp>
      <p:sp>
        <p:nvSpPr>
          <p:cNvPr id="3" name="Text Placeholder 2"/>
          <p:cNvSpPr>
            <a:spLocks noGrp="1"/>
          </p:cNvSpPr>
          <p:nvPr>
            <p:ph type="body" idx="1"/>
          </p:nvPr>
        </p:nvSpPr>
        <p:spPr>
          <a:xfrm>
            <a:off x="475029" y="1463425"/>
            <a:ext cx="3543300" cy="582808"/>
          </a:xfrm>
        </p:spPr>
        <p:txBody>
          <a:bodyPr/>
          <a:lstStyle/>
          <a:p>
            <a:r>
              <a:rPr lang="en-US" dirty="0"/>
              <a:t>Data driven execution</a:t>
            </a:r>
          </a:p>
          <a:p>
            <a:r>
              <a:rPr lang="en-US" dirty="0"/>
              <a:t>Multi-threaded (no explicit commands required, just careful code design)</a:t>
            </a:r>
            <a:endParaRPr lang="en-GB" dirty="0"/>
          </a:p>
          <a:p>
            <a:endParaRPr lang="en-GB" dirty="0"/>
          </a:p>
        </p:txBody>
      </p:sp>
    </p:spTree>
    <p:extLst>
      <p:ext uri="{BB962C8B-B14F-4D97-AF65-F5344CB8AC3E}">
        <p14:creationId xmlns:p14="http://schemas.microsoft.com/office/powerpoint/2010/main" val="3747762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par>
                                <p:cTn id="16" presetID="22" presetClass="entr" presetSubtype="2"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right)">
                                      <p:cBhvr>
                                        <p:cTn id="18" dur="500"/>
                                        <p:tgtEl>
                                          <p:spTgt spid="2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94672" y="1404848"/>
            <a:ext cx="3927298" cy="3127741"/>
          </a:xfrm>
          <a:prstGeom prst="rect">
            <a:avLst/>
          </a:prstGeom>
        </p:spPr>
      </p:pic>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16</a:t>
            </a:fld>
            <a:endParaRPr lang="en"/>
          </a:p>
        </p:txBody>
      </p:sp>
      <p:sp>
        <p:nvSpPr>
          <p:cNvPr id="8" name="Rectangle 7"/>
          <p:cNvSpPr/>
          <p:nvPr/>
        </p:nvSpPr>
        <p:spPr bwMode="auto">
          <a:xfrm>
            <a:off x="838948" y="1891479"/>
            <a:ext cx="3063700" cy="1033746"/>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457174" eaLnBrk="1" fontAlgn="auto" latinLnBrk="0" hangingPunct="1">
              <a:lnSpc>
                <a:spcPct val="100000"/>
              </a:lnSpc>
              <a:spcBef>
                <a:spcPts val="0"/>
              </a:spcBef>
              <a:spcAft>
                <a:spcPts val="0"/>
              </a:spcAft>
              <a:buClrTx/>
              <a:buSzTx/>
              <a:buFontTx/>
              <a:buNone/>
              <a:tabLst/>
              <a:defRPr/>
            </a:pPr>
            <a:r>
              <a:rPr kumimoji="0" lang="nn-NO" b="0" i="0" u="none" strike="noStrike" kern="1200" cap="none" spc="0" normalizeH="0" baseline="0" noProof="0" dirty="0">
                <a:ln>
                  <a:noFill/>
                </a:ln>
                <a:solidFill>
                  <a:srgbClr val="B1B100"/>
                </a:solidFill>
                <a:effectLst/>
                <a:uLnTx/>
                <a:uFillTx/>
                <a:latin typeface="Courier New"/>
                <a:ea typeface="+mn-ea"/>
                <a:cs typeface="+mn-cs"/>
              </a:rPr>
              <a:t>for</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nn-NO" b="0" i="0" u="none" strike="noStrike" kern="1200" cap="none" spc="0" normalizeH="0" baseline="0" noProof="0" dirty="0">
                <a:ln>
                  <a:noFill/>
                </a:ln>
                <a:solidFill>
                  <a:srgbClr val="009900"/>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i </a:t>
            </a:r>
            <a:r>
              <a:rPr kumimoji="0" lang="nn-NO" b="0" i="0" u="none" strike="noStrike" kern="1200" cap="none" spc="0" normalizeH="0" baseline="0" noProof="0" dirty="0">
                <a:ln>
                  <a:noFill/>
                </a:ln>
                <a:solidFill>
                  <a:srgbClr val="339933"/>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nn-NO" b="0" i="0" u="none" strike="noStrike" kern="1200" cap="none" spc="0" normalizeH="0" baseline="0" noProof="0" dirty="0">
                <a:ln>
                  <a:noFill/>
                </a:ln>
                <a:solidFill>
                  <a:srgbClr val="0000DD"/>
                </a:solidFill>
                <a:effectLst/>
                <a:uLnTx/>
                <a:uFillTx/>
                <a:latin typeface="Courier New"/>
                <a:ea typeface="+mn-ea"/>
                <a:cs typeface="+mn-cs"/>
              </a:rPr>
              <a:t>0</a:t>
            </a:r>
            <a:r>
              <a:rPr kumimoji="0" lang="nn-NO" b="0" i="0" u="none" strike="noStrike" kern="1200" cap="none" spc="0" normalizeH="0" baseline="0" noProof="0" dirty="0">
                <a:ln>
                  <a:noFill/>
                </a:ln>
                <a:solidFill>
                  <a:srgbClr val="339933"/>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i </a:t>
            </a:r>
            <a:r>
              <a:rPr kumimoji="0" lang="nn-NO" b="0" i="0" u="none" strike="noStrike" kern="1200" cap="none" spc="0" normalizeH="0" baseline="0" noProof="0" dirty="0">
                <a:ln>
                  <a:noFill/>
                </a:ln>
                <a:solidFill>
                  <a:srgbClr val="339933"/>
                </a:solidFill>
                <a:effectLst/>
                <a:uLnTx/>
                <a:uFillTx/>
                <a:latin typeface="Courier New"/>
                <a:ea typeface="+mn-ea"/>
                <a:cs typeface="+mn-cs"/>
              </a:rPr>
              <a:t>&lt;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nn-NO" b="0" i="0" u="none" strike="noStrike" kern="1200" cap="none" spc="0" normalizeH="0" baseline="0" noProof="0" dirty="0">
                <a:ln>
                  <a:noFill/>
                </a:ln>
                <a:solidFill>
                  <a:srgbClr val="0000DD"/>
                </a:solidFill>
                <a:effectLst/>
                <a:uLnTx/>
                <a:uFillTx/>
                <a:latin typeface="Courier New"/>
                <a:ea typeface="+mn-ea"/>
                <a:cs typeface="+mn-cs"/>
              </a:rPr>
              <a:t>10</a:t>
            </a:r>
            <a:r>
              <a:rPr kumimoji="0" lang="nn-NO" b="0" i="0" u="none" strike="noStrike" kern="1200" cap="none" spc="0" normalizeH="0" baseline="0" noProof="0" dirty="0">
                <a:ln>
                  <a:noFill/>
                </a:ln>
                <a:solidFill>
                  <a:srgbClr val="339933"/>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i</a:t>
            </a:r>
            <a:r>
              <a:rPr kumimoji="0" lang="nn-NO" b="0" i="0" u="none" strike="noStrike" kern="1200" cap="none" spc="0" normalizeH="0" baseline="0" noProof="0" dirty="0">
                <a:ln>
                  <a:noFill/>
                </a:ln>
                <a:solidFill>
                  <a:srgbClr val="339933"/>
                </a:solidFill>
                <a:effectLst/>
                <a:uLnTx/>
                <a:uFillTx/>
                <a:latin typeface="Courier New"/>
                <a:ea typeface="+mn-ea"/>
                <a:cs typeface="+mn-cs"/>
              </a:rPr>
              <a:t>++</a:t>
            </a:r>
            <a:r>
              <a:rPr kumimoji="0" lang="nn-NO" b="0" i="0" u="none" strike="noStrike" kern="1200" cap="none" spc="0" normalizeH="0" baseline="0" noProof="0" dirty="0">
                <a:ln>
                  <a:noFill/>
                </a:ln>
                <a:solidFill>
                  <a:srgbClr val="009900"/>
                </a:solidFill>
                <a:effectLst/>
                <a:uLnTx/>
                <a:uFillTx/>
                <a:latin typeface="Courier New"/>
                <a:ea typeface="+mn-ea"/>
                <a:cs typeface="+mn-cs"/>
              </a:rPr>
              <a:t>)</a:t>
            </a:r>
          </a:p>
          <a:p>
            <a:pPr marL="0" marR="0" lvl="0" indent="0" defTabSz="457174" eaLnBrk="1" fontAlgn="auto" latinLnBrk="0" hangingPunct="1">
              <a:lnSpc>
                <a:spcPct val="100000"/>
              </a:lnSpc>
              <a:spcBef>
                <a:spcPts val="0"/>
              </a:spcBef>
              <a:spcAft>
                <a:spcPts val="0"/>
              </a:spcAft>
              <a:buClrTx/>
              <a:buSzTx/>
              <a:buFontTx/>
              <a:buNone/>
              <a:tabLst/>
              <a:defRPr/>
            </a:pPr>
            <a:r>
              <a:rPr kumimoji="0" lang="nn-NO" b="0" i="0" u="none" strike="noStrike" kern="1200" cap="none" spc="0" normalizeH="0" baseline="0" noProof="0" dirty="0">
                <a:ln>
                  <a:noFill/>
                </a:ln>
                <a:solidFill>
                  <a:srgbClr val="009900"/>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nn-NO" b="0" i="1"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nn-NO" b="0" i="1" u="none" strike="noStrike" kern="1200" cap="none" spc="0" normalizeH="0" baseline="0" noProof="0" dirty="0">
                <a:ln>
                  <a:noFill/>
                </a:ln>
                <a:solidFill>
                  <a:srgbClr val="808080"/>
                </a:solidFill>
                <a:effectLst/>
                <a:uLnTx/>
                <a:uFillTx/>
                <a:latin typeface="Courier New"/>
                <a:ea typeface="+mn-ea"/>
                <a:cs typeface="+mn-cs"/>
              </a:rPr>
              <a:t>/* loop body */</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nn-NO" b="0" i="0" u="none" strike="noStrike" kern="1200" cap="none" spc="0" normalizeH="0" baseline="0" noProof="0" dirty="0">
                <a:ln>
                  <a:noFill/>
                </a:ln>
                <a:solidFill>
                  <a:srgbClr val="009900"/>
                </a:solidFill>
                <a:effectLst/>
                <a:uLnTx/>
                <a:uFillTx/>
                <a:latin typeface="Courier New"/>
                <a:ea typeface="+mn-ea"/>
                <a:cs typeface="+mn-cs"/>
              </a:rPr>
              <a:t>}</a:t>
            </a:r>
            <a:endParaRPr kumimoji="0" lang="en-US" b="0" i="0" u="none" strike="noStrike" kern="1200" cap="none" spc="0" normalizeH="0" baseline="0" noProof="0" dirty="0">
              <a:ln>
                <a:noFill/>
              </a:ln>
              <a:solidFill>
                <a:prstClr val="black"/>
              </a:solidFill>
              <a:effectLst/>
              <a:uLnTx/>
              <a:uFillTx/>
              <a:latin typeface="Univers Com 45 Light"/>
              <a:ea typeface="+mn-ea"/>
              <a:cs typeface="+mn-cs"/>
            </a:endParaRPr>
          </a:p>
        </p:txBody>
      </p:sp>
      <p:pic>
        <p:nvPicPr>
          <p:cNvPr id="9" name="Picture 5"/>
          <p:cNvPicPr>
            <a:picLocks noChangeAspect="1" noChangeArrowheads="1"/>
          </p:cNvPicPr>
          <p:nvPr/>
        </p:nvPicPr>
        <p:blipFill>
          <a:blip r:embed="rId4" cstate="print"/>
          <a:srcRect/>
          <a:stretch>
            <a:fillRect/>
          </a:stretch>
        </p:blipFill>
        <p:spPr bwMode="auto">
          <a:xfrm>
            <a:off x="5228532" y="1891479"/>
            <a:ext cx="1667483" cy="1069104"/>
          </a:xfrm>
          <a:prstGeom prst="rect">
            <a:avLst/>
          </a:prstGeom>
          <a:noFill/>
          <a:ln w="9525">
            <a:noFill/>
            <a:miter lim="800000"/>
            <a:headEnd/>
            <a:tailEnd/>
          </a:ln>
        </p:spPr>
      </p:pic>
      <p:sp>
        <p:nvSpPr>
          <p:cNvPr id="10" name="Rectangle 9"/>
          <p:cNvSpPr/>
          <p:nvPr/>
        </p:nvSpPr>
        <p:spPr bwMode="auto">
          <a:xfrm>
            <a:off x="4466532" y="1891479"/>
            <a:ext cx="3063700" cy="1033746"/>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457174"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Univers Com 45 Light"/>
              <a:ea typeface="+mn-ea"/>
              <a:cs typeface="+mn-cs"/>
            </a:endParaRPr>
          </a:p>
        </p:txBody>
      </p:sp>
      <p:sp>
        <p:nvSpPr>
          <p:cNvPr id="11" name="Rectangle 10"/>
          <p:cNvSpPr/>
          <p:nvPr/>
        </p:nvSpPr>
        <p:spPr bwMode="auto">
          <a:xfrm>
            <a:off x="838948" y="3230278"/>
            <a:ext cx="3063700" cy="1094555"/>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457174" eaLnBrk="1" fontAlgn="auto" latinLnBrk="0" hangingPunct="1">
              <a:lnSpc>
                <a:spcPct val="100000"/>
              </a:lnSpc>
              <a:spcBef>
                <a:spcPts val="0"/>
              </a:spcBef>
              <a:spcAft>
                <a:spcPts val="0"/>
              </a:spcAft>
              <a:buClrTx/>
              <a:buSzTx/>
              <a:buFontTx/>
              <a:buNone/>
              <a:tabLst/>
              <a:defRPr/>
            </a:pPr>
            <a:r>
              <a:rPr kumimoji="0" lang="nn-NO" b="0" i="0" u="none" strike="noStrike" kern="1200" cap="none" spc="0" normalizeH="0" baseline="0" noProof="0" dirty="0">
                <a:ln>
                  <a:noFill/>
                </a:ln>
                <a:solidFill>
                  <a:srgbClr val="B1B100"/>
                </a:solidFill>
                <a:effectLst/>
                <a:uLnTx/>
                <a:uFillTx/>
                <a:latin typeface="Courier New"/>
                <a:ea typeface="+mn-ea"/>
                <a:cs typeface="+mn-cs"/>
              </a:rPr>
              <a:t>for</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nn-NO" b="0" i="0" u="none" strike="noStrike" kern="1200" cap="none" spc="0" normalizeH="0" baseline="0" noProof="0" dirty="0">
                <a:ln>
                  <a:noFill/>
                </a:ln>
                <a:solidFill>
                  <a:srgbClr val="009900"/>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i </a:t>
            </a:r>
            <a:r>
              <a:rPr kumimoji="0" lang="nn-NO" b="0" i="0" u="none" strike="noStrike" kern="1200" cap="none" spc="0" normalizeH="0" baseline="0" noProof="0" dirty="0">
                <a:ln>
                  <a:noFill/>
                </a:ln>
                <a:solidFill>
                  <a:srgbClr val="339933"/>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nn-NO" b="0" i="0" u="none" strike="noStrike" kern="1200" cap="none" spc="0" normalizeH="0" baseline="0" noProof="0" dirty="0">
                <a:ln>
                  <a:noFill/>
                </a:ln>
                <a:solidFill>
                  <a:srgbClr val="0000DD"/>
                </a:solidFill>
                <a:effectLst/>
                <a:uLnTx/>
                <a:uFillTx/>
                <a:latin typeface="Courier New"/>
                <a:ea typeface="+mn-ea"/>
                <a:cs typeface="+mn-cs"/>
              </a:rPr>
              <a:t>0</a:t>
            </a:r>
            <a:r>
              <a:rPr kumimoji="0" lang="nn-NO" b="0" i="0" u="none" strike="noStrike" kern="1200" cap="none" spc="0" normalizeH="0" baseline="0" noProof="0" dirty="0">
                <a:ln>
                  <a:noFill/>
                </a:ln>
                <a:solidFill>
                  <a:srgbClr val="339933"/>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i </a:t>
            </a:r>
            <a:r>
              <a:rPr kumimoji="0" lang="nn-NO" b="0" i="0" u="none" strike="noStrike" kern="1200" cap="none" spc="0" normalizeH="0" baseline="0" noProof="0" dirty="0">
                <a:ln>
                  <a:noFill/>
                </a:ln>
                <a:solidFill>
                  <a:srgbClr val="339933"/>
                </a:solidFill>
                <a:effectLst/>
                <a:uLnTx/>
                <a:uFillTx/>
                <a:latin typeface="Courier New"/>
                <a:ea typeface="+mn-ea"/>
                <a:cs typeface="+mn-cs"/>
              </a:rPr>
              <a:t>&lt;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nn-NO" b="0" i="0" u="none" strike="noStrike" kern="1200" cap="none" spc="0" normalizeH="0" baseline="0" noProof="0" dirty="0">
                <a:ln>
                  <a:noFill/>
                </a:ln>
                <a:solidFill>
                  <a:srgbClr val="0000DD"/>
                </a:solidFill>
                <a:effectLst/>
                <a:uLnTx/>
                <a:uFillTx/>
                <a:latin typeface="Courier New"/>
                <a:ea typeface="+mn-ea"/>
                <a:cs typeface="+mn-cs"/>
              </a:rPr>
              <a:t>10</a:t>
            </a:r>
            <a:r>
              <a:rPr kumimoji="0" lang="nn-NO" b="0" i="0" u="none" strike="noStrike" kern="1200" cap="none" spc="0" normalizeH="0" baseline="0" noProof="0" dirty="0">
                <a:ln>
                  <a:noFill/>
                </a:ln>
                <a:solidFill>
                  <a:srgbClr val="339933"/>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i</a:t>
            </a:r>
            <a:r>
              <a:rPr kumimoji="0" lang="nn-NO" b="0" i="0" u="none" strike="noStrike" kern="1200" cap="none" spc="0" normalizeH="0" baseline="0" noProof="0" dirty="0">
                <a:ln>
                  <a:noFill/>
                </a:ln>
                <a:solidFill>
                  <a:srgbClr val="339933"/>
                </a:solidFill>
                <a:effectLst/>
                <a:uLnTx/>
                <a:uFillTx/>
                <a:latin typeface="Courier New"/>
                <a:ea typeface="+mn-ea"/>
                <a:cs typeface="+mn-cs"/>
              </a:rPr>
              <a:t>++</a:t>
            </a:r>
            <a:r>
              <a:rPr kumimoji="0" lang="nn-NO" b="0" i="0" u="none" strike="noStrike" kern="1200" cap="none" spc="0" normalizeH="0" baseline="0" noProof="0" dirty="0">
                <a:ln>
                  <a:noFill/>
                </a:ln>
                <a:solidFill>
                  <a:srgbClr val="009900"/>
                </a:solidFill>
                <a:effectLst/>
                <a:uLnTx/>
                <a:uFillTx/>
                <a:latin typeface="Courier New"/>
                <a:ea typeface="+mn-ea"/>
                <a:cs typeface="+mn-cs"/>
              </a:rPr>
              <a:t>)</a:t>
            </a:r>
          </a:p>
          <a:p>
            <a:pPr marL="0" marR="0" lvl="0" indent="0" defTabSz="457174" eaLnBrk="1" fontAlgn="auto" latinLnBrk="0" hangingPunct="1">
              <a:lnSpc>
                <a:spcPct val="100000"/>
              </a:lnSpc>
              <a:spcBef>
                <a:spcPts val="0"/>
              </a:spcBef>
              <a:spcAft>
                <a:spcPts val="0"/>
              </a:spcAft>
              <a:buClrTx/>
              <a:buSzTx/>
              <a:buFontTx/>
              <a:buNone/>
              <a:tabLst/>
              <a:defRPr/>
            </a:pPr>
            <a:r>
              <a:rPr kumimoji="0" lang="nn-NO" b="0" i="0" u="none" strike="noStrike" kern="1200" cap="none" spc="0" normalizeH="0" baseline="0" noProof="0" dirty="0">
                <a:ln>
                  <a:noFill/>
                </a:ln>
                <a:solidFill>
                  <a:srgbClr val="009900"/>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if</a:t>
            </a:r>
            <a:r>
              <a:rPr kumimoji="0" lang="nn-NO" b="0" i="0" u="none" strike="noStrike" kern="1200" cap="none" spc="0" normalizeH="0" baseline="0" noProof="0" dirty="0">
                <a:ln>
                  <a:noFill/>
                </a:ln>
                <a:solidFill>
                  <a:srgbClr val="009900"/>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check</a:t>
            </a:r>
            <a:r>
              <a:rPr kumimoji="0" lang="nn-NO" b="0" i="0" u="none" strike="noStrike" kern="1200" cap="none" spc="0" normalizeH="0" baseline="0" noProof="0" dirty="0">
                <a:ln>
                  <a:noFill/>
                </a:ln>
                <a:solidFill>
                  <a:srgbClr val="009900"/>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i</a:t>
            </a:r>
            <a:r>
              <a:rPr kumimoji="0" lang="nn-NO" b="0" i="0" u="none" strike="noStrike" kern="1200" cap="none" spc="0" normalizeH="0" baseline="0" noProof="0" dirty="0">
                <a:ln>
                  <a:noFill/>
                </a:ln>
                <a:solidFill>
                  <a:srgbClr val="009900"/>
                </a:solidFill>
                <a:effectLst/>
                <a:uLnTx/>
                <a:uFillTx/>
                <a:latin typeface="Courier New"/>
                <a:ea typeface="+mn-ea"/>
                <a:cs typeface="+mn-cs"/>
              </a:rPr>
              <a:t>))</a:t>
            </a:r>
            <a:r>
              <a:rPr kumimoji="0" lang="nn-NO"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b="1" i="0" u="none" strike="noStrike" kern="1200" cap="none" spc="0" normalizeH="0" baseline="0" noProof="0" dirty="0">
                <a:ln>
                  <a:noFill/>
                </a:ln>
                <a:solidFill>
                  <a:sysClr val="windowText" lastClr="000000"/>
                </a:solidFill>
                <a:effectLst/>
                <a:uLnTx/>
                <a:uFillTx/>
                <a:latin typeface="Courier New"/>
                <a:ea typeface="+mn-ea"/>
                <a:cs typeface="+mn-cs"/>
              </a:rPr>
              <a:t>break</a:t>
            </a:r>
            <a:r>
              <a:rPr kumimoji="0" lang="en-US" b="0" i="0" u="none" strike="noStrike" kern="1200" cap="none" spc="0" normalizeH="0" baseline="0" noProof="0" dirty="0">
                <a:ln>
                  <a:noFill/>
                </a:ln>
                <a:solidFill>
                  <a:srgbClr val="339933"/>
                </a:solidFill>
                <a:effectLst/>
                <a:uLnTx/>
                <a:uFillTx/>
                <a:latin typeface="Courier New"/>
                <a:ea typeface="+mn-ea"/>
                <a:cs typeface="+mn-cs"/>
              </a:rPr>
              <a:t>;</a:t>
            </a:r>
            <a:r>
              <a:rPr kumimoji="0" lang="en-US" b="0" i="0" u="none" strike="noStrike" kern="1200" cap="none" spc="0" normalizeH="0" baseline="0" noProof="0" dirty="0">
                <a:ln>
                  <a:noFill/>
                </a:ln>
                <a:solidFill>
                  <a:sysClr val="windowText" lastClr="000000"/>
                </a:solidFill>
                <a:effectLst/>
                <a:uLnTx/>
                <a:uFillTx/>
                <a:latin typeface="Courier New"/>
                <a:ea typeface="+mn-ea"/>
                <a:cs typeface="+mn-cs"/>
              </a:rPr>
              <a:t> </a:t>
            </a:r>
            <a:endParaRPr kumimoji="0" lang="nn-NO" b="0" i="0" u="none" strike="noStrike" kern="1200" cap="none" spc="0" normalizeH="0" baseline="0" noProof="0" dirty="0">
              <a:ln>
                <a:noFill/>
              </a:ln>
              <a:solidFill>
                <a:sysClr val="windowText" lastClr="000000"/>
              </a:solidFill>
              <a:effectLst/>
              <a:uLnTx/>
              <a:uFillTx/>
              <a:latin typeface="Courier New"/>
              <a:ea typeface="+mn-ea"/>
              <a:cs typeface="+mn-cs"/>
            </a:endParaRPr>
          </a:p>
          <a:p>
            <a:pPr marL="0" marR="0" lvl="0" indent="0" defTabSz="457174"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srgbClr val="009900"/>
                </a:solidFill>
                <a:effectLst/>
                <a:uLnTx/>
                <a:uFillTx/>
                <a:latin typeface="Courier New"/>
                <a:ea typeface="+mn-ea"/>
                <a:cs typeface="+mn-cs"/>
              </a:rPr>
              <a:t>}</a:t>
            </a:r>
            <a:endParaRPr kumimoji="0" lang="en-US" b="0" i="0" u="none" strike="noStrike" kern="1200" cap="none" spc="0" normalizeH="0" baseline="0" noProof="0" dirty="0">
              <a:ln>
                <a:noFill/>
              </a:ln>
              <a:solidFill>
                <a:prstClr val="black"/>
              </a:solidFill>
              <a:effectLst/>
              <a:uLnTx/>
              <a:uFillTx/>
              <a:latin typeface="Univers Com 45 Light"/>
              <a:ea typeface="+mn-ea"/>
              <a:cs typeface="+mn-cs"/>
            </a:endParaRPr>
          </a:p>
        </p:txBody>
      </p:sp>
      <p:sp>
        <p:nvSpPr>
          <p:cNvPr id="12" name="Rectangle 11"/>
          <p:cNvSpPr/>
          <p:nvPr/>
        </p:nvSpPr>
        <p:spPr bwMode="auto">
          <a:xfrm>
            <a:off x="4466532" y="3230277"/>
            <a:ext cx="3063700" cy="1094555"/>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457174"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Univers Com 45 Light"/>
              <a:ea typeface="+mn-ea"/>
              <a:cs typeface="+mn-cs"/>
            </a:endParaRPr>
          </a:p>
        </p:txBody>
      </p:sp>
      <p:pic>
        <p:nvPicPr>
          <p:cNvPr id="13"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156662" y="3239680"/>
            <a:ext cx="1683439" cy="957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p:txBody>
          <a:bodyPr/>
          <a:lstStyle/>
          <a:p>
            <a:r>
              <a:rPr lang="en-US" dirty="0"/>
              <a:t>Comparison with text</a:t>
            </a:r>
            <a:endParaRPr lang="en-GB" dirty="0"/>
          </a:p>
        </p:txBody>
      </p:sp>
    </p:spTree>
    <p:extLst>
      <p:ext uri="{BB962C8B-B14F-4D97-AF65-F5344CB8AC3E}">
        <p14:creationId xmlns:p14="http://schemas.microsoft.com/office/powerpoint/2010/main" val="186052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500"/>
                                        <p:tgtEl>
                                          <p:spTgt spid="10"/>
                                        </p:tgtEl>
                                      </p:cBhvr>
                                    </p:animEffect>
                                    <p:set>
                                      <p:cBhvr>
                                        <p:cTn id="35" dur="1" fill="hold">
                                          <p:stCondLst>
                                            <p:cond delay="499"/>
                                          </p:stCondLst>
                                        </p:cTn>
                                        <p:tgtEl>
                                          <p:spTgt spid="10"/>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12"/>
                                        </p:tgtEl>
                                      </p:cBhvr>
                                    </p:animEffect>
                                    <p:set>
                                      <p:cBhvr>
                                        <p:cTn id="38" dur="1" fill="hold">
                                          <p:stCondLst>
                                            <p:cond delay="499"/>
                                          </p:stCondLst>
                                        </p:cTn>
                                        <p:tgtEl>
                                          <p:spTgt spid="12"/>
                                        </p:tgtEl>
                                        <p:attrNameLst>
                                          <p:attrName>style.visibility</p:attrName>
                                        </p:attrNameLst>
                                      </p:cBhvr>
                                      <p:to>
                                        <p:strVal val="hidden"/>
                                      </p:to>
                                    </p:set>
                                  </p:childTnLst>
                                </p:cTn>
                              </p:par>
                              <p:par>
                                <p:cTn id="39" presetID="10"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0" grpId="1" animBg="1"/>
      <p:bldP spid="11" grpId="0" animBg="1"/>
      <p:bldP spid="12" grpId="0" animBg="1"/>
      <p:bldP spid="12" grpId="1" animBg="1"/>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17</a:t>
            </a:fld>
            <a:endParaRPr lang="en"/>
          </a:p>
        </p:txBody>
      </p:sp>
      <p:sp>
        <p:nvSpPr>
          <p:cNvPr id="14" name="Rectangle 13"/>
          <p:cNvSpPr/>
          <p:nvPr/>
        </p:nvSpPr>
        <p:spPr bwMode="auto">
          <a:xfrm>
            <a:off x="762000" y="3056598"/>
            <a:ext cx="3962400" cy="1760674"/>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B1B100"/>
                </a:solidFill>
                <a:effectLst/>
                <a:uLnTx/>
                <a:uFillTx/>
                <a:latin typeface="Courier New"/>
                <a:ea typeface="+mn-ea"/>
                <a:cs typeface="+mn-cs"/>
              </a:rPr>
              <a:t>switch</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0" u="none" strike="noStrike" kern="1200" cap="none" spc="0" normalizeH="0" baseline="0" noProof="0" dirty="0">
                <a:ln>
                  <a:noFill/>
                </a:ln>
                <a:solidFill>
                  <a:srgbClr val="009900"/>
                </a:solidFill>
                <a:effectLst/>
                <a:uLnTx/>
                <a:uFillTx/>
                <a:latin typeface="Courier New"/>
                <a:ea typeface="+mn-ea"/>
                <a:cs typeface="+mn-cs"/>
              </a:rPr>
              <a:t>(</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n</a:t>
            </a:r>
            <a:r>
              <a:rPr kumimoji="0" lang="en-US" sz="1000" b="0" i="0" u="none" strike="noStrike" kern="1200" cap="none" spc="0" normalizeH="0" baseline="0" noProof="0" dirty="0">
                <a:ln>
                  <a:noFill/>
                </a:ln>
                <a:solidFill>
                  <a:srgbClr val="009900"/>
                </a:solidFill>
                <a:effectLst/>
                <a:uLnTx/>
                <a:uFillTx/>
                <a:latin typeface="Courier New"/>
                <a:ea typeface="+mn-ea"/>
                <a:cs typeface="+mn-cs"/>
              </a:rPr>
              <a:t>)</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0" u="none" strike="noStrike" kern="1200" cap="none" spc="0" normalizeH="0" baseline="0" noProof="0" dirty="0">
                <a:ln>
                  <a:noFill/>
                </a:ln>
                <a:solidFill>
                  <a:srgbClr val="009900"/>
                </a:solidFill>
                <a:effectLst/>
                <a:uLnTx/>
                <a:uFillTx/>
                <a:latin typeface="Courier New"/>
                <a:ea typeface="+mn-ea"/>
                <a:cs typeface="+mn-cs"/>
              </a:rPr>
              <a:t>{</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0" u="none" strike="noStrike" kern="1200" cap="none" spc="0" normalizeH="0" baseline="0" noProof="0" dirty="0">
                <a:ln>
                  <a:noFill/>
                </a:ln>
                <a:solidFill>
                  <a:srgbClr val="B1B100"/>
                </a:solidFill>
                <a:effectLst/>
                <a:uLnTx/>
                <a:uFillTx/>
                <a:latin typeface="Courier New"/>
                <a:ea typeface="+mn-ea"/>
                <a:cs typeface="+mn-cs"/>
              </a:rPr>
              <a:t>case</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0" u="none" strike="noStrike" kern="1200" cap="none" spc="0" normalizeH="0" baseline="0" noProof="0" dirty="0">
                <a:ln>
                  <a:noFill/>
                </a:ln>
                <a:solidFill>
                  <a:srgbClr val="0000DD"/>
                </a:solidFill>
                <a:effectLst/>
                <a:uLnTx/>
                <a:uFillTx/>
                <a:latin typeface="Courier New"/>
                <a:ea typeface="+mn-ea"/>
                <a:cs typeface="+mn-cs"/>
              </a:rPr>
              <a:t>5:</a:t>
            </a:r>
            <a:endPar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endParaRP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0" u="none" strike="noStrike" kern="1200" cap="none" spc="0" normalizeH="0" baseline="0" noProof="0" dirty="0">
                <a:ln>
                  <a:noFill/>
                </a:ln>
                <a:solidFill>
                  <a:srgbClr val="000066"/>
                </a:solidFill>
                <a:effectLst/>
                <a:uLnTx/>
                <a:uFillTx/>
                <a:latin typeface="Courier New"/>
                <a:ea typeface="+mn-ea"/>
                <a:cs typeface="+mn-cs"/>
              </a:rPr>
              <a:t>printf</a:t>
            </a:r>
            <a:r>
              <a:rPr kumimoji="0" lang="en-US" sz="1000" b="0" i="0" u="none" strike="noStrike" kern="1200" cap="none" spc="0" normalizeH="0" baseline="0" noProof="0" dirty="0">
                <a:ln>
                  <a:noFill/>
                </a:ln>
                <a:solidFill>
                  <a:srgbClr val="009900"/>
                </a:solidFill>
                <a:effectLst/>
                <a:uLnTx/>
                <a:uFillTx/>
                <a:latin typeface="Courier New"/>
                <a:ea typeface="+mn-ea"/>
                <a:cs typeface="+mn-cs"/>
              </a:rPr>
              <a:t>(</a:t>
            </a:r>
            <a:r>
              <a:rPr kumimoji="0" lang="en-US" sz="1000" b="0" i="0" u="none" strike="noStrike" kern="1200" cap="none" spc="0" normalizeH="0" baseline="0" noProof="0" dirty="0">
                <a:ln>
                  <a:noFill/>
                </a:ln>
                <a:solidFill>
                  <a:srgbClr val="FF0000"/>
                </a:solidFill>
                <a:effectLst/>
                <a:uLnTx/>
                <a:uFillTx/>
                <a:latin typeface="Courier New"/>
                <a:ea typeface="+mn-ea"/>
                <a:cs typeface="+mn-cs"/>
              </a:rPr>
              <a:t>“Small number."</a:t>
            </a:r>
            <a:r>
              <a:rPr kumimoji="0" lang="en-US" sz="1000" b="0" i="0" u="none" strike="noStrike" kern="1200" cap="none" spc="0" normalizeH="0" baseline="0" noProof="0" dirty="0">
                <a:ln>
                  <a:noFill/>
                </a:ln>
                <a:solidFill>
                  <a:srgbClr val="009900"/>
                </a:solidFill>
                <a:effectLst/>
                <a:uLnTx/>
                <a:uFillTx/>
                <a:latin typeface="Courier New"/>
                <a:ea typeface="+mn-ea"/>
                <a:cs typeface="+mn-cs"/>
              </a:rPr>
              <a:t>)</a:t>
            </a:r>
            <a:r>
              <a:rPr kumimoji="0" lang="en-US" sz="1000" b="0" i="0" u="none" strike="noStrike" kern="1200" cap="none" spc="0" normalizeH="0" baseline="0" noProof="0" dirty="0">
                <a:ln>
                  <a:noFill/>
                </a:ln>
                <a:solidFill>
                  <a:srgbClr val="339933"/>
                </a:solidFill>
                <a:effectLst/>
                <a:uLnTx/>
                <a:uFillTx/>
                <a:latin typeface="Courier New"/>
                <a:ea typeface="+mn-ea"/>
                <a:cs typeface="+mn-cs"/>
              </a:rPr>
              <a:t>;</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ysClr val="windowText" lastClr="000000"/>
                </a:solidFill>
                <a:effectLst/>
                <a:uLnTx/>
                <a:uFillTx/>
                <a:latin typeface="Courier New"/>
                <a:ea typeface="+mn-ea"/>
                <a:cs typeface="+mn-cs"/>
              </a:rPr>
              <a:t>    break</a:t>
            </a:r>
            <a:r>
              <a:rPr kumimoji="0" lang="en-US" sz="1000" b="0" i="0" u="none" strike="noStrike" kern="1200" cap="none" spc="0" normalizeH="0" baseline="0" noProof="0" dirty="0">
                <a:ln>
                  <a:noFill/>
                </a:ln>
                <a:solidFill>
                  <a:srgbClr val="339933"/>
                </a:solidFill>
                <a:effectLst/>
                <a:uLnTx/>
                <a:uFillTx/>
                <a:latin typeface="Courier New"/>
                <a:ea typeface="+mn-ea"/>
                <a:cs typeface="+mn-cs"/>
              </a:rPr>
              <a:t>;</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B1B100"/>
                </a:solidFill>
                <a:effectLst/>
                <a:uLnTx/>
                <a:uFillTx/>
                <a:latin typeface="Courier New"/>
                <a:ea typeface="+mn-ea"/>
                <a:cs typeface="+mn-cs"/>
              </a:rPr>
              <a:t>  case</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0" u="none" strike="noStrike" kern="1200" cap="none" spc="0" normalizeH="0" baseline="0" noProof="0" dirty="0">
                <a:ln>
                  <a:noFill/>
                </a:ln>
                <a:solidFill>
                  <a:srgbClr val="0000DD"/>
                </a:solidFill>
                <a:effectLst/>
                <a:uLnTx/>
                <a:uFillTx/>
                <a:latin typeface="Courier New"/>
                <a:ea typeface="+mn-ea"/>
                <a:cs typeface="+mn-cs"/>
              </a:rPr>
              <a:t>100</a:t>
            </a:r>
            <a:r>
              <a:rPr kumimoji="0" lang="en-US" sz="1000" b="0" i="0" u="none" strike="noStrike" kern="1200" cap="none" spc="0" normalizeH="0" baseline="0" noProof="0" dirty="0">
                <a:ln>
                  <a:noFill/>
                </a:ln>
                <a:solidFill>
                  <a:srgbClr val="339933"/>
                </a:solidFill>
                <a:effectLst/>
                <a:uLnTx/>
                <a:uFillTx/>
                <a:latin typeface="Courier New"/>
                <a:ea typeface="+mn-ea"/>
                <a:cs typeface="+mn-cs"/>
              </a:rPr>
              <a:t>:</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0" u="none" strike="noStrike" kern="1200" cap="none" spc="0" normalizeH="0" baseline="0" noProof="0" dirty="0">
                <a:ln>
                  <a:noFill/>
                </a:ln>
                <a:solidFill>
                  <a:srgbClr val="000066"/>
                </a:solidFill>
                <a:effectLst/>
                <a:uLnTx/>
                <a:uFillTx/>
                <a:latin typeface="Courier New"/>
                <a:ea typeface="+mn-ea"/>
                <a:cs typeface="+mn-cs"/>
              </a:rPr>
              <a:t>printf</a:t>
            </a:r>
            <a:r>
              <a:rPr kumimoji="0" lang="en-US" sz="1000" b="0" i="0" u="none" strike="noStrike" kern="1200" cap="none" spc="0" normalizeH="0" baseline="0" noProof="0" dirty="0">
                <a:ln>
                  <a:noFill/>
                </a:ln>
                <a:solidFill>
                  <a:srgbClr val="009900"/>
                </a:solidFill>
                <a:effectLst/>
                <a:uLnTx/>
                <a:uFillTx/>
                <a:latin typeface="Courier New"/>
                <a:ea typeface="+mn-ea"/>
                <a:cs typeface="+mn-cs"/>
              </a:rPr>
              <a:t>(</a:t>
            </a:r>
            <a:r>
              <a:rPr kumimoji="0" lang="en-US" sz="1000" b="0" i="0" u="none" strike="noStrike" kern="1200" cap="none" spc="0" normalizeH="0" baseline="0" noProof="0" dirty="0">
                <a:ln>
                  <a:noFill/>
                </a:ln>
                <a:solidFill>
                  <a:srgbClr val="FF0000"/>
                </a:solidFill>
                <a:effectLst/>
                <a:uLnTx/>
                <a:uFillTx/>
                <a:latin typeface="Courier New"/>
                <a:ea typeface="+mn-ea"/>
                <a:cs typeface="+mn-cs"/>
              </a:rPr>
              <a:t>“Large number."</a:t>
            </a:r>
            <a:r>
              <a:rPr kumimoji="0" lang="en-US" sz="1000" b="0" i="0" u="none" strike="noStrike" kern="1200" cap="none" spc="0" normalizeH="0" baseline="0" noProof="0" dirty="0">
                <a:ln>
                  <a:noFill/>
                </a:ln>
                <a:solidFill>
                  <a:srgbClr val="009900"/>
                </a:solidFill>
                <a:effectLst/>
                <a:uLnTx/>
                <a:uFillTx/>
                <a:latin typeface="Courier New"/>
                <a:ea typeface="+mn-ea"/>
                <a:cs typeface="+mn-cs"/>
              </a:rPr>
              <a:t>)</a:t>
            </a:r>
            <a:r>
              <a:rPr kumimoji="0" lang="en-US" sz="1000" b="0" i="0" u="none" strike="noStrike" kern="1200" cap="none" spc="0" normalizeH="0" baseline="0" noProof="0" dirty="0">
                <a:ln>
                  <a:noFill/>
                </a:ln>
                <a:solidFill>
                  <a:srgbClr val="339933"/>
                </a:solidFill>
                <a:effectLst/>
                <a:uLnTx/>
                <a:uFillTx/>
                <a:latin typeface="Courier New"/>
                <a:ea typeface="+mn-ea"/>
                <a:cs typeface="+mn-cs"/>
              </a:rPr>
              <a:t>;</a:t>
            </a:r>
            <a:endPar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endParaRP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ysClr val="windowText" lastClr="000000"/>
                </a:solidFill>
                <a:effectLst/>
                <a:uLnTx/>
                <a:uFillTx/>
                <a:latin typeface="Courier New"/>
                <a:ea typeface="+mn-ea"/>
                <a:cs typeface="+mn-cs"/>
              </a:rPr>
              <a:t>    break</a:t>
            </a:r>
            <a:r>
              <a:rPr kumimoji="0" lang="en-US" sz="1000" b="0" i="0" u="none" strike="noStrike" kern="1200" cap="none" spc="0" normalizeH="0" baseline="0" noProof="0" dirty="0">
                <a:ln>
                  <a:noFill/>
                </a:ln>
                <a:solidFill>
                  <a:srgbClr val="339933"/>
                </a:solidFill>
                <a:effectLst/>
                <a:uLnTx/>
                <a:uFillTx/>
                <a:latin typeface="Courier New"/>
                <a:ea typeface="+mn-ea"/>
                <a:cs typeface="+mn-cs"/>
              </a:rPr>
              <a:t>;</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B1B100"/>
                </a:solidFill>
                <a:effectLst/>
                <a:uLnTx/>
                <a:uFillTx/>
                <a:latin typeface="Courier New"/>
                <a:ea typeface="+mn-ea"/>
                <a:cs typeface="+mn-cs"/>
              </a:rPr>
              <a:t>default</a:t>
            </a:r>
            <a:r>
              <a:rPr kumimoji="0" lang="en-US" sz="1000" b="0" i="0" u="none" strike="noStrike" kern="1200" cap="none" spc="0" normalizeH="0" baseline="0" noProof="0" dirty="0">
                <a:ln>
                  <a:noFill/>
                </a:ln>
                <a:solidFill>
                  <a:srgbClr val="339933"/>
                </a:solidFill>
                <a:effectLst/>
                <a:uLnTx/>
                <a:uFillTx/>
                <a:latin typeface="Courier New"/>
                <a:ea typeface="+mn-ea"/>
                <a:cs typeface="+mn-cs"/>
              </a:rPr>
              <a:t>:</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0" u="none" strike="noStrike" kern="1200" cap="none" spc="0" normalizeH="0" baseline="0" noProof="0" dirty="0">
                <a:ln>
                  <a:noFill/>
                </a:ln>
                <a:solidFill>
                  <a:srgbClr val="000066"/>
                </a:solidFill>
                <a:effectLst/>
                <a:uLnTx/>
                <a:uFillTx/>
                <a:latin typeface="Courier New"/>
                <a:ea typeface="+mn-ea"/>
                <a:cs typeface="+mn-cs"/>
              </a:rPr>
              <a:t>printf</a:t>
            </a:r>
            <a:r>
              <a:rPr kumimoji="0" lang="en-US" sz="1000" b="0" i="0" u="none" strike="noStrike" kern="1200" cap="none" spc="0" normalizeH="0" baseline="0" noProof="0" dirty="0">
                <a:ln>
                  <a:noFill/>
                </a:ln>
                <a:solidFill>
                  <a:srgbClr val="009900"/>
                </a:solidFill>
                <a:effectLst/>
                <a:uLnTx/>
                <a:uFillTx/>
                <a:latin typeface="Courier New"/>
                <a:ea typeface="+mn-ea"/>
                <a:cs typeface="+mn-cs"/>
              </a:rPr>
              <a:t>(</a:t>
            </a:r>
            <a:r>
              <a:rPr kumimoji="0" lang="en-US" sz="1000" b="0" i="0" u="none" strike="noStrike" kern="1200" cap="none" spc="0" normalizeH="0" baseline="0" noProof="0" dirty="0">
                <a:ln>
                  <a:noFill/>
                </a:ln>
                <a:solidFill>
                  <a:srgbClr val="FF0000"/>
                </a:solidFill>
                <a:effectLst/>
                <a:uLnTx/>
                <a:uFillTx/>
                <a:latin typeface="Courier New"/>
                <a:ea typeface="+mn-ea"/>
                <a:cs typeface="+mn-cs"/>
              </a:rPr>
              <a:t>“Outside range”</a:t>
            </a:r>
            <a:r>
              <a:rPr kumimoji="0" lang="en-US" sz="1000" b="0" i="0" u="none" strike="noStrike" kern="1200" cap="none" spc="0" normalizeH="0" baseline="0" noProof="0" dirty="0">
                <a:ln>
                  <a:noFill/>
                </a:ln>
                <a:solidFill>
                  <a:srgbClr val="009900"/>
                </a:solidFill>
                <a:effectLst/>
                <a:uLnTx/>
                <a:uFillTx/>
                <a:latin typeface="Courier New"/>
                <a:ea typeface="+mn-ea"/>
                <a:cs typeface="+mn-cs"/>
              </a:rPr>
              <a:t>)</a:t>
            </a:r>
            <a:r>
              <a:rPr kumimoji="0" lang="en-US" sz="1000" b="0" i="0" u="none" strike="noStrike" kern="1200" cap="none" spc="0" normalizeH="0" baseline="0" noProof="0" dirty="0">
                <a:ln>
                  <a:noFill/>
                </a:ln>
                <a:solidFill>
                  <a:srgbClr val="339933"/>
                </a:solidFill>
                <a:effectLst/>
                <a:uLnTx/>
                <a:uFillTx/>
                <a:latin typeface="Courier New"/>
                <a:ea typeface="+mn-ea"/>
                <a:cs typeface="+mn-cs"/>
              </a:rPr>
              <a:t>;</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ysClr val="windowText" lastClr="000000"/>
                </a:solidFill>
                <a:effectLst/>
                <a:uLnTx/>
                <a:uFillTx/>
                <a:latin typeface="Courier New"/>
                <a:ea typeface="+mn-ea"/>
                <a:cs typeface="+mn-cs"/>
              </a:rPr>
              <a:t>    break</a:t>
            </a:r>
            <a:r>
              <a:rPr kumimoji="0" lang="en-US" sz="1000" b="0" i="0" u="none" strike="noStrike" kern="1200" cap="none" spc="0" normalizeH="0" baseline="0" noProof="0" dirty="0">
                <a:ln>
                  <a:noFill/>
                </a:ln>
                <a:solidFill>
                  <a:srgbClr val="339933"/>
                </a:solidFill>
                <a:effectLst/>
                <a:uLnTx/>
                <a:uFillTx/>
                <a:latin typeface="Courier New"/>
                <a:ea typeface="+mn-ea"/>
                <a:cs typeface="+mn-cs"/>
              </a:rPr>
              <a:t>;</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9900"/>
                </a:solidFill>
                <a:effectLst/>
                <a:uLnTx/>
                <a:uFillTx/>
                <a:latin typeface="Courier New"/>
                <a:ea typeface="+mn-ea"/>
                <a:cs typeface="+mn-cs"/>
              </a:rPr>
              <a:t>}</a:t>
            </a:r>
            <a:endParaRPr kumimoji="0" lang="en-US" sz="1000" b="0" i="0" u="none" strike="noStrike" kern="1200" cap="none" spc="0" normalizeH="0" baseline="0" noProof="0" dirty="0">
              <a:ln>
                <a:noFill/>
              </a:ln>
              <a:solidFill>
                <a:prstClr val="black"/>
              </a:solidFill>
              <a:effectLst/>
              <a:uLnTx/>
              <a:uFillTx/>
              <a:latin typeface="Univers Com 45 Light"/>
              <a:ea typeface="+mn-ea"/>
              <a:cs typeface="+mn-cs"/>
            </a:endParaRPr>
          </a:p>
        </p:txBody>
      </p:sp>
      <p:sp>
        <p:nvSpPr>
          <p:cNvPr id="15" name="Rectangle 14"/>
          <p:cNvSpPr/>
          <p:nvPr/>
        </p:nvSpPr>
        <p:spPr bwMode="auto">
          <a:xfrm>
            <a:off x="4946800" y="3056598"/>
            <a:ext cx="3657600" cy="1219200"/>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457174"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Univers Com 45 Light"/>
              <a:ea typeface="+mn-ea"/>
              <a:cs typeface="+mn-cs"/>
            </a:endParaRPr>
          </a:p>
        </p:txBody>
      </p:sp>
      <p:sp>
        <p:nvSpPr>
          <p:cNvPr id="16" name="Rectangle 15"/>
          <p:cNvSpPr/>
          <p:nvPr/>
        </p:nvSpPr>
        <p:spPr bwMode="auto">
          <a:xfrm>
            <a:off x="762000" y="1370572"/>
            <a:ext cx="3962400" cy="1512791"/>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7F"/>
                </a:solidFill>
                <a:effectLst/>
                <a:uLnTx/>
                <a:uFillTx/>
                <a:latin typeface="Courier New"/>
                <a:ea typeface="+mn-ea"/>
                <a:cs typeface="+mn-cs"/>
              </a:rPr>
              <a:t>if</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condition1 </a:t>
            </a:r>
            <a:r>
              <a:rPr kumimoji="0" lang="en-US" sz="1000" b="0" i="0" u="none" strike="noStrike" kern="1200" cap="none" spc="0" normalizeH="0" baseline="0" noProof="0" dirty="0">
                <a:ln>
                  <a:noFill/>
                </a:ln>
                <a:solidFill>
                  <a:srgbClr val="00007F"/>
                </a:solidFill>
                <a:effectLst/>
                <a:uLnTx/>
                <a:uFillTx/>
                <a:latin typeface="Courier New"/>
                <a:ea typeface="+mn-ea"/>
                <a:cs typeface="+mn-cs"/>
              </a:rPr>
              <a:t>then</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1"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1" u="none" strike="noStrike" kern="1200" cap="none" spc="0" normalizeH="0" baseline="0" noProof="0" dirty="0">
                <a:ln>
                  <a:noFill/>
                </a:ln>
                <a:solidFill>
                  <a:srgbClr val="ADADAD"/>
                </a:solidFill>
                <a:effectLst/>
                <a:uLnTx/>
                <a:uFillTx/>
                <a:latin typeface="Courier New"/>
                <a:ea typeface="+mn-ea"/>
                <a:cs typeface="+mn-cs"/>
              </a:rPr>
              <a:t>-- statements;</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7F"/>
                </a:solidFill>
                <a:effectLst/>
                <a:uLnTx/>
                <a:uFillTx/>
                <a:latin typeface="Courier New"/>
                <a:ea typeface="+mn-ea"/>
                <a:cs typeface="+mn-cs"/>
              </a:rPr>
              <a:t>elseif</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condition2 </a:t>
            </a:r>
            <a:r>
              <a:rPr kumimoji="0" lang="en-US" sz="1000" b="0" i="0" u="none" strike="noStrike" kern="1200" cap="none" spc="0" normalizeH="0" baseline="0" noProof="0" dirty="0">
                <a:ln>
                  <a:noFill/>
                </a:ln>
                <a:solidFill>
                  <a:srgbClr val="00007F"/>
                </a:solidFill>
                <a:effectLst/>
                <a:uLnTx/>
                <a:uFillTx/>
                <a:latin typeface="Courier New"/>
                <a:ea typeface="+mn-ea"/>
                <a:cs typeface="+mn-cs"/>
              </a:rPr>
              <a:t>then</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1"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1" u="none" strike="noStrike" kern="1200" cap="none" spc="0" normalizeH="0" baseline="0" noProof="0" dirty="0">
                <a:ln>
                  <a:noFill/>
                </a:ln>
                <a:solidFill>
                  <a:srgbClr val="ADADAD"/>
                </a:solidFill>
                <a:effectLst/>
                <a:uLnTx/>
                <a:uFillTx/>
                <a:latin typeface="Courier New"/>
                <a:ea typeface="+mn-ea"/>
                <a:cs typeface="+mn-cs"/>
              </a:rPr>
              <a:t>-- more statements</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7F"/>
                </a:solidFill>
                <a:effectLst/>
                <a:uLnTx/>
                <a:uFillTx/>
                <a:latin typeface="Courier New"/>
                <a:ea typeface="+mn-ea"/>
                <a:cs typeface="+mn-cs"/>
              </a:rPr>
              <a:t>elseif</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condition3 </a:t>
            </a:r>
            <a:r>
              <a:rPr kumimoji="0" lang="en-US" sz="1000" b="0" i="0" u="none" strike="noStrike" kern="1200" cap="none" spc="0" normalizeH="0" baseline="0" noProof="0" dirty="0">
                <a:ln>
                  <a:noFill/>
                </a:ln>
                <a:solidFill>
                  <a:srgbClr val="00007F"/>
                </a:solidFill>
                <a:effectLst/>
                <a:uLnTx/>
                <a:uFillTx/>
                <a:latin typeface="Courier New"/>
                <a:ea typeface="+mn-ea"/>
                <a:cs typeface="+mn-cs"/>
              </a:rPr>
              <a:t>then</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1"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1" u="none" strike="noStrike" kern="1200" cap="none" spc="0" normalizeH="0" baseline="0" noProof="0" dirty="0">
                <a:ln>
                  <a:noFill/>
                </a:ln>
                <a:solidFill>
                  <a:srgbClr val="ADADAD"/>
                </a:solidFill>
                <a:effectLst/>
                <a:uLnTx/>
                <a:uFillTx/>
                <a:latin typeface="Courier New"/>
                <a:ea typeface="+mn-ea"/>
                <a:cs typeface="+mn-cs"/>
              </a:rPr>
              <a:t>-- more statements;</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7F"/>
                </a:solidFill>
                <a:effectLst/>
                <a:uLnTx/>
                <a:uFillTx/>
                <a:latin typeface="Courier New"/>
                <a:ea typeface="+mn-ea"/>
                <a:cs typeface="+mn-cs"/>
              </a:rPr>
              <a:t>else</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1"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1" u="none" strike="noStrike" kern="1200" cap="none" spc="0" normalizeH="0" baseline="0" noProof="0" dirty="0">
                <a:ln>
                  <a:noFill/>
                </a:ln>
                <a:solidFill>
                  <a:srgbClr val="ADADAD"/>
                </a:solidFill>
                <a:effectLst/>
                <a:uLnTx/>
                <a:uFillTx/>
                <a:latin typeface="Courier New"/>
                <a:ea typeface="+mn-ea"/>
                <a:cs typeface="+mn-cs"/>
              </a:rPr>
              <a:t>-- other statements;</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p>
          <a:p>
            <a:pPr marL="0" marR="0" lvl="0" indent="0" defTabSz="457174"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7F"/>
                </a:solidFill>
                <a:effectLst/>
                <a:uLnTx/>
                <a:uFillTx/>
                <a:latin typeface="Courier New"/>
                <a:ea typeface="+mn-ea"/>
                <a:cs typeface="+mn-cs"/>
              </a:rPr>
              <a:t>end</a:t>
            </a:r>
            <a:r>
              <a:rPr kumimoji="0" lang="en-US" sz="1000" b="0" i="0" u="none" strike="noStrike" kern="1200" cap="none" spc="0" normalizeH="0" baseline="0" noProof="0" dirty="0">
                <a:ln>
                  <a:noFill/>
                </a:ln>
                <a:solidFill>
                  <a:sysClr val="windowText" lastClr="000000"/>
                </a:solidFill>
                <a:effectLst/>
                <a:uLnTx/>
                <a:uFillTx/>
                <a:latin typeface="Courier New"/>
                <a:ea typeface="+mn-ea"/>
                <a:cs typeface="+mn-cs"/>
              </a:rPr>
              <a:t> </a:t>
            </a:r>
            <a:r>
              <a:rPr kumimoji="0" lang="en-US" sz="1000" b="0" i="0" u="none" strike="noStrike" kern="1200" cap="none" spc="0" normalizeH="0" baseline="0" noProof="0" dirty="0">
                <a:ln>
                  <a:noFill/>
                </a:ln>
                <a:solidFill>
                  <a:srgbClr val="00007F"/>
                </a:solidFill>
                <a:effectLst/>
                <a:uLnTx/>
                <a:uFillTx/>
                <a:latin typeface="Courier New"/>
                <a:ea typeface="+mn-ea"/>
                <a:cs typeface="+mn-cs"/>
              </a:rPr>
              <a:t>if</a:t>
            </a:r>
            <a:endParaRPr kumimoji="0" lang="en-US" sz="1000" b="0" i="0" u="none" strike="noStrike" kern="1200" cap="none" spc="0" normalizeH="0" baseline="0" noProof="0" dirty="0">
              <a:ln>
                <a:noFill/>
              </a:ln>
              <a:solidFill>
                <a:prstClr val="black"/>
              </a:solidFill>
              <a:effectLst/>
              <a:uLnTx/>
              <a:uFillTx/>
              <a:latin typeface="Univers Com 45 Light"/>
              <a:ea typeface="+mn-ea"/>
              <a:cs typeface="+mn-cs"/>
            </a:endParaRPr>
          </a:p>
        </p:txBody>
      </p:sp>
      <p:pic>
        <p:nvPicPr>
          <p:cNvPr id="17" name="Picture 2"/>
          <p:cNvPicPr>
            <a:picLocks noChangeAspect="1" noChangeArrowheads="1"/>
          </p:cNvPicPr>
          <p:nvPr/>
        </p:nvPicPr>
        <p:blipFill>
          <a:blip r:embed="rId3" cstate="print"/>
          <a:srcRect/>
          <a:stretch>
            <a:fillRect/>
          </a:stretch>
        </p:blipFill>
        <p:spPr bwMode="auto">
          <a:xfrm>
            <a:off x="4946800" y="1463425"/>
            <a:ext cx="3543300" cy="1143000"/>
          </a:xfrm>
          <a:prstGeom prst="rect">
            <a:avLst/>
          </a:prstGeom>
          <a:noFill/>
          <a:ln w="9525">
            <a:noFill/>
            <a:miter lim="800000"/>
            <a:headEnd/>
            <a:tailEnd/>
          </a:ln>
        </p:spPr>
      </p:pic>
      <p:sp>
        <p:nvSpPr>
          <p:cNvPr id="18" name="Rectangle 17"/>
          <p:cNvSpPr/>
          <p:nvPr/>
        </p:nvSpPr>
        <p:spPr bwMode="auto">
          <a:xfrm>
            <a:off x="4946800" y="1370572"/>
            <a:ext cx="3657600" cy="1512791"/>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457174"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Univers Com 45 Light"/>
              <a:ea typeface="+mn-ea"/>
              <a:cs typeface="+mn-cs"/>
            </a:endParaRPr>
          </a:p>
        </p:txBody>
      </p:sp>
      <p:pic>
        <p:nvPicPr>
          <p:cNvPr id="19"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15075" y="3172946"/>
            <a:ext cx="2498650" cy="1102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6"/>
          <p:cNvSpPr>
            <a:spLocks noGrp="1"/>
          </p:cNvSpPr>
          <p:nvPr>
            <p:ph type="title"/>
          </p:nvPr>
        </p:nvSpPr>
        <p:spPr/>
        <p:txBody>
          <a:bodyPr/>
          <a:lstStyle/>
          <a:p>
            <a:r>
              <a:rPr lang="en-US" dirty="0"/>
              <a:t>Comparison with text</a:t>
            </a:r>
            <a:endParaRPr lang="en-GB" dirty="0"/>
          </a:p>
        </p:txBody>
      </p:sp>
    </p:spTree>
    <p:extLst>
      <p:ext uri="{BB962C8B-B14F-4D97-AF65-F5344CB8AC3E}">
        <p14:creationId xmlns:p14="http://schemas.microsoft.com/office/powerpoint/2010/main" val="4115046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par>
                                <p:cTn id="12" presetID="10" presetClass="entr" presetSubtype="0"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18</a:t>
            </a:fld>
            <a:endParaRPr lang="en"/>
          </a:p>
        </p:txBody>
      </p:sp>
      <p:sp>
        <p:nvSpPr>
          <p:cNvPr id="7" name="Title 6"/>
          <p:cNvSpPr>
            <a:spLocks noGrp="1"/>
          </p:cNvSpPr>
          <p:nvPr>
            <p:ph type="title"/>
          </p:nvPr>
        </p:nvSpPr>
        <p:spPr/>
        <p:txBody>
          <a:bodyPr/>
          <a:lstStyle/>
          <a:p>
            <a:r>
              <a:rPr lang="en-US" dirty="0"/>
              <a:t>LabVIEW OOP</a:t>
            </a:r>
            <a:endParaRPr lang="en-GB" dirty="0"/>
          </a:p>
        </p:txBody>
      </p:sp>
      <p:sp>
        <p:nvSpPr>
          <p:cNvPr id="10" name="Text Placeholder 3">
            <a:extLst>
              <a:ext uri="{FF2B5EF4-FFF2-40B4-BE49-F238E27FC236}">
                <a16:creationId xmlns:a16="http://schemas.microsoft.com/office/drawing/2014/main" id="{673B3E02-A158-38CB-C113-45C280F0954A}"/>
              </a:ext>
            </a:extLst>
          </p:cNvPr>
          <p:cNvSpPr>
            <a:spLocks noGrp="1"/>
          </p:cNvSpPr>
          <p:nvPr>
            <p:ph type="body" idx="1"/>
          </p:nvPr>
        </p:nvSpPr>
        <p:spPr>
          <a:xfrm>
            <a:off x="397265" y="1252403"/>
            <a:ext cx="5468107" cy="950331"/>
          </a:xfrm>
        </p:spPr>
        <p:txBody>
          <a:bodyPr/>
          <a:lstStyle/>
          <a:p>
            <a:r>
              <a:rPr lang="en-US" sz="1400" dirty="0">
                <a:latin typeface="+mn-lt"/>
              </a:rPr>
              <a:t>LabVIEW has object-oriented capabilities – encapsulation and  inheritance</a:t>
            </a:r>
          </a:p>
          <a:p>
            <a:r>
              <a:rPr lang="en-US" sz="1400" dirty="0">
                <a:latin typeface="+mn-lt"/>
              </a:rPr>
              <a:t>But </a:t>
            </a:r>
            <a:r>
              <a:rPr lang="en-US" sz="1400" b="1" dirty="0">
                <a:latin typeface="+mn-lt"/>
              </a:rPr>
              <a:t>BEWARE</a:t>
            </a:r>
          </a:p>
          <a:p>
            <a:pPr lvl="1"/>
            <a:r>
              <a:rPr lang="en-US" sz="1400" dirty="0">
                <a:latin typeface="+mn-lt"/>
              </a:rPr>
              <a:t>LabVIEW is a by-value language, including its objects</a:t>
            </a:r>
          </a:p>
          <a:p>
            <a:pPr lvl="2"/>
            <a:r>
              <a:rPr lang="en-US" sz="1400" dirty="0">
                <a:latin typeface="+mn-lt"/>
              </a:rPr>
              <a:t>Most other OO environments use by-reference objects</a:t>
            </a:r>
          </a:p>
          <a:p>
            <a:pPr lvl="1"/>
            <a:r>
              <a:rPr lang="en-US" sz="1400" dirty="0">
                <a:latin typeface="+mn-lt"/>
              </a:rPr>
              <a:t>All data is private</a:t>
            </a:r>
          </a:p>
          <a:p>
            <a:pPr lvl="2"/>
            <a:r>
              <a:rPr lang="en-US" sz="1400" dirty="0">
                <a:latin typeface="+mn-lt"/>
              </a:rPr>
              <a:t>Explicit accessor methods must be used to access the data</a:t>
            </a:r>
          </a:p>
          <a:p>
            <a:r>
              <a:rPr lang="en-US" sz="1400" dirty="0">
                <a:latin typeface="+mn-lt"/>
              </a:rPr>
              <a:t>Methods are public by default but can be made private (called by class’s methods only) or protected (called by child classes too)</a:t>
            </a:r>
          </a:p>
          <a:p>
            <a:r>
              <a:rPr lang="en-US" sz="1400" dirty="0">
                <a:latin typeface="+mn-lt"/>
              </a:rPr>
              <a:t>LabVIEW objects are supported on Desktop, RT and FPGA</a:t>
            </a:r>
          </a:p>
          <a:p>
            <a:r>
              <a:rPr lang="en-US" sz="1400" dirty="0">
                <a:latin typeface="+mn-lt"/>
              </a:rPr>
              <a:t>Objects can be by-reference if needed</a:t>
            </a:r>
          </a:p>
        </p:txBody>
      </p:sp>
      <p:pic>
        <p:nvPicPr>
          <p:cNvPr id="6" name="Picture 5">
            <a:extLst>
              <a:ext uri="{FF2B5EF4-FFF2-40B4-BE49-F238E27FC236}">
                <a16:creationId xmlns:a16="http://schemas.microsoft.com/office/drawing/2014/main" id="{AC4DDE0B-E946-6E92-21FC-12A94BFC1CEA}"/>
              </a:ext>
            </a:extLst>
          </p:cNvPr>
          <p:cNvPicPr>
            <a:picLocks noChangeAspect="1"/>
          </p:cNvPicPr>
          <p:nvPr/>
        </p:nvPicPr>
        <p:blipFill>
          <a:blip r:embed="rId3"/>
          <a:stretch>
            <a:fillRect/>
          </a:stretch>
        </p:blipFill>
        <p:spPr>
          <a:xfrm>
            <a:off x="5865372" y="909324"/>
            <a:ext cx="2417841" cy="994178"/>
          </a:xfrm>
          <a:prstGeom prst="rect">
            <a:avLst/>
          </a:prstGeom>
        </p:spPr>
      </p:pic>
      <p:grpSp>
        <p:nvGrpSpPr>
          <p:cNvPr id="29" name="Group 28">
            <a:extLst>
              <a:ext uri="{FF2B5EF4-FFF2-40B4-BE49-F238E27FC236}">
                <a16:creationId xmlns:a16="http://schemas.microsoft.com/office/drawing/2014/main" id="{E74A5D6B-3A97-084C-5EB5-DDFFA232E36A}"/>
              </a:ext>
            </a:extLst>
          </p:cNvPr>
          <p:cNvGrpSpPr/>
          <p:nvPr/>
        </p:nvGrpSpPr>
        <p:grpSpPr>
          <a:xfrm>
            <a:off x="6053119" y="2340105"/>
            <a:ext cx="2804357" cy="1789123"/>
            <a:chOff x="6053119" y="2340105"/>
            <a:chExt cx="2804357" cy="1789123"/>
          </a:xfrm>
        </p:grpSpPr>
        <p:sp>
          <p:nvSpPr>
            <p:cNvPr id="3" name="TextBox 2">
              <a:extLst>
                <a:ext uri="{FF2B5EF4-FFF2-40B4-BE49-F238E27FC236}">
                  <a16:creationId xmlns:a16="http://schemas.microsoft.com/office/drawing/2014/main" id="{41D36C44-9E9C-9707-B500-5E97BA2A4845}"/>
                </a:ext>
              </a:extLst>
            </p:cNvPr>
            <p:cNvSpPr txBox="1"/>
            <p:nvPr/>
          </p:nvSpPr>
          <p:spPr>
            <a:xfrm>
              <a:off x="6053119" y="3092277"/>
              <a:ext cx="1162594" cy="276999"/>
            </a:xfrm>
            <a:prstGeom prst="rect">
              <a:avLst/>
            </a:prstGeom>
            <a:noFill/>
          </p:spPr>
          <p:txBody>
            <a:bodyPr wrap="square">
              <a:spAutoFit/>
            </a:bodyPr>
            <a:lstStyle/>
            <a:p>
              <a:r>
                <a:rPr lang="en-GB" sz="1200" dirty="0"/>
                <a:t>Public method</a:t>
              </a:r>
              <a:endParaRPr lang="en-CH" sz="1200" dirty="0"/>
            </a:p>
          </p:txBody>
        </p:sp>
        <p:grpSp>
          <p:nvGrpSpPr>
            <p:cNvPr id="28" name="Group 27">
              <a:extLst>
                <a:ext uri="{FF2B5EF4-FFF2-40B4-BE49-F238E27FC236}">
                  <a16:creationId xmlns:a16="http://schemas.microsoft.com/office/drawing/2014/main" id="{7B915E5F-9501-FDB2-AD50-AA5CE90B1A4C}"/>
                </a:ext>
              </a:extLst>
            </p:cNvPr>
            <p:cNvGrpSpPr/>
            <p:nvPr/>
          </p:nvGrpSpPr>
          <p:grpSpPr>
            <a:xfrm>
              <a:off x="6121382" y="2340105"/>
              <a:ext cx="2736094" cy="1789123"/>
              <a:chOff x="6121382" y="2340105"/>
              <a:chExt cx="2736094" cy="1789123"/>
            </a:xfrm>
          </p:grpSpPr>
          <p:pic>
            <p:nvPicPr>
              <p:cNvPr id="9" name="Picture 8">
                <a:extLst>
                  <a:ext uri="{FF2B5EF4-FFF2-40B4-BE49-F238E27FC236}">
                    <a16:creationId xmlns:a16="http://schemas.microsoft.com/office/drawing/2014/main" id="{7607A689-3186-1930-0D50-02C0EA1E070F}"/>
                  </a:ext>
                </a:extLst>
              </p:cNvPr>
              <p:cNvPicPr>
                <a:picLocks noChangeAspect="1"/>
              </p:cNvPicPr>
              <p:nvPr/>
            </p:nvPicPr>
            <p:blipFill>
              <a:blip r:embed="rId4"/>
              <a:stretch>
                <a:fillRect/>
              </a:stretch>
            </p:blipFill>
            <p:spPr>
              <a:xfrm>
                <a:off x="7215713" y="2340105"/>
                <a:ext cx="1641763" cy="1254911"/>
              </a:xfrm>
              <a:prstGeom prst="rect">
                <a:avLst/>
              </a:prstGeom>
            </p:spPr>
          </p:pic>
          <p:sp>
            <p:nvSpPr>
              <p:cNvPr id="11" name="TextBox 10">
                <a:extLst>
                  <a:ext uri="{FF2B5EF4-FFF2-40B4-BE49-F238E27FC236}">
                    <a16:creationId xmlns:a16="http://schemas.microsoft.com/office/drawing/2014/main" id="{E04E3885-FD68-BB11-F46D-14FE7742877D}"/>
                  </a:ext>
                </a:extLst>
              </p:cNvPr>
              <p:cNvSpPr txBox="1"/>
              <p:nvPr/>
            </p:nvSpPr>
            <p:spPr>
              <a:xfrm>
                <a:off x="6121382" y="3852229"/>
                <a:ext cx="1214764" cy="276999"/>
              </a:xfrm>
              <a:prstGeom prst="rect">
                <a:avLst/>
              </a:prstGeom>
              <a:noFill/>
            </p:spPr>
            <p:txBody>
              <a:bodyPr wrap="square">
                <a:spAutoFit/>
              </a:bodyPr>
              <a:lstStyle/>
              <a:p>
                <a:r>
                  <a:rPr lang="en-GB" sz="1200" dirty="0"/>
                  <a:t>Private method</a:t>
                </a:r>
                <a:endParaRPr lang="en-CH" sz="1200" dirty="0"/>
              </a:p>
            </p:txBody>
          </p:sp>
          <p:cxnSp>
            <p:nvCxnSpPr>
              <p:cNvPr id="12" name="Straight Arrow Connector 11">
                <a:extLst>
                  <a:ext uri="{FF2B5EF4-FFF2-40B4-BE49-F238E27FC236}">
                    <a16:creationId xmlns:a16="http://schemas.microsoft.com/office/drawing/2014/main" id="{1104C435-A17C-C0CB-F6C1-27BA500B280A}"/>
                  </a:ext>
                </a:extLst>
              </p:cNvPr>
              <p:cNvCxnSpPr>
                <a:cxnSpLocks/>
                <a:stCxn id="11" idx="3"/>
              </p:cNvCxnSpPr>
              <p:nvPr/>
            </p:nvCxnSpPr>
            <p:spPr>
              <a:xfrm flipV="1">
                <a:off x="7336146" y="3309919"/>
                <a:ext cx="177232" cy="680810"/>
              </a:xfrm>
              <a:prstGeom prst="straightConnector1">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722A9511-2103-DAE3-745D-94FB1B8C7D5B}"/>
                  </a:ext>
                </a:extLst>
              </p:cNvPr>
              <p:cNvCxnSpPr>
                <a:cxnSpLocks/>
                <a:stCxn id="3" idx="3"/>
              </p:cNvCxnSpPr>
              <p:nvPr/>
            </p:nvCxnSpPr>
            <p:spPr>
              <a:xfrm flipV="1">
                <a:off x="7215713" y="3171420"/>
                <a:ext cx="297665" cy="59357"/>
              </a:xfrm>
              <a:prstGeom prst="straightConnector1">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2E29CA9-D3F9-C78F-A45A-BC7B04ABD8ED}"/>
                  </a:ext>
                </a:extLst>
              </p:cNvPr>
              <p:cNvSpPr txBox="1"/>
              <p:nvPr/>
            </p:nvSpPr>
            <p:spPr>
              <a:xfrm>
                <a:off x="6339989" y="2470824"/>
                <a:ext cx="588854" cy="276999"/>
              </a:xfrm>
              <a:prstGeom prst="rect">
                <a:avLst/>
              </a:prstGeom>
              <a:noFill/>
            </p:spPr>
            <p:txBody>
              <a:bodyPr wrap="square">
                <a:spAutoFit/>
              </a:bodyPr>
              <a:lstStyle/>
              <a:p>
                <a:r>
                  <a:rPr lang="en-GB" sz="1200" dirty="0"/>
                  <a:t>Class</a:t>
                </a:r>
                <a:endParaRPr lang="en-CH" sz="1200" dirty="0"/>
              </a:p>
            </p:txBody>
          </p:sp>
          <p:sp>
            <p:nvSpPr>
              <p:cNvPr id="21" name="TextBox 20">
                <a:extLst>
                  <a:ext uri="{FF2B5EF4-FFF2-40B4-BE49-F238E27FC236}">
                    <a16:creationId xmlns:a16="http://schemas.microsoft.com/office/drawing/2014/main" id="{8C2F0A8A-55CD-03A1-A5A5-5DB575CC8E68}"/>
                  </a:ext>
                </a:extLst>
              </p:cNvPr>
              <p:cNvSpPr txBox="1"/>
              <p:nvPr/>
            </p:nvSpPr>
            <p:spPr>
              <a:xfrm>
                <a:off x="6148617" y="2733194"/>
                <a:ext cx="1020557" cy="276999"/>
              </a:xfrm>
              <a:prstGeom prst="rect">
                <a:avLst/>
              </a:prstGeom>
              <a:noFill/>
            </p:spPr>
            <p:txBody>
              <a:bodyPr wrap="square">
                <a:spAutoFit/>
              </a:bodyPr>
              <a:lstStyle/>
              <a:p>
                <a:r>
                  <a:rPr lang="en-GB" sz="1200" dirty="0"/>
                  <a:t>Private data</a:t>
                </a:r>
                <a:endParaRPr lang="en-CH" sz="1200" dirty="0"/>
              </a:p>
            </p:txBody>
          </p:sp>
          <p:cxnSp>
            <p:nvCxnSpPr>
              <p:cNvPr id="22" name="Straight Arrow Connector 21">
                <a:extLst>
                  <a:ext uri="{FF2B5EF4-FFF2-40B4-BE49-F238E27FC236}">
                    <a16:creationId xmlns:a16="http://schemas.microsoft.com/office/drawing/2014/main" id="{B5F74642-28F6-DD37-8BF0-DFA4BDAA9B01}"/>
                  </a:ext>
                </a:extLst>
              </p:cNvPr>
              <p:cNvCxnSpPr>
                <a:cxnSpLocks/>
                <a:stCxn id="20" idx="3"/>
              </p:cNvCxnSpPr>
              <p:nvPr/>
            </p:nvCxnSpPr>
            <p:spPr>
              <a:xfrm>
                <a:off x="6928843" y="2609324"/>
                <a:ext cx="431703" cy="53909"/>
              </a:xfrm>
              <a:prstGeom prst="straightConnector1">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48A7EE0-2DC8-EEB4-7903-7EBCB5BDDDF3}"/>
                  </a:ext>
                </a:extLst>
              </p:cNvPr>
              <p:cNvCxnSpPr>
                <a:cxnSpLocks/>
                <a:stCxn id="21" idx="3"/>
              </p:cNvCxnSpPr>
              <p:nvPr/>
            </p:nvCxnSpPr>
            <p:spPr>
              <a:xfrm flipV="1">
                <a:off x="7169174" y="2835064"/>
                <a:ext cx="333409" cy="36630"/>
              </a:xfrm>
              <a:prstGeom prst="straightConnector1">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72710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xEl>
                                              <p:pRg st="3" end="3"/>
                                            </p:txEl>
                                          </p:spTgt>
                                        </p:tgtEl>
                                        <p:attrNameLst>
                                          <p:attrName>style.visibility</p:attrName>
                                        </p:attrNameLst>
                                      </p:cBhvr>
                                      <p:to>
                                        <p:strVal val="visible"/>
                                      </p:to>
                                    </p:set>
                                    <p:animEffect transition="in" filter="fade">
                                      <p:cBhvr>
                                        <p:cTn id="20" dur="500"/>
                                        <p:tgtEl>
                                          <p:spTgt spid="10">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xEl>
                                              <p:pRg st="4" end="4"/>
                                            </p:txEl>
                                          </p:spTgt>
                                        </p:tgtEl>
                                        <p:attrNameLst>
                                          <p:attrName>style.visibility</p:attrName>
                                        </p:attrNameLst>
                                      </p:cBhvr>
                                      <p:to>
                                        <p:strVal val="visible"/>
                                      </p:to>
                                    </p:set>
                                    <p:animEffect transition="in" filter="fade">
                                      <p:cBhvr>
                                        <p:cTn id="25" dur="500"/>
                                        <p:tgtEl>
                                          <p:spTgt spid="10">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xEl>
                                              <p:pRg st="5" end="5"/>
                                            </p:txEl>
                                          </p:spTgt>
                                        </p:tgtEl>
                                        <p:attrNameLst>
                                          <p:attrName>style.visibility</p:attrName>
                                        </p:attrNameLst>
                                      </p:cBhvr>
                                      <p:to>
                                        <p:strVal val="visible"/>
                                      </p:to>
                                    </p:set>
                                    <p:animEffect transition="in" filter="fade">
                                      <p:cBhvr>
                                        <p:cTn id="28" dur="500"/>
                                        <p:tgtEl>
                                          <p:spTgt spid="10">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
                                            <p:txEl>
                                              <p:pRg st="6" end="6"/>
                                            </p:txEl>
                                          </p:spTgt>
                                        </p:tgtEl>
                                        <p:attrNameLst>
                                          <p:attrName>style.visibility</p:attrName>
                                        </p:attrNameLst>
                                      </p:cBhvr>
                                      <p:to>
                                        <p:strVal val="visible"/>
                                      </p:to>
                                    </p:set>
                                    <p:animEffect transition="in" filter="fade">
                                      <p:cBhvr>
                                        <p:cTn id="33" dur="500"/>
                                        <p:tgtEl>
                                          <p:spTgt spid="10">
                                            <p:txEl>
                                              <p:pRg st="6" end="6"/>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0">
                                            <p:txEl>
                                              <p:pRg st="7" end="7"/>
                                            </p:txEl>
                                          </p:spTgt>
                                        </p:tgtEl>
                                        <p:attrNameLst>
                                          <p:attrName>style.visibility</p:attrName>
                                        </p:attrNameLst>
                                      </p:cBhvr>
                                      <p:to>
                                        <p:strVal val="visible"/>
                                      </p:to>
                                    </p:set>
                                    <p:animEffect transition="in" filter="fade">
                                      <p:cBhvr>
                                        <p:cTn id="41" dur="500"/>
                                        <p:tgtEl>
                                          <p:spTgt spid="10">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0">
                                            <p:txEl>
                                              <p:pRg st="8" end="8"/>
                                            </p:txEl>
                                          </p:spTgt>
                                        </p:tgtEl>
                                        <p:attrNameLst>
                                          <p:attrName>style.visibility</p:attrName>
                                        </p:attrNameLst>
                                      </p:cBhvr>
                                      <p:to>
                                        <p:strVal val="visible"/>
                                      </p:to>
                                    </p:set>
                                    <p:animEffect transition="in" filter="fade">
                                      <p:cBhvr>
                                        <p:cTn id="46" dur="500"/>
                                        <p:tgtEl>
                                          <p:spTgt spid="1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19</a:t>
            </a:fld>
            <a:endParaRPr lang="en"/>
          </a:p>
        </p:txBody>
      </p:sp>
      <p:sp>
        <p:nvSpPr>
          <p:cNvPr id="7" name="Title 6"/>
          <p:cNvSpPr>
            <a:spLocks noGrp="1"/>
          </p:cNvSpPr>
          <p:nvPr>
            <p:ph type="title"/>
          </p:nvPr>
        </p:nvSpPr>
        <p:spPr/>
        <p:txBody>
          <a:bodyPr/>
          <a:lstStyle/>
          <a:p>
            <a:r>
              <a:rPr lang="en-US" dirty="0"/>
              <a:t>The LabVIEW Compiler</a:t>
            </a:r>
            <a:endParaRPr lang="en-GB" dirty="0"/>
          </a:p>
        </p:txBody>
      </p:sp>
      <p:sp>
        <p:nvSpPr>
          <p:cNvPr id="10" name="Text Placeholder 3">
            <a:extLst>
              <a:ext uri="{FF2B5EF4-FFF2-40B4-BE49-F238E27FC236}">
                <a16:creationId xmlns:a16="http://schemas.microsoft.com/office/drawing/2014/main" id="{673B3E02-A158-38CB-C113-45C280F0954A}"/>
              </a:ext>
            </a:extLst>
          </p:cNvPr>
          <p:cNvSpPr>
            <a:spLocks noGrp="1"/>
          </p:cNvSpPr>
          <p:nvPr>
            <p:ph type="body" idx="1"/>
          </p:nvPr>
        </p:nvSpPr>
        <p:spPr>
          <a:xfrm>
            <a:off x="406867" y="1248688"/>
            <a:ext cx="8279934" cy="950331"/>
          </a:xfrm>
        </p:spPr>
        <p:txBody>
          <a:bodyPr/>
          <a:lstStyle/>
          <a:p>
            <a:r>
              <a:rPr lang="en-US" dirty="0"/>
              <a:t>The LabVIEW environment continually parses the block diagram</a:t>
            </a:r>
          </a:p>
          <a:p>
            <a:endParaRPr lang="en-GB" dirty="0"/>
          </a:p>
          <a:p>
            <a:pPr lvl="1"/>
            <a:r>
              <a:rPr lang="en-GB" dirty="0"/>
              <a:t>Valid code -&gt; </a:t>
            </a:r>
          </a:p>
          <a:p>
            <a:pPr lvl="1"/>
            <a:endParaRPr lang="en-GB" dirty="0"/>
          </a:p>
          <a:p>
            <a:pPr lvl="1"/>
            <a:r>
              <a:rPr lang="en-GB" dirty="0"/>
              <a:t>Invalid/incomplete code -&gt; </a:t>
            </a:r>
          </a:p>
          <a:p>
            <a:pPr lvl="1"/>
            <a:endParaRPr lang="en-GB" dirty="0"/>
          </a:p>
          <a:p>
            <a:r>
              <a:rPr lang="en-GB" dirty="0"/>
              <a:t>If code is valid, clicking on the RUN button causes LabVIEW to compile the code and then execute it</a:t>
            </a:r>
          </a:p>
          <a:p>
            <a:r>
              <a:rPr lang="en-GB" dirty="0"/>
              <a:t>Click on a broken RUN button to get detailed information on the error</a:t>
            </a:r>
          </a:p>
          <a:p>
            <a:endParaRPr lang="en-US" dirty="0"/>
          </a:p>
        </p:txBody>
      </p:sp>
      <p:pic>
        <p:nvPicPr>
          <p:cNvPr id="3" name="Picture 2">
            <a:extLst>
              <a:ext uri="{FF2B5EF4-FFF2-40B4-BE49-F238E27FC236}">
                <a16:creationId xmlns:a16="http://schemas.microsoft.com/office/drawing/2014/main" id="{0D23DD50-87B4-93C5-4B1A-7CD41B620FBF}"/>
              </a:ext>
            </a:extLst>
          </p:cNvPr>
          <p:cNvPicPr>
            <a:picLocks noChangeAspect="1"/>
          </p:cNvPicPr>
          <p:nvPr/>
        </p:nvPicPr>
        <p:blipFill>
          <a:blip r:embed="rId3"/>
          <a:stretch>
            <a:fillRect/>
          </a:stretch>
        </p:blipFill>
        <p:spPr>
          <a:xfrm>
            <a:off x="3022823" y="1813081"/>
            <a:ext cx="1524011" cy="495304"/>
          </a:xfrm>
          <a:prstGeom prst="rect">
            <a:avLst/>
          </a:prstGeom>
        </p:spPr>
      </p:pic>
      <p:pic>
        <p:nvPicPr>
          <p:cNvPr id="6" name="Picture 5">
            <a:extLst>
              <a:ext uri="{FF2B5EF4-FFF2-40B4-BE49-F238E27FC236}">
                <a16:creationId xmlns:a16="http://schemas.microsoft.com/office/drawing/2014/main" id="{6D986280-C185-6864-140B-627325BA1F43}"/>
              </a:ext>
            </a:extLst>
          </p:cNvPr>
          <p:cNvPicPr>
            <a:picLocks noChangeAspect="1"/>
          </p:cNvPicPr>
          <p:nvPr/>
        </p:nvPicPr>
        <p:blipFill>
          <a:blip r:embed="rId4"/>
          <a:stretch>
            <a:fillRect/>
          </a:stretch>
        </p:blipFill>
        <p:spPr>
          <a:xfrm>
            <a:off x="4477541" y="2435634"/>
            <a:ext cx="1419235" cy="561979"/>
          </a:xfrm>
          <a:prstGeom prst="rect">
            <a:avLst/>
          </a:prstGeom>
        </p:spPr>
      </p:pic>
      <p:sp>
        <p:nvSpPr>
          <p:cNvPr id="20" name="TextBox 19">
            <a:extLst>
              <a:ext uri="{FF2B5EF4-FFF2-40B4-BE49-F238E27FC236}">
                <a16:creationId xmlns:a16="http://schemas.microsoft.com/office/drawing/2014/main" id="{71DD90AA-946C-377F-BFE9-E3DB9F38F6FB}"/>
              </a:ext>
            </a:extLst>
          </p:cNvPr>
          <p:cNvSpPr txBox="1"/>
          <p:nvPr/>
        </p:nvSpPr>
        <p:spPr>
          <a:xfrm>
            <a:off x="4761485" y="1733949"/>
            <a:ext cx="1681036" cy="276999"/>
          </a:xfrm>
          <a:prstGeom prst="rect">
            <a:avLst/>
          </a:prstGeom>
          <a:noFill/>
        </p:spPr>
        <p:txBody>
          <a:bodyPr wrap="square">
            <a:spAutoFit/>
          </a:bodyPr>
          <a:lstStyle/>
          <a:p>
            <a:r>
              <a:rPr lang="en-GB" sz="1200" dirty="0"/>
              <a:t>Solid RUN button</a:t>
            </a:r>
            <a:endParaRPr lang="en-CH" sz="1200" dirty="0"/>
          </a:p>
        </p:txBody>
      </p:sp>
      <p:sp>
        <p:nvSpPr>
          <p:cNvPr id="21" name="TextBox 20">
            <a:extLst>
              <a:ext uri="{FF2B5EF4-FFF2-40B4-BE49-F238E27FC236}">
                <a16:creationId xmlns:a16="http://schemas.microsoft.com/office/drawing/2014/main" id="{4A74AAB5-099F-58AA-2A15-1AD8F1B196C1}"/>
              </a:ext>
            </a:extLst>
          </p:cNvPr>
          <p:cNvSpPr txBox="1"/>
          <p:nvPr/>
        </p:nvSpPr>
        <p:spPr>
          <a:xfrm>
            <a:off x="6089047" y="2356872"/>
            <a:ext cx="1681036" cy="276999"/>
          </a:xfrm>
          <a:prstGeom prst="rect">
            <a:avLst/>
          </a:prstGeom>
          <a:noFill/>
        </p:spPr>
        <p:txBody>
          <a:bodyPr wrap="square">
            <a:spAutoFit/>
          </a:bodyPr>
          <a:lstStyle/>
          <a:p>
            <a:r>
              <a:rPr lang="en-GB" sz="1200" dirty="0"/>
              <a:t>Broken RUN button</a:t>
            </a:r>
            <a:endParaRPr lang="en-CH" sz="1200" dirty="0"/>
          </a:p>
        </p:txBody>
      </p:sp>
      <p:cxnSp>
        <p:nvCxnSpPr>
          <p:cNvPr id="11" name="Straight Arrow Connector 10">
            <a:extLst>
              <a:ext uri="{FF2B5EF4-FFF2-40B4-BE49-F238E27FC236}">
                <a16:creationId xmlns:a16="http://schemas.microsoft.com/office/drawing/2014/main" id="{BC353F42-9E6F-FFC4-958F-99E07E6A72A2}"/>
              </a:ext>
            </a:extLst>
          </p:cNvPr>
          <p:cNvCxnSpPr>
            <a:cxnSpLocks/>
            <a:stCxn id="20" idx="1"/>
          </p:cNvCxnSpPr>
          <p:nvPr/>
        </p:nvCxnSpPr>
        <p:spPr>
          <a:xfrm flipH="1">
            <a:off x="3640216" y="1872449"/>
            <a:ext cx="1121269" cy="229111"/>
          </a:xfrm>
          <a:prstGeom prst="straightConnector1">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FCBE705-BB2A-AF3F-3175-1DD289752073}"/>
              </a:ext>
            </a:extLst>
          </p:cNvPr>
          <p:cNvCxnSpPr>
            <a:cxnSpLocks/>
            <a:stCxn id="21" idx="1"/>
          </p:cNvCxnSpPr>
          <p:nvPr/>
        </p:nvCxnSpPr>
        <p:spPr>
          <a:xfrm flipH="1">
            <a:off x="5164227" y="2495372"/>
            <a:ext cx="924820" cy="188908"/>
          </a:xfrm>
          <a:prstGeom prst="straightConnector1">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16BEF388-23FA-5233-491C-A9408C9228A9}"/>
              </a:ext>
            </a:extLst>
          </p:cNvPr>
          <p:cNvPicPr>
            <a:picLocks noChangeAspect="1"/>
          </p:cNvPicPr>
          <p:nvPr/>
        </p:nvPicPr>
        <p:blipFill>
          <a:blip r:embed="rId5"/>
          <a:stretch>
            <a:fillRect/>
          </a:stretch>
        </p:blipFill>
        <p:spPr>
          <a:xfrm>
            <a:off x="4399340" y="4082395"/>
            <a:ext cx="2842847" cy="664746"/>
          </a:xfrm>
          <a:prstGeom prst="rect">
            <a:avLst/>
          </a:prstGeom>
        </p:spPr>
      </p:pic>
    </p:spTree>
    <p:extLst>
      <p:ext uri="{BB962C8B-B14F-4D97-AF65-F5344CB8AC3E}">
        <p14:creationId xmlns:p14="http://schemas.microsoft.com/office/powerpoint/2010/main" val="2199308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500"/>
                                        <p:tgtEl>
                                          <p:spTgt spid="10">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xEl>
                                              <p:pRg st="4" end="4"/>
                                            </p:txEl>
                                          </p:spTgt>
                                        </p:tgtEl>
                                        <p:attrNameLst>
                                          <p:attrName>style.visibility</p:attrName>
                                        </p:attrNameLst>
                                      </p:cBhvr>
                                      <p:to>
                                        <p:strVal val="visible"/>
                                      </p:to>
                                    </p:set>
                                    <p:animEffect transition="in" filter="fade">
                                      <p:cBhvr>
                                        <p:cTn id="26" dur="500"/>
                                        <p:tgtEl>
                                          <p:spTgt spid="10">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xEl>
                                              <p:pRg st="6" end="6"/>
                                            </p:txEl>
                                          </p:spTgt>
                                        </p:tgtEl>
                                        <p:attrNameLst>
                                          <p:attrName>style.visibility</p:attrName>
                                        </p:attrNameLst>
                                      </p:cBhvr>
                                      <p:to>
                                        <p:strVal val="visible"/>
                                      </p:to>
                                    </p:set>
                                    <p:animEffect transition="in" filter="fade">
                                      <p:cBhvr>
                                        <p:cTn id="40" dur="500"/>
                                        <p:tgtEl>
                                          <p:spTgt spid="10">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0">
                                            <p:txEl>
                                              <p:pRg st="7" end="7"/>
                                            </p:txEl>
                                          </p:spTgt>
                                        </p:tgtEl>
                                        <p:attrNameLst>
                                          <p:attrName>style.visibility</p:attrName>
                                        </p:attrNameLst>
                                      </p:cBhvr>
                                      <p:to>
                                        <p:strVal val="visible"/>
                                      </p:to>
                                    </p:set>
                                    <p:animEffect transition="in" filter="fade">
                                      <p:cBhvr>
                                        <p:cTn id="45" dur="500"/>
                                        <p:tgtEl>
                                          <p:spTgt spid="10">
                                            <p:txEl>
                                              <p:pRg st="7" end="7"/>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71" name="Shape 71"/>
          <p:cNvSpPr txBox="1">
            <a:spLocks noGrp="1"/>
          </p:cNvSpPr>
          <p:nvPr>
            <p:ph type="sldNum" idx="12"/>
          </p:nvPr>
        </p:nvSpPr>
        <p:spPr>
          <a:xfrm>
            <a:off x="8604400" y="4590300"/>
            <a:ext cx="539700" cy="553200"/>
          </a:xfrm>
          <a:prstGeom prst="rect">
            <a:avLst/>
          </a:prstGeom>
        </p:spPr>
        <p:txBody>
          <a:bodyPr wrap="square" lIns="91425" tIns="91425" rIns="91425" bIns="91425" anchor="ctr" anchorCtr="0">
            <a:noAutofit/>
          </a:bodyPr>
          <a:lstStyle/>
          <a:p>
            <a:pPr marL="0" lvl="0" indent="0">
              <a:spcBef>
                <a:spcPts val="0"/>
              </a:spcBef>
              <a:spcAft>
                <a:spcPts val="0"/>
              </a:spcAft>
              <a:buNone/>
            </a:pPr>
            <a:fld id="{00000000-1234-1234-1234-123412341234}" type="slidenum">
              <a:rPr lang="en"/>
              <a:t>2</a:t>
            </a:fld>
            <a:endParaRPr/>
          </a:p>
        </p:txBody>
      </p:sp>
      <p:sp>
        <p:nvSpPr>
          <p:cNvPr id="19" name="Shape 102"/>
          <p:cNvSpPr txBox="1">
            <a:spLocks noGrp="1"/>
          </p:cNvSpPr>
          <p:nvPr>
            <p:ph type="body" idx="1"/>
          </p:nvPr>
        </p:nvSpPr>
        <p:spPr>
          <a:xfrm>
            <a:off x="922000" y="1469775"/>
            <a:ext cx="6866100" cy="2738437"/>
          </a:xfrm>
          <a:prstGeom prst="rect">
            <a:avLst/>
          </a:prstGeom>
        </p:spPr>
        <p:txBody>
          <a:bodyPr wrap="square" lIns="91425" tIns="91425" rIns="91425" bIns="91425" anchor="t" anchorCtr="0">
            <a:noAutofit/>
          </a:bodyPr>
          <a:lstStyle/>
          <a:p>
            <a:pPr marL="457200" lvl="0" indent="-342900" rtl="0">
              <a:spcBef>
                <a:spcPts val="600"/>
              </a:spcBef>
              <a:spcAft>
                <a:spcPts val="0"/>
              </a:spcAft>
              <a:buSzPts val="1800"/>
              <a:buChar char="●"/>
            </a:pPr>
            <a:r>
              <a:rPr lang="en-GB" dirty="0"/>
              <a:t>Introduction	to LabVIEW</a:t>
            </a:r>
            <a:endParaRPr dirty="0"/>
          </a:p>
          <a:p>
            <a:pPr marL="457200" lvl="0" indent="-342900" rtl="0">
              <a:spcBef>
                <a:spcPts val="0"/>
              </a:spcBef>
              <a:spcAft>
                <a:spcPts val="0"/>
              </a:spcAft>
              <a:buSzPts val="1800"/>
              <a:buChar char="●"/>
            </a:pPr>
            <a:endParaRPr lang="en-US" dirty="0"/>
          </a:p>
          <a:p>
            <a:pPr lvl="0">
              <a:spcBef>
                <a:spcPts val="0"/>
              </a:spcBef>
            </a:pPr>
            <a:r>
              <a:rPr lang="en-US" dirty="0"/>
              <a:t>Application Development</a:t>
            </a:r>
          </a:p>
          <a:p>
            <a:pPr marL="457200" lvl="0" indent="-342900" rtl="0">
              <a:spcBef>
                <a:spcPts val="0"/>
              </a:spcBef>
              <a:spcAft>
                <a:spcPts val="0"/>
              </a:spcAft>
              <a:buSzPts val="1800"/>
              <a:buChar char="●"/>
            </a:pPr>
            <a:endParaRPr lang="en-US" dirty="0"/>
          </a:p>
          <a:p>
            <a:pPr marL="457200" lvl="0" indent="-342900" rtl="0">
              <a:spcBef>
                <a:spcPts val="0"/>
              </a:spcBef>
              <a:spcAft>
                <a:spcPts val="0"/>
              </a:spcAft>
              <a:buSzPts val="1800"/>
              <a:buChar char="●"/>
            </a:pPr>
            <a:r>
              <a:rPr lang="en-US" dirty="0"/>
              <a:t>LabVIEW Integration for Hardware and Software</a:t>
            </a:r>
          </a:p>
          <a:p>
            <a:pPr marL="114300" lvl="0" indent="0" rtl="0">
              <a:spcBef>
                <a:spcPts val="0"/>
              </a:spcBef>
              <a:spcAft>
                <a:spcPts val="0"/>
              </a:spcAft>
              <a:buSzPts val="1800"/>
              <a:buNone/>
            </a:pPr>
            <a:endParaRPr lang="en" dirty="0"/>
          </a:p>
          <a:p>
            <a:pPr marL="457200" lvl="0" indent="-342900" rtl="0">
              <a:spcBef>
                <a:spcPts val="0"/>
              </a:spcBef>
              <a:spcAft>
                <a:spcPts val="0"/>
              </a:spcAft>
              <a:buSzPts val="1800"/>
              <a:buChar char="●"/>
            </a:pPr>
            <a:r>
              <a:rPr lang="en" dirty="0"/>
              <a:t>LabVIEW for Accelerators and Detectors</a:t>
            </a:r>
          </a:p>
          <a:p>
            <a:pPr marL="457200" lvl="0" indent="-342900" rtl="0">
              <a:spcBef>
                <a:spcPts val="0"/>
              </a:spcBef>
              <a:spcAft>
                <a:spcPts val="0"/>
              </a:spcAft>
              <a:buSzPts val="1800"/>
              <a:buChar char="●"/>
            </a:pPr>
            <a:endParaRPr lang="en" dirty="0"/>
          </a:p>
          <a:p>
            <a:pPr marL="457200" lvl="0" indent="-342900" rtl="0">
              <a:spcBef>
                <a:spcPts val="0"/>
              </a:spcBef>
              <a:spcAft>
                <a:spcPts val="0"/>
              </a:spcAft>
              <a:buSzPts val="1800"/>
              <a:buChar char="●"/>
            </a:pPr>
            <a:r>
              <a:rPr lang="en" dirty="0"/>
              <a:t>Summary</a:t>
            </a:r>
            <a:endParaRPr lang="en-US" dirty="0"/>
          </a:p>
        </p:txBody>
      </p:sp>
      <p:sp>
        <p:nvSpPr>
          <p:cNvPr id="22" name="Title 1"/>
          <p:cNvSpPr>
            <a:spLocks noGrp="1"/>
          </p:cNvSpPr>
          <p:nvPr>
            <p:ph type="title"/>
          </p:nvPr>
        </p:nvSpPr>
        <p:spPr>
          <a:xfrm>
            <a:off x="652250" y="612375"/>
            <a:ext cx="8222000" cy="857400"/>
          </a:xfrm>
        </p:spPr>
        <p:txBody>
          <a:bodyPr/>
          <a:lstStyle/>
          <a:p>
            <a:r>
              <a:rPr lang="en-US" sz="3600" dirty="0"/>
              <a:t>Agenda</a:t>
            </a:r>
            <a:endParaRPr lang="en-GB" sz="3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20</a:t>
            </a:fld>
            <a:endParaRPr lang="en"/>
          </a:p>
        </p:txBody>
      </p:sp>
      <p:sp>
        <p:nvSpPr>
          <p:cNvPr id="7" name="Title 6"/>
          <p:cNvSpPr>
            <a:spLocks noGrp="1"/>
          </p:cNvSpPr>
          <p:nvPr>
            <p:ph type="title"/>
          </p:nvPr>
        </p:nvSpPr>
        <p:spPr>
          <a:xfrm>
            <a:off x="624434" y="446274"/>
            <a:ext cx="7299987" cy="857400"/>
          </a:xfrm>
        </p:spPr>
        <p:txBody>
          <a:bodyPr/>
          <a:lstStyle/>
          <a:p>
            <a:r>
              <a:rPr lang="en-US" dirty="0"/>
              <a:t>Creating Executables</a:t>
            </a:r>
            <a:endParaRPr lang="en-GB" dirty="0"/>
          </a:p>
        </p:txBody>
      </p:sp>
      <p:sp>
        <p:nvSpPr>
          <p:cNvPr id="10" name="Text Placeholder 3">
            <a:extLst>
              <a:ext uri="{FF2B5EF4-FFF2-40B4-BE49-F238E27FC236}">
                <a16:creationId xmlns:a16="http://schemas.microsoft.com/office/drawing/2014/main" id="{673B3E02-A158-38CB-C113-45C280F0954A}"/>
              </a:ext>
            </a:extLst>
          </p:cNvPr>
          <p:cNvSpPr>
            <a:spLocks noGrp="1"/>
          </p:cNvSpPr>
          <p:nvPr>
            <p:ph type="body" idx="1"/>
          </p:nvPr>
        </p:nvSpPr>
        <p:spPr>
          <a:xfrm>
            <a:off x="386834" y="1102663"/>
            <a:ext cx="5930522" cy="950331"/>
          </a:xfrm>
        </p:spPr>
        <p:txBody>
          <a:bodyPr/>
          <a:lstStyle/>
          <a:p>
            <a:r>
              <a:rPr lang="en-US" sz="1600" dirty="0"/>
              <a:t>When developing/debugging LabVIEW code it can be run and tested within the LabVIEW environment</a:t>
            </a:r>
          </a:p>
          <a:p>
            <a:r>
              <a:rPr lang="en-US" sz="1600" dirty="0"/>
              <a:t>Once the code is working as desired it can be compiled into an executable (.exe </a:t>
            </a:r>
            <a:r>
              <a:rPr lang="en-US" sz="1600" dirty="0" err="1"/>
              <a:t>etc</a:t>
            </a:r>
            <a:r>
              <a:rPr lang="en-US" sz="1600" dirty="0"/>
              <a:t>), then launched like any other program</a:t>
            </a:r>
          </a:p>
          <a:p>
            <a:pPr lvl="1"/>
            <a:r>
              <a:rPr lang="en-US" sz="1600" dirty="0"/>
              <a:t>LabVIEW supports both 32 and 64-bit OS: Windows, Linux and IOS</a:t>
            </a:r>
          </a:p>
        </p:txBody>
      </p:sp>
      <p:pic>
        <p:nvPicPr>
          <p:cNvPr id="3" name="Picture 2">
            <a:extLst>
              <a:ext uri="{FF2B5EF4-FFF2-40B4-BE49-F238E27FC236}">
                <a16:creationId xmlns:a16="http://schemas.microsoft.com/office/drawing/2014/main" id="{3EA3C7E1-1254-DAAF-519B-8BD249F52410}"/>
              </a:ext>
            </a:extLst>
          </p:cNvPr>
          <p:cNvPicPr>
            <a:picLocks noChangeAspect="1"/>
          </p:cNvPicPr>
          <p:nvPr/>
        </p:nvPicPr>
        <p:blipFill>
          <a:blip r:embed="rId3"/>
          <a:stretch>
            <a:fillRect/>
          </a:stretch>
        </p:blipFill>
        <p:spPr>
          <a:xfrm>
            <a:off x="6289542" y="1067017"/>
            <a:ext cx="1947610" cy="1971955"/>
          </a:xfrm>
          <a:prstGeom prst="rect">
            <a:avLst/>
          </a:prstGeom>
        </p:spPr>
      </p:pic>
      <p:pic>
        <p:nvPicPr>
          <p:cNvPr id="6" name="Picture 5">
            <a:extLst>
              <a:ext uri="{FF2B5EF4-FFF2-40B4-BE49-F238E27FC236}">
                <a16:creationId xmlns:a16="http://schemas.microsoft.com/office/drawing/2014/main" id="{6FD12650-1CDE-E210-7289-EED9AD30F3EB}"/>
              </a:ext>
            </a:extLst>
          </p:cNvPr>
          <p:cNvPicPr>
            <a:picLocks noChangeAspect="1"/>
          </p:cNvPicPr>
          <p:nvPr/>
        </p:nvPicPr>
        <p:blipFill>
          <a:blip r:embed="rId4"/>
          <a:stretch>
            <a:fillRect/>
          </a:stretch>
        </p:blipFill>
        <p:spPr>
          <a:xfrm>
            <a:off x="2259388" y="2975810"/>
            <a:ext cx="4057968" cy="1728034"/>
          </a:xfrm>
          <a:prstGeom prst="rect">
            <a:avLst/>
          </a:prstGeom>
        </p:spPr>
      </p:pic>
      <p:sp>
        <p:nvSpPr>
          <p:cNvPr id="8" name="Arrow: Bent 7">
            <a:extLst>
              <a:ext uri="{FF2B5EF4-FFF2-40B4-BE49-F238E27FC236}">
                <a16:creationId xmlns:a16="http://schemas.microsoft.com/office/drawing/2014/main" id="{9FD6818A-817B-5127-A815-7434C95D0AED}"/>
              </a:ext>
            </a:extLst>
          </p:cNvPr>
          <p:cNvSpPr/>
          <p:nvPr/>
        </p:nvSpPr>
        <p:spPr>
          <a:xfrm rot="10800000">
            <a:off x="6450010" y="3089126"/>
            <a:ext cx="493171" cy="521521"/>
          </a:xfrm>
          <a:prstGeom prst="bentArrow">
            <a:avLst>
              <a:gd name="adj1" fmla="val 9490"/>
              <a:gd name="adj2" fmla="val 25000"/>
              <a:gd name="adj3" fmla="val 25000"/>
              <a:gd name="adj4" fmla="val 4375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Tree>
    <p:extLst>
      <p:ext uri="{BB962C8B-B14F-4D97-AF65-F5344CB8AC3E}">
        <p14:creationId xmlns:p14="http://schemas.microsoft.com/office/powerpoint/2010/main" val="2294556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16F75B-EC1A-02E9-E325-E35C84B69E05}"/>
              </a:ext>
            </a:extLst>
          </p:cNvPr>
          <p:cNvSpPr>
            <a:spLocks noGrp="1"/>
          </p:cNvSpPr>
          <p:nvPr>
            <p:ph type="body" idx="1"/>
          </p:nvPr>
        </p:nvSpPr>
        <p:spPr>
          <a:xfrm>
            <a:off x="652250" y="1203672"/>
            <a:ext cx="5800702" cy="2078433"/>
          </a:xfrm>
        </p:spPr>
        <p:txBody>
          <a:bodyPr/>
          <a:lstStyle/>
          <a:p>
            <a:r>
              <a:rPr lang="en-US" sz="1600" dirty="0"/>
              <a:t>Code can also compile into a windows library (.DLL) or Linux library (.SO)</a:t>
            </a:r>
          </a:p>
          <a:p>
            <a:pPr lvl="1"/>
            <a:r>
              <a:rPr lang="en-US" sz="1600" dirty="0"/>
              <a:t>Calls to DLL or SO require knowledge of the function prototypes – LabVIEW will generate the appropriate documentation</a:t>
            </a:r>
          </a:p>
          <a:p>
            <a:r>
              <a:rPr lang="en-US" sz="1600" dirty="0"/>
              <a:t>LabVIEW can call functions within other DLL and SO libraries</a:t>
            </a:r>
          </a:p>
          <a:p>
            <a:endParaRPr lang="en-GB" dirty="0"/>
          </a:p>
          <a:p>
            <a:endParaRPr lang="en-CH" dirty="0"/>
          </a:p>
        </p:txBody>
      </p:sp>
      <p:sp>
        <p:nvSpPr>
          <p:cNvPr id="4" name="Slide Number Placeholder 3">
            <a:extLst>
              <a:ext uri="{FF2B5EF4-FFF2-40B4-BE49-F238E27FC236}">
                <a16:creationId xmlns:a16="http://schemas.microsoft.com/office/drawing/2014/main" id="{CA0D420D-FC05-60FE-491B-007BFA647A4F}"/>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21</a:t>
            </a:fld>
            <a:endParaRPr lang="en"/>
          </a:p>
        </p:txBody>
      </p:sp>
      <p:sp>
        <p:nvSpPr>
          <p:cNvPr id="5" name="Title 4">
            <a:extLst>
              <a:ext uri="{FF2B5EF4-FFF2-40B4-BE49-F238E27FC236}">
                <a16:creationId xmlns:a16="http://schemas.microsoft.com/office/drawing/2014/main" id="{EFDCADD1-6C59-381A-91BF-5576FE6606E3}"/>
              </a:ext>
            </a:extLst>
          </p:cNvPr>
          <p:cNvSpPr>
            <a:spLocks noGrp="1"/>
          </p:cNvSpPr>
          <p:nvPr>
            <p:ph type="title"/>
          </p:nvPr>
        </p:nvSpPr>
        <p:spPr>
          <a:xfrm>
            <a:off x="652250" y="483528"/>
            <a:ext cx="7299987" cy="857400"/>
          </a:xfrm>
        </p:spPr>
        <p:txBody>
          <a:bodyPr/>
          <a:lstStyle/>
          <a:p>
            <a:r>
              <a:rPr lang="en-GB" dirty="0"/>
              <a:t>Creating/Calling DLLs &amp; SOs</a:t>
            </a:r>
            <a:endParaRPr lang="en-CH" dirty="0"/>
          </a:p>
        </p:txBody>
      </p:sp>
      <p:pic>
        <p:nvPicPr>
          <p:cNvPr id="9" name="Picture 8">
            <a:extLst>
              <a:ext uri="{FF2B5EF4-FFF2-40B4-BE49-F238E27FC236}">
                <a16:creationId xmlns:a16="http://schemas.microsoft.com/office/drawing/2014/main" id="{BB481201-657D-1564-FA3B-937CE588C739}"/>
              </a:ext>
            </a:extLst>
          </p:cNvPr>
          <p:cNvPicPr>
            <a:picLocks noChangeAspect="1"/>
          </p:cNvPicPr>
          <p:nvPr/>
        </p:nvPicPr>
        <p:blipFill>
          <a:blip r:embed="rId2"/>
          <a:stretch>
            <a:fillRect/>
          </a:stretch>
        </p:blipFill>
        <p:spPr>
          <a:xfrm>
            <a:off x="6567686" y="1463425"/>
            <a:ext cx="1924064" cy="876306"/>
          </a:xfrm>
          <a:prstGeom prst="rect">
            <a:avLst/>
          </a:prstGeom>
        </p:spPr>
      </p:pic>
      <p:pic>
        <p:nvPicPr>
          <p:cNvPr id="11" name="Picture 10">
            <a:extLst>
              <a:ext uri="{FF2B5EF4-FFF2-40B4-BE49-F238E27FC236}">
                <a16:creationId xmlns:a16="http://schemas.microsoft.com/office/drawing/2014/main" id="{F8512FE9-3CD5-A1A2-09BF-C6E4ACD87026}"/>
              </a:ext>
            </a:extLst>
          </p:cNvPr>
          <p:cNvPicPr>
            <a:picLocks noChangeAspect="1"/>
          </p:cNvPicPr>
          <p:nvPr/>
        </p:nvPicPr>
        <p:blipFill>
          <a:blip r:embed="rId3"/>
          <a:stretch>
            <a:fillRect/>
          </a:stretch>
        </p:blipFill>
        <p:spPr>
          <a:xfrm>
            <a:off x="1112793" y="3282105"/>
            <a:ext cx="4152137" cy="617309"/>
          </a:xfrm>
          <a:prstGeom prst="rect">
            <a:avLst/>
          </a:prstGeom>
        </p:spPr>
      </p:pic>
      <p:pic>
        <p:nvPicPr>
          <p:cNvPr id="15" name="Picture 14">
            <a:extLst>
              <a:ext uri="{FF2B5EF4-FFF2-40B4-BE49-F238E27FC236}">
                <a16:creationId xmlns:a16="http://schemas.microsoft.com/office/drawing/2014/main" id="{D8BBFA56-9A38-F5ED-8996-DC0AE36F0357}"/>
              </a:ext>
            </a:extLst>
          </p:cNvPr>
          <p:cNvPicPr>
            <a:picLocks noChangeAspect="1"/>
          </p:cNvPicPr>
          <p:nvPr/>
        </p:nvPicPr>
        <p:blipFill>
          <a:blip r:embed="rId4"/>
          <a:stretch>
            <a:fillRect/>
          </a:stretch>
        </p:blipFill>
        <p:spPr>
          <a:xfrm>
            <a:off x="5530761" y="3235076"/>
            <a:ext cx="3032404" cy="601910"/>
          </a:xfrm>
          <a:prstGeom prst="rect">
            <a:avLst/>
          </a:prstGeom>
        </p:spPr>
      </p:pic>
    </p:spTree>
    <p:extLst>
      <p:ext uri="{BB962C8B-B14F-4D97-AF65-F5344CB8AC3E}">
        <p14:creationId xmlns:p14="http://schemas.microsoft.com/office/powerpoint/2010/main" val="6279989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685800" y="2726342"/>
            <a:ext cx="7772400" cy="1159800"/>
          </a:xfrm>
          <a:prstGeom prst="rect">
            <a:avLst/>
          </a:prstGeom>
        </p:spPr>
        <p:txBody>
          <a:bodyPr wrap="square" lIns="91425" tIns="91425" rIns="91425" bIns="91425" anchor="b" anchorCtr="0">
            <a:noAutofit/>
          </a:bodyPr>
          <a:lstStyle/>
          <a:p>
            <a:pPr lvl="0"/>
            <a:r>
              <a:rPr lang="en" spc="600" dirty="0"/>
              <a:t>Integration</a:t>
            </a:r>
            <a:endParaRPr dirty="0"/>
          </a:p>
        </p:txBody>
      </p:sp>
      <p:sp>
        <p:nvSpPr>
          <p:cNvPr id="89" name="Shape 89"/>
          <p:cNvSpPr txBox="1">
            <a:spLocks noGrp="1"/>
          </p:cNvSpPr>
          <p:nvPr>
            <p:ph type="subTitle" idx="1"/>
          </p:nvPr>
        </p:nvSpPr>
        <p:spPr>
          <a:xfrm>
            <a:off x="1110343" y="3814324"/>
            <a:ext cx="7772400" cy="784800"/>
          </a:xfrm>
          <a:prstGeom prst="rect">
            <a:avLst/>
          </a:prstGeom>
        </p:spPr>
        <p:txBody>
          <a:bodyPr wrap="square" lIns="91425" tIns="91425" rIns="91425" bIns="91425" anchor="t" anchorCtr="0">
            <a:noAutofit/>
          </a:bodyPr>
          <a:lstStyle/>
          <a:p>
            <a:pPr marL="0" lvl="0" indent="0" rtl="0">
              <a:spcBef>
                <a:spcPts val="0"/>
              </a:spcBef>
              <a:spcAft>
                <a:spcPts val="0"/>
              </a:spcAft>
              <a:buNone/>
            </a:pPr>
            <a:r>
              <a:rPr lang="en-GB"/>
              <a:t>B</a:t>
            </a:r>
            <a:r>
              <a:rPr lang="en"/>
              <a:t>ridging hardware and software </a:t>
            </a:r>
            <a:endParaRPr dirty="0"/>
          </a:p>
        </p:txBody>
      </p:sp>
      <p:sp>
        <p:nvSpPr>
          <p:cNvPr id="90" name="Shape 90"/>
          <p:cNvSpPr txBox="1"/>
          <p:nvPr/>
        </p:nvSpPr>
        <p:spPr>
          <a:xfrm>
            <a:off x="7811325" y="0"/>
            <a:ext cx="960900" cy="1390500"/>
          </a:xfrm>
          <a:prstGeom prst="rect">
            <a:avLst/>
          </a:prstGeom>
          <a:noFill/>
          <a:ln>
            <a:noFill/>
          </a:ln>
        </p:spPr>
        <p:txBody>
          <a:bodyPr wrap="square" lIns="91425" tIns="91425" rIns="91425" bIns="91425" anchor="ctr" anchorCtr="0">
            <a:noAutofit/>
          </a:bodyPr>
          <a:lstStyle/>
          <a:p>
            <a:pPr marL="0" lvl="0" indent="0" algn="ctr">
              <a:spcBef>
                <a:spcPts val="0"/>
              </a:spcBef>
              <a:spcAft>
                <a:spcPts val="0"/>
              </a:spcAft>
              <a:buNone/>
            </a:pPr>
            <a:endParaRPr sz="9600" dirty="0">
              <a:solidFill>
                <a:srgbClr val="434343"/>
              </a:solidFill>
              <a:latin typeface="Raleway ExtraBold"/>
              <a:ea typeface="Raleway ExtraBold"/>
              <a:cs typeface="Raleway ExtraBold"/>
              <a:sym typeface="Raleway ExtraBold"/>
            </a:endParaRPr>
          </a:p>
        </p:txBody>
      </p:sp>
    </p:spTree>
    <p:extLst>
      <p:ext uri="{BB962C8B-B14F-4D97-AF65-F5344CB8AC3E}">
        <p14:creationId xmlns:p14="http://schemas.microsoft.com/office/powerpoint/2010/main" val="2385955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23</a:t>
            </a:fld>
            <a:endParaRPr lang="en"/>
          </a:p>
        </p:txBody>
      </p:sp>
      <p:sp>
        <p:nvSpPr>
          <p:cNvPr id="4" name="Title 3"/>
          <p:cNvSpPr>
            <a:spLocks noGrp="1"/>
          </p:cNvSpPr>
          <p:nvPr>
            <p:ph type="title"/>
          </p:nvPr>
        </p:nvSpPr>
        <p:spPr/>
        <p:txBody>
          <a:bodyPr/>
          <a:lstStyle/>
          <a:p>
            <a:r>
              <a:rPr lang="en-US" dirty="0"/>
              <a:t>Real-time Systems</a:t>
            </a:r>
            <a:endParaRPr lang="en-GB" dirty="0"/>
          </a:p>
        </p:txBody>
      </p:sp>
      <p:sp>
        <p:nvSpPr>
          <p:cNvPr id="18" name="Text Placeholder 3"/>
          <p:cNvSpPr>
            <a:spLocks noGrp="1"/>
          </p:cNvSpPr>
          <p:nvPr>
            <p:ph type="body" idx="1"/>
          </p:nvPr>
        </p:nvSpPr>
        <p:spPr>
          <a:xfrm>
            <a:off x="652250" y="1482475"/>
            <a:ext cx="6181036" cy="1452255"/>
          </a:xfrm>
        </p:spPr>
        <p:txBody>
          <a:bodyPr/>
          <a:lstStyle/>
          <a:p>
            <a:r>
              <a:rPr lang="en-GB" dirty="0"/>
              <a:t>Deterministic code operation</a:t>
            </a:r>
          </a:p>
          <a:p>
            <a:r>
              <a:rPr lang="en-GB" dirty="0"/>
              <a:t>Create distributed control/test/acquisition systems</a:t>
            </a:r>
          </a:p>
          <a:p>
            <a:r>
              <a:rPr lang="en-US" dirty="0"/>
              <a:t>LabVIEW real-time (LabVIEW RT)</a:t>
            </a:r>
          </a:p>
          <a:p>
            <a:pPr lvl="1"/>
            <a:r>
              <a:rPr lang="en-GB" dirty="0"/>
              <a:t>Linux with the real-time patch</a:t>
            </a:r>
          </a:p>
        </p:txBody>
      </p:sp>
      <p:grpSp>
        <p:nvGrpSpPr>
          <p:cNvPr id="2" name="Group 1">
            <a:extLst>
              <a:ext uri="{FF2B5EF4-FFF2-40B4-BE49-F238E27FC236}">
                <a16:creationId xmlns:a16="http://schemas.microsoft.com/office/drawing/2014/main" id="{FBE18CE3-6085-620E-5448-DED63974F290}"/>
              </a:ext>
            </a:extLst>
          </p:cNvPr>
          <p:cNvGrpSpPr/>
          <p:nvPr/>
        </p:nvGrpSpPr>
        <p:grpSpPr>
          <a:xfrm>
            <a:off x="1967537" y="2350646"/>
            <a:ext cx="6470411" cy="2337558"/>
            <a:chOff x="1967537" y="2350646"/>
            <a:chExt cx="6470411" cy="2337558"/>
          </a:xfrm>
        </p:grpSpPr>
        <p:pic>
          <p:nvPicPr>
            <p:cNvPr id="8" name="Picture 7">
              <a:extLst>
                <a:ext uri="{FF2B5EF4-FFF2-40B4-BE49-F238E27FC236}">
                  <a16:creationId xmlns:a16="http://schemas.microsoft.com/office/drawing/2014/main" id="{3761E6D1-3B58-4141-A515-5A0608D6FE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7537" y="3554695"/>
              <a:ext cx="1545170" cy="830379"/>
            </a:xfrm>
            <a:prstGeom prst="rect">
              <a:avLst/>
            </a:prstGeom>
          </p:spPr>
        </p:pic>
        <p:pic>
          <p:nvPicPr>
            <p:cNvPr id="9" name="Picture 2" descr="Image result for pxi image">
              <a:extLst>
                <a:ext uri="{FF2B5EF4-FFF2-40B4-BE49-F238E27FC236}">
                  <a16:creationId xmlns:a16="http://schemas.microsoft.com/office/drawing/2014/main" id="{A2054930-DA79-466A-82A6-A7F665ADC0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1638" y="3513177"/>
              <a:ext cx="1299448" cy="89718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F0FB6EDC-DEE3-46E2-9A04-DAFB7DC4CB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4244" y="3596214"/>
              <a:ext cx="847202" cy="802504"/>
            </a:xfrm>
            <a:prstGeom prst="rect">
              <a:avLst/>
            </a:prstGeom>
          </p:spPr>
        </p:pic>
        <p:pic>
          <p:nvPicPr>
            <p:cNvPr id="11" name="Picture 10">
              <a:extLst>
                <a:ext uri="{FF2B5EF4-FFF2-40B4-BE49-F238E27FC236}">
                  <a16:creationId xmlns:a16="http://schemas.microsoft.com/office/drawing/2014/main" id="{C74C0DA8-34A8-4438-A7CC-DB061887DC1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37042" y="3554695"/>
              <a:ext cx="1308751" cy="796836"/>
            </a:xfrm>
            <a:prstGeom prst="rect">
              <a:avLst/>
            </a:prstGeom>
          </p:spPr>
        </p:pic>
        <p:pic>
          <p:nvPicPr>
            <p:cNvPr id="12" name="Picture 4" descr="Image result for ni vision system image">
              <a:extLst>
                <a:ext uri="{FF2B5EF4-FFF2-40B4-BE49-F238E27FC236}">
                  <a16:creationId xmlns:a16="http://schemas.microsoft.com/office/drawing/2014/main" id="{1513A175-3A13-498B-A503-E88136D0AE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64323" y="3637733"/>
              <a:ext cx="1183449" cy="57171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468EA58A-8DA9-4D34-8711-048BFDA52DC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23402" y="2350646"/>
              <a:ext cx="708112" cy="748147"/>
            </a:xfrm>
            <a:prstGeom prst="rect">
              <a:avLst/>
            </a:prstGeom>
          </p:spPr>
        </p:pic>
        <p:cxnSp>
          <p:nvCxnSpPr>
            <p:cNvPr id="14" name="Straight Connector 13">
              <a:extLst>
                <a:ext uri="{FF2B5EF4-FFF2-40B4-BE49-F238E27FC236}">
                  <a16:creationId xmlns:a16="http://schemas.microsoft.com/office/drawing/2014/main" id="{C6F55F0D-2371-4B76-A582-C02D6DCA6E6C}"/>
                </a:ext>
              </a:extLst>
            </p:cNvPr>
            <p:cNvCxnSpPr>
              <a:cxnSpLocks/>
            </p:cNvCxnSpPr>
            <p:nvPr/>
          </p:nvCxnSpPr>
          <p:spPr>
            <a:xfrm>
              <a:off x="2800335" y="3305582"/>
              <a:ext cx="499678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93E7E39-7381-481E-89FB-AD2EF469C3A7}"/>
                </a:ext>
              </a:extLst>
            </p:cNvPr>
            <p:cNvCxnSpPr>
              <a:cxnSpLocks/>
            </p:cNvCxnSpPr>
            <p:nvPr/>
          </p:nvCxnSpPr>
          <p:spPr>
            <a:xfrm>
              <a:off x="2800335" y="3305582"/>
              <a:ext cx="0" cy="2491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F3B636A-DC0F-4F38-A65E-20F0D8D587CD}"/>
                </a:ext>
              </a:extLst>
            </p:cNvPr>
            <p:cNvCxnSpPr>
              <a:cxnSpLocks/>
            </p:cNvCxnSpPr>
            <p:nvPr/>
          </p:nvCxnSpPr>
          <p:spPr>
            <a:xfrm>
              <a:off x="4159110" y="3305582"/>
              <a:ext cx="0" cy="2491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EAFFBCB-40CA-49E8-B9B7-DD6564E2639B}"/>
                </a:ext>
              </a:extLst>
            </p:cNvPr>
            <p:cNvCxnSpPr>
              <a:cxnSpLocks/>
            </p:cNvCxnSpPr>
            <p:nvPr/>
          </p:nvCxnSpPr>
          <p:spPr>
            <a:xfrm>
              <a:off x="6482177" y="3305582"/>
              <a:ext cx="0" cy="2491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F1042B8-971C-46A3-863D-19D58E1E56D9}"/>
                </a:ext>
              </a:extLst>
            </p:cNvPr>
            <p:cNvCxnSpPr>
              <a:cxnSpLocks/>
            </p:cNvCxnSpPr>
            <p:nvPr/>
          </p:nvCxnSpPr>
          <p:spPr>
            <a:xfrm>
              <a:off x="5298728" y="3305582"/>
              <a:ext cx="0" cy="2491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E165D75-4E4A-4E02-B2D2-A3CCD7679E47}"/>
                </a:ext>
              </a:extLst>
            </p:cNvPr>
            <p:cNvCxnSpPr>
              <a:cxnSpLocks/>
            </p:cNvCxnSpPr>
            <p:nvPr/>
          </p:nvCxnSpPr>
          <p:spPr>
            <a:xfrm>
              <a:off x="7797121" y="3305582"/>
              <a:ext cx="0" cy="2491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C4D37710-771B-4572-81B5-9EDCC3C6875A}"/>
                </a:ext>
              </a:extLst>
            </p:cNvPr>
            <p:cNvCxnSpPr>
              <a:cxnSpLocks/>
            </p:cNvCxnSpPr>
            <p:nvPr/>
          </p:nvCxnSpPr>
          <p:spPr>
            <a:xfrm>
              <a:off x="5474053" y="3097987"/>
              <a:ext cx="0" cy="20678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840A304-1B45-4172-A3CA-6CF7B68DC850}"/>
                </a:ext>
              </a:extLst>
            </p:cNvPr>
            <p:cNvSpPr txBox="1"/>
            <p:nvPr/>
          </p:nvSpPr>
          <p:spPr>
            <a:xfrm>
              <a:off x="5729110" y="2635993"/>
              <a:ext cx="1008609" cy="261610"/>
            </a:xfrm>
            <a:prstGeom prst="rect">
              <a:avLst/>
            </a:prstGeom>
            <a:noFill/>
          </p:spPr>
          <p:txBody>
            <a:bodyPr wrap="none" rtlCol="0">
              <a:spAutoFit/>
            </a:bodyPr>
            <a:lstStyle/>
            <a:p>
              <a:r>
                <a:rPr lang="en-GB" sz="1100" dirty="0"/>
                <a:t>LabVIEW RT</a:t>
              </a:r>
            </a:p>
          </p:txBody>
        </p:sp>
        <p:sp>
          <p:nvSpPr>
            <p:cNvPr id="23" name="TextBox 22">
              <a:extLst>
                <a:ext uri="{FF2B5EF4-FFF2-40B4-BE49-F238E27FC236}">
                  <a16:creationId xmlns:a16="http://schemas.microsoft.com/office/drawing/2014/main" id="{D3563B7D-1FB3-4397-A8EB-3CD2DD3AF236}"/>
                </a:ext>
              </a:extLst>
            </p:cNvPr>
            <p:cNvSpPr txBox="1"/>
            <p:nvPr/>
          </p:nvSpPr>
          <p:spPr>
            <a:xfrm>
              <a:off x="2581177" y="4343556"/>
              <a:ext cx="505267" cy="261610"/>
            </a:xfrm>
            <a:prstGeom prst="rect">
              <a:avLst/>
            </a:prstGeom>
            <a:noFill/>
          </p:spPr>
          <p:txBody>
            <a:bodyPr wrap="none" rtlCol="0">
              <a:spAutoFit/>
            </a:bodyPr>
            <a:lstStyle/>
            <a:p>
              <a:r>
                <a:rPr lang="en-GB" sz="1100" dirty="0" err="1"/>
                <a:t>cRIO</a:t>
              </a:r>
              <a:endParaRPr lang="en-GB" sz="1100" dirty="0"/>
            </a:p>
          </p:txBody>
        </p:sp>
        <p:sp>
          <p:nvSpPr>
            <p:cNvPr id="24" name="TextBox 23">
              <a:extLst>
                <a:ext uri="{FF2B5EF4-FFF2-40B4-BE49-F238E27FC236}">
                  <a16:creationId xmlns:a16="http://schemas.microsoft.com/office/drawing/2014/main" id="{F177E258-5222-41B6-B518-839C04BC0727}"/>
                </a:ext>
              </a:extLst>
            </p:cNvPr>
            <p:cNvSpPr txBox="1"/>
            <p:nvPr/>
          </p:nvSpPr>
          <p:spPr>
            <a:xfrm>
              <a:off x="3939952" y="4343556"/>
              <a:ext cx="412292" cy="261610"/>
            </a:xfrm>
            <a:prstGeom prst="rect">
              <a:avLst/>
            </a:prstGeom>
            <a:noFill/>
          </p:spPr>
          <p:txBody>
            <a:bodyPr wrap="none" rtlCol="0">
              <a:spAutoFit/>
            </a:bodyPr>
            <a:lstStyle/>
            <a:p>
              <a:r>
                <a:rPr lang="en-GB" sz="1100" dirty="0"/>
                <a:t>PXI</a:t>
              </a:r>
            </a:p>
          </p:txBody>
        </p:sp>
        <p:sp>
          <p:nvSpPr>
            <p:cNvPr id="25" name="TextBox 24">
              <a:extLst>
                <a:ext uri="{FF2B5EF4-FFF2-40B4-BE49-F238E27FC236}">
                  <a16:creationId xmlns:a16="http://schemas.microsoft.com/office/drawing/2014/main" id="{DBA46303-ED29-4D1C-B066-B45709BECE4F}"/>
                </a:ext>
              </a:extLst>
            </p:cNvPr>
            <p:cNvSpPr txBox="1"/>
            <p:nvPr/>
          </p:nvSpPr>
          <p:spPr>
            <a:xfrm>
              <a:off x="6131525" y="4260518"/>
              <a:ext cx="583814" cy="261610"/>
            </a:xfrm>
            <a:prstGeom prst="rect">
              <a:avLst/>
            </a:prstGeom>
            <a:noFill/>
          </p:spPr>
          <p:txBody>
            <a:bodyPr wrap="none" rtlCol="0">
              <a:spAutoFit/>
            </a:bodyPr>
            <a:lstStyle/>
            <a:p>
              <a:r>
                <a:rPr lang="en-GB" sz="1100" dirty="0" err="1"/>
                <a:t>sbRIO</a:t>
              </a:r>
              <a:endParaRPr lang="en-GB" sz="1100" dirty="0"/>
            </a:p>
          </p:txBody>
        </p:sp>
        <p:sp>
          <p:nvSpPr>
            <p:cNvPr id="26" name="TextBox 25">
              <a:extLst>
                <a:ext uri="{FF2B5EF4-FFF2-40B4-BE49-F238E27FC236}">
                  <a16:creationId xmlns:a16="http://schemas.microsoft.com/office/drawing/2014/main" id="{C831C1ED-2FC2-4780-BC25-554618DD0988}"/>
                </a:ext>
              </a:extLst>
            </p:cNvPr>
            <p:cNvSpPr txBox="1"/>
            <p:nvPr/>
          </p:nvSpPr>
          <p:spPr>
            <a:xfrm>
              <a:off x="7358806" y="4260518"/>
              <a:ext cx="1079142" cy="261610"/>
            </a:xfrm>
            <a:prstGeom prst="rect">
              <a:avLst/>
            </a:prstGeom>
            <a:noFill/>
          </p:spPr>
          <p:txBody>
            <a:bodyPr wrap="none" rtlCol="0">
              <a:spAutoFit/>
            </a:bodyPr>
            <a:lstStyle/>
            <a:p>
              <a:r>
                <a:rPr lang="en-GB" sz="1100" dirty="0"/>
                <a:t>Vision System</a:t>
              </a:r>
            </a:p>
          </p:txBody>
        </p:sp>
        <p:sp>
          <p:nvSpPr>
            <p:cNvPr id="27" name="TextBox 26">
              <a:extLst>
                <a:ext uri="{FF2B5EF4-FFF2-40B4-BE49-F238E27FC236}">
                  <a16:creationId xmlns:a16="http://schemas.microsoft.com/office/drawing/2014/main" id="{FBF683E4-A9E6-40BC-A205-5205B50C96BB}"/>
                </a:ext>
              </a:extLst>
            </p:cNvPr>
            <p:cNvSpPr txBox="1"/>
            <p:nvPr/>
          </p:nvSpPr>
          <p:spPr>
            <a:xfrm>
              <a:off x="4948076" y="4426594"/>
              <a:ext cx="938077" cy="261610"/>
            </a:xfrm>
            <a:prstGeom prst="rect">
              <a:avLst/>
            </a:prstGeom>
            <a:noFill/>
          </p:spPr>
          <p:txBody>
            <a:bodyPr wrap="none" rtlCol="0">
              <a:spAutoFit/>
            </a:bodyPr>
            <a:lstStyle/>
            <a:p>
              <a:r>
                <a:rPr lang="en-GB" sz="1100" dirty="0"/>
                <a:t>Desktop PC</a:t>
              </a:r>
            </a:p>
          </p:txBody>
        </p:sp>
      </p:grpSp>
    </p:spTree>
    <p:extLst>
      <p:ext uri="{BB962C8B-B14F-4D97-AF65-F5344CB8AC3E}">
        <p14:creationId xmlns:p14="http://schemas.microsoft.com/office/powerpoint/2010/main" val="1067371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xEl>
                                              <p:pRg st="0" end="0"/>
                                            </p:txEl>
                                          </p:spTgt>
                                        </p:tgtEl>
                                        <p:attrNameLst>
                                          <p:attrName>style.visibility</p:attrName>
                                        </p:attrNameLst>
                                      </p:cBhvr>
                                      <p:to>
                                        <p:strVal val="visible"/>
                                      </p:to>
                                    </p:set>
                                    <p:animEffect transition="in" filter="fade">
                                      <p:cBhvr>
                                        <p:cTn id="12" dur="500"/>
                                        <p:tgtEl>
                                          <p:spTgt spid="1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xEl>
                                              <p:pRg st="1" end="1"/>
                                            </p:txEl>
                                          </p:spTgt>
                                        </p:tgtEl>
                                        <p:attrNameLst>
                                          <p:attrName>style.visibility</p:attrName>
                                        </p:attrNameLst>
                                      </p:cBhvr>
                                      <p:to>
                                        <p:strVal val="visible"/>
                                      </p:to>
                                    </p:set>
                                    <p:animEffect transition="in" filter="fade">
                                      <p:cBhvr>
                                        <p:cTn id="17" dur="500"/>
                                        <p:tgtEl>
                                          <p:spTgt spid="1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xEl>
                                              <p:pRg st="2" end="2"/>
                                            </p:txEl>
                                          </p:spTgt>
                                        </p:tgtEl>
                                        <p:attrNameLst>
                                          <p:attrName>style.visibility</p:attrName>
                                        </p:attrNameLst>
                                      </p:cBhvr>
                                      <p:to>
                                        <p:strVal val="visible"/>
                                      </p:to>
                                    </p:set>
                                    <p:animEffect transition="in" filter="fade">
                                      <p:cBhvr>
                                        <p:cTn id="22" dur="500"/>
                                        <p:tgtEl>
                                          <p:spTgt spid="18">
                                            <p:txEl>
                                              <p:pRg st="2" end="2"/>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xEl>
                                              <p:pRg st="3" end="3"/>
                                            </p:txEl>
                                          </p:spTgt>
                                        </p:tgtEl>
                                        <p:attrNameLst>
                                          <p:attrName>style.visibility</p:attrName>
                                        </p:attrNameLst>
                                      </p:cBhvr>
                                      <p:to>
                                        <p:strVal val="visible"/>
                                      </p:to>
                                    </p:set>
                                    <p:animEffect transition="in" filter="fade">
                                      <p:cBhvr>
                                        <p:cTn id="25" dur="500"/>
                                        <p:tgtEl>
                                          <p:spTgt spid="18">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24</a:t>
            </a:fld>
            <a:endParaRPr lang="en"/>
          </a:p>
        </p:txBody>
      </p:sp>
      <p:sp>
        <p:nvSpPr>
          <p:cNvPr id="7" name="Title 6"/>
          <p:cNvSpPr>
            <a:spLocks noGrp="1"/>
          </p:cNvSpPr>
          <p:nvPr>
            <p:ph type="title"/>
          </p:nvPr>
        </p:nvSpPr>
        <p:spPr>
          <a:xfrm>
            <a:off x="542141" y="606025"/>
            <a:ext cx="8059718" cy="857400"/>
          </a:xfrm>
        </p:spPr>
        <p:txBody>
          <a:bodyPr/>
          <a:lstStyle/>
          <a:p>
            <a:r>
              <a:rPr lang="en-US" dirty="0"/>
              <a:t>Compiling LabVIEW for RT Systems</a:t>
            </a:r>
            <a:endParaRPr lang="en-GB" dirty="0"/>
          </a:p>
        </p:txBody>
      </p:sp>
      <p:sp>
        <p:nvSpPr>
          <p:cNvPr id="10" name="Text Placeholder 3">
            <a:extLst>
              <a:ext uri="{FF2B5EF4-FFF2-40B4-BE49-F238E27FC236}">
                <a16:creationId xmlns:a16="http://schemas.microsoft.com/office/drawing/2014/main" id="{673B3E02-A158-38CB-C113-45C280F0954A}"/>
              </a:ext>
            </a:extLst>
          </p:cNvPr>
          <p:cNvSpPr>
            <a:spLocks noGrp="1"/>
          </p:cNvSpPr>
          <p:nvPr>
            <p:ph type="body" idx="1"/>
          </p:nvPr>
        </p:nvSpPr>
        <p:spPr>
          <a:xfrm>
            <a:off x="432033" y="1324353"/>
            <a:ext cx="8279934" cy="950331"/>
          </a:xfrm>
        </p:spPr>
        <p:txBody>
          <a:bodyPr/>
          <a:lstStyle/>
          <a:p>
            <a:r>
              <a:rPr lang="en-US" dirty="0"/>
              <a:t>LabVIEW can run RT code within the development environment</a:t>
            </a:r>
          </a:p>
          <a:p>
            <a:pPr lvl="1"/>
            <a:r>
              <a:rPr lang="en-US" dirty="0"/>
              <a:t>Code is executed on the RT system</a:t>
            </a:r>
          </a:p>
          <a:p>
            <a:pPr lvl="1"/>
            <a:r>
              <a:rPr lang="en-US" dirty="0"/>
              <a:t>User interface is on the desktop/development system</a:t>
            </a:r>
          </a:p>
          <a:p>
            <a:r>
              <a:rPr lang="en-US" dirty="0"/>
              <a:t>Code can usually be run on different RT targets with only minimal changes (file paths, hardware interfaces </a:t>
            </a:r>
            <a:r>
              <a:rPr lang="en-US" dirty="0" err="1"/>
              <a:t>etc</a:t>
            </a:r>
            <a:r>
              <a:rPr lang="en-US" dirty="0"/>
              <a:t>)</a:t>
            </a:r>
          </a:p>
          <a:p>
            <a:r>
              <a:rPr lang="en-US" dirty="0"/>
              <a:t>Once the code is running as expected, compile the code into an RT executable</a:t>
            </a:r>
          </a:p>
          <a:p>
            <a:pPr lvl="1"/>
            <a:r>
              <a:rPr lang="en-US" dirty="0"/>
              <a:t>Executable can be deployed on RT system</a:t>
            </a:r>
          </a:p>
          <a:p>
            <a:pPr lvl="1"/>
            <a:r>
              <a:rPr lang="en-US" dirty="0"/>
              <a:t>Executable starts running once the RT has powered up and loaded its operating system</a:t>
            </a:r>
          </a:p>
          <a:p>
            <a:pPr lvl="1"/>
            <a:r>
              <a:rPr lang="en-US" dirty="0"/>
              <a:t>Code is usually designed for running 24/7</a:t>
            </a:r>
          </a:p>
          <a:p>
            <a:endParaRPr lang="en-US" dirty="0"/>
          </a:p>
        </p:txBody>
      </p:sp>
    </p:spTree>
    <p:extLst>
      <p:ext uri="{BB962C8B-B14F-4D97-AF65-F5344CB8AC3E}">
        <p14:creationId xmlns:p14="http://schemas.microsoft.com/office/powerpoint/2010/main" val="2951231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1" end="1"/>
                                            </p:txEl>
                                          </p:spTgt>
                                        </p:tgtEl>
                                        <p:attrNameLst>
                                          <p:attrName>style.visibility</p:attrName>
                                        </p:attrNameLst>
                                      </p:cBhvr>
                                      <p:to>
                                        <p:strVal val="visible"/>
                                      </p:to>
                                    </p:set>
                                    <p:animEffect transition="in" filter="fade">
                                      <p:cBhvr>
                                        <p:cTn id="10" dur="500"/>
                                        <p:tgtEl>
                                          <p:spTgt spid="10">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Effect transition="in" filter="fade">
                                      <p:cBhvr>
                                        <p:cTn id="13" dur="500"/>
                                        <p:tgtEl>
                                          <p:spTgt spid="10">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xEl>
                                              <p:pRg st="3" end="3"/>
                                            </p:txEl>
                                          </p:spTgt>
                                        </p:tgtEl>
                                        <p:attrNameLst>
                                          <p:attrName>style.visibility</p:attrName>
                                        </p:attrNameLst>
                                      </p:cBhvr>
                                      <p:to>
                                        <p:strVal val="visible"/>
                                      </p:to>
                                    </p:set>
                                    <p:animEffect transition="in" filter="fade">
                                      <p:cBhvr>
                                        <p:cTn id="18" dur="500"/>
                                        <p:tgtEl>
                                          <p:spTgt spid="10">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animEffect transition="in" filter="fade">
                                      <p:cBhvr>
                                        <p:cTn id="23" dur="500"/>
                                        <p:tgtEl>
                                          <p:spTgt spid="10">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xEl>
                                              <p:pRg st="5" end="5"/>
                                            </p:txEl>
                                          </p:spTgt>
                                        </p:tgtEl>
                                        <p:attrNameLst>
                                          <p:attrName>style.visibility</p:attrName>
                                        </p:attrNameLst>
                                      </p:cBhvr>
                                      <p:to>
                                        <p:strVal val="visible"/>
                                      </p:to>
                                    </p:set>
                                    <p:animEffect transition="in" filter="fade">
                                      <p:cBhvr>
                                        <p:cTn id="28" dur="500"/>
                                        <p:tgtEl>
                                          <p:spTgt spid="10">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xEl>
                                              <p:pRg st="6" end="6"/>
                                            </p:txEl>
                                          </p:spTgt>
                                        </p:tgtEl>
                                        <p:attrNameLst>
                                          <p:attrName>style.visibility</p:attrName>
                                        </p:attrNameLst>
                                      </p:cBhvr>
                                      <p:to>
                                        <p:strVal val="visible"/>
                                      </p:to>
                                    </p:set>
                                    <p:animEffect transition="in" filter="fade">
                                      <p:cBhvr>
                                        <p:cTn id="31" dur="500"/>
                                        <p:tgtEl>
                                          <p:spTgt spid="10">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7" end="7"/>
                                            </p:txEl>
                                          </p:spTgt>
                                        </p:tgtEl>
                                        <p:attrNameLst>
                                          <p:attrName>style.visibility</p:attrName>
                                        </p:attrNameLst>
                                      </p:cBhvr>
                                      <p:to>
                                        <p:strVal val="visible"/>
                                      </p:to>
                                    </p:set>
                                    <p:animEffect transition="in" filter="fade">
                                      <p:cBhvr>
                                        <p:cTn id="34" dur="500"/>
                                        <p:tgtEl>
                                          <p:spTgt spid="1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25</a:t>
            </a:fld>
            <a:endParaRPr lang="en"/>
          </a:p>
        </p:txBody>
      </p:sp>
      <p:sp>
        <p:nvSpPr>
          <p:cNvPr id="4" name="Title 3"/>
          <p:cNvSpPr>
            <a:spLocks noGrp="1"/>
          </p:cNvSpPr>
          <p:nvPr>
            <p:ph type="title"/>
          </p:nvPr>
        </p:nvSpPr>
        <p:spPr/>
        <p:txBody>
          <a:bodyPr/>
          <a:lstStyle/>
          <a:p>
            <a:r>
              <a:rPr lang="en-US" dirty="0"/>
              <a:t>LabVIEW FPGA</a:t>
            </a:r>
            <a:endParaRPr lang="en-GB" dirty="0"/>
          </a:p>
        </p:txBody>
      </p:sp>
      <p:pic>
        <p:nvPicPr>
          <p:cNvPr id="15" name="Picture 58" descr="Simplified example code"/>
          <p:cNvPicPr>
            <a:picLocks noChangeAspect="1" noChangeArrowheads="1"/>
          </p:cNvPicPr>
          <p:nvPr/>
        </p:nvPicPr>
        <p:blipFill>
          <a:blip r:embed="rId3" cstate="screen"/>
          <a:srcRect/>
          <a:stretch>
            <a:fillRect/>
          </a:stretch>
        </p:blipFill>
        <p:spPr bwMode="auto">
          <a:xfrm>
            <a:off x="505761" y="1602741"/>
            <a:ext cx="1583799" cy="1527941"/>
          </a:xfrm>
          <a:prstGeom prst="rect">
            <a:avLst/>
          </a:prstGeom>
          <a:noFill/>
          <a:ln w="9525">
            <a:noFill/>
            <a:miter lim="800000"/>
            <a:headEnd/>
            <a:tailEnd/>
          </a:ln>
        </p:spPr>
      </p:pic>
      <p:pic>
        <p:nvPicPr>
          <p:cNvPr id="16" name="Picture 15"/>
          <p:cNvPicPr>
            <a:picLocks noChangeAspect="1"/>
          </p:cNvPicPr>
          <p:nvPr/>
        </p:nvPicPr>
        <p:blipFill>
          <a:blip r:embed="rId4"/>
          <a:stretch>
            <a:fillRect/>
          </a:stretch>
        </p:blipFill>
        <p:spPr>
          <a:xfrm>
            <a:off x="2394445" y="1463425"/>
            <a:ext cx="1902465" cy="1664387"/>
          </a:xfrm>
          <a:prstGeom prst="rect">
            <a:avLst/>
          </a:prstGeom>
        </p:spPr>
      </p:pic>
      <p:pic>
        <p:nvPicPr>
          <p:cNvPr id="17" name="Picture 12" descr="Image result for ni fpg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2970" y="3238749"/>
            <a:ext cx="705970" cy="70597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2967021" y="3127615"/>
            <a:ext cx="864735" cy="817104"/>
            <a:chOff x="6662550" y="1638646"/>
            <a:chExt cx="997104" cy="972254"/>
          </a:xfrm>
        </p:grpSpPr>
        <p:pic>
          <p:nvPicPr>
            <p:cNvPr id="2" name="Picture 1"/>
            <p:cNvPicPr>
              <a:picLocks noChangeAspect="1"/>
            </p:cNvPicPr>
            <p:nvPr/>
          </p:nvPicPr>
          <p:blipFill>
            <a:blip r:embed="rId6"/>
            <a:stretch>
              <a:fillRect/>
            </a:stretch>
          </p:blipFill>
          <p:spPr>
            <a:xfrm>
              <a:off x="6662550" y="1638646"/>
              <a:ext cx="997104" cy="972254"/>
            </a:xfrm>
            <a:prstGeom prst="rect">
              <a:avLst/>
            </a:prstGeom>
          </p:spPr>
        </p:pic>
        <p:pic>
          <p:nvPicPr>
            <p:cNvPr id="9" name="Picture 6" descr="Image result for xilinxs icon"/>
            <p:cNvPicPr>
              <a:picLocks noChangeAspect="1" noChangeArrowheads="1"/>
            </p:cNvPicPr>
            <p:nvPr/>
          </p:nvPicPr>
          <p:blipFill rotWithShape="1">
            <a:blip r:embed="rId7">
              <a:extLst>
                <a:ext uri="{28A0092B-C50C-407E-A947-70E740481C1C}">
                  <a14:useLocalDpi xmlns:a14="http://schemas.microsoft.com/office/drawing/2010/main" val="0"/>
                </a:ext>
              </a:extLst>
            </a:blip>
            <a:srcRect l="4432" t="5719" r="16436" b="10601"/>
            <a:stretch/>
          </p:blipFill>
          <p:spPr bwMode="auto">
            <a:xfrm>
              <a:off x="6948143" y="1934024"/>
              <a:ext cx="356867" cy="377376"/>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Rectangle 5">
            <a:extLst>
              <a:ext uri="{FF2B5EF4-FFF2-40B4-BE49-F238E27FC236}">
                <a16:creationId xmlns:a16="http://schemas.microsoft.com/office/drawing/2014/main" id="{687592CC-64DA-F8DE-B345-33BAF4029CA1}"/>
              </a:ext>
            </a:extLst>
          </p:cNvPr>
          <p:cNvSpPr/>
          <p:nvPr/>
        </p:nvSpPr>
        <p:spPr>
          <a:xfrm>
            <a:off x="4296910" y="1463425"/>
            <a:ext cx="4325147" cy="1927205"/>
          </a:xfrm>
          <a:prstGeom prst="rect">
            <a:avLst/>
          </a:prstGeom>
          <a:blipFill dpi="0" rotWithShape="1">
            <a:blip r:embed="rId8">
              <a:alphaModFix amt="5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DF1573CB-E9FC-8926-A124-E5C49E7C4F8B}"/>
              </a:ext>
            </a:extLst>
          </p:cNvPr>
          <p:cNvSpPr/>
          <p:nvPr/>
        </p:nvSpPr>
        <p:spPr>
          <a:xfrm>
            <a:off x="2225150" y="2319231"/>
            <a:ext cx="250943" cy="9496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Text Placeholder 2">
            <a:extLst>
              <a:ext uri="{FF2B5EF4-FFF2-40B4-BE49-F238E27FC236}">
                <a16:creationId xmlns:a16="http://schemas.microsoft.com/office/drawing/2014/main" id="{B2DB9474-0EA1-802C-8F4D-498CB1555E49}"/>
              </a:ext>
            </a:extLst>
          </p:cNvPr>
          <p:cNvSpPr txBox="1">
            <a:spLocks/>
          </p:cNvSpPr>
          <p:nvPr/>
        </p:nvSpPr>
        <p:spPr>
          <a:xfrm>
            <a:off x="4349831" y="3591734"/>
            <a:ext cx="3824140" cy="842045"/>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FFB600"/>
              </a:buClr>
              <a:buSzPts val="1800"/>
              <a:buFont typeface="Raleway Light"/>
              <a:buChar char="●"/>
              <a:defRPr sz="1800" b="0" i="0" u="none" strike="noStrike" cap="none">
                <a:solidFill>
                  <a:srgbClr val="666666"/>
                </a:solidFill>
                <a:latin typeface="Raleway Light"/>
                <a:ea typeface="Raleway Light"/>
                <a:cs typeface="Raleway Light"/>
                <a:sym typeface="Raleway Light"/>
              </a:defRPr>
            </a:lvl1pPr>
            <a:lvl2pPr marL="914400" marR="0" lvl="1" indent="-342900" algn="l" rtl="0">
              <a:lnSpc>
                <a:spcPct val="100000"/>
              </a:lnSpc>
              <a:spcBef>
                <a:spcPts val="0"/>
              </a:spcBef>
              <a:spcAft>
                <a:spcPts val="0"/>
              </a:spcAft>
              <a:buClr>
                <a:srgbClr val="FFB600"/>
              </a:buClr>
              <a:buSzPts val="1800"/>
              <a:buFont typeface="Raleway Light"/>
              <a:buChar char="○"/>
              <a:defRPr sz="1800" b="0" i="0" u="none" strike="noStrike" cap="none">
                <a:solidFill>
                  <a:srgbClr val="666666"/>
                </a:solidFill>
                <a:latin typeface="Raleway Light"/>
                <a:ea typeface="Raleway Light"/>
                <a:cs typeface="Raleway Light"/>
                <a:sym typeface="Raleway Light"/>
              </a:defRPr>
            </a:lvl2pPr>
            <a:lvl3pPr marL="1371600" marR="0" lvl="2" indent="-342900" algn="l" rtl="0">
              <a:lnSpc>
                <a:spcPct val="100000"/>
              </a:lnSpc>
              <a:spcBef>
                <a:spcPts val="0"/>
              </a:spcBef>
              <a:spcAft>
                <a:spcPts val="0"/>
              </a:spcAft>
              <a:buClr>
                <a:srgbClr val="FFB600"/>
              </a:buClr>
              <a:buSzPts val="1800"/>
              <a:buFont typeface="Raleway Light"/>
              <a:buChar char="■"/>
              <a:defRPr sz="1800" b="0" i="0" u="none" strike="noStrike" cap="none">
                <a:solidFill>
                  <a:srgbClr val="666666"/>
                </a:solidFill>
                <a:latin typeface="Raleway Light"/>
                <a:ea typeface="Raleway Light"/>
                <a:cs typeface="Raleway Light"/>
                <a:sym typeface="Raleway Light"/>
              </a:defRPr>
            </a:lvl3pPr>
            <a:lvl4pPr marL="1828800" marR="0" lvl="3" indent="-342900"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4pPr>
            <a:lvl5pPr marL="2286000" marR="0" lvl="4" indent="-342900"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5pPr>
            <a:lvl6pPr marL="2743200" marR="0" lvl="5" indent="-342900"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6pPr>
            <a:lvl7pPr marL="3200400" marR="0" lvl="6" indent="-342900"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7pPr>
            <a:lvl8pPr marL="3657600" marR="0" lvl="7" indent="-342900"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8pPr>
            <a:lvl9pPr marL="4114800" marR="0" lvl="8" indent="-342900" algn="l" rtl="0">
              <a:lnSpc>
                <a:spcPct val="100000"/>
              </a:lnSpc>
              <a:spcBef>
                <a:spcPts val="0"/>
              </a:spcBef>
              <a:spcAft>
                <a:spcPts val="0"/>
              </a:spcAft>
              <a:buClr>
                <a:srgbClr val="666666"/>
              </a:buClr>
              <a:buSzPts val="1800"/>
              <a:buFont typeface="Raleway Light"/>
              <a:buChar char="■"/>
              <a:defRPr sz="1800" b="0" i="0" u="none" strike="noStrike" cap="none">
                <a:solidFill>
                  <a:srgbClr val="666666"/>
                </a:solidFill>
                <a:latin typeface="Raleway Light"/>
                <a:ea typeface="Raleway Light"/>
                <a:cs typeface="Raleway Light"/>
                <a:sym typeface="Raleway Light"/>
              </a:defRPr>
            </a:lvl9pPr>
          </a:lstStyle>
          <a:p>
            <a:r>
              <a:rPr lang="en-GB" dirty="0"/>
              <a:t>LabVIEW first generates VHDL then uses the VIVADO compiler to make a </a:t>
            </a:r>
            <a:r>
              <a:rPr lang="en-GB" dirty="0" err="1"/>
              <a:t>bitfile</a:t>
            </a:r>
            <a:endParaRPr lang="en-CH" dirty="0"/>
          </a:p>
        </p:txBody>
      </p:sp>
    </p:spTree>
    <p:extLst>
      <p:ext uri="{BB962C8B-B14F-4D97-AF65-F5344CB8AC3E}">
        <p14:creationId xmlns:p14="http://schemas.microsoft.com/office/powerpoint/2010/main" val="3185383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10" grpId="0" animBg="1"/>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26</a:t>
            </a:fld>
            <a:endParaRPr lang="en"/>
          </a:p>
        </p:txBody>
      </p:sp>
      <p:sp>
        <p:nvSpPr>
          <p:cNvPr id="7" name="Title 6"/>
          <p:cNvSpPr>
            <a:spLocks noGrp="1"/>
          </p:cNvSpPr>
          <p:nvPr>
            <p:ph type="title"/>
          </p:nvPr>
        </p:nvSpPr>
        <p:spPr>
          <a:xfrm>
            <a:off x="542141" y="466953"/>
            <a:ext cx="8059718" cy="857400"/>
          </a:xfrm>
        </p:spPr>
        <p:txBody>
          <a:bodyPr/>
          <a:lstStyle/>
          <a:p>
            <a:r>
              <a:rPr lang="en-US" dirty="0"/>
              <a:t>Compiling LabVIEW for FPGA</a:t>
            </a:r>
            <a:endParaRPr lang="en-GB" dirty="0"/>
          </a:p>
        </p:txBody>
      </p:sp>
      <p:sp>
        <p:nvSpPr>
          <p:cNvPr id="10" name="Text Placeholder 3">
            <a:extLst>
              <a:ext uri="{FF2B5EF4-FFF2-40B4-BE49-F238E27FC236}">
                <a16:creationId xmlns:a16="http://schemas.microsoft.com/office/drawing/2014/main" id="{673B3E02-A158-38CB-C113-45C280F0954A}"/>
              </a:ext>
            </a:extLst>
          </p:cNvPr>
          <p:cNvSpPr>
            <a:spLocks noGrp="1"/>
          </p:cNvSpPr>
          <p:nvPr>
            <p:ph type="body" idx="1"/>
          </p:nvPr>
        </p:nvSpPr>
        <p:spPr>
          <a:xfrm>
            <a:off x="432033" y="1147036"/>
            <a:ext cx="8279934" cy="950331"/>
          </a:xfrm>
        </p:spPr>
        <p:txBody>
          <a:bodyPr/>
          <a:lstStyle/>
          <a:p>
            <a:r>
              <a:rPr lang="en-US" dirty="0"/>
              <a:t>Many LabVIEW functions are available for FPGA</a:t>
            </a:r>
          </a:p>
          <a:p>
            <a:pPr lvl="1"/>
            <a:r>
              <a:rPr lang="en-US" b="1" i="1" dirty="0"/>
              <a:t>Some exceptions:</a:t>
            </a:r>
          </a:p>
          <a:p>
            <a:pPr lvl="2"/>
            <a:r>
              <a:rPr lang="en-US" dirty="0"/>
              <a:t>Unbound arrays, queues, strings</a:t>
            </a:r>
          </a:p>
          <a:p>
            <a:pPr lvl="2"/>
            <a:r>
              <a:rPr lang="en-US" dirty="0"/>
              <a:t>Double precision numbers (Single is permitted)</a:t>
            </a:r>
          </a:p>
          <a:p>
            <a:pPr lvl="2"/>
            <a:r>
              <a:rPr lang="en-US" dirty="0"/>
              <a:t>Non-homogeneous arrays of objects</a:t>
            </a:r>
          </a:p>
          <a:p>
            <a:r>
              <a:rPr lang="en-US" dirty="0"/>
              <a:t>Can </a:t>
            </a:r>
            <a:r>
              <a:rPr lang="en-US" b="1" dirty="0"/>
              <a:t>add pre-existing HDL </a:t>
            </a:r>
            <a:r>
              <a:rPr lang="en-US" dirty="0"/>
              <a:t>to LabVIEW FPGA code</a:t>
            </a:r>
          </a:p>
          <a:p>
            <a:r>
              <a:rPr lang="en-US" dirty="0"/>
              <a:t>The RT system accesses the FPGA using:</a:t>
            </a:r>
          </a:p>
          <a:p>
            <a:pPr lvl="1"/>
            <a:r>
              <a:rPr lang="en-US" dirty="0"/>
              <a:t>Front panel controls and indicators (fairly slow)</a:t>
            </a:r>
          </a:p>
          <a:p>
            <a:pPr lvl="1"/>
            <a:r>
              <a:rPr lang="en-US" dirty="0"/>
              <a:t>Direct memory access, DMA (very fast, up to GB/s depending on backplane)</a:t>
            </a:r>
          </a:p>
          <a:p>
            <a:pPr lvl="1"/>
            <a:r>
              <a:rPr lang="en-US" dirty="0"/>
              <a:t>Interrupts (latency in order of µs)</a:t>
            </a:r>
          </a:p>
          <a:p>
            <a:endParaRPr lang="en-US" dirty="0"/>
          </a:p>
        </p:txBody>
      </p:sp>
    </p:spTree>
    <p:extLst>
      <p:ext uri="{BB962C8B-B14F-4D97-AF65-F5344CB8AC3E}">
        <p14:creationId xmlns:p14="http://schemas.microsoft.com/office/powerpoint/2010/main" val="3196899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xEl>
                                              <p:pRg st="3" end="3"/>
                                            </p:txEl>
                                          </p:spTgt>
                                        </p:tgtEl>
                                        <p:attrNameLst>
                                          <p:attrName>style.visibility</p:attrName>
                                        </p:attrNameLst>
                                      </p:cBhvr>
                                      <p:to>
                                        <p:strVal val="visible"/>
                                      </p:to>
                                    </p:set>
                                    <p:animEffect transition="in" filter="fade">
                                      <p:cBhvr>
                                        <p:cTn id="20" dur="500"/>
                                        <p:tgtEl>
                                          <p:spTgt spid="10">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animEffect transition="in" filter="fade">
                                      <p:cBhvr>
                                        <p:cTn id="23" dur="500"/>
                                        <p:tgtEl>
                                          <p:spTgt spid="10">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xEl>
                                              <p:pRg st="5" end="5"/>
                                            </p:txEl>
                                          </p:spTgt>
                                        </p:tgtEl>
                                        <p:attrNameLst>
                                          <p:attrName>style.visibility</p:attrName>
                                        </p:attrNameLst>
                                      </p:cBhvr>
                                      <p:to>
                                        <p:strVal val="visible"/>
                                      </p:to>
                                    </p:set>
                                    <p:animEffect transition="in" filter="fade">
                                      <p:cBhvr>
                                        <p:cTn id="28" dur="500"/>
                                        <p:tgtEl>
                                          <p:spTgt spid="10">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
                                            <p:txEl>
                                              <p:pRg st="6" end="6"/>
                                            </p:txEl>
                                          </p:spTgt>
                                        </p:tgtEl>
                                        <p:attrNameLst>
                                          <p:attrName>style.visibility</p:attrName>
                                        </p:attrNameLst>
                                      </p:cBhvr>
                                      <p:to>
                                        <p:strVal val="visible"/>
                                      </p:to>
                                    </p:set>
                                    <p:animEffect transition="in" filter="fade">
                                      <p:cBhvr>
                                        <p:cTn id="33" dur="500"/>
                                        <p:tgtEl>
                                          <p:spTgt spid="10">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
                                            <p:txEl>
                                              <p:pRg st="7" end="7"/>
                                            </p:txEl>
                                          </p:spTgt>
                                        </p:tgtEl>
                                        <p:attrNameLst>
                                          <p:attrName>style.visibility</p:attrName>
                                        </p:attrNameLst>
                                      </p:cBhvr>
                                      <p:to>
                                        <p:strVal val="visible"/>
                                      </p:to>
                                    </p:set>
                                    <p:animEffect transition="in" filter="fade">
                                      <p:cBhvr>
                                        <p:cTn id="38" dur="500"/>
                                        <p:tgtEl>
                                          <p:spTgt spid="10">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0">
                                            <p:txEl>
                                              <p:pRg st="8" end="8"/>
                                            </p:txEl>
                                          </p:spTgt>
                                        </p:tgtEl>
                                        <p:attrNameLst>
                                          <p:attrName>style.visibility</p:attrName>
                                        </p:attrNameLst>
                                      </p:cBhvr>
                                      <p:to>
                                        <p:strVal val="visible"/>
                                      </p:to>
                                    </p:set>
                                    <p:animEffect transition="in" filter="fade">
                                      <p:cBhvr>
                                        <p:cTn id="43" dur="500"/>
                                        <p:tgtEl>
                                          <p:spTgt spid="10">
                                            <p:txEl>
                                              <p:pRg st="8" end="8"/>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0">
                                            <p:txEl>
                                              <p:pRg st="9" end="9"/>
                                            </p:txEl>
                                          </p:spTgt>
                                        </p:tgtEl>
                                        <p:attrNameLst>
                                          <p:attrName>style.visibility</p:attrName>
                                        </p:attrNameLst>
                                      </p:cBhvr>
                                      <p:to>
                                        <p:strVal val="visible"/>
                                      </p:to>
                                    </p:set>
                                    <p:animEffect transition="in" filter="fade">
                                      <p:cBhvr>
                                        <p:cTn id="48" dur="500"/>
                                        <p:tgtEl>
                                          <p:spTgt spid="1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6E57F90-C649-B53E-BCDB-7F740551F3C7}"/>
              </a:ext>
            </a:extLst>
          </p:cNvPr>
          <p:cNvSpPr>
            <a:spLocks noGrp="1"/>
          </p:cNvSpPr>
          <p:nvPr>
            <p:ph type="body" idx="1"/>
          </p:nvPr>
        </p:nvSpPr>
        <p:spPr>
          <a:xfrm>
            <a:off x="417465" y="1405034"/>
            <a:ext cx="3808492" cy="2609726"/>
          </a:xfrm>
        </p:spPr>
        <p:txBody>
          <a:bodyPr/>
          <a:lstStyle/>
          <a:p>
            <a:r>
              <a:rPr lang="en-GB" sz="1600" b="1" dirty="0"/>
              <a:t>ICARUS Detector at Fermilab</a:t>
            </a:r>
          </a:p>
          <a:p>
            <a:r>
              <a:rPr lang="en-GB" sz="1600" dirty="0"/>
              <a:t>Based on PXIe chassis, all programmed with LabVIEW</a:t>
            </a:r>
          </a:p>
          <a:p>
            <a:r>
              <a:rPr lang="en-GB" sz="1600" dirty="0"/>
              <a:t>Trigger system uses three FPGA cards acquiring data at 40 MS/s</a:t>
            </a:r>
          </a:p>
          <a:p>
            <a:r>
              <a:rPr lang="en-GB" sz="1600" dirty="0"/>
              <a:t>Triggers are time-stamped using White Rabbit; global trigger sent to readout electronics</a:t>
            </a:r>
            <a:endParaRPr lang="en-CH" sz="1600" dirty="0"/>
          </a:p>
        </p:txBody>
      </p:sp>
      <p:sp>
        <p:nvSpPr>
          <p:cNvPr id="4" name="Slide Number Placeholder 3">
            <a:extLst>
              <a:ext uri="{FF2B5EF4-FFF2-40B4-BE49-F238E27FC236}">
                <a16:creationId xmlns:a16="http://schemas.microsoft.com/office/drawing/2014/main" id="{9E96F9B9-BA93-8740-CE8A-E0E37233B69C}"/>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27</a:t>
            </a:fld>
            <a:endParaRPr lang="en"/>
          </a:p>
        </p:txBody>
      </p:sp>
      <p:sp>
        <p:nvSpPr>
          <p:cNvPr id="5" name="Title 4">
            <a:extLst>
              <a:ext uri="{FF2B5EF4-FFF2-40B4-BE49-F238E27FC236}">
                <a16:creationId xmlns:a16="http://schemas.microsoft.com/office/drawing/2014/main" id="{649F5E9E-D6E0-A154-5525-6E12449FB25A}"/>
              </a:ext>
            </a:extLst>
          </p:cNvPr>
          <p:cNvSpPr>
            <a:spLocks noGrp="1"/>
          </p:cNvSpPr>
          <p:nvPr>
            <p:ph type="title"/>
          </p:nvPr>
        </p:nvSpPr>
        <p:spPr>
          <a:xfrm>
            <a:off x="624435" y="428708"/>
            <a:ext cx="7299987" cy="760360"/>
          </a:xfrm>
        </p:spPr>
        <p:txBody>
          <a:bodyPr/>
          <a:lstStyle/>
          <a:p>
            <a:r>
              <a:rPr lang="en-GB" dirty="0"/>
              <a:t>FPGA Example</a:t>
            </a:r>
            <a:endParaRPr lang="en-CH" dirty="0"/>
          </a:p>
        </p:txBody>
      </p:sp>
      <p:pic>
        <p:nvPicPr>
          <p:cNvPr id="9" name="Picture 8">
            <a:extLst>
              <a:ext uri="{FF2B5EF4-FFF2-40B4-BE49-F238E27FC236}">
                <a16:creationId xmlns:a16="http://schemas.microsoft.com/office/drawing/2014/main" id="{749E3E57-C205-0C17-1392-5D6B9F2DAEBE}"/>
              </a:ext>
            </a:extLst>
          </p:cNvPr>
          <p:cNvPicPr>
            <a:picLocks noChangeAspect="1"/>
          </p:cNvPicPr>
          <p:nvPr/>
        </p:nvPicPr>
        <p:blipFill>
          <a:blip r:embed="rId2"/>
          <a:stretch>
            <a:fillRect/>
          </a:stretch>
        </p:blipFill>
        <p:spPr>
          <a:xfrm>
            <a:off x="4383595" y="2778838"/>
            <a:ext cx="3932926" cy="1935954"/>
          </a:xfrm>
          <a:prstGeom prst="rect">
            <a:avLst/>
          </a:prstGeom>
        </p:spPr>
      </p:pic>
      <p:pic>
        <p:nvPicPr>
          <p:cNvPr id="11" name="Picture 10">
            <a:extLst>
              <a:ext uri="{FF2B5EF4-FFF2-40B4-BE49-F238E27FC236}">
                <a16:creationId xmlns:a16="http://schemas.microsoft.com/office/drawing/2014/main" id="{CEF3F7EA-48C0-1D8F-3C2A-240553151E5E}"/>
              </a:ext>
            </a:extLst>
          </p:cNvPr>
          <p:cNvPicPr>
            <a:picLocks noChangeAspect="1"/>
          </p:cNvPicPr>
          <p:nvPr/>
        </p:nvPicPr>
        <p:blipFill>
          <a:blip r:embed="rId3"/>
          <a:stretch>
            <a:fillRect/>
          </a:stretch>
        </p:blipFill>
        <p:spPr>
          <a:xfrm>
            <a:off x="4278503" y="524998"/>
            <a:ext cx="3764129" cy="2269884"/>
          </a:xfrm>
          <a:prstGeom prst="rect">
            <a:avLst/>
          </a:prstGeom>
        </p:spPr>
      </p:pic>
    </p:spTree>
    <p:extLst>
      <p:ext uri="{BB962C8B-B14F-4D97-AF65-F5344CB8AC3E}">
        <p14:creationId xmlns:p14="http://schemas.microsoft.com/office/powerpoint/2010/main" val="38234983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1F58BB8-DB4E-ECF0-4068-57D424808F7F}"/>
              </a:ext>
            </a:extLst>
          </p:cNvPr>
          <p:cNvSpPr>
            <a:spLocks noGrp="1"/>
          </p:cNvSpPr>
          <p:nvPr>
            <p:ph type="body" idx="1"/>
          </p:nvPr>
        </p:nvSpPr>
        <p:spPr>
          <a:xfrm>
            <a:off x="622348" y="1659321"/>
            <a:ext cx="4676304" cy="2333594"/>
          </a:xfrm>
        </p:spPr>
        <p:txBody>
          <a:bodyPr/>
          <a:lstStyle/>
          <a:p>
            <a:r>
              <a:rPr lang="en-GB" b="1" dirty="0"/>
              <a:t>The Python node</a:t>
            </a:r>
          </a:p>
          <a:p>
            <a:r>
              <a:rPr lang="en-GB" dirty="0"/>
              <a:t>Call a function from a Python module</a:t>
            </a:r>
          </a:p>
          <a:p>
            <a:endParaRPr lang="en-GB" dirty="0"/>
          </a:p>
          <a:p>
            <a:endParaRPr lang="en-GB" dirty="0"/>
          </a:p>
          <a:p>
            <a:endParaRPr lang="en-CH" dirty="0"/>
          </a:p>
        </p:txBody>
      </p:sp>
      <p:sp>
        <p:nvSpPr>
          <p:cNvPr id="4" name="Slide Number Placeholder 3">
            <a:extLst>
              <a:ext uri="{FF2B5EF4-FFF2-40B4-BE49-F238E27FC236}">
                <a16:creationId xmlns:a16="http://schemas.microsoft.com/office/drawing/2014/main" id="{A1F7AB66-7027-3335-DFE9-3158B7907E32}"/>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28</a:t>
            </a:fld>
            <a:endParaRPr lang="en"/>
          </a:p>
        </p:txBody>
      </p:sp>
      <p:sp>
        <p:nvSpPr>
          <p:cNvPr id="5" name="Title 4">
            <a:extLst>
              <a:ext uri="{FF2B5EF4-FFF2-40B4-BE49-F238E27FC236}">
                <a16:creationId xmlns:a16="http://schemas.microsoft.com/office/drawing/2014/main" id="{4AB2322D-74B9-A0D6-A29F-38423A1495E1}"/>
              </a:ext>
            </a:extLst>
          </p:cNvPr>
          <p:cNvSpPr>
            <a:spLocks noGrp="1"/>
          </p:cNvSpPr>
          <p:nvPr>
            <p:ph type="title"/>
          </p:nvPr>
        </p:nvSpPr>
        <p:spPr/>
        <p:txBody>
          <a:bodyPr/>
          <a:lstStyle/>
          <a:p>
            <a:r>
              <a:rPr lang="en-GB" dirty="0"/>
              <a:t>LabVIEW and Python</a:t>
            </a:r>
            <a:endParaRPr lang="en-CH" dirty="0"/>
          </a:p>
        </p:txBody>
      </p:sp>
      <p:pic>
        <p:nvPicPr>
          <p:cNvPr id="8" name="Picture 7" descr="A picture containing logo, font, graphics, clipart&#10;&#10;Description automatically generated">
            <a:extLst>
              <a:ext uri="{FF2B5EF4-FFF2-40B4-BE49-F238E27FC236}">
                <a16:creationId xmlns:a16="http://schemas.microsoft.com/office/drawing/2014/main" id="{A7B3BD21-7272-D7B1-7552-D5C4ABD8C5C2}"/>
              </a:ext>
            </a:extLst>
          </p:cNvPr>
          <p:cNvPicPr>
            <a:picLocks noChangeAspect="1"/>
          </p:cNvPicPr>
          <p:nvPr/>
        </p:nvPicPr>
        <p:blipFill>
          <a:blip r:embed="rId2"/>
          <a:stretch>
            <a:fillRect/>
          </a:stretch>
        </p:blipFill>
        <p:spPr>
          <a:xfrm>
            <a:off x="6717188" y="1784324"/>
            <a:ext cx="2033933" cy="1139002"/>
          </a:xfrm>
          <a:prstGeom prst="rect">
            <a:avLst/>
          </a:prstGeom>
        </p:spPr>
      </p:pic>
      <p:pic>
        <p:nvPicPr>
          <p:cNvPr id="15" name="Picture 14">
            <a:extLst>
              <a:ext uri="{FF2B5EF4-FFF2-40B4-BE49-F238E27FC236}">
                <a16:creationId xmlns:a16="http://schemas.microsoft.com/office/drawing/2014/main" id="{C839D855-B536-F14D-EB96-767B727C5E6E}"/>
              </a:ext>
            </a:extLst>
          </p:cNvPr>
          <p:cNvPicPr>
            <a:picLocks noChangeAspect="1"/>
          </p:cNvPicPr>
          <p:nvPr/>
        </p:nvPicPr>
        <p:blipFill>
          <a:blip r:embed="rId3"/>
          <a:stretch>
            <a:fillRect/>
          </a:stretch>
        </p:blipFill>
        <p:spPr>
          <a:xfrm>
            <a:off x="798809" y="2505112"/>
            <a:ext cx="4463026" cy="1927816"/>
          </a:xfrm>
          <a:prstGeom prst="rect">
            <a:avLst/>
          </a:prstGeom>
        </p:spPr>
      </p:pic>
      <p:pic>
        <p:nvPicPr>
          <p:cNvPr id="11" name="Picture 10" descr="A yellow triangle with a black cross&#10;&#10;Description automatically generated with low confidence">
            <a:extLst>
              <a:ext uri="{FF2B5EF4-FFF2-40B4-BE49-F238E27FC236}">
                <a16:creationId xmlns:a16="http://schemas.microsoft.com/office/drawing/2014/main" id="{1B8283B0-BF5C-AB78-1BF9-0C6D16D1C935}"/>
              </a:ext>
            </a:extLst>
          </p:cNvPr>
          <p:cNvPicPr>
            <a:picLocks noChangeAspect="1"/>
          </p:cNvPicPr>
          <p:nvPr/>
        </p:nvPicPr>
        <p:blipFill>
          <a:blip r:embed="rId4"/>
          <a:stretch>
            <a:fillRect/>
          </a:stretch>
        </p:blipFill>
        <p:spPr>
          <a:xfrm>
            <a:off x="4943910" y="1822024"/>
            <a:ext cx="1860200" cy="1127394"/>
          </a:xfrm>
          <a:prstGeom prst="rect">
            <a:avLst/>
          </a:prstGeom>
        </p:spPr>
      </p:pic>
      <p:sp>
        <p:nvSpPr>
          <p:cNvPr id="13" name="Arrow: Left-Right 12">
            <a:extLst>
              <a:ext uri="{FF2B5EF4-FFF2-40B4-BE49-F238E27FC236}">
                <a16:creationId xmlns:a16="http://schemas.microsoft.com/office/drawing/2014/main" id="{39F7C242-4BB5-DE25-76CE-E3A0CF20EBCC}"/>
              </a:ext>
            </a:extLst>
          </p:cNvPr>
          <p:cNvSpPr/>
          <p:nvPr/>
        </p:nvSpPr>
        <p:spPr>
          <a:xfrm>
            <a:off x="6678945" y="2086968"/>
            <a:ext cx="365063" cy="128642"/>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647036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685800" y="2726342"/>
            <a:ext cx="7772400" cy="1159800"/>
          </a:xfrm>
          <a:prstGeom prst="rect">
            <a:avLst/>
          </a:prstGeom>
        </p:spPr>
        <p:txBody>
          <a:bodyPr wrap="square" lIns="91425" tIns="91425" rIns="91425" bIns="91425" anchor="b" anchorCtr="0">
            <a:noAutofit/>
          </a:bodyPr>
          <a:lstStyle/>
          <a:p>
            <a:pPr lvl="0"/>
            <a:r>
              <a:rPr lang="en-GB" sz="3200" dirty="0"/>
              <a:t>LabVIEW in the Physics Lab</a:t>
            </a:r>
            <a:endParaRPr sz="3200" dirty="0"/>
          </a:p>
        </p:txBody>
      </p:sp>
      <p:sp>
        <p:nvSpPr>
          <p:cNvPr id="90" name="Shape 90"/>
          <p:cNvSpPr txBox="1"/>
          <p:nvPr/>
        </p:nvSpPr>
        <p:spPr>
          <a:xfrm>
            <a:off x="7811325" y="0"/>
            <a:ext cx="960900" cy="1390500"/>
          </a:xfrm>
          <a:prstGeom prst="rect">
            <a:avLst/>
          </a:prstGeom>
          <a:noFill/>
          <a:ln>
            <a:noFill/>
          </a:ln>
        </p:spPr>
        <p:txBody>
          <a:bodyPr wrap="square" lIns="91425" tIns="91425" rIns="91425" bIns="91425" anchor="ctr" anchorCtr="0">
            <a:noAutofit/>
          </a:bodyPr>
          <a:lstStyle/>
          <a:p>
            <a:pPr marL="0" lvl="0" indent="0" algn="ctr">
              <a:spcBef>
                <a:spcPts val="0"/>
              </a:spcBef>
              <a:spcAft>
                <a:spcPts val="0"/>
              </a:spcAft>
              <a:buNone/>
            </a:pPr>
            <a:endParaRPr sz="9600" dirty="0">
              <a:solidFill>
                <a:srgbClr val="434343"/>
              </a:solidFill>
              <a:latin typeface="Raleway ExtraBold"/>
              <a:ea typeface="Raleway ExtraBold"/>
              <a:cs typeface="Raleway ExtraBold"/>
              <a:sym typeface="Raleway ExtraBold"/>
            </a:endParaRPr>
          </a:p>
        </p:txBody>
      </p:sp>
    </p:spTree>
    <p:extLst>
      <p:ext uri="{BB962C8B-B14F-4D97-AF65-F5344CB8AC3E}">
        <p14:creationId xmlns:p14="http://schemas.microsoft.com/office/powerpoint/2010/main" val="1214030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685800" y="2726342"/>
            <a:ext cx="7772400" cy="1159800"/>
          </a:xfrm>
          <a:prstGeom prst="rect">
            <a:avLst/>
          </a:prstGeom>
        </p:spPr>
        <p:txBody>
          <a:bodyPr wrap="square" lIns="91425" tIns="91425" rIns="91425" bIns="91425" anchor="b" anchorCtr="0">
            <a:noAutofit/>
          </a:bodyPr>
          <a:lstStyle/>
          <a:p>
            <a:pPr lvl="0"/>
            <a:r>
              <a:rPr lang="en-GB" dirty="0"/>
              <a:t>LabVIEW</a:t>
            </a:r>
            <a:endParaRPr dirty="0"/>
          </a:p>
        </p:txBody>
      </p:sp>
      <p:sp>
        <p:nvSpPr>
          <p:cNvPr id="89" name="Shape 89"/>
          <p:cNvSpPr txBox="1">
            <a:spLocks noGrp="1"/>
          </p:cNvSpPr>
          <p:nvPr>
            <p:ph type="subTitle" idx="1"/>
          </p:nvPr>
        </p:nvSpPr>
        <p:spPr>
          <a:xfrm>
            <a:off x="1110343" y="3814324"/>
            <a:ext cx="7772400" cy="784800"/>
          </a:xfrm>
          <a:prstGeom prst="rect">
            <a:avLst/>
          </a:prstGeom>
        </p:spPr>
        <p:txBody>
          <a:bodyPr wrap="square" lIns="91425" tIns="91425" rIns="91425" bIns="91425" anchor="t" anchorCtr="0">
            <a:noAutofit/>
          </a:bodyPr>
          <a:lstStyle/>
          <a:p>
            <a:pPr marL="0" lvl="0" indent="0" rtl="0">
              <a:spcBef>
                <a:spcPts val="0"/>
              </a:spcBef>
              <a:spcAft>
                <a:spcPts val="0"/>
              </a:spcAft>
              <a:buNone/>
            </a:pPr>
            <a:r>
              <a:rPr lang="en-GB" dirty="0"/>
              <a:t>What is it?</a:t>
            </a:r>
            <a:endParaRPr dirty="0"/>
          </a:p>
        </p:txBody>
      </p:sp>
      <p:sp>
        <p:nvSpPr>
          <p:cNvPr id="90" name="Shape 90"/>
          <p:cNvSpPr txBox="1"/>
          <p:nvPr/>
        </p:nvSpPr>
        <p:spPr>
          <a:xfrm>
            <a:off x="7811325" y="0"/>
            <a:ext cx="960900" cy="1390500"/>
          </a:xfrm>
          <a:prstGeom prst="rect">
            <a:avLst/>
          </a:prstGeom>
          <a:noFill/>
          <a:ln>
            <a:noFill/>
          </a:ln>
        </p:spPr>
        <p:txBody>
          <a:bodyPr wrap="square" lIns="91425" tIns="91425" rIns="91425" bIns="91425" anchor="ctr" anchorCtr="0">
            <a:noAutofit/>
          </a:bodyPr>
          <a:lstStyle/>
          <a:p>
            <a:pPr marL="0" lvl="0" indent="0" algn="ctr">
              <a:spcBef>
                <a:spcPts val="0"/>
              </a:spcBef>
              <a:spcAft>
                <a:spcPts val="0"/>
              </a:spcAft>
              <a:buNone/>
            </a:pPr>
            <a:endParaRPr sz="9600" dirty="0">
              <a:solidFill>
                <a:srgbClr val="434343"/>
              </a:solidFill>
              <a:latin typeface="Raleway ExtraBold"/>
              <a:ea typeface="Raleway ExtraBold"/>
              <a:cs typeface="Raleway ExtraBold"/>
              <a:sym typeface="Raleway ExtraBold"/>
            </a:endParaRPr>
          </a:p>
        </p:txBody>
      </p:sp>
    </p:spTree>
    <p:extLst>
      <p:ext uri="{BB962C8B-B14F-4D97-AF65-F5344CB8AC3E}">
        <p14:creationId xmlns:p14="http://schemas.microsoft.com/office/powerpoint/2010/main" val="2252302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30</a:t>
            </a:fld>
            <a:endParaRPr lang="en"/>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1835" y="3395324"/>
            <a:ext cx="2484673" cy="668806"/>
          </a:xfrm>
          <a:prstGeom prst="rect">
            <a:avLst/>
          </a:prstGeom>
        </p:spPr>
      </p:pic>
      <p:sp>
        <p:nvSpPr>
          <p:cNvPr id="49" name="TextBox 13"/>
          <p:cNvSpPr txBox="1"/>
          <p:nvPr/>
        </p:nvSpPr>
        <p:spPr>
          <a:xfrm>
            <a:off x="1196508" y="1881671"/>
            <a:ext cx="1808508" cy="307777"/>
          </a:xfrm>
          <a:prstGeom prst="rect">
            <a:avLst/>
          </a:prstGeom>
          <a:noFill/>
        </p:spPr>
        <p:txBody>
          <a:bodyPr wrap="non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2"/>
                </a:solidFill>
                <a:effectLst/>
                <a:uLnTx/>
                <a:uFillTx/>
                <a:latin typeface="Univers Com 45 Light"/>
                <a:ea typeface="+mn-ea"/>
                <a:cs typeface="+mn-cs"/>
              </a:rPr>
              <a:t>550 LabVIEW Users</a:t>
            </a:r>
          </a:p>
        </p:txBody>
      </p:sp>
      <p:sp>
        <p:nvSpPr>
          <p:cNvPr id="50" name="TextBox 19"/>
          <p:cNvSpPr txBox="1"/>
          <p:nvPr/>
        </p:nvSpPr>
        <p:spPr>
          <a:xfrm>
            <a:off x="1235674" y="3241436"/>
            <a:ext cx="1548822" cy="307777"/>
          </a:xfrm>
          <a:prstGeom prst="rect">
            <a:avLst/>
          </a:prstGeom>
          <a:noFill/>
        </p:spPr>
        <p:txBody>
          <a:bodyPr wrap="non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2"/>
                </a:solidFill>
                <a:effectLst/>
                <a:uLnTx/>
                <a:uFillTx/>
                <a:latin typeface="Univers Com 45 Light"/>
                <a:ea typeface="+mn-ea"/>
                <a:cs typeface="+mn-cs"/>
              </a:rPr>
              <a:t>30+ Project clients</a:t>
            </a:r>
          </a:p>
        </p:txBody>
      </p:sp>
      <p:grpSp>
        <p:nvGrpSpPr>
          <p:cNvPr id="51" name="Groupe 15"/>
          <p:cNvGrpSpPr/>
          <p:nvPr/>
        </p:nvGrpSpPr>
        <p:grpSpPr>
          <a:xfrm>
            <a:off x="1538764" y="3487779"/>
            <a:ext cx="939420" cy="452434"/>
            <a:chOff x="3647375" y="2371855"/>
            <a:chExt cx="1920646" cy="862893"/>
          </a:xfrm>
        </p:grpSpPr>
        <p:pic>
          <p:nvPicPr>
            <p:cNvPr id="67" name="Picture 66" descr="Afficher l'image d'origine"/>
            <p:cNvPicPr>
              <a:picLocks noChangeAspect="1" noChangeArrowheads="1"/>
            </p:cNvPicPr>
            <p:nvPr/>
          </p:nvPicPr>
          <p:blipFill>
            <a:blip r:embed="rId4" cstate="print">
              <a:duotone>
                <a:srgbClr val="F5F5F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4797395" y="2514556"/>
              <a:ext cx="770626" cy="720192"/>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68" name="Picture 67" descr="Afficher l'image d'origine"/>
            <p:cNvPicPr>
              <a:picLocks noChangeAspect="1" noChangeArrowheads="1"/>
            </p:cNvPicPr>
            <p:nvPr/>
          </p:nvPicPr>
          <p:blipFill>
            <a:blip r:embed="rId5" cstate="print">
              <a:duotone>
                <a:srgbClr val="F5F5F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3647375" y="2371855"/>
              <a:ext cx="923320" cy="862893"/>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69" name="Picture 68" descr="Afficher l'image d'origine"/>
            <p:cNvPicPr>
              <a:picLocks noChangeAspect="1" noChangeArrowheads="1"/>
            </p:cNvPicPr>
            <p:nvPr/>
          </p:nvPicPr>
          <p:blipFill>
            <a:blip r:embed="rId6" cstate="print">
              <a:duotone>
                <a:srgbClr val="F5F5F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4370156" y="2621411"/>
              <a:ext cx="656288" cy="613337"/>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grpSp>
      <p:grpSp>
        <p:nvGrpSpPr>
          <p:cNvPr id="52" name="Groupe 14"/>
          <p:cNvGrpSpPr/>
          <p:nvPr/>
        </p:nvGrpSpPr>
        <p:grpSpPr>
          <a:xfrm>
            <a:off x="796874" y="2190948"/>
            <a:ext cx="2468266" cy="475252"/>
            <a:chOff x="2065902" y="1169209"/>
            <a:chExt cx="4608516" cy="887348"/>
          </a:xfrm>
        </p:grpSpPr>
        <p:pic>
          <p:nvPicPr>
            <p:cNvPr id="53" name="Picture 52" descr="Afficher l'image d'origine"/>
            <p:cNvPicPr>
              <a:picLocks noChangeAspect="1" noChangeArrowheads="1"/>
            </p:cNvPicPr>
            <p:nvPr/>
          </p:nvPicPr>
          <p:blipFill>
            <a:blip r:embed="rId7" cstate="print">
              <a:duotone>
                <a:srgbClr val="F5F5F5">
                  <a:shade val="45000"/>
                  <a:satMod val="135000"/>
                </a:srgbClr>
                <a:prstClr val="white"/>
              </a:duotone>
              <a:extLst>
                <a:ext uri="{BEBA8EAE-BF5A-486C-A8C5-ECC9F3942E4B}">
                  <a14:imgProps xmlns:a14="http://schemas.microsoft.com/office/drawing/2010/main">
                    <a14:imgLayer r:embed="rId8">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3713483" y="1323187"/>
              <a:ext cx="497911" cy="623880"/>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grpSp>
          <p:nvGrpSpPr>
            <p:cNvPr id="54" name="Groupe 6"/>
            <p:cNvGrpSpPr/>
            <p:nvPr/>
          </p:nvGrpSpPr>
          <p:grpSpPr>
            <a:xfrm>
              <a:off x="2065902" y="1169209"/>
              <a:ext cx="4608516" cy="887348"/>
              <a:chOff x="2051720" y="1068757"/>
              <a:chExt cx="4855772" cy="945690"/>
            </a:xfrm>
          </p:grpSpPr>
          <p:pic>
            <p:nvPicPr>
              <p:cNvPr id="55" name="Picture 54" descr="Afficher l'image d'origine"/>
              <p:cNvPicPr>
                <a:picLocks noChangeAspect="1" noChangeArrowheads="1"/>
              </p:cNvPicPr>
              <p:nvPr/>
            </p:nvPicPr>
            <p:blipFill>
              <a:blip r:embed="rId9" cstate="print">
                <a:duotone>
                  <a:srgbClr val="F5F5F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2553372" y="1094243"/>
                <a:ext cx="643106" cy="805809"/>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56" name="Picture 55" descr="Afficher l'image d'origine"/>
              <p:cNvPicPr>
                <a:picLocks noChangeAspect="1" noChangeArrowheads="1"/>
              </p:cNvPicPr>
              <p:nvPr/>
            </p:nvPicPr>
            <p:blipFill>
              <a:blip r:embed="rId9" cstate="print">
                <a:lum bright="70000" contrast="-70000"/>
                <a:extLst>
                  <a:ext uri="{28A0092B-C50C-407E-A947-70E740481C1C}">
                    <a14:useLocalDpi xmlns:a14="http://schemas.microsoft.com/office/drawing/2010/main" val="0"/>
                  </a:ext>
                </a:extLst>
              </a:blip>
              <a:srcRect/>
              <a:stretch>
                <a:fillRect/>
              </a:stretch>
            </p:blipFill>
            <p:spPr bwMode="auto">
              <a:xfrm>
                <a:off x="2914963" y="1144102"/>
                <a:ext cx="643106" cy="805809"/>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57" name="Picture 56" descr="Afficher l'image d'origine"/>
              <p:cNvPicPr>
                <a:picLocks noChangeAspect="1" noChangeArrowheads="1"/>
              </p:cNvPicPr>
              <p:nvPr/>
            </p:nvPicPr>
            <p:blipFill>
              <a:blip r:embed="rId10" cstate="print">
                <a:duotone>
                  <a:srgbClr val="F5F5F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2051720" y="1210982"/>
                <a:ext cx="595522" cy="746187"/>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58" name="Picture 57" descr="Afficher l'image d'origine"/>
              <p:cNvPicPr>
                <a:picLocks noChangeAspect="1" noChangeArrowheads="1"/>
              </p:cNvPicPr>
              <p:nvPr/>
            </p:nvPicPr>
            <p:blipFill>
              <a:blip r:embed="rId11" cstate="print">
                <a:lum bright="70000" contrast="-70000"/>
                <a:extLst>
                  <a:ext uri="{28A0092B-C50C-407E-A947-70E740481C1C}">
                    <a14:useLocalDpi xmlns:a14="http://schemas.microsoft.com/office/drawing/2010/main" val="0"/>
                  </a:ext>
                </a:extLst>
              </a:blip>
              <a:srcRect/>
              <a:stretch>
                <a:fillRect/>
              </a:stretch>
            </p:blipFill>
            <p:spPr bwMode="auto">
              <a:xfrm>
                <a:off x="3576441" y="1426911"/>
                <a:ext cx="450869" cy="564936"/>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59" name="Picture 58" descr="Afficher l'image d'origine"/>
              <p:cNvPicPr>
                <a:picLocks noChangeAspect="1" noChangeArrowheads="1"/>
              </p:cNvPicPr>
              <p:nvPr/>
            </p:nvPicPr>
            <p:blipFill>
              <a:blip r:embed="rId9" cstate="print">
                <a:duotone>
                  <a:srgbClr val="F5F5F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flipH="1">
                <a:off x="5112719" y="1098876"/>
                <a:ext cx="643106" cy="805809"/>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60" name="Picture 59" descr="Afficher l'image d'origine"/>
              <p:cNvPicPr>
                <a:picLocks noChangeAspect="1" noChangeArrowheads="1"/>
              </p:cNvPicPr>
              <p:nvPr/>
            </p:nvPicPr>
            <p:blipFill>
              <a:blip r:embed="rId9" cstate="print">
                <a:lum bright="70000" contrast="-70000"/>
                <a:extLst>
                  <a:ext uri="{28A0092B-C50C-407E-A947-70E740481C1C}">
                    <a14:useLocalDpi xmlns:a14="http://schemas.microsoft.com/office/drawing/2010/main" val="0"/>
                  </a:ext>
                </a:extLst>
              </a:blip>
              <a:srcRect/>
              <a:stretch>
                <a:fillRect/>
              </a:stretch>
            </p:blipFill>
            <p:spPr bwMode="auto">
              <a:xfrm flipH="1">
                <a:off x="4792546" y="1200298"/>
                <a:ext cx="643106" cy="805809"/>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61" name="Picture 60" descr="Afficher l'image d'origine"/>
              <p:cNvPicPr>
                <a:picLocks noChangeAspect="1" noChangeArrowheads="1"/>
              </p:cNvPicPr>
              <p:nvPr/>
            </p:nvPicPr>
            <p:blipFill>
              <a:blip r:embed="rId12" cstate="print">
                <a:lum bright="70000" contrast="-70000"/>
                <a:extLst>
                  <a:ext uri="{28A0092B-C50C-407E-A947-70E740481C1C}">
                    <a14:useLocalDpi xmlns:a14="http://schemas.microsoft.com/office/drawing/2010/main" val="0"/>
                  </a:ext>
                </a:extLst>
              </a:blip>
              <a:srcRect/>
              <a:stretch>
                <a:fillRect/>
              </a:stretch>
            </p:blipFill>
            <p:spPr bwMode="auto">
              <a:xfrm flipH="1">
                <a:off x="5488172" y="1405654"/>
                <a:ext cx="407715" cy="510865"/>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62" name="Picture 61" descr="Afficher l'image d'origine"/>
              <p:cNvPicPr>
                <a:picLocks noChangeAspect="1" noChangeArrowheads="1"/>
              </p:cNvPicPr>
              <p:nvPr/>
            </p:nvPicPr>
            <p:blipFill>
              <a:blip r:embed="rId10" cstate="print">
                <a:duotone>
                  <a:srgbClr val="F5F5F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flipH="1">
                <a:off x="5635802" y="1268260"/>
                <a:ext cx="595522" cy="746187"/>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63" name="Picture 62" descr="Afficher l'image d'origine"/>
              <p:cNvPicPr>
                <a:picLocks noChangeAspect="1" noChangeArrowheads="1"/>
              </p:cNvPicPr>
              <p:nvPr/>
            </p:nvPicPr>
            <p:blipFill>
              <a:blip r:embed="rId13" cstate="print">
                <a:duotone>
                  <a:srgbClr val="F5F5F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flipH="1">
                <a:off x="4097803" y="1327820"/>
                <a:ext cx="497911" cy="623880"/>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64" name="Picture 63" descr="Afficher l'image d'origine"/>
              <p:cNvPicPr>
                <a:picLocks noChangeAspect="1" noChangeArrowheads="1"/>
              </p:cNvPicPr>
              <p:nvPr/>
            </p:nvPicPr>
            <p:blipFill>
              <a:blip r:embed="rId14" cstate="print">
                <a:lum bright="70000" contrast="-70000"/>
                <a:extLst>
                  <a:ext uri="{BEBA8EAE-BF5A-486C-A8C5-ECC9F3942E4B}">
                    <a14:imgProps xmlns:a14="http://schemas.microsoft.com/office/drawing/2010/main">
                      <a14:imgLayer r:embed="rId8">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flipH="1">
                <a:off x="4294635" y="1288929"/>
                <a:ext cx="578629" cy="725019"/>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65" name="Picture 64" descr="Afficher l'image d'origine"/>
              <p:cNvPicPr>
                <a:picLocks noChangeAspect="1" noChangeArrowheads="1"/>
              </p:cNvPicPr>
              <p:nvPr/>
            </p:nvPicPr>
            <p:blipFill>
              <a:blip r:embed="rId15" cstate="print">
                <a:duotone>
                  <a:srgbClr val="F5F5F5">
                    <a:shade val="45000"/>
                    <a:satMod val="135000"/>
                  </a:srgbClr>
                  <a:prstClr val="white"/>
                </a:duotone>
                <a:extLst>
                  <a:ext uri="{BEBA8EAE-BF5A-486C-A8C5-ECC9F3942E4B}">
                    <a14:imgProps xmlns:a14="http://schemas.microsoft.com/office/drawing/2010/main">
                      <a14:imgLayer r:embed="rId8">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flipH="1">
                <a:off x="5933563" y="1068757"/>
                <a:ext cx="710916" cy="890775"/>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pic>
            <p:nvPicPr>
              <p:cNvPr id="66" name="Picture 65" descr="Afficher l'image d'origine"/>
              <p:cNvPicPr>
                <a:picLocks noChangeAspect="1" noChangeArrowheads="1"/>
              </p:cNvPicPr>
              <p:nvPr/>
            </p:nvPicPr>
            <p:blipFill>
              <a:blip r:embed="rId16" cstate="print">
                <a:lum bright="70000" contrast="-70000"/>
                <a:extLst>
                  <a:ext uri="{28A0092B-C50C-407E-A947-70E740481C1C}">
                    <a14:useLocalDpi xmlns:a14="http://schemas.microsoft.com/office/drawing/2010/main" val="0"/>
                  </a:ext>
                </a:extLst>
              </a:blip>
              <a:srcRect/>
              <a:stretch>
                <a:fillRect/>
              </a:stretch>
            </p:blipFill>
            <p:spPr bwMode="auto">
              <a:xfrm flipH="1">
                <a:off x="6375978" y="1311275"/>
                <a:ext cx="531514" cy="665985"/>
              </a:xfrm>
              <a:prstGeom prst="rect">
                <a:avLst/>
              </a:prstGeom>
              <a:noFill/>
              <a:extLst>
                <a:ext uri="{909E8E84-426E-40dd-AFC4-6F175D3DCCD1}">
                  <a14:hiddenFill xmlns:lc="http://schemas.openxmlformats.org/drawingml/2006/lockedCanvas" xmlns="" xmlns:a14="http://schemas.microsoft.com/office/drawing/2010/main">
                    <a:solidFill>
                      <a:srgbClr val="FFFFFF"/>
                    </a:solidFill>
                  </a14:hiddenFill>
                </a:ext>
              </a:extLst>
            </p:spPr>
          </p:pic>
        </p:grpSp>
      </p:grpSp>
      <p:cxnSp>
        <p:nvCxnSpPr>
          <p:cNvPr id="70" name="Straight Connector 69"/>
          <p:cNvCxnSpPr>
            <a:cxnSpLocks/>
          </p:cNvCxnSpPr>
          <p:nvPr/>
        </p:nvCxnSpPr>
        <p:spPr>
          <a:xfrm>
            <a:off x="3619550" y="1815701"/>
            <a:ext cx="12970" cy="2124512"/>
          </a:xfrm>
          <a:prstGeom prst="line">
            <a:avLst/>
          </a:prstGeom>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3739274" y="1536314"/>
            <a:ext cx="4481838" cy="1384995"/>
          </a:xfrm>
          <a:prstGeom prst="rect">
            <a:avLst/>
          </a:prstGeom>
        </p:spPr>
        <p:txBody>
          <a:bodyPr wrap="square">
            <a:spAutoFit/>
          </a:bodyPr>
          <a:lstStyle/>
          <a:p>
            <a:r>
              <a:rPr lang="en-US" sz="2800" dirty="0">
                <a:solidFill>
                  <a:schemeClr val="tx1">
                    <a:lumMod val="50000"/>
                    <a:lumOff val="50000"/>
                  </a:schemeClr>
                </a:solidFill>
              </a:rPr>
              <a:t>CERN LabVIEW </a:t>
            </a:r>
          </a:p>
          <a:p>
            <a:r>
              <a:rPr lang="en-US" sz="2800" dirty="0">
                <a:solidFill>
                  <a:srgbClr val="FFC000"/>
                </a:solidFill>
              </a:rPr>
              <a:t>Support</a:t>
            </a:r>
          </a:p>
          <a:p>
            <a:r>
              <a:rPr lang="en-US" sz="2800" dirty="0">
                <a:solidFill>
                  <a:srgbClr val="FFC000"/>
                </a:solidFill>
              </a:rPr>
              <a:t>Training</a:t>
            </a:r>
          </a:p>
        </p:txBody>
      </p:sp>
      <p:sp>
        <p:nvSpPr>
          <p:cNvPr id="3" name="Title 2"/>
          <p:cNvSpPr>
            <a:spLocks noGrp="1"/>
          </p:cNvSpPr>
          <p:nvPr>
            <p:ph type="title"/>
          </p:nvPr>
        </p:nvSpPr>
        <p:spPr/>
        <p:txBody>
          <a:bodyPr/>
          <a:lstStyle/>
          <a:p>
            <a:r>
              <a:rPr lang="en-US" dirty="0"/>
              <a:t>LabVIEW at CERN</a:t>
            </a:r>
            <a:endParaRPr lang="en-GB" dirty="0"/>
          </a:p>
        </p:txBody>
      </p:sp>
    </p:spTree>
    <p:extLst>
      <p:ext uri="{BB962C8B-B14F-4D97-AF65-F5344CB8AC3E}">
        <p14:creationId xmlns:p14="http://schemas.microsoft.com/office/powerpoint/2010/main" val="388353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10" presetClass="entr" presetSubtype="0" fill="hold" nodeType="with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fade">
                                      <p:cBhvr>
                                        <p:cTn id="14" dur="500"/>
                                        <p:tgtEl>
                                          <p:spTgt spid="5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500"/>
                                        <p:tgtEl>
                                          <p:spTgt spid="50"/>
                                        </p:tgtEl>
                                      </p:cBhvr>
                                    </p:animEffect>
                                  </p:childTnLst>
                                </p:cTn>
                              </p:par>
                              <p:par>
                                <p:cTn id="19" presetID="10"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fade">
                                      <p:cBhvr>
                                        <p:cTn id="25" dur="500"/>
                                        <p:tgtEl>
                                          <p:spTgt spid="70"/>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72"/>
                                        </p:tgtEl>
                                        <p:attrNameLst>
                                          <p:attrName>style.visibility</p:attrName>
                                        </p:attrNameLst>
                                      </p:cBhvr>
                                      <p:to>
                                        <p:strVal val="visible"/>
                                      </p:to>
                                    </p:set>
                                    <p:animEffect transition="in" filter="fade">
                                      <p:cBhvr>
                                        <p:cTn id="29" dur="500"/>
                                        <p:tgtEl>
                                          <p:spTgt spid="7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72" grpId="0"/>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31</a:t>
            </a:fld>
            <a:endParaRPr lang="en"/>
          </a:p>
        </p:txBody>
      </p:sp>
      <p:sp>
        <p:nvSpPr>
          <p:cNvPr id="6" name="AutoShape 2" descr="Image result for NI center of excellence"/>
          <p:cNvSpPr>
            <a:spLocks noChangeAspect="1" noChangeArrowheads="1"/>
          </p:cNvSpPr>
          <p:nvPr/>
        </p:nvSpPr>
        <p:spPr bwMode="auto">
          <a:xfrm>
            <a:off x="155575" y="-814388"/>
            <a:ext cx="6334125" cy="1704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4" descr="Image result for linux icon"/>
          <p:cNvSpPr>
            <a:spLocks noChangeAspect="1" noChangeArrowheads="1"/>
          </p:cNvSpPr>
          <p:nvPr/>
        </p:nvSpPr>
        <p:spPr bwMode="auto">
          <a:xfrm>
            <a:off x="870720" y="1186658"/>
            <a:ext cx="1156092" cy="11560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12" name="Picture 11"/>
          <p:cNvPicPr>
            <a:picLocks noChangeAspect="1"/>
          </p:cNvPicPr>
          <p:nvPr/>
        </p:nvPicPr>
        <p:blipFill>
          <a:blip r:embed="rId3"/>
          <a:stretch>
            <a:fillRect/>
          </a:stretch>
        </p:blipFill>
        <p:spPr>
          <a:xfrm>
            <a:off x="1708927" y="2240138"/>
            <a:ext cx="360000" cy="360000"/>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0184" y="2261177"/>
            <a:ext cx="360000" cy="360000"/>
          </a:xfrm>
          <a:prstGeom prst="rect">
            <a:avLst/>
          </a:prstGeom>
        </p:spPr>
      </p:pic>
      <p:pic>
        <p:nvPicPr>
          <p:cNvPr id="3084" name="Picture 12" descr="http://icons.iconarchive.com/icons/tatice/cristal-intense/256/Apple-grey-ico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0241" y="2223924"/>
            <a:ext cx="360000" cy="36000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E2D8072A-9912-D7BB-EC29-BC5F9376CF6F}"/>
              </a:ext>
            </a:extLst>
          </p:cNvPr>
          <p:cNvGrpSpPr/>
          <p:nvPr/>
        </p:nvGrpSpPr>
        <p:grpSpPr>
          <a:xfrm>
            <a:off x="4101339" y="3438162"/>
            <a:ext cx="644728" cy="822331"/>
            <a:chOff x="4937102" y="3123837"/>
            <a:chExt cx="644728" cy="822331"/>
          </a:xfrm>
        </p:grpSpPr>
        <p:sp>
          <p:nvSpPr>
            <p:cNvPr id="44" name="Rectangle 43"/>
            <p:cNvSpPr/>
            <p:nvPr/>
          </p:nvSpPr>
          <p:spPr>
            <a:xfrm>
              <a:off x="4937102" y="3123837"/>
              <a:ext cx="644728" cy="276999"/>
            </a:xfrm>
            <a:prstGeom prst="rect">
              <a:avLst/>
            </a:prstGeom>
          </p:spPr>
          <p:txBody>
            <a:bodyPr wrap="none">
              <a:spAutoFit/>
            </a:bodyPr>
            <a:lstStyle/>
            <a:p>
              <a:r>
                <a:rPr lang="en-US" sz="1200" dirty="0">
                  <a:solidFill>
                    <a:schemeClr val="tx1">
                      <a:lumMod val="50000"/>
                      <a:lumOff val="50000"/>
                    </a:schemeClr>
                  </a:solidFill>
                </a:rPr>
                <a:t>Timing</a:t>
              </a:r>
              <a:endParaRPr lang="en-US" sz="1200" dirty="0">
                <a:solidFill>
                  <a:srgbClr val="FFC000"/>
                </a:solidFill>
              </a:endParaRPr>
            </a:p>
          </p:txBody>
        </p:sp>
        <p:pic>
          <p:nvPicPr>
            <p:cNvPr id="3092" name="Picture 20" descr="Image result for stop watch icon flat"/>
            <p:cNvPicPr>
              <a:picLocks noChangeAspect="1" noChangeArrowheads="1"/>
            </p:cNvPicPr>
            <p:nvPr/>
          </p:nvPicPr>
          <p:blipFill rotWithShape="1">
            <a:blip r:embed="rId6">
              <a:extLst>
                <a:ext uri="{28A0092B-C50C-407E-A947-70E740481C1C}">
                  <a14:useLocalDpi xmlns:a14="http://schemas.microsoft.com/office/drawing/2010/main" val="0"/>
                </a:ext>
              </a:extLst>
            </a:blip>
            <a:srcRect l="623" t="623" r="623" b="623"/>
            <a:stretch/>
          </p:blipFill>
          <p:spPr bwMode="auto">
            <a:xfrm>
              <a:off x="4970427" y="3368090"/>
              <a:ext cx="578078" cy="578078"/>
            </a:xfrm>
            <a:prstGeom prst="ellipse">
              <a:avLst/>
            </a:prstGeom>
            <a:noFill/>
            <a:extLst>
              <a:ext uri="{909E8E84-426E-40DD-AFC4-6F175D3DCCD1}">
                <a14:hiddenFill xmlns:a14="http://schemas.microsoft.com/office/drawing/2010/main">
                  <a:solidFill>
                    <a:srgbClr val="FFFFFF"/>
                  </a:solidFill>
                </a14:hiddenFill>
              </a:ext>
            </a:extLst>
          </p:spPr>
        </p:pic>
      </p:grpSp>
      <p:grpSp>
        <p:nvGrpSpPr>
          <p:cNvPr id="15" name="Group 14">
            <a:extLst>
              <a:ext uri="{FF2B5EF4-FFF2-40B4-BE49-F238E27FC236}">
                <a16:creationId xmlns:a16="http://schemas.microsoft.com/office/drawing/2014/main" id="{660388AD-7AE0-AA14-D0C3-1A7570123603}"/>
              </a:ext>
            </a:extLst>
          </p:cNvPr>
          <p:cNvGrpSpPr/>
          <p:nvPr/>
        </p:nvGrpSpPr>
        <p:grpSpPr>
          <a:xfrm>
            <a:off x="5022769" y="3463614"/>
            <a:ext cx="954429" cy="1003318"/>
            <a:chOff x="5998590" y="3137938"/>
            <a:chExt cx="954429" cy="1003318"/>
          </a:xfrm>
        </p:grpSpPr>
        <p:pic>
          <p:nvPicPr>
            <p:cNvPr id="3094" name="Picture 22" descr="Image result for PLC ico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98590" y="3186827"/>
              <a:ext cx="954429" cy="954429"/>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46"/>
            <p:cNvSpPr/>
            <p:nvPr/>
          </p:nvSpPr>
          <p:spPr>
            <a:xfrm>
              <a:off x="5999898" y="3137938"/>
              <a:ext cx="918841" cy="276999"/>
            </a:xfrm>
            <a:prstGeom prst="rect">
              <a:avLst/>
            </a:prstGeom>
          </p:spPr>
          <p:txBody>
            <a:bodyPr wrap="none">
              <a:spAutoFit/>
            </a:bodyPr>
            <a:lstStyle/>
            <a:p>
              <a:r>
                <a:rPr lang="en-US" sz="1200" dirty="0">
                  <a:solidFill>
                    <a:schemeClr val="tx1">
                      <a:lumMod val="50000"/>
                      <a:lumOff val="50000"/>
                    </a:schemeClr>
                  </a:solidFill>
                </a:rPr>
                <a:t>Front ends</a:t>
              </a:r>
              <a:endParaRPr lang="en-US" sz="1200" dirty="0">
                <a:solidFill>
                  <a:srgbClr val="FFC000"/>
                </a:solidFill>
              </a:endParaRPr>
            </a:p>
          </p:txBody>
        </p:sp>
      </p:grpSp>
      <p:grpSp>
        <p:nvGrpSpPr>
          <p:cNvPr id="10" name="Group 9">
            <a:extLst>
              <a:ext uri="{FF2B5EF4-FFF2-40B4-BE49-F238E27FC236}">
                <a16:creationId xmlns:a16="http://schemas.microsoft.com/office/drawing/2014/main" id="{31559D3A-D1DA-09E9-578C-1D14D1B3E855}"/>
              </a:ext>
            </a:extLst>
          </p:cNvPr>
          <p:cNvGrpSpPr/>
          <p:nvPr/>
        </p:nvGrpSpPr>
        <p:grpSpPr>
          <a:xfrm>
            <a:off x="618421" y="3457947"/>
            <a:ext cx="728084" cy="813220"/>
            <a:chOff x="1389946" y="3143622"/>
            <a:chExt cx="728084" cy="813220"/>
          </a:xfrm>
        </p:grpSpPr>
        <p:pic>
          <p:nvPicPr>
            <p:cNvPr id="31" name="Picture 6" descr="Image result for db ico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08611" y="3386426"/>
              <a:ext cx="570416" cy="570416"/>
            </a:xfrm>
            <a:prstGeom prst="rect">
              <a:avLst/>
            </a:prstGeom>
            <a:noFill/>
            <a:extLst>
              <a:ext uri="{909E8E84-426E-40DD-AFC4-6F175D3DCCD1}">
                <a14:hiddenFill xmlns:a14="http://schemas.microsoft.com/office/drawing/2010/main">
                  <a:solidFill>
                    <a:srgbClr val="FFFFFF"/>
                  </a:solidFill>
                </a14:hiddenFill>
              </a:ext>
            </a:extLst>
          </p:spPr>
        </p:pic>
        <p:sp>
          <p:nvSpPr>
            <p:cNvPr id="48" name="Rectangle 47"/>
            <p:cNvSpPr/>
            <p:nvPr/>
          </p:nvSpPr>
          <p:spPr>
            <a:xfrm>
              <a:off x="1389946" y="3143622"/>
              <a:ext cx="728084" cy="276999"/>
            </a:xfrm>
            <a:prstGeom prst="rect">
              <a:avLst/>
            </a:prstGeom>
          </p:spPr>
          <p:txBody>
            <a:bodyPr wrap="none">
              <a:spAutoFit/>
            </a:bodyPr>
            <a:lstStyle/>
            <a:p>
              <a:r>
                <a:rPr lang="en-US" sz="1200" dirty="0">
                  <a:solidFill>
                    <a:schemeClr val="tx1">
                      <a:lumMod val="50000"/>
                      <a:lumOff val="50000"/>
                    </a:schemeClr>
                  </a:solidFill>
                </a:rPr>
                <a:t>Logging</a:t>
              </a:r>
              <a:endParaRPr lang="en-US" sz="1200" dirty="0">
                <a:solidFill>
                  <a:srgbClr val="FFC000"/>
                </a:solidFill>
              </a:endParaRPr>
            </a:p>
          </p:txBody>
        </p:sp>
      </p:grpSp>
      <p:grpSp>
        <p:nvGrpSpPr>
          <p:cNvPr id="11" name="Group 10">
            <a:extLst>
              <a:ext uri="{FF2B5EF4-FFF2-40B4-BE49-F238E27FC236}">
                <a16:creationId xmlns:a16="http://schemas.microsoft.com/office/drawing/2014/main" id="{ED0AC375-157B-69EA-4DD5-CF79A0038399}"/>
              </a:ext>
            </a:extLst>
          </p:cNvPr>
          <p:cNvGrpSpPr/>
          <p:nvPr/>
        </p:nvGrpSpPr>
        <p:grpSpPr>
          <a:xfrm>
            <a:off x="1935589" y="3457947"/>
            <a:ext cx="569387" cy="744399"/>
            <a:chOff x="2707114" y="3143622"/>
            <a:chExt cx="569387" cy="744399"/>
          </a:xfrm>
        </p:grpSpPr>
        <p:sp>
          <p:nvSpPr>
            <p:cNvPr id="35" name="Cube 34"/>
            <p:cNvSpPr/>
            <p:nvPr/>
          </p:nvSpPr>
          <p:spPr>
            <a:xfrm>
              <a:off x="2774061" y="3455247"/>
              <a:ext cx="490090" cy="432774"/>
            </a:xfrm>
            <a:prstGeom prst="cube">
              <a:avLst/>
            </a:prstGeom>
            <a:solidFill>
              <a:srgbClr val="C00000"/>
            </a:solidFill>
            <a:ln w="12700" cap="flat" cmpd="sng" algn="ctr">
              <a:solidFill>
                <a:sysClr val="window" lastClr="FFFFFF"/>
              </a:solidFill>
              <a:prstDash val="solid"/>
              <a:miter lim="800000"/>
            </a:ln>
            <a:effectLst>
              <a:glow rad="101600">
                <a:srgbClr val="363D3D">
                  <a:alpha val="6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white"/>
                </a:solidFill>
                <a:effectLst/>
                <a:uLnTx/>
                <a:uFillTx/>
                <a:latin typeface="Calibri"/>
                <a:ea typeface="+mn-ea"/>
                <a:cs typeface="+mn-cs"/>
              </a:endParaRPr>
            </a:p>
          </p:txBody>
        </p:sp>
        <p:sp>
          <p:nvSpPr>
            <p:cNvPr id="51" name="Rectangle 50"/>
            <p:cNvSpPr/>
            <p:nvPr/>
          </p:nvSpPr>
          <p:spPr>
            <a:xfrm>
              <a:off x="2707114" y="3143622"/>
              <a:ext cx="569387" cy="276999"/>
            </a:xfrm>
            <a:prstGeom prst="rect">
              <a:avLst/>
            </a:prstGeom>
          </p:spPr>
          <p:txBody>
            <a:bodyPr wrap="none">
              <a:spAutoFit/>
            </a:bodyPr>
            <a:lstStyle/>
            <a:p>
              <a:r>
                <a:rPr lang="en-US" sz="1200" dirty="0">
                  <a:solidFill>
                    <a:schemeClr val="tx1">
                      <a:lumMod val="50000"/>
                      <a:lumOff val="50000"/>
                    </a:schemeClr>
                  </a:solidFill>
                </a:rPr>
                <a:t>CMW</a:t>
              </a:r>
              <a:endParaRPr lang="en-US" sz="1200" dirty="0">
                <a:solidFill>
                  <a:srgbClr val="FFC000"/>
                </a:solidFill>
              </a:endParaRPr>
            </a:p>
          </p:txBody>
        </p:sp>
      </p:grpSp>
      <p:grpSp>
        <p:nvGrpSpPr>
          <p:cNvPr id="13" name="Group 12">
            <a:extLst>
              <a:ext uri="{FF2B5EF4-FFF2-40B4-BE49-F238E27FC236}">
                <a16:creationId xmlns:a16="http://schemas.microsoft.com/office/drawing/2014/main" id="{5280CE09-7348-C5F4-D065-61EF06C625C1}"/>
              </a:ext>
            </a:extLst>
          </p:cNvPr>
          <p:cNvGrpSpPr/>
          <p:nvPr/>
        </p:nvGrpSpPr>
        <p:grpSpPr>
          <a:xfrm>
            <a:off x="3004769" y="3450516"/>
            <a:ext cx="760705" cy="809977"/>
            <a:chOff x="3776294" y="3136191"/>
            <a:chExt cx="760705" cy="809977"/>
          </a:xfrm>
        </p:grpSpPr>
        <p:pic>
          <p:nvPicPr>
            <p:cNvPr id="36" name="Picture 35" descr="\\cern.ch\dfs\Projects\LHC Collimators Low Level Control\CODE_REVIEW\Material X specs\Software Architecture_noCSS.jpg"/>
            <p:cNvPicPr/>
            <p:nvPr/>
          </p:nvPicPr>
          <p:blipFill rotWithShape="1">
            <a:blip r:embed="rId9" cstate="print">
              <a:duotone>
                <a:prstClr val="black"/>
                <a:schemeClr val="tx1">
                  <a:lumMod val="65000"/>
                  <a:tint val="45000"/>
                  <a:satMod val="400000"/>
                </a:schemeClr>
              </a:duotone>
            </a:blip>
            <a:srcRect l="11315" r="46934" b="66837"/>
            <a:stretch/>
          </p:blipFill>
          <p:spPr bwMode="auto">
            <a:xfrm>
              <a:off x="3804994" y="3418430"/>
              <a:ext cx="457960" cy="52773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1" name="Picture 20"/>
            <p:cNvPicPr>
              <a:picLocks noChangeAspect="1"/>
            </p:cNvPicPr>
            <p:nvPr/>
          </p:nvPicPr>
          <p:blipFill>
            <a:blip r:embed="rId10"/>
            <a:stretch>
              <a:fillRect/>
            </a:stretch>
          </p:blipFill>
          <p:spPr>
            <a:xfrm>
              <a:off x="4206420" y="3414937"/>
              <a:ext cx="330579" cy="168103"/>
            </a:xfrm>
            <a:prstGeom prst="rect">
              <a:avLst/>
            </a:prstGeom>
          </p:spPr>
        </p:pic>
        <p:sp>
          <p:nvSpPr>
            <p:cNvPr id="52" name="Rectangle 51"/>
            <p:cNvSpPr/>
            <p:nvPr/>
          </p:nvSpPr>
          <p:spPr>
            <a:xfrm>
              <a:off x="3776294" y="3136191"/>
              <a:ext cx="611065" cy="276999"/>
            </a:xfrm>
            <a:prstGeom prst="rect">
              <a:avLst/>
            </a:prstGeom>
          </p:spPr>
          <p:txBody>
            <a:bodyPr wrap="none">
              <a:spAutoFit/>
            </a:bodyPr>
            <a:lstStyle/>
            <a:p>
              <a:r>
                <a:rPr lang="en-US" sz="1200" dirty="0">
                  <a:solidFill>
                    <a:schemeClr val="tx1">
                      <a:lumMod val="50000"/>
                      <a:lumOff val="50000"/>
                    </a:schemeClr>
                  </a:solidFill>
                </a:rPr>
                <a:t>RBAC</a:t>
              </a:r>
              <a:endParaRPr lang="en-US" sz="1200" dirty="0">
                <a:solidFill>
                  <a:srgbClr val="FFC000"/>
                </a:solidFill>
              </a:endParaRPr>
            </a:p>
          </p:txBody>
        </p:sp>
      </p:grpSp>
      <p:pic>
        <p:nvPicPr>
          <p:cNvPr id="20" name="RADE"/>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747729" y="881650"/>
            <a:ext cx="1156092" cy="883789"/>
          </a:xfrm>
          <a:prstGeom prst="rect">
            <a:avLst/>
          </a:prstGeom>
        </p:spPr>
      </p:pic>
      <p:sp>
        <p:nvSpPr>
          <p:cNvPr id="37" name="Title 36"/>
          <p:cNvSpPr>
            <a:spLocks noGrp="1"/>
          </p:cNvSpPr>
          <p:nvPr>
            <p:ph type="title"/>
          </p:nvPr>
        </p:nvSpPr>
        <p:spPr>
          <a:xfrm>
            <a:off x="336499" y="497916"/>
            <a:ext cx="8070420" cy="610182"/>
          </a:xfrm>
        </p:spPr>
        <p:txBody>
          <a:bodyPr/>
          <a:lstStyle/>
          <a:p>
            <a:r>
              <a:rPr lang="en-US" sz="2400" dirty="0"/>
              <a:t>RADE – Rapid Application Development Environment</a:t>
            </a:r>
            <a:endParaRPr lang="en-GB" sz="2400" dirty="0"/>
          </a:p>
        </p:txBody>
      </p:sp>
      <p:sp>
        <p:nvSpPr>
          <p:cNvPr id="9" name="TextBox 8">
            <a:extLst>
              <a:ext uri="{FF2B5EF4-FFF2-40B4-BE49-F238E27FC236}">
                <a16:creationId xmlns:a16="http://schemas.microsoft.com/office/drawing/2014/main" id="{65FC91E9-1578-EA4C-8CA0-12980A3CCCF8}"/>
              </a:ext>
            </a:extLst>
          </p:cNvPr>
          <p:cNvSpPr txBox="1"/>
          <p:nvPr/>
        </p:nvSpPr>
        <p:spPr>
          <a:xfrm>
            <a:off x="521037" y="1128005"/>
            <a:ext cx="6431982" cy="1169551"/>
          </a:xfrm>
          <a:prstGeom prst="rect">
            <a:avLst/>
          </a:prstGeom>
          <a:noFill/>
        </p:spPr>
        <p:txBody>
          <a:bodyPr wrap="square">
            <a:spAutoFit/>
          </a:bodyPr>
          <a:lstStyle/>
          <a:p>
            <a:r>
              <a:rPr lang="en-GB" dirty="0"/>
              <a:t>The LabVIEW solution at CERN to develop expert tools, machine development analysis and test facilities integrated with the CERN control infrastructure.</a:t>
            </a:r>
          </a:p>
          <a:p>
            <a:r>
              <a:rPr lang="en-GB" dirty="0"/>
              <a:t>Contains a </a:t>
            </a:r>
            <a:r>
              <a:rPr lang="en-GB" i="1" dirty="0"/>
              <a:t>middleware</a:t>
            </a:r>
            <a:r>
              <a:rPr lang="en-GB" dirty="0"/>
              <a:t> interface for accessing instruments/processes on CERN network</a:t>
            </a:r>
          </a:p>
          <a:p>
            <a:endParaRPr lang="en-CH" dirty="0"/>
          </a:p>
        </p:txBody>
      </p:sp>
      <p:pic>
        <p:nvPicPr>
          <p:cNvPr id="18" name="Picture 17">
            <a:extLst>
              <a:ext uri="{FF2B5EF4-FFF2-40B4-BE49-F238E27FC236}">
                <a16:creationId xmlns:a16="http://schemas.microsoft.com/office/drawing/2014/main" id="{FB4B782F-6175-F94B-2600-12FB6009EBDD}"/>
              </a:ext>
            </a:extLst>
          </p:cNvPr>
          <p:cNvPicPr>
            <a:picLocks noChangeAspect="1"/>
          </p:cNvPicPr>
          <p:nvPr/>
        </p:nvPicPr>
        <p:blipFill>
          <a:blip r:embed="rId12"/>
          <a:stretch>
            <a:fillRect/>
          </a:stretch>
        </p:blipFill>
        <p:spPr>
          <a:xfrm>
            <a:off x="6157197" y="1915811"/>
            <a:ext cx="2482786" cy="2551121"/>
          </a:xfrm>
          <a:prstGeom prst="rect">
            <a:avLst/>
          </a:prstGeom>
        </p:spPr>
      </p:pic>
      <p:cxnSp>
        <p:nvCxnSpPr>
          <p:cNvPr id="3" name="Straight Connector 2">
            <a:extLst>
              <a:ext uri="{FF2B5EF4-FFF2-40B4-BE49-F238E27FC236}">
                <a16:creationId xmlns:a16="http://schemas.microsoft.com/office/drawing/2014/main" id="{A84FDD52-070B-674C-21AC-928FACA7F709}"/>
              </a:ext>
            </a:extLst>
          </p:cNvPr>
          <p:cNvCxnSpPr>
            <a:cxnSpLocks/>
          </p:cNvCxnSpPr>
          <p:nvPr/>
        </p:nvCxnSpPr>
        <p:spPr>
          <a:xfrm flipH="1">
            <a:off x="764897" y="3042205"/>
            <a:ext cx="5110905"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67B9EF9-6282-FC6C-85CF-D255D3E06A4D}"/>
              </a:ext>
            </a:extLst>
          </p:cNvPr>
          <p:cNvCxnSpPr>
            <a:cxnSpLocks/>
          </p:cNvCxnSpPr>
          <p:nvPr/>
        </p:nvCxnSpPr>
        <p:spPr>
          <a:xfrm flipV="1">
            <a:off x="1095194" y="3042205"/>
            <a:ext cx="0" cy="39595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D0D1E40-1E9F-1795-F65E-1D5762ABC8DF}"/>
              </a:ext>
            </a:extLst>
          </p:cNvPr>
          <p:cNvCxnSpPr>
            <a:cxnSpLocks/>
          </p:cNvCxnSpPr>
          <p:nvPr/>
        </p:nvCxnSpPr>
        <p:spPr>
          <a:xfrm flipV="1">
            <a:off x="2257432" y="3042204"/>
            <a:ext cx="0" cy="39595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A2D430B-AC3A-3959-5E50-1A05C9B8DF7A}"/>
              </a:ext>
            </a:extLst>
          </p:cNvPr>
          <p:cNvCxnSpPr>
            <a:cxnSpLocks/>
          </p:cNvCxnSpPr>
          <p:nvPr/>
        </p:nvCxnSpPr>
        <p:spPr>
          <a:xfrm flipV="1">
            <a:off x="3279254" y="3042203"/>
            <a:ext cx="0" cy="39595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ED26D81-8B00-72EB-5C87-E33414766AC2}"/>
              </a:ext>
            </a:extLst>
          </p:cNvPr>
          <p:cNvCxnSpPr>
            <a:cxnSpLocks/>
          </p:cNvCxnSpPr>
          <p:nvPr/>
        </p:nvCxnSpPr>
        <p:spPr>
          <a:xfrm flipV="1">
            <a:off x="4415659" y="3042202"/>
            <a:ext cx="0" cy="39595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EDB6175-CF98-8E0D-ED8F-6C77F46279C8}"/>
              </a:ext>
            </a:extLst>
          </p:cNvPr>
          <p:cNvCxnSpPr>
            <a:cxnSpLocks/>
          </p:cNvCxnSpPr>
          <p:nvPr/>
        </p:nvCxnSpPr>
        <p:spPr>
          <a:xfrm flipV="1">
            <a:off x="5499983" y="3041289"/>
            <a:ext cx="0" cy="39595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050F9F3-75F7-05DB-DE59-6B88DEB0EA87}"/>
              </a:ext>
            </a:extLst>
          </p:cNvPr>
          <p:cNvCxnSpPr>
            <a:cxnSpLocks/>
          </p:cNvCxnSpPr>
          <p:nvPr/>
        </p:nvCxnSpPr>
        <p:spPr>
          <a:xfrm flipV="1">
            <a:off x="1876823" y="2645332"/>
            <a:ext cx="0" cy="39595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F1F26FF-0E77-3F6B-211E-44D76E1132A1}"/>
              </a:ext>
            </a:extLst>
          </p:cNvPr>
          <p:cNvCxnSpPr>
            <a:cxnSpLocks/>
          </p:cNvCxnSpPr>
          <p:nvPr/>
        </p:nvCxnSpPr>
        <p:spPr>
          <a:xfrm flipV="1">
            <a:off x="3447936" y="2645332"/>
            <a:ext cx="0" cy="39595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90BF524-BB63-CD9D-53B2-B6ABD5E3D416}"/>
              </a:ext>
            </a:extLst>
          </p:cNvPr>
          <p:cNvCxnSpPr>
            <a:cxnSpLocks/>
          </p:cNvCxnSpPr>
          <p:nvPr/>
        </p:nvCxnSpPr>
        <p:spPr>
          <a:xfrm flipV="1">
            <a:off x="4891000" y="2645332"/>
            <a:ext cx="0" cy="395957"/>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3145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A516A6D0-CEB1-6936-C66A-92245BBEC886}"/>
              </a:ext>
            </a:extLst>
          </p:cNvPr>
          <p:cNvPicPr>
            <a:picLocks noChangeAspect="1"/>
          </p:cNvPicPr>
          <p:nvPr/>
        </p:nvPicPr>
        <p:blipFill>
          <a:blip r:embed="rId2"/>
          <a:stretch>
            <a:fillRect/>
          </a:stretch>
        </p:blipFill>
        <p:spPr>
          <a:xfrm>
            <a:off x="2772079" y="2633206"/>
            <a:ext cx="3060326" cy="2079100"/>
          </a:xfrm>
          <a:prstGeom prst="rect">
            <a:avLst/>
          </a:prstGeom>
        </p:spPr>
      </p:pic>
      <p:sp>
        <p:nvSpPr>
          <p:cNvPr id="2" name="Text Placeholder 1">
            <a:extLst>
              <a:ext uri="{FF2B5EF4-FFF2-40B4-BE49-F238E27FC236}">
                <a16:creationId xmlns:a16="http://schemas.microsoft.com/office/drawing/2014/main" id="{AEA0FD46-C478-59AC-A387-5CCBAF4DB758}"/>
              </a:ext>
            </a:extLst>
          </p:cNvPr>
          <p:cNvSpPr>
            <a:spLocks noGrp="1"/>
          </p:cNvSpPr>
          <p:nvPr>
            <p:ph type="body" idx="1"/>
          </p:nvPr>
        </p:nvSpPr>
        <p:spPr>
          <a:xfrm>
            <a:off x="444956" y="1492905"/>
            <a:ext cx="5378694" cy="532063"/>
          </a:xfrm>
        </p:spPr>
        <p:txBody>
          <a:bodyPr/>
          <a:lstStyle/>
          <a:p>
            <a:r>
              <a:rPr lang="en-GB" sz="1600" dirty="0"/>
              <a:t>Consistent code structure for all modules (20+) based on custom template</a:t>
            </a:r>
          </a:p>
          <a:p>
            <a:r>
              <a:rPr lang="en-GB" sz="1600" i="1" dirty="0"/>
              <a:t>Average </a:t>
            </a:r>
            <a:r>
              <a:rPr lang="en-GB" sz="1600" dirty="0"/>
              <a:t>LabVIEW developers can modify code</a:t>
            </a:r>
          </a:p>
          <a:p>
            <a:r>
              <a:rPr lang="en-GB" sz="1600" dirty="0"/>
              <a:t>Uses RADE palette for logging, CMW</a:t>
            </a:r>
            <a:endParaRPr lang="en-CH" sz="1600" dirty="0"/>
          </a:p>
        </p:txBody>
      </p:sp>
      <p:sp>
        <p:nvSpPr>
          <p:cNvPr id="4" name="Slide Number Placeholder 3">
            <a:extLst>
              <a:ext uri="{FF2B5EF4-FFF2-40B4-BE49-F238E27FC236}">
                <a16:creationId xmlns:a16="http://schemas.microsoft.com/office/drawing/2014/main" id="{01501909-BB71-8969-36FA-1A03551EC066}"/>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32</a:t>
            </a:fld>
            <a:endParaRPr lang="en"/>
          </a:p>
        </p:txBody>
      </p:sp>
      <p:sp>
        <p:nvSpPr>
          <p:cNvPr id="5" name="Title 4">
            <a:extLst>
              <a:ext uri="{FF2B5EF4-FFF2-40B4-BE49-F238E27FC236}">
                <a16:creationId xmlns:a16="http://schemas.microsoft.com/office/drawing/2014/main" id="{AA1D4551-3966-1286-363A-8308287004CB}"/>
              </a:ext>
            </a:extLst>
          </p:cNvPr>
          <p:cNvSpPr>
            <a:spLocks noGrp="1"/>
          </p:cNvSpPr>
          <p:nvPr>
            <p:ph type="title"/>
          </p:nvPr>
        </p:nvSpPr>
        <p:spPr/>
        <p:txBody>
          <a:bodyPr/>
          <a:lstStyle/>
          <a:p>
            <a:r>
              <a:rPr lang="en-GB" dirty="0"/>
              <a:t>ISOLDE Suite of Tools</a:t>
            </a:r>
            <a:endParaRPr lang="en-CH" dirty="0"/>
          </a:p>
        </p:txBody>
      </p:sp>
      <p:pic>
        <p:nvPicPr>
          <p:cNvPr id="8" name="Picture 7">
            <a:extLst>
              <a:ext uri="{FF2B5EF4-FFF2-40B4-BE49-F238E27FC236}">
                <a16:creationId xmlns:a16="http://schemas.microsoft.com/office/drawing/2014/main" id="{F8C61E0E-54FD-BD0D-50E0-DC6950F02634}"/>
              </a:ext>
            </a:extLst>
          </p:cNvPr>
          <p:cNvPicPr>
            <a:picLocks noChangeAspect="1"/>
          </p:cNvPicPr>
          <p:nvPr/>
        </p:nvPicPr>
        <p:blipFill>
          <a:blip r:embed="rId3"/>
          <a:stretch>
            <a:fillRect/>
          </a:stretch>
        </p:blipFill>
        <p:spPr>
          <a:xfrm>
            <a:off x="5949021" y="1029133"/>
            <a:ext cx="2350115" cy="1506251"/>
          </a:xfrm>
          <a:prstGeom prst="rect">
            <a:avLst/>
          </a:prstGeom>
        </p:spPr>
      </p:pic>
      <p:pic>
        <p:nvPicPr>
          <p:cNvPr id="11" name="Picture 10">
            <a:extLst>
              <a:ext uri="{FF2B5EF4-FFF2-40B4-BE49-F238E27FC236}">
                <a16:creationId xmlns:a16="http://schemas.microsoft.com/office/drawing/2014/main" id="{D5418256-6654-5EC2-CF9E-B4D488E23D58}"/>
              </a:ext>
            </a:extLst>
          </p:cNvPr>
          <p:cNvPicPr>
            <a:picLocks noChangeAspect="1"/>
          </p:cNvPicPr>
          <p:nvPr/>
        </p:nvPicPr>
        <p:blipFill>
          <a:blip r:embed="rId4"/>
          <a:stretch>
            <a:fillRect/>
          </a:stretch>
        </p:blipFill>
        <p:spPr>
          <a:xfrm>
            <a:off x="5949020" y="2739071"/>
            <a:ext cx="2617829" cy="1823833"/>
          </a:xfrm>
          <a:prstGeom prst="rect">
            <a:avLst/>
          </a:prstGeom>
        </p:spPr>
      </p:pic>
      <p:pic>
        <p:nvPicPr>
          <p:cNvPr id="13" name="Picture 12">
            <a:extLst>
              <a:ext uri="{FF2B5EF4-FFF2-40B4-BE49-F238E27FC236}">
                <a16:creationId xmlns:a16="http://schemas.microsoft.com/office/drawing/2014/main" id="{0640E3CC-8CEC-103D-D504-0F74E521CC4F}"/>
              </a:ext>
            </a:extLst>
          </p:cNvPr>
          <p:cNvPicPr>
            <a:picLocks noChangeAspect="1"/>
          </p:cNvPicPr>
          <p:nvPr/>
        </p:nvPicPr>
        <p:blipFill>
          <a:blip r:embed="rId5"/>
          <a:stretch>
            <a:fillRect/>
          </a:stretch>
        </p:blipFill>
        <p:spPr>
          <a:xfrm>
            <a:off x="477149" y="3118533"/>
            <a:ext cx="2439154" cy="1108447"/>
          </a:xfrm>
          <a:prstGeom prst="rect">
            <a:avLst/>
          </a:prstGeom>
        </p:spPr>
      </p:pic>
    </p:spTree>
    <p:extLst>
      <p:ext uri="{BB962C8B-B14F-4D97-AF65-F5344CB8AC3E}">
        <p14:creationId xmlns:p14="http://schemas.microsoft.com/office/powerpoint/2010/main" val="42473751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33</a:t>
            </a:fld>
            <a:endParaRPr lang="en"/>
          </a:p>
        </p:txBody>
      </p:sp>
      <p:sp>
        <p:nvSpPr>
          <p:cNvPr id="3" name="Title 2"/>
          <p:cNvSpPr>
            <a:spLocks noGrp="1"/>
          </p:cNvSpPr>
          <p:nvPr>
            <p:ph type="title"/>
          </p:nvPr>
        </p:nvSpPr>
        <p:spPr>
          <a:xfrm>
            <a:off x="645296" y="404855"/>
            <a:ext cx="7299987" cy="857400"/>
          </a:xfrm>
        </p:spPr>
        <p:txBody>
          <a:bodyPr/>
          <a:lstStyle/>
          <a:p>
            <a:r>
              <a:rPr lang="en-US" dirty="0"/>
              <a:t>LabVIEW and Middleware</a:t>
            </a:r>
            <a:endParaRPr lang="en-GB" dirty="0"/>
          </a:p>
        </p:txBody>
      </p:sp>
      <p:sp>
        <p:nvSpPr>
          <p:cNvPr id="28" name="Text Placeholder 3">
            <a:extLst>
              <a:ext uri="{FF2B5EF4-FFF2-40B4-BE49-F238E27FC236}">
                <a16:creationId xmlns:a16="http://schemas.microsoft.com/office/drawing/2014/main" id="{660C56F3-D877-A61F-5F26-DA80F3D5E20C}"/>
              </a:ext>
            </a:extLst>
          </p:cNvPr>
          <p:cNvSpPr>
            <a:spLocks noGrp="1"/>
          </p:cNvSpPr>
          <p:nvPr>
            <p:ph type="body" idx="1"/>
          </p:nvPr>
        </p:nvSpPr>
        <p:spPr>
          <a:xfrm>
            <a:off x="289484" y="1098361"/>
            <a:ext cx="7299987" cy="950331"/>
          </a:xfrm>
        </p:spPr>
        <p:txBody>
          <a:bodyPr/>
          <a:lstStyle/>
          <a:p>
            <a:r>
              <a:rPr lang="en-US" sz="1600" dirty="0"/>
              <a:t>EPICS support built-in</a:t>
            </a:r>
          </a:p>
          <a:p>
            <a:pPr lvl="1"/>
            <a:r>
              <a:rPr lang="en-US" sz="1600" dirty="0"/>
              <a:t>Create EPICS IOCs to run (usually) on Embedded systems</a:t>
            </a:r>
          </a:p>
          <a:p>
            <a:pPr lvl="1"/>
            <a:r>
              <a:rPr lang="en-US" sz="1600" dirty="0"/>
              <a:t>Create EPICS Clients on both Embedded and Desktop systems</a:t>
            </a:r>
          </a:p>
          <a:p>
            <a:pPr lvl="1"/>
            <a:r>
              <a:rPr lang="en-US" sz="1600" dirty="0"/>
              <a:t>Several third-party solutions that improve performance or the scope of data-types (LNLS, ANL </a:t>
            </a:r>
            <a:r>
              <a:rPr lang="en-US" sz="1600" dirty="0" err="1"/>
              <a:t>etc</a:t>
            </a:r>
            <a:r>
              <a:rPr lang="en-US" sz="1600" dirty="0"/>
              <a:t>)</a:t>
            </a:r>
          </a:p>
          <a:p>
            <a:r>
              <a:rPr lang="en-US" sz="1600" dirty="0"/>
              <a:t>Example</a:t>
            </a:r>
          </a:p>
          <a:p>
            <a:pPr lvl="1"/>
            <a:r>
              <a:rPr lang="en-US" sz="1600" b="1" dirty="0"/>
              <a:t>Vibration monitor at Diamond</a:t>
            </a:r>
            <a:r>
              <a:rPr lang="en-US" sz="1600" dirty="0"/>
              <a:t> – </a:t>
            </a:r>
            <a:r>
              <a:rPr lang="en-US" sz="1600" dirty="0" err="1"/>
              <a:t>cRIO</a:t>
            </a:r>
            <a:r>
              <a:rPr lang="en-US" sz="1600" dirty="0"/>
              <a:t> system with EPICS interface</a:t>
            </a:r>
          </a:p>
          <a:p>
            <a:endParaRPr lang="en-US" dirty="0"/>
          </a:p>
        </p:txBody>
      </p:sp>
      <p:pic>
        <p:nvPicPr>
          <p:cNvPr id="6" name="Picture 5" descr="A picture containing graphics, screenshot, graphic design, square&#10;&#10;Description automatically generated">
            <a:extLst>
              <a:ext uri="{FF2B5EF4-FFF2-40B4-BE49-F238E27FC236}">
                <a16:creationId xmlns:a16="http://schemas.microsoft.com/office/drawing/2014/main" id="{F74804E9-5038-1562-51C4-C7F3385E4278}"/>
              </a:ext>
            </a:extLst>
          </p:cNvPr>
          <p:cNvPicPr>
            <a:picLocks noChangeAspect="1"/>
          </p:cNvPicPr>
          <p:nvPr/>
        </p:nvPicPr>
        <p:blipFill>
          <a:blip r:embed="rId3"/>
          <a:stretch>
            <a:fillRect/>
          </a:stretch>
        </p:blipFill>
        <p:spPr>
          <a:xfrm>
            <a:off x="7241137" y="976822"/>
            <a:ext cx="632269" cy="570865"/>
          </a:xfrm>
          <a:prstGeom prst="rect">
            <a:avLst/>
          </a:prstGeom>
        </p:spPr>
      </p:pic>
      <p:grpSp>
        <p:nvGrpSpPr>
          <p:cNvPr id="2" name="Group 1">
            <a:extLst>
              <a:ext uri="{FF2B5EF4-FFF2-40B4-BE49-F238E27FC236}">
                <a16:creationId xmlns:a16="http://schemas.microsoft.com/office/drawing/2014/main" id="{FFC80284-C0CD-12C1-8FC3-D7F2D729C3F1}"/>
              </a:ext>
            </a:extLst>
          </p:cNvPr>
          <p:cNvGrpSpPr/>
          <p:nvPr/>
        </p:nvGrpSpPr>
        <p:grpSpPr>
          <a:xfrm>
            <a:off x="645296" y="2997548"/>
            <a:ext cx="7770717" cy="1741097"/>
            <a:chOff x="645296" y="2997548"/>
            <a:chExt cx="7770717" cy="1741097"/>
          </a:xfrm>
        </p:grpSpPr>
        <p:pic>
          <p:nvPicPr>
            <p:cNvPr id="4" name="Picture 3">
              <a:extLst>
                <a:ext uri="{FF2B5EF4-FFF2-40B4-BE49-F238E27FC236}">
                  <a16:creationId xmlns:a16="http://schemas.microsoft.com/office/drawing/2014/main" id="{E96D47C9-119E-AAB3-36D7-36B5CE555B2C}"/>
                </a:ext>
              </a:extLst>
            </p:cNvPr>
            <p:cNvPicPr>
              <a:picLocks noChangeAspect="1"/>
            </p:cNvPicPr>
            <p:nvPr/>
          </p:nvPicPr>
          <p:blipFill>
            <a:blip r:embed="rId4"/>
            <a:stretch>
              <a:fillRect/>
            </a:stretch>
          </p:blipFill>
          <p:spPr>
            <a:xfrm>
              <a:off x="3190359" y="2997548"/>
              <a:ext cx="2403822" cy="1741097"/>
            </a:xfrm>
            <a:prstGeom prst="rect">
              <a:avLst/>
            </a:prstGeom>
          </p:spPr>
        </p:pic>
        <p:pic>
          <p:nvPicPr>
            <p:cNvPr id="8" name="Picture 7" descr="A picture containing electronics, electrical wiring, machine, text&#10;&#10;Description automatically generated">
              <a:extLst>
                <a:ext uri="{FF2B5EF4-FFF2-40B4-BE49-F238E27FC236}">
                  <a16:creationId xmlns:a16="http://schemas.microsoft.com/office/drawing/2014/main" id="{B38CD835-9545-EFDF-40C3-CCEF671EE885}"/>
                </a:ext>
              </a:extLst>
            </p:cNvPr>
            <p:cNvPicPr>
              <a:picLocks noChangeAspect="1"/>
            </p:cNvPicPr>
            <p:nvPr/>
          </p:nvPicPr>
          <p:blipFill>
            <a:blip r:embed="rId5"/>
            <a:stretch>
              <a:fillRect/>
            </a:stretch>
          </p:blipFill>
          <p:spPr>
            <a:xfrm>
              <a:off x="645296" y="3038728"/>
              <a:ext cx="2068762" cy="1551572"/>
            </a:xfrm>
            <a:prstGeom prst="rect">
              <a:avLst/>
            </a:prstGeom>
          </p:spPr>
        </p:pic>
        <p:pic>
          <p:nvPicPr>
            <p:cNvPr id="10" name="Picture 9">
              <a:extLst>
                <a:ext uri="{FF2B5EF4-FFF2-40B4-BE49-F238E27FC236}">
                  <a16:creationId xmlns:a16="http://schemas.microsoft.com/office/drawing/2014/main" id="{ADE6AA11-5D87-1DEB-98FB-490A6F476EC3}"/>
                </a:ext>
              </a:extLst>
            </p:cNvPr>
            <p:cNvPicPr>
              <a:picLocks noChangeAspect="1"/>
            </p:cNvPicPr>
            <p:nvPr/>
          </p:nvPicPr>
          <p:blipFill>
            <a:blip r:embed="rId6"/>
            <a:stretch>
              <a:fillRect/>
            </a:stretch>
          </p:blipFill>
          <p:spPr>
            <a:xfrm>
              <a:off x="5782567" y="3094809"/>
              <a:ext cx="2633446" cy="1642260"/>
            </a:xfrm>
            <a:prstGeom prst="rect">
              <a:avLst/>
            </a:prstGeom>
          </p:spPr>
        </p:pic>
      </p:grpSp>
    </p:spTree>
    <p:extLst>
      <p:ext uri="{BB962C8B-B14F-4D97-AF65-F5344CB8AC3E}">
        <p14:creationId xmlns:p14="http://schemas.microsoft.com/office/powerpoint/2010/main" val="1800915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500"/>
                                        <p:tgtEl>
                                          <p:spTgt spid="2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xEl>
                                              <p:pRg st="1" end="1"/>
                                            </p:txEl>
                                          </p:spTgt>
                                        </p:tgtEl>
                                        <p:attrNameLst>
                                          <p:attrName>style.visibility</p:attrName>
                                        </p:attrNameLst>
                                      </p:cBhvr>
                                      <p:to>
                                        <p:strVal val="visible"/>
                                      </p:to>
                                    </p:set>
                                    <p:animEffect transition="in" filter="fade">
                                      <p:cBhvr>
                                        <p:cTn id="10" dur="500"/>
                                        <p:tgtEl>
                                          <p:spTgt spid="28">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xEl>
                                              <p:pRg st="2" end="2"/>
                                            </p:txEl>
                                          </p:spTgt>
                                        </p:tgtEl>
                                        <p:attrNameLst>
                                          <p:attrName>style.visibility</p:attrName>
                                        </p:attrNameLst>
                                      </p:cBhvr>
                                      <p:to>
                                        <p:strVal val="visible"/>
                                      </p:to>
                                    </p:set>
                                    <p:animEffect transition="in" filter="fade">
                                      <p:cBhvr>
                                        <p:cTn id="13" dur="500"/>
                                        <p:tgtEl>
                                          <p:spTgt spid="28">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8">
                                            <p:txEl>
                                              <p:pRg st="3" end="3"/>
                                            </p:txEl>
                                          </p:spTgt>
                                        </p:tgtEl>
                                        <p:attrNameLst>
                                          <p:attrName>style.visibility</p:attrName>
                                        </p:attrNameLst>
                                      </p:cBhvr>
                                      <p:to>
                                        <p:strVal val="visible"/>
                                      </p:to>
                                    </p:set>
                                    <p:animEffect transition="in" filter="fade">
                                      <p:cBhvr>
                                        <p:cTn id="16" dur="500"/>
                                        <p:tgtEl>
                                          <p:spTgt spid="28">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8">
                                            <p:txEl>
                                              <p:pRg st="4" end="4"/>
                                            </p:txEl>
                                          </p:spTgt>
                                        </p:tgtEl>
                                        <p:attrNameLst>
                                          <p:attrName>style.visibility</p:attrName>
                                        </p:attrNameLst>
                                      </p:cBhvr>
                                      <p:to>
                                        <p:strVal val="visible"/>
                                      </p:to>
                                    </p:set>
                                    <p:animEffect transition="in" filter="fade">
                                      <p:cBhvr>
                                        <p:cTn id="24" dur="500"/>
                                        <p:tgtEl>
                                          <p:spTgt spid="28">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8">
                                            <p:txEl>
                                              <p:pRg st="5" end="5"/>
                                            </p:txEl>
                                          </p:spTgt>
                                        </p:tgtEl>
                                        <p:attrNameLst>
                                          <p:attrName>style.visibility</p:attrName>
                                        </p:attrNameLst>
                                      </p:cBhvr>
                                      <p:to>
                                        <p:strVal val="visible"/>
                                      </p:to>
                                    </p:set>
                                    <p:animEffect transition="in" filter="fade">
                                      <p:cBhvr>
                                        <p:cTn id="27" dur="500"/>
                                        <p:tgtEl>
                                          <p:spTgt spid="28">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423949" y="2726342"/>
            <a:ext cx="8329353" cy="1159800"/>
          </a:xfrm>
          <a:prstGeom prst="rect">
            <a:avLst/>
          </a:prstGeom>
        </p:spPr>
        <p:txBody>
          <a:bodyPr wrap="square" lIns="91425" tIns="91425" rIns="91425" bIns="91425" anchor="b" anchorCtr="0">
            <a:noAutofit/>
          </a:bodyPr>
          <a:lstStyle/>
          <a:p>
            <a:pPr lvl="0"/>
            <a:r>
              <a:rPr lang="en-GB" dirty="0"/>
              <a:t>Other Applications</a:t>
            </a:r>
            <a:endParaRPr dirty="0"/>
          </a:p>
        </p:txBody>
      </p:sp>
      <p:sp>
        <p:nvSpPr>
          <p:cNvPr id="90" name="Shape 90"/>
          <p:cNvSpPr txBox="1"/>
          <p:nvPr/>
        </p:nvSpPr>
        <p:spPr>
          <a:xfrm>
            <a:off x="7811325" y="0"/>
            <a:ext cx="960900" cy="1390500"/>
          </a:xfrm>
          <a:prstGeom prst="rect">
            <a:avLst/>
          </a:prstGeom>
          <a:noFill/>
          <a:ln>
            <a:noFill/>
          </a:ln>
        </p:spPr>
        <p:txBody>
          <a:bodyPr wrap="square" lIns="91425" tIns="91425" rIns="91425" bIns="91425" anchor="ctr" anchorCtr="0">
            <a:noAutofit/>
          </a:bodyPr>
          <a:lstStyle/>
          <a:p>
            <a:pPr marL="0" lvl="0" indent="0" algn="ctr">
              <a:spcBef>
                <a:spcPts val="0"/>
              </a:spcBef>
              <a:spcAft>
                <a:spcPts val="0"/>
              </a:spcAft>
              <a:buNone/>
            </a:pPr>
            <a:endParaRPr sz="9600" dirty="0">
              <a:solidFill>
                <a:srgbClr val="434343"/>
              </a:solidFill>
              <a:latin typeface="Raleway ExtraBold"/>
              <a:ea typeface="Raleway ExtraBold"/>
              <a:cs typeface="Raleway ExtraBold"/>
              <a:sym typeface="Raleway ExtraBold"/>
            </a:endParaRPr>
          </a:p>
        </p:txBody>
      </p:sp>
    </p:spTree>
    <p:extLst>
      <p:ext uri="{BB962C8B-B14F-4D97-AF65-F5344CB8AC3E}">
        <p14:creationId xmlns:p14="http://schemas.microsoft.com/office/powerpoint/2010/main" val="2162436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652250" y="1454727"/>
            <a:ext cx="7211590" cy="3055347"/>
          </a:xfrm>
        </p:spPr>
        <p:txBody>
          <a:bodyPr/>
          <a:lstStyle/>
          <a:p>
            <a:r>
              <a:rPr lang="en-US" dirty="0"/>
              <a:t>Compile LabVIEW and run within web-page (</a:t>
            </a:r>
            <a:r>
              <a:rPr lang="en-US" dirty="0" err="1"/>
              <a:t>Javascript</a:t>
            </a:r>
            <a:r>
              <a:rPr lang="en-US" dirty="0"/>
              <a:t>)</a:t>
            </a:r>
          </a:p>
          <a:p>
            <a:r>
              <a:rPr lang="en-US" dirty="0"/>
              <a:t>View compiled code on any device</a:t>
            </a:r>
          </a:p>
          <a:p>
            <a:endParaRPr lang="en-US" dirty="0"/>
          </a:p>
          <a:p>
            <a:endParaRPr lang="en-US" dirty="0"/>
          </a:p>
          <a:p>
            <a:endParaRPr lang="en-US" dirty="0"/>
          </a:p>
          <a:p>
            <a:r>
              <a:rPr lang="en-US" dirty="0"/>
              <a:t>Try </a:t>
            </a:r>
            <a:r>
              <a:rPr lang="en-US" i="1" dirty="0"/>
              <a:t>www.webvi.io</a:t>
            </a:r>
            <a:endParaRPr lang="en-US" dirty="0"/>
          </a:p>
          <a:p>
            <a:endParaRPr lang="en-GB"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35</a:t>
            </a:fld>
            <a:endParaRPr lang="en"/>
          </a:p>
        </p:txBody>
      </p:sp>
      <p:sp>
        <p:nvSpPr>
          <p:cNvPr id="5" name="Title 4"/>
          <p:cNvSpPr>
            <a:spLocks noGrp="1"/>
          </p:cNvSpPr>
          <p:nvPr>
            <p:ph type="title"/>
          </p:nvPr>
        </p:nvSpPr>
        <p:spPr/>
        <p:txBody>
          <a:bodyPr/>
          <a:lstStyle/>
          <a:p>
            <a:r>
              <a:rPr lang="en-US" dirty="0"/>
              <a:t>LabVIEW Web Module</a:t>
            </a:r>
            <a:endParaRPr lang="en-GB" dirty="0"/>
          </a:p>
        </p:txBody>
      </p:sp>
      <p:pic>
        <p:nvPicPr>
          <p:cNvPr id="6" name="Picture 5">
            <a:extLst>
              <a:ext uri="{FF2B5EF4-FFF2-40B4-BE49-F238E27FC236}">
                <a16:creationId xmlns:a16="http://schemas.microsoft.com/office/drawing/2014/main" id="{D1491B31-17A6-4C4F-907D-8D26D251A816}"/>
              </a:ext>
            </a:extLst>
          </p:cNvPr>
          <p:cNvPicPr>
            <a:picLocks noChangeAspect="1"/>
          </p:cNvPicPr>
          <p:nvPr/>
        </p:nvPicPr>
        <p:blipFill>
          <a:blip r:embed="rId3"/>
          <a:stretch>
            <a:fillRect/>
          </a:stretch>
        </p:blipFill>
        <p:spPr>
          <a:xfrm>
            <a:off x="6755129" y="929030"/>
            <a:ext cx="1433018" cy="1433018"/>
          </a:xfrm>
          <a:prstGeom prst="rect">
            <a:avLst/>
          </a:prstGeom>
        </p:spPr>
      </p:pic>
      <p:pic>
        <p:nvPicPr>
          <p:cNvPr id="7" name="Picture 6">
            <a:extLst>
              <a:ext uri="{FF2B5EF4-FFF2-40B4-BE49-F238E27FC236}">
                <a16:creationId xmlns:a16="http://schemas.microsoft.com/office/drawing/2014/main" id="{D9A1EADE-3C9F-44BC-8D87-4E877BBA5F93}"/>
              </a:ext>
            </a:extLst>
          </p:cNvPr>
          <p:cNvPicPr>
            <a:picLocks noChangeAspect="1"/>
          </p:cNvPicPr>
          <p:nvPr/>
        </p:nvPicPr>
        <p:blipFill>
          <a:blip r:embed="rId4"/>
          <a:stretch>
            <a:fillRect/>
          </a:stretch>
        </p:blipFill>
        <p:spPr>
          <a:xfrm>
            <a:off x="1931213" y="2235252"/>
            <a:ext cx="839114" cy="839114"/>
          </a:xfrm>
          <a:prstGeom prst="rect">
            <a:avLst/>
          </a:prstGeom>
        </p:spPr>
      </p:pic>
      <p:pic>
        <p:nvPicPr>
          <p:cNvPr id="8" name="Picture 7">
            <a:extLst>
              <a:ext uri="{FF2B5EF4-FFF2-40B4-BE49-F238E27FC236}">
                <a16:creationId xmlns:a16="http://schemas.microsoft.com/office/drawing/2014/main" id="{B9FD6E1B-2CB0-4AB8-A03E-CF8E4D4F61E0}"/>
              </a:ext>
            </a:extLst>
          </p:cNvPr>
          <p:cNvPicPr>
            <a:picLocks noChangeAspect="1"/>
          </p:cNvPicPr>
          <p:nvPr/>
        </p:nvPicPr>
        <p:blipFill>
          <a:blip r:embed="rId5"/>
          <a:stretch>
            <a:fillRect/>
          </a:stretch>
        </p:blipFill>
        <p:spPr>
          <a:xfrm>
            <a:off x="3100349" y="2213914"/>
            <a:ext cx="547870" cy="829208"/>
          </a:xfrm>
          <a:prstGeom prst="rect">
            <a:avLst/>
          </a:prstGeom>
        </p:spPr>
      </p:pic>
      <p:pic>
        <p:nvPicPr>
          <p:cNvPr id="9" name="Picture 8">
            <a:extLst>
              <a:ext uri="{FF2B5EF4-FFF2-40B4-BE49-F238E27FC236}">
                <a16:creationId xmlns:a16="http://schemas.microsoft.com/office/drawing/2014/main" id="{DD1D1287-AF4A-44CB-BD6D-BD4737A211DC}"/>
              </a:ext>
            </a:extLst>
          </p:cNvPr>
          <p:cNvPicPr>
            <a:picLocks noChangeAspect="1"/>
          </p:cNvPicPr>
          <p:nvPr/>
        </p:nvPicPr>
        <p:blipFill>
          <a:blip r:embed="rId6"/>
          <a:stretch>
            <a:fillRect/>
          </a:stretch>
        </p:blipFill>
        <p:spPr>
          <a:xfrm>
            <a:off x="3905364" y="2190406"/>
            <a:ext cx="969760" cy="969760"/>
          </a:xfrm>
          <a:prstGeom prst="rect">
            <a:avLst/>
          </a:prstGeom>
        </p:spPr>
      </p:pic>
    </p:spTree>
    <p:extLst>
      <p:ext uri="{BB962C8B-B14F-4D97-AF65-F5344CB8AC3E}">
        <p14:creationId xmlns:p14="http://schemas.microsoft.com/office/powerpoint/2010/main" val="352818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fade">
                                      <p:cBhvr>
                                        <p:cTn id="26"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36</a:t>
            </a:fld>
            <a:endParaRPr lang="en"/>
          </a:p>
        </p:txBody>
      </p:sp>
      <p:grpSp>
        <p:nvGrpSpPr>
          <p:cNvPr id="6" name="Group 5"/>
          <p:cNvGrpSpPr/>
          <p:nvPr/>
        </p:nvGrpSpPr>
        <p:grpSpPr>
          <a:xfrm>
            <a:off x="1637092" y="1711043"/>
            <a:ext cx="888588" cy="1097708"/>
            <a:chOff x="6445783" y="3817126"/>
            <a:chExt cx="1882306" cy="2325285"/>
          </a:xfrm>
        </p:grpSpPr>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6445783" y="3817126"/>
              <a:ext cx="1882306" cy="1476053"/>
            </a:xfrm>
            <a:prstGeom prst="rect">
              <a:avLst/>
            </a:prstGeom>
          </p:spPr>
        </p:pic>
        <p:sp>
          <p:nvSpPr>
            <p:cNvPr id="23" name="TextBox 13"/>
            <p:cNvSpPr txBox="1"/>
            <p:nvPr/>
          </p:nvSpPr>
          <p:spPr>
            <a:xfrm>
              <a:off x="6518001" y="5479446"/>
              <a:ext cx="1429518" cy="662965"/>
            </a:xfrm>
            <a:prstGeom prst="rect">
              <a:avLst/>
            </a:prstGeom>
            <a:noFill/>
          </p:spPr>
          <p:txBody>
            <a:bodyPr wrap="non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a:solidFill>
                    <a:schemeClr val="tx1">
                      <a:lumMod val="50000"/>
                      <a:lumOff val="50000"/>
                    </a:schemeClr>
                  </a:solidFill>
                </a:rPr>
                <a:t>CTRP-PMC</a:t>
              </a:r>
            </a:p>
            <a:p>
              <a:pPr algn="ctr"/>
              <a:r>
                <a:rPr lang="en-US" sz="1000" dirty="0">
                  <a:solidFill>
                    <a:schemeClr val="tx1">
                      <a:lumMod val="50000"/>
                      <a:lumOff val="50000"/>
                    </a:schemeClr>
                  </a:solidFill>
                </a:rPr>
                <a:t>(CERN)</a:t>
              </a:r>
            </a:p>
          </p:txBody>
        </p:sp>
      </p:grpSp>
      <p:grpSp>
        <p:nvGrpSpPr>
          <p:cNvPr id="7" name="Group 6"/>
          <p:cNvGrpSpPr/>
          <p:nvPr/>
        </p:nvGrpSpPr>
        <p:grpSpPr>
          <a:xfrm>
            <a:off x="3245140" y="1534744"/>
            <a:ext cx="679854" cy="1248948"/>
            <a:chOff x="4124264" y="3493808"/>
            <a:chExt cx="1440141" cy="2645654"/>
          </a:xfrm>
        </p:grpSpPr>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6545625">
              <a:off x="3834531" y="3790805"/>
              <a:ext cx="1979980" cy="1385985"/>
            </a:xfrm>
            <a:prstGeom prst="rect">
              <a:avLst/>
            </a:prstGeom>
          </p:spPr>
        </p:pic>
        <p:sp>
          <p:nvSpPr>
            <p:cNvPr id="21" name="TextBox 16"/>
            <p:cNvSpPr txBox="1"/>
            <p:nvPr/>
          </p:nvSpPr>
          <p:spPr>
            <a:xfrm>
              <a:off x="4124264" y="5476498"/>
              <a:ext cx="1440141" cy="662964"/>
            </a:xfrm>
            <a:prstGeom prst="rect">
              <a:avLst/>
            </a:prstGeom>
            <a:noFill/>
          </p:spPr>
          <p:txBody>
            <a:bodyPr wrap="non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a:solidFill>
                    <a:schemeClr val="tx1">
                      <a:lumMod val="50000"/>
                      <a:lumOff val="50000"/>
                    </a:schemeClr>
                  </a:solidFill>
                </a:rPr>
                <a:t>PMC carrier</a:t>
              </a:r>
            </a:p>
            <a:p>
              <a:pPr algn="ctr"/>
              <a:r>
                <a:rPr lang="en-US" sz="1000" dirty="0">
                  <a:solidFill>
                    <a:schemeClr val="tx1">
                      <a:lumMod val="50000"/>
                      <a:lumOff val="50000"/>
                    </a:schemeClr>
                  </a:solidFill>
                </a:rPr>
                <a:t>(Kontron)</a:t>
              </a:r>
            </a:p>
          </p:txBody>
        </p:sp>
      </p:grpSp>
      <p:grpSp>
        <p:nvGrpSpPr>
          <p:cNvPr id="9" name="Group 8"/>
          <p:cNvGrpSpPr/>
          <p:nvPr/>
        </p:nvGrpSpPr>
        <p:grpSpPr>
          <a:xfrm>
            <a:off x="1489370" y="3260638"/>
            <a:ext cx="856652" cy="1026818"/>
            <a:chOff x="6362654" y="2143431"/>
            <a:chExt cx="1704367" cy="2363912"/>
          </a:xfrm>
        </p:grpSpPr>
        <p:pic>
          <p:nvPicPr>
            <p:cNvPr id="16" name="Picture 15" descr="Fine-Delay.jpg"/>
            <p:cNvPicPr>
              <a:picLocks noChangeAspect="1"/>
            </p:cNvPicPr>
            <p:nvPr/>
          </p:nvPicPr>
          <p:blipFill>
            <a:blip r:embed="rId5" cstate="print">
              <a:clrChange>
                <a:clrFrom>
                  <a:srgbClr val="FDFFFE"/>
                </a:clrFrom>
                <a:clrTo>
                  <a:srgbClr val="FDFFFE">
                    <a:alpha val="0"/>
                  </a:srgbClr>
                </a:clrTo>
              </a:clrChange>
              <a:extLst>
                <a:ext uri="{28A0092B-C50C-407E-A947-70E740481C1C}">
                  <a14:useLocalDpi xmlns:a14="http://schemas.microsoft.com/office/drawing/2010/main" val="0"/>
                </a:ext>
              </a:extLst>
            </a:blip>
            <a:stretch>
              <a:fillRect/>
            </a:stretch>
          </p:blipFill>
          <p:spPr>
            <a:xfrm rot="10800000">
              <a:off x="6446547" y="2143431"/>
              <a:ext cx="1536585" cy="1168506"/>
            </a:xfrm>
            <a:prstGeom prst="rect">
              <a:avLst/>
            </a:prstGeom>
          </p:spPr>
        </p:pic>
        <p:sp>
          <p:nvSpPr>
            <p:cNvPr id="17" name="TextBox 24"/>
            <p:cNvSpPr txBox="1"/>
            <p:nvPr/>
          </p:nvSpPr>
          <p:spPr>
            <a:xfrm>
              <a:off x="6362654" y="3786834"/>
              <a:ext cx="1704367" cy="720509"/>
            </a:xfrm>
            <a:prstGeom prst="rect">
              <a:avLst/>
            </a:prstGeom>
            <a:noFill/>
          </p:spPr>
          <p:txBody>
            <a:bodyPr wrap="non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kern="1200" dirty="0">
                  <a:solidFill>
                    <a:schemeClr val="tx1">
                      <a:lumMod val="50000"/>
                      <a:lumOff val="50000"/>
                    </a:schemeClr>
                  </a:solidFill>
                </a:rPr>
                <a:t>Fine delay-FMC</a:t>
              </a:r>
            </a:p>
            <a:p>
              <a:pPr algn="ctr"/>
              <a:r>
                <a:rPr lang="en-US" sz="1000" dirty="0">
                  <a:solidFill>
                    <a:schemeClr val="tx1">
                      <a:lumMod val="50000"/>
                      <a:lumOff val="50000"/>
                    </a:schemeClr>
                  </a:solidFill>
                </a:rPr>
                <a:t>(CERN)</a:t>
              </a:r>
              <a:endParaRPr lang="en-US" sz="1000" kern="1200" dirty="0">
                <a:solidFill>
                  <a:schemeClr val="tx1">
                    <a:lumMod val="50000"/>
                    <a:lumOff val="50000"/>
                  </a:schemeClr>
                </a:solidFill>
              </a:endParaRPr>
            </a:p>
          </p:txBody>
        </p:sp>
      </p:grpSp>
      <p:grpSp>
        <p:nvGrpSpPr>
          <p:cNvPr id="10" name="Group 9"/>
          <p:cNvGrpSpPr/>
          <p:nvPr/>
        </p:nvGrpSpPr>
        <p:grpSpPr>
          <a:xfrm>
            <a:off x="3066321" y="3059616"/>
            <a:ext cx="1243898" cy="1112000"/>
            <a:chOff x="5580112" y="3147814"/>
            <a:chExt cx="1656184" cy="1480567"/>
          </a:xfrm>
        </p:grpSpPr>
        <p:pic>
          <p:nvPicPr>
            <p:cNvPr id="14" name="Picture 13" descr="SPEXI.jpg"/>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80112" y="3147814"/>
              <a:ext cx="1403974" cy="1323393"/>
            </a:xfrm>
            <a:prstGeom prst="rect">
              <a:avLst/>
            </a:prstGeom>
          </p:spPr>
        </p:pic>
        <p:sp>
          <p:nvSpPr>
            <p:cNvPr id="15" name="TextBox 26"/>
            <p:cNvSpPr txBox="1"/>
            <p:nvPr/>
          </p:nvSpPr>
          <p:spPr>
            <a:xfrm>
              <a:off x="5689332" y="4371950"/>
              <a:ext cx="1546964" cy="2564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kern="1200" dirty="0">
                  <a:solidFill>
                    <a:schemeClr val="tx1">
                      <a:lumMod val="50000"/>
                      <a:lumOff val="50000"/>
                    </a:schemeClr>
                  </a:solidFill>
                </a:rPr>
                <a:t>FMC carrier (INCAA)</a:t>
              </a:r>
            </a:p>
          </p:txBody>
        </p:sp>
      </p:grpSp>
      <p:sp>
        <p:nvSpPr>
          <p:cNvPr id="26" name="Text Placeholder 5"/>
          <p:cNvSpPr>
            <a:spLocks noGrp="1"/>
          </p:cNvSpPr>
          <p:nvPr>
            <p:ph type="body" idx="1"/>
          </p:nvPr>
        </p:nvSpPr>
        <p:spPr>
          <a:xfrm>
            <a:off x="6048102" y="4055586"/>
            <a:ext cx="2137608" cy="582251"/>
          </a:xfrm>
        </p:spPr>
        <p:txBody>
          <a:bodyPr/>
          <a:lstStyle/>
          <a:p>
            <a:pPr marL="114300" indent="0">
              <a:buNone/>
            </a:pPr>
            <a:r>
              <a:rPr lang="en-US" sz="1000" dirty="0" err="1">
                <a:latin typeface="+mn-lt"/>
              </a:rPr>
              <a:t>Fibre</a:t>
            </a:r>
            <a:r>
              <a:rPr lang="en-US" sz="1000" dirty="0">
                <a:latin typeface="+mn-lt"/>
              </a:rPr>
              <a:t>-based triggering</a:t>
            </a:r>
            <a:r>
              <a:rPr lang="en-GB" sz="1000" dirty="0">
                <a:latin typeface="+mn-lt"/>
              </a:rPr>
              <a:t> (ANGARA Technology)</a:t>
            </a:r>
            <a:endParaRPr lang="en-US" sz="1000" dirty="0">
              <a:latin typeface="+mn-lt"/>
            </a:endParaRPr>
          </a:p>
        </p:txBody>
      </p:sp>
      <p:sp>
        <p:nvSpPr>
          <p:cNvPr id="28" name="Text Placeholder 5"/>
          <p:cNvSpPr>
            <a:spLocks noGrp="1"/>
          </p:cNvSpPr>
          <p:nvPr>
            <p:ph type="body" idx="1"/>
          </p:nvPr>
        </p:nvSpPr>
        <p:spPr>
          <a:xfrm>
            <a:off x="6048101" y="2509310"/>
            <a:ext cx="1925467" cy="446030"/>
          </a:xfrm>
        </p:spPr>
        <p:txBody>
          <a:bodyPr/>
          <a:lstStyle/>
          <a:p>
            <a:pPr marL="114300" indent="0">
              <a:buNone/>
            </a:pPr>
            <a:r>
              <a:rPr lang="en-US" sz="1000" dirty="0">
                <a:latin typeface="+mn-lt"/>
              </a:rPr>
              <a:t>White rabbit timing (CERN)</a:t>
            </a:r>
            <a:endParaRPr lang="en-GB" sz="1000" dirty="0">
              <a:latin typeface="+mn-lt"/>
            </a:endParaRPr>
          </a:p>
        </p:txBody>
      </p:sp>
      <p:sp>
        <p:nvSpPr>
          <p:cNvPr id="27" name="Title 26"/>
          <p:cNvSpPr>
            <a:spLocks noGrp="1"/>
          </p:cNvSpPr>
          <p:nvPr>
            <p:ph type="title"/>
          </p:nvPr>
        </p:nvSpPr>
        <p:spPr/>
        <p:txBody>
          <a:bodyPr/>
          <a:lstStyle/>
          <a:p>
            <a:r>
              <a:rPr lang="en-US" dirty="0"/>
              <a:t>Custom hardware</a:t>
            </a:r>
            <a:endParaRPr lang="en-GB" dirty="0"/>
          </a:p>
        </p:txBody>
      </p:sp>
      <p:pic>
        <p:nvPicPr>
          <p:cNvPr id="4100" name="Picture 4" descr="https://www.ohwr.org/attachments/3316/crio-wr_1_00_module_prototype_small.jpg"/>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3000" b="97750" l="4762" r="96703">
                        <a14:foregroundMark x1="67033" y1="19750" x2="62637" y2="34000"/>
                        <a14:foregroundMark x1="64835" y1="18250" x2="67399" y2="92250"/>
                      </a14:backgroundRemoval>
                    </a14:imgEffect>
                  </a14:imgLayer>
                </a14:imgProps>
              </a:ext>
              <a:ext uri="{28A0092B-C50C-407E-A947-70E740481C1C}">
                <a14:useLocalDpi xmlns:a14="http://schemas.microsoft.com/office/drawing/2010/main" val="0"/>
              </a:ext>
            </a:extLst>
          </a:blip>
          <a:srcRect/>
          <a:stretch>
            <a:fillRect/>
          </a:stretch>
        </p:blipFill>
        <p:spPr bwMode="auto">
          <a:xfrm>
            <a:off x="6591279" y="1463425"/>
            <a:ext cx="698350" cy="1023224"/>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s://www.ohwr.org/attachments/3317/crio-wr_1_00_pcb_small.jpg"/>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2000" b="98333" l="2809" r="98034"/>
                    </a14:imgEffect>
                  </a14:imgLayer>
                </a14:imgProps>
              </a:ext>
              <a:ext uri="{28A0092B-C50C-407E-A947-70E740481C1C}">
                <a14:useLocalDpi xmlns:a14="http://schemas.microsoft.com/office/drawing/2010/main" val="0"/>
              </a:ext>
            </a:extLst>
          </a:blip>
          <a:srcRect/>
          <a:stretch>
            <a:fillRect/>
          </a:stretch>
        </p:blipFill>
        <p:spPr bwMode="auto">
          <a:xfrm>
            <a:off x="6022401" y="1845909"/>
            <a:ext cx="825337" cy="69550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lated imag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12677" y="1379101"/>
            <a:ext cx="526866" cy="526866"/>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Straight Connector 28"/>
          <p:cNvCxnSpPr/>
          <p:nvPr/>
        </p:nvCxnSpPr>
        <p:spPr>
          <a:xfrm>
            <a:off x="1228244" y="1979488"/>
            <a:ext cx="6485" cy="2029777"/>
          </a:xfrm>
          <a:prstGeom prst="line">
            <a:avLst/>
          </a:prstGeom>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585383" y="2797048"/>
            <a:ext cx="705642" cy="307777"/>
          </a:xfrm>
          <a:prstGeom prst="rect">
            <a:avLst/>
          </a:prstGeom>
        </p:spPr>
        <p:txBody>
          <a:bodyPr wrap="none">
            <a:spAutoFit/>
          </a:bodyPr>
          <a:lstStyle/>
          <a:p>
            <a:r>
              <a:rPr lang="en-US" spc="600" dirty="0">
                <a:solidFill>
                  <a:schemeClr val="tx1">
                    <a:lumMod val="50000"/>
                    <a:lumOff val="50000"/>
                  </a:schemeClr>
                </a:solidFill>
              </a:rPr>
              <a:t>PXI</a:t>
            </a:r>
          </a:p>
        </p:txBody>
      </p:sp>
      <p:cxnSp>
        <p:nvCxnSpPr>
          <p:cNvPr id="31" name="Straight Connector 30"/>
          <p:cNvCxnSpPr/>
          <p:nvPr/>
        </p:nvCxnSpPr>
        <p:spPr>
          <a:xfrm>
            <a:off x="5796024" y="1897576"/>
            <a:ext cx="6485" cy="2029777"/>
          </a:xfrm>
          <a:prstGeom prst="line">
            <a:avLst/>
          </a:prstGeom>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5012707" y="2797048"/>
            <a:ext cx="901209" cy="307777"/>
          </a:xfrm>
          <a:prstGeom prst="rect">
            <a:avLst/>
          </a:prstGeom>
        </p:spPr>
        <p:txBody>
          <a:bodyPr wrap="none">
            <a:spAutoFit/>
          </a:bodyPr>
          <a:lstStyle/>
          <a:p>
            <a:r>
              <a:rPr lang="en-US" spc="600" dirty="0">
                <a:solidFill>
                  <a:schemeClr val="tx1">
                    <a:lumMod val="50000"/>
                    <a:lumOff val="50000"/>
                  </a:schemeClr>
                </a:solidFill>
              </a:rPr>
              <a:t>cRIO</a:t>
            </a:r>
          </a:p>
        </p:txBody>
      </p:sp>
      <p:pic>
        <p:nvPicPr>
          <p:cNvPr id="3" name="Picture 2">
            <a:extLst>
              <a:ext uri="{FF2B5EF4-FFF2-40B4-BE49-F238E27FC236}">
                <a16:creationId xmlns:a16="http://schemas.microsoft.com/office/drawing/2014/main" id="{E4674EC5-4120-224F-FDC0-433A3C6580A7}"/>
              </a:ext>
            </a:extLst>
          </p:cNvPr>
          <p:cNvPicPr>
            <a:picLocks noChangeAspect="1"/>
          </p:cNvPicPr>
          <p:nvPr/>
        </p:nvPicPr>
        <p:blipFill>
          <a:blip r:embed="rId12"/>
          <a:stretch>
            <a:fillRect/>
          </a:stretch>
        </p:blipFill>
        <p:spPr>
          <a:xfrm>
            <a:off x="6587942" y="2917371"/>
            <a:ext cx="528964" cy="1057116"/>
          </a:xfrm>
          <a:prstGeom prst="rect">
            <a:avLst/>
          </a:prstGeom>
        </p:spPr>
      </p:pic>
    </p:spTree>
    <p:extLst>
      <p:ext uri="{BB962C8B-B14F-4D97-AF65-F5344CB8AC3E}">
        <p14:creationId xmlns:p14="http://schemas.microsoft.com/office/powerpoint/2010/main" val="267098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500"/>
                            </p:stCondLst>
                            <p:childTnLst>
                              <p:par>
                                <p:cTn id="37" presetID="10" presetClass="entr" presetSubtype="0"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par>
                          <p:cTn id="40" fill="hold">
                            <p:stCondLst>
                              <p:cond delay="1000"/>
                            </p:stCondLst>
                            <p:childTnLst>
                              <p:par>
                                <p:cTn id="41" presetID="10" presetClass="entr" presetSubtype="0" fill="hold" nodeType="afterEffect">
                                  <p:stCondLst>
                                    <p:cond delay="0"/>
                                  </p:stCondLst>
                                  <p:childTnLst>
                                    <p:set>
                                      <p:cBhvr>
                                        <p:cTn id="42" dur="1" fill="hold">
                                          <p:stCondLst>
                                            <p:cond delay="0"/>
                                          </p:stCondLst>
                                        </p:cTn>
                                        <p:tgtEl>
                                          <p:spTgt spid="1026"/>
                                        </p:tgtEl>
                                        <p:attrNameLst>
                                          <p:attrName>style.visibility</p:attrName>
                                        </p:attrNameLst>
                                      </p:cBhvr>
                                      <p:to>
                                        <p:strVal val="visible"/>
                                      </p:to>
                                    </p:set>
                                    <p:animEffect transition="in" filter="fade">
                                      <p:cBhvr>
                                        <p:cTn id="43" dur="500"/>
                                        <p:tgtEl>
                                          <p:spTgt spid="1026"/>
                                        </p:tgtEl>
                                      </p:cBhvr>
                                    </p:animEffect>
                                  </p:childTnLst>
                                </p:cTn>
                              </p:par>
                              <p:par>
                                <p:cTn id="44" presetID="10" presetClass="entr" presetSubtype="0" fill="hold" nodeType="withEffect">
                                  <p:stCondLst>
                                    <p:cond delay="0"/>
                                  </p:stCondLst>
                                  <p:childTnLst>
                                    <p:set>
                                      <p:cBhvr>
                                        <p:cTn id="45" dur="1" fill="hold">
                                          <p:stCondLst>
                                            <p:cond delay="0"/>
                                          </p:stCondLst>
                                        </p:cTn>
                                        <p:tgtEl>
                                          <p:spTgt spid="4098"/>
                                        </p:tgtEl>
                                        <p:attrNameLst>
                                          <p:attrName>style.visibility</p:attrName>
                                        </p:attrNameLst>
                                      </p:cBhvr>
                                      <p:to>
                                        <p:strVal val="visible"/>
                                      </p:to>
                                    </p:set>
                                    <p:animEffect transition="in" filter="fade">
                                      <p:cBhvr>
                                        <p:cTn id="46" dur="500"/>
                                        <p:tgtEl>
                                          <p:spTgt spid="4098"/>
                                        </p:tgtEl>
                                      </p:cBhvr>
                                    </p:animEffect>
                                  </p:childTnLst>
                                </p:cTn>
                              </p:par>
                              <p:par>
                                <p:cTn id="47" presetID="10" presetClass="entr" presetSubtype="0" fill="hold" nodeType="withEffect">
                                  <p:stCondLst>
                                    <p:cond delay="0"/>
                                  </p:stCondLst>
                                  <p:childTnLst>
                                    <p:set>
                                      <p:cBhvr>
                                        <p:cTn id="48" dur="1" fill="hold">
                                          <p:stCondLst>
                                            <p:cond delay="0"/>
                                          </p:stCondLst>
                                        </p:cTn>
                                        <p:tgtEl>
                                          <p:spTgt spid="4100"/>
                                        </p:tgtEl>
                                        <p:attrNameLst>
                                          <p:attrName>style.visibility</p:attrName>
                                        </p:attrNameLst>
                                      </p:cBhvr>
                                      <p:to>
                                        <p:strVal val="visible"/>
                                      </p:to>
                                    </p:set>
                                    <p:animEffect transition="in" filter="fade">
                                      <p:cBhvr>
                                        <p:cTn id="49" dur="500"/>
                                        <p:tgtEl>
                                          <p:spTgt spid="410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xEl>
                                              <p:pRg st="0" end="0"/>
                                            </p:txEl>
                                          </p:spTgt>
                                        </p:tgtEl>
                                        <p:attrNameLst>
                                          <p:attrName>style.visibility</p:attrName>
                                        </p:attrNameLst>
                                      </p:cBhvr>
                                      <p:to>
                                        <p:strVal val="visible"/>
                                      </p:to>
                                    </p:set>
                                    <p:animEffect transition="in" filter="fade">
                                      <p:cBhvr>
                                        <p:cTn id="52" dur="500"/>
                                        <p:tgtEl>
                                          <p:spTgt spid="28">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6">
                                            <p:txEl>
                                              <p:pRg st="0" end="0"/>
                                            </p:txEl>
                                          </p:spTgt>
                                        </p:tgtEl>
                                        <p:attrNameLst>
                                          <p:attrName>style.visibility</p:attrName>
                                        </p:attrNameLst>
                                      </p:cBhvr>
                                      <p:to>
                                        <p:strVal val="visible"/>
                                      </p:to>
                                    </p:set>
                                    <p:animEffect transition="in" filter="fade">
                                      <p:cBhvr>
                                        <p:cTn id="60"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uiExpand="1" build="p"/>
      <p:bldP spid="28" grpId="0" build="p"/>
      <p:bldP spid="27" grpId="0"/>
      <p:bldP spid="30" grpId="0"/>
      <p:bldP spid="3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3965CD-F0DA-215F-C72A-C49370CC00F0}"/>
              </a:ext>
            </a:extLst>
          </p:cNvPr>
          <p:cNvSpPr>
            <a:spLocks noGrp="1"/>
          </p:cNvSpPr>
          <p:nvPr>
            <p:ph type="body" idx="1"/>
          </p:nvPr>
        </p:nvSpPr>
        <p:spPr>
          <a:xfrm>
            <a:off x="652249" y="1482475"/>
            <a:ext cx="6127169" cy="1167856"/>
          </a:xfrm>
        </p:spPr>
        <p:txBody>
          <a:bodyPr/>
          <a:lstStyle/>
          <a:p>
            <a:r>
              <a:rPr lang="en-GB" dirty="0"/>
              <a:t>One development tool – multiple platforms: Desktop, RT, FPGA, GPU, Web</a:t>
            </a:r>
          </a:p>
          <a:p>
            <a:r>
              <a:rPr lang="en-GB" dirty="0"/>
              <a:t>Full integration between hardware and software</a:t>
            </a:r>
            <a:endParaRPr lang="en-CH" dirty="0"/>
          </a:p>
        </p:txBody>
      </p:sp>
      <p:sp>
        <p:nvSpPr>
          <p:cNvPr id="4" name="Slide Number Placeholder 3">
            <a:extLst>
              <a:ext uri="{FF2B5EF4-FFF2-40B4-BE49-F238E27FC236}">
                <a16:creationId xmlns:a16="http://schemas.microsoft.com/office/drawing/2014/main" id="{42B34A52-E26E-88A9-F25F-EA2082D6D908}"/>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37</a:t>
            </a:fld>
            <a:endParaRPr lang="en"/>
          </a:p>
        </p:txBody>
      </p:sp>
      <p:sp>
        <p:nvSpPr>
          <p:cNvPr id="5" name="Title 4">
            <a:extLst>
              <a:ext uri="{FF2B5EF4-FFF2-40B4-BE49-F238E27FC236}">
                <a16:creationId xmlns:a16="http://schemas.microsoft.com/office/drawing/2014/main" id="{3CB4BAF7-95F9-2A92-6D29-60CADA709631}"/>
              </a:ext>
            </a:extLst>
          </p:cNvPr>
          <p:cNvSpPr>
            <a:spLocks noGrp="1"/>
          </p:cNvSpPr>
          <p:nvPr>
            <p:ph type="title"/>
          </p:nvPr>
        </p:nvSpPr>
        <p:spPr/>
        <p:txBody>
          <a:bodyPr/>
          <a:lstStyle/>
          <a:p>
            <a:r>
              <a:rPr lang="en-GB" dirty="0"/>
              <a:t>Summary</a:t>
            </a:r>
            <a:endParaRPr lang="en-CH" dirty="0"/>
          </a:p>
        </p:txBody>
      </p:sp>
      <p:sp>
        <p:nvSpPr>
          <p:cNvPr id="15" name="Right Brace 14">
            <a:extLst>
              <a:ext uri="{FF2B5EF4-FFF2-40B4-BE49-F238E27FC236}">
                <a16:creationId xmlns:a16="http://schemas.microsoft.com/office/drawing/2014/main" id="{D15C5201-9376-9D79-6C2C-707FBD3021F9}"/>
              </a:ext>
            </a:extLst>
          </p:cNvPr>
          <p:cNvSpPr/>
          <p:nvPr/>
        </p:nvSpPr>
        <p:spPr>
          <a:xfrm>
            <a:off x="5302156" y="2650332"/>
            <a:ext cx="292573" cy="169026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nvGrpSpPr>
          <p:cNvPr id="11" name="Group 10">
            <a:extLst>
              <a:ext uri="{FF2B5EF4-FFF2-40B4-BE49-F238E27FC236}">
                <a16:creationId xmlns:a16="http://schemas.microsoft.com/office/drawing/2014/main" id="{5576F8BA-2603-283F-4140-865459BF83FD}"/>
              </a:ext>
            </a:extLst>
          </p:cNvPr>
          <p:cNvGrpSpPr/>
          <p:nvPr/>
        </p:nvGrpSpPr>
        <p:grpSpPr>
          <a:xfrm>
            <a:off x="1628331" y="2626361"/>
            <a:ext cx="3461422" cy="1714237"/>
            <a:chOff x="1628331" y="2626361"/>
            <a:chExt cx="3461422" cy="1714237"/>
          </a:xfrm>
        </p:grpSpPr>
        <p:pic>
          <p:nvPicPr>
            <p:cNvPr id="3" name="Picture 2">
              <a:extLst>
                <a:ext uri="{FF2B5EF4-FFF2-40B4-BE49-F238E27FC236}">
                  <a16:creationId xmlns:a16="http://schemas.microsoft.com/office/drawing/2014/main" id="{B6AAEDBD-83C4-B3FD-EF33-DD7CD54427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3728" y="2626361"/>
              <a:ext cx="708112" cy="748147"/>
            </a:xfrm>
            <a:prstGeom prst="rect">
              <a:avLst/>
            </a:prstGeom>
          </p:spPr>
        </p:pic>
        <p:pic>
          <p:nvPicPr>
            <p:cNvPr id="6" name="Picture 5">
              <a:extLst>
                <a:ext uri="{FF2B5EF4-FFF2-40B4-BE49-F238E27FC236}">
                  <a16:creationId xmlns:a16="http://schemas.microsoft.com/office/drawing/2014/main" id="{451B7904-B9CC-A770-7BBA-2BACABEEDFF9}"/>
                </a:ext>
              </a:extLst>
            </p:cNvPr>
            <p:cNvPicPr>
              <a:picLocks noChangeAspect="1"/>
            </p:cNvPicPr>
            <p:nvPr/>
          </p:nvPicPr>
          <p:blipFill rotWithShape="1">
            <a:blip r:embed="rId3">
              <a:extLst>
                <a:ext uri="{28A0092B-C50C-407E-A947-70E740481C1C}">
                  <a14:useLocalDpi xmlns:a14="http://schemas.microsoft.com/office/drawing/2010/main" val="0"/>
                </a:ext>
              </a:extLst>
            </a:blip>
            <a:srcRect r="83988" b="42447"/>
            <a:stretch/>
          </p:blipFill>
          <p:spPr>
            <a:xfrm>
              <a:off x="2116794" y="2815264"/>
              <a:ext cx="578031" cy="559244"/>
            </a:xfrm>
            <a:prstGeom prst="rect">
              <a:avLst/>
            </a:prstGeom>
          </p:spPr>
        </p:pic>
        <p:pic>
          <p:nvPicPr>
            <p:cNvPr id="7" name="Picture 12" descr="Image result for ni fpga">
              <a:extLst>
                <a:ext uri="{FF2B5EF4-FFF2-40B4-BE49-F238E27FC236}">
                  <a16:creationId xmlns:a16="http://schemas.microsoft.com/office/drawing/2014/main" id="{76420763-79AA-1EF2-F13A-76B9EA0428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4549" y="2685089"/>
              <a:ext cx="704335" cy="704335"/>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8FB9E94D-D2C5-9A38-23A2-068A381756F7}"/>
                </a:ext>
              </a:extLst>
            </p:cNvPr>
            <p:cNvGrpSpPr/>
            <p:nvPr/>
          </p:nvGrpSpPr>
          <p:grpSpPr>
            <a:xfrm>
              <a:off x="3460728" y="3636263"/>
              <a:ext cx="704335" cy="704335"/>
              <a:chOff x="6662550" y="1638646"/>
              <a:chExt cx="997104" cy="972254"/>
            </a:xfrm>
          </p:grpSpPr>
          <p:pic>
            <p:nvPicPr>
              <p:cNvPr id="9" name="Picture 8">
                <a:extLst>
                  <a:ext uri="{FF2B5EF4-FFF2-40B4-BE49-F238E27FC236}">
                    <a16:creationId xmlns:a16="http://schemas.microsoft.com/office/drawing/2014/main" id="{015226EB-E362-3EF4-4288-7B065D216B36}"/>
                  </a:ext>
                </a:extLst>
              </p:cNvPr>
              <p:cNvPicPr>
                <a:picLocks noChangeAspect="1"/>
              </p:cNvPicPr>
              <p:nvPr/>
            </p:nvPicPr>
            <p:blipFill>
              <a:blip r:embed="rId5"/>
              <a:stretch>
                <a:fillRect/>
              </a:stretch>
            </p:blipFill>
            <p:spPr>
              <a:xfrm>
                <a:off x="6662550" y="1638646"/>
                <a:ext cx="997104" cy="972254"/>
              </a:xfrm>
              <a:prstGeom prst="rect">
                <a:avLst/>
              </a:prstGeom>
            </p:spPr>
          </p:pic>
          <p:pic>
            <p:nvPicPr>
              <p:cNvPr id="10" name="Picture 6" descr="Image result for xilinxs icon">
                <a:extLst>
                  <a:ext uri="{FF2B5EF4-FFF2-40B4-BE49-F238E27FC236}">
                    <a16:creationId xmlns:a16="http://schemas.microsoft.com/office/drawing/2014/main" id="{1EF937E2-FBD6-E907-5E44-5AFD286FD3C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432" t="5719" r="16436" b="10601"/>
              <a:stretch/>
            </p:blipFill>
            <p:spPr bwMode="auto">
              <a:xfrm>
                <a:off x="6948143" y="1934024"/>
                <a:ext cx="356867" cy="377376"/>
              </a:xfrm>
              <a:prstGeom prst="rect">
                <a:avLst/>
              </a:prstGeom>
              <a:noFill/>
              <a:extLst>
                <a:ext uri="{909E8E84-426E-40DD-AFC4-6F175D3DCCD1}">
                  <a14:hiddenFill xmlns:a14="http://schemas.microsoft.com/office/drawing/2010/main">
                    <a:solidFill>
                      <a:srgbClr val="FFFFFF"/>
                    </a:solidFill>
                  </a14:hiddenFill>
                </a:ext>
              </a:extLst>
            </p:spPr>
          </p:pic>
        </p:grpSp>
        <p:pic>
          <p:nvPicPr>
            <p:cNvPr id="12" name="Picture 11">
              <a:extLst>
                <a:ext uri="{FF2B5EF4-FFF2-40B4-BE49-F238E27FC236}">
                  <a16:creationId xmlns:a16="http://schemas.microsoft.com/office/drawing/2014/main" id="{2907FE3C-7106-E0A6-C7F7-4F79D08C19B6}"/>
                </a:ext>
              </a:extLst>
            </p:cNvPr>
            <p:cNvPicPr>
              <a:picLocks noChangeAspect="1"/>
            </p:cNvPicPr>
            <p:nvPr/>
          </p:nvPicPr>
          <p:blipFill>
            <a:blip r:embed="rId7"/>
            <a:stretch>
              <a:fillRect/>
            </a:stretch>
          </p:blipFill>
          <p:spPr>
            <a:xfrm>
              <a:off x="1628331" y="3636263"/>
              <a:ext cx="651608" cy="657275"/>
            </a:xfrm>
            <a:prstGeom prst="rect">
              <a:avLst/>
            </a:prstGeom>
          </p:spPr>
        </p:pic>
        <p:pic>
          <p:nvPicPr>
            <p:cNvPr id="14" name="Picture 13">
              <a:extLst>
                <a:ext uri="{FF2B5EF4-FFF2-40B4-BE49-F238E27FC236}">
                  <a16:creationId xmlns:a16="http://schemas.microsoft.com/office/drawing/2014/main" id="{4D5A401B-F02B-4A9D-86E3-3F37C60E666C}"/>
                </a:ext>
              </a:extLst>
            </p:cNvPr>
            <p:cNvPicPr>
              <a:picLocks noChangeAspect="1"/>
            </p:cNvPicPr>
            <p:nvPr/>
          </p:nvPicPr>
          <p:blipFill>
            <a:blip r:embed="rId8"/>
            <a:stretch>
              <a:fillRect/>
            </a:stretch>
          </p:blipFill>
          <p:spPr>
            <a:xfrm>
              <a:off x="2484805" y="3589203"/>
              <a:ext cx="723034" cy="704335"/>
            </a:xfrm>
            <a:prstGeom prst="rect">
              <a:avLst/>
            </a:prstGeom>
          </p:spPr>
        </p:pic>
        <p:pic>
          <p:nvPicPr>
            <p:cNvPr id="16" name="Picture 2" descr="Image result for nvidia cuda">
              <a:extLst>
                <a:ext uri="{FF2B5EF4-FFF2-40B4-BE49-F238E27FC236}">
                  <a16:creationId xmlns:a16="http://schemas.microsoft.com/office/drawing/2014/main" id="{3C4E3761-7EAF-27F4-9C46-018B6F708B9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36381" y="3636263"/>
              <a:ext cx="653372" cy="704335"/>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TextBox 16">
            <a:extLst>
              <a:ext uri="{FF2B5EF4-FFF2-40B4-BE49-F238E27FC236}">
                <a16:creationId xmlns:a16="http://schemas.microsoft.com/office/drawing/2014/main" id="{14512081-C6E7-3D5D-3592-F530556B2CE5}"/>
              </a:ext>
            </a:extLst>
          </p:cNvPr>
          <p:cNvSpPr txBox="1"/>
          <p:nvPr/>
        </p:nvSpPr>
        <p:spPr>
          <a:xfrm>
            <a:off x="5805647" y="3037256"/>
            <a:ext cx="1439398" cy="830997"/>
          </a:xfrm>
          <a:prstGeom prst="rect">
            <a:avLst/>
          </a:prstGeom>
          <a:noFill/>
        </p:spPr>
        <p:txBody>
          <a:bodyPr wrap="square" rtlCol="0">
            <a:spAutoFit/>
          </a:bodyPr>
          <a:lstStyle/>
          <a:p>
            <a:pPr algn="l"/>
            <a:r>
              <a:rPr lang="en-GB" sz="1600" dirty="0"/>
              <a:t>The power of LabVIEW Integration</a:t>
            </a:r>
            <a:endParaRPr lang="en-CH" sz="1600" dirty="0"/>
          </a:p>
        </p:txBody>
      </p:sp>
    </p:spTree>
    <p:extLst>
      <p:ext uri="{BB962C8B-B14F-4D97-AF65-F5344CB8AC3E}">
        <p14:creationId xmlns:p14="http://schemas.microsoft.com/office/powerpoint/2010/main" val="297203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5" grpId="0" animBg="1"/>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sldNum" idx="12"/>
          </p:nvPr>
        </p:nvSpPr>
        <p:spPr>
          <a:xfrm>
            <a:off x="8604400" y="4590300"/>
            <a:ext cx="539700" cy="553200"/>
          </a:xfrm>
          <a:prstGeom prst="rect">
            <a:avLst/>
          </a:prstGeom>
        </p:spPr>
        <p:txBody>
          <a:bodyPr wrap="square" lIns="91425" tIns="91425" rIns="91425" bIns="91425" anchor="ctr" anchorCtr="0">
            <a:noAutofit/>
          </a:bodyPr>
          <a:lstStyle/>
          <a:p>
            <a:pPr marL="0" lvl="0" indent="0">
              <a:spcBef>
                <a:spcPts val="0"/>
              </a:spcBef>
              <a:spcAft>
                <a:spcPts val="0"/>
              </a:spcAft>
              <a:buNone/>
            </a:pPr>
            <a:fld id="{00000000-1234-1234-1234-123412341234}" type="slidenum">
              <a:rPr lang="en"/>
              <a:t>38</a:t>
            </a:fld>
            <a:endParaRPr/>
          </a:p>
        </p:txBody>
      </p:sp>
      <p:sp>
        <p:nvSpPr>
          <p:cNvPr id="364" name="Shape 364"/>
          <p:cNvSpPr txBox="1">
            <a:spLocks noGrp="1"/>
          </p:cNvSpPr>
          <p:nvPr>
            <p:ph type="ctrTitle" idx="4294967295"/>
          </p:nvPr>
        </p:nvSpPr>
        <p:spPr>
          <a:xfrm>
            <a:off x="882869" y="1940702"/>
            <a:ext cx="4767798" cy="873443"/>
          </a:xfrm>
          <a:prstGeom prst="rect">
            <a:avLst/>
          </a:prstGeom>
        </p:spPr>
        <p:txBody>
          <a:bodyPr wrap="square" lIns="91425" tIns="91425" rIns="91425" bIns="91425" anchor="t" anchorCtr="0">
            <a:noAutofit/>
          </a:bodyPr>
          <a:lstStyle/>
          <a:p>
            <a:pPr marL="0" lvl="0" indent="0" rtl="0">
              <a:spcBef>
                <a:spcPts val="0"/>
              </a:spcBef>
              <a:spcAft>
                <a:spcPts val="0"/>
              </a:spcAft>
              <a:buNone/>
            </a:pPr>
            <a:r>
              <a:rPr lang="en" sz="5000" dirty="0">
                <a:solidFill>
                  <a:srgbClr val="FFB600"/>
                </a:solidFill>
              </a:rPr>
              <a:t>Thank you</a:t>
            </a:r>
            <a:endParaRPr sz="5000" dirty="0">
              <a:solidFill>
                <a:srgbClr val="FFB600"/>
              </a:solidFill>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83988" b="42447"/>
          <a:stretch/>
        </p:blipFill>
        <p:spPr>
          <a:xfrm>
            <a:off x="5968794" y="1910802"/>
            <a:ext cx="1091982" cy="1056491"/>
          </a:xfrm>
          <a:prstGeom prst="rect">
            <a:avLst/>
          </a:prstGeom>
        </p:spPr>
      </p:pic>
      <p:sp>
        <p:nvSpPr>
          <p:cNvPr id="9" name="TextBox 8"/>
          <p:cNvSpPr txBox="1"/>
          <p:nvPr/>
        </p:nvSpPr>
        <p:spPr>
          <a:xfrm>
            <a:off x="1089797" y="4242199"/>
            <a:ext cx="2864365" cy="430887"/>
          </a:xfrm>
          <a:prstGeom prst="rect">
            <a:avLst/>
          </a:prstGeom>
          <a:noFill/>
        </p:spPr>
        <p:txBody>
          <a:bodyPr wrap="square" rtlCol="0">
            <a:spAutoFit/>
          </a:bodyPr>
          <a:lstStyle/>
          <a:p>
            <a:pPr defTabSz="457174"/>
            <a:r>
              <a:rPr lang="en-US" sz="1000" kern="1200" dirty="0">
                <a:solidFill>
                  <a:schemeClr val="tx1">
                    <a:lumMod val="50000"/>
                    <a:lumOff val="50000"/>
                  </a:schemeClr>
                </a:solidFill>
                <a:latin typeface="Univers Com 45 Light"/>
                <a:ea typeface="+mn-ea"/>
                <a:cs typeface="+mn-cs"/>
              </a:rPr>
              <a:t>Contact me: </a:t>
            </a:r>
            <a:r>
              <a:rPr lang="en-GB" sz="1000" kern="1200" dirty="0">
                <a:solidFill>
                  <a:schemeClr val="tx1">
                    <a:lumMod val="50000"/>
                    <a:lumOff val="50000"/>
                  </a:schemeClr>
                </a:solidFill>
                <a:latin typeface="Univers Com 45 Light"/>
                <a:ea typeface="+mn-ea"/>
                <a:cs typeface="+mn-cs"/>
              </a:rPr>
              <a:t>gary.</a:t>
            </a:r>
            <a:r>
              <a:rPr lang="en-GB" sz="1200" kern="1200" dirty="0">
                <a:solidFill>
                  <a:schemeClr val="tx1">
                    <a:lumMod val="50000"/>
                    <a:lumOff val="50000"/>
                  </a:schemeClr>
                </a:solidFill>
                <a:latin typeface="Univers Com 45 Light"/>
                <a:ea typeface="+mn-ea"/>
                <a:cs typeface="+mn-cs"/>
              </a:rPr>
              <a:t>boorman</a:t>
            </a:r>
            <a:r>
              <a:rPr lang="en-GB" sz="1000" kern="1200" dirty="0">
                <a:solidFill>
                  <a:schemeClr val="tx1">
                    <a:lumMod val="50000"/>
                    <a:lumOff val="50000"/>
                  </a:schemeClr>
                </a:solidFill>
                <a:latin typeface="Univers Com 45 Light"/>
                <a:ea typeface="+mn-ea"/>
                <a:cs typeface="+mn-cs"/>
              </a:rPr>
              <a:t>@angaratech.ch</a:t>
            </a:r>
            <a:endParaRPr lang="en-US" sz="1000" kern="1200" dirty="0">
              <a:solidFill>
                <a:schemeClr val="tx1">
                  <a:lumMod val="50000"/>
                  <a:lumOff val="50000"/>
                </a:schemeClr>
              </a:solidFill>
              <a:latin typeface="Univers Com 45 Light"/>
              <a:ea typeface="+mn-ea"/>
              <a:cs typeface="+mn-cs"/>
            </a:endParaRPr>
          </a:p>
          <a:p>
            <a:pPr defTabSz="457174"/>
            <a:endParaRPr lang="en-US" sz="1000" kern="1200" dirty="0">
              <a:solidFill>
                <a:schemeClr val="tx1">
                  <a:lumMod val="50000"/>
                  <a:lumOff val="50000"/>
                </a:schemeClr>
              </a:solidFill>
              <a:latin typeface="Univers Com 45 Light"/>
              <a:ea typeface="+mn-ea"/>
              <a:cs typeface="+mn-cs"/>
            </a:endParaRPr>
          </a:p>
        </p:txBody>
      </p:sp>
      <p:pic>
        <p:nvPicPr>
          <p:cNvPr id="3" name="Graphic 2">
            <a:extLst>
              <a:ext uri="{FF2B5EF4-FFF2-40B4-BE49-F238E27FC236}">
                <a16:creationId xmlns:a16="http://schemas.microsoft.com/office/drawing/2014/main" id="{9BD6E87C-F7EC-4E26-8550-8053855B33CD}"/>
              </a:ext>
            </a:extLst>
          </p:cNvPr>
          <p:cNvPicPr>
            <a:picLocks noChangeAspect="1"/>
          </p:cNvPicPr>
          <p:nvPr/>
        </p:nvPicPr>
        <p:blipFill>
          <a:blip r:embed="rId4">
            <a:alphaModFix amt="36000"/>
            <a:extLst>
              <a:ext uri="{96DAC541-7B7A-43D3-8B79-37D633B846F1}">
                <asvg:svgBlip xmlns:asvg="http://schemas.microsoft.com/office/drawing/2016/SVG/main" r:embed="rId5"/>
              </a:ext>
            </a:extLst>
          </a:blip>
          <a:stretch>
            <a:fillRect/>
          </a:stretch>
        </p:blipFill>
        <p:spPr>
          <a:xfrm>
            <a:off x="3608781" y="4089110"/>
            <a:ext cx="1761450" cy="5531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4"/>
                                        </p:tgtEl>
                                        <p:attrNameLst>
                                          <p:attrName>style.visibility</p:attrName>
                                        </p:attrNameLst>
                                      </p:cBhvr>
                                      <p:to>
                                        <p:strVal val="visible"/>
                                      </p:to>
                                    </p:set>
                                    <p:animEffect transition="in" filter="fade">
                                      <p:cBhvr>
                                        <p:cTn id="7" dur="500"/>
                                        <p:tgtEl>
                                          <p:spTgt spid="364"/>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 grpId="0"/>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Shape 370"/>
        <p:cNvGrpSpPr/>
        <p:nvPr/>
      </p:nvGrpSpPr>
      <p:grpSpPr>
        <a:xfrm>
          <a:off x="0" y="0"/>
          <a:ext cx="0" cy="0"/>
          <a:chOff x="0" y="0"/>
          <a:chExt cx="0" cy="0"/>
        </a:xfrm>
      </p:grpSpPr>
      <p:sp>
        <p:nvSpPr>
          <p:cNvPr id="371" name="Shape 371"/>
          <p:cNvSpPr txBox="1">
            <a:spLocks noGrp="1"/>
          </p:cNvSpPr>
          <p:nvPr>
            <p:ph type="title"/>
          </p:nvPr>
        </p:nvSpPr>
        <p:spPr>
          <a:xfrm>
            <a:off x="922000" y="1272775"/>
            <a:ext cx="6866100" cy="857400"/>
          </a:xfrm>
          <a:prstGeom prst="rect">
            <a:avLst/>
          </a:prstGeom>
        </p:spPr>
        <p:txBody>
          <a:bodyPr wrap="square" lIns="91425" tIns="91425" rIns="91425" bIns="91425" anchor="t" anchorCtr="0">
            <a:noAutofit/>
          </a:bodyPr>
          <a:lstStyle/>
          <a:p>
            <a:pPr marL="0" lvl="0" indent="0" rtl="0">
              <a:spcBef>
                <a:spcPts val="0"/>
              </a:spcBef>
              <a:spcAft>
                <a:spcPts val="0"/>
              </a:spcAft>
              <a:buNone/>
            </a:pPr>
            <a:r>
              <a:rPr lang="en" dirty="0"/>
              <a:t>Credits</a:t>
            </a:r>
            <a:endParaRPr dirty="0"/>
          </a:p>
        </p:txBody>
      </p:sp>
      <p:sp>
        <p:nvSpPr>
          <p:cNvPr id="372" name="Shape 372"/>
          <p:cNvSpPr txBox="1">
            <a:spLocks noGrp="1"/>
          </p:cNvSpPr>
          <p:nvPr>
            <p:ph type="body" idx="1"/>
          </p:nvPr>
        </p:nvSpPr>
        <p:spPr>
          <a:xfrm>
            <a:off x="922000" y="2266951"/>
            <a:ext cx="6659900" cy="1339849"/>
          </a:xfrm>
          <a:prstGeom prst="rect">
            <a:avLst/>
          </a:prstGeom>
        </p:spPr>
        <p:txBody>
          <a:bodyPr wrap="square" lIns="91425" tIns="91425" rIns="91425" bIns="91425" anchor="t" anchorCtr="0">
            <a:noAutofit/>
          </a:bodyPr>
          <a:lstStyle/>
          <a:p>
            <a:pPr marL="457200" lvl="0" indent="-381000" rtl="0">
              <a:lnSpc>
                <a:spcPct val="115000"/>
              </a:lnSpc>
              <a:spcBef>
                <a:spcPts val="600"/>
              </a:spcBef>
              <a:spcAft>
                <a:spcPts val="0"/>
              </a:spcAft>
              <a:buSzPts val="2400"/>
              <a:buChar char="●"/>
            </a:pPr>
            <a:r>
              <a:rPr lang="en-US" sz="2400" dirty="0"/>
              <a:t>National Instruments</a:t>
            </a:r>
          </a:p>
          <a:p>
            <a:pPr marL="457200" lvl="0" indent="-381000" rtl="0">
              <a:lnSpc>
                <a:spcPct val="115000"/>
              </a:lnSpc>
              <a:spcBef>
                <a:spcPts val="600"/>
              </a:spcBef>
              <a:spcAft>
                <a:spcPts val="0"/>
              </a:spcAft>
              <a:buSzPts val="2400"/>
              <a:buChar char="●"/>
            </a:pPr>
            <a:endParaRPr sz="2400" dirty="0">
              <a:solidFill>
                <a:srgbClr val="FFB600"/>
              </a:solidFill>
            </a:endParaRPr>
          </a:p>
          <a:p>
            <a:pPr marL="457200" lvl="0" indent="-381000" rtl="0">
              <a:lnSpc>
                <a:spcPct val="115000"/>
              </a:lnSpc>
              <a:spcBef>
                <a:spcPts val="0"/>
              </a:spcBef>
              <a:spcAft>
                <a:spcPts val="0"/>
              </a:spcAft>
              <a:buSzPts val="2400"/>
              <a:buChar char="●"/>
            </a:pPr>
            <a:r>
              <a:rPr lang="en" sz="2400" dirty="0"/>
              <a:t>CERN EN-SMM group</a:t>
            </a:r>
          </a:p>
        </p:txBody>
      </p:sp>
      <p:sp>
        <p:nvSpPr>
          <p:cNvPr id="373" name="Shape 373"/>
          <p:cNvSpPr txBox="1">
            <a:spLocks noGrp="1"/>
          </p:cNvSpPr>
          <p:nvPr>
            <p:ph type="sldNum" idx="12"/>
          </p:nvPr>
        </p:nvSpPr>
        <p:spPr>
          <a:xfrm>
            <a:off x="8604400" y="4590300"/>
            <a:ext cx="539700" cy="553200"/>
          </a:xfrm>
          <a:prstGeom prst="rect">
            <a:avLst/>
          </a:prstGeom>
        </p:spPr>
        <p:txBody>
          <a:bodyPr wrap="square" lIns="91425" tIns="91425" rIns="91425" bIns="91425" anchor="ctr" anchorCtr="0">
            <a:noAutofit/>
          </a:bodyPr>
          <a:lstStyle/>
          <a:p>
            <a:pPr marL="0" lvl="0" indent="0">
              <a:spcBef>
                <a:spcPts val="0"/>
              </a:spcBef>
              <a:spcAft>
                <a:spcPts val="0"/>
              </a:spcAft>
              <a:buNone/>
            </a:pPr>
            <a:fld id="{00000000-1234-1234-1234-123412341234}" type="slidenum">
              <a:rPr lang="en"/>
              <a:t>39</a:t>
            </a:fld>
            <a:endParaRPr/>
          </a:p>
        </p:txBody>
      </p:sp>
      <p:pic>
        <p:nvPicPr>
          <p:cNvPr id="2" name="Picture 1"/>
          <p:cNvPicPr>
            <a:picLocks noChangeAspect="1"/>
          </p:cNvPicPr>
          <p:nvPr/>
        </p:nvPicPr>
        <p:blipFill>
          <a:blip r:embed="rId3"/>
          <a:stretch>
            <a:fillRect/>
          </a:stretch>
        </p:blipFill>
        <p:spPr>
          <a:xfrm>
            <a:off x="4872958" y="3175000"/>
            <a:ext cx="740541" cy="723900"/>
          </a:xfrm>
          <a:prstGeom prst="rect">
            <a:avLst/>
          </a:prstGeom>
        </p:spPr>
      </p:pic>
      <p:pic>
        <p:nvPicPr>
          <p:cNvPr id="9" name="Picture 8"/>
          <p:cNvPicPr>
            <a:picLocks noChangeAspect="1"/>
          </p:cNvPicPr>
          <p:nvPr/>
        </p:nvPicPr>
        <p:blipFill>
          <a:blip r:embed="rId4"/>
          <a:stretch>
            <a:fillRect/>
          </a:stretch>
        </p:blipFill>
        <p:spPr>
          <a:xfrm>
            <a:off x="4582890" y="2266951"/>
            <a:ext cx="1840672" cy="50482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71" name="Shape 71"/>
          <p:cNvSpPr txBox="1">
            <a:spLocks noGrp="1"/>
          </p:cNvSpPr>
          <p:nvPr>
            <p:ph type="sldNum" idx="12"/>
          </p:nvPr>
        </p:nvSpPr>
        <p:spPr>
          <a:xfrm>
            <a:off x="8604400" y="4590300"/>
            <a:ext cx="539700" cy="553200"/>
          </a:xfrm>
          <a:prstGeom prst="rect">
            <a:avLst/>
          </a:prstGeom>
        </p:spPr>
        <p:txBody>
          <a:bodyPr wrap="square" lIns="91425" tIns="91425" rIns="91425" bIns="91425" anchor="ctr" anchorCtr="0">
            <a:noAutofit/>
          </a:bodyPr>
          <a:lstStyle/>
          <a:p>
            <a:pPr marL="0" lvl="0" indent="0">
              <a:spcBef>
                <a:spcPts val="0"/>
              </a:spcBef>
              <a:spcAft>
                <a:spcPts val="0"/>
              </a:spcAft>
              <a:buNone/>
            </a:pPr>
            <a:fld id="{00000000-1234-1234-1234-123412341234}" type="slidenum">
              <a:rPr lang="en"/>
              <a:t>4</a:t>
            </a:fld>
            <a:endParaRPr/>
          </a:p>
        </p:txBody>
      </p:sp>
      <p:sp>
        <p:nvSpPr>
          <p:cNvPr id="22" name="Title 1"/>
          <p:cNvSpPr>
            <a:spLocks noGrp="1"/>
          </p:cNvSpPr>
          <p:nvPr>
            <p:ph type="title"/>
          </p:nvPr>
        </p:nvSpPr>
        <p:spPr>
          <a:xfrm>
            <a:off x="652250" y="437253"/>
            <a:ext cx="8222000" cy="722683"/>
          </a:xfrm>
        </p:spPr>
        <p:txBody>
          <a:bodyPr/>
          <a:lstStyle/>
          <a:p>
            <a:r>
              <a:rPr lang="en-US" sz="3600" dirty="0"/>
              <a:t> What is LabVIEW?</a:t>
            </a:r>
            <a:endParaRPr lang="en-GB" sz="3600" dirty="0"/>
          </a:p>
        </p:txBody>
      </p:sp>
      <p:sp>
        <p:nvSpPr>
          <p:cNvPr id="4" name="TextBox 3">
            <a:extLst>
              <a:ext uri="{FF2B5EF4-FFF2-40B4-BE49-F238E27FC236}">
                <a16:creationId xmlns:a16="http://schemas.microsoft.com/office/drawing/2014/main" id="{DE6C1688-3137-9639-8216-DD0C5B5BF4C0}"/>
              </a:ext>
            </a:extLst>
          </p:cNvPr>
          <p:cNvSpPr txBox="1"/>
          <p:nvPr/>
        </p:nvSpPr>
        <p:spPr>
          <a:xfrm>
            <a:off x="514399" y="1194828"/>
            <a:ext cx="4761126" cy="830997"/>
          </a:xfrm>
          <a:prstGeom prst="rect">
            <a:avLst/>
          </a:prstGeom>
          <a:noFill/>
        </p:spPr>
        <p:txBody>
          <a:bodyPr wrap="square" rtlCol="0">
            <a:spAutoFit/>
          </a:bodyPr>
          <a:lstStyle/>
          <a:p>
            <a:r>
              <a:rPr lang="en-GB" sz="1600" dirty="0"/>
              <a:t>LabVIEW is a graphical programming environment used by scientists and engineers to develop automated research, validation and test systems</a:t>
            </a:r>
            <a:endParaRPr lang="en-CH" sz="1600" dirty="0"/>
          </a:p>
        </p:txBody>
      </p:sp>
      <p:pic>
        <p:nvPicPr>
          <p:cNvPr id="7" name="Picture 6">
            <a:extLst>
              <a:ext uri="{FF2B5EF4-FFF2-40B4-BE49-F238E27FC236}">
                <a16:creationId xmlns:a16="http://schemas.microsoft.com/office/drawing/2014/main" id="{D32F549B-5063-8E41-B648-C64CE8A41CAD}"/>
              </a:ext>
            </a:extLst>
          </p:cNvPr>
          <p:cNvPicPr>
            <a:picLocks noChangeAspect="1"/>
          </p:cNvPicPr>
          <p:nvPr/>
        </p:nvPicPr>
        <p:blipFill>
          <a:blip r:embed="rId5"/>
          <a:stretch>
            <a:fillRect/>
          </a:stretch>
        </p:blipFill>
        <p:spPr>
          <a:xfrm>
            <a:off x="5362169" y="457749"/>
            <a:ext cx="2839394" cy="2305154"/>
          </a:xfrm>
          <a:prstGeom prst="rect">
            <a:avLst/>
          </a:prstGeom>
        </p:spPr>
      </p:pic>
      <p:pic>
        <p:nvPicPr>
          <p:cNvPr id="10" name="Picture 9">
            <a:extLst>
              <a:ext uri="{FF2B5EF4-FFF2-40B4-BE49-F238E27FC236}">
                <a16:creationId xmlns:a16="http://schemas.microsoft.com/office/drawing/2014/main" id="{3F424997-AAAB-9327-7416-DD5884D0D6E7}"/>
              </a:ext>
            </a:extLst>
          </p:cNvPr>
          <p:cNvPicPr>
            <a:picLocks noChangeAspect="1"/>
          </p:cNvPicPr>
          <p:nvPr/>
        </p:nvPicPr>
        <p:blipFill>
          <a:blip r:embed="rId6"/>
          <a:stretch>
            <a:fillRect/>
          </a:stretch>
        </p:blipFill>
        <p:spPr>
          <a:xfrm>
            <a:off x="514399" y="2291257"/>
            <a:ext cx="4619734" cy="2174684"/>
          </a:xfrm>
          <a:prstGeom prst="rect">
            <a:avLst/>
          </a:prstGeom>
        </p:spPr>
      </p:pic>
      <p:pic>
        <p:nvPicPr>
          <p:cNvPr id="11" name="Rotule">
            <a:hlinkClick r:id="" action="ppaction://media"/>
            <a:extLst>
              <a:ext uri="{FF2B5EF4-FFF2-40B4-BE49-F238E27FC236}">
                <a16:creationId xmlns:a16="http://schemas.microsoft.com/office/drawing/2014/main" id="{375EA81D-7CAC-5159-9BEA-7C084A06073E}"/>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5276859" y="2897201"/>
            <a:ext cx="3112427" cy="1804790"/>
          </a:xfrm>
          <a:prstGeom prst="rect">
            <a:avLst/>
          </a:prstGeom>
        </p:spPr>
      </p:pic>
    </p:spTree>
    <p:extLst>
      <p:ext uri="{BB962C8B-B14F-4D97-AF65-F5344CB8AC3E}">
        <p14:creationId xmlns:p14="http://schemas.microsoft.com/office/powerpoint/2010/main" val="2809814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video>
              <p:cMediaNode vol="80000">
                <p:cTn id="2" repeatCount="indefinite" fill="hold" display="0">
                  <p:stCondLst>
                    <p:cond delay="indefinite"/>
                  </p:stCondLst>
                </p:cTn>
                <p:tgtEl>
                  <p:spTgt spid="11"/>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5</a:t>
            </a:fld>
            <a:endParaRPr lang="en"/>
          </a:p>
        </p:txBody>
      </p:sp>
      <p:pic>
        <p:nvPicPr>
          <p:cNvPr id="4" name="Picture 3"/>
          <p:cNvPicPr>
            <a:picLocks noChangeAspect="1"/>
          </p:cNvPicPr>
          <p:nvPr/>
        </p:nvPicPr>
        <p:blipFill>
          <a:blip r:embed="rId3"/>
          <a:stretch>
            <a:fillRect/>
          </a:stretch>
        </p:blipFill>
        <p:spPr>
          <a:xfrm>
            <a:off x="707602" y="1593181"/>
            <a:ext cx="1079443" cy="296050"/>
          </a:xfrm>
          <a:prstGeom prst="rect">
            <a:avLst/>
          </a:prstGeom>
        </p:spPr>
      </p:pic>
      <p:sp>
        <p:nvSpPr>
          <p:cNvPr id="75" name="Title 1"/>
          <p:cNvSpPr txBox="1">
            <a:spLocks/>
          </p:cNvSpPr>
          <p:nvPr/>
        </p:nvSpPr>
        <p:spPr>
          <a:xfrm>
            <a:off x="652250" y="452189"/>
            <a:ext cx="8222000"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r>
              <a:rPr lang="en-US" sz="3600" dirty="0"/>
              <a:t>Background</a:t>
            </a:r>
            <a:endParaRPr lang="en-GB" sz="3600" dirty="0"/>
          </a:p>
        </p:txBody>
      </p:sp>
      <p:pic>
        <p:nvPicPr>
          <p:cNvPr id="2" name="Picture 1">
            <a:extLst>
              <a:ext uri="{FF2B5EF4-FFF2-40B4-BE49-F238E27FC236}">
                <a16:creationId xmlns:a16="http://schemas.microsoft.com/office/drawing/2014/main" id="{5DB0CB47-3FAD-474F-A2A3-2410C0ECE6C3}"/>
              </a:ext>
            </a:extLst>
          </p:cNvPr>
          <p:cNvPicPr>
            <a:picLocks noChangeAspect="1"/>
          </p:cNvPicPr>
          <p:nvPr/>
        </p:nvPicPr>
        <p:blipFill>
          <a:blip r:embed="rId4"/>
          <a:stretch>
            <a:fillRect/>
          </a:stretch>
        </p:blipFill>
        <p:spPr>
          <a:xfrm>
            <a:off x="850943" y="2628071"/>
            <a:ext cx="2790828" cy="1855604"/>
          </a:xfrm>
          <a:prstGeom prst="rect">
            <a:avLst/>
          </a:prstGeom>
        </p:spPr>
      </p:pic>
      <p:pic>
        <p:nvPicPr>
          <p:cNvPr id="13" name="Picture 12" descr="LEM_main_window-theoretical.JPG">
            <a:extLst>
              <a:ext uri="{FF2B5EF4-FFF2-40B4-BE49-F238E27FC236}">
                <a16:creationId xmlns:a16="http://schemas.microsoft.com/office/drawing/2014/main" id="{00DD91B1-DE3E-36A0-DFD7-10C8724290BD}"/>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4764870" y="2323574"/>
            <a:ext cx="3064898" cy="233247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4" name="TextBox 13">
            <a:extLst>
              <a:ext uri="{FF2B5EF4-FFF2-40B4-BE49-F238E27FC236}">
                <a16:creationId xmlns:a16="http://schemas.microsoft.com/office/drawing/2014/main" id="{915D616F-35A6-57E1-3D21-595E91DF2891}"/>
              </a:ext>
            </a:extLst>
          </p:cNvPr>
          <p:cNvSpPr txBox="1"/>
          <p:nvPr/>
        </p:nvSpPr>
        <p:spPr>
          <a:xfrm>
            <a:off x="3936401" y="644434"/>
            <a:ext cx="3827307" cy="1323439"/>
          </a:xfrm>
          <a:prstGeom prst="rect">
            <a:avLst/>
          </a:prstGeom>
          <a:noFill/>
        </p:spPr>
        <p:txBody>
          <a:bodyPr wrap="square" rtlCol="0">
            <a:spAutoFit/>
          </a:bodyPr>
          <a:lstStyle/>
          <a:p>
            <a:r>
              <a:rPr lang="en-GB" sz="1600" dirty="0"/>
              <a:t>NI was started by a couple of physicists….</a:t>
            </a:r>
          </a:p>
          <a:p>
            <a:r>
              <a:rPr lang="en-GB" sz="1600" dirty="0"/>
              <a:t>NI created hardware in 1970s, then added an easy way to program it in 1986 – LabVIEW</a:t>
            </a:r>
          </a:p>
        </p:txBody>
      </p:sp>
      <p:pic>
        <p:nvPicPr>
          <p:cNvPr id="16" name="Picture 15">
            <a:extLst>
              <a:ext uri="{FF2B5EF4-FFF2-40B4-BE49-F238E27FC236}">
                <a16:creationId xmlns:a16="http://schemas.microsoft.com/office/drawing/2014/main" id="{360969B6-8BD9-D10E-1010-ACB00A724E9A}"/>
              </a:ext>
            </a:extLst>
          </p:cNvPr>
          <p:cNvPicPr>
            <a:picLocks noChangeAspect="1"/>
          </p:cNvPicPr>
          <p:nvPr/>
        </p:nvPicPr>
        <p:blipFill rotWithShape="1">
          <a:blip r:embed="rId6">
            <a:extLst>
              <a:ext uri="{28A0092B-C50C-407E-A947-70E740481C1C}">
                <a14:useLocalDpi xmlns:a14="http://schemas.microsoft.com/office/drawing/2010/main" val="0"/>
              </a:ext>
            </a:extLst>
          </a:blip>
          <a:srcRect r="83988" b="42447"/>
          <a:stretch/>
        </p:blipFill>
        <p:spPr>
          <a:xfrm>
            <a:off x="7548837" y="915024"/>
            <a:ext cx="763478" cy="738664"/>
          </a:xfrm>
          <a:prstGeom prst="rect">
            <a:avLst/>
          </a:prstGeom>
        </p:spPr>
      </p:pic>
      <p:pic>
        <p:nvPicPr>
          <p:cNvPr id="18" name="Picture 17" descr="A green and black logo&#10;&#10;Description automatically generated with low confidence">
            <a:extLst>
              <a:ext uri="{FF2B5EF4-FFF2-40B4-BE49-F238E27FC236}">
                <a16:creationId xmlns:a16="http://schemas.microsoft.com/office/drawing/2014/main" id="{106CED7B-5F7F-D76B-A651-B7311D02F406}"/>
              </a:ext>
            </a:extLst>
          </p:cNvPr>
          <p:cNvPicPr>
            <a:picLocks noChangeAspect="1"/>
          </p:cNvPicPr>
          <p:nvPr/>
        </p:nvPicPr>
        <p:blipFill>
          <a:blip r:embed="rId7"/>
          <a:stretch>
            <a:fillRect/>
          </a:stretch>
        </p:blipFill>
        <p:spPr>
          <a:xfrm>
            <a:off x="2562859" y="1465731"/>
            <a:ext cx="760295" cy="497359"/>
          </a:xfrm>
          <a:prstGeom prst="rect">
            <a:avLst/>
          </a:prstGeom>
        </p:spPr>
      </p:pic>
      <p:sp>
        <p:nvSpPr>
          <p:cNvPr id="19" name="Arrow: Right 18">
            <a:extLst>
              <a:ext uri="{FF2B5EF4-FFF2-40B4-BE49-F238E27FC236}">
                <a16:creationId xmlns:a16="http://schemas.microsoft.com/office/drawing/2014/main" id="{937A7D39-F9B6-4AC9-423C-AA3BDB87C0AA}"/>
              </a:ext>
            </a:extLst>
          </p:cNvPr>
          <p:cNvSpPr/>
          <p:nvPr/>
        </p:nvSpPr>
        <p:spPr>
          <a:xfrm>
            <a:off x="1944916" y="1653688"/>
            <a:ext cx="348722" cy="13907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Arrow: Right 19">
            <a:extLst>
              <a:ext uri="{FF2B5EF4-FFF2-40B4-BE49-F238E27FC236}">
                <a16:creationId xmlns:a16="http://schemas.microsoft.com/office/drawing/2014/main" id="{B85AA378-A972-5FEB-196D-B3B69E0894CA}"/>
              </a:ext>
            </a:extLst>
          </p:cNvPr>
          <p:cNvSpPr/>
          <p:nvPr/>
        </p:nvSpPr>
        <p:spPr>
          <a:xfrm>
            <a:off x="4010070" y="3392458"/>
            <a:ext cx="348722" cy="13907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348531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14" grpId="0"/>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6</a:t>
            </a:fld>
            <a:endParaRPr lang="en"/>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53855" y="3127547"/>
            <a:ext cx="851616" cy="1024955"/>
          </a:xfrm>
          <a:prstGeom prst="rect">
            <a:avLst/>
          </a:prstGeom>
          <a:effectLst>
            <a:outerShdw blurRad="50800" dist="38100" dir="2700000" algn="tl" rotWithShape="0">
              <a:prstClr val="black">
                <a:alpha val="40000"/>
              </a:prstClr>
            </a:outerShdw>
          </a:effectLst>
        </p:spPr>
      </p:pic>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76289" y="2369047"/>
            <a:ext cx="1065617" cy="751112"/>
          </a:xfrm>
          <a:prstGeom prst="rect">
            <a:avLst/>
          </a:prstGeom>
          <a:effectLst>
            <a:outerShdw blurRad="50800" dist="38100" dir="2700000" algn="tl" rotWithShape="0">
              <a:prstClr val="black">
                <a:alpha val="40000"/>
              </a:prstClr>
            </a:outerShdw>
          </a:effectLst>
        </p:spPr>
      </p:pic>
      <p:sp>
        <p:nvSpPr>
          <p:cNvPr id="14" name="Rectangle 13"/>
          <p:cNvSpPr/>
          <p:nvPr/>
        </p:nvSpPr>
        <p:spPr>
          <a:xfrm>
            <a:off x="4535879" y="1708151"/>
            <a:ext cx="1063112" cy="276999"/>
          </a:xfrm>
          <a:prstGeom prst="rect">
            <a:avLst/>
          </a:prstGeom>
        </p:spPr>
        <p:txBody>
          <a:bodyPr wrap="none">
            <a:spAutoFit/>
          </a:bodyPr>
          <a:lstStyle/>
          <a:p>
            <a:r>
              <a:rPr lang="en-US" sz="1200" dirty="0">
                <a:solidFill>
                  <a:schemeClr val="tx1">
                    <a:lumMod val="50000"/>
                    <a:lumOff val="50000"/>
                  </a:schemeClr>
                </a:solidFill>
              </a:rPr>
              <a:t>Temperature</a:t>
            </a:r>
          </a:p>
        </p:txBody>
      </p:sp>
      <p:sp>
        <p:nvSpPr>
          <p:cNvPr id="18" name="Rectangle 17"/>
          <p:cNvSpPr/>
          <p:nvPr/>
        </p:nvSpPr>
        <p:spPr>
          <a:xfrm>
            <a:off x="830835" y="4280429"/>
            <a:ext cx="627095" cy="276999"/>
          </a:xfrm>
          <a:prstGeom prst="rect">
            <a:avLst/>
          </a:prstGeom>
        </p:spPr>
        <p:txBody>
          <a:bodyPr wrap="none">
            <a:spAutoFit/>
          </a:bodyPr>
          <a:lstStyle/>
          <a:p>
            <a:r>
              <a:rPr lang="en-US" sz="1200" dirty="0">
                <a:solidFill>
                  <a:schemeClr val="tx1">
                    <a:lumMod val="50000"/>
                    <a:lumOff val="50000"/>
                  </a:schemeClr>
                </a:solidFill>
              </a:rPr>
              <a:t>LiDAR</a:t>
            </a:r>
          </a:p>
        </p:txBody>
      </p:sp>
      <p:cxnSp>
        <p:nvCxnSpPr>
          <p:cNvPr id="19" name="Straight Connector 18"/>
          <p:cNvCxnSpPr/>
          <p:nvPr/>
        </p:nvCxnSpPr>
        <p:spPr>
          <a:xfrm>
            <a:off x="6605512" y="2478696"/>
            <a:ext cx="12970" cy="1692613"/>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6719070" y="2971267"/>
            <a:ext cx="1303562" cy="276999"/>
          </a:xfrm>
          <a:prstGeom prst="rect">
            <a:avLst/>
          </a:prstGeom>
        </p:spPr>
        <p:txBody>
          <a:bodyPr wrap="none">
            <a:spAutoFit/>
          </a:bodyPr>
          <a:lstStyle/>
          <a:p>
            <a:r>
              <a:rPr lang="en-US" sz="1200" b="1" dirty="0">
                <a:solidFill>
                  <a:schemeClr val="tx1">
                    <a:lumMod val="50000"/>
                    <a:lumOff val="50000"/>
                  </a:schemeClr>
                </a:solidFill>
              </a:rPr>
              <a:t>Heterogeneous</a:t>
            </a:r>
          </a:p>
        </p:txBody>
      </p:sp>
      <p:pic>
        <p:nvPicPr>
          <p:cNvPr id="1026" name="Picture 2" descr="Image result for server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8034" y="2458487"/>
            <a:ext cx="877280" cy="87728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Image result for db ic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29433" y="2557515"/>
            <a:ext cx="678057" cy="678057"/>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24"/>
          <p:cNvGrpSpPr/>
          <p:nvPr/>
        </p:nvGrpSpPr>
        <p:grpSpPr>
          <a:xfrm flipH="1" flipV="1">
            <a:off x="4139514" y="1825270"/>
            <a:ext cx="416518" cy="503978"/>
            <a:chOff x="1418594" y="4615176"/>
            <a:chExt cx="1140722" cy="602012"/>
          </a:xfrm>
          <a:effectLst>
            <a:outerShdw blurRad="50800" dist="38100" dir="2700000" algn="tl" rotWithShape="0">
              <a:prstClr val="black">
                <a:alpha val="40000"/>
              </a:prstClr>
            </a:outerShdw>
          </a:effectLst>
        </p:grpSpPr>
        <p:cxnSp>
          <p:nvCxnSpPr>
            <p:cNvPr id="26" name="Straight Connector 25"/>
            <p:cNvCxnSpPr/>
            <p:nvPr/>
          </p:nvCxnSpPr>
          <p:spPr>
            <a:xfrm flipV="1">
              <a:off x="1880558" y="4615176"/>
              <a:ext cx="678758" cy="60201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418594" y="5214807"/>
              <a:ext cx="468000" cy="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1615890" y="4090990"/>
            <a:ext cx="525867" cy="300559"/>
            <a:chOff x="1418594" y="4615176"/>
            <a:chExt cx="1140722" cy="602012"/>
          </a:xfrm>
          <a:effectLst>
            <a:outerShdw blurRad="50800" dist="38100" dir="2700000" algn="tl" rotWithShape="0">
              <a:prstClr val="black">
                <a:alpha val="40000"/>
              </a:prstClr>
            </a:outerShdw>
          </a:effectLst>
        </p:grpSpPr>
        <p:cxnSp>
          <p:nvCxnSpPr>
            <p:cNvPr id="29" name="Straight Connector 28"/>
            <p:cNvCxnSpPr/>
            <p:nvPr/>
          </p:nvCxnSpPr>
          <p:spPr>
            <a:xfrm flipV="1">
              <a:off x="1880558" y="4615176"/>
              <a:ext cx="678758" cy="60201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418594" y="5214807"/>
              <a:ext cx="468000" cy="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22" name="Title 1"/>
          <p:cNvSpPr txBox="1">
            <a:spLocks/>
          </p:cNvSpPr>
          <p:nvPr/>
        </p:nvSpPr>
        <p:spPr>
          <a:xfrm>
            <a:off x="652250" y="508296"/>
            <a:ext cx="8222000"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r>
              <a:rPr lang="en-US" sz="3600" dirty="0"/>
              <a:t>Measurement challenges</a:t>
            </a:r>
            <a:endParaRPr lang="en-GB" sz="3600" dirty="0"/>
          </a:p>
        </p:txBody>
      </p:sp>
      <p:sp>
        <p:nvSpPr>
          <p:cNvPr id="23" name="Rectangle 22"/>
          <p:cNvSpPr/>
          <p:nvPr/>
        </p:nvSpPr>
        <p:spPr>
          <a:xfrm>
            <a:off x="6719070" y="3189683"/>
            <a:ext cx="797013" cy="276999"/>
          </a:xfrm>
          <a:prstGeom prst="rect">
            <a:avLst/>
          </a:prstGeom>
        </p:spPr>
        <p:txBody>
          <a:bodyPr wrap="none">
            <a:spAutoFit/>
          </a:bodyPr>
          <a:lstStyle/>
          <a:p>
            <a:r>
              <a:rPr lang="en-US" sz="1200" b="1" dirty="0">
                <a:solidFill>
                  <a:schemeClr val="tx1">
                    <a:lumMod val="50000"/>
                    <a:lumOff val="50000"/>
                  </a:schemeClr>
                </a:solidFill>
              </a:rPr>
              <a:t>systems</a:t>
            </a:r>
          </a:p>
        </p:txBody>
      </p:sp>
      <p:sp>
        <p:nvSpPr>
          <p:cNvPr id="31" name="Text Placeholder 5"/>
          <p:cNvSpPr>
            <a:spLocks noGrp="1"/>
          </p:cNvSpPr>
          <p:nvPr>
            <p:ph type="body" idx="1"/>
          </p:nvPr>
        </p:nvSpPr>
        <p:spPr>
          <a:xfrm>
            <a:off x="595538" y="1215036"/>
            <a:ext cx="3590242" cy="1766238"/>
          </a:xfrm>
        </p:spPr>
        <p:txBody>
          <a:bodyPr/>
          <a:lstStyle/>
          <a:p>
            <a:r>
              <a:rPr lang="en-US" sz="1400" dirty="0"/>
              <a:t>Conflicting programming approaches</a:t>
            </a:r>
          </a:p>
          <a:p>
            <a:r>
              <a:rPr lang="en-US" sz="1400" dirty="0"/>
              <a:t>Disparate drivers</a:t>
            </a:r>
          </a:p>
          <a:p>
            <a:r>
              <a:rPr lang="en-US" sz="1400" dirty="0"/>
              <a:t>Timing, triggering, and synchronization</a:t>
            </a:r>
          </a:p>
          <a:p>
            <a:r>
              <a:rPr lang="en-US" sz="1400" dirty="0"/>
              <a:t>Fixed soft/hardware</a:t>
            </a:r>
          </a:p>
          <a:p>
            <a:r>
              <a:rPr lang="en-US" sz="1400" dirty="0"/>
              <a:t>Changing requirements</a:t>
            </a:r>
          </a:p>
          <a:p>
            <a:r>
              <a:rPr lang="en-US" sz="1200" dirty="0"/>
              <a:t>…</a:t>
            </a:r>
          </a:p>
          <a:p>
            <a:endParaRPr lang="en-GB" sz="1100" dirty="0"/>
          </a:p>
        </p:txBody>
      </p:sp>
      <p:pic>
        <p:nvPicPr>
          <p:cNvPr id="2" name="Picture 2" descr="Image result for hiden rga"/>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13500" b="80000" l="7865" r="90637">
                        <a14:foregroundMark x1="24345" y1="32500" x2="18352" y2="44000"/>
                        <a14:foregroundMark x1="22846" y1="33000" x2="27341" y2="27000"/>
                        <a14:foregroundMark x1="38202" y1="39000" x2="87266" y2="58000"/>
                        <a14:foregroundMark x1="70037" y1="61500" x2="65169" y2="64500"/>
                      </a14:backgroundRemoval>
                    </a14:imgEffect>
                  </a14:imgLayer>
                </a14:imgProps>
              </a:ext>
              <a:ext uri="{28A0092B-C50C-407E-A947-70E740481C1C}">
                <a14:useLocalDpi xmlns:a14="http://schemas.microsoft.com/office/drawing/2010/main" val="0"/>
              </a:ext>
            </a:extLst>
          </a:blip>
          <a:srcRect/>
          <a:stretch>
            <a:fillRect/>
          </a:stretch>
        </p:blipFill>
        <p:spPr bwMode="auto">
          <a:xfrm>
            <a:off x="3014233" y="3355464"/>
            <a:ext cx="1357519" cy="101686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2" name="Rectangle 31"/>
          <p:cNvSpPr/>
          <p:nvPr/>
        </p:nvSpPr>
        <p:spPr>
          <a:xfrm>
            <a:off x="4320111" y="4323677"/>
            <a:ext cx="518091" cy="276999"/>
          </a:xfrm>
          <a:prstGeom prst="rect">
            <a:avLst/>
          </a:prstGeom>
        </p:spPr>
        <p:txBody>
          <a:bodyPr wrap="none">
            <a:spAutoFit/>
          </a:bodyPr>
          <a:lstStyle/>
          <a:p>
            <a:r>
              <a:rPr lang="en-US" sz="1200" dirty="0">
                <a:solidFill>
                  <a:schemeClr val="tx1">
                    <a:lumMod val="50000"/>
                    <a:lumOff val="50000"/>
                  </a:schemeClr>
                </a:solidFill>
              </a:rPr>
              <a:t>RGA</a:t>
            </a:r>
          </a:p>
        </p:txBody>
      </p:sp>
      <p:grpSp>
        <p:nvGrpSpPr>
          <p:cNvPr id="33" name="Group 32"/>
          <p:cNvGrpSpPr/>
          <p:nvPr/>
        </p:nvGrpSpPr>
        <p:grpSpPr>
          <a:xfrm flipH="1">
            <a:off x="3858662" y="4146821"/>
            <a:ext cx="468362" cy="306552"/>
            <a:chOff x="1418594" y="4615176"/>
            <a:chExt cx="1140722" cy="602012"/>
          </a:xfrm>
          <a:effectLst>
            <a:outerShdw blurRad="50800" dist="38100" dir="2700000" algn="tl" rotWithShape="0">
              <a:prstClr val="black">
                <a:alpha val="40000"/>
              </a:prstClr>
            </a:outerShdw>
          </a:effectLst>
        </p:grpSpPr>
        <p:cxnSp>
          <p:nvCxnSpPr>
            <p:cNvPr id="34" name="Straight Connector 33"/>
            <p:cNvCxnSpPr/>
            <p:nvPr/>
          </p:nvCxnSpPr>
          <p:spPr>
            <a:xfrm flipV="1">
              <a:off x="1880558" y="4615176"/>
              <a:ext cx="678758" cy="60201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418594" y="5214807"/>
              <a:ext cx="468000" cy="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6" name="Rectangle 35">
            <a:extLst>
              <a:ext uri="{FF2B5EF4-FFF2-40B4-BE49-F238E27FC236}">
                <a16:creationId xmlns:a16="http://schemas.microsoft.com/office/drawing/2014/main" id="{6DCDCB34-35AC-44AA-80F7-62AC6F579263}"/>
              </a:ext>
            </a:extLst>
          </p:cNvPr>
          <p:cNvSpPr/>
          <p:nvPr/>
        </p:nvSpPr>
        <p:spPr>
          <a:xfrm>
            <a:off x="4422610" y="3609034"/>
            <a:ext cx="721672" cy="276999"/>
          </a:xfrm>
          <a:prstGeom prst="rect">
            <a:avLst/>
          </a:prstGeom>
        </p:spPr>
        <p:txBody>
          <a:bodyPr wrap="none">
            <a:spAutoFit/>
          </a:bodyPr>
          <a:lstStyle/>
          <a:p>
            <a:r>
              <a:rPr lang="en-US" sz="1200" dirty="0">
                <a:solidFill>
                  <a:schemeClr val="tx1">
                    <a:lumMod val="50000"/>
                    <a:lumOff val="50000"/>
                  </a:schemeClr>
                </a:solidFill>
              </a:rPr>
              <a:t>Storage</a:t>
            </a:r>
          </a:p>
        </p:txBody>
      </p:sp>
      <p:grpSp>
        <p:nvGrpSpPr>
          <p:cNvPr id="37" name="Group 36">
            <a:extLst>
              <a:ext uri="{FF2B5EF4-FFF2-40B4-BE49-F238E27FC236}">
                <a16:creationId xmlns:a16="http://schemas.microsoft.com/office/drawing/2014/main" id="{21BFFAAC-7DB1-4108-B702-F5F553F8DAF8}"/>
              </a:ext>
            </a:extLst>
          </p:cNvPr>
          <p:cNvGrpSpPr/>
          <p:nvPr/>
        </p:nvGrpSpPr>
        <p:grpSpPr>
          <a:xfrm>
            <a:off x="5425124" y="3284837"/>
            <a:ext cx="431978" cy="453082"/>
            <a:chOff x="1418594" y="4615176"/>
            <a:chExt cx="1140722" cy="602012"/>
          </a:xfrm>
          <a:effectLst>
            <a:outerShdw blurRad="50800" dist="38100" dir="2700000" algn="tl" rotWithShape="0">
              <a:prstClr val="black">
                <a:alpha val="40000"/>
              </a:prstClr>
            </a:outerShdw>
          </a:effectLst>
        </p:grpSpPr>
        <p:cxnSp>
          <p:nvCxnSpPr>
            <p:cNvPr id="38" name="Straight Connector 37">
              <a:extLst>
                <a:ext uri="{FF2B5EF4-FFF2-40B4-BE49-F238E27FC236}">
                  <a16:creationId xmlns:a16="http://schemas.microsoft.com/office/drawing/2014/main" id="{470D6529-7FFE-4ACA-93F3-6489B9701029}"/>
                </a:ext>
              </a:extLst>
            </p:cNvPr>
            <p:cNvCxnSpPr/>
            <p:nvPr/>
          </p:nvCxnSpPr>
          <p:spPr>
            <a:xfrm flipV="1">
              <a:off x="1880558" y="4615176"/>
              <a:ext cx="678758" cy="60201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8CA407B-66BC-46D0-A423-3EA32FDB3FA3}"/>
                </a:ext>
              </a:extLst>
            </p:cNvPr>
            <p:cNvCxnSpPr/>
            <p:nvPr/>
          </p:nvCxnSpPr>
          <p:spPr>
            <a:xfrm>
              <a:off x="1418594" y="5214807"/>
              <a:ext cx="468000" cy="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90147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
                                            <p:txEl>
                                              <p:pRg st="0" end="0"/>
                                            </p:txEl>
                                          </p:spTgt>
                                        </p:tgtEl>
                                        <p:attrNameLst>
                                          <p:attrName>style.visibility</p:attrName>
                                        </p:attrNameLst>
                                      </p:cBhvr>
                                      <p:to>
                                        <p:strVal val="visible"/>
                                      </p:to>
                                    </p:set>
                                    <p:animEffect transition="in" filter="fade">
                                      <p:cBhvr>
                                        <p:cTn id="12" dur="500"/>
                                        <p:tgtEl>
                                          <p:spTgt spid="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
                                            <p:txEl>
                                              <p:pRg st="1" end="1"/>
                                            </p:txEl>
                                          </p:spTgt>
                                        </p:tgtEl>
                                        <p:attrNameLst>
                                          <p:attrName>style.visibility</p:attrName>
                                        </p:attrNameLst>
                                      </p:cBhvr>
                                      <p:to>
                                        <p:strVal val="visible"/>
                                      </p:to>
                                    </p:set>
                                    <p:animEffect transition="in" filter="fade">
                                      <p:cBhvr>
                                        <p:cTn id="17" dur="500"/>
                                        <p:tgtEl>
                                          <p:spTgt spid="3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
                                            <p:txEl>
                                              <p:pRg st="2" end="2"/>
                                            </p:txEl>
                                          </p:spTgt>
                                        </p:tgtEl>
                                        <p:attrNameLst>
                                          <p:attrName>style.visibility</p:attrName>
                                        </p:attrNameLst>
                                      </p:cBhvr>
                                      <p:to>
                                        <p:strVal val="visible"/>
                                      </p:to>
                                    </p:set>
                                    <p:animEffect transition="in" filter="fade">
                                      <p:cBhvr>
                                        <p:cTn id="22" dur="500"/>
                                        <p:tgtEl>
                                          <p:spTgt spid="3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
                                            <p:txEl>
                                              <p:pRg st="3" end="3"/>
                                            </p:txEl>
                                          </p:spTgt>
                                        </p:tgtEl>
                                        <p:attrNameLst>
                                          <p:attrName>style.visibility</p:attrName>
                                        </p:attrNameLst>
                                      </p:cBhvr>
                                      <p:to>
                                        <p:strVal val="visible"/>
                                      </p:to>
                                    </p:set>
                                    <p:animEffect transition="in" filter="fade">
                                      <p:cBhvr>
                                        <p:cTn id="27" dur="500"/>
                                        <p:tgtEl>
                                          <p:spTgt spid="3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1">
                                            <p:txEl>
                                              <p:pRg st="4" end="4"/>
                                            </p:txEl>
                                          </p:spTgt>
                                        </p:tgtEl>
                                        <p:attrNameLst>
                                          <p:attrName>style.visibility</p:attrName>
                                        </p:attrNameLst>
                                      </p:cBhvr>
                                      <p:to>
                                        <p:strVal val="visible"/>
                                      </p:to>
                                    </p:set>
                                    <p:animEffect transition="in" filter="fade">
                                      <p:cBhvr>
                                        <p:cTn id="32" dur="500"/>
                                        <p:tgtEl>
                                          <p:spTgt spid="31">
                                            <p:txEl>
                                              <p:pRg st="4" end="4"/>
                                            </p:txEl>
                                          </p:spTgt>
                                        </p:tgtEl>
                                      </p:cBhvr>
                                    </p:animEffec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31">
                                            <p:txEl>
                                              <p:pRg st="5" end="5"/>
                                            </p:txEl>
                                          </p:spTgt>
                                        </p:tgtEl>
                                        <p:attrNameLst>
                                          <p:attrName>style.visibility</p:attrName>
                                        </p:attrNameLst>
                                      </p:cBhvr>
                                      <p:to>
                                        <p:strVal val="visible"/>
                                      </p:to>
                                    </p:set>
                                    <p:animEffect transition="in" filter="fade">
                                      <p:cBhvr>
                                        <p:cTn id="36" dur="500"/>
                                        <p:tgtEl>
                                          <p:spTgt spid="31">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22" presetClass="entr" presetSubtype="2"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right)">
                                      <p:cBhvr>
                                        <p:cTn id="44" dur="500"/>
                                        <p:tgtEl>
                                          <p:spTgt spid="2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nodeType="with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par>
                                <p:cTn id="51" presetID="22" presetClass="entr" presetSubtype="2"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right)">
                                      <p:cBhvr>
                                        <p:cTn id="53" dur="500"/>
                                        <p:tgtEl>
                                          <p:spTgt spid="2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par>
                                <p:cTn id="57" presetID="10" presetClass="entr" presetSubtype="0" fill="hold" nodeType="withEffect">
                                  <p:stCondLst>
                                    <p:cond delay="0"/>
                                  </p:stCondLst>
                                  <p:childTnLst>
                                    <p:set>
                                      <p:cBhvr>
                                        <p:cTn id="58" dur="1" fill="hold">
                                          <p:stCondLst>
                                            <p:cond delay="0"/>
                                          </p:stCondLst>
                                        </p:cTn>
                                        <p:tgtEl>
                                          <p:spTgt spid="2"/>
                                        </p:tgtEl>
                                        <p:attrNameLst>
                                          <p:attrName>style.visibility</p:attrName>
                                        </p:attrNameLst>
                                      </p:cBhvr>
                                      <p:to>
                                        <p:strVal val="visible"/>
                                      </p:to>
                                    </p:set>
                                    <p:animEffect transition="in" filter="fade">
                                      <p:cBhvr>
                                        <p:cTn id="59" dur="500"/>
                                        <p:tgtEl>
                                          <p:spTgt spid="2"/>
                                        </p:tgtEl>
                                      </p:cBhvr>
                                    </p:animEffect>
                                  </p:childTnLst>
                                </p:cTn>
                              </p:par>
                              <p:par>
                                <p:cTn id="60" presetID="22" presetClass="entr" presetSubtype="2" fill="hold"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wipe(right)">
                                      <p:cBhvr>
                                        <p:cTn id="62" dur="500"/>
                                        <p:tgtEl>
                                          <p:spTgt spid="3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500"/>
                                        <p:tgtEl>
                                          <p:spTgt spid="32"/>
                                        </p:tgtEl>
                                      </p:cBhvr>
                                    </p:animEffect>
                                  </p:childTnLst>
                                </p:cTn>
                              </p:par>
                              <p:par>
                                <p:cTn id="66" presetID="10" presetClass="entr" presetSubtype="0" fill="hold" nodeType="withEffect">
                                  <p:stCondLst>
                                    <p:cond delay="0"/>
                                  </p:stCondLst>
                                  <p:childTnLst>
                                    <p:set>
                                      <p:cBhvr>
                                        <p:cTn id="67" dur="1" fill="hold">
                                          <p:stCondLst>
                                            <p:cond delay="0"/>
                                          </p:stCondLst>
                                        </p:cTn>
                                        <p:tgtEl>
                                          <p:spTgt spid="1026"/>
                                        </p:tgtEl>
                                        <p:attrNameLst>
                                          <p:attrName>style.visibility</p:attrName>
                                        </p:attrNameLst>
                                      </p:cBhvr>
                                      <p:to>
                                        <p:strVal val="visible"/>
                                      </p:to>
                                    </p:set>
                                    <p:animEffect transition="in" filter="fade">
                                      <p:cBhvr>
                                        <p:cTn id="68" dur="500"/>
                                        <p:tgtEl>
                                          <p:spTgt spid="1026"/>
                                        </p:tgtEl>
                                      </p:cBhvr>
                                    </p:animEffect>
                                  </p:childTnLst>
                                </p:cTn>
                              </p:par>
                              <p:par>
                                <p:cTn id="69" presetID="10" presetClass="entr" presetSubtype="0" fill="hold"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par>
                                <p:cTn id="75" presetID="22" presetClass="entr" presetSubtype="2"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right)">
                                      <p:cBhvr>
                                        <p:cTn id="77" dur="500"/>
                                        <p:tgtEl>
                                          <p:spTgt spid="37"/>
                                        </p:tgtEl>
                                      </p:cBhvr>
                                    </p:animEffect>
                                  </p:childTnLst>
                                </p:cTn>
                              </p:par>
                              <p:par>
                                <p:cTn id="78" presetID="10" presetClass="entr" presetSubtype="0" fill="hold" nodeType="with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500"/>
                                        <p:tgtEl>
                                          <p:spTgt spid="19"/>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500"/>
                                        <p:tgtEl>
                                          <p:spTgt spid="2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P spid="22" grpId="0"/>
      <p:bldP spid="23" grpId="0"/>
      <p:bldP spid="31" grpId="0" uiExpand="1" build="p"/>
      <p:bldP spid="32"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279856-8ADB-7FB6-23DD-CBDAD108E833}"/>
              </a:ext>
            </a:extLst>
          </p:cNvPr>
          <p:cNvSpPr>
            <a:spLocks noGrp="1"/>
          </p:cNvSpPr>
          <p:nvPr>
            <p:ph type="body" idx="1"/>
          </p:nvPr>
        </p:nvSpPr>
        <p:spPr>
          <a:xfrm>
            <a:off x="523608" y="1336450"/>
            <a:ext cx="5167924" cy="1486717"/>
          </a:xfrm>
        </p:spPr>
        <p:txBody>
          <a:bodyPr/>
          <a:lstStyle/>
          <a:p>
            <a:r>
              <a:rPr lang="en-GB" dirty="0"/>
              <a:t>Integration is the key to efficiently creating a control and measurement system.</a:t>
            </a:r>
          </a:p>
          <a:p>
            <a:r>
              <a:rPr lang="en-GB" dirty="0"/>
              <a:t>LabVIEW effortlessly joins together hardware and software.</a:t>
            </a:r>
            <a:endParaRPr lang="en-CH" dirty="0"/>
          </a:p>
          <a:p>
            <a:endParaRPr lang="en-CH" dirty="0"/>
          </a:p>
        </p:txBody>
      </p:sp>
      <p:sp>
        <p:nvSpPr>
          <p:cNvPr id="4" name="Slide Number Placeholder 3">
            <a:extLst>
              <a:ext uri="{FF2B5EF4-FFF2-40B4-BE49-F238E27FC236}">
                <a16:creationId xmlns:a16="http://schemas.microsoft.com/office/drawing/2014/main" id="{AEEE750D-67CB-807A-1600-C5A25910966A}"/>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7</a:t>
            </a:fld>
            <a:endParaRPr lang="en"/>
          </a:p>
        </p:txBody>
      </p:sp>
      <p:sp>
        <p:nvSpPr>
          <p:cNvPr id="5" name="Title 4">
            <a:extLst>
              <a:ext uri="{FF2B5EF4-FFF2-40B4-BE49-F238E27FC236}">
                <a16:creationId xmlns:a16="http://schemas.microsoft.com/office/drawing/2014/main" id="{E440E9CA-54A0-5EE0-C459-9D280B258A37}"/>
              </a:ext>
            </a:extLst>
          </p:cNvPr>
          <p:cNvSpPr>
            <a:spLocks noGrp="1"/>
          </p:cNvSpPr>
          <p:nvPr>
            <p:ph type="title"/>
          </p:nvPr>
        </p:nvSpPr>
        <p:spPr/>
        <p:txBody>
          <a:bodyPr/>
          <a:lstStyle/>
          <a:p>
            <a:r>
              <a:rPr lang="en-GB" dirty="0"/>
              <a:t>HW and SW Integration</a:t>
            </a:r>
            <a:endParaRPr lang="en-CH" dirty="0"/>
          </a:p>
        </p:txBody>
      </p:sp>
      <p:pic>
        <p:nvPicPr>
          <p:cNvPr id="8" name="Picture 7">
            <a:extLst>
              <a:ext uri="{FF2B5EF4-FFF2-40B4-BE49-F238E27FC236}">
                <a16:creationId xmlns:a16="http://schemas.microsoft.com/office/drawing/2014/main" id="{DFA705CD-4218-4E7B-99AD-3773D6739FA7}"/>
              </a:ext>
            </a:extLst>
          </p:cNvPr>
          <p:cNvPicPr>
            <a:picLocks noChangeAspect="1"/>
          </p:cNvPicPr>
          <p:nvPr/>
        </p:nvPicPr>
        <p:blipFill rotWithShape="1">
          <a:blip r:embed="rId2">
            <a:extLst>
              <a:ext uri="{28A0092B-C50C-407E-A947-70E740481C1C}">
                <a14:useLocalDpi xmlns:a14="http://schemas.microsoft.com/office/drawing/2010/main" val="0"/>
              </a:ext>
            </a:extLst>
          </a:blip>
          <a:srcRect r="83988" b="42447"/>
          <a:stretch/>
        </p:blipFill>
        <p:spPr>
          <a:xfrm>
            <a:off x="4525435" y="2962111"/>
            <a:ext cx="763478" cy="738664"/>
          </a:xfrm>
          <a:prstGeom prst="rect">
            <a:avLst/>
          </a:prstGeom>
        </p:spPr>
      </p:pic>
      <p:pic>
        <p:nvPicPr>
          <p:cNvPr id="9" name="Picture 8">
            <a:extLst>
              <a:ext uri="{FF2B5EF4-FFF2-40B4-BE49-F238E27FC236}">
                <a16:creationId xmlns:a16="http://schemas.microsoft.com/office/drawing/2014/main" id="{7DB24107-AAFC-10AF-1353-51CA01C995CE}"/>
              </a:ext>
            </a:extLst>
          </p:cNvPr>
          <p:cNvPicPr>
            <a:picLocks noChangeAspect="1"/>
          </p:cNvPicPr>
          <p:nvPr/>
        </p:nvPicPr>
        <p:blipFill>
          <a:blip r:embed="rId3"/>
          <a:stretch>
            <a:fillRect/>
          </a:stretch>
        </p:blipFill>
        <p:spPr>
          <a:xfrm>
            <a:off x="2999358" y="3823957"/>
            <a:ext cx="1027893" cy="750362"/>
          </a:xfrm>
          <a:prstGeom prst="rect">
            <a:avLst/>
          </a:prstGeom>
        </p:spPr>
      </p:pic>
      <p:pic>
        <p:nvPicPr>
          <p:cNvPr id="10" name="Picture 2" descr="Image result for hiden rga">
            <a:extLst>
              <a:ext uri="{FF2B5EF4-FFF2-40B4-BE49-F238E27FC236}">
                <a16:creationId xmlns:a16="http://schemas.microsoft.com/office/drawing/2014/main" id="{FA843E3E-22E1-DD9F-24B7-D2AE15078B38}"/>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3500" b="80000" l="7865" r="90637">
                        <a14:foregroundMark x1="24345" y1="32500" x2="18352" y2="44000"/>
                        <a14:foregroundMark x1="22846" y1="33000" x2="27341" y2="27000"/>
                        <a14:foregroundMark x1="38202" y1="39000" x2="87266" y2="58000"/>
                        <a14:foregroundMark x1="70037" y1="61500" x2="65169" y2="64500"/>
                      </a14:backgroundRemoval>
                    </a14:imgEffect>
                  </a14:imgLayer>
                </a14:imgProps>
              </a:ext>
              <a:ext uri="{28A0092B-C50C-407E-A947-70E740481C1C}">
                <a14:useLocalDpi xmlns:a14="http://schemas.microsoft.com/office/drawing/2010/main" val="0"/>
              </a:ext>
            </a:extLst>
          </a:blip>
          <a:srcRect/>
          <a:stretch>
            <a:fillRect/>
          </a:stretch>
        </p:blipFill>
        <p:spPr bwMode="auto">
          <a:xfrm>
            <a:off x="2999358" y="2386560"/>
            <a:ext cx="1116213" cy="83611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 name="Picture 13" descr="A picture containing electronics, machine, electronic engineering, control panel&#10;&#10;Description automatically generated">
            <a:extLst>
              <a:ext uri="{FF2B5EF4-FFF2-40B4-BE49-F238E27FC236}">
                <a16:creationId xmlns:a16="http://schemas.microsoft.com/office/drawing/2014/main" id="{E793EA76-BE31-3B7A-B780-74C7B0DF4DC9}"/>
              </a:ext>
            </a:extLst>
          </p:cNvPr>
          <p:cNvPicPr>
            <a:picLocks noChangeAspect="1"/>
          </p:cNvPicPr>
          <p:nvPr/>
        </p:nvPicPr>
        <p:blipFill>
          <a:blip r:embed="rId6"/>
          <a:stretch>
            <a:fillRect/>
          </a:stretch>
        </p:blipFill>
        <p:spPr>
          <a:xfrm>
            <a:off x="4997793" y="1962468"/>
            <a:ext cx="1065906" cy="709312"/>
          </a:xfrm>
          <a:prstGeom prst="rect">
            <a:avLst/>
          </a:prstGeom>
        </p:spPr>
      </p:pic>
      <p:pic>
        <p:nvPicPr>
          <p:cNvPr id="15" name="Picture 6" descr="Image result for db icon">
            <a:extLst>
              <a:ext uri="{FF2B5EF4-FFF2-40B4-BE49-F238E27FC236}">
                <a16:creationId xmlns:a16="http://schemas.microsoft.com/office/drawing/2014/main" id="{E16C35A8-A99F-57BB-E2E1-D6122378B23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89452" y="3222674"/>
            <a:ext cx="678057" cy="67805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063EAAC1-A1A0-BADD-506F-2704FD99559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098478" y="3140581"/>
            <a:ext cx="969519" cy="683376"/>
          </a:xfrm>
          <a:prstGeom prst="rect">
            <a:avLst/>
          </a:prstGeom>
          <a:effectLst>
            <a:outerShdw blurRad="50800" dist="38100" dir="2700000" algn="tl" rotWithShape="0">
              <a:prstClr val="black">
                <a:alpha val="40000"/>
              </a:prstClr>
            </a:outerShdw>
          </a:effectLst>
        </p:spPr>
      </p:pic>
      <p:pic>
        <p:nvPicPr>
          <p:cNvPr id="18" name="Picture 17" descr="A picture containing electronics, laser, machine, electronic engineering&#10;&#10;Description automatically generated">
            <a:extLst>
              <a:ext uri="{FF2B5EF4-FFF2-40B4-BE49-F238E27FC236}">
                <a16:creationId xmlns:a16="http://schemas.microsoft.com/office/drawing/2014/main" id="{6D11E9C0-16C0-9C9D-67D5-F55C9039E992}"/>
              </a:ext>
            </a:extLst>
          </p:cNvPr>
          <p:cNvPicPr>
            <a:picLocks noChangeAspect="1"/>
          </p:cNvPicPr>
          <p:nvPr/>
        </p:nvPicPr>
        <p:blipFill>
          <a:blip r:embed="rId9"/>
          <a:stretch>
            <a:fillRect/>
          </a:stretch>
        </p:blipFill>
        <p:spPr>
          <a:xfrm>
            <a:off x="6221667" y="2410850"/>
            <a:ext cx="927303" cy="617078"/>
          </a:xfrm>
          <a:prstGeom prst="rect">
            <a:avLst/>
          </a:prstGeom>
        </p:spPr>
      </p:pic>
      <p:pic>
        <p:nvPicPr>
          <p:cNvPr id="20" name="Picture 19" descr="A close-up of a computer chip&#10;&#10;Description automatically generated with medium confidence">
            <a:extLst>
              <a:ext uri="{FF2B5EF4-FFF2-40B4-BE49-F238E27FC236}">
                <a16:creationId xmlns:a16="http://schemas.microsoft.com/office/drawing/2014/main" id="{2BDDB6D1-FB6C-13CB-7952-DA665F3E65D6}"/>
              </a:ext>
            </a:extLst>
          </p:cNvPr>
          <p:cNvPicPr>
            <a:picLocks noChangeAspect="1"/>
          </p:cNvPicPr>
          <p:nvPr/>
        </p:nvPicPr>
        <p:blipFill>
          <a:blip r:embed="rId10"/>
          <a:stretch>
            <a:fillRect/>
          </a:stretch>
        </p:blipFill>
        <p:spPr>
          <a:xfrm>
            <a:off x="4661034" y="4113142"/>
            <a:ext cx="827990" cy="609276"/>
          </a:xfrm>
          <a:prstGeom prst="rect">
            <a:avLst/>
          </a:prstGeom>
        </p:spPr>
      </p:pic>
      <p:pic>
        <p:nvPicPr>
          <p:cNvPr id="21" name="Picture 4" descr="Image result for ni vision system image">
            <a:extLst>
              <a:ext uri="{FF2B5EF4-FFF2-40B4-BE49-F238E27FC236}">
                <a16:creationId xmlns:a16="http://schemas.microsoft.com/office/drawing/2014/main" id="{8E22F7AB-3BCE-6683-5C75-EE8C4534680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45032" y="3956495"/>
            <a:ext cx="1183449" cy="571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4306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8</a:t>
            </a:fld>
            <a:endParaRPr lang="en"/>
          </a:p>
        </p:txBody>
      </p:sp>
      <p:sp>
        <p:nvSpPr>
          <p:cNvPr id="81" name="TextBox 80"/>
          <p:cNvSpPr txBox="1"/>
          <p:nvPr/>
        </p:nvSpPr>
        <p:spPr>
          <a:xfrm>
            <a:off x="785431" y="1538224"/>
            <a:ext cx="7703574" cy="430887"/>
          </a:xfrm>
          <a:prstGeom prst="rect">
            <a:avLst/>
          </a:prstGeom>
          <a:noFill/>
        </p:spPr>
        <p:txBody>
          <a:bodyPr wrap="square" rtlCol="0">
            <a:spAutoFit/>
          </a:bodyPr>
          <a:lstStyle/>
          <a:p>
            <a:pPr defTabSz="457174"/>
            <a:r>
              <a:rPr lang="en-US" sz="1200" kern="1200" dirty="0">
                <a:solidFill>
                  <a:schemeClr val="tx1">
                    <a:lumMod val="50000"/>
                    <a:lumOff val="50000"/>
                  </a:schemeClr>
                </a:solidFill>
                <a:latin typeface="+mj-lt"/>
                <a:ea typeface="+mn-ea"/>
                <a:cs typeface="Calibri" panose="020F0502020204030204" pitchFamily="34" charset="0"/>
              </a:rPr>
              <a:t>Software Used for Data Acquisition and Instrument Control</a:t>
            </a:r>
          </a:p>
          <a:p>
            <a:pPr defTabSz="457174"/>
            <a:endParaRPr lang="en-US" sz="1000" kern="1200" spc="600" dirty="0">
              <a:solidFill>
                <a:schemeClr val="tx1">
                  <a:lumMod val="50000"/>
                  <a:lumOff val="50000"/>
                </a:schemeClr>
              </a:solidFill>
              <a:latin typeface="Univers Com 45 Light"/>
              <a:ea typeface="+mn-ea"/>
              <a:cs typeface="+mn-cs"/>
            </a:endParaRPr>
          </a:p>
        </p:txBody>
      </p:sp>
      <p:sp>
        <p:nvSpPr>
          <p:cNvPr id="7" name="Title 1"/>
          <p:cNvSpPr txBox="1">
            <a:spLocks/>
          </p:cNvSpPr>
          <p:nvPr/>
        </p:nvSpPr>
        <p:spPr>
          <a:xfrm>
            <a:off x="652250" y="612375"/>
            <a:ext cx="8222000" cy="857400"/>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5800"/>
              <a:buFont typeface="Raleway ExtraBold"/>
              <a:buNone/>
              <a:defRPr sz="5800" b="0" i="0" u="none" strike="noStrike" cap="none">
                <a:solidFill>
                  <a:srgbClr val="434343"/>
                </a:solidFill>
                <a:latin typeface="Raleway ExtraBold"/>
                <a:ea typeface="Raleway ExtraBold"/>
                <a:cs typeface="Raleway ExtraBold"/>
                <a:sym typeface="Raleway ExtraBold"/>
              </a:defRPr>
            </a:lvl1pPr>
            <a:lvl2pPr lvl="1">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2pPr>
            <a:lvl3pPr lvl="2">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3pPr>
            <a:lvl4pPr lvl="3">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4pPr>
            <a:lvl5pPr lvl="4">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5pPr>
            <a:lvl6pPr lvl="5">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6pPr>
            <a:lvl7pPr lvl="6">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7pPr>
            <a:lvl8pPr lvl="7">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8pPr>
            <a:lvl9pPr lvl="8">
              <a:spcBef>
                <a:spcPts val="0"/>
              </a:spcBef>
              <a:spcAft>
                <a:spcPts val="0"/>
              </a:spcAft>
              <a:buClr>
                <a:srgbClr val="434343"/>
              </a:buClr>
              <a:buSzPts val="5800"/>
              <a:buFont typeface="Raleway ExtraBold"/>
              <a:buNone/>
              <a:defRPr sz="5800">
                <a:solidFill>
                  <a:srgbClr val="434343"/>
                </a:solidFill>
                <a:latin typeface="Raleway ExtraBold"/>
                <a:ea typeface="Raleway ExtraBold"/>
                <a:cs typeface="Raleway ExtraBold"/>
                <a:sym typeface="Raleway ExtraBold"/>
              </a:defRPr>
            </a:lvl9pPr>
          </a:lstStyle>
          <a:p>
            <a:r>
              <a:rPr lang="en-US" sz="3600" dirty="0"/>
              <a:t>DAQ Comparison</a:t>
            </a:r>
            <a:endParaRPr lang="en-GB" sz="3600" dirty="0"/>
          </a:p>
        </p:txBody>
      </p:sp>
      <p:graphicFrame>
        <p:nvGraphicFramePr>
          <p:cNvPr id="2" name="Table 1">
            <a:extLst>
              <a:ext uri="{FF2B5EF4-FFF2-40B4-BE49-F238E27FC236}">
                <a16:creationId xmlns:a16="http://schemas.microsoft.com/office/drawing/2014/main" id="{58CDD2E1-4B11-4C7D-A9DD-CA705276F1CD}"/>
              </a:ext>
            </a:extLst>
          </p:cNvPr>
          <p:cNvGraphicFramePr>
            <a:graphicFrameLocks noGrp="1"/>
          </p:cNvGraphicFramePr>
          <p:nvPr>
            <p:extLst>
              <p:ext uri="{D42A27DB-BD31-4B8C-83A1-F6EECF244321}">
                <p14:modId xmlns:p14="http://schemas.microsoft.com/office/powerpoint/2010/main" val="1781006590"/>
              </p:ext>
            </p:extLst>
          </p:nvPr>
        </p:nvGraphicFramePr>
        <p:xfrm>
          <a:off x="745787" y="1991405"/>
          <a:ext cx="7561635" cy="2225040"/>
        </p:xfrm>
        <a:graphic>
          <a:graphicData uri="http://schemas.openxmlformats.org/drawingml/2006/table">
            <a:tbl>
              <a:tblPr firstRow="1" bandRow="1">
                <a:tableStyleId>{72833802-FEF1-4C79-8D5D-14CF1EAF98D9}</a:tableStyleId>
              </a:tblPr>
              <a:tblGrid>
                <a:gridCol w="2295728">
                  <a:extLst>
                    <a:ext uri="{9D8B030D-6E8A-4147-A177-3AD203B41FA5}">
                      <a16:colId xmlns:a16="http://schemas.microsoft.com/office/drawing/2014/main" val="3555123408"/>
                    </a:ext>
                  </a:extLst>
                </a:gridCol>
                <a:gridCol w="1374842">
                  <a:extLst>
                    <a:ext uri="{9D8B030D-6E8A-4147-A177-3AD203B41FA5}">
                      <a16:colId xmlns:a16="http://schemas.microsoft.com/office/drawing/2014/main" val="4172440062"/>
                    </a:ext>
                  </a:extLst>
                </a:gridCol>
                <a:gridCol w="1297021">
                  <a:extLst>
                    <a:ext uri="{9D8B030D-6E8A-4147-A177-3AD203B41FA5}">
                      <a16:colId xmlns:a16="http://schemas.microsoft.com/office/drawing/2014/main" val="1318848534"/>
                    </a:ext>
                  </a:extLst>
                </a:gridCol>
                <a:gridCol w="1355388">
                  <a:extLst>
                    <a:ext uri="{9D8B030D-6E8A-4147-A177-3AD203B41FA5}">
                      <a16:colId xmlns:a16="http://schemas.microsoft.com/office/drawing/2014/main" val="1106778296"/>
                    </a:ext>
                  </a:extLst>
                </a:gridCol>
                <a:gridCol w="1238656">
                  <a:extLst>
                    <a:ext uri="{9D8B030D-6E8A-4147-A177-3AD203B41FA5}">
                      <a16:colId xmlns:a16="http://schemas.microsoft.com/office/drawing/2014/main" val="4208114290"/>
                    </a:ext>
                  </a:extLst>
                </a:gridCol>
              </a:tblGrid>
              <a:tr h="370840">
                <a:tc>
                  <a:txBody>
                    <a:bodyPr/>
                    <a:lstStyle/>
                    <a:p>
                      <a:r>
                        <a:rPr lang="en-GB" sz="1200" dirty="0"/>
                        <a:t>OPTIONS</a:t>
                      </a:r>
                    </a:p>
                  </a:txBody>
                  <a:tcPr/>
                </a:tc>
                <a:tc>
                  <a:txBody>
                    <a:bodyPr/>
                    <a:lstStyle/>
                    <a:p>
                      <a:pPr algn="ctr"/>
                      <a:r>
                        <a:rPr lang="en-GB" sz="1200" dirty="0"/>
                        <a:t>C++/C#/JS/VB</a:t>
                      </a:r>
                    </a:p>
                  </a:txBody>
                  <a:tcPr/>
                </a:tc>
                <a:tc>
                  <a:txBody>
                    <a:bodyPr/>
                    <a:lstStyle/>
                    <a:p>
                      <a:pPr algn="ctr"/>
                      <a:r>
                        <a:rPr lang="en-GB" sz="1200" dirty="0"/>
                        <a:t>LabVIEW</a:t>
                      </a:r>
                    </a:p>
                  </a:txBody>
                  <a:tcPr/>
                </a:tc>
                <a:tc>
                  <a:txBody>
                    <a:bodyPr/>
                    <a:lstStyle/>
                    <a:p>
                      <a:pPr algn="ctr"/>
                      <a:r>
                        <a:rPr lang="en-GB" sz="1200" dirty="0"/>
                        <a:t>MATLAB</a:t>
                      </a:r>
                    </a:p>
                  </a:txBody>
                  <a:tcPr/>
                </a:tc>
                <a:tc>
                  <a:txBody>
                    <a:bodyPr/>
                    <a:lstStyle/>
                    <a:p>
                      <a:pPr algn="ctr"/>
                      <a:r>
                        <a:rPr lang="en-GB" sz="1200" dirty="0" err="1"/>
                        <a:t>DASYLab</a:t>
                      </a:r>
                      <a:endParaRPr lang="en-GB" sz="1200" dirty="0"/>
                    </a:p>
                  </a:txBody>
                  <a:tcPr/>
                </a:tc>
                <a:extLst>
                  <a:ext uri="{0D108BD9-81ED-4DB2-BD59-A6C34878D82A}">
                    <a16:rowId xmlns:a16="http://schemas.microsoft.com/office/drawing/2014/main" val="1604922945"/>
                  </a:ext>
                </a:extLst>
              </a:tr>
              <a:tr h="370840">
                <a:tc>
                  <a:txBody>
                    <a:bodyPr/>
                    <a:lstStyle/>
                    <a:p>
                      <a:r>
                        <a:rPr lang="en-GB" sz="1200" dirty="0"/>
                        <a:t>Ease of programming (novice)</a:t>
                      </a:r>
                    </a:p>
                  </a:txBody>
                  <a:tcPr/>
                </a:tc>
                <a:tc>
                  <a:txBody>
                    <a:bodyPr/>
                    <a:lstStyle/>
                    <a:p>
                      <a:pPr algn="ctr"/>
                      <a:r>
                        <a:rPr lang="en-GB" sz="1200" dirty="0"/>
                        <a:t>Difficult</a:t>
                      </a:r>
                    </a:p>
                  </a:txBody>
                  <a:tcPr/>
                </a:tc>
                <a:tc>
                  <a:txBody>
                    <a:bodyPr/>
                    <a:lstStyle/>
                    <a:p>
                      <a:pPr algn="ctr"/>
                      <a:r>
                        <a:rPr lang="en-GB" sz="1200" dirty="0"/>
                        <a:t>Easy</a:t>
                      </a:r>
                    </a:p>
                  </a:txBody>
                  <a:tcPr/>
                </a:tc>
                <a:tc>
                  <a:txBody>
                    <a:bodyPr/>
                    <a:lstStyle/>
                    <a:p>
                      <a:pPr algn="ctr"/>
                      <a:r>
                        <a:rPr lang="en-GB" sz="1200" dirty="0"/>
                        <a:t>Medium</a:t>
                      </a:r>
                    </a:p>
                  </a:txBody>
                  <a:tcPr/>
                </a:tc>
                <a:tc>
                  <a:txBody>
                    <a:bodyPr/>
                    <a:lstStyle/>
                    <a:p>
                      <a:pPr algn="ctr"/>
                      <a:r>
                        <a:rPr lang="en-GB" sz="1200" dirty="0"/>
                        <a:t>Easy</a:t>
                      </a:r>
                    </a:p>
                  </a:txBody>
                  <a:tcPr/>
                </a:tc>
                <a:extLst>
                  <a:ext uri="{0D108BD9-81ED-4DB2-BD59-A6C34878D82A}">
                    <a16:rowId xmlns:a16="http://schemas.microsoft.com/office/drawing/2014/main" val="1043941010"/>
                  </a:ext>
                </a:extLst>
              </a:tr>
              <a:tr h="370840">
                <a:tc>
                  <a:txBody>
                    <a:bodyPr/>
                    <a:lstStyle/>
                    <a:p>
                      <a:r>
                        <a:rPr lang="en-GB" sz="1200" dirty="0"/>
                        <a:t>Programming Community size</a:t>
                      </a:r>
                    </a:p>
                  </a:txBody>
                  <a:tcPr/>
                </a:tc>
                <a:tc>
                  <a:txBody>
                    <a:bodyPr/>
                    <a:lstStyle/>
                    <a:p>
                      <a:pPr algn="ctr"/>
                      <a:r>
                        <a:rPr lang="en-GB" sz="1200" dirty="0"/>
                        <a:t>Very large</a:t>
                      </a:r>
                    </a:p>
                  </a:txBody>
                  <a:tcPr/>
                </a:tc>
                <a:tc>
                  <a:txBody>
                    <a:bodyPr/>
                    <a:lstStyle/>
                    <a:p>
                      <a:pPr algn="ctr"/>
                      <a:r>
                        <a:rPr lang="en-GB" sz="1200" dirty="0"/>
                        <a:t>Large</a:t>
                      </a:r>
                    </a:p>
                  </a:txBody>
                  <a:tcPr/>
                </a:tc>
                <a:tc>
                  <a:txBody>
                    <a:bodyPr/>
                    <a:lstStyle/>
                    <a:p>
                      <a:pPr algn="ctr"/>
                      <a:r>
                        <a:rPr lang="en-GB" sz="1200" dirty="0"/>
                        <a:t>Large</a:t>
                      </a:r>
                    </a:p>
                  </a:txBody>
                  <a:tcPr/>
                </a:tc>
                <a:tc>
                  <a:txBody>
                    <a:bodyPr/>
                    <a:lstStyle/>
                    <a:p>
                      <a:pPr algn="ctr"/>
                      <a:r>
                        <a:rPr lang="en-GB" sz="1200" dirty="0"/>
                        <a:t>Medium</a:t>
                      </a:r>
                    </a:p>
                  </a:txBody>
                  <a:tcPr/>
                </a:tc>
                <a:extLst>
                  <a:ext uri="{0D108BD9-81ED-4DB2-BD59-A6C34878D82A}">
                    <a16:rowId xmlns:a16="http://schemas.microsoft.com/office/drawing/2014/main" val="3125897145"/>
                  </a:ext>
                </a:extLst>
              </a:tr>
              <a:tr h="370840">
                <a:tc>
                  <a:txBody>
                    <a:bodyPr/>
                    <a:lstStyle/>
                    <a:p>
                      <a:r>
                        <a:rPr lang="en-GB" sz="1200" dirty="0"/>
                        <a:t>Complex Applications</a:t>
                      </a:r>
                    </a:p>
                  </a:txBody>
                  <a:tcPr/>
                </a:tc>
                <a:tc>
                  <a:txBody>
                    <a:bodyPr/>
                    <a:lstStyle/>
                    <a:p>
                      <a:pPr algn="ctr"/>
                      <a:r>
                        <a:rPr lang="en-GB" sz="1200" dirty="0"/>
                        <a:t>Yes</a:t>
                      </a:r>
                    </a:p>
                  </a:txBody>
                  <a:tcPr/>
                </a:tc>
                <a:tc>
                  <a:txBody>
                    <a:bodyPr/>
                    <a:lstStyle/>
                    <a:p>
                      <a:pPr algn="ctr"/>
                      <a:r>
                        <a:rPr lang="en-GB" sz="1200" dirty="0"/>
                        <a:t>Yes</a:t>
                      </a:r>
                    </a:p>
                  </a:txBody>
                  <a:tcPr/>
                </a:tc>
                <a:tc>
                  <a:txBody>
                    <a:bodyPr/>
                    <a:lstStyle/>
                    <a:p>
                      <a:pPr algn="ctr"/>
                      <a:r>
                        <a:rPr lang="en-GB" sz="1200" dirty="0"/>
                        <a:t>No</a:t>
                      </a:r>
                    </a:p>
                  </a:txBody>
                  <a:tcPr/>
                </a:tc>
                <a:tc>
                  <a:txBody>
                    <a:bodyPr/>
                    <a:lstStyle/>
                    <a:p>
                      <a:pPr algn="ctr"/>
                      <a:r>
                        <a:rPr lang="en-GB" sz="1200" dirty="0"/>
                        <a:t>No</a:t>
                      </a:r>
                    </a:p>
                  </a:txBody>
                  <a:tcPr/>
                </a:tc>
                <a:extLst>
                  <a:ext uri="{0D108BD9-81ED-4DB2-BD59-A6C34878D82A}">
                    <a16:rowId xmlns:a16="http://schemas.microsoft.com/office/drawing/2014/main" val="2667989754"/>
                  </a:ext>
                </a:extLst>
              </a:tr>
              <a:tr h="370840">
                <a:tc>
                  <a:txBody>
                    <a:bodyPr/>
                    <a:lstStyle/>
                    <a:p>
                      <a:r>
                        <a:rPr lang="en-GB" sz="1200" dirty="0"/>
                        <a:t>Built-in DAQ Support</a:t>
                      </a:r>
                    </a:p>
                  </a:txBody>
                  <a:tcPr/>
                </a:tc>
                <a:tc>
                  <a:txBody>
                    <a:bodyPr/>
                    <a:lstStyle/>
                    <a:p>
                      <a:pPr algn="ctr"/>
                      <a:r>
                        <a:rPr lang="en-GB" sz="1200" dirty="0"/>
                        <a:t>No</a:t>
                      </a:r>
                    </a:p>
                  </a:txBody>
                  <a:tcPr/>
                </a:tc>
                <a:tc>
                  <a:txBody>
                    <a:bodyPr/>
                    <a:lstStyle/>
                    <a:p>
                      <a:pPr algn="ctr"/>
                      <a:r>
                        <a:rPr lang="en-GB" sz="1200" dirty="0"/>
                        <a:t>Yes</a:t>
                      </a:r>
                    </a:p>
                  </a:txBody>
                  <a:tcPr/>
                </a:tc>
                <a:tc>
                  <a:txBody>
                    <a:bodyPr/>
                    <a:lstStyle/>
                    <a:p>
                      <a:pPr algn="ctr"/>
                      <a:r>
                        <a:rPr lang="en-GB" sz="1200" dirty="0"/>
                        <a:t>Some</a:t>
                      </a:r>
                    </a:p>
                  </a:txBody>
                  <a:tcPr/>
                </a:tc>
                <a:tc>
                  <a:txBody>
                    <a:bodyPr/>
                    <a:lstStyle/>
                    <a:p>
                      <a:pPr algn="ctr"/>
                      <a:r>
                        <a:rPr lang="en-GB" sz="1200" dirty="0"/>
                        <a:t>Yes</a:t>
                      </a:r>
                    </a:p>
                  </a:txBody>
                  <a:tcPr/>
                </a:tc>
                <a:extLst>
                  <a:ext uri="{0D108BD9-81ED-4DB2-BD59-A6C34878D82A}">
                    <a16:rowId xmlns:a16="http://schemas.microsoft.com/office/drawing/2014/main" val="2581684563"/>
                  </a:ext>
                </a:extLst>
              </a:tr>
              <a:tr h="370840">
                <a:tc>
                  <a:txBody>
                    <a:bodyPr/>
                    <a:lstStyle/>
                    <a:p>
                      <a:r>
                        <a:rPr lang="en-GB" sz="1200" dirty="0"/>
                        <a:t>Built-in Analysis</a:t>
                      </a:r>
                    </a:p>
                  </a:txBody>
                  <a:tcPr/>
                </a:tc>
                <a:tc>
                  <a:txBody>
                    <a:bodyPr/>
                    <a:lstStyle/>
                    <a:p>
                      <a:pPr algn="ctr"/>
                      <a:r>
                        <a:rPr lang="en-GB" sz="1200" dirty="0"/>
                        <a:t>No</a:t>
                      </a:r>
                    </a:p>
                  </a:txBody>
                  <a:tcPr/>
                </a:tc>
                <a:tc>
                  <a:txBody>
                    <a:bodyPr/>
                    <a:lstStyle/>
                    <a:p>
                      <a:pPr algn="ctr"/>
                      <a:r>
                        <a:rPr lang="en-GB" sz="1200" dirty="0"/>
                        <a:t>Yes</a:t>
                      </a:r>
                    </a:p>
                  </a:txBody>
                  <a:tcPr/>
                </a:tc>
                <a:tc>
                  <a:txBody>
                    <a:bodyPr/>
                    <a:lstStyle/>
                    <a:p>
                      <a:pPr algn="ctr"/>
                      <a:r>
                        <a:rPr lang="en-GB" sz="1200" dirty="0"/>
                        <a:t>Yes</a:t>
                      </a:r>
                    </a:p>
                  </a:txBody>
                  <a:tcPr/>
                </a:tc>
                <a:tc>
                  <a:txBody>
                    <a:bodyPr/>
                    <a:lstStyle/>
                    <a:p>
                      <a:pPr algn="ctr"/>
                      <a:r>
                        <a:rPr lang="en-GB" sz="1200" dirty="0"/>
                        <a:t>Yes</a:t>
                      </a:r>
                    </a:p>
                  </a:txBody>
                  <a:tcPr/>
                </a:tc>
                <a:extLst>
                  <a:ext uri="{0D108BD9-81ED-4DB2-BD59-A6C34878D82A}">
                    <a16:rowId xmlns:a16="http://schemas.microsoft.com/office/drawing/2014/main" val="1740246503"/>
                  </a:ext>
                </a:extLst>
              </a:tr>
            </a:tbl>
          </a:graphicData>
        </a:graphic>
      </p:graphicFrame>
    </p:spTree>
    <p:extLst>
      <p:ext uri="{BB962C8B-B14F-4D97-AF65-F5344CB8AC3E}">
        <p14:creationId xmlns:p14="http://schemas.microsoft.com/office/powerpoint/2010/main" val="1577575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10DCA6-1D63-4FD1-AB20-D7D264D6DC65}"/>
              </a:ext>
            </a:extLst>
          </p:cNvPr>
          <p:cNvPicPr>
            <a:picLocks noChangeAspect="1"/>
          </p:cNvPicPr>
          <p:nvPr/>
        </p:nvPicPr>
        <p:blipFill>
          <a:blip r:embed="rId3"/>
          <a:stretch>
            <a:fillRect/>
          </a:stretch>
        </p:blipFill>
        <p:spPr>
          <a:xfrm>
            <a:off x="694943" y="3255720"/>
            <a:ext cx="2040942" cy="1489888"/>
          </a:xfrm>
          <a:prstGeom prst="rect">
            <a:avLst/>
          </a:prstGeom>
        </p:spPr>
      </p:pic>
      <p:sp>
        <p:nvSpPr>
          <p:cNvPr id="5" name="Slide Number Placeholder 4"/>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9</a:t>
            </a:fld>
            <a:endParaRPr lang="en"/>
          </a:p>
        </p:txBody>
      </p:sp>
      <p:pic>
        <p:nvPicPr>
          <p:cNvPr id="14338" name="Picture 2" descr="Image result for compaq da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4676" y="1133410"/>
            <a:ext cx="2843807" cy="1831411"/>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1514602" y="2826321"/>
            <a:ext cx="1175322" cy="276999"/>
          </a:xfrm>
          <a:prstGeom prst="rect">
            <a:avLst/>
          </a:prstGeom>
        </p:spPr>
        <p:txBody>
          <a:bodyPr wrap="none">
            <a:spAutoFit/>
          </a:bodyPr>
          <a:lstStyle/>
          <a:p>
            <a:r>
              <a:rPr lang="en-US" sz="1200" dirty="0">
                <a:solidFill>
                  <a:schemeClr val="tx1">
                    <a:lumMod val="50000"/>
                    <a:lumOff val="50000"/>
                  </a:schemeClr>
                </a:solidFill>
              </a:rPr>
              <a:t>Compact DAQ</a:t>
            </a:r>
          </a:p>
        </p:txBody>
      </p:sp>
      <p:pic>
        <p:nvPicPr>
          <p:cNvPr id="14342" name="Picture 6" descr="The PXI hardware platform is ideal for high-performance test."/>
          <p:cNvPicPr>
            <a:picLocks noChangeAspect="1" noChangeArrowheads="1"/>
          </p:cNvPicPr>
          <p:nvPr/>
        </p:nvPicPr>
        <p:blipFill rotWithShape="1">
          <a:blip r:embed="rId5">
            <a:extLst>
              <a:ext uri="{28A0092B-C50C-407E-A947-70E740481C1C}">
                <a14:useLocalDpi xmlns:a14="http://schemas.microsoft.com/office/drawing/2010/main" val="0"/>
              </a:ext>
            </a:extLst>
          </a:blip>
          <a:srcRect l="4030" t="14298" r="4155" b="8882"/>
          <a:stretch/>
        </p:blipFill>
        <p:spPr bwMode="auto">
          <a:xfrm>
            <a:off x="4974772" y="2441802"/>
            <a:ext cx="3651400" cy="1718512"/>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46"/>
          <p:cNvSpPr/>
          <p:nvPr/>
        </p:nvSpPr>
        <p:spPr>
          <a:xfrm>
            <a:off x="6274049" y="1324925"/>
            <a:ext cx="433132" cy="276999"/>
          </a:xfrm>
          <a:prstGeom prst="rect">
            <a:avLst/>
          </a:prstGeom>
        </p:spPr>
        <p:txBody>
          <a:bodyPr wrap="none">
            <a:spAutoFit/>
          </a:bodyPr>
          <a:lstStyle/>
          <a:p>
            <a:r>
              <a:rPr lang="en-US" sz="1200" dirty="0">
                <a:solidFill>
                  <a:schemeClr val="tx1">
                    <a:lumMod val="50000"/>
                    <a:lumOff val="50000"/>
                  </a:schemeClr>
                </a:solidFill>
              </a:rPr>
              <a:t>PXI</a:t>
            </a:r>
          </a:p>
        </p:txBody>
      </p:sp>
      <p:pic>
        <p:nvPicPr>
          <p:cNvPr id="14344" name="Picture 8" descr="Related image"/>
          <p:cNvPicPr>
            <a:picLocks noChangeAspect="1" noChangeArrowheads="1"/>
          </p:cNvPicPr>
          <p:nvPr/>
        </p:nvPicPr>
        <p:blipFill rotWithShape="1">
          <a:blip r:embed="rId6">
            <a:extLst>
              <a:ext uri="{28A0092B-C50C-407E-A947-70E740481C1C}">
                <a14:useLocalDpi xmlns:a14="http://schemas.microsoft.com/office/drawing/2010/main" val="0"/>
              </a:ext>
            </a:extLst>
          </a:blip>
          <a:srcRect b="11820"/>
          <a:stretch/>
        </p:blipFill>
        <p:spPr bwMode="auto">
          <a:xfrm>
            <a:off x="6621248" y="1165012"/>
            <a:ext cx="1948129" cy="1254068"/>
          </a:xfrm>
          <a:prstGeom prst="rect">
            <a:avLst/>
          </a:prstGeom>
          <a:noFill/>
          <a:extLst>
            <a:ext uri="{909E8E84-426E-40DD-AFC4-6F175D3DCCD1}">
              <a14:hiddenFill xmlns:a14="http://schemas.microsoft.com/office/drawing/2010/main">
                <a:solidFill>
                  <a:srgbClr val="FFFFFF"/>
                </a:solidFill>
              </a14:hiddenFill>
            </a:ext>
          </a:extLst>
        </p:spPr>
      </p:pic>
      <p:grpSp>
        <p:nvGrpSpPr>
          <p:cNvPr id="48" name="Group 47"/>
          <p:cNvGrpSpPr/>
          <p:nvPr/>
        </p:nvGrpSpPr>
        <p:grpSpPr>
          <a:xfrm flipV="1">
            <a:off x="5914788" y="2176602"/>
            <a:ext cx="634074" cy="545608"/>
            <a:chOff x="1418594" y="4615176"/>
            <a:chExt cx="1140722" cy="602012"/>
          </a:xfrm>
          <a:effectLst>
            <a:outerShdw blurRad="50800" dist="38100" dir="2700000" algn="tl" rotWithShape="0">
              <a:prstClr val="black">
                <a:alpha val="40000"/>
              </a:prstClr>
            </a:outerShdw>
          </a:effectLst>
        </p:grpSpPr>
        <p:cxnSp>
          <p:nvCxnSpPr>
            <p:cNvPr id="49" name="Straight Connector 48"/>
            <p:cNvCxnSpPr/>
            <p:nvPr/>
          </p:nvCxnSpPr>
          <p:spPr>
            <a:xfrm flipV="1">
              <a:off x="1880558" y="4615176"/>
              <a:ext cx="678758" cy="60201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418594" y="5214807"/>
              <a:ext cx="468000" cy="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3" name="Rectangle 52"/>
          <p:cNvSpPr/>
          <p:nvPr/>
        </p:nvSpPr>
        <p:spPr>
          <a:xfrm>
            <a:off x="4429545" y="1952125"/>
            <a:ext cx="1431802" cy="276999"/>
          </a:xfrm>
          <a:prstGeom prst="rect">
            <a:avLst/>
          </a:prstGeom>
        </p:spPr>
        <p:txBody>
          <a:bodyPr wrap="none">
            <a:spAutoFit/>
          </a:bodyPr>
          <a:lstStyle/>
          <a:p>
            <a:r>
              <a:rPr lang="en-US" sz="1200" dirty="0">
                <a:solidFill>
                  <a:schemeClr val="tx1">
                    <a:lumMod val="50000"/>
                    <a:lumOff val="50000"/>
                  </a:schemeClr>
                </a:solidFill>
              </a:rPr>
              <a:t>PXI/PXIe modules</a:t>
            </a:r>
          </a:p>
        </p:txBody>
      </p:sp>
      <p:grpSp>
        <p:nvGrpSpPr>
          <p:cNvPr id="44" name="Group 43"/>
          <p:cNvGrpSpPr/>
          <p:nvPr/>
        </p:nvGrpSpPr>
        <p:grpSpPr>
          <a:xfrm flipH="1" flipV="1">
            <a:off x="4630521" y="3575702"/>
            <a:ext cx="390329" cy="572015"/>
            <a:chOff x="1418594" y="4615176"/>
            <a:chExt cx="1140722" cy="602012"/>
          </a:xfrm>
          <a:effectLst>
            <a:outerShdw blurRad="50800" dist="38100" dir="2700000" algn="tl" rotWithShape="0">
              <a:prstClr val="black">
                <a:alpha val="40000"/>
              </a:prstClr>
            </a:outerShdw>
          </a:effectLst>
        </p:grpSpPr>
        <p:cxnSp>
          <p:nvCxnSpPr>
            <p:cNvPr id="45" name="Straight Connector 44"/>
            <p:cNvCxnSpPr/>
            <p:nvPr/>
          </p:nvCxnSpPr>
          <p:spPr>
            <a:xfrm flipV="1">
              <a:off x="1880558" y="4615176"/>
              <a:ext cx="678758" cy="60201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418594" y="5214807"/>
              <a:ext cx="468000" cy="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4" name="Rectangle 53"/>
          <p:cNvSpPr/>
          <p:nvPr/>
        </p:nvSpPr>
        <p:spPr>
          <a:xfrm>
            <a:off x="4190170" y="4150978"/>
            <a:ext cx="696024" cy="276999"/>
          </a:xfrm>
          <a:prstGeom prst="rect">
            <a:avLst/>
          </a:prstGeom>
        </p:spPr>
        <p:txBody>
          <a:bodyPr wrap="none">
            <a:spAutoFit/>
          </a:bodyPr>
          <a:lstStyle/>
          <a:p>
            <a:r>
              <a:rPr lang="en-US" sz="1200" dirty="0">
                <a:solidFill>
                  <a:schemeClr val="tx1">
                    <a:lumMod val="50000"/>
                    <a:lumOff val="50000"/>
                  </a:schemeClr>
                </a:solidFill>
              </a:rPr>
              <a:t>chassis</a:t>
            </a:r>
          </a:p>
        </p:txBody>
      </p:sp>
      <p:sp>
        <p:nvSpPr>
          <p:cNvPr id="4" name="Title 3"/>
          <p:cNvSpPr>
            <a:spLocks noGrp="1"/>
          </p:cNvSpPr>
          <p:nvPr>
            <p:ph type="title"/>
          </p:nvPr>
        </p:nvSpPr>
        <p:spPr/>
        <p:txBody>
          <a:bodyPr/>
          <a:lstStyle/>
          <a:p>
            <a:r>
              <a:rPr lang="en-US" dirty="0"/>
              <a:t>NI Modular Instruments</a:t>
            </a:r>
            <a:endParaRPr lang="en-GB" dirty="0"/>
          </a:p>
        </p:txBody>
      </p:sp>
      <p:sp>
        <p:nvSpPr>
          <p:cNvPr id="25" name="Rectangle 24">
            <a:extLst>
              <a:ext uri="{FF2B5EF4-FFF2-40B4-BE49-F238E27FC236}">
                <a16:creationId xmlns:a16="http://schemas.microsoft.com/office/drawing/2014/main" id="{D12FAF5F-8FA7-4B29-BC7D-4088B3B836FC}"/>
              </a:ext>
            </a:extLst>
          </p:cNvPr>
          <p:cNvSpPr/>
          <p:nvPr/>
        </p:nvSpPr>
        <p:spPr>
          <a:xfrm>
            <a:off x="2740015" y="3769831"/>
            <a:ext cx="798617" cy="461665"/>
          </a:xfrm>
          <a:prstGeom prst="rect">
            <a:avLst/>
          </a:prstGeom>
        </p:spPr>
        <p:txBody>
          <a:bodyPr wrap="none">
            <a:spAutoFit/>
          </a:bodyPr>
          <a:lstStyle/>
          <a:p>
            <a:r>
              <a:rPr lang="en-US" sz="1200" dirty="0">
                <a:solidFill>
                  <a:schemeClr val="tx1">
                    <a:lumMod val="50000"/>
                    <a:lumOff val="50000"/>
                  </a:schemeClr>
                </a:solidFill>
              </a:rPr>
              <a:t>Compact</a:t>
            </a:r>
          </a:p>
          <a:p>
            <a:r>
              <a:rPr lang="en-US" sz="1200" dirty="0">
                <a:solidFill>
                  <a:schemeClr val="tx1">
                    <a:lumMod val="50000"/>
                    <a:lumOff val="50000"/>
                  </a:schemeClr>
                </a:solidFill>
              </a:rPr>
              <a:t>RIO</a:t>
            </a:r>
          </a:p>
        </p:txBody>
      </p:sp>
    </p:spTree>
    <p:extLst>
      <p:ext uri="{BB962C8B-B14F-4D97-AF65-F5344CB8AC3E}">
        <p14:creationId xmlns:p14="http://schemas.microsoft.com/office/powerpoint/2010/main" val="2377686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livi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a:defPPr>
      </a:lstStyle>
    </a:txDef>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2557</Words>
  <Application>Microsoft Office PowerPoint</Application>
  <PresentationFormat>On-screen Show (16:9)</PresentationFormat>
  <Paragraphs>377</Paragraphs>
  <Slides>39</Slides>
  <Notes>33</Notes>
  <HiddenSlides>1</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Calibri</vt:lpstr>
      <vt:lpstr>Courier New</vt:lpstr>
      <vt:lpstr>Raleway ExtraBold</vt:lpstr>
      <vt:lpstr>Raleway Light</vt:lpstr>
      <vt:lpstr>Univers Com 45 Light</vt:lpstr>
      <vt:lpstr>Olivia template</vt:lpstr>
      <vt:lpstr>LabVIEW ISOTDAQ 2023</vt:lpstr>
      <vt:lpstr>Agenda</vt:lpstr>
      <vt:lpstr>LabVIEW</vt:lpstr>
      <vt:lpstr> What is LabVIEW?</vt:lpstr>
      <vt:lpstr>PowerPoint Presentation</vt:lpstr>
      <vt:lpstr>PowerPoint Presentation</vt:lpstr>
      <vt:lpstr>HW and SW Integration</vt:lpstr>
      <vt:lpstr>PowerPoint Presentation</vt:lpstr>
      <vt:lpstr>NI Modular Instruments</vt:lpstr>
      <vt:lpstr>Application</vt:lpstr>
      <vt:lpstr>LabVIEW Environment</vt:lpstr>
      <vt:lpstr>Application development</vt:lpstr>
      <vt:lpstr>Graphical interface</vt:lpstr>
      <vt:lpstr>Dataflow I</vt:lpstr>
      <vt:lpstr>Dataflow II</vt:lpstr>
      <vt:lpstr>Comparison with text</vt:lpstr>
      <vt:lpstr>Comparison with text</vt:lpstr>
      <vt:lpstr>LabVIEW OOP</vt:lpstr>
      <vt:lpstr>The LabVIEW Compiler</vt:lpstr>
      <vt:lpstr>Creating Executables</vt:lpstr>
      <vt:lpstr>Creating/Calling DLLs &amp; SOs</vt:lpstr>
      <vt:lpstr>Integration</vt:lpstr>
      <vt:lpstr>Real-time Systems</vt:lpstr>
      <vt:lpstr>Compiling LabVIEW for RT Systems</vt:lpstr>
      <vt:lpstr>LabVIEW FPGA</vt:lpstr>
      <vt:lpstr>Compiling LabVIEW for FPGA</vt:lpstr>
      <vt:lpstr>FPGA Example</vt:lpstr>
      <vt:lpstr>LabVIEW and Python</vt:lpstr>
      <vt:lpstr>LabVIEW in the Physics Lab</vt:lpstr>
      <vt:lpstr>LabVIEW at CERN</vt:lpstr>
      <vt:lpstr>RADE – Rapid Application Development Environment</vt:lpstr>
      <vt:lpstr>ISOLDE Suite of Tools</vt:lpstr>
      <vt:lpstr>LabVIEW and Middleware</vt:lpstr>
      <vt:lpstr>Other Applications</vt:lpstr>
      <vt:lpstr>LabVIEW Web Module</vt:lpstr>
      <vt:lpstr>Custom hardware</vt:lpstr>
      <vt:lpstr>Summary</vt:lpstr>
      <vt:lpstr>Thank you</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Cristovao Andre Dionisio Barreto</dc:creator>
  <cp:lastModifiedBy>Boorman, G</cp:lastModifiedBy>
  <cp:revision>486</cp:revision>
  <dcterms:modified xsi:type="dcterms:W3CDTF">2023-06-19T07:22:03Z</dcterms:modified>
</cp:coreProperties>
</file>