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232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7700" y="0"/>
            <a:ext cx="8229600" cy="787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87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"/>
                <a:cs typeface="Times"/>
              </a:defRPr>
            </a:lvl1pPr>
          </a:lstStyle>
          <a:p>
            <a:fld id="{C9573511-2CD1-EE48-B695-FE90C887286B}" type="datetimeFigureOut">
              <a:rPr lang="en-US" smtClean="0"/>
              <a:pPr/>
              <a:t>1/10/11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"/>
                <a:cs typeface="Times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"/>
                <a:cs typeface="Times"/>
              </a:defRPr>
            </a:lvl1pPr>
          </a:lstStyle>
          <a:p>
            <a:fld id="{CCE3A5BA-530B-694D-A88F-7551D53C7C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"/>
          <a:ea typeface="+mj-ea"/>
          <a:cs typeface="Times"/>
        </a:defRPr>
      </a:lvl1pPr>
    </p:titleStyle>
    <p:bodyStyle>
      <a:lvl1pPr marL="342900" indent="-3429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"/>
          <a:ea typeface="+mn-ea"/>
          <a:cs typeface="Times"/>
        </a:defRPr>
      </a:lvl1pPr>
      <a:lvl2pPr marL="742950" indent="-28575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"/>
          <a:ea typeface="+mn-ea"/>
          <a:cs typeface="Time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"/>
          <a:ea typeface="+mn-ea"/>
          <a:cs typeface="Time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"/>
          <a:ea typeface="+mn-ea"/>
          <a:cs typeface="Time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"/>
          <a:ea typeface="+mn-ea"/>
          <a:cs typeface="Time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ECAL plan for construction</a:t>
            </a:r>
            <a:br>
              <a:rPr lang="en-GB" sz="4000" dirty="0" smtClean="0"/>
            </a:br>
            <a:r>
              <a:rPr lang="en-GB" sz="2800" dirty="0" smtClean="0"/>
              <a:t>PEBS meeting on 10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of January 2011</a:t>
            </a:r>
            <a:br>
              <a:rPr lang="en-GB" sz="2800" dirty="0" smtClean="0"/>
            </a:br>
            <a:r>
              <a:rPr lang="en-GB" sz="2800" dirty="0" smtClean="0"/>
              <a:t>EPFL, Lausanne</a:t>
            </a:r>
            <a:r>
              <a:rPr lang="en-GB" sz="4000" dirty="0" smtClean="0"/>
              <a:t> 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Tatsuya NAKADA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Boundary conditions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Funding from the ESA PRODEX programme</a:t>
            </a:r>
            <a:r>
              <a:rPr lang="en-GB" dirty="0"/>
              <a:t> </a:t>
            </a:r>
            <a:r>
              <a:rPr lang="en-GB" dirty="0" smtClean="0"/>
              <a:t>through Swiss space office</a:t>
            </a:r>
          </a:p>
          <a:p>
            <a:pPr lvl="1"/>
            <a:r>
              <a:rPr lang="en-GB" dirty="0" smtClean="0"/>
              <a:t>partnership with industry</a:t>
            </a:r>
            <a:r>
              <a:rPr lang="en-US" dirty="0" smtClean="0"/>
              <a:t>, already during the R&amp;D phase</a:t>
            </a:r>
            <a:endParaRPr lang="en-GB" dirty="0" smtClean="0"/>
          </a:p>
          <a:p>
            <a:pPr lvl="1"/>
            <a:r>
              <a:rPr lang="en-GB" dirty="0" smtClean="0"/>
              <a:t>50% or more funding has to go directly to industry</a:t>
            </a:r>
          </a:p>
          <a:p>
            <a:r>
              <a:rPr lang="en-GB" dirty="0" smtClean="0"/>
              <a:t>Following steps needed</a:t>
            </a:r>
          </a:p>
          <a:p>
            <a:pPr lvl="1">
              <a:tabLst>
                <a:tab pos="3949700" algn="l"/>
              </a:tabLst>
            </a:pPr>
            <a:r>
              <a:rPr lang="en-GB" dirty="0" smtClean="0"/>
              <a:t>Specification	us</a:t>
            </a:r>
          </a:p>
          <a:p>
            <a:pPr lvl="1">
              <a:tabLst>
                <a:tab pos="3949700" algn="l"/>
              </a:tabLst>
            </a:pPr>
            <a:r>
              <a:rPr lang="en-GB" dirty="0" smtClean="0"/>
              <a:t>Conceptual design	mainly by us</a:t>
            </a:r>
          </a:p>
          <a:p>
            <a:pPr lvl="1">
              <a:tabLst>
                <a:tab pos="3949700" algn="l"/>
              </a:tabLst>
            </a:pPr>
            <a:r>
              <a:rPr lang="en-GB" dirty="0" smtClean="0"/>
              <a:t>Engineering design 	by industry with our input</a:t>
            </a:r>
          </a:p>
          <a:p>
            <a:pPr lvl="1">
              <a:tabLst>
                <a:tab pos="3949700" algn="l"/>
              </a:tabLst>
            </a:pPr>
            <a:r>
              <a:rPr lang="en-GB" dirty="0" smtClean="0"/>
              <a:t>Call for tender	by PRODEX</a:t>
            </a:r>
          </a:p>
          <a:p>
            <a:pPr lvl="1">
              <a:tabLst>
                <a:tab pos="3949700" algn="l"/>
              </a:tabLst>
            </a:pPr>
            <a:r>
              <a:rPr lang="en-GB" dirty="0" smtClean="0"/>
              <a:t>Construction	mainly by industry</a:t>
            </a:r>
          </a:p>
          <a:p>
            <a:pPr lvl="1">
              <a:tabLst>
                <a:tab pos="3949700" algn="l"/>
              </a:tabLst>
            </a:pPr>
            <a:r>
              <a:rPr lang="en-GB" dirty="0" smtClean="0"/>
              <a:t>Assembly	us or industry</a:t>
            </a:r>
          </a:p>
          <a:p>
            <a:pPr lvl="1">
              <a:tabLst>
                <a:tab pos="3949700" algn="l"/>
              </a:tabLst>
            </a:pPr>
            <a:r>
              <a:rPr lang="en-GB" dirty="0" smtClean="0"/>
              <a:t>Testing	us 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96900" y="5080000"/>
            <a:ext cx="632536" cy="1588"/>
          </a:xfrm>
          <a:prstGeom prst="line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2700" y="4140200"/>
            <a:ext cx="1347720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en-GB" sz="2000" dirty="0" smtClean="0">
                <a:solidFill>
                  <a:srgbClr val="FF0000"/>
                </a:solidFill>
              </a:rPr>
              <a:t>Proposal </a:t>
            </a:r>
          </a:p>
          <a:p>
            <a:pPr>
              <a:lnSpc>
                <a:spcPct val="70000"/>
              </a:lnSpc>
            </a:pPr>
            <a:r>
              <a:rPr lang="en-GB" sz="2000" dirty="0" smtClean="0">
                <a:solidFill>
                  <a:srgbClr val="FF0000"/>
                </a:solidFill>
              </a:rPr>
              <a:t>submission </a:t>
            </a:r>
          </a:p>
          <a:p>
            <a:pPr>
              <a:lnSpc>
                <a:spcPct val="70000"/>
              </a:lnSpc>
            </a:pPr>
            <a:r>
              <a:rPr lang="en-GB" sz="2000" dirty="0" smtClean="0">
                <a:solidFill>
                  <a:srgbClr val="FF0000"/>
                </a:solidFill>
              </a:rPr>
              <a:t>to </a:t>
            </a:r>
            <a:endParaRPr lang="en-GB" sz="2000" dirty="0">
              <a:solidFill>
                <a:srgbClr val="FF0000"/>
              </a:solidFill>
            </a:endParaRPr>
          </a:p>
          <a:p>
            <a:pPr>
              <a:lnSpc>
                <a:spcPct val="70000"/>
              </a:lnSpc>
            </a:pPr>
            <a:r>
              <a:rPr lang="en-GB" sz="2000" dirty="0" smtClean="0">
                <a:solidFill>
                  <a:srgbClr val="FF0000"/>
                </a:solidFill>
              </a:rPr>
              <a:t>PRODEX</a:t>
            </a:r>
            <a:endParaRPr lang="en-GB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 RPODEX submission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Contact with three companies</a:t>
            </a:r>
          </a:p>
          <a:p>
            <a:pPr lvl="1"/>
            <a:r>
              <a:rPr lang="en-GB" dirty="0" smtClean="0"/>
              <a:t>APCO can do only mechanics</a:t>
            </a:r>
          </a:p>
          <a:p>
            <a:pPr lvl="1"/>
            <a:r>
              <a:rPr lang="en-GB" dirty="0" smtClean="0"/>
              <a:t>RUAG can do both mechanics and electronics</a:t>
            </a:r>
          </a:p>
          <a:p>
            <a:pPr lvl="1"/>
            <a:r>
              <a:rPr lang="en-GB" dirty="0" smtClean="0"/>
              <a:t>ALMATEC more like an engineering office</a:t>
            </a:r>
          </a:p>
          <a:p>
            <a:r>
              <a:rPr lang="en-GB" dirty="0" smtClean="0"/>
              <a:t>Plan to discuss with RUAG and ALMATEC to converge to a technical design, starting with mechanics first</a:t>
            </a:r>
          </a:p>
          <a:p>
            <a:r>
              <a:rPr lang="en-GB" dirty="0" smtClean="0"/>
              <a:t>Specification needs to be finalised soon</a:t>
            </a:r>
          </a:p>
          <a:p>
            <a:r>
              <a:rPr lang="en-GB" dirty="0" smtClean="0"/>
              <a:t>PRODEX submission in Spring 2011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Current specification:</a:t>
            </a:r>
          </a:p>
          <a:p>
            <a:pPr lvl="1"/>
            <a:r>
              <a:rPr lang="en-GB" dirty="0" smtClean="0"/>
              <a:t>Active area = 873 × 873 mm</a:t>
            </a:r>
            <a:r>
              <a:rPr lang="en-GB" baseline="30000" dirty="0" smtClean="0"/>
              <a:t>2</a:t>
            </a:r>
          </a:p>
          <a:p>
            <a:pPr lvl="1"/>
            <a:r>
              <a:rPr lang="en-GB" dirty="0" smtClean="0"/>
              <a:t>Converter 3mm thick Ti</a:t>
            </a:r>
          </a:p>
          <a:p>
            <a:pPr lvl="1"/>
            <a:r>
              <a:rPr lang="en-GB" dirty="0" smtClean="0"/>
              <a:t>Scintillator bar = 7.75 × 873 × 3 mm</a:t>
            </a:r>
            <a:r>
              <a:rPr lang="en-GB" baseline="30000" dirty="0" smtClean="0"/>
              <a:t>3</a:t>
            </a:r>
          </a:p>
          <a:p>
            <a:pPr lvl="1"/>
            <a:r>
              <a:rPr lang="en-GB" dirty="0" smtClean="0"/>
              <a:t>108 bars/layer</a:t>
            </a:r>
          </a:p>
          <a:p>
            <a:pPr lvl="1"/>
            <a:r>
              <a:rPr lang="en-GB" dirty="0" smtClean="0"/>
              <a:t>3 layers/superlayer and 7 (</a:t>
            </a:r>
            <a:r>
              <a:rPr lang="en-GB" i="1" dirty="0" smtClean="0"/>
              <a:t>x</a:t>
            </a:r>
            <a:r>
              <a:rPr lang="en-GB" dirty="0" smtClean="0"/>
              <a:t>-</a:t>
            </a:r>
            <a:r>
              <a:rPr lang="en-GB" i="1" dirty="0" smtClean="0"/>
              <a:t>y</a:t>
            </a:r>
            <a:r>
              <a:rPr lang="en-GB" dirty="0" smtClean="0"/>
              <a:t>-</a:t>
            </a:r>
            <a:r>
              <a:rPr lang="en-GB" i="1" dirty="0" smtClean="0"/>
              <a:t>…</a:t>
            </a:r>
            <a:r>
              <a:rPr lang="en-GB" dirty="0" smtClean="0"/>
              <a:t>) superlayers</a:t>
            </a:r>
          </a:p>
          <a:p>
            <a:pPr lvl="1"/>
            <a:r>
              <a:rPr lang="en-GB" dirty="0" smtClean="0"/>
              <a:t>Total thickness = (3+3) × 21 =126 mm and 17.3 </a:t>
            </a:r>
            <a:r>
              <a:rPr lang="en-GB" i="1" dirty="0" smtClean="0"/>
              <a:t>X</a:t>
            </a:r>
            <a:r>
              <a:rPr lang="en-GB" baseline="-25000" dirty="0" smtClean="0"/>
              <a:t>0</a:t>
            </a:r>
            <a:endParaRPr lang="en-GB" dirty="0" smtClean="0"/>
          </a:p>
          <a:p>
            <a:pPr lvl="1"/>
            <a:r>
              <a:rPr lang="en-GB" dirty="0" smtClean="0"/>
              <a:t>Weight = 120 kg/superlayer, total of 840 kg</a:t>
            </a:r>
          </a:p>
          <a:p>
            <a:pPr lvl="1"/>
            <a:r>
              <a:rPr lang="en-GB" dirty="0" smtClean="0"/>
              <a:t>Readout unit = 12 bars × 3 layers = 36 channels</a:t>
            </a:r>
          </a:p>
          <a:p>
            <a:pPr lvl="1"/>
            <a:r>
              <a:rPr lang="en-GB" dirty="0" smtClean="0"/>
              <a:t>Total number of channel = 2268 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Specification is driven by </a:t>
            </a:r>
          </a:p>
          <a:p>
            <a:pPr lvl="1"/>
            <a:r>
              <a:rPr lang="en-GB" dirty="0" smtClean="0"/>
              <a:t>Active area ← acceptance match to the rest</a:t>
            </a:r>
            <a:endParaRPr lang="en-GB" baseline="30000" dirty="0" smtClean="0"/>
          </a:p>
          <a:p>
            <a:pPr lvl="1"/>
            <a:r>
              <a:rPr lang="en-GB" dirty="0" smtClean="0"/>
              <a:t>Total thickness ← required energy reach </a:t>
            </a:r>
            <a:br>
              <a:rPr lang="en-GB" dirty="0" smtClean="0"/>
            </a:br>
            <a:r>
              <a:rPr lang="en-GB" dirty="0" smtClean="0"/>
              <a:t>i.e. energy measurement up to multi TeV needed</a:t>
            </a:r>
            <a:br>
              <a:rPr lang="en-GB" dirty="0" smtClean="0"/>
            </a:br>
            <a:r>
              <a:rPr lang="en-GB" dirty="0" smtClean="0"/>
              <a:t>+ payload limitation</a:t>
            </a:r>
            <a:endParaRPr lang="en-GB" baseline="30000" dirty="0" smtClean="0"/>
          </a:p>
          <a:p>
            <a:pPr lvl="1"/>
            <a:r>
              <a:rPr lang="en-GB" dirty="0" smtClean="0"/>
              <a:t>Converter thickness, scintillator bar width </a:t>
            </a:r>
            <a:br>
              <a:rPr lang="en-GB" dirty="0" smtClean="0"/>
            </a:br>
            <a:r>
              <a:rPr lang="en-GB" dirty="0" smtClean="0"/>
              <a:t>	← e-p separation i.e. ~10</a:t>
            </a:r>
            <a:r>
              <a:rPr lang="en-GB" baseline="30000" dirty="0" smtClean="0">
                <a:latin typeface="Symbol" charset="2"/>
                <a:cs typeface="Symbol" charset="2"/>
              </a:rPr>
              <a:t>4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	+ total number of channels limited by the power</a:t>
            </a:r>
          </a:p>
          <a:p>
            <a:pPr lvl="1"/>
            <a:r>
              <a:rPr lang="en-GB" dirty="0" smtClean="0"/>
              <a:t>Readout unit depends on the FE-chip, </a:t>
            </a:r>
            <a:br>
              <a:rPr lang="en-GB" dirty="0" smtClean="0"/>
            </a:br>
            <a:r>
              <a:rPr lang="en-GB" dirty="0" smtClean="0"/>
              <a:t>i.e. 32 or 36 channels </a:t>
            </a:r>
          </a:p>
          <a:p>
            <a:pPr lvl="1"/>
            <a:r>
              <a:rPr lang="en-GB" dirty="0" smtClean="0"/>
              <a:t>Superlayer configuration ← readout unit configuration + weight portable by two people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Specification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Specification is driven by </a:t>
            </a:r>
          </a:p>
          <a:p>
            <a:pPr lvl="1"/>
            <a:r>
              <a:rPr lang="en-GB" dirty="0" smtClean="0"/>
              <a:t>Active area basically fixed: ~90×90 cm</a:t>
            </a:r>
            <a:r>
              <a:rPr lang="en-GB" baseline="30000" dirty="0" smtClean="0"/>
              <a:t>2</a:t>
            </a:r>
          </a:p>
          <a:p>
            <a:pPr lvl="1"/>
            <a:r>
              <a:rPr lang="en-GB" dirty="0" smtClean="0"/>
              <a:t>Total thickness basically fixed </a:t>
            </a:r>
            <a:r>
              <a:rPr lang="en-GB" dirty="0" smtClean="0"/>
              <a:t>to &gt;~15 </a:t>
            </a:r>
            <a:r>
              <a:rPr lang="en-GB" i="1" dirty="0" smtClean="0"/>
              <a:t>X</a:t>
            </a:r>
            <a:r>
              <a:rPr lang="en-GB" baseline="-25000" dirty="0" smtClean="0"/>
              <a:t>0</a:t>
            </a:r>
            <a:r>
              <a:rPr lang="en-GB" dirty="0" smtClean="0"/>
              <a:t>?</a:t>
            </a:r>
            <a:endParaRPr lang="en-GB" baseline="30000" dirty="0" smtClean="0"/>
          </a:p>
          <a:p>
            <a:pPr lvl="1"/>
            <a:r>
              <a:rPr lang="en-GB" dirty="0" smtClean="0"/>
              <a:t>Converter thickness: could still be optimized?</a:t>
            </a:r>
          </a:p>
          <a:p>
            <a:pPr lvl="1"/>
            <a:r>
              <a:rPr lang="en-GB" dirty="0" smtClean="0"/>
              <a:t>Scintillator bar width: could still be optimized?</a:t>
            </a:r>
          </a:p>
          <a:p>
            <a:pPr lvl="1"/>
            <a:r>
              <a:rPr lang="en-GB" dirty="0" smtClean="0"/>
              <a:t>FE-chip: if </a:t>
            </a:r>
            <a:r>
              <a:rPr lang="en-GB" dirty="0" smtClean="0"/>
              <a:t>VATA Chip</a:t>
            </a:r>
            <a:r>
              <a:rPr lang="en-GB" dirty="0" smtClean="0"/>
              <a:t>, 32 channels</a:t>
            </a:r>
            <a:br>
              <a:rPr lang="en-GB" dirty="0" smtClean="0"/>
            </a:br>
            <a:r>
              <a:rPr lang="en-GB" dirty="0" smtClean="0"/>
              <a:t> →  Superlayer = 2 or 4 </a:t>
            </a:r>
            <a:r>
              <a:rPr lang="en-GB" dirty="0" smtClean="0"/>
              <a:t>layers unless lose some channels, </a:t>
            </a:r>
            <a:r>
              <a:rPr lang="en-GB" dirty="0" smtClean="0"/>
              <a:t>if the converter thickness </a:t>
            </a:r>
            <a:r>
              <a:rPr lang="en-GB" dirty="0" smtClean="0"/>
              <a:t>&gt;~ </a:t>
            </a:r>
            <a:r>
              <a:rPr lang="en-GB" dirty="0" smtClean="0"/>
              <a:t>3 mm, 4 layers too </a:t>
            </a:r>
            <a:r>
              <a:rPr lang="en-GB" dirty="0" smtClean="0"/>
              <a:t>heavy unless split</a:t>
            </a:r>
          </a:p>
          <a:p>
            <a:pPr lvl="1"/>
            <a:r>
              <a:rPr lang="en-GB" dirty="0" smtClean="0"/>
              <a:t>Some </a:t>
            </a:r>
            <a:r>
              <a:rPr lang="en-GB" dirty="0" smtClean="0"/>
              <a:t>more simulation studies planned: </a:t>
            </a:r>
            <a:br>
              <a:rPr lang="en-GB" dirty="0" smtClean="0"/>
            </a:br>
            <a:r>
              <a:rPr lang="en-GB" dirty="0" smtClean="0"/>
              <a:t>e-p separation vs converter thickness by the end of January</a:t>
            </a:r>
            <a:br>
              <a:rPr lang="en-GB" dirty="0" smtClean="0"/>
            </a:br>
            <a:r>
              <a:rPr lang="en-GB" dirty="0" smtClean="0"/>
              <a:t>e-p separation vs scintillator bar width by the middle of February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492</TotalTime>
  <Words>438</Words>
  <Application>Microsoft Macintosh PowerPoint</Application>
  <PresentationFormat>On-screen Show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ECAL plan for construction PEBS meeting on 10th of January 2011 EPFL, Lausanne </vt:lpstr>
      <vt:lpstr>Boundary conditions</vt:lpstr>
      <vt:lpstr>For RPODEX submission</vt:lpstr>
      <vt:lpstr>Specification</vt:lpstr>
      <vt:lpstr>Specification</vt:lpstr>
      <vt:lpstr>Specification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ECAL plan for construction PEBS meeting on 10th of January 2011 EPFL, Lausanne </dc:title>
  <dc:creator>Tatsuya Nakada</dc:creator>
  <cp:lastModifiedBy>Tatsuya Nakada</cp:lastModifiedBy>
  <cp:revision>6</cp:revision>
  <dcterms:created xsi:type="dcterms:W3CDTF">2011-01-10T12:08:51Z</dcterms:created>
  <dcterms:modified xsi:type="dcterms:W3CDTF">2011-01-10T14:54:23Z</dcterms:modified>
</cp:coreProperties>
</file>