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6"/>
  </p:notesMasterIdLst>
  <p:sldIdLst>
    <p:sldId id="274" r:id="rId3"/>
    <p:sldId id="256" r:id="rId4"/>
    <p:sldId id="258" r:id="rId5"/>
    <p:sldId id="259" r:id="rId6"/>
    <p:sldId id="269" r:id="rId7"/>
    <p:sldId id="270" r:id="rId8"/>
    <p:sldId id="260" r:id="rId9"/>
    <p:sldId id="261" r:id="rId10"/>
    <p:sldId id="262" r:id="rId11"/>
    <p:sldId id="267" r:id="rId12"/>
    <p:sldId id="268" r:id="rId13"/>
    <p:sldId id="275" r:id="rId14"/>
    <p:sldId id="276" r:id="rId15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888" y="-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8EA958-69B0-1E47-8E22-FF7DF53A1378}" type="datetimeFigureOut">
              <a:t>09.01.11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C05EC-3778-5D46-A08F-C8E80C8BBBB8}" type="slidenum"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9362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92E3-4F28-F14A-A93B-4ED652B1BA34}" type="datetimeFigureOut">
              <a:t>09.01.11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03D-B6A6-8B40-A676-BBF24A5CC7BB}" type="slidenum"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5772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92E3-4F28-F14A-A93B-4ED652B1BA34}" type="datetimeFigureOut">
              <a:t>09.01.11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03D-B6A6-8B40-A676-BBF24A5CC7BB}" type="slidenum"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8620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92E3-4F28-F14A-A93B-4ED652B1BA34}" type="datetimeFigureOut">
              <a:t>09.01.11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03D-B6A6-8B40-A676-BBF24A5CC7BB}" type="slidenum"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6502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4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42DD1-8A96-3142-837C-F65CBCCC9DF4}" type="datetime1">
              <a:rPr lang="de-DE"/>
              <a:pPr>
                <a:defRPr/>
              </a:pPr>
              <a:t>09.01.11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DEF7D-DCF3-094B-84A3-07E65F733A4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8371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0ED57-B84C-6346-950B-85B0C75202DB}" type="datetime1">
              <a:rPr lang="de-DE"/>
              <a:pPr>
                <a:defRPr/>
              </a:pPr>
              <a:t>09.01.11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FFEA3-9EA9-9A46-A158-3B74D2E700F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2110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2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0F08A-08EE-4747-9D67-5293F353F77B}" type="datetime1">
              <a:rPr lang="de-DE"/>
              <a:pPr>
                <a:defRPr/>
              </a:pPr>
              <a:t>09.01.11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3BC22-C293-7341-86BA-80B4C24B300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5272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C2C48-2F54-714C-9389-C5B59BAA86DB}" type="datetime1">
              <a:rPr lang="de-DE"/>
              <a:pPr>
                <a:defRPr/>
              </a:pPr>
              <a:t>09.01.11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31073-4EAE-E745-A1A0-10CC2ECD9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11549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83E3E-388C-A446-A716-C2ED1915C281}" type="datetime1">
              <a:rPr lang="de-DE"/>
              <a:pPr>
                <a:defRPr/>
              </a:pPr>
              <a:t>09.01.11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2ADFF-9210-0244-821B-8AB0A42CCA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59872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B9633-EE76-C549-B5DE-4D8D9C441943}" type="datetime1">
              <a:rPr lang="de-DE"/>
              <a:pPr>
                <a:defRPr/>
              </a:pPr>
              <a:t>09.01.11</a:t>
            </a:fld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E05F6-D968-3D4D-9587-DE70C52332F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43825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28114-1748-E646-8EBC-9342EAAF86B1}" type="datetime1">
              <a:rPr lang="de-DE"/>
              <a:pPr>
                <a:defRPr/>
              </a:pPr>
              <a:t>09.01.11</a:t>
            </a:fld>
            <a:endParaRPr lang="de-DE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BE9E4-82A3-F343-9575-BA4D1BC2893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33789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7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9D8A4-4ABB-474B-A786-03828A5DA9D2}" type="datetime1">
              <a:rPr lang="de-DE"/>
              <a:pPr>
                <a:defRPr/>
              </a:pPr>
              <a:t>09.01.11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4FD59-0938-E247-9734-9804769F482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59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92E3-4F28-F14A-A93B-4ED652B1BA34}" type="datetimeFigureOut">
              <a:t>09.01.11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03D-B6A6-8B40-A676-BBF24A5CC7BB}" type="slidenum"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03108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5A059-411C-BE42-97BC-C9280C24D517}" type="datetime1">
              <a:rPr lang="de-DE"/>
              <a:pPr>
                <a:defRPr/>
              </a:pPr>
              <a:t>09.01.11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B0AD0-09C2-094E-8200-DEA0FDC8D6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32794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9DFCB-41CE-D647-8C49-3132C9E87AB7}" type="datetime1">
              <a:rPr lang="de-DE"/>
              <a:pPr>
                <a:defRPr/>
              </a:pPr>
              <a:t>09.01.11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61353-A88F-D847-8114-7EEF712B3D7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69004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5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5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AAF15-DE2A-5941-86D9-7D64FD0B807D}" type="datetime1">
              <a:rPr lang="de-DE"/>
              <a:pPr>
                <a:defRPr/>
              </a:pPr>
              <a:t>09.01.11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178C5-677D-FC4F-910D-A5911D7421B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51546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59"/>
            <a:ext cx="8229600" cy="5851525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245245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245245"/>
            <a:ext cx="2895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245245"/>
            <a:ext cx="2133600" cy="476251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6D94A6-F763-1749-B482-602E079225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8071696"/>
      </p:ext>
    </p:extLst>
  </p:cSld>
  <p:clrMapOvr>
    <a:masterClrMapping/>
  </p:clrMapOvr>
  <p:transition xmlns:p14="http://schemas.microsoft.com/office/powerpoint/2010/main" advTm="8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92E3-4F28-F14A-A93B-4ED652B1BA34}" type="datetimeFigureOut">
              <a:t>09.01.11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03D-B6A6-8B40-A676-BBF24A5CC7BB}" type="slidenum"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518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92E3-4F28-F14A-A93B-4ED652B1BA34}" type="datetimeFigureOut">
              <a:t>09.01.11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03D-B6A6-8B40-A676-BBF24A5CC7BB}" type="slidenum"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6560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92E3-4F28-F14A-A93B-4ED652B1BA34}" type="datetimeFigureOut">
              <a:t>09.01.11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03D-B6A6-8B40-A676-BBF24A5CC7BB}" type="slidenum"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0052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92E3-4F28-F14A-A93B-4ED652B1BA34}" type="datetimeFigureOut">
              <a:t>09.01.11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03D-B6A6-8B40-A676-BBF24A5CC7BB}" type="slidenum"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4739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92E3-4F28-F14A-A93B-4ED652B1BA34}" type="datetimeFigureOut">
              <a:t>09.01.11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03D-B6A6-8B40-A676-BBF24A5CC7BB}" type="slidenum"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9377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92E3-4F28-F14A-A93B-4ED652B1BA34}" type="datetimeFigureOut">
              <a:t>09.01.11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03D-B6A6-8B40-A676-BBF24A5CC7BB}" type="slidenum"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7588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F92E3-4F28-F14A-A93B-4ED652B1BA34}" type="datetimeFigureOut">
              <a:t>09.01.11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03D-B6A6-8B40-A676-BBF24A5CC7BB}" type="slidenum"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0440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F92E3-4F28-F14A-A93B-4ED652B1BA34}" type="datetimeFigureOut">
              <a:t>09.01.11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4803D-B6A6-8B40-A676-BBF24A5CC7BB}" type="slidenum"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3274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7C8251D4-F983-1D4E-8FA5-E50E374C4A16}" type="datetime1">
              <a:rPr lang="de-DE">
                <a:ea typeface="ＭＳ Ｐゴシック" charset="-128"/>
                <a:cs typeface="ＭＳ Ｐゴシック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09.01.11</a:t>
            </a:fld>
            <a:endParaRPr lang="de-DE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1E91E283-2F86-7747-B4BB-2F4F0145FAF8}" type="slidenum">
              <a:rPr lang="de-DE">
                <a:ea typeface="ＭＳ Ｐゴシック" charset="-128"/>
                <a:cs typeface="ＭＳ Ｐゴシック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571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3.bin"/><Relationship Id="rId12" Type="http://schemas.openxmlformats.org/officeDocument/2006/relationships/image" Target="../media/image15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7.xml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jpeg"/><Relationship Id="rId7" Type="http://schemas.openxmlformats.org/officeDocument/2006/relationships/image" Target="../media/image20.jpeg"/><Relationship Id="rId8" Type="http://schemas.openxmlformats.org/officeDocument/2006/relationships/image" Target="../media/image21.jpeg"/><Relationship Id="rId9" Type="http://schemas.openxmlformats.org/officeDocument/2006/relationships/image" Target="../media/image22.jpeg"/><Relationship Id="rId10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5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4.emf"/><Relationship Id="rId6" Type="http://schemas.openxmlformats.org/officeDocument/2006/relationships/image" Target="../media/image6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0.jpg"/><Relationship Id="rId3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oleObject" Target="../embeddings/oleObject2.bin"/><Relationship Id="rId5" Type="http://schemas.openxmlformats.org/officeDocument/2006/relationships/image" Target="../media/image11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3E05F6-D968-3D4D-9587-DE70C52332F5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75905" y="2138682"/>
            <a:ext cx="3747106" cy="1868705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PEBS Prototype </a:t>
            </a:r>
            <a:br>
              <a:rPr lang="en-US" sz="2800" b="1" dirty="0" smtClean="0"/>
            </a:br>
            <a:r>
              <a:rPr lang="en-US" sz="2800" b="1" dirty="0" smtClean="0"/>
              <a:t>PERDaix was launched </a:t>
            </a:r>
            <a:br>
              <a:rPr lang="en-US" sz="2800" b="1" dirty="0" smtClean="0"/>
            </a:br>
            <a:r>
              <a:rPr lang="en-US" sz="2800" b="1" dirty="0" smtClean="0"/>
              <a:t>in October 2010</a:t>
            </a:r>
            <a:br>
              <a:rPr lang="en-US" sz="2800" b="1" dirty="0" smtClean="0"/>
            </a:br>
            <a:r>
              <a:rPr lang="en-US" sz="2800" b="1" dirty="0"/>
              <a:t>from Kiruna, Sweden</a:t>
            </a:r>
          </a:p>
        </p:txBody>
      </p:sp>
      <p:pic>
        <p:nvPicPr>
          <p:cNvPr id="7" name="Bild 6" descr="IMG_077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011" y="-14600"/>
            <a:ext cx="53463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927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 eaLnBrk="1" hangingPunct="1">
              <a:defRPr/>
            </a:pPr>
            <a:r>
              <a:rPr lang="de-DE" sz="3600" b="1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                        PEBS Experiment</a:t>
            </a:r>
          </a:p>
        </p:txBody>
      </p:sp>
      <p:sp>
        <p:nvSpPr>
          <p:cNvPr id="15366" name="Foliennummernplatzhalt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090B228-6429-4C44-9AE6-EF5A28244DB3}" type="slidenum">
              <a:rPr lang="de-DE" smtClean="0"/>
              <a:pPr/>
              <a:t>10</a:t>
            </a:fld>
            <a:endParaRPr lang="de-DE" dirty="0" smtClean="0"/>
          </a:p>
        </p:txBody>
      </p:sp>
      <p:grpSp>
        <p:nvGrpSpPr>
          <p:cNvPr id="15367" name="Gruppierung 4"/>
          <p:cNvGrpSpPr>
            <a:grpSpLocks/>
          </p:cNvGrpSpPr>
          <p:nvPr/>
        </p:nvGrpSpPr>
        <p:grpSpPr bwMode="auto">
          <a:xfrm>
            <a:off x="152400" y="190500"/>
            <a:ext cx="8839200" cy="657225"/>
            <a:chOff x="152400" y="190604"/>
            <a:chExt cx="8839200" cy="656960"/>
          </a:xfrm>
        </p:grpSpPr>
        <p:pic>
          <p:nvPicPr>
            <p:cNvPr id="15386" name="Bild 5" descr="flagge-deutschland-flagge-rechteckig-100x150.gif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2400" y="203449"/>
              <a:ext cx="937766" cy="625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7" name="Bild 7" descr="flagge-schweiz-flagge-quadratisch-100x100.gif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191640" y="190604"/>
              <a:ext cx="656960" cy="656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8" name="Bild 9" descr="flagge-vereinigte-staaten-von-amerika-usa-flagge-rechteckig-100x150.gif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034338" y="190692"/>
              <a:ext cx="957262" cy="638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368" name="Gruppierung 24"/>
          <p:cNvGrpSpPr>
            <a:grpSpLocks/>
          </p:cNvGrpSpPr>
          <p:nvPr/>
        </p:nvGrpSpPr>
        <p:grpSpPr bwMode="auto">
          <a:xfrm>
            <a:off x="5219700" y="2362200"/>
            <a:ext cx="3886200" cy="3657600"/>
            <a:chOff x="5200932" y="1752600"/>
            <a:chExt cx="3886200" cy="3657600"/>
          </a:xfrm>
        </p:grpSpPr>
        <p:grpSp>
          <p:nvGrpSpPr>
            <p:cNvPr id="15372" name="Gruppierung 10"/>
            <p:cNvGrpSpPr>
              <a:grpSpLocks/>
            </p:cNvGrpSpPr>
            <p:nvPr/>
          </p:nvGrpSpPr>
          <p:grpSpPr bwMode="auto">
            <a:xfrm>
              <a:off x="5211637" y="1752600"/>
              <a:ext cx="3856163" cy="3656226"/>
              <a:chOff x="5162925" y="1371600"/>
              <a:chExt cx="3856163" cy="3656226"/>
            </a:xfrm>
          </p:grpSpPr>
          <p:pic>
            <p:nvPicPr>
              <p:cNvPr id="15382" name="Bild 6" descr="part1.jp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5181600" y="1371601"/>
                <a:ext cx="2050975" cy="2819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383" name="Bild 46" descr="part2.jpg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5162925" y="4144306"/>
                <a:ext cx="2106000" cy="883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384" name="Bild 47" descr="part3.jpg"/>
              <p:cNvPicPr>
                <a:picLocks noChangeAspect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7192990" y="1371600"/>
                <a:ext cx="1824641" cy="2819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385" name="Bild 48" descr="part4.jpg"/>
              <p:cNvPicPr>
                <a:picLocks noChangeAspect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7201088" y="4133754"/>
                <a:ext cx="1818000" cy="8816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37" name="Gerade Verbindung 36"/>
            <p:cNvCxnSpPr/>
            <p:nvPr/>
          </p:nvCxnSpPr>
          <p:spPr>
            <a:xfrm rot="5400000">
              <a:off x="4285739" y="3582194"/>
              <a:ext cx="3505200" cy="15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37"/>
            <p:cNvCxnSpPr/>
            <p:nvPr/>
          </p:nvCxnSpPr>
          <p:spPr>
            <a:xfrm rot="5400000">
              <a:off x="4925501" y="3571081"/>
              <a:ext cx="35052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/>
          </p:nvCxnSpPr>
          <p:spPr>
            <a:xfrm rot="5400000">
              <a:off x="5514464" y="3571081"/>
              <a:ext cx="3505200" cy="15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/>
          </p:nvCxnSpPr>
          <p:spPr>
            <a:xfrm rot="5400000">
              <a:off x="6390764" y="3580606"/>
              <a:ext cx="3505200" cy="15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40"/>
            <p:cNvCxnSpPr/>
            <p:nvPr/>
          </p:nvCxnSpPr>
          <p:spPr>
            <a:xfrm>
              <a:off x="5258082" y="2562225"/>
              <a:ext cx="3733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41"/>
            <p:cNvCxnSpPr/>
            <p:nvPr/>
          </p:nvCxnSpPr>
          <p:spPr>
            <a:xfrm>
              <a:off x="5286657" y="3227388"/>
              <a:ext cx="3733800" cy="15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42"/>
            <p:cNvCxnSpPr/>
            <p:nvPr/>
          </p:nvCxnSpPr>
          <p:spPr>
            <a:xfrm>
              <a:off x="5286657" y="3875088"/>
              <a:ext cx="3733800" cy="15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43"/>
            <p:cNvCxnSpPr/>
            <p:nvPr/>
          </p:nvCxnSpPr>
          <p:spPr>
            <a:xfrm>
              <a:off x="5277132" y="4541838"/>
              <a:ext cx="3733800" cy="15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ahmen 44"/>
            <p:cNvSpPr/>
            <p:nvPr/>
          </p:nvSpPr>
          <p:spPr>
            <a:xfrm>
              <a:off x="5200932" y="1752600"/>
              <a:ext cx="3886200" cy="3657600"/>
            </a:xfrm>
            <a:prstGeom prst="frame">
              <a:avLst>
                <a:gd name="adj1" fmla="val 239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dirty="0">
                <a:solidFill>
                  <a:prstClr val="black"/>
                </a:solidFill>
                <a:latin typeface="Calibri"/>
                <a:ea typeface="ＭＳ Ｐゴシック" charset="-128"/>
                <a:cs typeface="ＭＳ Ｐゴシック" charset="-128"/>
              </a:endParaRPr>
            </a:p>
          </p:txBody>
        </p:sp>
      </p:grpSp>
      <p:pic>
        <p:nvPicPr>
          <p:cNvPr id="15369" name="Bild 24" descr="pebs.pptx.pdf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675" y="2362200"/>
            <a:ext cx="503872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5835650" y="6019800"/>
          <a:ext cx="261143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Formel" r:id="rId11" imgW="1524000" imgH="444500" progId="Equation.3">
                  <p:embed/>
                </p:oleObj>
              </mc:Choice>
              <mc:Fallback>
                <p:oleObj name="Formel" r:id="rId11" imgW="15240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5650" y="6019800"/>
                        <a:ext cx="2611438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Textfeld 26"/>
          <p:cNvSpPr txBox="1">
            <a:spLocks noChangeArrowheads="1"/>
          </p:cNvSpPr>
          <p:nvPr/>
        </p:nvSpPr>
        <p:spPr bwMode="auto">
          <a:xfrm>
            <a:off x="5334000" y="1066800"/>
            <a:ext cx="367823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i="1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overall height, including the lower </a:t>
            </a:r>
            <a:br>
              <a:rPr lang="en-US" sz="1600" i="1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sz="1600" i="1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crush pads, is 2.7 m and the overall </a:t>
            </a:r>
            <a:br>
              <a:rPr lang="en-US" sz="1600" i="1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sz="1600" i="1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width is 3.3 m. The total weight of the </a:t>
            </a:r>
            <a:br>
              <a:rPr lang="en-US" sz="1600" i="1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sz="1600" i="1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instrument is 2000 kg.</a:t>
            </a:r>
            <a:endParaRPr lang="en-US" sz="1600" dirty="0">
              <a:solidFill>
                <a:srgbClr val="FFFFFF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7957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3E05F6-D968-3D4D-9587-DE70C52332F5}" type="slidenum">
              <a:rPr lang="de-DE"/>
              <a:pPr>
                <a:defRPr/>
              </a:pPr>
              <a:t>11</a:t>
            </a:fld>
            <a:endParaRPr lang="de-DE" dirty="0"/>
          </a:p>
        </p:txBody>
      </p:sp>
      <p:pic>
        <p:nvPicPr>
          <p:cNvPr id="4" name="Bild 3" descr="pebs1_detector_yz.eps"/>
          <p:cNvPicPr>
            <a:picLocks noChangeAspect="1"/>
          </p:cNvPicPr>
          <p:nvPr/>
        </p:nvPicPr>
        <p:blipFill>
          <a:blip r:embed="rId2"/>
          <a:srcRect l="11492" t="6184" r="17876"/>
          <a:stretch>
            <a:fillRect/>
          </a:stretch>
        </p:blipFill>
        <p:spPr>
          <a:xfrm>
            <a:off x="0" y="195455"/>
            <a:ext cx="4691837" cy="643394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128991" y="2548314"/>
            <a:ext cx="85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TRD 1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2136073" y="4558763"/>
            <a:ext cx="85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TRD 2</a:t>
            </a:r>
          </a:p>
        </p:txBody>
      </p:sp>
      <p:sp>
        <p:nvSpPr>
          <p:cNvPr id="7" name="Textfeld 6"/>
          <p:cNvSpPr txBox="1"/>
          <p:nvPr/>
        </p:nvSpPr>
        <p:spPr>
          <a:xfrm rot="16200000">
            <a:off x="3060888" y="3571522"/>
            <a:ext cx="954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Magnet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2169790" y="5859058"/>
            <a:ext cx="779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dirty="0">
                <a:solidFill>
                  <a:prstClr val="white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ECAL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475224" y="228600"/>
            <a:ext cx="2365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dirty="0" err="1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rPr>
              <a:t>Outer</a:t>
            </a:r>
            <a:r>
              <a:rPr lang="de-DE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SciFi Tracker 1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371600" y="5500534"/>
            <a:ext cx="2365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rPr>
              <a:t>Outer SciFi Tracker 2</a:t>
            </a:r>
          </a:p>
        </p:txBody>
      </p:sp>
      <p:sp>
        <p:nvSpPr>
          <p:cNvPr id="11" name="Textfeld 10"/>
          <p:cNvSpPr txBox="1"/>
          <p:nvPr/>
        </p:nvSpPr>
        <p:spPr>
          <a:xfrm rot="16200000">
            <a:off x="-316011" y="3557596"/>
            <a:ext cx="212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rPr>
              <a:t>Inner SciFi Tracker</a:t>
            </a:r>
          </a:p>
        </p:txBody>
      </p:sp>
      <p:cxnSp>
        <p:nvCxnSpPr>
          <p:cNvPr id="13" name="Gerade Verbindung mit Pfeil 12"/>
          <p:cNvCxnSpPr>
            <a:stCxn id="11" idx="2"/>
          </p:cNvCxnSpPr>
          <p:nvPr/>
        </p:nvCxnSpPr>
        <p:spPr>
          <a:xfrm>
            <a:off x="929459" y="3742262"/>
            <a:ext cx="518341" cy="6773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rot="5400000" flipH="1" flipV="1">
            <a:off x="876300" y="3162300"/>
            <a:ext cx="60960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3820948" y="3581400"/>
            <a:ext cx="56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ToF</a:t>
            </a:r>
          </a:p>
        </p:txBody>
      </p:sp>
      <p:cxnSp>
        <p:nvCxnSpPr>
          <p:cNvPr id="18" name="Gerade Verbindung mit Pfeil 17"/>
          <p:cNvCxnSpPr>
            <a:stCxn id="16" idx="0"/>
          </p:cNvCxnSpPr>
          <p:nvPr/>
        </p:nvCxnSpPr>
        <p:spPr>
          <a:xfrm rot="16200000" flipV="1">
            <a:off x="3310140" y="2785860"/>
            <a:ext cx="1143000" cy="4480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>
            <a:stCxn id="16" idx="2"/>
          </p:cNvCxnSpPr>
          <p:nvPr/>
        </p:nvCxnSpPr>
        <p:spPr>
          <a:xfrm rot="5400000">
            <a:off x="3342406" y="4265927"/>
            <a:ext cx="1078468" cy="4480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feld 25"/>
          <p:cNvSpPr txBox="1">
            <a:spLocks noChangeArrowheads="1"/>
          </p:cNvSpPr>
          <p:nvPr/>
        </p:nvSpPr>
        <p:spPr bwMode="auto">
          <a:xfrm>
            <a:off x="4829927" y="1166842"/>
            <a:ext cx="4085473" cy="4524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9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magnetic spectrometer has a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9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geometrical acceptance of 1200 cm</a:t>
            </a:r>
            <a:r>
              <a:rPr lang="en-US" sz="1600" baseline="30000" dirty="0">
                <a:solidFill>
                  <a:srgbClr val="00009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2</a:t>
            </a:r>
            <a:r>
              <a:rPr lang="en-US" sz="1600" dirty="0">
                <a:solidFill>
                  <a:srgbClr val="00009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sr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9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for electrons.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009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9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most important contributions to the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9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overall weight are the magnet (890 kg) and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9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calorimeter (650 kg), 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009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9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power consumption is dominated by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9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250 W needed for the tracker which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9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has roughly 60,000 individual readout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9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channels.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009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9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lower detector combination of TRD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9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and ECAL, which can be used for the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9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measurement of the combined electron-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9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positron spectrum at high energies, has an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9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acceptance of 6000 cm</a:t>
            </a:r>
            <a:r>
              <a:rPr lang="en-US" sz="1600" baseline="30000" dirty="0">
                <a:solidFill>
                  <a:srgbClr val="00009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2</a:t>
            </a:r>
            <a:r>
              <a:rPr lang="en-US" sz="1600" dirty="0">
                <a:solidFill>
                  <a:srgbClr val="00009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sr.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1359532" y="762000"/>
            <a:ext cx="23742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4800" dirty="0">
                <a:solidFill>
                  <a:srgbClr val="1F497D">
                    <a:lumMod val="40000"/>
                    <a:lumOff val="60000"/>
                  </a:srgbClr>
                </a:solidFill>
                <a:latin typeface="Arial" charset="0"/>
                <a:ea typeface="ＭＳ Ｐゴシック" charset="-128"/>
                <a:cs typeface="ＭＳ Ｐゴシック" charset="-128"/>
              </a:rPr>
              <a:t>PEBS-1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1992584" y="3548996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dirty="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B=0.34 T</a:t>
            </a:r>
          </a:p>
        </p:txBody>
      </p:sp>
      <p:sp>
        <p:nvSpPr>
          <p:cNvPr id="29" name="Textfeld 28"/>
          <p:cNvSpPr txBox="1"/>
          <p:nvPr/>
        </p:nvSpPr>
        <p:spPr>
          <a:xfrm rot="16200000">
            <a:off x="899363" y="3569232"/>
            <a:ext cx="1313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dirty="0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Permanent</a:t>
            </a:r>
          </a:p>
        </p:txBody>
      </p:sp>
    </p:spTree>
    <p:extLst>
      <p:ext uri="{BB962C8B-B14F-4D97-AF65-F5344CB8AC3E}">
        <p14:creationId xmlns:p14="http://schemas.microsoft.com/office/powerpoint/2010/main" val="3521768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 descr="pebs1_det.pdf"/>
          <p:cNvPicPr>
            <a:picLocks noChangeAspect="1"/>
          </p:cNvPicPr>
          <p:nvPr/>
        </p:nvPicPr>
        <p:blipFill>
          <a:blip r:embed="rId2"/>
          <a:srcRect l="7575" t="7146" r="48815" b="7146"/>
          <a:stretch>
            <a:fillRect/>
          </a:stretch>
        </p:blipFill>
        <p:spPr>
          <a:xfrm>
            <a:off x="0" y="0"/>
            <a:ext cx="2597457" cy="360723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43200" y="152400"/>
            <a:ext cx="6172200" cy="71596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de-DE" sz="2400" b="1"/>
              <a:t>PEBS TRD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3E05F6-D968-3D4D-9587-DE70C52332F5}" type="slidenum">
              <a:rPr lang="de-DE"/>
              <a:pPr>
                <a:defRPr/>
              </a:pPr>
              <a:t>12</a:t>
            </a:fld>
            <a:endParaRPr lang="de-DE"/>
          </a:p>
        </p:txBody>
      </p:sp>
      <p:pic>
        <p:nvPicPr>
          <p:cNvPr id="5" name="Bild 4" descr="IMG_182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722" y="3581401"/>
            <a:ext cx="7326556" cy="3276599"/>
          </a:xfrm>
          <a:prstGeom prst="rect">
            <a:avLst/>
          </a:prstGeom>
        </p:spPr>
      </p:pic>
      <p:grpSp>
        <p:nvGrpSpPr>
          <p:cNvPr id="9" name="Group 13"/>
          <p:cNvGrpSpPr>
            <a:grpSpLocks/>
          </p:cNvGrpSpPr>
          <p:nvPr/>
        </p:nvGrpSpPr>
        <p:grpSpPr bwMode="auto">
          <a:xfrm>
            <a:off x="5943600" y="1066800"/>
            <a:ext cx="3124200" cy="2282825"/>
            <a:chOff x="68" y="1972"/>
            <a:chExt cx="2631" cy="2160"/>
          </a:xfrm>
        </p:grpSpPr>
        <p:pic>
          <p:nvPicPr>
            <p:cNvPr id="10" name="Picture 14" descr="y01K141TrdPrinzFig14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8" y="2115"/>
              <a:ext cx="2631" cy="2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Line 15"/>
            <p:cNvSpPr>
              <a:spLocks noChangeShapeType="1"/>
            </p:cNvSpPr>
            <p:nvPr/>
          </p:nvSpPr>
          <p:spPr bwMode="auto">
            <a:xfrm flipH="1">
              <a:off x="1474" y="2108"/>
              <a:ext cx="317" cy="190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" name="Line 16"/>
            <p:cNvSpPr>
              <a:spLocks noChangeShapeType="1"/>
            </p:cNvSpPr>
            <p:nvPr/>
          </p:nvSpPr>
          <p:spPr bwMode="auto">
            <a:xfrm flipH="1">
              <a:off x="1746" y="2153"/>
              <a:ext cx="317" cy="186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Text Box 17"/>
            <p:cNvSpPr txBox="1">
              <a:spLocks noChangeArrowheads="1"/>
            </p:cNvSpPr>
            <p:nvPr/>
          </p:nvSpPr>
          <p:spPr bwMode="auto">
            <a:xfrm>
              <a:off x="2032" y="1984"/>
              <a:ext cx="346" cy="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de-DE">
                  <a:solidFill>
                    <a:srgbClr val="000090"/>
                  </a:solidFill>
                  <a:latin typeface="Times New Roman" charset="0"/>
                </a:rPr>
                <a:t>p</a:t>
              </a:r>
            </a:p>
          </p:txBody>
        </p:sp>
        <p:sp>
          <p:nvSpPr>
            <p:cNvPr id="14" name="Text Box 18"/>
            <p:cNvSpPr txBox="1">
              <a:spLocks noChangeArrowheads="1"/>
            </p:cNvSpPr>
            <p:nvPr/>
          </p:nvSpPr>
          <p:spPr bwMode="auto">
            <a:xfrm>
              <a:off x="1416" y="1972"/>
              <a:ext cx="372" cy="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de-DE">
                  <a:solidFill>
                    <a:srgbClr val="FF0000"/>
                  </a:solidFill>
                  <a:latin typeface="Times New Roman" charset="0"/>
                </a:rPr>
                <a:t>e</a:t>
              </a:r>
            </a:p>
          </p:txBody>
        </p:sp>
      </p:grpSp>
      <p:sp>
        <p:nvSpPr>
          <p:cNvPr id="15" name="Textfeld 14"/>
          <p:cNvSpPr txBox="1"/>
          <p:nvPr/>
        </p:nvSpPr>
        <p:spPr>
          <a:xfrm>
            <a:off x="990600" y="6096000"/>
            <a:ext cx="3211135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sz="1800" b="1">
                <a:solidFill>
                  <a:srgbClr val="FFFFFF"/>
                </a:solidFill>
              </a:rPr>
              <a:t>production of 128 TRD modules </a:t>
            </a:r>
          </a:p>
          <a:p>
            <a:r>
              <a:rPr lang="de-DE" sz="1800" b="1">
                <a:solidFill>
                  <a:srgbClr val="FFFFFF"/>
                </a:solidFill>
              </a:rPr>
              <a:t>completed</a:t>
            </a: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2743200" y="1131990"/>
            <a:ext cx="4316412" cy="1611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eaLnBrk="1" hangingPunct="1">
              <a:lnSpc>
                <a:spcPct val="110000"/>
              </a:lnSpc>
            </a:pPr>
            <a:r>
              <a:rPr lang="de-DE" sz="1800" b="1">
                <a:latin typeface="Times New Roman" pitchFamily="-106" charset="0"/>
              </a:rPr>
              <a:t>2x8 Layers each existing of:</a:t>
            </a:r>
          </a:p>
          <a:p>
            <a:pPr marL="457200" indent="-457200">
              <a:lnSpc>
                <a:spcPct val="110000"/>
              </a:lnSpc>
              <a:buFont typeface="Arial" pitchFamily="-106" charset="0"/>
              <a:buChar char="•"/>
            </a:pPr>
            <a:r>
              <a:rPr lang="de-DE" sz="1800" b="1"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  <a:t>20 mm fibre fleece</a:t>
            </a:r>
          </a:p>
          <a:p>
            <a:pPr marL="457200" indent="-457200">
              <a:lnSpc>
                <a:spcPct val="110000"/>
              </a:lnSpc>
              <a:buFont typeface="Arial" pitchFamily="-106" charset="0"/>
              <a:buChar char="•"/>
            </a:pPr>
            <a:r>
              <a:rPr lang="en-US" sz="1800" b="1"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  <a:t>Ø 6 mm straw tubes filled</a:t>
            </a:r>
            <a:br>
              <a:rPr lang="en-US" sz="1800" b="1"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</a:br>
            <a:r>
              <a:rPr lang="en-US" sz="1800" b="1"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  <a:t>with Xe/CO</a:t>
            </a:r>
            <a:r>
              <a:rPr lang="en-US" sz="1800" b="1" baseline="-25000"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  <a:t>2</a:t>
            </a:r>
            <a:r>
              <a:rPr lang="en-US" sz="1800" b="1"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  <a:t> 80%/20%</a:t>
            </a:r>
          </a:p>
          <a:p>
            <a:pPr marL="457200" indent="-457200">
              <a:lnSpc>
                <a:spcPct val="110000"/>
              </a:lnSpc>
              <a:buFont typeface="Arial" pitchFamily="-106" charset="0"/>
              <a:buChar char="•"/>
            </a:pPr>
            <a:r>
              <a:rPr lang="en-US" sz="1800" b="1">
                <a:latin typeface="Times New Roman" pitchFamily="-106" charset="0"/>
                <a:ea typeface="Times New Roman" pitchFamily="-106" charset="0"/>
                <a:cs typeface="Times New Roman" pitchFamily="-106" charset="0"/>
              </a:rPr>
              <a:t>HV 1450 V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2653622" y="4038600"/>
            <a:ext cx="85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b="1">
                <a:solidFill>
                  <a:srgbClr val="FFFFFF"/>
                </a:solidFill>
              </a:rPr>
              <a:t>TRD 1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006422" y="4648200"/>
            <a:ext cx="85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b="1">
                <a:solidFill>
                  <a:srgbClr val="FFFFFF"/>
                </a:solidFill>
              </a:rPr>
              <a:t>TRD 2</a:t>
            </a:r>
          </a:p>
        </p:txBody>
      </p:sp>
    </p:spTree>
    <p:extLst>
      <p:ext uri="{BB962C8B-B14F-4D97-AF65-F5344CB8AC3E}">
        <p14:creationId xmlns:p14="http://schemas.microsoft.com/office/powerpoint/2010/main" val="732615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Bildschirmfoto 2011-01-08 um 19.17.2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"/>
          <a:stretch/>
        </p:blipFill>
        <p:spPr>
          <a:xfrm>
            <a:off x="1099115" y="0"/>
            <a:ext cx="6945770" cy="68580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8554594" y="237967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0215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Bildschirmfoto 2011-01-08 um 19.17.2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"/>
          <a:stretch/>
        </p:blipFill>
        <p:spPr>
          <a:xfrm>
            <a:off x="1099115" y="0"/>
            <a:ext cx="6945770" cy="68580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8554594" y="237967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479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FFFEA3-9EA9-9A46-A158-3B74D2E700FC}" type="slidenum">
              <a:rPr lang="de-DE"/>
              <a:pPr>
                <a:defRPr/>
              </a:pPr>
              <a:t>3</a:t>
            </a:fld>
            <a:endParaRPr lang="de-DE" dirty="0"/>
          </a:p>
        </p:txBody>
      </p:sp>
      <p:pic>
        <p:nvPicPr>
          <p:cNvPr id="5" name="Picture 10" descr="nature07942-f2.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18477"/>
            <a:ext cx="8686799" cy="6387123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6" name="Textfeld 5"/>
          <p:cNvSpPr txBox="1"/>
          <p:nvPr/>
        </p:nvSpPr>
        <p:spPr>
          <a:xfrm>
            <a:off x="6714092" y="533400"/>
            <a:ext cx="1698464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dirty="0">
                <a:solidFill>
                  <a:prstClr val="white"/>
                </a:solidFill>
                <a:latin typeface="Calibri"/>
              </a:rPr>
              <a:t>Dark Matter ?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dirty="0" err="1">
                <a:solidFill>
                  <a:prstClr val="white"/>
                </a:solidFill>
                <a:latin typeface="Calibri"/>
              </a:rPr>
              <a:t>Astrophysics</a:t>
            </a:r>
            <a:r>
              <a:rPr lang="de-DE">
                <a:solidFill>
                  <a:prstClr val="white"/>
                </a:solidFill>
                <a:latin typeface="Calibri"/>
              </a:rPr>
              <a:t> ?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371600" y="2662535"/>
            <a:ext cx="2109434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prstClr val="white"/>
                </a:solidFill>
                <a:latin typeface="Calibri"/>
              </a:rPr>
              <a:t>Solar Modulation ?</a:t>
            </a:r>
          </a:p>
        </p:txBody>
      </p:sp>
      <p:sp>
        <p:nvSpPr>
          <p:cNvPr id="8" name="Textfeld 7"/>
          <p:cNvSpPr txBox="1"/>
          <p:nvPr/>
        </p:nvSpPr>
        <p:spPr>
          <a:xfrm rot="1387940">
            <a:off x="6629400" y="4652394"/>
            <a:ext cx="1279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240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Galprop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315200" y="5638800"/>
            <a:ext cx="120066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1F497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-128"/>
                <a:cs typeface="Times New Roman"/>
              </a:rPr>
              <a:t>Adriani+’</a:t>
            </a:r>
            <a:r>
              <a:rPr lang="en-US" sz="16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-128"/>
                <a:cs typeface="Times New Roman"/>
              </a:rPr>
              <a:t>08</a:t>
            </a:r>
            <a:endParaRPr lang="en-US" sz="1600" dirty="0">
              <a:solidFill>
                <a:srgbClr val="1F497D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-128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14520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0007D-C639-3A40-AB50-0DFEBFEE2EE5}" type="slidenum">
              <a:rPr lang="de-DE"/>
              <a:pPr/>
              <a:t>4</a:t>
            </a:fld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 idx="4294967295"/>
          </p:nvPr>
        </p:nvSpPr>
        <p:spPr>
          <a:xfrm>
            <a:off x="4495800" y="304800"/>
            <a:ext cx="4495800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de-DE" sz="2400" b="1"/>
              <a:t>Charge-Sign</a:t>
            </a:r>
            <a:br>
              <a:rPr lang="de-DE" sz="2400" b="1"/>
            </a:br>
            <a:r>
              <a:rPr lang="de-DE" sz="2400" b="1"/>
              <a:t>dependent Solar Modulation ?</a:t>
            </a:r>
          </a:p>
        </p:txBody>
      </p:sp>
      <p:pic>
        <p:nvPicPr>
          <p:cNvPr id="5" name="Bild 4" descr="Bild 2.jpg"/>
          <p:cNvPicPr>
            <a:picLocks noChangeAspect="1"/>
          </p:cNvPicPr>
          <p:nvPr/>
        </p:nvPicPr>
        <p:blipFill>
          <a:blip r:embed="rId3"/>
          <a:srcRect r="54892"/>
          <a:stretch>
            <a:fillRect/>
          </a:stretch>
        </p:blipFill>
        <p:spPr>
          <a:xfrm>
            <a:off x="0" y="45094"/>
            <a:ext cx="4124680" cy="3307706"/>
          </a:xfrm>
          <a:prstGeom prst="rect">
            <a:avLst/>
          </a:prstGeom>
        </p:spPr>
      </p:pic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4665662" y="1676400"/>
          <a:ext cx="4097338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Formel" r:id="rId4" imgW="3073400" imgH="1143000" progId="Equation.3">
                  <p:embed/>
                </p:oleObj>
              </mc:Choice>
              <mc:Fallback>
                <p:oleObj name="Formel" r:id="rId4" imgW="3073400" imgH="1143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5662" y="1676400"/>
                        <a:ext cx="4097338" cy="152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Bild 6" descr="Bild 2.jpg"/>
          <p:cNvPicPr>
            <a:picLocks noChangeAspect="1"/>
          </p:cNvPicPr>
          <p:nvPr/>
        </p:nvPicPr>
        <p:blipFill>
          <a:blip r:embed="rId3"/>
          <a:srcRect l="45012" r="549"/>
          <a:stretch>
            <a:fillRect/>
          </a:stretch>
        </p:blipFill>
        <p:spPr>
          <a:xfrm>
            <a:off x="4188435" y="3539404"/>
            <a:ext cx="4977942" cy="3307706"/>
          </a:xfrm>
          <a:prstGeom prst="rect">
            <a:avLst/>
          </a:prstGeom>
        </p:spPr>
      </p:pic>
      <p:pic>
        <p:nvPicPr>
          <p:cNvPr id="8" name="Bild 7" descr="Bild 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3856561"/>
            <a:ext cx="3887219" cy="2544239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096000" y="5029200"/>
            <a:ext cx="864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240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Proton</a:t>
            </a:r>
          </a:p>
        </p:txBody>
      </p:sp>
      <p:cxnSp>
        <p:nvCxnSpPr>
          <p:cNvPr id="11" name="Gerade Verbindung mit Pfeil 10"/>
          <p:cNvCxnSpPr/>
          <p:nvPr/>
        </p:nvCxnSpPr>
        <p:spPr>
          <a:xfrm rot="5400000">
            <a:off x="6192058" y="5330295"/>
            <a:ext cx="316468" cy="3561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6629400" y="5867400"/>
            <a:ext cx="1352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2400">
                <a:solidFill>
                  <a:srgbClr val="008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Anti-Proton</a:t>
            </a:r>
          </a:p>
        </p:txBody>
      </p:sp>
      <p:cxnSp>
        <p:nvCxnSpPr>
          <p:cNvPr id="14" name="Gerade Verbindung mit Pfeil 13"/>
          <p:cNvCxnSpPr/>
          <p:nvPr/>
        </p:nvCxnSpPr>
        <p:spPr>
          <a:xfrm rot="16200000" flipV="1">
            <a:off x="7067844" y="5653926"/>
            <a:ext cx="304800" cy="21890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0658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0" y="152400"/>
            <a:ext cx="4343400" cy="71596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de-DE" sz="2400" b="1"/>
              <a:t>PEBS Prototype: PERDaix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3E05F6-D968-3D4D-9587-DE70C52332F5}" type="slidenum">
              <a:rPr lang="de-DE"/>
              <a:pPr>
                <a:defRPr/>
              </a:pPr>
              <a:t>5</a:t>
            </a:fld>
            <a:endParaRPr lang="de-DE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088313" y="7019925"/>
            <a:ext cx="180975" cy="433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2" name="Gruppierung 21"/>
          <p:cNvGrpSpPr/>
          <p:nvPr/>
        </p:nvGrpSpPr>
        <p:grpSpPr>
          <a:xfrm>
            <a:off x="87313" y="573087"/>
            <a:ext cx="4673600" cy="6361113"/>
            <a:chOff x="87313" y="1085850"/>
            <a:chExt cx="4673600" cy="6361113"/>
          </a:xfrm>
        </p:grpSpPr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7313" y="1317625"/>
              <a:ext cx="4673600" cy="61293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8" name="Line 5"/>
            <p:cNvSpPr>
              <a:spLocks noChangeShapeType="1"/>
            </p:cNvSpPr>
            <p:nvPr/>
          </p:nvSpPr>
          <p:spPr bwMode="auto">
            <a:xfrm>
              <a:off x="4005263" y="1927225"/>
              <a:ext cx="1587" cy="39941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 rot="19920000">
              <a:off x="1258888" y="1368425"/>
              <a:ext cx="941387" cy="3460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60876" rIns="90000" bIns="45000"/>
            <a:lstStyle/>
            <a:p>
              <a:pPr>
                <a:tabLst>
                  <a:tab pos="723900" algn="l"/>
                </a:tabLst>
              </a:pPr>
              <a:r>
                <a:rPr lang="en-GB" sz="1600">
                  <a:solidFill>
                    <a:srgbClr val="000000"/>
                  </a:solidFill>
                </a:rPr>
                <a:t>420mm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 rot="5400000">
              <a:off x="3699669" y="3699669"/>
              <a:ext cx="941387" cy="3460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60876" rIns="90000" bIns="45000"/>
            <a:lstStyle/>
            <a:p>
              <a:pPr>
                <a:tabLst>
                  <a:tab pos="723900" algn="l"/>
                </a:tabLst>
              </a:pPr>
              <a:r>
                <a:rPr lang="en-GB" sz="1600">
                  <a:solidFill>
                    <a:srgbClr val="000000"/>
                  </a:solidFill>
                </a:rPr>
                <a:t>800mm</a:t>
              </a: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3779838" y="5940425"/>
              <a:ext cx="360362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3808413" y="1944688"/>
              <a:ext cx="360362" cy="15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 flipV="1">
              <a:off x="815975" y="1222375"/>
              <a:ext cx="1836738" cy="9461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 flipH="1" flipV="1">
              <a:off x="727075" y="2049463"/>
              <a:ext cx="174625" cy="2921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 flipH="1" flipV="1">
              <a:off x="2593975" y="1085850"/>
              <a:ext cx="174625" cy="2921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2886075" y="1195388"/>
              <a:ext cx="1039813" cy="5683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V="1">
              <a:off x="2767013" y="1087438"/>
              <a:ext cx="187325" cy="2905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V="1">
              <a:off x="3816350" y="1638300"/>
              <a:ext cx="187325" cy="2905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Text Box 7"/>
            <p:cNvSpPr txBox="1">
              <a:spLocks noChangeArrowheads="1"/>
            </p:cNvSpPr>
            <p:nvPr/>
          </p:nvSpPr>
          <p:spPr bwMode="auto">
            <a:xfrm rot="1800000">
              <a:off x="3030538" y="1204913"/>
              <a:ext cx="941387" cy="3460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60876" rIns="90000" bIns="45000"/>
            <a:lstStyle/>
            <a:p>
              <a:pPr>
                <a:tabLst>
                  <a:tab pos="723900" algn="l"/>
                </a:tabLst>
              </a:pPr>
              <a:r>
                <a:rPr lang="en-GB" sz="1600">
                  <a:solidFill>
                    <a:srgbClr val="000000"/>
                  </a:solidFill>
                </a:rPr>
                <a:t>200mm</a:t>
              </a:r>
            </a:p>
          </p:txBody>
        </p:sp>
      </p:grpSp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287961"/>
            <a:ext cx="4584584" cy="257003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228600" dist="38100" dir="8100000" sx="101000" sy="101000" algn="tr" rotWithShape="0">
              <a:prstClr val="black">
                <a:alpha val="49000"/>
              </a:prstClr>
            </a:outerShdw>
          </a:effectLst>
        </p:spPr>
      </p:pic>
      <p:sp>
        <p:nvSpPr>
          <p:cNvPr id="25" name="Textfeld 24"/>
          <p:cNvSpPr txBox="1"/>
          <p:nvPr/>
        </p:nvSpPr>
        <p:spPr>
          <a:xfrm>
            <a:off x="0" y="0"/>
            <a:ext cx="20584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kern="0" dirty="0">
                <a:solidFill>
                  <a:srgbClr val="000000"/>
                </a:solidFill>
              </a:rPr>
              <a:t>Acceptance ~40 cm²sr</a:t>
            </a:r>
          </a:p>
          <a:p>
            <a:pPr lvl="0"/>
            <a:r>
              <a:rPr lang="en-GB" sz="1600" b="1" kern="0" dirty="0">
                <a:solidFill>
                  <a:srgbClr val="000000"/>
                </a:solidFill>
              </a:rPr>
              <a:t>weight 	  ~40kg</a:t>
            </a:r>
          </a:p>
          <a:p>
            <a:pPr lvl="0"/>
            <a:r>
              <a:rPr lang="en-GB" sz="1600" b="1" kern="0" dirty="0">
                <a:solidFill>
                  <a:srgbClr val="000000"/>
                </a:solidFill>
              </a:rPr>
              <a:t>power          ~90W</a:t>
            </a:r>
          </a:p>
        </p:txBody>
      </p:sp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964810">
            <a:off x="2252918" y="5870095"/>
            <a:ext cx="2188431" cy="46531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Textfeld 3"/>
          <p:cNvSpPr txBox="1"/>
          <p:nvPr/>
        </p:nvSpPr>
        <p:spPr>
          <a:xfrm>
            <a:off x="4598374" y="1049118"/>
            <a:ext cx="3659976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b="1"/>
              <a:t>Proton Electron Radiation</a:t>
            </a:r>
            <a:br>
              <a:rPr lang="en-US" sz="2000" b="1"/>
            </a:br>
            <a:r>
              <a:rPr lang="en-US" sz="2000" b="1"/>
              <a:t>Detector Aix-La-Chapelle</a:t>
            </a:r>
            <a:br>
              <a:rPr lang="en-US" sz="2000" b="1"/>
            </a:br>
            <a:endParaRPr lang="en-US" sz="2000" b="1"/>
          </a:p>
          <a:p>
            <a:pPr marL="342900" indent="-342900">
              <a:buFont typeface="Arial"/>
              <a:buChar char="•"/>
            </a:pPr>
            <a:r>
              <a:rPr lang="en-US" sz="2000" b="1"/>
              <a:t>Balloon-borne spectrometer</a:t>
            </a:r>
            <a:br>
              <a:rPr lang="en-US" sz="2000" b="1"/>
            </a:br>
            <a:endParaRPr lang="en-US" sz="2000" b="1"/>
          </a:p>
          <a:p>
            <a:pPr marL="342900" indent="-342900">
              <a:buFont typeface="Arial"/>
              <a:buChar char="•"/>
            </a:pPr>
            <a:r>
              <a:rPr lang="en-US" sz="2000" b="1"/>
              <a:t>Measurement of cosmic rays</a:t>
            </a:r>
            <a:br>
              <a:rPr lang="en-US" sz="2000" b="1"/>
            </a:br>
            <a:r>
              <a:rPr lang="en-US" sz="2000" b="1"/>
              <a:t>up to 5 GeV</a:t>
            </a:r>
            <a:br>
              <a:rPr lang="en-US" sz="2000" b="1"/>
            </a:br>
            <a:endParaRPr lang="en-US" sz="2000" b="1"/>
          </a:p>
          <a:p>
            <a:pPr marL="342900" indent="-342900">
              <a:buFont typeface="Arial"/>
              <a:buChar char="•"/>
            </a:pPr>
            <a:r>
              <a:rPr lang="en-US" sz="2000" b="1"/>
              <a:t>First successfull balloon flight</a:t>
            </a:r>
            <a:br>
              <a:rPr lang="en-US" sz="2000" b="1"/>
            </a:br>
            <a:r>
              <a:rPr lang="en-US" sz="2000" b="1"/>
              <a:t>in October 2010</a:t>
            </a:r>
          </a:p>
        </p:txBody>
      </p:sp>
    </p:spTree>
    <p:extLst>
      <p:ext uri="{BB962C8B-B14F-4D97-AF65-F5344CB8AC3E}">
        <p14:creationId xmlns:p14="http://schemas.microsoft.com/office/powerpoint/2010/main" val="1546292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p101096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70554"/>
            <a:ext cx="4426421" cy="590189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0" y="152400"/>
            <a:ext cx="4343400" cy="71596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de-DE" sz="2400" b="1"/>
              <a:t>PEBS Prototype: PERDaix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3E05F6-D968-3D4D-9587-DE70C52332F5}" type="slidenum">
              <a:rPr lang="de-DE"/>
              <a:pPr>
                <a:defRPr/>
              </a:pPr>
              <a:t>6</a:t>
            </a:fld>
            <a:endParaRPr lang="de-DE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088313" y="7019925"/>
            <a:ext cx="180975" cy="433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287961"/>
            <a:ext cx="4584584" cy="257003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228600" dist="38100" dir="8100000" sx="101000" sy="101000" algn="tr" rotWithShape="0">
              <a:prstClr val="black">
                <a:alpha val="49000"/>
              </a:prstClr>
            </a:outerShdw>
          </a:effectLst>
        </p:spPr>
      </p:pic>
      <p:sp>
        <p:nvSpPr>
          <p:cNvPr id="25" name="Textfeld 24"/>
          <p:cNvSpPr txBox="1"/>
          <p:nvPr/>
        </p:nvSpPr>
        <p:spPr>
          <a:xfrm>
            <a:off x="0" y="0"/>
            <a:ext cx="20584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kern="0" dirty="0">
                <a:solidFill>
                  <a:srgbClr val="000000"/>
                </a:solidFill>
              </a:rPr>
              <a:t>Acceptance ~40 cm²sr</a:t>
            </a:r>
          </a:p>
          <a:p>
            <a:pPr lvl="0"/>
            <a:r>
              <a:rPr lang="en-GB" sz="1600" b="1" kern="0" dirty="0">
                <a:solidFill>
                  <a:srgbClr val="000000"/>
                </a:solidFill>
              </a:rPr>
              <a:t>weight 	  ~40kg</a:t>
            </a:r>
          </a:p>
          <a:p>
            <a:pPr lvl="0"/>
            <a:r>
              <a:rPr lang="en-GB" sz="1600" b="1" kern="0" dirty="0">
                <a:solidFill>
                  <a:srgbClr val="000000"/>
                </a:solidFill>
              </a:rPr>
              <a:t>power          ~90W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598374" y="1049118"/>
            <a:ext cx="3659976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de-DE" sz="2000" b="1"/>
              <a:t>Proton Electron Radiation</a:t>
            </a:r>
            <a:br>
              <a:rPr lang="de-DE" sz="2000" b="1"/>
            </a:br>
            <a:r>
              <a:rPr lang="de-DE" sz="2000" b="1"/>
              <a:t>Detector Aix-La-Chapelle</a:t>
            </a:r>
            <a:br>
              <a:rPr lang="de-DE" sz="2000" b="1"/>
            </a:br>
            <a:endParaRPr lang="de-DE" sz="2000" b="1"/>
          </a:p>
          <a:p>
            <a:pPr marL="342900" indent="-342900">
              <a:buFont typeface="Arial"/>
              <a:buChar char="•"/>
            </a:pPr>
            <a:r>
              <a:rPr lang="de-DE" sz="2000" b="1"/>
              <a:t>Balloon-borne spectrometer</a:t>
            </a:r>
            <a:br>
              <a:rPr lang="de-DE" sz="2000" b="1"/>
            </a:br>
            <a:endParaRPr lang="de-DE" sz="2000" b="1"/>
          </a:p>
          <a:p>
            <a:pPr marL="342900" indent="-342900">
              <a:buFont typeface="Arial"/>
              <a:buChar char="•"/>
            </a:pPr>
            <a:r>
              <a:rPr lang="de-DE" sz="2000" b="1"/>
              <a:t>Measurement of cosmic rays</a:t>
            </a:r>
            <a:br>
              <a:rPr lang="de-DE" sz="2000" b="1"/>
            </a:br>
            <a:r>
              <a:rPr lang="de-DE" sz="2000" b="1"/>
              <a:t>up to 5 GeV</a:t>
            </a:r>
            <a:br>
              <a:rPr lang="de-DE" sz="2000" b="1"/>
            </a:br>
            <a:endParaRPr lang="de-DE" sz="2000" b="1"/>
          </a:p>
          <a:p>
            <a:pPr marL="342900" indent="-342900">
              <a:buFont typeface="Arial"/>
              <a:buChar char="•"/>
            </a:pPr>
            <a:r>
              <a:rPr lang="de-DE" sz="2000" b="1"/>
              <a:t>First successfull balloon flight</a:t>
            </a:r>
            <a:br>
              <a:rPr lang="de-DE" sz="2000" b="1"/>
            </a:br>
            <a:r>
              <a:rPr lang="de-DE" sz="2000" b="1"/>
              <a:t>in October 2010</a:t>
            </a:r>
          </a:p>
        </p:txBody>
      </p:sp>
    </p:spTree>
    <p:extLst>
      <p:ext uri="{BB962C8B-B14F-4D97-AF65-F5344CB8AC3E}">
        <p14:creationId xmlns:p14="http://schemas.microsoft.com/office/powerpoint/2010/main" val="2770514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0007D-C639-3A40-AB50-0DFEBFEE2EE5}" type="slidenum">
              <a:rPr lang="de-DE"/>
              <a:pPr/>
              <a:t>7</a:t>
            </a:fld>
            <a:endParaRPr lang="de-DE"/>
          </a:p>
        </p:txBody>
      </p:sp>
      <p:pic>
        <p:nvPicPr>
          <p:cNvPr id="3" name="Bild 2" descr="galpropPositronFractionCanvas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453" y="0"/>
            <a:ext cx="7054747" cy="685800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1752600" y="1066800"/>
            <a:ext cx="126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2400" b="1">
                <a:solidFill>
                  <a:srgbClr val="FFFF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B/C - data</a:t>
            </a: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/>
        </p:nvGraphicFramePr>
        <p:xfrm>
          <a:off x="4343400" y="152400"/>
          <a:ext cx="179185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Formel" r:id="rId4" imgW="1231900" imgH="419100" progId="Equation.3">
                  <p:embed/>
                </p:oleObj>
              </mc:Choice>
              <mc:Fallback>
                <p:oleObj name="Formel" r:id="rId4" imgW="12319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52400"/>
                        <a:ext cx="1791855" cy="609600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Gerade Verbindung mit Pfeil 6"/>
          <p:cNvCxnSpPr/>
          <p:nvPr/>
        </p:nvCxnSpPr>
        <p:spPr>
          <a:xfrm rot="10800000" flipV="1">
            <a:off x="3962400" y="685800"/>
            <a:ext cx="1295400" cy="609600"/>
          </a:xfrm>
          <a:prstGeom prst="straightConnector1">
            <a:avLst/>
          </a:prstGeom>
          <a:ln w="60325">
            <a:solidFill>
              <a:srgbClr val="00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7018892" y="2902803"/>
            <a:ext cx="1698464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prstClr val="white"/>
                </a:solidFill>
                <a:latin typeface="Calibri"/>
              </a:rPr>
              <a:t>Dark Matter ?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prstClr val="white"/>
                </a:solidFill>
                <a:latin typeface="Calibri"/>
              </a:rPr>
              <a:t>Astrophysics ?</a:t>
            </a:r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1524000" y="3307080"/>
          <a:ext cx="6096000" cy="24384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243840">
                <a:tc>
                  <a:txBody>
                    <a:bodyPr/>
                    <a:lstStyle/>
                    <a:p>
                      <a:pPr algn="l" fontAlgn="t"/>
                      <a:endParaRPr lang="de-DE" sz="1200" b="0" i="0" u="none" strike="noStrike">
                        <a:latin typeface="Verdana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16200000">
            <a:off x="-2291743" y="3386344"/>
            <a:ext cx="5373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>
                <a:solidFill>
                  <a:prstClr val="black"/>
                </a:solidFill>
                <a:latin typeface="Verdana"/>
                <a:ea typeface="ＭＳ Ｐゴシック" charset="-128"/>
                <a:cs typeface="ＭＳ Ｐゴシック" charset="-128"/>
              </a:rPr>
              <a:t>B.Beischer et al., New Journal of Physics 11 (2009) 105021(15pp).</a:t>
            </a:r>
          </a:p>
        </p:txBody>
      </p:sp>
      <p:sp>
        <p:nvSpPr>
          <p:cNvPr id="11" name="Textfeld 10"/>
          <p:cNvSpPr txBox="1"/>
          <p:nvPr/>
        </p:nvSpPr>
        <p:spPr>
          <a:xfrm rot="1703190">
            <a:off x="7133270" y="4823884"/>
            <a:ext cx="91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60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Galprop</a:t>
            </a:r>
          </a:p>
        </p:txBody>
      </p:sp>
    </p:spTree>
    <p:extLst>
      <p:ext uri="{BB962C8B-B14F-4D97-AF65-F5344CB8AC3E}">
        <p14:creationId xmlns:p14="http://schemas.microsoft.com/office/powerpoint/2010/main" val="1311664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ams-02_positron_fraction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69" y="0"/>
            <a:ext cx="8749862" cy="6858000"/>
          </a:xfrm>
          <a:prstGeom prst="rect">
            <a:avLst/>
          </a:prstGeom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BE9E4-82A3-F343-9575-BA4D1BC28931}" type="slidenum">
              <a:rPr lang="de-DE"/>
              <a:pPr>
                <a:defRPr/>
              </a:pPr>
              <a:t>8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1535340" y="990600"/>
            <a:ext cx="669426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b="1">
                <a:solidFill>
                  <a:prstClr val="white"/>
                </a:solidFill>
                <a:latin typeface="Calibri"/>
              </a:rPr>
              <a:t>PEBS-02, 1 GeV – 2 TeV</a:t>
            </a:r>
          </a:p>
        </p:txBody>
      </p:sp>
      <p:grpSp>
        <p:nvGrpSpPr>
          <p:cNvPr id="16" name="Gruppierung 15"/>
          <p:cNvGrpSpPr/>
          <p:nvPr/>
        </p:nvGrpSpPr>
        <p:grpSpPr>
          <a:xfrm>
            <a:off x="1535340" y="5040868"/>
            <a:ext cx="6084660" cy="761344"/>
            <a:chOff x="1535340" y="5040868"/>
            <a:chExt cx="6084660" cy="761344"/>
          </a:xfrm>
        </p:grpSpPr>
        <p:sp>
          <p:nvSpPr>
            <p:cNvPr id="5" name="Textfeld 4"/>
            <p:cNvSpPr txBox="1"/>
            <p:nvPr/>
          </p:nvSpPr>
          <p:spPr>
            <a:xfrm>
              <a:off x="1546680" y="5040868"/>
              <a:ext cx="6073320" cy="369332"/>
            </a:xfrm>
            <a:prstGeom prst="rect">
              <a:avLst/>
            </a:prstGeom>
            <a:solidFill>
              <a:srgbClr val="0000FF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b="1">
                  <a:solidFill>
                    <a:prstClr val="white"/>
                  </a:solidFill>
                  <a:latin typeface="Calibri"/>
                </a:rPr>
                <a:t>AMS-02, 1 GeV – 1 TeV</a:t>
              </a: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1535340" y="5432880"/>
              <a:ext cx="5475060" cy="3693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b="1">
                  <a:solidFill>
                    <a:prstClr val="black"/>
                  </a:solidFill>
                  <a:latin typeface="Calibri"/>
                </a:rPr>
                <a:t>PAMELA, 1 GeV – 0.5 TeV</a:t>
              </a:r>
            </a:p>
          </p:txBody>
        </p:sp>
      </p:grpSp>
      <p:sp>
        <p:nvSpPr>
          <p:cNvPr id="12" name="Textfeld 11"/>
          <p:cNvSpPr txBox="1"/>
          <p:nvPr/>
        </p:nvSpPr>
        <p:spPr>
          <a:xfrm>
            <a:off x="6650424" y="479098"/>
            <a:ext cx="994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60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rPr>
              <a:t>(5 years)</a:t>
            </a:r>
          </a:p>
        </p:txBody>
      </p:sp>
      <p:sp>
        <p:nvSpPr>
          <p:cNvPr id="13" name="Textfeld 12"/>
          <p:cNvSpPr txBox="1"/>
          <p:nvPr/>
        </p:nvSpPr>
        <p:spPr>
          <a:xfrm rot="711818">
            <a:off x="4622934" y="4447845"/>
            <a:ext cx="91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60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Galprop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609777" y="3581400"/>
            <a:ext cx="1095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400 GeV</a:t>
            </a:r>
            <a:br>
              <a:rPr lang="de-DE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de-DE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WIMP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238246" y="2297668"/>
            <a:ext cx="83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Pulsar</a:t>
            </a:r>
          </a:p>
        </p:txBody>
      </p:sp>
    </p:spTree>
    <p:extLst>
      <p:ext uri="{BB962C8B-B14F-4D97-AF65-F5344CB8AC3E}">
        <p14:creationId xmlns:p14="http://schemas.microsoft.com/office/powerpoint/2010/main" val="3377922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BE9E4-82A3-F343-9575-BA4D1BC28931}" type="slidenum">
              <a:rPr lang="de-DE"/>
              <a:pPr>
                <a:defRPr/>
              </a:pPr>
              <a:t>9</a:t>
            </a:fld>
            <a:endParaRPr lang="de-DE"/>
          </a:p>
        </p:txBody>
      </p:sp>
      <p:grpSp>
        <p:nvGrpSpPr>
          <p:cNvPr id="3" name="Group 13"/>
          <p:cNvGrpSpPr/>
          <p:nvPr/>
        </p:nvGrpSpPr>
        <p:grpSpPr>
          <a:xfrm>
            <a:off x="76200" y="381000"/>
            <a:ext cx="9067800" cy="6248400"/>
            <a:chOff x="1871442" y="2463800"/>
            <a:chExt cx="6002559" cy="4140200"/>
          </a:xfrm>
        </p:grpSpPr>
        <p:pic>
          <p:nvPicPr>
            <p:cNvPr id="4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71442" y="2463800"/>
              <a:ext cx="5704107" cy="4140200"/>
            </a:xfrm>
            <a:prstGeom prst="rect">
              <a:avLst/>
            </a:prstGeom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5" name="TextBox 7"/>
            <p:cNvSpPr txBox="1"/>
            <p:nvPr/>
          </p:nvSpPr>
          <p:spPr>
            <a:xfrm>
              <a:off x="6921501" y="3726056"/>
              <a:ext cx="952500" cy="254013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defTabSz="914400" fontAlgn="base">
                <a:spcAft>
                  <a:spcPct val="0"/>
                </a:spcAft>
              </a:pPr>
              <a:r>
                <a:rPr lang="en-US" dirty="0" smtClean="0">
                  <a:solidFill>
                    <a:srgbClr val="FF0000"/>
                  </a:solidFill>
                  <a:latin typeface="Times New Roman"/>
                  <a:ea typeface="ＭＳ Ｐゴシック" charset="-128"/>
                  <a:cs typeface="Times New Roman"/>
                </a:rPr>
                <a:t>What’s here?</a:t>
              </a:r>
              <a:endParaRPr lang="en-US" dirty="0">
                <a:solidFill>
                  <a:srgbClr val="FF0000"/>
                </a:solidFill>
                <a:latin typeface="Times New Roman"/>
                <a:ea typeface="ＭＳ Ｐゴシック" charset="-128"/>
                <a:cs typeface="Times New Roman"/>
              </a:endParaRPr>
            </a:p>
          </p:txBody>
        </p:sp>
        <p:cxnSp>
          <p:nvCxnSpPr>
            <p:cNvPr id="6" name="Straight Arrow Connector 8"/>
            <p:cNvCxnSpPr/>
            <p:nvPr/>
          </p:nvCxnSpPr>
          <p:spPr bwMode="auto">
            <a:xfrm>
              <a:off x="7061200" y="3986213"/>
              <a:ext cx="558800" cy="1587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cxnSp>
        <p:sp>
          <p:nvSpPr>
            <p:cNvPr id="7" name="TextBox 10"/>
            <p:cNvSpPr txBox="1"/>
            <p:nvPr/>
          </p:nvSpPr>
          <p:spPr>
            <a:xfrm>
              <a:off x="6731001" y="4864100"/>
              <a:ext cx="952500" cy="254013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val="0000FF"/>
                  </a:solidFill>
                  <a:latin typeface="Times New Roman"/>
                  <a:ea typeface="ＭＳ Ｐゴシック" charset="-128"/>
                  <a:cs typeface="Times New Roman"/>
                </a:rPr>
                <a:t> </a:t>
              </a:r>
              <a:r>
                <a:rPr lang="en-US" dirty="0" smtClean="0">
                  <a:solidFill>
                    <a:srgbClr val="0000FF"/>
                  </a:solidFill>
                  <a:effectLst>
                    <a:outerShdw blurRad="50800" dist="38100" dir="2700000">
                      <a:srgbClr val="000000">
                        <a:alpha val="43000"/>
                      </a:srgbClr>
                    </a:outerShdw>
                  </a:effectLst>
                  <a:latin typeface="Times New Roman"/>
                  <a:ea typeface="ＭＳ Ｐゴシック" charset="-128"/>
                  <a:cs typeface="Times New Roman"/>
                </a:rPr>
                <a:t>HESS</a:t>
              </a:r>
              <a:endParaRPr lang="en-US" dirty="0">
                <a:solidFill>
                  <a:srgbClr val="0000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ea typeface="ＭＳ Ｐゴシック" charset="-128"/>
                <a:cs typeface="Times New Roman"/>
              </a:endParaRPr>
            </a:p>
          </p:txBody>
        </p:sp>
        <p:sp>
          <p:nvSpPr>
            <p:cNvPr id="8" name="TextBox 11"/>
            <p:cNvSpPr txBox="1"/>
            <p:nvPr/>
          </p:nvSpPr>
          <p:spPr>
            <a:xfrm>
              <a:off x="4927601" y="2882900"/>
              <a:ext cx="952500" cy="254013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val="FF0000"/>
                  </a:solidFill>
                  <a:effectLst>
                    <a:outerShdw blurRad="50800" dist="38100" dir="2700000">
                      <a:srgbClr val="000000">
                        <a:alpha val="43000"/>
                      </a:srgbClr>
                    </a:outerShdw>
                  </a:effectLst>
                  <a:latin typeface="Times New Roman"/>
                  <a:ea typeface="ＭＳ Ｐゴシック" charset="-128"/>
                  <a:cs typeface="Times New Roman"/>
                </a:rPr>
                <a:t>Fermi</a:t>
              </a:r>
              <a:endParaRPr lang="en-US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Times New Roman"/>
                <a:ea typeface="ＭＳ Ｐゴシック" charset="-128"/>
                <a:cs typeface="Times New Roman"/>
              </a:endParaRPr>
            </a:p>
          </p:txBody>
        </p:sp>
        <p:sp>
          <p:nvSpPr>
            <p:cNvPr id="9" name="Freeform 20"/>
            <p:cNvSpPr/>
            <p:nvPr/>
          </p:nvSpPr>
          <p:spPr bwMode="auto">
            <a:xfrm>
              <a:off x="5918200" y="3505200"/>
              <a:ext cx="1562100" cy="1291166"/>
            </a:xfrm>
            <a:custGeom>
              <a:avLst/>
              <a:gdLst>
                <a:gd name="connsiteX0" fmla="*/ 0 w 1245305"/>
                <a:gd name="connsiteY0" fmla="*/ 0 h 1609372"/>
                <a:gd name="connsiteX1" fmla="*/ 1066800 w 1245305"/>
                <a:gd name="connsiteY1" fmla="*/ 1380067 h 1609372"/>
                <a:gd name="connsiteX2" fmla="*/ 1071033 w 1245305"/>
                <a:gd name="connsiteY2" fmla="*/ 1375833 h 1609372"/>
                <a:gd name="connsiteX0" fmla="*/ 0 w 1245305"/>
                <a:gd name="connsiteY0" fmla="*/ 0 h 1609372"/>
                <a:gd name="connsiteX1" fmla="*/ 4233 w 1245305"/>
                <a:gd name="connsiteY1" fmla="*/ 135467 h 1609372"/>
                <a:gd name="connsiteX2" fmla="*/ 1066800 w 1245305"/>
                <a:gd name="connsiteY2" fmla="*/ 1380067 h 1609372"/>
                <a:gd name="connsiteX3" fmla="*/ 1071033 w 1245305"/>
                <a:gd name="connsiteY3" fmla="*/ 1375833 h 1609372"/>
                <a:gd name="connsiteX0" fmla="*/ 0 w 1245305"/>
                <a:gd name="connsiteY0" fmla="*/ 0 h 1609372"/>
                <a:gd name="connsiteX1" fmla="*/ 4233 w 1245305"/>
                <a:gd name="connsiteY1" fmla="*/ 135467 h 1609372"/>
                <a:gd name="connsiteX2" fmla="*/ 1066800 w 1245305"/>
                <a:gd name="connsiteY2" fmla="*/ 1380067 h 1609372"/>
                <a:gd name="connsiteX3" fmla="*/ 1071033 w 1245305"/>
                <a:gd name="connsiteY3" fmla="*/ 1198033 h 1609372"/>
                <a:gd name="connsiteX0" fmla="*/ 0 w 1071033"/>
                <a:gd name="connsiteY0" fmla="*/ 0 h 1380067"/>
                <a:gd name="connsiteX1" fmla="*/ 4233 w 1071033"/>
                <a:gd name="connsiteY1" fmla="*/ 135467 h 1380067"/>
                <a:gd name="connsiteX2" fmla="*/ 1066800 w 1071033"/>
                <a:gd name="connsiteY2" fmla="*/ 1380067 h 1380067"/>
                <a:gd name="connsiteX3" fmla="*/ 1071033 w 1071033"/>
                <a:gd name="connsiteY3" fmla="*/ 1198033 h 1380067"/>
                <a:gd name="connsiteX0" fmla="*/ 0 w 1071033"/>
                <a:gd name="connsiteY0" fmla="*/ 0 h 1198033"/>
                <a:gd name="connsiteX1" fmla="*/ 4233 w 1071033"/>
                <a:gd name="connsiteY1" fmla="*/ 135467 h 1198033"/>
                <a:gd name="connsiteX2" fmla="*/ 1071033 w 1071033"/>
                <a:gd name="connsiteY2" fmla="*/ 1198033 h 1198033"/>
                <a:gd name="connsiteX0" fmla="*/ 0 w 1071033"/>
                <a:gd name="connsiteY0" fmla="*/ 0 h 1418166"/>
                <a:gd name="connsiteX1" fmla="*/ 4233 w 1071033"/>
                <a:gd name="connsiteY1" fmla="*/ 135467 h 1418166"/>
                <a:gd name="connsiteX2" fmla="*/ 1071033 w 1071033"/>
                <a:gd name="connsiteY2" fmla="*/ 1418166 h 1418166"/>
                <a:gd name="connsiteX0" fmla="*/ 0 w 1557866"/>
                <a:gd name="connsiteY0" fmla="*/ 0 h 1291166"/>
                <a:gd name="connsiteX1" fmla="*/ 491066 w 1557866"/>
                <a:gd name="connsiteY1" fmla="*/ 8467 h 1291166"/>
                <a:gd name="connsiteX2" fmla="*/ 1557866 w 1557866"/>
                <a:gd name="connsiteY2" fmla="*/ 1291166 h 1291166"/>
                <a:gd name="connsiteX0" fmla="*/ 0 w 1557866"/>
                <a:gd name="connsiteY0" fmla="*/ 0 h 1291166"/>
                <a:gd name="connsiteX1" fmla="*/ 491066 w 1557866"/>
                <a:gd name="connsiteY1" fmla="*/ 8467 h 1291166"/>
                <a:gd name="connsiteX2" fmla="*/ 622299 w 1557866"/>
                <a:gd name="connsiteY2" fmla="*/ 12700 h 1291166"/>
                <a:gd name="connsiteX3" fmla="*/ 1557866 w 1557866"/>
                <a:gd name="connsiteY3" fmla="*/ 1291166 h 1291166"/>
                <a:gd name="connsiteX0" fmla="*/ 1 w 1557867"/>
                <a:gd name="connsiteY0" fmla="*/ 0 h 1291166"/>
                <a:gd name="connsiteX1" fmla="*/ 0 w 1557867"/>
                <a:gd name="connsiteY1" fmla="*/ 4233 h 1291166"/>
                <a:gd name="connsiteX2" fmla="*/ 491067 w 1557867"/>
                <a:gd name="connsiteY2" fmla="*/ 8467 h 1291166"/>
                <a:gd name="connsiteX3" fmla="*/ 622300 w 1557867"/>
                <a:gd name="connsiteY3" fmla="*/ 12700 h 1291166"/>
                <a:gd name="connsiteX4" fmla="*/ 1557867 w 1557867"/>
                <a:gd name="connsiteY4" fmla="*/ 1291166 h 1291166"/>
                <a:gd name="connsiteX0" fmla="*/ 0 w 1557866"/>
                <a:gd name="connsiteY0" fmla="*/ 0 h 1291166"/>
                <a:gd name="connsiteX1" fmla="*/ 491066 w 1557866"/>
                <a:gd name="connsiteY1" fmla="*/ 8467 h 1291166"/>
                <a:gd name="connsiteX2" fmla="*/ 622299 w 1557866"/>
                <a:gd name="connsiteY2" fmla="*/ 12700 h 1291166"/>
                <a:gd name="connsiteX3" fmla="*/ 1557866 w 1557866"/>
                <a:gd name="connsiteY3" fmla="*/ 1291166 h 1291166"/>
                <a:gd name="connsiteX0" fmla="*/ 4234 w 1562100"/>
                <a:gd name="connsiteY0" fmla="*/ 0 h 1291166"/>
                <a:gd name="connsiteX1" fmla="*/ 0 w 1562100"/>
                <a:gd name="connsiteY1" fmla="*/ 0 h 1291166"/>
                <a:gd name="connsiteX2" fmla="*/ 495300 w 1562100"/>
                <a:gd name="connsiteY2" fmla="*/ 8467 h 1291166"/>
                <a:gd name="connsiteX3" fmla="*/ 626533 w 1562100"/>
                <a:gd name="connsiteY3" fmla="*/ 12700 h 1291166"/>
                <a:gd name="connsiteX4" fmla="*/ 1562100 w 1562100"/>
                <a:gd name="connsiteY4" fmla="*/ 1291166 h 1291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2100" h="1291166">
                  <a:moveTo>
                    <a:pt x="4234" y="0"/>
                  </a:moveTo>
                  <a:lnTo>
                    <a:pt x="0" y="0"/>
                  </a:lnTo>
                  <a:lnTo>
                    <a:pt x="495300" y="8467"/>
                  </a:lnTo>
                  <a:lnTo>
                    <a:pt x="626533" y="12700"/>
                  </a:lnTo>
                  <a:lnTo>
                    <a:pt x="1562100" y="1291166"/>
                  </a:lnTo>
                </a:path>
              </a:pathLst>
            </a:cu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indent="-342900" defTabSz="9144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</a:pPr>
              <a:endParaRPr lang="en-US" sz="2000">
                <a:solidFill>
                  <a:srgbClr val="294390"/>
                </a:solidFill>
                <a:latin typeface="Comic Sans MS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0" name="Freeform 21"/>
            <p:cNvSpPr/>
            <p:nvPr/>
          </p:nvSpPr>
          <p:spPr bwMode="auto">
            <a:xfrm>
              <a:off x="5913966" y="3733798"/>
              <a:ext cx="1562100" cy="1291166"/>
            </a:xfrm>
            <a:custGeom>
              <a:avLst/>
              <a:gdLst>
                <a:gd name="connsiteX0" fmla="*/ 0 w 1245305"/>
                <a:gd name="connsiteY0" fmla="*/ 0 h 1609372"/>
                <a:gd name="connsiteX1" fmla="*/ 1066800 w 1245305"/>
                <a:gd name="connsiteY1" fmla="*/ 1380067 h 1609372"/>
                <a:gd name="connsiteX2" fmla="*/ 1071033 w 1245305"/>
                <a:gd name="connsiteY2" fmla="*/ 1375833 h 1609372"/>
                <a:gd name="connsiteX0" fmla="*/ 0 w 1245305"/>
                <a:gd name="connsiteY0" fmla="*/ 0 h 1609372"/>
                <a:gd name="connsiteX1" fmla="*/ 4233 w 1245305"/>
                <a:gd name="connsiteY1" fmla="*/ 135467 h 1609372"/>
                <a:gd name="connsiteX2" fmla="*/ 1066800 w 1245305"/>
                <a:gd name="connsiteY2" fmla="*/ 1380067 h 1609372"/>
                <a:gd name="connsiteX3" fmla="*/ 1071033 w 1245305"/>
                <a:gd name="connsiteY3" fmla="*/ 1375833 h 1609372"/>
                <a:gd name="connsiteX0" fmla="*/ 0 w 1245305"/>
                <a:gd name="connsiteY0" fmla="*/ 0 h 1609372"/>
                <a:gd name="connsiteX1" fmla="*/ 4233 w 1245305"/>
                <a:gd name="connsiteY1" fmla="*/ 135467 h 1609372"/>
                <a:gd name="connsiteX2" fmla="*/ 1066800 w 1245305"/>
                <a:gd name="connsiteY2" fmla="*/ 1380067 h 1609372"/>
                <a:gd name="connsiteX3" fmla="*/ 1071033 w 1245305"/>
                <a:gd name="connsiteY3" fmla="*/ 1198033 h 1609372"/>
                <a:gd name="connsiteX0" fmla="*/ 0 w 1071033"/>
                <a:gd name="connsiteY0" fmla="*/ 0 h 1380067"/>
                <a:gd name="connsiteX1" fmla="*/ 4233 w 1071033"/>
                <a:gd name="connsiteY1" fmla="*/ 135467 h 1380067"/>
                <a:gd name="connsiteX2" fmla="*/ 1066800 w 1071033"/>
                <a:gd name="connsiteY2" fmla="*/ 1380067 h 1380067"/>
                <a:gd name="connsiteX3" fmla="*/ 1071033 w 1071033"/>
                <a:gd name="connsiteY3" fmla="*/ 1198033 h 1380067"/>
                <a:gd name="connsiteX0" fmla="*/ 0 w 1071033"/>
                <a:gd name="connsiteY0" fmla="*/ 0 h 1198033"/>
                <a:gd name="connsiteX1" fmla="*/ 4233 w 1071033"/>
                <a:gd name="connsiteY1" fmla="*/ 135467 h 1198033"/>
                <a:gd name="connsiteX2" fmla="*/ 1071033 w 1071033"/>
                <a:gd name="connsiteY2" fmla="*/ 1198033 h 1198033"/>
                <a:gd name="connsiteX0" fmla="*/ 0 w 1071033"/>
                <a:gd name="connsiteY0" fmla="*/ 0 h 1418166"/>
                <a:gd name="connsiteX1" fmla="*/ 4233 w 1071033"/>
                <a:gd name="connsiteY1" fmla="*/ 135467 h 1418166"/>
                <a:gd name="connsiteX2" fmla="*/ 1071033 w 1071033"/>
                <a:gd name="connsiteY2" fmla="*/ 1418166 h 1418166"/>
                <a:gd name="connsiteX0" fmla="*/ 0 w 1557866"/>
                <a:gd name="connsiteY0" fmla="*/ 0 h 1291166"/>
                <a:gd name="connsiteX1" fmla="*/ 491066 w 1557866"/>
                <a:gd name="connsiteY1" fmla="*/ 8467 h 1291166"/>
                <a:gd name="connsiteX2" fmla="*/ 1557866 w 1557866"/>
                <a:gd name="connsiteY2" fmla="*/ 1291166 h 1291166"/>
                <a:gd name="connsiteX0" fmla="*/ 0 w 1557866"/>
                <a:gd name="connsiteY0" fmla="*/ 0 h 1291166"/>
                <a:gd name="connsiteX1" fmla="*/ 491066 w 1557866"/>
                <a:gd name="connsiteY1" fmla="*/ 8467 h 1291166"/>
                <a:gd name="connsiteX2" fmla="*/ 622299 w 1557866"/>
                <a:gd name="connsiteY2" fmla="*/ 12700 h 1291166"/>
                <a:gd name="connsiteX3" fmla="*/ 1557866 w 1557866"/>
                <a:gd name="connsiteY3" fmla="*/ 1291166 h 1291166"/>
                <a:gd name="connsiteX0" fmla="*/ 1 w 1557867"/>
                <a:gd name="connsiteY0" fmla="*/ 0 h 1291166"/>
                <a:gd name="connsiteX1" fmla="*/ 0 w 1557867"/>
                <a:gd name="connsiteY1" fmla="*/ 4233 h 1291166"/>
                <a:gd name="connsiteX2" fmla="*/ 491067 w 1557867"/>
                <a:gd name="connsiteY2" fmla="*/ 8467 h 1291166"/>
                <a:gd name="connsiteX3" fmla="*/ 622300 w 1557867"/>
                <a:gd name="connsiteY3" fmla="*/ 12700 h 1291166"/>
                <a:gd name="connsiteX4" fmla="*/ 1557867 w 1557867"/>
                <a:gd name="connsiteY4" fmla="*/ 1291166 h 1291166"/>
                <a:gd name="connsiteX0" fmla="*/ 0 w 1557866"/>
                <a:gd name="connsiteY0" fmla="*/ 0 h 1291166"/>
                <a:gd name="connsiteX1" fmla="*/ 491066 w 1557866"/>
                <a:gd name="connsiteY1" fmla="*/ 8467 h 1291166"/>
                <a:gd name="connsiteX2" fmla="*/ 622299 w 1557866"/>
                <a:gd name="connsiteY2" fmla="*/ 12700 h 1291166"/>
                <a:gd name="connsiteX3" fmla="*/ 1557866 w 1557866"/>
                <a:gd name="connsiteY3" fmla="*/ 1291166 h 1291166"/>
                <a:gd name="connsiteX0" fmla="*/ 4234 w 1562100"/>
                <a:gd name="connsiteY0" fmla="*/ 0 h 1291166"/>
                <a:gd name="connsiteX1" fmla="*/ 0 w 1562100"/>
                <a:gd name="connsiteY1" fmla="*/ 0 h 1291166"/>
                <a:gd name="connsiteX2" fmla="*/ 495300 w 1562100"/>
                <a:gd name="connsiteY2" fmla="*/ 8467 h 1291166"/>
                <a:gd name="connsiteX3" fmla="*/ 626533 w 1562100"/>
                <a:gd name="connsiteY3" fmla="*/ 12700 h 1291166"/>
                <a:gd name="connsiteX4" fmla="*/ 1562100 w 1562100"/>
                <a:gd name="connsiteY4" fmla="*/ 1291166 h 1291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2100" h="1291166">
                  <a:moveTo>
                    <a:pt x="4234" y="0"/>
                  </a:moveTo>
                  <a:lnTo>
                    <a:pt x="0" y="0"/>
                  </a:lnTo>
                  <a:lnTo>
                    <a:pt x="495300" y="8467"/>
                  </a:lnTo>
                  <a:lnTo>
                    <a:pt x="626533" y="12700"/>
                  </a:lnTo>
                  <a:lnTo>
                    <a:pt x="1562100" y="1291166"/>
                  </a:lnTo>
                </a:path>
              </a:pathLst>
            </a:cu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indent="-342900" defTabSz="914400" eaLnBrk="0" fontAlgn="base" hangingPunct="0">
                <a:lnSpc>
                  <a:spcPct val="130000"/>
                </a:lnSpc>
                <a:spcBef>
                  <a:spcPct val="20000"/>
                </a:spcBef>
                <a:spcAft>
                  <a:spcPct val="0"/>
                </a:spcAft>
              </a:pPr>
              <a:endParaRPr lang="en-US" sz="2000">
                <a:solidFill>
                  <a:srgbClr val="294390"/>
                </a:solidFill>
                <a:latin typeface="Comic Sans MS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7" name="Gruppierung 16"/>
          <p:cNvGrpSpPr/>
          <p:nvPr/>
        </p:nvGrpSpPr>
        <p:grpSpPr>
          <a:xfrm>
            <a:off x="1241880" y="152400"/>
            <a:ext cx="6530520" cy="5585280"/>
            <a:chOff x="1241880" y="152400"/>
            <a:chExt cx="6530520" cy="5585280"/>
          </a:xfrm>
        </p:grpSpPr>
        <p:sp>
          <p:nvSpPr>
            <p:cNvPr id="12" name="Textfeld 11"/>
            <p:cNvSpPr txBox="1"/>
            <p:nvPr/>
          </p:nvSpPr>
          <p:spPr>
            <a:xfrm>
              <a:off x="1241880" y="152400"/>
              <a:ext cx="6530520" cy="369332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b="1">
                  <a:solidFill>
                    <a:prstClr val="white"/>
                  </a:solidFill>
                  <a:latin typeface="Calibri"/>
                </a:rPr>
                <a:t>PEBS-02, e</a:t>
              </a:r>
              <a:r>
                <a:rPr lang="de-DE" b="1" baseline="30000">
                  <a:solidFill>
                    <a:prstClr val="white"/>
                  </a:solidFill>
                  <a:latin typeface="Calibri"/>
                </a:rPr>
                <a:t>-</a:t>
              </a:r>
              <a:r>
                <a:rPr lang="de-DE" b="1">
                  <a:solidFill>
                    <a:prstClr val="white"/>
                  </a:solidFill>
                  <a:latin typeface="Calibri"/>
                </a:rPr>
                <a:t> 1 GeV – 2 TeV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5791200" y="556080"/>
              <a:ext cx="1981200" cy="5181600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e-DE" sz="240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1" name="Textfeld 10"/>
          <p:cNvSpPr txBox="1"/>
          <p:nvPr/>
        </p:nvSpPr>
        <p:spPr>
          <a:xfrm>
            <a:off x="1264560" y="5302752"/>
            <a:ext cx="5292000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b="1">
                <a:solidFill>
                  <a:prstClr val="black"/>
                </a:solidFill>
                <a:latin typeface="Calibri"/>
              </a:rPr>
              <a:t>PAMELA, e</a:t>
            </a:r>
            <a:r>
              <a:rPr lang="de-DE" b="1" baseline="30000">
                <a:solidFill>
                  <a:prstClr val="black"/>
                </a:solidFill>
                <a:latin typeface="Calibri"/>
              </a:rPr>
              <a:t>-</a:t>
            </a:r>
            <a:r>
              <a:rPr lang="de-DE" b="1">
                <a:solidFill>
                  <a:prstClr val="black"/>
                </a:solidFill>
                <a:latin typeface="Calibri"/>
              </a:rPr>
              <a:t> 1 GeV – 0.5 TeV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248375" y="4908048"/>
            <a:ext cx="5898240" cy="369332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b="1">
                <a:solidFill>
                  <a:prstClr val="white"/>
                </a:solidFill>
                <a:latin typeface="Calibri"/>
              </a:rPr>
              <a:t>AMS-02, e</a:t>
            </a:r>
            <a:r>
              <a:rPr lang="de-DE" b="1" baseline="30000">
                <a:solidFill>
                  <a:prstClr val="white"/>
                </a:solidFill>
                <a:latin typeface="Calibri"/>
              </a:rPr>
              <a:t>-</a:t>
            </a:r>
            <a:r>
              <a:rPr lang="de-DE" b="1">
                <a:solidFill>
                  <a:prstClr val="white"/>
                </a:solidFill>
                <a:latin typeface="Calibri"/>
              </a:rPr>
              <a:t> 1 GeV – 1 TeV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2537470" y="3500735"/>
            <a:ext cx="31013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240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Electrons + Positrons</a:t>
            </a:r>
          </a:p>
        </p:txBody>
      </p:sp>
      <p:sp>
        <p:nvSpPr>
          <p:cNvPr id="19" name="Textfeld 18"/>
          <p:cNvSpPr txBox="1"/>
          <p:nvPr/>
        </p:nvSpPr>
        <p:spPr>
          <a:xfrm rot="16200000">
            <a:off x="7357738" y="4526485"/>
            <a:ext cx="32647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40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</a:rPr>
              <a:t>I.Moskalenko, COSPAR 2010, Bremen</a:t>
            </a:r>
          </a:p>
        </p:txBody>
      </p:sp>
    </p:spTree>
    <p:extLst>
      <p:ext uri="{BB962C8B-B14F-4D97-AF65-F5344CB8AC3E}">
        <p14:creationId xmlns:p14="http://schemas.microsoft.com/office/powerpoint/2010/main" val="2227934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331</Words>
  <Application>Microsoft Macintosh PowerPoint</Application>
  <PresentationFormat>Bildschirmpräsentation (4:3)</PresentationFormat>
  <Paragraphs>101</Paragraphs>
  <Slides>13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6" baseType="lpstr">
      <vt:lpstr>Office-Design</vt:lpstr>
      <vt:lpstr>Larissa-Design</vt:lpstr>
      <vt:lpstr>Formel</vt:lpstr>
      <vt:lpstr>PEBS Prototype  PERDaix was launched  in October 2010 from Kiruna, Sweden</vt:lpstr>
      <vt:lpstr>PowerPoint-Präsentation</vt:lpstr>
      <vt:lpstr>PowerPoint-Präsentation</vt:lpstr>
      <vt:lpstr>Charge-Sign dependent Solar Modulation ?</vt:lpstr>
      <vt:lpstr>PEBS Prototype: PERDaix</vt:lpstr>
      <vt:lpstr>PEBS Prototype: PERDaix</vt:lpstr>
      <vt:lpstr>PowerPoint-Präsentation</vt:lpstr>
      <vt:lpstr>PowerPoint-Präsentation</vt:lpstr>
      <vt:lpstr>PowerPoint-Präsentation</vt:lpstr>
      <vt:lpstr>                        PEBS Experiment</vt:lpstr>
      <vt:lpstr>PowerPoint-Präsentation</vt:lpstr>
      <vt:lpstr>PEBS TRD</vt:lpstr>
      <vt:lpstr>PowerPoint-Präsentation</vt:lpstr>
    </vt:vector>
  </TitlesOfParts>
  <Company>RWTH Aachen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ssc</dc:creator>
  <cp:lastModifiedBy>ssc</cp:lastModifiedBy>
  <cp:revision>26</cp:revision>
  <dcterms:created xsi:type="dcterms:W3CDTF">2011-01-08T08:21:10Z</dcterms:created>
  <dcterms:modified xsi:type="dcterms:W3CDTF">2011-01-09T20:19:22Z</dcterms:modified>
</cp:coreProperties>
</file>