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256" r:id="rId2"/>
    <p:sldId id="311" r:id="rId3"/>
    <p:sldId id="335" r:id="rId4"/>
    <p:sldId id="325" r:id="rId5"/>
    <p:sldId id="326" r:id="rId6"/>
    <p:sldId id="329" r:id="rId7"/>
    <p:sldId id="318" r:id="rId8"/>
    <p:sldId id="333" r:id="rId9"/>
    <p:sldId id="319" r:id="rId10"/>
    <p:sldId id="331" r:id="rId11"/>
    <p:sldId id="334" r:id="rId12"/>
    <p:sldId id="303" r:id="rId13"/>
    <p:sldId id="304" r:id="rId14"/>
    <p:sldId id="305" r:id="rId15"/>
    <p:sldId id="306" r:id="rId16"/>
    <p:sldId id="328" r:id="rId17"/>
    <p:sldId id="320" r:id="rId18"/>
    <p:sldId id="321" r:id="rId19"/>
    <p:sldId id="322" r:id="rId20"/>
    <p:sldId id="336" r:id="rId21"/>
    <p:sldId id="324" r:id="rId22"/>
    <p:sldId id="309" r:id="rId23"/>
    <p:sldId id="310" r:id="rId24"/>
    <p:sldId id="259" r:id="rId25"/>
    <p:sldId id="337" r:id="rId26"/>
    <p:sldId id="338" r:id="rId27"/>
    <p:sldId id="339" r:id="rId28"/>
  </p:sldIdLst>
  <p:sldSz cx="5761038" cy="4321175"/>
  <p:notesSz cx="9144000" cy="6858000"/>
  <p:defaultTextStyle>
    <a:defPPr>
      <a:defRPr lang="ru-RU"/>
    </a:defPPr>
    <a:lvl1pPr algn="l" rtl="0" fontAlgn="base">
      <a:spcBef>
        <a:spcPct val="0"/>
      </a:spcBef>
      <a:spcAft>
        <a:spcPct val="0"/>
      </a:spcAft>
      <a:defRPr sz="1100"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sz="1100"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sz="1100"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sz="1100"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sz="1100" kern="1200">
        <a:solidFill>
          <a:schemeClr val="tx1"/>
        </a:solidFill>
        <a:latin typeface="Arial" panose="020B0604020202020204" pitchFamily="34" charset="0"/>
        <a:ea typeface="+mn-ea"/>
        <a:cs typeface="+mn-cs"/>
      </a:defRPr>
    </a:lvl5pPr>
    <a:lvl6pPr marL="2286000" algn="l" defTabSz="914400" rtl="0" eaLnBrk="1" latinLnBrk="0" hangingPunct="1">
      <a:defRPr sz="1100" kern="1200">
        <a:solidFill>
          <a:schemeClr val="tx1"/>
        </a:solidFill>
        <a:latin typeface="Arial" panose="020B0604020202020204" pitchFamily="34" charset="0"/>
        <a:ea typeface="+mn-ea"/>
        <a:cs typeface="+mn-cs"/>
      </a:defRPr>
    </a:lvl6pPr>
    <a:lvl7pPr marL="2743200" algn="l" defTabSz="914400" rtl="0" eaLnBrk="1" latinLnBrk="0" hangingPunct="1">
      <a:defRPr sz="1100" kern="1200">
        <a:solidFill>
          <a:schemeClr val="tx1"/>
        </a:solidFill>
        <a:latin typeface="Arial" panose="020B0604020202020204" pitchFamily="34" charset="0"/>
        <a:ea typeface="+mn-ea"/>
        <a:cs typeface="+mn-cs"/>
      </a:defRPr>
    </a:lvl7pPr>
    <a:lvl8pPr marL="3200400" algn="l" defTabSz="914400" rtl="0" eaLnBrk="1" latinLnBrk="0" hangingPunct="1">
      <a:defRPr sz="1100" kern="1200">
        <a:solidFill>
          <a:schemeClr val="tx1"/>
        </a:solidFill>
        <a:latin typeface="Arial" panose="020B0604020202020204" pitchFamily="34" charset="0"/>
        <a:ea typeface="+mn-ea"/>
        <a:cs typeface="+mn-cs"/>
      </a:defRPr>
    </a:lvl8pPr>
    <a:lvl9pPr marL="3657600" algn="l" defTabSz="914400" rtl="0" eaLnBrk="1" latinLnBrk="0" hangingPunct="1">
      <a:defRPr sz="1100"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1361">
          <p15:clr>
            <a:srgbClr val="A4A3A4"/>
          </p15:clr>
        </p15:guide>
        <p15:guide id="2" pos="1815">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drey" initials="A"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AB414"/>
    <a:srgbClr val="F8FDF1"/>
    <a:srgbClr val="EFFBE1"/>
    <a:srgbClr val="E0F8C4"/>
    <a:srgbClr val="BBE0E3"/>
    <a:srgbClr val="80BF44"/>
    <a:srgbClr val="00CC00"/>
    <a:srgbClr val="969696"/>
    <a:srgbClr val="B2B2B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43" autoAdjust="0"/>
    <p:restoredTop sz="95297" autoAdjust="0"/>
  </p:normalViewPr>
  <p:slideViewPr>
    <p:cSldViewPr>
      <p:cViewPr>
        <p:scale>
          <a:sx n="150" d="100"/>
          <a:sy n="150" d="100"/>
        </p:scale>
        <p:origin x="1138" y="-346"/>
      </p:cViewPr>
      <p:guideLst>
        <p:guide orient="horz" pos="1361"/>
        <p:guide pos="1815"/>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commentAuthors" Target="commentAuthor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44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5180013" y="0"/>
            <a:ext cx="3962400" cy="344488"/>
          </a:xfrm>
          <a:prstGeom prst="rect">
            <a:avLst/>
          </a:prstGeom>
        </p:spPr>
        <p:txBody>
          <a:bodyPr vert="horz" lIns="91440" tIns="45720" rIns="91440" bIns="45720" rtlCol="0"/>
          <a:lstStyle>
            <a:lvl1pPr algn="r">
              <a:defRPr sz="1200"/>
            </a:lvl1pPr>
          </a:lstStyle>
          <a:p>
            <a:fld id="{A759145A-3D56-4E0E-943F-11792E3F219C}" type="datetimeFigureOut">
              <a:rPr lang="en-GB" smtClean="0"/>
              <a:t>19/07/2022</a:t>
            </a:fld>
            <a:endParaRPr lang="en-GB"/>
          </a:p>
        </p:txBody>
      </p:sp>
      <p:sp>
        <p:nvSpPr>
          <p:cNvPr id="4" name="Slide Image Placeholder 3"/>
          <p:cNvSpPr>
            <a:spLocks noGrp="1" noRot="1" noChangeAspect="1"/>
          </p:cNvSpPr>
          <p:nvPr>
            <p:ph type="sldImg" idx="2"/>
          </p:nvPr>
        </p:nvSpPr>
        <p:spPr>
          <a:xfrm>
            <a:off x="3028950" y="857250"/>
            <a:ext cx="3086100" cy="231457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914400" y="3300413"/>
            <a:ext cx="7315200" cy="270033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6513513"/>
            <a:ext cx="3962400" cy="3444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5180013" y="6513513"/>
            <a:ext cx="3962400" cy="344487"/>
          </a:xfrm>
          <a:prstGeom prst="rect">
            <a:avLst/>
          </a:prstGeom>
        </p:spPr>
        <p:txBody>
          <a:bodyPr vert="horz" lIns="91440" tIns="45720" rIns="91440" bIns="45720" rtlCol="0" anchor="b"/>
          <a:lstStyle>
            <a:lvl1pPr algn="r">
              <a:defRPr sz="1200"/>
            </a:lvl1pPr>
          </a:lstStyle>
          <a:p>
            <a:fld id="{23D426F1-10D0-4B2F-9DC9-BA31B524DFA6}" type="slidenum">
              <a:rPr lang="en-GB" smtClean="0"/>
              <a:t>‹#›</a:t>
            </a:fld>
            <a:endParaRPr lang="en-GB"/>
          </a:p>
        </p:txBody>
      </p:sp>
    </p:spTree>
    <p:extLst>
      <p:ext uri="{BB962C8B-B14F-4D97-AF65-F5344CB8AC3E}">
        <p14:creationId xmlns:p14="http://schemas.microsoft.com/office/powerpoint/2010/main" val="286946788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3D426F1-10D0-4B2F-9DC9-BA31B524DFA6}" type="slidenum">
              <a:rPr lang="en-GB" smtClean="0"/>
              <a:t>2</a:t>
            </a:fld>
            <a:endParaRPr lang="en-GB"/>
          </a:p>
        </p:txBody>
      </p:sp>
    </p:spTree>
    <p:extLst>
      <p:ext uri="{BB962C8B-B14F-4D97-AF65-F5344CB8AC3E}">
        <p14:creationId xmlns:p14="http://schemas.microsoft.com/office/powerpoint/2010/main" val="270955419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3D426F1-10D0-4B2F-9DC9-BA31B524DFA6}" type="slidenum">
              <a:rPr lang="en-GB" smtClean="0"/>
              <a:t>11</a:t>
            </a:fld>
            <a:endParaRPr lang="en-GB"/>
          </a:p>
        </p:txBody>
      </p:sp>
    </p:spTree>
    <p:extLst>
      <p:ext uri="{BB962C8B-B14F-4D97-AF65-F5344CB8AC3E}">
        <p14:creationId xmlns:p14="http://schemas.microsoft.com/office/powerpoint/2010/main" val="32588170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3D426F1-10D0-4B2F-9DC9-BA31B524DFA6}" type="slidenum">
              <a:rPr lang="en-GB" smtClean="0"/>
              <a:t>12</a:t>
            </a:fld>
            <a:endParaRPr lang="en-GB"/>
          </a:p>
        </p:txBody>
      </p:sp>
    </p:spTree>
    <p:extLst>
      <p:ext uri="{BB962C8B-B14F-4D97-AF65-F5344CB8AC3E}">
        <p14:creationId xmlns:p14="http://schemas.microsoft.com/office/powerpoint/2010/main" val="18513484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3D426F1-10D0-4B2F-9DC9-BA31B524DFA6}" type="slidenum">
              <a:rPr lang="en-GB" smtClean="0"/>
              <a:t>13</a:t>
            </a:fld>
            <a:endParaRPr lang="en-GB"/>
          </a:p>
        </p:txBody>
      </p:sp>
    </p:spTree>
    <p:extLst>
      <p:ext uri="{BB962C8B-B14F-4D97-AF65-F5344CB8AC3E}">
        <p14:creationId xmlns:p14="http://schemas.microsoft.com/office/powerpoint/2010/main" val="2327612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3D426F1-10D0-4B2F-9DC9-BA31B524DFA6}" type="slidenum">
              <a:rPr lang="en-GB" smtClean="0"/>
              <a:t>14</a:t>
            </a:fld>
            <a:endParaRPr lang="en-GB"/>
          </a:p>
        </p:txBody>
      </p:sp>
    </p:spTree>
    <p:extLst>
      <p:ext uri="{BB962C8B-B14F-4D97-AF65-F5344CB8AC3E}">
        <p14:creationId xmlns:p14="http://schemas.microsoft.com/office/powerpoint/2010/main" val="13320526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3D426F1-10D0-4B2F-9DC9-BA31B524DFA6}" type="slidenum">
              <a:rPr lang="en-GB" smtClean="0"/>
              <a:t>15</a:t>
            </a:fld>
            <a:endParaRPr lang="en-GB"/>
          </a:p>
        </p:txBody>
      </p:sp>
    </p:spTree>
    <p:extLst>
      <p:ext uri="{BB962C8B-B14F-4D97-AF65-F5344CB8AC3E}">
        <p14:creationId xmlns:p14="http://schemas.microsoft.com/office/powerpoint/2010/main" val="7880292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3D426F1-10D0-4B2F-9DC9-BA31B524DFA6}" type="slidenum">
              <a:rPr lang="en-GB" smtClean="0"/>
              <a:t>16</a:t>
            </a:fld>
            <a:endParaRPr lang="en-GB"/>
          </a:p>
        </p:txBody>
      </p:sp>
    </p:spTree>
    <p:extLst>
      <p:ext uri="{BB962C8B-B14F-4D97-AF65-F5344CB8AC3E}">
        <p14:creationId xmlns:p14="http://schemas.microsoft.com/office/powerpoint/2010/main" val="41983647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3D426F1-10D0-4B2F-9DC9-BA31B524DFA6}" type="slidenum">
              <a:rPr lang="en-GB" smtClean="0"/>
              <a:t>17</a:t>
            </a:fld>
            <a:endParaRPr lang="en-GB"/>
          </a:p>
        </p:txBody>
      </p:sp>
    </p:spTree>
    <p:extLst>
      <p:ext uri="{BB962C8B-B14F-4D97-AF65-F5344CB8AC3E}">
        <p14:creationId xmlns:p14="http://schemas.microsoft.com/office/powerpoint/2010/main" val="10972047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3D426F1-10D0-4B2F-9DC9-BA31B524DFA6}" type="slidenum">
              <a:rPr lang="en-GB" smtClean="0"/>
              <a:t>18</a:t>
            </a:fld>
            <a:endParaRPr lang="en-GB"/>
          </a:p>
        </p:txBody>
      </p:sp>
    </p:spTree>
    <p:extLst>
      <p:ext uri="{BB962C8B-B14F-4D97-AF65-F5344CB8AC3E}">
        <p14:creationId xmlns:p14="http://schemas.microsoft.com/office/powerpoint/2010/main" val="347086148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3D426F1-10D0-4B2F-9DC9-BA31B524DFA6}" type="slidenum">
              <a:rPr lang="en-GB" smtClean="0"/>
              <a:t>19</a:t>
            </a:fld>
            <a:endParaRPr lang="en-GB"/>
          </a:p>
        </p:txBody>
      </p:sp>
    </p:spTree>
    <p:extLst>
      <p:ext uri="{BB962C8B-B14F-4D97-AF65-F5344CB8AC3E}">
        <p14:creationId xmlns:p14="http://schemas.microsoft.com/office/powerpoint/2010/main" val="395210096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3D426F1-10D0-4B2F-9DC9-BA31B524DFA6}" type="slidenum">
              <a:rPr lang="en-GB" smtClean="0"/>
              <a:t>20</a:t>
            </a:fld>
            <a:endParaRPr lang="en-GB"/>
          </a:p>
        </p:txBody>
      </p:sp>
    </p:spTree>
    <p:extLst>
      <p:ext uri="{BB962C8B-B14F-4D97-AF65-F5344CB8AC3E}">
        <p14:creationId xmlns:p14="http://schemas.microsoft.com/office/powerpoint/2010/main" val="33040819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3D426F1-10D0-4B2F-9DC9-BA31B524DFA6}" type="slidenum">
              <a:rPr lang="en-GB" smtClean="0"/>
              <a:t>3</a:t>
            </a:fld>
            <a:endParaRPr lang="en-GB"/>
          </a:p>
        </p:txBody>
      </p:sp>
    </p:spTree>
    <p:extLst>
      <p:ext uri="{BB962C8B-B14F-4D97-AF65-F5344CB8AC3E}">
        <p14:creationId xmlns:p14="http://schemas.microsoft.com/office/powerpoint/2010/main" val="371737469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3D426F1-10D0-4B2F-9DC9-BA31B524DFA6}" type="slidenum">
              <a:rPr lang="en-GB" smtClean="0"/>
              <a:t>21</a:t>
            </a:fld>
            <a:endParaRPr lang="en-GB"/>
          </a:p>
        </p:txBody>
      </p:sp>
    </p:spTree>
    <p:extLst>
      <p:ext uri="{BB962C8B-B14F-4D97-AF65-F5344CB8AC3E}">
        <p14:creationId xmlns:p14="http://schemas.microsoft.com/office/powerpoint/2010/main" val="229384248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3D426F1-10D0-4B2F-9DC9-BA31B524DFA6}" type="slidenum">
              <a:rPr lang="en-GB" smtClean="0"/>
              <a:t>22</a:t>
            </a:fld>
            <a:endParaRPr lang="en-GB"/>
          </a:p>
        </p:txBody>
      </p:sp>
    </p:spTree>
    <p:extLst>
      <p:ext uri="{BB962C8B-B14F-4D97-AF65-F5344CB8AC3E}">
        <p14:creationId xmlns:p14="http://schemas.microsoft.com/office/powerpoint/2010/main" val="299466529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3D426F1-10D0-4B2F-9DC9-BA31B524DFA6}" type="slidenum">
              <a:rPr lang="en-GB" smtClean="0"/>
              <a:t>23</a:t>
            </a:fld>
            <a:endParaRPr lang="en-GB"/>
          </a:p>
        </p:txBody>
      </p:sp>
    </p:spTree>
    <p:extLst>
      <p:ext uri="{BB962C8B-B14F-4D97-AF65-F5344CB8AC3E}">
        <p14:creationId xmlns:p14="http://schemas.microsoft.com/office/powerpoint/2010/main" val="402439611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3D426F1-10D0-4B2F-9DC9-BA31B524DFA6}" type="slidenum">
              <a:rPr lang="en-GB" smtClean="0"/>
              <a:t>4</a:t>
            </a:fld>
            <a:endParaRPr lang="en-GB"/>
          </a:p>
        </p:txBody>
      </p:sp>
    </p:spTree>
    <p:extLst>
      <p:ext uri="{BB962C8B-B14F-4D97-AF65-F5344CB8AC3E}">
        <p14:creationId xmlns:p14="http://schemas.microsoft.com/office/powerpoint/2010/main" val="21629069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3D426F1-10D0-4B2F-9DC9-BA31B524DFA6}" type="slidenum">
              <a:rPr lang="en-GB" smtClean="0"/>
              <a:t>5</a:t>
            </a:fld>
            <a:endParaRPr lang="en-GB"/>
          </a:p>
        </p:txBody>
      </p:sp>
    </p:spTree>
    <p:extLst>
      <p:ext uri="{BB962C8B-B14F-4D97-AF65-F5344CB8AC3E}">
        <p14:creationId xmlns:p14="http://schemas.microsoft.com/office/powerpoint/2010/main" val="33323343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3D426F1-10D0-4B2F-9DC9-BA31B524DFA6}" type="slidenum">
              <a:rPr lang="en-GB" smtClean="0"/>
              <a:t>6</a:t>
            </a:fld>
            <a:endParaRPr lang="en-GB"/>
          </a:p>
        </p:txBody>
      </p:sp>
    </p:spTree>
    <p:extLst>
      <p:ext uri="{BB962C8B-B14F-4D97-AF65-F5344CB8AC3E}">
        <p14:creationId xmlns:p14="http://schemas.microsoft.com/office/powerpoint/2010/main" val="27076702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3D426F1-10D0-4B2F-9DC9-BA31B524DFA6}" type="slidenum">
              <a:rPr lang="en-GB" smtClean="0"/>
              <a:t>7</a:t>
            </a:fld>
            <a:endParaRPr lang="en-GB"/>
          </a:p>
        </p:txBody>
      </p:sp>
    </p:spTree>
    <p:extLst>
      <p:ext uri="{BB962C8B-B14F-4D97-AF65-F5344CB8AC3E}">
        <p14:creationId xmlns:p14="http://schemas.microsoft.com/office/powerpoint/2010/main" val="41307185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3D426F1-10D0-4B2F-9DC9-BA31B524DFA6}" type="slidenum">
              <a:rPr lang="en-GB" smtClean="0"/>
              <a:t>8</a:t>
            </a:fld>
            <a:endParaRPr lang="en-GB"/>
          </a:p>
        </p:txBody>
      </p:sp>
    </p:spTree>
    <p:extLst>
      <p:ext uri="{BB962C8B-B14F-4D97-AF65-F5344CB8AC3E}">
        <p14:creationId xmlns:p14="http://schemas.microsoft.com/office/powerpoint/2010/main" val="8200704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3D426F1-10D0-4B2F-9DC9-BA31B524DFA6}" type="slidenum">
              <a:rPr lang="en-GB" smtClean="0"/>
              <a:t>9</a:t>
            </a:fld>
            <a:endParaRPr lang="en-GB"/>
          </a:p>
        </p:txBody>
      </p:sp>
    </p:spTree>
    <p:extLst>
      <p:ext uri="{BB962C8B-B14F-4D97-AF65-F5344CB8AC3E}">
        <p14:creationId xmlns:p14="http://schemas.microsoft.com/office/powerpoint/2010/main" val="7111662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23D426F1-10D0-4B2F-9DC9-BA31B524DFA6}" type="slidenum">
              <a:rPr lang="en-GB" smtClean="0"/>
              <a:t>10</a:t>
            </a:fld>
            <a:endParaRPr lang="en-GB"/>
          </a:p>
        </p:txBody>
      </p:sp>
    </p:spTree>
    <p:extLst>
      <p:ext uri="{BB962C8B-B14F-4D97-AF65-F5344CB8AC3E}">
        <p14:creationId xmlns:p14="http://schemas.microsoft.com/office/powerpoint/2010/main" val="419160875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431800" y="1343025"/>
            <a:ext cx="4897438" cy="925513"/>
          </a:xfrm>
        </p:spPr>
        <p:txBody>
          <a:bodyPr/>
          <a:lstStyle/>
          <a:p>
            <a:r>
              <a:rPr lang="ru-RU"/>
              <a:t>Образец заголовка</a:t>
            </a:r>
          </a:p>
        </p:txBody>
      </p:sp>
      <p:sp>
        <p:nvSpPr>
          <p:cNvPr id="3" name="Подзаголовок 2"/>
          <p:cNvSpPr>
            <a:spLocks noGrp="1"/>
          </p:cNvSpPr>
          <p:nvPr>
            <p:ph type="subTitle" idx="1"/>
          </p:nvPr>
        </p:nvSpPr>
        <p:spPr>
          <a:xfrm>
            <a:off x="863600" y="2447925"/>
            <a:ext cx="4033838" cy="11049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a:t>Образец подзаголовка</a:t>
            </a:r>
          </a:p>
        </p:txBody>
      </p:sp>
      <p:sp>
        <p:nvSpPr>
          <p:cNvPr id="4" name="Rectangle 4">
            <a:extLst>
              <a:ext uri="{FF2B5EF4-FFF2-40B4-BE49-F238E27FC236}">
                <a16:creationId xmlns:a16="http://schemas.microsoft.com/office/drawing/2014/main" id="{54E6715A-EF14-4A0B-8E92-4370B4F9CEB0}"/>
              </a:ext>
            </a:extLst>
          </p:cNvPr>
          <p:cNvSpPr>
            <a:spLocks noGrp="1" noChangeArrowheads="1"/>
          </p:cNvSpPr>
          <p:nvPr>
            <p:ph type="dt" sz="half" idx="10"/>
          </p:nvPr>
        </p:nvSpPr>
        <p:spPr>
          <a:ln/>
        </p:spPr>
        <p:txBody>
          <a:bodyPr/>
          <a:lstStyle>
            <a:lvl1pPr>
              <a:defRPr/>
            </a:lvl1pPr>
          </a:lstStyle>
          <a:p>
            <a:pPr>
              <a:defRPr/>
            </a:pPr>
            <a:endParaRPr lang="ru-RU"/>
          </a:p>
        </p:txBody>
      </p:sp>
      <p:sp>
        <p:nvSpPr>
          <p:cNvPr id="5" name="Rectangle 5">
            <a:extLst>
              <a:ext uri="{FF2B5EF4-FFF2-40B4-BE49-F238E27FC236}">
                <a16:creationId xmlns:a16="http://schemas.microsoft.com/office/drawing/2014/main" id="{CE419970-C2C1-4782-A93C-5DA423B52AE0}"/>
              </a:ext>
            </a:extLst>
          </p:cNvPr>
          <p:cNvSpPr>
            <a:spLocks noGrp="1" noChangeArrowheads="1"/>
          </p:cNvSpPr>
          <p:nvPr>
            <p:ph type="ftr" sz="quarter" idx="11"/>
          </p:nvPr>
        </p:nvSpPr>
        <p:spPr>
          <a:ln/>
        </p:spPr>
        <p:txBody>
          <a:bodyPr/>
          <a:lstStyle>
            <a:lvl1pPr>
              <a:defRPr/>
            </a:lvl1pPr>
          </a:lstStyle>
          <a:p>
            <a:pPr>
              <a:defRPr/>
            </a:pPr>
            <a:endParaRPr lang="ru-RU"/>
          </a:p>
        </p:txBody>
      </p:sp>
      <p:sp>
        <p:nvSpPr>
          <p:cNvPr id="6" name="Rectangle 6">
            <a:extLst>
              <a:ext uri="{FF2B5EF4-FFF2-40B4-BE49-F238E27FC236}">
                <a16:creationId xmlns:a16="http://schemas.microsoft.com/office/drawing/2014/main" id="{109C5F16-A84E-40D3-97F2-E289B0DD8D01}"/>
              </a:ext>
            </a:extLst>
          </p:cNvPr>
          <p:cNvSpPr>
            <a:spLocks noGrp="1" noChangeArrowheads="1"/>
          </p:cNvSpPr>
          <p:nvPr>
            <p:ph type="sldNum" sz="quarter" idx="12"/>
          </p:nvPr>
        </p:nvSpPr>
        <p:spPr>
          <a:ln/>
        </p:spPr>
        <p:txBody>
          <a:bodyPr/>
          <a:lstStyle>
            <a:lvl1pPr>
              <a:defRPr/>
            </a:lvl1pPr>
          </a:lstStyle>
          <a:p>
            <a:fld id="{B9C70CBF-FB32-4015-B8D3-299AE4833EAA}" type="slidenum">
              <a:rPr lang="ru-RU" altLang="en-US"/>
              <a:pPr/>
              <a:t>‹#›</a:t>
            </a:fld>
            <a:endParaRPr lang="ru-RU" altLang="en-US"/>
          </a:p>
        </p:txBody>
      </p:sp>
    </p:spTree>
    <p:extLst>
      <p:ext uri="{BB962C8B-B14F-4D97-AF65-F5344CB8AC3E}">
        <p14:creationId xmlns:p14="http://schemas.microsoft.com/office/powerpoint/2010/main" val="31775941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Rectangle 4">
            <a:extLst>
              <a:ext uri="{FF2B5EF4-FFF2-40B4-BE49-F238E27FC236}">
                <a16:creationId xmlns:a16="http://schemas.microsoft.com/office/drawing/2014/main" id="{61CE6FCB-74F6-42DF-AAC9-EC8E0517B805}"/>
              </a:ext>
            </a:extLst>
          </p:cNvPr>
          <p:cNvSpPr>
            <a:spLocks noGrp="1" noChangeArrowheads="1"/>
          </p:cNvSpPr>
          <p:nvPr>
            <p:ph type="dt" sz="half" idx="10"/>
          </p:nvPr>
        </p:nvSpPr>
        <p:spPr>
          <a:ln/>
        </p:spPr>
        <p:txBody>
          <a:bodyPr/>
          <a:lstStyle>
            <a:lvl1pPr>
              <a:defRPr/>
            </a:lvl1pPr>
          </a:lstStyle>
          <a:p>
            <a:pPr>
              <a:defRPr/>
            </a:pPr>
            <a:endParaRPr lang="ru-RU"/>
          </a:p>
        </p:txBody>
      </p:sp>
      <p:sp>
        <p:nvSpPr>
          <p:cNvPr id="5" name="Rectangle 5">
            <a:extLst>
              <a:ext uri="{FF2B5EF4-FFF2-40B4-BE49-F238E27FC236}">
                <a16:creationId xmlns:a16="http://schemas.microsoft.com/office/drawing/2014/main" id="{FF00F72D-9473-42FF-906B-D7B0CEF90A6D}"/>
              </a:ext>
            </a:extLst>
          </p:cNvPr>
          <p:cNvSpPr>
            <a:spLocks noGrp="1" noChangeArrowheads="1"/>
          </p:cNvSpPr>
          <p:nvPr>
            <p:ph type="ftr" sz="quarter" idx="11"/>
          </p:nvPr>
        </p:nvSpPr>
        <p:spPr>
          <a:ln/>
        </p:spPr>
        <p:txBody>
          <a:bodyPr/>
          <a:lstStyle>
            <a:lvl1pPr>
              <a:defRPr/>
            </a:lvl1pPr>
          </a:lstStyle>
          <a:p>
            <a:pPr>
              <a:defRPr/>
            </a:pPr>
            <a:endParaRPr lang="ru-RU"/>
          </a:p>
        </p:txBody>
      </p:sp>
      <p:sp>
        <p:nvSpPr>
          <p:cNvPr id="6" name="Rectangle 6">
            <a:extLst>
              <a:ext uri="{FF2B5EF4-FFF2-40B4-BE49-F238E27FC236}">
                <a16:creationId xmlns:a16="http://schemas.microsoft.com/office/drawing/2014/main" id="{45996497-1205-49EB-9B91-6B1DC3CE4DB5}"/>
              </a:ext>
            </a:extLst>
          </p:cNvPr>
          <p:cNvSpPr>
            <a:spLocks noGrp="1" noChangeArrowheads="1"/>
          </p:cNvSpPr>
          <p:nvPr>
            <p:ph type="sldNum" sz="quarter" idx="12"/>
          </p:nvPr>
        </p:nvSpPr>
        <p:spPr>
          <a:ln/>
        </p:spPr>
        <p:txBody>
          <a:bodyPr/>
          <a:lstStyle>
            <a:lvl1pPr>
              <a:defRPr/>
            </a:lvl1pPr>
          </a:lstStyle>
          <a:p>
            <a:fld id="{1C0241BE-220F-41D7-9466-1D90176DB18A}" type="slidenum">
              <a:rPr lang="ru-RU" altLang="en-US"/>
              <a:pPr/>
              <a:t>‹#›</a:t>
            </a:fld>
            <a:endParaRPr lang="ru-RU" altLang="en-US"/>
          </a:p>
        </p:txBody>
      </p:sp>
    </p:spTree>
    <p:extLst>
      <p:ext uri="{BB962C8B-B14F-4D97-AF65-F5344CB8AC3E}">
        <p14:creationId xmlns:p14="http://schemas.microsoft.com/office/powerpoint/2010/main" val="27368833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4178300" y="173038"/>
            <a:ext cx="1295400" cy="3686175"/>
          </a:xfrm>
        </p:spPr>
        <p:txBody>
          <a:bodyPr vert="eaVert"/>
          <a:lstStyle/>
          <a:p>
            <a:r>
              <a:rPr lang="ru-RU"/>
              <a:t>Образец заголовка</a:t>
            </a:r>
          </a:p>
        </p:txBody>
      </p:sp>
      <p:sp>
        <p:nvSpPr>
          <p:cNvPr id="3" name="Вертикальный текст 2"/>
          <p:cNvSpPr>
            <a:spLocks noGrp="1"/>
          </p:cNvSpPr>
          <p:nvPr>
            <p:ph type="body" orient="vert" idx="1"/>
          </p:nvPr>
        </p:nvSpPr>
        <p:spPr>
          <a:xfrm>
            <a:off x="287338" y="173038"/>
            <a:ext cx="3738562" cy="3686175"/>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Rectangle 4">
            <a:extLst>
              <a:ext uri="{FF2B5EF4-FFF2-40B4-BE49-F238E27FC236}">
                <a16:creationId xmlns:a16="http://schemas.microsoft.com/office/drawing/2014/main" id="{0320FEB8-6013-4D63-BCA8-BC08CC574CD7}"/>
              </a:ext>
            </a:extLst>
          </p:cNvPr>
          <p:cNvSpPr>
            <a:spLocks noGrp="1" noChangeArrowheads="1"/>
          </p:cNvSpPr>
          <p:nvPr>
            <p:ph type="dt" sz="half" idx="10"/>
          </p:nvPr>
        </p:nvSpPr>
        <p:spPr>
          <a:ln/>
        </p:spPr>
        <p:txBody>
          <a:bodyPr/>
          <a:lstStyle>
            <a:lvl1pPr>
              <a:defRPr/>
            </a:lvl1pPr>
          </a:lstStyle>
          <a:p>
            <a:pPr>
              <a:defRPr/>
            </a:pPr>
            <a:endParaRPr lang="ru-RU"/>
          </a:p>
        </p:txBody>
      </p:sp>
      <p:sp>
        <p:nvSpPr>
          <p:cNvPr id="5" name="Rectangle 5">
            <a:extLst>
              <a:ext uri="{FF2B5EF4-FFF2-40B4-BE49-F238E27FC236}">
                <a16:creationId xmlns:a16="http://schemas.microsoft.com/office/drawing/2014/main" id="{8C3123A0-9395-4E55-A5E3-B2DE93336E6B}"/>
              </a:ext>
            </a:extLst>
          </p:cNvPr>
          <p:cNvSpPr>
            <a:spLocks noGrp="1" noChangeArrowheads="1"/>
          </p:cNvSpPr>
          <p:nvPr>
            <p:ph type="ftr" sz="quarter" idx="11"/>
          </p:nvPr>
        </p:nvSpPr>
        <p:spPr>
          <a:ln/>
        </p:spPr>
        <p:txBody>
          <a:bodyPr/>
          <a:lstStyle>
            <a:lvl1pPr>
              <a:defRPr/>
            </a:lvl1pPr>
          </a:lstStyle>
          <a:p>
            <a:pPr>
              <a:defRPr/>
            </a:pPr>
            <a:endParaRPr lang="ru-RU"/>
          </a:p>
        </p:txBody>
      </p:sp>
      <p:sp>
        <p:nvSpPr>
          <p:cNvPr id="6" name="Rectangle 6">
            <a:extLst>
              <a:ext uri="{FF2B5EF4-FFF2-40B4-BE49-F238E27FC236}">
                <a16:creationId xmlns:a16="http://schemas.microsoft.com/office/drawing/2014/main" id="{6F25E7C9-A362-4F4D-9A65-A6020DCCC62C}"/>
              </a:ext>
            </a:extLst>
          </p:cNvPr>
          <p:cNvSpPr>
            <a:spLocks noGrp="1" noChangeArrowheads="1"/>
          </p:cNvSpPr>
          <p:nvPr>
            <p:ph type="sldNum" sz="quarter" idx="12"/>
          </p:nvPr>
        </p:nvSpPr>
        <p:spPr>
          <a:ln/>
        </p:spPr>
        <p:txBody>
          <a:bodyPr/>
          <a:lstStyle>
            <a:lvl1pPr>
              <a:defRPr/>
            </a:lvl1pPr>
          </a:lstStyle>
          <a:p>
            <a:fld id="{EC0AA7AF-F874-4F90-819C-F57936818C7E}" type="slidenum">
              <a:rPr lang="ru-RU" altLang="en-US"/>
              <a:pPr/>
              <a:t>‹#›</a:t>
            </a:fld>
            <a:endParaRPr lang="ru-RU" altLang="en-US"/>
          </a:p>
        </p:txBody>
      </p:sp>
    </p:spTree>
    <p:extLst>
      <p:ext uri="{BB962C8B-B14F-4D97-AF65-F5344CB8AC3E}">
        <p14:creationId xmlns:p14="http://schemas.microsoft.com/office/powerpoint/2010/main" val="39872989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Rectangle 4">
            <a:extLst>
              <a:ext uri="{FF2B5EF4-FFF2-40B4-BE49-F238E27FC236}">
                <a16:creationId xmlns:a16="http://schemas.microsoft.com/office/drawing/2014/main" id="{BC1C941A-8B90-4AF3-8791-000F101401D0}"/>
              </a:ext>
            </a:extLst>
          </p:cNvPr>
          <p:cNvSpPr>
            <a:spLocks noGrp="1" noChangeArrowheads="1"/>
          </p:cNvSpPr>
          <p:nvPr>
            <p:ph type="dt" sz="half" idx="10"/>
          </p:nvPr>
        </p:nvSpPr>
        <p:spPr>
          <a:ln/>
        </p:spPr>
        <p:txBody>
          <a:bodyPr/>
          <a:lstStyle>
            <a:lvl1pPr>
              <a:defRPr/>
            </a:lvl1pPr>
          </a:lstStyle>
          <a:p>
            <a:pPr>
              <a:defRPr/>
            </a:pPr>
            <a:endParaRPr lang="ru-RU"/>
          </a:p>
        </p:txBody>
      </p:sp>
      <p:sp>
        <p:nvSpPr>
          <p:cNvPr id="5" name="Rectangle 5">
            <a:extLst>
              <a:ext uri="{FF2B5EF4-FFF2-40B4-BE49-F238E27FC236}">
                <a16:creationId xmlns:a16="http://schemas.microsoft.com/office/drawing/2014/main" id="{5D009E92-089F-42D2-B5E1-DB130C10F318}"/>
              </a:ext>
            </a:extLst>
          </p:cNvPr>
          <p:cNvSpPr>
            <a:spLocks noGrp="1" noChangeArrowheads="1"/>
          </p:cNvSpPr>
          <p:nvPr>
            <p:ph type="ftr" sz="quarter" idx="11"/>
          </p:nvPr>
        </p:nvSpPr>
        <p:spPr>
          <a:ln/>
        </p:spPr>
        <p:txBody>
          <a:bodyPr/>
          <a:lstStyle>
            <a:lvl1pPr>
              <a:defRPr/>
            </a:lvl1pPr>
          </a:lstStyle>
          <a:p>
            <a:pPr>
              <a:defRPr/>
            </a:pPr>
            <a:endParaRPr lang="ru-RU"/>
          </a:p>
        </p:txBody>
      </p:sp>
      <p:sp>
        <p:nvSpPr>
          <p:cNvPr id="6" name="Rectangle 6">
            <a:extLst>
              <a:ext uri="{FF2B5EF4-FFF2-40B4-BE49-F238E27FC236}">
                <a16:creationId xmlns:a16="http://schemas.microsoft.com/office/drawing/2014/main" id="{A2074BD0-7673-49F0-938E-B419AA650CFD}"/>
              </a:ext>
            </a:extLst>
          </p:cNvPr>
          <p:cNvSpPr>
            <a:spLocks noGrp="1" noChangeArrowheads="1"/>
          </p:cNvSpPr>
          <p:nvPr>
            <p:ph type="sldNum" sz="quarter" idx="12"/>
          </p:nvPr>
        </p:nvSpPr>
        <p:spPr>
          <a:ln/>
        </p:spPr>
        <p:txBody>
          <a:bodyPr/>
          <a:lstStyle>
            <a:lvl1pPr>
              <a:defRPr/>
            </a:lvl1pPr>
          </a:lstStyle>
          <a:p>
            <a:fld id="{F8CBA2D9-1A30-4273-8D8E-BDA174690DF5}" type="slidenum">
              <a:rPr lang="ru-RU" altLang="en-US"/>
              <a:pPr/>
              <a:t>‹#›</a:t>
            </a:fld>
            <a:endParaRPr lang="ru-RU" altLang="en-US"/>
          </a:p>
        </p:txBody>
      </p:sp>
    </p:spTree>
    <p:extLst>
      <p:ext uri="{BB962C8B-B14F-4D97-AF65-F5344CB8AC3E}">
        <p14:creationId xmlns:p14="http://schemas.microsoft.com/office/powerpoint/2010/main" val="29899973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5613" y="2776538"/>
            <a:ext cx="4895850" cy="858837"/>
          </a:xfrm>
        </p:spPr>
        <p:txBody>
          <a:bodyPr anchor="t"/>
          <a:lstStyle>
            <a:lvl1pPr algn="l">
              <a:defRPr sz="4000" b="1" cap="all"/>
            </a:lvl1pPr>
          </a:lstStyle>
          <a:p>
            <a:r>
              <a:rPr lang="ru-RU"/>
              <a:t>Образец заголовка</a:t>
            </a:r>
          </a:p>
        </p:txBody>
      </p:sp>
      <p:sp>
        <p:nvSpPr>
          <p:cNvPr id="3" name="Текст 2"/>
          <p:cNvSpPr>
            <a:spLocks noGrp="1"/>
          </p:cNvSpPr>
          <p:nvPr>
            <p:ph type="body" idx="1"/>
          </p:nvPr>
        </p:nvSpPr>
        <p:spPr>
          <a:xfrm>
            <a:off x="455613" y="1831975"/>
            <a:ext cx="4895850" cy="944563"/>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a:t>Образец текста</a:t>
            </a:r>
          </a:p>
        </p:txBody>
      </p:sp>
      <p:sp>
        <p:nvSpPr>
          <p:cNvPr id="4" name="Rectangle 4">
            <a:extLst>
              <a:ext uri="{FF2B5EF4-FFF2-40B4-BE49-F238E27FC236}">
                <a16:creationId xmlns:a16="http://schemas.microsoft.com/office/drawing/2014/main" id="{18A58811-75DC-41BF-9AD6-9B43C533ED8B}"/>
              </a:ext>
            </a:extLst>
          </p:cNvPr>
          <p:cNvSpPr>
            <a:spLocks noGrp="1" noChangeArrowheads="1"/>
          </p:cNvSpPr>
          <p:nvPr>
            <p:ph type="dt" sz="half" idx="10"/>
          </p:nvPr>
        </p:nvSpPr>
        <p:spPr>
          <a:ln/>
        </p:spPr>
        <p:txBody>
          <a:bodyPr/>
          <a:lstStyle>
            <a:lvl1pPr>
              <a:defRPr/>
            </a:lvl1pPr>
          </a:lstStyle>
          <a:p>
            <a:pPr>
              <a:defRPr/>
            </a:pPr>
            <a:endParaRPr lang="ru-RU"/>
          </a:p>
        </p:txBody>
      </p:sp>
      <p:sp>
        <p:nvSpPr>
          <p:cNvPr id="5" name="Rectangle 5">
            <a:extLst>
              <a:ext uri="{FF2B5EF4-FFF2-40B4-BE49-F238E27FC236}">
                <a16:creationId xmlns:a16="http://schemas.microsoft.com/office/drawing/2014/main" id="{60790D7A-A2B8-471E-89AD-CC5615178D6A}"/>
              </a:ext>
            </a:extLst>
          </p:cNvPr>
          <p:cNvSpPr>
            <a:spLocks noGrp="1" noChangeArrowheads="1"/>
          </p:cNvSpPr>
          <p:nvPr>
            <p:ph type="ftr" sz="quarter" idx="11"/>
          </p:nvPr>
        </p:nvSpPr>
        <p:spPr>
          <a:ln/>
        </p:spPr>
        <p:txBody>
          <a:bodyPr/>
          <a:lstStyle>
            <a:lvl1pPr>
              <a:defRPr/>
            </a:lvl1pPr>
          </a:lstStyle>
          <a:p>
            <a:pPr>
              <a:defRPr/>
            </a:pPr>
            <a:endParaRPr lang="ru-RU"/>
          </a:p>
        </p:txBody>
      </p:sp>
      <p:sp>
        <p:nvSpPr>
          <p:cNvPr id="6" name="Rectangle 6">
            <a:extLst>
              <a:ext uri="{FF2B5EF4-FFF2-40B4-BE49-F238E27FC236}">
                <a16:creationId xmlns:a16="http://schemas.microsoft.com/office/drawing/2014/main" id="{DE7C31FC-1EEB-4C52-BEDF-F6B1BBB816A6}"/>
              </a:ext>
            </a:extLst>
          </p:cNvPr>
          <p:cNvSpPr>
            <a:spLocks noGrp="1" noChangeArrowheads="1"/>
          </p:cNvSpPr>
          <p:nvPr>
            <p:ph type="sldNum" sz="quarter" idx="12"/>
          </p:nvPr>
        </p:nvSpPr>
        <p:spPr>
          <a:ln/>
        </p:spPr>
        <p:txBody>
          <a:bodyPr/>
          <a:lstStyle>
            <a:lvl1pPr>
              <a:defRPr/>
            </a:lvl1pPr>
          </a:lstStyle>
          <a:p>
            <a:fld id="{84C58A2E-D904-47E6-A4F0-4D5D65B952D9}" type="slidenum">
              <a:rPr lang="ru-RU" altLang="en-US"/>
              <a:pPr/>
              <a:t>‹#›</a:t>
            </a:fld>
            <a:endParaRPr lang="ru-RU" altLang="en-US"/>
          </a:p>
        </p:txBody>
      </p:sp>
    </p:spTree>
    <p:extLst>
      <p:ext uri="{BB962C8B-B14F-4D97-AF65-F5344CB8AC3E}">
        <p14:creationId xmlns:p14="http://schemas.microsoft.com/office/powerpoint/2010/main" val="7317639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Объект 2"/>
          <p:cNvSpPr>
            <a:spLocks noGrp="1"/>
          </p:cNvSpPr>
          <p:nvPr>
            <p:ph sz="half" idx="1"/>
          </p:nvPr>
        </p:nvSpPr>
        <p:spPr>
          <a:xfrm>
            <a:off x="287338" y="1008063"/>
            <a:ext cx="2516187" cy="28511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p:cNvSpPr>
            <a:spLocks noGrp="1"/>
          </p:cNvSpPr>
          <p:nvPr>
            <p:ph sz="half" idx="2"/>
          </p:nvPr>
        </p:nvSpPr>
        <p:spPr>
          <a:xfrm>
            <a:off x="2955925" y="1008063"/>
            <a:ext cx="2517775" cy="28511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Rectangle 4">
            <a:extLst>
              <a:ext uri="{FF2B5EF4-FFF2-40B4-BE49-F238E27FC236}">
                <a16:creationId xmlns:a16="http://schemas.microsoft.com/office/drawing/2014/main" id="{6B1C25D7-806D-4987-B4B3-D11AE00D354D}"/>
              </a:ext>
            </a:extLst>
          </p:cNvPr>
          <p:cNvSpPr>
            <a:spLocks noGrp="1" noChangeArrowheads="1"/>
          </p:cNvSpPr>
          <p:nvPr>
            <p:ph type="dt" sz="half" idx="10"/>
          </p:nvPr>
        </p:nvSpPr>
        <p:spPr>
          <a:ln/>
        </p:spPr>
        <p:txBody>
          <a:bodyPr/>
          <a:lstStyle>
            <a:lvl1pPr>
              <a:defRPr/>
            </a:lvl1pPr>
          </a:lstStyle>
          <a:p>
            <a:pPr>
              <a:defRPr/>
            </a:pPr>
            <a:endParaRPr lang="ru-RU"/>
          </a:p>
        </p:txBody>
      </p:sp>
      <p:sp>
        <p:nvSpPr>
          <p:cNvPr id="6" name="Rectangle 5">
            <a:extLst>
              <a:ext uri="{FF2B5EF4-FFF2-40B4-BE49-F238E27FC236}">
                <a16:creationId xmlns:a16="http://schemas.microsoft.com/office/drawing/2014/main" id="{F684DC77-9645-4B70-807B-2A85F839024F}"/>
              </a:ext>
            </a:extLst>
          </p:cNvPr>
          <p:cNvSpPr>
            <a:spLocks noGrp="1" noChangeArrowheads="1"/>
          </p:cNvSpPr>
          <p:nvPr>
            <p:ph type="ftr" sz="quarter" idx="11"/>
          </p:nvPr>
        </p:nvSpPr>
        <p:spPr>
          <a:ln/>
        </p:spPr>
        <p:txBody>
          <a:bodyPr/>
          <a:lstStyle>
            <a:lvl1pPr>
              <a:defRPr/>
            </a:lvl1pPr>
          </a:lstStyle>
          <a:p>
            <a:pPr>
              <a:defRPr/>
            </a:pPr>
            <a:endParaRPr lang="ru-RU"/>
          </a:p>
        </p:txBody>
      </p:sp>
      <p:sp>
        <p:nvSpPr>
          <p:cNvPr id="7" name="Rectangle 6">
            <a:extLst>
              <a:ext uri="{FF2B5EF4-FFF2-40B4-BE49-F238E27FC236}">
                <a16:creationId xmlns:a16="http://schemas.microsoft.com/office/drawing/2014/main" id="{8100FC3B-B3F0-4313-8D65-AF4B3A5F8B68}"/>
              </a:ext>
            </a:extLst>
          </p:cNvPr>
          <p:cNvSpPr>
            <a:spLocks noGrp="1" noChangeArrowheads="1"/>
          </p:cNvSpPr>
          <p:nvPr>
            <p:ph type="sldNum" sz="quarter" idx="12"/>
          </p:nvPr>
        </p:nvSpPr>
        <p:spPr>
          <a:ln/>
        </p:spPr>
        <p:txBody>
          <a:bodyPr/>
          <a:lstStyle>
            <a:lvl1pPr>
              <a:defRPr/>
            </a:lvl1pPr>
          </a:lstStyle>
          <a:p>
            <a:fld id="{6BFF7DCE-97BB-4DAB-B390-BBF803D19084}" type="slidenum">
              <a:rPr lang="ru-RU" altLang="en-US"/>
              <a:pPr/>
              <a:t>‹#›</a:t>
            </a:fld>
            <a:endParaRPr lang="ru-RU" altLang="en-US"/>
          </a:p>
        </p:txBody>
      </p:sp>
    </p:spTree>
    <p:extLst>
      <p:ext uri="{BB962C8B-B14F-4D97-AF65-F5344CB8AC3E}">
        <p14:creationId xmlns:p14="http://schemas.microsoft.com/office/powerpoint/2010/main" val="38163792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a:t>Образец заголовка</a:t>
            </a:r>
          </a:p>
        </p:txBody>
      </p:sp>
      <p:sp>
        <p:nvSpPr>
          <p:cNvPr id="3" name="Текст 2"/>
          <p:cNvSpPr>
            <a:spLocks noGrp="1"/>
          </p:cNvSpPr>
          <p:nvPr>
            <p:ph type="body" idx="1"/>
          </p:nvPr>
        </p:nvSpPr>
        <p:spPr>
          <a:xfrm>
            <a:off x="287338" y="966788"/>
            <a:ext cx="2546350" cy="4032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p:cNvSpPr>
            <a:spLocks noGrp="1"/>
          </p:cNvSpPr>
          <p:nvPr>
            <p:ph sz="half" idx="2"/>
          </p:nvPr>
        </p:nvSpPr>
        <p:spPr>
          <a:xfrm>
            <a:off x="287338" y="1370013"/>
            <a:ext cx="2546350" cy="249078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p:cNvSpPr>
            <a:spLocks noGrp="1"/>
          </p:cNvSpPr>
          <p:nvPr>
            <p:ph type="body" sz="quarter" idx="3"/>
          </p:nvPr>
        </p:nvSpPr>
        <p:spPr>
          <a:xfrm>
            <a:off x="2925763" y="966788"/>
            <a:ext cx="2547937" cy="40322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p:cNvSpPr>
            <a:spLocks noGrp="1"/>
          </p:cNvSpPr>
          <p:nvPr>
            <p:ph sz="quarter" idx="4"/>
          </p:nvPr>
        </p:nvSpPr>
        <p:spPr>
          <a:xfrm>
            <a:off x="2925763" y="1370013"/>
            <a:ext cx="2547937" cy="249078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Rectangle 4">
            <a:extLst>
              <a:ext uri="{FF2B5EF4-FFF2-40B4-BE49-F238E27FC236}">
                <a16:creationId xmlns:a16="http://schemas.microsoft.com/office/drawing/2014/main" id="{5FAFBBE8-9F4B-468C-8975-D0E75AFA6D69}"/>
              </a:ext>
            </a:extLst>
          </p:cNvPr>
          <p:cNvSpPr>
            <a:spLocks noGrp="1" noChangeArrowheads="1"/>
          </p:cNvSpPr>
          <p:nvPr>
            <p:ph type="dt" sz="half" idx="10"/>
          </p:nvPr>
        </p:nvSpPr>
        <p:spPr>
          <a:ln/>
        </p:spPr>
        <p:txBody>
          <a:bodyPr/>
          <a:lstStyle>
            <a:lvl1pPr>
              <a:defRPr/>
            </a:lvl1pPr>
          </a:lstStyle>
          <a:p>
            <a:pPr>
              <a:defRPr/>
            </a:pPr>
            <a:endParaRPr lang="ru-RU"/>
          </a:p>
        </p:txBody>
      </p:sp>
      <p:sp>
        <p:nvSpPr>
          <p:cNvPr id="8" name="Rectangle 5">
            <a:extLst>
              <a:ext uri="{FF2B5EF4-FFF2-40B4-BE49-F238E27FC236}">
                <a16:creationId xmlns:a16="http://schemas.microsoft.com/office/drawing/2014/main" id="{C4650A4F-42C0-46AD-B1D0-E54EEA9B8442}"/>
              </a:ext>
            </a:extLst>
          </p:cNvPr>
          <p:cNvSpPr>
            <a:spLocks noGrp="1" noChangeArrowheads="1"/>
          </p:cNvSpPr>
          <p:nvPr>
            <p:ph type="ftr" sz="quarter" idx="11"/>
          </p:nvPr>
        </p:nvSpPr>
        <p:spPr>
          <a:ln/>
        </p:spPr>
        <p:txBody>
          <a:bodyPr/>
          <a:lstStyle>
            <a:lvl1pPr>
              <a:defRPr/>
            </a:lvl1pPr>
          </a:lstStyle>
          <a:p>
            <a:pPr>
              <a:defRPr/>
            </a:pPr>
            <a:endParaRPr lang="ru-RU"/>
          </a:p>
        </p:txBody>
      </p:sp>
      <p:sp>
        <p:nvSpPr>
          <p:cNvPr id="9" name="Rectangle 6">
            <a:extLst>
              <a:ext uri="{FF2B5EF4-FFF2-40B4-BE49-F238E27FC236}">
                <a16:creationId xmlns:a16="http://schemas.microsoft.com/office/drawing/2014/main" id="{9744BBF2-02EE-4BBA-8A66-4A777CCDE248}"/>
              </a:ext>
            </a:extLst>
          </p:cNvPr>
          <p:cNvSpPr>
            <a:spLocks noGrp="1" noChangeArrowheads="1"/>
          </p:cNvSpPr>
          <p:nvPr>
            <p:ph type="sldNum" sz="quarter" idx="12"/>
          </p:nvPr>
        </p:nvSpPr>
        <p:spPr>
          <a:ln/>
        </p:spPr>
        <p:txBody>
          <a:bodyPr/>
          <a:lstStyle>
            <a:lvl1pPr>
              <a:defRPr/>
            </a:lvl1pPr>
          </a:lstStyle>
          <a:p>
            <a:fld id="{B6FB97DA-7CC1-4780-9408-BCBD26E9C26D}" type="slidenum">
              <a:rPr lang="ru-RU" altLang="en-US"/>
              <a:pPr/>
              <a:t>‹#›</a:t>
            </a:fld>
            <a:endParaRPr lang="ru-RU" altLang="en-US"/>
          </a:p>
        </p:txBody>
      </p:sp>
    </p:spTree>
    <p:extLst>
      <p:ext uri="{BB962C8B-B14F-4D97-AF65-F5344CB8AC3E}">
        <p14:creationId xmlns:p14="http://schemas.microsoft.com/office/powerpoint/2010/main" val="32010609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p>
        </p:txBody>
      </p:sp>
      <p:sp>
        <p:nvSpPr>
          <p:cNvPr id="3" name="Rectangle 4">
            <a:extLst>
              <a:ext uri="{FF2B5EF4-FFF2-40B4-BE49-F238E27FC236}">
                <a16:creationId xmlns:a16="http://schemas.microsoft.com/office/drawing/2014/main" id="{FE71F443-9369-4DA6-86F2-899D227AD6ED}"/>
              </a:ext>
            </a:extLst>
          </p:cNvPr>
          <p:cNvSpPr>
            <a:spLocks noGrp="1" noChangeArrowheads="1"/>
          </p:cNvSpPr>
          <p:nvPr>
            <p:ph type="dt" sz="half" idx="10"/>
          </p:nvPr>
        </p:nvSpPr>
        <p:spPr>
          <a:ln/>
        </p:spPr>
        <p:txBody>
          <a:bodyPr/>
          <a:lstStyle>
            <a:lvl1pPr>
              <a:defRPr/>
            </a:lvl1pPr>
          </a:lstStyle>
          <a:p>
            <a:pPr>
              <a:defRPr/>
            </a:pPr>
            <a:endParaRPr lang="ru-RU"/>
          </a:p>
        </p:txBody>
      </p:sp>
      <p:sp>
        <p:nvSpPr>
          <p:cNvPr id="4" name="Rectangle 5">
            <a:extLst>
              <a:ext uri="{FF2B5EF4-FFF2-40B4-BE49-F238E27FC236}">
                <a16:creationId xmlns:a16="http://schemas.microsoft.com/office/drawing/2014/main" id="{5B7E935B-0308-40B3-A5E6-79A4F80E2715}"/>
              </a:ext>
            </a:extLst>
          </p:cNvPr>
          <p:cNvSpPr>
            <a:spLocks noGrp="1" noChangeArrowheads="1"/>
          </p:cNvSpPr>
          <p:nvPr>
            <p:ph type="ftr" sz="quarter" idx="11"/>
          </p:nvPr>
        </p:nvSpPr>
        <p:spPr>
          <a:ln/>
        </p:spPr>
        <p:txBody>
          <a:bodyPr/>
          <a:lstStyle>
            <a:lvl1pPr>
              <a:defRPr/>
            </a:lvl1pPr>
          </a:lstStyle>
          <a:p>
            <a:pPr>
              <a:defRPr/>
            </a:pPr>
            <a:endParaRPr lang="ru-RU"/>
          </a:p>
        </p:txBody>
      </p:sp>
      <p:sp>
        <p:nvSpPr>
          <p:cNvPr id="5" name="Rectangle 6">
            <a:extLst>
              <a:ext uri="{FF2B5EF4-FFF2-40B4-BE49-F238E27FC236}">
                <a16:creationId xmlns:a16="http://schemas.microsoft.com/office/drawing/2014/main" id="{D49B72D0-BE97-4103-B6A7-F4FAB22EB573}"/>
              </a:ext>
            </a:extLst>
          </p:cNvPr>
          <p:cNvSpPr>
            <a:spLocks noGrp="1" noChangeArrowheads="1"/>
          </p:cNvSpPr>
          <p:nvPr>
            <p:ph type="sldNum" sz="quarter" idx="12"/>
          </p:nvPr>
        </p:nvSpPr>
        <p:spPr>
          <a:ln/>
        </p:spPr>
        <p:txBody>
          <a:bodyPr/>
          <a:lstStyle>
            <a:lvl1pPr>
              <a:defRPr/>
            </a:lvl1pPr>
          </a:lstStyle>
          <a:p>
            <a:fld id="{3728DF3B-95F7-487D-B72D-6B15418BAE13}" type="slidenum">
              <a:rPr lang="ru-RU" altLang="en-US"/>
              <a:pPr/>
              <a:t>‹#›</a:t>
            </a:fld>
            <a:endParaRPr lang="ru-RU" altLang="en-US"/>
          </a:p>
        </p:txBody>
      </p:sp>
    </p:spTree>
    <p:extLst>
      <p:ext uri="{BB962C8B-B14F-4D97-AF65-F5344CB8AC3E}">
        <p14:creationId xmlns:p14="http://schemas.microsoft.com/office/powerpoint/2010/main" val="40373917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645CEB8F-AC25-48A9-A793-B673C1B3D6E4}"/>
              </a:ext>
            </a:extLst>
          </p:cNvPr>
          <p:cNvSpPr>
            <a:spLocks noGrp="1" noChangeArrowheads="1"/>
          </p:cNvSpPr>
          <p:nvPr>
            <p:ph type="dt" sz="half" idx="10"/>
          </p:nvPr>
        </p:nvSpPr>
        <p:spPr>
          <a:ln/>
        </p:spPr>
        <p:txBody>
          <a:bodyPr/>
          <a:lstStyle>
            <a:lvl1pPr>
              <a:defRPr/>
            </a:lvl1pPr>
          </a:lstStyle>
          <a:p>
            <a:pPr>
              <a:defRPr/>
            </a:pPr>
            <a:endParaRPr lang="ru-RU"/>
          </a:p>
        </p:txBody>
      </p:sp>
      <p:sp>
        <p:nvSpPr>
          <p:cNvPr id="3" name="Rectangle 5">
            <a:extLst>
              <a:ext uri="{FF2B5EF4-FFF2-40B4-BE49-F238E27FC236}">
                <a16:creationId xmlns:a16="http://schemas.microsoft.com/office/drawing/2014/main" id="{307D4A1C-EC71-4877-9B08-A217589E6E62}"/>
              </a:ext>
            </a:extLst>
          </p:cNvPr>
          <p:cNvSpPr>
            <a:spLocks noGrp="1" noChangeArrowheads="1"/>
          </p:cNvSpPr>
          <p:nvPr>
            <p:ph type="ftr" sz="quarter" idx="11"/>
          </p:nvPr>
        </p:nvSpPr>
        <p:spPr>
          <a:ln/>
        </p:spPr>
        <p:txBody>
          <a:bodyPr/>
          <a:lstStyle>
            <a:lvl1pPr>
              <a:defRPr/>
            </a:lvl1pPr>
          </a:lstStyle>
          <a:p>
            <a:pPr>
              <a:defRPr/>
            </a:pPr>
            <a:endParaRPr lang="ru-RU"/>
          </a:p>
        </p:txBody>
      </p:sp>
      <p:sp>
        <p:nvSpPr>
          <p:cNvPr id="4" name="Rectangle 6">
            <a:extLst>
              <a:ext uri="{FF2B5EF4-FFF2-40B4-BE49-F238E27FC236}">
                <a16:creationId xmlns:a16="http://schemas.microsoft.com/office/drawing/2014/main" id="{E8985361-AD89-40C3-A16D-87CD40C83FCA}"/>
              </a:ext>
            </a:extLst>
          </p:cNvPr>
          <p:cNvSpPr>
            <a:spLocks noGrp="1" noChangeArrowheads="1"/>
          </p:cNvSpPr>
          <p:nvPr>
            <p:ph type="sldNum" sz="quarter" idx="12"/>
          </p:nvPr>
        </p:nvSpPr>
        <p:spPr>
          <a:ln/>
        </p:spPr>
        <p:txBody>
          <a:bodyPr/>
          <a:lstStyle>
            <a:lvl1pPr>
              <a:defRPr/>
            </a:lvl1pPr>
          </a:lstStyle>
          <a:p>
            <a:fld id="{4ABEB1C1-5863-4559-8E0D-D11B6A2D5FEC}" type="slidenum">
              <a:rPr lang="ru-RU" altLang="en-US"/>
              <a:pPr/>
              <a:t>‹#›</a:t>
            </a:fld>
            <a:endParaRPr lang="ru-RU" altLang="en-US"/>
          </a:p>
        </p:txBody>
      </p:sp>
    </p:spTree>
    <p:extLst>
      <p:ext uri="{BB962C8B-B14F-4D97-AF65-F5344CB8AC3E}">
        <p14:creationId xmlns:p14="http://schemas.microsoft.com/office/powerpoint/2010/main" val="7832943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7338" y="171450"/>
            <a:ext cx="1895475" cy="733425"/>
          </a:xfrm>
        </p:spPr>
        <p:txBody>
          <a:bodyPr anchor="b"/>
          <a:lstStyle>
            <a:lvl1pPr algn="l">
              <a:defRPr sz="2000" b="1"/>
            </a:lvl1pPr>
          </a:lstStyle>
          <a:p>
            <a:r>
              <a:rPr lang="ru-RU"/>
              <a:t>Образец заголовка</a:t>
            </a:r>
          </a:p>
        </p:txBody>
      </p:sp>
      <p:sp>
        <p:nvSpPr>
          <p:cNvPr id="3" name="Объект 2"/>
          <p:cNvSpPr>
            <a:spLocks noGrp="1"/>
          </p:cNvSpPr>
          <p:nvPr>
            <p:ph idx="1"/>
          </p:nvPr>
        </p:nvSpPr>
        <p:spPr>
          <a:xfrm>
            <a:off x="2252663" y="171450"/>
            <a:ext cx="3221037" cy="368935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p:cNvSpPr>
            <a:spLocks noGrp="1"/>
          </p:cNvSpPr>
          <p:nvPr>
            <p:ph type="body" sz="half" idx="2"/>
          </p:nvPr>
        </p:nvSpPr>
        <p:spPr>
          <a:xfrm>
            <a:off x="287338" y="904875"/>
            <a:ext cx="1895475" cy="295592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Rectangle 4">
            <a:extLst>
              <a:ext uri="{FF2B5EF4-FFF2-40B4-BE49-F238E27FC236}">
                <a16:creationId xmlns:a16="http://schemas.microsoft.com/office/drawing/2014/main" id="{66E591B8-9A03-428B-9646-7739CF37BD22}"/>
              </a:ext>
            </a:extLst>
          </p:cNvPr>
          <p:cNvSpPr>
            <a:spLocks noGrp="1" noChangeArrowheads="1"/>
          </p:cNvSpPr>
          <p:nvPr>
            <p:ph type="dt" sz="half" idx="10"/>
          </p:nvPr>
        </p:nvSpPr>
        <p:spPr>
          <a:ln/>
        </p:spPr>
        <p:txBody>
          <a:bodyPr/>
          <a:lstStyle>
            <a:lvl1pPr>
              <a:defRPr/>
            </a:lvl1pPr>
          </a:lstStyle>
          <a:p>
            <a:pPr>
              <a:defRPr/>
            </a:pPr>
            <a:endParaRPr lang="ru-RU"/>
          </a:p>
        </p:txBody>
      </p:sp>
      <p:sp>
        <p:nvSpPr>
          <p:cNvPr id="6" name="Rectangle 5">
            <a:extLst>
              <a:ext uri="{FF2B5EF4-FFF2-40B4-BE49-F238E27FC236}">
                <a16:creationId xmlns:a16="http://schemas.microsoft.com/office/drawing/2014/main" id="{4FA0C465-2926-402B-AF32-27378FC6BE24}"/>
              </a:ext>
            </a:extLst>
          </p:cNvPr>
          <p:cNvSpPr>
            <a:spLocks noGrp="1" noChangeArrowheads="1"/>
          </p:cNvSpPr>
          <p:nvPr>
            <p:ph type="ftr" sz="quarter" idx="11"/>
          </p:nvPr>
        </p:nvSpPr>
        <p:spPr>
          <a:ln/>
        </p:spPr>
        <p:txBody>
          <a:bodyPr/>
          <a:lstStyle>
            <a:lvl1pPr>
              <a:defRPr/>
            </a:lvl1pPr>
          </a:lstStyle>
          <a:p>
            <a:pPr>
              <a:defRPr/>
            </a:pPr>
            <a:endParaRPr lang="ru-RU"/>
          </a:p>
        </p:txBody>
      </p:sp>
      <p:sp>
        <p:nvSpPr>
          <p:cNvPr id="7" name="Rectangle 6">
            <a:extLst>
              <a:ext uri="{FF2B5EF4-FFF2-40B4-BE49-F238E27FC236}">
                <a16:creationId xmlns:a16="http://schemas.microsoft.com/office/drawing/2014/main" id="{7C712B58-CE06-49DE-89BE-2A894EE6A903}"/>
              </a:ext>
            </a:extLst>
          </p:cNvPr>
          <p:cNvSpPr>
            <a:spLocks noGrp="1" noChangeArrowheads="1"/>
          </p:cNvSpPr>
          <p:nvPr>
            <p:ph type="sldNum" sz="quarter" idx="12"/>
          </p:nvPr>
        </p:nvSpPr>
        <p:spPr>
          <a:ln/>
        </p:spPr>
        <p:txBody>
          <a:bodyPr/>
          <a:lstStyle>
            <a:lvl1pPr>
              <a:defRPr/>
            </a:lvl1pPr>
          </a:lstStyle>
          <a:p>
            <a:fld id="{1B6166A2-97A4-4445-A89C-6BC8D72A1DFE}" type="slidenum">
              <a:rPr lang="ru-RU" altLang="en-US"/>
              <a:pPr/>
              <a:t>‹#›</a:t>
            </a:fld>
            <a:endParaRPr lang="ru-RU" altLang="en-US"/>
          </a:p>
        </p:txBody>
      </p:sp>
    </p:spTree>
    <p:extLst>
      <p:ext uri="{BB962C8B-B14F-4D97-AF65-F5344CB8AC3E}">
        <p14:creationId xmlns:p14="http://schemas.microsoft.com/office/powerpoint/2010/main" val="38627424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28713" y="3024188"/>
            <a:ext cx="3457575" cy="357187"/>
          </a:xfrm>
        </p:spPr>
        <p:txBody>
          <a:bodyPr anchor="b"/>
          <a:lstStyle>
            <a:lvl1pPr algn="l">
              <a:defRPr sz="2000" b="1"/>
            </a:lvl1pPr>
          </a:lstStyle>
          <a:p>
            <a:r>
              <a:rPr lang="ru-RU"/>
              <a:t>Образец заголовка</a:t>
            </a:r>
          </a:p>
        </p:txBody>
      </p:sp>
      <p:sp>
        <p:nvSpPr>
          <p:cNvPr id="3" name="Рисунок 2"/>
          <p:cNvSpPr>
            <a:spLocks noGrp="1"/>
          </p:cNvSpPr>
          <p:nvPr>
            <p:ph type="pic" idx="1"/>
          </p:nvPr>
        </p:nvSpPr>
        <p:spPr>
          <a:xfrm>
            <a:off x="1128713" y="385763"/>
            <a:ext cx="3457575" cy="259238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a:p>
        </p:txBody>
      </p:sp>
      <p:sp>
        <p:nvSpPr>
          <p:cNvPr id="4" name="Текст 3"/>
          <p:cNvSpPr>
            <a:spLocks noGrp="1"/>
          </p:cNvSpPr>
          <p:nvPr>
            <p:ph type="body" sz="half" idx="2"/>
          </p:nvPr>
        </p:nvSpPr>
        <p:spPr>
          <a:xfrm>
            <a:off x="1128713" y="3381375"/>
            <a:ext cx="3457575" cy="5080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Rectangle 4">
            <a:extLst>
              <a:ext uri="{FF2B5EF4-FFF2-40B4-BE49-F238E27FC236}">
                <a16:creationId xmlns:a16="http://schemas.microsoft.com/office/drawing/2014/main" id="{D53DD290-3152-420C-AD46-FC21AD627784}"/>
              </a:ext>
            </a:extLst>
          </p:cNvPr>
          <p:cNvSpPr>
            <a:spLocks noGrp="1" noChangeArrowheads="1"/>
          </p:cNvSpPr>
          <p:nvPr>
            <p:ph type="dt" sz="half" idx="10"/>
          </p:nvPr>
        </p:nvSpPr>
        <p:spPr>
          <a:ln/>
        </p:spPr>
        <p:txBody>
          <a:bodyPr/>
          <a:lstStyle>
            <a:lvl1pPr>
              <a:defRPr/>
            </a:lvl1pPr>
          </a:lstStyle>
          <a:p>
            <a:pPr>
              <a:defRPr/>
            </a:pPr>
            <a:endParaRPr lang="ru-RU"/>
          </a:p>
        </p:txBody>
      </p:sp>
      <p:sp>
        <p:nvSpPr>
          <p:cNvPr id="6" name="Rectangle 5">
            <a:extLst>
              <a:ext uri="{FF2B5EF4-FFF2-40B4-BE49-F238E27FC236}">
                <a16:creationId xmlns:a16="http://schemas.microsoft.com/office/drawing/2014/main" id="{42BA2D21-46B7-4704-85C4-46A0430D48BC}"/>
              </a:ext>
            </a:extLst>
          </p:cNvPr>
          <p:cNvSpPr>
            <a:spLocks noGrp="1" noChangeArrowheads="1"/>
          </p:cNvSpPr>
          <p:nvPr>
            <p:ph type="ftr" sz="quarter" idx="11"/>
          </p:nvPr>
        </p:nvSpPr>
        <p:spPr>
          <a:ln/>
        </p:spPr>
        <p:txBody>
          <a:bodyPr/>
          <a:lstStyle>
            <a:lvl1pPr>
              <a:defRPr/>
            </a:lvl1pPr>
          </a:lstStyle>
          <a:p>
            <a:pPr>
              <a:defRPr/>
            </a:pPr>
            <a:endParaRPr lang="ru-RU"/>
          </a:p>
        </p:txBody>
      </p:sp>
      <p:sp>
        <p:nvSpPr>
          <p:cNvPr id="7" name="Rectangle 6">
            <a:extLst>
              <a:ext uri="{FF2B5EF4-FFF2-40B4-BE49-F238E27FC236}">
                <a16:creationId xmlns:a16="http://schemas.microsoft.com/office/drawing/2014/main" id="{AA10F228-8853-4134-BB30-17C20433028B}"/>
              </a:ext>
            </a:extLst>
          </p:cNvPr>
          <p:cNvSpPr>
            <a:spLocks noGrp="1" noChangeArrowheads="1"/>
          </p:cNvSpPr>
          <p:nvPr>
            <p:ph type="sldNum" sz="quarter" idx="12"/>
          </p:nvPr>
        </p:nvSpPr>
        <p:spPr>
          <a:ln/>
        </p:spPr>
        <p:txBody>
          <a:bodyPr/>
          <a:lstStyle>
            <a:lvl1pPr>
              <a:defRPr/>
            </a:lvl1pPr>
          </a:lstStyle>
          <a:p>
            <a:fld id="{DF5C773A-B7E9-490C-A9C1-E401EB247AA8}" type="slidenum">
              <a:rPr lang="ru-RU" altLang="en-US"/>
              <a:pPr/>
              <a:t>‹#›</a:t>
            </a:fld>
            <a:endParaRPr lang="ru-RU" altLang="en-US"/>
          </a:p>
        </p:txBody>
      </p:sp>
    </p:spTree>
    <p:extLst>
      <p:ext uri="{BB962C8B-B14F-4D97-AF65-F5344CB8AC3E}">
        <p14:creationId xmlns:p14="http://schemas.microsoft.com/office/powerpoint/2010/main" val="33635578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A5FB9DC4-8609-4425-99F4-0C170D989043}"/>
              </a:ext>
            </a:extLst>
          </p:cNvPr>
          <p:cNvSpPr>
            <a:spLocks noGrp="1" noChangeArrowheads="1"/>
          </p:cNvSpPr>
          <p:nvPr>
            <p:ph type="title"/>
          </p:nvPr>
        </p:nvSpPr>
        <p:spPr bwMode="auto">
          <a:xfrm>
            <a:off x="287338" y="173038"/>
            <a:ext cx="5186362" cy="72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57606" tIns="28803" rIns="57606" bIns="28803" numCol="1" anchor="ctr" anchorCtr="0" compatLnSpc="1">
            <a:prstTxWarp prst="textNoShape">
              <a:avLst/>
            </a:prstTxWarp>
          </a:bodyPr>
          <a:lstStyle/>
          <a:p>
            <a:pPr lvl="0"/>
            <a:r>
              <a:rPr lang="ru-RU" altLang="en-US"/>
              <a:t>Образец заголовка</a:t>
            </a:r>
          </a:p>
        </p:txBody>
      </p:sp>
      <p:sp>
        <p:nvSpPr>
          <p:cNvPr id="1027" name="Rectangle 3">
            <a:extLst>
              <a:ext uri="{FF2B5EF4-FFF2-40B4-BE49-F238E27FC236}">
                <a16:creationId xmlns:a16="http://schemas.microsoft.com/office/drawing/2014/main" id="{3E34A4CC-D2D5-4FF4-9896-A666FA7ADB9E}"/>
              </a:ext>
            </a:extLst>
          </p:cNvPr>
          <p:cNvSpPr>
            <a:spLocks noGrp="1" noChangeArrowheads="1"/>
          </p:cNvSpPr>
          <p:nvPr>
            <p:ph type="body" idx="1"/>
          </p:nvPr>
        </p:nvSpPr>
        <p:spPr bwMode="auto">
          <a:xfrm>
            <a:off x="287338" y="1008063"/>
            <a:ext cx="5186362" cy="2851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57606" tIns="28803" rIns="57606" bIns="28803" numCol="1" anchor="t" anchorCtr="0" compatLnSpc="1">
            <a:prstTxWarp prst="textNoShape">
              <a:avLst/>
            </a:prstTxWarp>
          </a:bodyPr>
          <a:lstStyle/>
          <a:p>
            <a:pPr lvl="0"/>
            <a:r>
              <a:rPr lang="ru-RU" altLang="en-US"/>
              <a:t>Образец текста</a:t>
            </a:r>
          </a:p>
          <a:p>
            <a:pPr lvl="1"/>
            <a:r>
              <a:rPr lang="ru-RU" altLang="en-US"/>
              <a:t>Второй уровень</a:t>
            </a:r>
          </a:p>
          <a:p>
            <a:pPr lvl="2"/>
            <a:r>
              <a:rPr lang="ru-RU" altLang="en-US"/>
              <a:t>Третий уровень</a:t>
            </a:r>
          </a:p>
          <a:p>
            <a:pPr lvl="3"/>
            <a:r>
              <a:rPr lang="ru-RU" altLang="en-US"/>
              <a:t>Четвертый уровень</a:t>
            </a:r>
          </a:p>
          <a:p>
            <a:pPr lvl="4"/>
            <a:r>
              <a:rPr lang="ru-RU" altLang="en-US"/>
              <a:t>Пятый уровень</a:t>
            </a:r>
          </a:p>
        </p:txBody>
      </p:sp>
      <p:sp>
        <p:nvSpPr>
          <p:cNvPr id="1028" name="Rectangle 4">
            <a:extLst>
              <a:ext uri="{FF2B5EF4-FFF2-40B4-BE49-F238E27FC236}">
                <a16:creationId xmlns:a16="http://schemas.microsoft.com/office/drawing/2014/main" id="{E9CA7A00-864B-423B-83AA-D132188203A7}"/>
              </a:ext>
            </a:extLst>
          </p:cNvPr>
          <p:cNvSpPr>
            <a:spLocks noGrp="1" noChangeArrowheads="1"/>
          </p:cNvSpPr>
          <p:nvPr>
            <p:ph type="dt" sz="half" idx="2"/>
          </p:nvPr>
        </p:nvSpPr>
        <p:spPr bwMode="auto">
          <a:xfrm>
            <a:off x="287338" y="3933825"/>
            <a:ext cx="1344612" cy="301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57606" tIns="28803" rIns="57606" bIns="28803" numCol="1" anchor="t" anchorCtr="0" compatLnSpc="1">
            <a:prstTxWarp prst="textNoShape">
              <a:avLst/>
            </a:prstTxWarp>
          </a:bodyPr>
          <a:lstStyle>
            <a:lvl1pPr defTabSz="576263">
              <a:defRPr sz="900">
                <a:latin typeface="Arial" pitchFamily="34" charset="0"/>
              </a:defRPr>
            </a:lvl1pPr>
          </a:lstStyle>
          <a:p>
            <a:pPr>
              <a:defRPr/>
            </a:pPr>
            <a:endParaRPr lang="ru-RU"/>
          </a:p>
        </p:txBody>
      </p:sp>
      <p:sp>
        <p:nvSpPr>
          <p:cNvPr id="1029" name="Rectangle 5">
            <a:extLst>
              <a:ext uri="{FF2B5EF4-FFF2-40B4-BE49-F238E27FC236}">
                <a16:creationId xmlns:a16="http://schemas.microsoft.com/office/drawing/2014/main" id="{6C10B91C-8038-429D-8589-839DCE0A4F9B}"/>
              </a:ext>
            </a:extLst>
          </p:cNvPr>
          <p:cNvSpPr>
            <a:spLocks noGrp="1" noChangeArrowheads="1"/>
          </p:cNvSpPr>
          <p:nvPr>
            <p:ph type="ftr" sz="quarter" idx="3"/>
          </p:nvPr>
        </p:nvSpPr>
        <p:spPr bwMode="auto">
          <a:xfrm>
            <a:off x="1968500" y="3933825"/>
            <a:ext cx="1824038" cy="301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57606" tIns="28803" rIns="57606" bIns="28803" numCol="1" anchor="t" anchorCtr="0" compatLnSpc="1">
            <a:prstTxWarp prst="textNoShape">
              <a:avLst/>
            </a:prstTxWarp>
          </a:bodyPr>
          <a:lstStyle>
            <a:lvl1pPr algn="ctr" defTabSz="576263">
              <a:defRPr sz="900">
                <a:latin typeface="Arial" pitchFamily="34" charset="0"/>
              </a:defRPr>
            </a:lvl1pPr>
          </a:lstStyle>
          <a:p>
            <a:pPr>
              <a:defRPr/>
            </a:pPr>
            <a:endParaRPr lang="ru-RU"/>
          </a:p>
        </p:txBody>
      </p:sp>
      <p:sp>
        <p:nvSpPr>
          <p:cNvPr id="1030" name="Rectangle 6">
            <a:extLst>
              <a:ext uri="{FF2B5EF4-FFF2-40B4-BE49-F238E27FC236}">
                <a16:creationId xmlns:a16="http://schemas.microsoft.com/office/drawing/2014/main" id="{F41FAEBD-E95E-4DB2-B6FB-38D13465108F}"/>
              </a:ext>
            </a:extLst>
          </p:cNvPr>
          <p:cNvSpPr>
            <a:spLocks noGrp="1" noChangeArrowheads="1"/>
          </p:cNvSpPr>
          <p:nvPr>
            <p:ph type="sldNum" sz="quarter" idx="4"/>
          </p:nvPr>
        </p:nvSpPr>
        <p:spPr bwMode="auto">
          <a:xfrm>
            <a:off x="4129088" y="3933825"/>
            <a:ext cx="1344612" cy="3016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57606" tIns="28803" rIns="57606" bIns="28803" numCol="1" anchor="t" anchorCtr="0" compatLnSpc="1">
            <a:prstTxWarp prst="textNoShape">
              <a:avLst/>
            </a:prstTxWarp>
          </a:bodyPr>
          <a:lstStyle>
            <a:lvl1pPr algn="r" defTabSz="576263">
              <a:defRPr sz="900"/>
            </a:lvl1pPr>
          </a:lstStyle>
          <a:p>
            <a:fld id="{87B2B7A2-4170-4E99-A76C-5AACAA68F09E}" type="slidenum">
              <a:rPr lang="ru-RU" altLang="en-US"/>
              <a:pPr/>
              <a:t>‹#›</a:t>
            </a:fld>
            <a:endParaRPr lang="ru-RU"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576263" rtl="0" eaLnBrk="0" fontAlgn="base" hangingPunct="0">
        <a:spcBef>
          <a:spcPct val="0"/>
        </a:spcBef>
        <a:spcAft>
          <a:spcPct val="0"/>
        </a:spcAft>
        <a:defRPr sz="2800">
          <a:solidFill>
            <a:schemeClr val="tx2"/>
          </a:solidFill>
          <a:latin typeface="+mj-lt"/>
          <a:ea typeface="+mj-ea"/>
          <a:cs typeface="+mj-cs"/>
        </a:defRPr>
      </a:lvl1pPr>
      <a:lvl2pPr algn="ctr" defTabSz="576263" rtl="0" eaLnBrk="0" fontAlgn="base" hangingPunct="0">
        <a:spcBef>
          <a:spcPct val="0"/>
        </a:spcBef>
        <a:spcAft>
          <a:spcPct val="0"/>
        </a:spcAft>
        <a:defRPr sz="2800">
          <a:solidFill>
            <a:schemeClr val="tx2"/>
          </a:solidFill>
          <a:latin typeface="Arial" pitchFamily="34" charset="0"/>
        </a:defRPr>
      </a:lvl2pPr>
      <a:lvl3pPr algn="ctr" defTabSz="576263" rtl="0" eaLnBrk="0" fontAlgn="base" hangingPunct="0">
        <a:spcBef>
          <a:spcPct val="0"/>
        </a:spcBef>
        <a:spcAft>
          <a:spcPct val="0"/>
        </a:spcAft>
        <a:defRPr sz="2800">
          <a:solidFill>
            <a:schemeClr val="tx2"/>
          </a:solidFill>
          <a:latin typeface="Arial" pitchFamily="34" charset="0"/>
        </a:defRPr>
      </a:lvl3pPr>
      <a:lvl4pPr algn="ctr" defTabSz="576263" rtl="0" eaLnBrk="0" fontAlgn="base" hangingPunct="0">
        <a:spcBef>
          <a:spcPct val="0"/>
        </a:spcBef>
        <a:spcAft>
          <a:spcPct val="0"/>
        </a:spcAft>
        <a:defRPr sz="2800">
          <a:solidFill>
            <a:schemeClr val="tx2"/>
          </a:solidFill>
          <a:latin typeface="Arial" pitchFamily="34" charset="0"/>
        </a:defRPr>
      </a:lvl4pPr>
      <a:lvl5pPr algn="ctr" defTabSz="576263" rtl="0" eaLnBrk="0" fontAlgn="base" hangingPunct="0">
        <a:spcBef>
          <a:spcPct val="0"/>
        </a:spcBef>
        <a:spcAft>
          <a:spcPct val="0"/>
        </a:spcAft>
        <a:defRPr sz="2800">
          <a:solidFill>
            <a:schemeClr val="tx2"/>
          </a:solidFill>
          <a:latin typeface="Arial" pitchFamily="34" charset="0"/>
        </a:defRPr>
      </a:lvl5pPr>
      <a:lvl6pPr marL="457200" algn="ctr" defTabSz="576263" rtl="0" fontAlgn="base">
        <a:spcBef>
          <a:spcPct val="0"/>
        </a:spcBef>
        <a:spcAft>
          <a:spcPct val="0"/>
        </a:spcAft>
        <a:defRPr sz="2800">
          <a:solidFill>
            <a:schemeClr val="tx2"/>
          </a:solidFill>
          <a:latin typeface="Arial" pitchFamily="34" charset="0"/>
        </a:defRPr>
      </a:lvl6pPr>
      <a:lvl7pPr marL="914400" algn="ctr" defTabSz="576263" rtl="0" fontAlgn="base">
        <a:spcBef>
          <a:spcPct val="0"/>
        </a:spcBef>
        <a:spcAft>
          <a:spcPct val="0"/>
        </a:spcAft>
        <a:defRPr sz="2800">
          <a:solidFill>
            <a:schemeClr val="tx2"/>
          </a:solidFill>
          <a:latin typeface="Arial" pitchFamily="34" charset="0"/>
        </a:defRPr>
      </a:lvl7pPr>
      <a:lvl8pPr marL="1371600" algn="ctr" defTabSz="576263" rtl="0" fontAlgn="base">
        <a:spcBef>
          <a:spcPct val="0"/>
        </a:spcBef>
        <a:spcAft>
          <a:spcPct val="0"/>
        </a:spcAft>
        <a:defRPr sz="2800">
          <a:solidFill>
            <a:schemeClr val="tx2"/>
          </a:solidFill>
          <a:latin typeface="Arial" pitchFamily="34" charset="0"/>
        </a:defRPr>
      </a:lvl8pPr>
      <a:lvl9pPr marL="1828800" algn="ctr" defTabSz="576263" rtl="0" fontAlgn="base">
        <a:spcBef>
          <a:spcPct val="0"/>
        </a:spcBef>
        <a:spcAft>
          <a:spcPct val="0"/>
        </a:spcAft>
        <a:defRPr sz="2800">
          <a:solidFill>
            <a:schemeClr val="tx2"/>
          </a:solidFill>
          <a:latin typeface="Arial" pitchFamily="34" charset="0"/>
        </a:defRPr>
      </a:lvl9pPr>
    </p:titleStyle>
    <p:bodyStyle>
      <a:lvl1pPr marL="215900" indent="-215900" algn="l" defTabSz="576263" rtl="0" eaLnBrk="0" fontAlgn="base" hangingPunct="0">
        <a:spcBef>
          <a:spcPct val="20000"/>
        </a:spcBef>
        <a:spcAft>
          <a:spcPct val="0"/>
        </a:spcAft>
        <a:buChar char="•"/>
        <a:defRPr sz="2000">
          <a:solidFill>
            <a:schemeClr val="tx1"/>
          </a:solidFill>
          <a:latin typeface="+mn-lt"/>
          <a:ea typeface="+mn-ea"/>
          <a:cs typeface="+mn-cs"/>
        </a:defRPr>
      </a:lvl1pPr>
      <a:lvl2pPr marL="468313" indent="-180975" algn="l" defTabSz="576263" rtl="0" eaLnBrk="0" fontAlgn="base" hangingPunct="0">
        <a:spcBef>
          <a:spcPct val="20000"/>
        </a:spcBef>
        <a:spcAft>
          <a:spcPct val="0"/>
        </a:spcAft>
        <a:buChar char="–"/>
        <a:defRPr>
          <a:solidFill>
            <a:schemeClr val="tx1"/>
          </a:solidFill>
          <a:latin typeface="+mn-lt"/>
        </a:defRPr>
      </a:lvl2pPr>
      <a:lvl3pPr marL="719138" indent="-142875" algn="l" defTabSz="576263" rtl="0" eaLnBrk="0" fontAlgn="base" hangingPunct="0">
        <a:spcBef>
          <a:spcPct val="20000"/>
        </a:spcBef>
        <a:spcAft>
          <a:spcPct val="0"/>
        </a:spcAft>
        <a:buChar char="•"/>
        <a:defRPr sz="1500">
          <a:solidFill>
            <a:schemeClr val="tx1"/>
          </a:solidFill>
          <a:latin typeface="+mn-lt"/>
        </a:defRPr>
      </a:lvl3pPr>
      <a:lvl4pPr marL="1008063" indent="-144463" algn="l" defTabSz="576263" rtl="0" eaLnBrk="0" fontAlgn="base" hangingPunct="0">
        <a:spcBef>
          <a:spcPct val="20000"/>
        </a:spcBef>
        <a:spcAft>
          <a:spcPct val="0"/>
        </a:spcAft>
        <a:buChar char="–"/>
        <a:defRPr sz="1300">
          <a:solidFill>
            <a:schemeClr val="tx1"/>
          </a:solidFill>
          <a:latin typeface="+mn-lt"/>
        </a:defRPr>
      </a:lvl4pPr>
      <a:lvl5pPr marL="1295400" indent="-142875" algn="l" defTabSz="576263" rtl="0" eaLnBrk="0" fontAlgn="base" hangingPunct="0">
        <a:spcBef>
          <a:spcPct val="20000"/>
        </a:spcBef>
        <a:spcAft>
          <a:spcPct val="0"/>
        </a:spcAft>
        <a:buChar char="»"/>
        <a:defRPr sz="1300">
          <a:solidFill>
            <a:schemeClr val="tx1"/>
          </a:solidFill>
          <a:latin typeface="+mn-lt"/>
        </a:defRPr>
      </a:lvl5pPr>
      <a:lvl6pPr marL="1752600" indent="-142875" algn="l" defTabSz="576263" rtl="0" fontAlgn="base">
        <a:spcBef>
          <a:spcPct val="20000"/>
        </a:spcBef>
        <a:spcAft>
          <a:spcPct val="0"/>
        </a:spcAft>
        <a:buChar char="»"/>
        <a:defRPr sz="1300">
          <a:solidFill>
            <a:schemeClr val="tx1"/>
          </a:solidFill>
          <a:latin typeface="+mn-lt"/>
        </a:defRPr>
      </a:lvl6pPr>
      <a:lvl7pPr marL="2209800" indent="-142875" algn="l" defTabSz="576263" rtl="0" fontAlgn="base">
        <a:spcBef>
          <a:spcPct val="20000"/>
        </a:spcBef>
        <a:spcAft>
          <a:spcPct val="0"/>
        </a:spcAft>
        <a:buChar char="»"/>
        <a:defRPr sz="1300">
          <a:solidFill>
            <a:schemeClr val="tx1"/>
          </a:solidFill>
          <a:latin typeface="+mn-lt"/>
        </a:defRPr>
      </a:lvl7pPr>
      <a:lvl8pPr marL="2667000" indent="-142875" algn="l" defTabSz="576263" rtl="0" fontAlgn="base">
        <a:spcBef>
          <a:spcPct val="20000"/>
        </a:spcBef>
        <a:spcAft>
          <a:spcPct val="0"/>
        </a:spcAft>
        <a:buChar char="»"/>
        <a:defRPr sz="1300">
          <a:solidFill>
            <a:schemeClr val="tx1"/>
          </a:solidFill>
          <a:latin typeface="+mn-lt"/>
        </a:defRPr>
      </a:lvl8pPr>
      <a:lvl9pPr marL="3124200" indent="-142875" algn="l" defTabSz="576263" rtl="0" fontAlgn="base">
        <a:spcBef>
          <a:spcPct val="20000"/>
        </a:spcBef>
        <a:spcAft>
          <a:spcPct val="0"/>
        </a:spcAft>
        <a:buChar char="»"/>
        <a:defRPr sz="13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abedmohamed@tpu.ru" TargetMode="External"/><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hyperlink" Target="mailto:atef0101431@sci.asu.edu.eg"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11.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1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s>
</file>

<file path=ppt/slides/_rels/slide14.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1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s>
</file>

<file path=ppt/slides/_rels/slide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5.xml"/><Relationship Id="rId1" Type="http://schemas.openxmlformats.org/officeDocument/2006/relationships/slideLayout" Target="../slideLayouts/slideLayout2.xml"/><Relationship Id="rId5" Type="http://schemas.openxmlformats.org/officeDocument/2006/relationships/image" Target="../media/image48.png"/><Relationship Id="rId4" Type="http://schemas.openxmlformats.org/officeDocument/2006/relationships/image" Target="../media/image47.png"/></Relationships>
</file>

<file path=ppt/slides/_rels/slide17.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image" Target="../media/image54.png"/><Relationship Id="rId3" Type="http://schemas.openxmlformats.org/officeDocument/2006/relationships/image" Target="../media/image2.jpeg"/><Relationship Id="rId7" Type="http://schemas.openxmlformats.org/officeDocument/2006/relationships/image" Target="../media/image53.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52.png"/><Relationship Id="rId5" Type="http://schemas.openxmlformats.org/officeDocument/2006/relationships/image" Target="../media/image51.png"/><Relationship Id="rId10" Type="http://schemas.openxmlformats.org/officeDocument/2006/relationships/image" Target="../media/image56.png"/><Relationship Id="rId4" Type="http://schemas.openxmlformats.org/officeDocument/2006/relationships/image" Target="../media/image50.png"/><Relationship Id="rId9" Type="http://schemas.openxmlformats.org/officeDocument/2006/relationships/image" Target="../media/image55.png"/></Relationships>
</file>

<file path=ppt/slides/_rels/slide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57.png"/></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8" Type="http://schemas.openxmlformats.org/officeDocument/2006/relationships/image" Target="../media/image62.png"/><Relationship Id="rId3" Type="http://schemas.openxmlformats.org/officeDocument/2006/relationships/image" Target="../media/image2.jpeg"/><Relationship Id="rId7" Type="http://schemas.openxmlformats.org/officeDocument/2006/relationships/image" Target="../media/image61.png"/><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image" Target="../media/image60.png"/><Relationship Id="rId5" Type="http://schemas.openxmlformats.org/officeDocument/2006/relationships/image" Target="../media/image59.png"/><Relationship Id="rId10" Type="http://schemas.openxmlformats.org/officeDocument/2006/relationships/image" Target="../media/image64.png"/><Relationship Id="rId4" Type="http://schemas.openxmlformats.org/officeDocument/2006/relationships/image" Target="../media/image58.png"/><Relationship Id="rId9" Type="http://schemas.openxmlformats.org/officeDocument/2006/relationships/image" Target="../media/image63.png"/></Relationships>
</file>

<file path=ppt/slides/_rels/slide21.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2.jpeg"/><Relationship Id="rId7"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 Id="rId9"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19.wmf"/><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oleObject" Target="../embeddings/oleObject2.bin"/><Relationship Id="rId5" Type="http://schemas.openxmlformats.org/officeDocument/2006/relationships/image" Target="../media/image18.wmf"/><Relationship Id="rId4" Type="http://schemas.openxmlformats.org/officeDocument/2006/relationships/oleObject" Target="../embeddings/oleObject1.bin"/></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2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3">
            <a:extLst>
              <a:ext uri="{FF2B5EF4-FFF2-40B4-BE49-F238E27FC236}">
                <a16:creationId xmlns:a16="http://schemas.microsoft.com/office/drawing/2014/main" id="{42C262FB-9EE3-4033-B930-CC7F55C2C624}"/>
              </a:ext>
            </a:extLst>
          </p:cNvPr>
          <p:cNvSpPr>
            <a:spLocks noChangeArrowheads="1"/>
          </p:cNvSpPr>
          <p:nvPr/>
        </p:nvSpPr>
        <p:spPr bwMode="auto">
          <a:xfrm>
            <a:off x="2217281" y="3816771"/>
            <a:ext cx="1296988" cy="504404"/>
          </a:xfrm>
          <a:prstGeom prst="rect">
            <a:avLst/>
          </a:prstGeom>
          <a:solidFill>
            <a:srgbClr val="96969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278" tIns="34139" rIns="68278" bIns="34139" anchor="ctr"/>
          <a:lstStyle>
            <a:lvl1pPr defTabSz="576263" eaLnBrk="0" hangingPunct="0">
              <a:defRPr sz="1100">
                <a:solidFill>
                  <a:schemeClr val="tx1"/>
                </a:solidFill>
                <a:latin typeface="Arial" panose="020B0604020202020204" pitchFamily="34" charset="0"/>
              </a:defRPr>
            </a:lvl1pPr>
            <a:lvl2pPr marL="742950" indent="-285750" defTabSz="576263" eaLnBrk="0" hangingPunct="0">
              <a:defRPr sz="1100">
                <a:solidFill>
                  <a:schemeClr val="tx1"/>
                </a:solidFill>
                <a:latin typeface="Arial" panose="020B0604020202020204" pitchFamily="34" charset="0"/>
              </a:defRPr>
            </a:lvl2pPr>
            <a:lvl3pPr marL="1143000" indent="-228600" defTabSz="576263" eaLnBrk="0" hangingPunct="0">
              <a:defRPr sz="1100">
                <a:solidFill>
                  <a:schemeClr val="tx1"/>
                </a:solidFill>
                <a:latin typeface="Arial" panose="020B0604020202020204" pitchFamily="34" charset="0"/>
              </a:defRPr>
            </a:lvl3pPr>
            <a:lvl4pPr marL="1600200" indent="-228600" defTabSz="576263" eaLnBrk="0" hangingPunct="0">
              <a:defRPr sz="1100">
                <a:solidFill>
                  <a:schemeClr val="tx1"/>
                </a:solidFill>
                <a:latin typeface="Arial" panose="020B0604020202020204" pitchFamily="34" charset="0"/>
              </a:defRPr>
            </a:lvl4pPr>
            <a:lvl5pPr marL="2057400" indent="-228600" defTabSz="576263" eaLnBrk="0" hangingPunct="0">
              <a:defRPr sz="1100">
                <a:solidFill>
                  <a:schemeClr val="tx1"/>
                </a:solidFill>
                <a:latin typeface="Arial" panose="020B0604020202020204" pitchFamily="34" charset="0"/>
              </a:defRPr>
            </a:lvl5pPr>
            <a:lvl6pPr marL="2514600" indent="-228600" defTabSz="576263" eaLnBrk="0" fontAlgn="base" hangingPunct="0">
              <a:spcBef>
                <a:spcPct val="0"/>
              </a:spcBef>
              <a:spcAft>
                <a:spcPct val="0"/>
              </a:spcAft>
              <a:defRPr sz="1100">
                <a:solidFill>
                  <a:schemeClr val="tx1"/>
                </a:solidFill>
                <a:latin typeface="Arial" panose="020B0604020202020204" pitchFamily="34" charset="0"/>
              </a:defRPr>
            </a:lvl6pPr>
            <a:lvl7pPr marL="2971800" indent="-228600" defTabSz="576263" eaLnBrk="0" fontAlgn="base" hangingPunct="0">
              <a:spcBef>
                <a:spcPct val="0"/>
              </a:spcBef>
              <a:spcAft>
                <a:spcPct val="0"/>
              </a:spcAft>
              <a:defRPr sz="1100">
                <a:solidFill>
                  <a:schemeClr val="tx1"/>
                </a:solidFill>
                <a:latin typeface="Arial" panose="020B0604020202020204" pitchFamily="34" charset="0"/>
              </a:defRPr>
            </a:lvl7pPr>
            <a:lvl8pPr marL="3429000" indent="-228600" defTabSz="576263" eaLnBrk="0" fontAlgn="base" hangingPunct="0">
              <a:spcBef>
                <a:spcPct val="0"/>
              </a:spcBef>
              <a:spcAft>
                <a:spcPct val="0"/>
              </a:spcAft>
              <a:defRPr sz="1100">
                <a:solidFill>
                  <a:schemeClr val="tx1"/>
                </a:solidFill>
                <a:latin typeface="Arial" panose="020B0604020202020204" pitchFamily="34" charset="0"/>
              </a:defRPr>
            </a:lvl8pPr>
            <a:lvl9pPr marL="3886200" indent="-228600" defTabSz="576263" eaLnBrk="0" fontAlgn="base" hangingPunct="0">
              <a:spcBef>
                <a:spcPct val="0"/>
              </a:spcBef>
              <a:spcAft>
                <a:spcPct val="0"/>
              </a:spcAft>
              <a:defRPr sz="1100">
                <a:solidFill>
                  <a:schemeClr val="tx1"/>
                </a:solidFill>
                <a:latin typeface="Arial" panose="020B0604020202020204" pitchFamily="34" charset="0"/>
              </a:defRPr>
            </a:lvl9pPr>
          </a:lstStyle>
          <a:p>
            <a:pPr algn="ctr" eaLnBrk="1" hangingPunct="1"/>
            <a:r>
              <a:rPr lang="ru-RU" altLang="en-US" b="1" dirty="0">
                <a:solidFill>
                  <a:schemeClr val="bg1"/>
                </a:solidFill>
              </a:rPr>
              <a:t>20</a:t>
            </a:r>
            <a:r>
              <a:rPr lang="en-US" altLang="en-US" b="1" dirty="0">
                <a:solidFill>
                  <a:schemeClr val="bg1"/>
                </a:solidFill>
              </a:rPr>
              <a:t>22</a:t>
            </a:r>
            <a:endParaRPr lang="ru-RU" altLang="en-US" b="1" dirty="0">
              <a:solidFill>
                <a:schemeClr val="bg1"/>
              </a:solidFill>
            </a:endParaRPr>
          </a:p>
        </p:txBody>
      </p:sp>
      <p:sp>
        <p:nvSpPr>
          <p:cNvPr id="2051" name="Rectangle 12">
            <a:extLst>
              <a:ext uri="{FF2B5EF4-FFF2-40B4-BE49-F238E27FC236}">
                <a16:creationId xmlns:a16="http://schemas.microsoft.com/office/drawing/2014/main" id="{30C44268-4EBD-4FDB-990A-EE709CAA0DF9}"/>
              </a:ext>
            </a:extLst>
          </p:cNvPr>
          <p:cNvSpPr>
            <a:spLocks noChangeArrowheads="1"/>
          </p:cNvSpPr>
          <p:nvPr/>
        </p:nvSpPr>
        <p:spPr bwMode="auto">
          <a:xfrm>
            <a:off x="-199" y="1440507"/>
            <a:ext cx="5761038" cy="1253719"/>
          </a:xfrm>
          <a:prstGeom prst="rect">
            <a:avLst/>
          </a:prstGeom>
          <a:solidFill>
            <a:srgbClr val="80BF44"/>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lvl1pPr eaLnBrk="0" hangingPunct="0">
              <a:defRPr sz="1100">
                <a:solidFill>
                  <a:schemeClr val="tx1"/>
                </a:solidFill>
                <a:latin typeface="Arial" panose="020B0604020202020204" pitchFamily="34" charset="0"/>
              </a:defRPr>
            </a:lvl1pPr>
            <a:lvl2pPr marL="742950" indent="-285750" eaLnBrk="0" hangingPunct="0">
              <a:defRPr sz="1100">
                <a:solidFill>
                  <a:schemeClr val="tx1"/>
                </a:solidFill>
                <a:latin typeface="Arial" panose="020B0604020202020204" pitchFamily="34" charset="0"/>
              </a:defRPr>
            </a:lvl2pPr>
            <a:lvl3pPr marL="1143000" indent="-228600" eaLnBrk="0" hangingPunct="0">
              <a:defRPr sz="1100">
                <a:solidFill>
                  <a:schemeClr val="tx1"/>
                </a:solidFill>
                <a:latin typeface="Arial" panose="020B0604020202020204" pitchFamily="34" charset="0"/>
              </a:defRPr>
            </a:lvl3pPr>
            <a:lvl4pPr marL="1600200" indent="-228600" eaLnBrk="0" hangingPunct="0">
              <a:defRPr sz="1100">
                <a:solidFill>
                  <a:schemeClr val="tx1"/>
                </a:solidFill>
                <a:latin typeface="Arial" panose="020B0604020202020204" pitchFamily="34" charset="0"/>
              </a:defRPr>
            </a:lvl4pPr>
            <a:lvl5pPr marL="2057400" indent="-228600" eaLnBrk="0" hangingPunct="0">
              <a:defRPr sz="1100">
                <a:solidFill>
                  <a:schemeClr val="tx1"/>
                </a:solidFill>
                <a:latin typeface="Arial" panose="020B0604020202020204" pitchFamily="34" charset="0"/>
              </a:defRPr>
            </a:lvl5pPr>
            <a:lvl6pPr marL="2514600" indent="-228600" eaLnBrk="0" fontAlgn="base" hangingPunct="0">
              <a:spcBef>
                <a:spcPct val="0"/>
              </a:spcBef>
              <a:spcAft>
                <a:spcPct val="0"/>
              </a:spcAft>
              <a:defRPr sz="1100">
                <a:solidFill>
                  <a:schemeClr val="tx1"/>
                </a:solidFill>
                <a:latin typeface="Arial" panose="020B0604020202020204" pitchFamily="34" charset="0"/>
              </a:defRPr>
            </a:lvl6pPr>
            <a:lvl7pPr marL="2971800" indent="-228600" eaLnBrk="0" fontAlgn="base" hangingPunct="0">
              <a:spcBef>
                <a:spcPct val="0"/>
              </a:spcBef>
              <a:spcAft>
                <a:spcPct val="0"/>
              </a:spcAft>
              <a:defRPr sz="1100">
                <a:solidFill>
                  <a:schemeClr val="tx1"/>
                </a:solidFill>
                <a:latin typeface="Arial" panose="020B0604020202020204" pitchFamily="34" charset="0"/>
              </a:defRPr>
            </a:lvl7pPr>
            <a:lvl8pPr marL="3429000" indent="-228600" eaLnBrk="0" fontAlgn="base" hangingPunct="0">
              <a:spcBef>
                <a:spcPct val="0"/>
              </a:spcBef>
              <a:spcAft>
                <a:spcPct val="0"/>
              </a:spcAft>
              <a:defRPr sz="1100">
                <a:solidFill>
                  <a:schemeClr val="tx1"/>
                </a:solidFill>
                <a:latin typeface="Arial" panose="020B0604020202020204" pitchFamily="34" charset="0"/>
              </a:defRPr>
            </a:lvl8pPr>
            <a:lvl9pPr marL="3886200" indent="-228600" eaLnBrk="0" fontAlgn="base" hangingPunct="0">
              <a:spcBef>
                <a:spcPct val="0"/>
              </a:spcBef>
              <a:spcAft>
                <a:spcPct val="0"/>
              </a:spcAft>
              <a:defRPr sz="1100">
                <a:solidFill>
                  <a:schemeClr val="tx1"/>
                </a:solidFill>
                <a:latin typeface="Arial" panose="020B0604020202020204" pitchFamily="34" charset="0"/>
              </a:defRPr>
            </a:lvl9pPr>
          </a:lstStyle>
          <a:p>
            <a:pPr eaLnBrk="1" hangingPunct="1"/>
            <a:endParaRPr lang="en-US" altLang="en-US" dirty="0">
              <a:highlight>
                <a:srgbClr val="80BF44"/>
              </a:highlight>
            </a:endParaRPr>
          </a:p>
        </p:txBody>
      </p:sp>
      <p:sp>
        <p:nvSpPr>
          <p:cNvPr id="2053" name="Rectangle 6">
            <a:extLst>
              <a:ext uri="{FF2B5EF4-FFF2-40B4-BE49-F238E27FC236}">
                <a16:creationId xmlns:a16="http://schemas.microsoft.com/office/drawing/2014/main" id="{3C7D00BA-745C-4DF3-995C-DDF53BACF783}"/>
              </a:ext>
            </a:extLst>
          </p:cNvPr>
          <p:cNvSpPr>
            <a:spLocks noChangeArrowheads="1"/>
          </p:cNvSpPr>
          <p:nvPr/>
        </p:nvSpPr>
        <p:spPr bwMode="auto">
          <a:xfrm>
            <a:off x="431800" y="1711325"/>
            <a:ext cx="4848225" cy="962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57606" tIns="28803" rIns="57606" bIns="28803"/>
          <a:lstStyle>
            <a:lvl1pPr defTabSz="576263" eaLnBrk="0" hangingPunct="0">
              <a:defRPr sz="1100">
                <a:solidFill>
                  <a:schemeClr val="tx1"/>
                </a:solidFill>
                <a:latin typeface="Arial" panose="020B0604020202020204" pitchFamily="34" charset="0"/>
              </a:defRPr>
            </a:lvl1pPr>
            <a:lvl2pPr marL="742950" indent="-285750" defTabSz="576263" eaLnBrk="0" hangingPunct="0">
              <a:defRPr sz="1100">
                <a:solidFill>
                  <a:schemeClr val="tx1"/>
                </a:solidFill>
                <a:latin typeface="Arial" panose="020B0604020202020204" pitchFamily="34" charset="0"/>
              </a:defRPr>
            </a:lvl2pPr>
            <a:lvl3pPr marL="1143000" indent="-228600" defTabSz="576263" eaLnBrk="0" hangingPunct="0">
              <a:defRPr sz="1100">
                <a:solidFill>
                  <a:schemeClr val="tx1"/>
                </a:solidFill>
                <a:latin typeface="Arial" panose="020B0604020202020204" pitchFamily="34" charset="0"/>
              </a:defRPr>
            </a:lvl3pPr>
            <a:lvl4pPr marL="1600200" indent="-228600" defTabSz="576263" eaLnBrk="0" hangingPunct="0">
              <a:defRPr sz="1100">
                <a:solidFill>
                  <a:schemeClr val="tx1"/>
                </a:solidFill>
                <a:latin typeface="Arial" panose="020B0604020202020204" pitchFamily="34" charset="0"/>
              </a:defRPr>
            </a:lvl4pPr>
            <a:lvl5pPr marL="2057400" indent="-228600" defTabSz="576263" eaLnBrk="0" hangingPunct="0">
              <a:defRPr sz="1100">
                <a:solidFill>
                  <a:schemeClr val="tx1"/>
                </a:solidFill>
                <a:latin typeface="Arial" panose="020B0604020202020204" pitchFamily="34" charset="0"/>
              </a:defRPr>
            </a:lvl5pPr>
            <a:lvl6pPr marL="2514600" indent="-228600" defTabSz="576263" eaLnBrk="0" fontAlgn="base" hangingPunct="0">
              <a:spcBef>
                <a:spcPct val="0"/>
              </a:spcBef>
              <a:spcAft>
                <a:spcPct val="0"/>
              </a:spcAft>
              <a:defRPr sz="1100">
                <a:solidFill>
                  <a:schemeClr val="tx1"/>
                </a:solidFill>
                <a:latin typeface="Arial" panose="020B0604020202020204" pitchFamily="34" charset="0"/>
              </a:defRPr>
            </a:lvl6pPr>
            <a:lvl7pPr marL="2971800" indent="-228600" defTabSz="576263" eaLnBrk="0" fontAlgn="base" hangingPunct="0">
              <a:spcBef>
                <a:spcPct val="0"/>
              </a:spcBef>
              <a:spcAft>
                <a:spcPct val="0"/>
              </a:spcAft>
              <a:defRPr sz="1100">
                <a:solidFill>
                  <a:schemeClr val="tx1"/>
                </a:solidFill>
                <a:latin typeface="Arial" panose="020B0604020202020204" pitchFamily="34" charset="0"/>
              </a:defRPr>
            </a:lvl7pPr>
            <a:lvl8pPr marL="3429000" indent="-228600" defTabSz="576263" eaLnBrk="0" fontAlgn="base" hangingPunct="0">
              <a:spcBef>
                <a:spcPct val="0"/>
              </a:spcBef>
              <a:spcAft>
                <a:spcPct val="0"/>
              </a:spcAft>
              <a:defRPr sz="1100">
                <a:solidFill>
                  <a:schemeClr val="tx1"/>
                </a:solidFill>
                <a:latin typeface="Arial" panose="020B0604020202020204" pitchFamily="34" charset="0"/>
              </a:defRPr>
            </a:lvl8pPr>
            <a:lvl9pPr marL="3886200" indent="-228600" defTabSz="576263" eaLnBrk="0" fontAlgn="base" hangingPunct="0">
              <a:spcBef>
                <a:spcPct val="0"/>
              </a:spcBef>
              <a:spcAft>
                <a:spcPct val="0"/>
              </a:spcAft>
              <a:defRPr sz="1100">
                <a:solidFill>
                  <a:schemeClr val="tx1"/>
                </a:solidFill>
                <a:latin typeface="Arial" panose="020B0604020202020204" pitchFamily="34" charset="0"/>
              </a:defRPr>
            </a:lvl9pPr>
          </a:lstStyle>
          <a:p>
            <a:pPr algn="ctr" eaLnBrk="1" hangingPunct="1">
              <a:spcBef>
                <a:spcPct val="20000"/>
              </a:spcBef>
            </a:pPr>
            <a:r>
              <a:rPr lang="en-GB" altLang="en-US" sz="2400" b="1" dirty="0">
                <a:solidFill>
                  <a:schemeClr val="bg1"/>
                </a:solidFill>
                <a:latin typeface="Calibri" panose="020F0502020204030204" pitchFamily="34" charset="0"/>
              </a:rPr>
              <a:t>Modelling of beam separation scan for q-Gaussian beams </a:t>
            </a:r>
            <a:endParaRPr lang="ru-RU" altLang="en-US" sz="2400" b="1" dirty="0">
              <a:solidFill>
                <a:schemeClr val="bg1"/>
              </a:solidFill>
              <a:latin typeface="Calibri" panose="020F0502020204030204" pitchFamily="34" charset="0"/>
            </a:endParaRPr>
          </a:p>
        </p:txBody>
      </p:sp>
      <p:pic>
        <p:nvPicPr>
          <p:cNvPr id="2054" name="Picture 11">
            <a:extLst>
              <a:ext uri="{FF2B5EF4-FFF2-40B4-BE49-F238E27FC236}">
                <a16:creationId xmlns:a16="http://schemas.microsoft.com/office/drawing/2014/main" id="{BCB05C06-1F4C-4BF8-9E1F-9383D229D28F}"/>
              </a:ext>
            </a:extLst>
          </p:cNvPr>
          <p:cNvPicPr>
            <a:picLocks noChangeAspect="1" noChangeArrowheads="1"/>
          </p:cNvPicPr>
          <p:nvPr/>
        </p:nvPicPr>
        <p:blipFill>
          <a:blip r:embed="rId2" cstate="hqprint">
            <a:extLst>
              <a:ext uri="{28A0092B-C50C-407E-A947-70E740481C1C}">
                <a14:useLocalDpi xmlns:a14="http://schemas.microsoft.com/office/drawing/2010/main" val="0"/>
              </a:ext>
            </a:extLst>
          </a:blip>
          <a:srcRect l="2" r="46294" b="50024"/>
          <a:stretch>
            <a:fillRect/>
          </a:stretch>
        </p:blipFill>
        <p:spPr bwMode="auto">
          <a:xfrm>
            <a:off x="3213100" y="180975"/>
            <a:ext cx="2547938" cy="1258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055" name="Group 34">
            <a:extLst>
              <a:ext uri="{FF2B5EF4-FFF2-40B4-BE49-F238E27FC236}">
                <a16:creationId xmlns:a16="http://schemas.microsoft.com/office/drawing/2014/main" id="{7343577B-EDF5-44EA-B51B-67D3AAD95EFE}"/>
              </a:ext>
            </a:extLst>
          </p:cNvPr>
          <p:cNvGrpSpPr>
            <a:grpSpLocks noChangeAspect="1"/>
          </p:cNvGrpSpPr>
          <p:nvPr/>
        </p:nvGrpSpPr>
        <p:grpSpPr bwMode="auto">
          <a:xfrm>
            <a:off x="227620" y="111866"/>
            <a:ext cx="2580298" cy="1193232"/>
            <a:chOff x="230" y="217"/>
            <a:chExt cx="1096" cy="507"/>
          </a:xfrm>
        </p:grpSpPr>
        <p:sp>
          <p:nvSpPr>
            <p:cNvPr id="2056" name="AutoShape 33">
              <a:extLst>
                <a:ext uri="{FF2B5EF4-FFF2-40B4-BE49-F238E27FC236}">
                  <a16:creationId xmlns:a16="http://schemas.microsoft.com/office/drawing/2014/main" id="{08815786-502B-44A6-99C7-1C6A30B6B2C3}"/>
                </a:ext>
              </a:extLst>
            </p:cNvPr>
            <p:cNvSpPr>
              <a:spLocks noChangeAspect="1" noChangeArrowheads="1" noTextEdit="1"/>
            </p:cNvSpPr>
            <p:nvPr/>
          </p:nvSpPr>
          <p:spPr bwMode="auto">
            <a:xfrm>
              <a:off x="230" y="217"/>
              <a:ext cx="1096" cy="5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2057" name="Freeform 37">
              <a:extLst>
                <a:ext uri="{FF2B5EF4-FFF2-40B4-BE49-F238E27FC236}">
                  <a16:creationId xmlns:a16="http://schemas.microsoft.com/office/drawing/2014/main" id="{846442D1-0793-463D-AC54-20DF0B67EA59}"/>
                </a:ext>
              </a:extLst>
            </p:cNvPr>
            <p:cNvSpPr>
              <a:spLocks noEditPoints="1"/>
            </p:cNvSpPr>
            <p:nvPr/>
          </p:nvSpPr>
          <p:spPr bwMode="auto">
            <a:xfrm>
              <a:off x="661" y="366"/>
              <a:ext cx="544" cy="241"/>
            </a:xfrm>
            <a:custGeom>
              <a:avLst/>
              <a:gdLst>
                <a:gd name="T0" fmla="*/ 1 w 2179"/>
                <a:gd name="T1" fmla="*/ 1 h 964"/>
                <a:gd name="T2" fmla="*/ 2 w 2179"/>
                <a:gd name="T3" fmla="*/ 1 h 964"/>
                <a:gd name="T4" fmla="*/ 1 w 2179"/>
                <a:gd name="T5" fmla="*/ 1 h 964"/>
                <a:gd name="T6" fmla="*/ 1 w 2179"/>
                <a:gd name="T7" fmla="*/ 1 h 964"/>
                <a:gd name="T8" fmla="*/ 1 w 2179"/>
                <a:gd name="T9" fmla="*/ 1 h 964"/>
                <a:gd name="T10" fmla="*/ 1 w 2179"/>
                <a:gd name="T11" fmla="*/ 1 h 964"/>
                <a:gd name="T12" fmla="*/ 1 w 2179"/>
                <a:gd name="T13" fmla="*/ 1 h 964"/>
                <a:gd name="T14" fmla="*/ 0 w 2179"/>
                <a:gd name="T15" fmla="*/ 1 h 964"/>
                <a:gd name="T16" fmla="*/ 0 w 2179"/>
                <a:gd name="T17" fmla="*/ 1 h 964"/>
                <a:gd name="T18" fmla="*/ 0 w 2179"/>
                <a:gd name="T19" fmla="*/ 1 h 964"/>
                <a:gd name="T20" fmla="*/ 0 w 2179"/>
                <a:gd name="T21" fmla="*/ 1 h 964"/>
                <a:gd name="T22" fmla="*/ 0 w 2179"/>
                <a:gd name="T23" fmla="*/ 1 h 964"/>
                <a:gd name="T24" fmla="*/ 0 w 2179"/>
                <a:gd name="T25" fmla="*/ 1 h 964"/>
                <a:gd name="T26" fmla="*/ 1 w 2179"/>
                <a:gd name="T27" fmla="*/ 1 h 964"/>
                <a:gd name="T28" fmla="*/ 1 w 2179"/>
                <a:gd name="T29" fmla="*/ 1 h 964"/>
                <a:gd name="T30" fmla="*/ 1 w 2179"/>
                <a:gd name="T31" fmla="*/ 1 h 964"/>
                <a:gd name="T32" fmla="*/ 1 w 2179"/>
                <a:gd name="T33" fmla="*/ 1 h 964"/>
                <a:gd name="T34" fmla="*/ 1 w 2179"/>
                <a:gd name="T35" fmla="*/ 1 h 964"/>
                <a:gd name="T36" fmla="*/ 1 w 2179"/>
                <a:gd name="T37" fmla="*/ 1 h 964"/>
                <a:gd name="T38" fmla="*/ 0 w 2179"/>
                <a:gd name="T39" fmla="*/ 1 h 964"/>
                <a:gd name="T40" fmla="*/ 0 w 2179"/>
                <a:gd name="T41" fmla="*/ 1 h 964"/>
                <a:gd name="T42" fmla="*/ 0 w 2179"/>
                <a:gd name="T43" fmla="*/ 1 h 964"/>
                <a:gd name="T44" fmla="*/ 0 w 2179"/>
                <a:gd name="T45" fmla="*/ 1 h 964"/>
                <a:gd name="T46" fmla="*/ 2 w 2179"/>
                <a:gd name="T47" fmla="*/ 1 h 964"/>
                <a:gd name="T48" fmla="*/ 2 w 2179"/>
                <a:gd name="T49" fmla="*/ 1 h 964"/>
                <a:gd name="T50" fmla="*/ 1 w 2179"/>
                <a:gd name="T51" fmla="*/ 1 h 964"/>
                <a:gd name="T52" fmla="*/ 1 w 2179"/>
                <a:gd name="T53" fmla="*/ 1 h 964"/>
                <a:gd name="T54" fmla="*/ 1 w 2179"/>
                <a:gd name="T55" fmla="*/ 1 h 964"/>
                <a:gd name="T56" fmla="*/ 1 w 2179"/>
                <a:gd name="T57" fmla="*/ 1 h 964"/>
                <a:gd name="T58" fmla="*/ 0 w 2179"/>
                <a:gd name="T59" fmla="*/ 1 h 964"/>
                <a:gd name="T60" fmla="*/ 0 w 2179"/>
                <a:gd name="T61" fmla="*/ 1 h 964"/>
                <a:gd name="T62" fmla="*/ 0 w 2179"/>
                <a:gd name="T63" fmla="*/ 1 h 964"/>
                <a:gd name="T64" fmla="*/ 2 w 2179"/>
                <a:gd name="T65" fmla="*/ 1 h 964"/>
                <a:gd name="T66" fmla="*/ 2 w 2179"/>
                <a:gd name="T67" fmla="*/ 1 h 964"/>
                <a:gd name="T68" fmla="*/ 2 w 2179"/>
                <a:gd name="T69" fmla="*/ 1 h 964"/>
                <a:gd name="T70" fmla="*/ 2 w 2179"/>
                <a:gd name="T71" fmla="*/ 1 h 964"/>
                <a:gd name="T72" fmla="*/ 1 w 2179"/>
                <a:gd name="T73" fmla="*/ 1 h 964"/>
                <a:gd name="T74" fmla="*/ 1 w 2179"/>
                <a:gd name="T75" fmla="*/ 1 h 964"/>
                <a:gd name="T76" fmla="*/ 1 w 2179"/>
                <a:gd name="T77" fmla="*/ 1 h 964"/>
                <a:gd name="T78" fmla="*/ 1 w 2179"/>
                <a:gd name="T79" fmla="*/ 1 h 964"/>
                <a:gd name="T80" fmla="*/ 0 w 2179"/>
                <a:gd name="T81" fmla="*/ 1 h 964"/>
                <a:gd name="T82" fmla="*/ 0 w 2179"/>
                <a:gd name="T83" fmla="*/ 1 h 964"/>
                <a:gd name="T84" fmla="*/ 0 w 2179"/>
                <a:gd name="T85" fmla="*/ 1 h 964"/>
                <a:gd name="T86" fmla="*/ 0 w 2179"/>
                <a:gd name="T87" fmla="*/ 0 h 964"/>
                <a:gd name="T88" fmla="*/ 0 w 2179"/>
                <a:gd name="T89" fmla="*/ 0 h 964"/>
                <a:gd name="T90" fmla="*/ 0 w 2179"/>
                <a:gd name="T91" fmla="*/ 0 h 964"/>
                <a:gd name="T92" fmla="*/ 1 w 2179"/>
                <a:gd name="T93" fmla="*/ 0 h 964"/>
                <a:gd name="T94" fmla="*/ 0 w 2179"/>
                <a:gd name="T95" fmla="*/ 0 h 964"/>
                <a:gd name="T96" fmla="*/ 0 w 2179"/>
                <a:gd name="T97" fmla="*/ 0 h 964"/>
                <a:gd name="T98" fmla="*/ 0 w 2179"/>
                <a:gd name="T99" fmla="*/ 0 h 964"/>
                <a:gd name="T100" fmla="*/ 1 w 2179"/>
                <a:gd name="T101" fmla="*/ 0 h 964"/>
                <a:gd name="T102" fmla="*/ 1 w 2179"/>
                <a:gd name="T103" fmla="*/ 0 h 964"/>
                <a:gd name="T104" fmla="*/ 1 w 2179"/>
                <a:gd name="T105" fmla="*/ 0 h 964"/>
                <a:gd name="T106" fmla="*/ 1 w 2179"/>
                <a:gd name="T107" fmla="*/ 0 h 964"/>
                <a:gd name="T108" fmla="*/ 1 w 2179"/>
                <a:gd name="T109" fmla="*/ 0 h 964"/>
                <a:gd name="T110" fmla="*/ 0 w 2179"/>
                <a:gd name="T111" fmla="*/ 0 h 964"/>
                <a:gd name="T112" fmla="*/ 0 w 2179"/>
                <a:gd name="T113" fmla="*/ 0 h 964"/>
                <a:gd name="T114" fmla="*/ 0 w 2179"/>
                <a:gd name="T115" fmla="*/ 0 h 96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2179" h="964">
                  <a:moveTo>
                    <a:pt x="1059" y="766"/>
                  </a:moveTo>
                  <a:lnTo>
                    <a:pt x="1059" y="834"/>
                  </a:lnTo>
                  <a:lnTo>
                    <a:pt x="1085" y="834"/>
                  </a:lnTo>
                  <a:lnTo>
                    <a:pt x="1107" y="831"/>
                  </a:lnTo>
                  <a:lnTo>
                    <a:pt x="1121" y="825"/>
                  </a:lnTo>
                  <a:lnTo>
                    <a:pt x="1131" y="814"/>
                  </a:lnTo>
                  <a:lnTo>
                    <a:pt x="1133" y="799"/>
                  </a:lnTo>
                  <a:lnTo>
                    <a:pt x="1131" y="786"/>
                  </a:lnTo>
                  <a:lnTo>
                    <a:pt x="1123" y="776"/>
                  </a:lnTo>
                  <a:lnTo>
                    <a:pt x="1109" y="769"/>
                  </a:lnTo>
                  <a:lnTo>
                    <a:pt x="1089" y="766"/>
                  </a:lnTo>
                  <a:lnTo>
                    <a:pt x="1059" y="766"/>
                  </a:lnTo>
                  <a:close/>
                  <a:moveTo>
                    <a:pt x="1677" y="738"/>
                  </a:moveTo>
                  <a:lnTo>
                    <a:pt x="1714" y="738"/>
                  </a:lnTo>
                  <a:lnTo>
                    <a:pt x="1780" y="838"/>
                  </a:lnTo>
                  <a:lnTo>
                    <a:pt x="1845" y="738"/>
                  </a:lnTo>
                  <a:lnTo>
                    <a:pt x="1883" y="738"/>
                  </a:lnTo>
                  <a:lnTo>
                    <a:pt x="1796" y="867"/>
                  </a:lnTo>
                  <a:lnTo>
                    <a:pt x="1796" y="960"/>
                  </a:lnTo>
                  <a:lnTo>
                    <a:pt x="1764" y="960"/>
                  </a:lnTo>
                  <a:lnTo>
                    <a:pt x="1764" y="867"/>
                  </a:lnTo>
                  <a:lnTo>
                    <a:pt x="1677" y="738"/>
                  </a:lnTo>
                  <a:close/>
                  <a:moveTo>
                    <a:pt x="1487" y="738"/>
                  </a:moveTo>
                  <a:lnTo>
                    <a:pt x="1657" y="738"/>
                  </a:lnTo>
                  <a:lnTo>
                    <a:pt x="1657" y="766"/>
                  </a:lnTo>
                  <a:lnTo>
                    <a:pt x="1588" y="766"/>
                  </a:lnTo>
                  <a:lnTo>
                    <a:pt x="1588" y="960"/>
                  </a:lnTo>
                  <a:lnTo>
                    <a:pt x="1556" y="960"/>
                  </a:lnTo>
                  <a:lnTo>
                    <a:pt x="1556" y="766"/>
                  </a:lnTo>
                  <a:lnTo>
                    <a:pt x="1487" y="766"/>
                  </a:lnTo>
                  <a:lnTo>
                    <a:pt x="1487" y="738"/>
                  </a:lnTo>
                  <a:close/>
                  <a:moveTo>
                    <a:pt x="1410" y="738"/>
                  </a:moveTo>
                  <a:lnTo>
                    <a:pt x="1441" y="738"/>
                  </a:lnTo>
                  <a:lnTo>
                    <a:pt x="1441" y="960"/>
                  </a:lnTo>
                  <a:lnTo>
                    <a:pt x="1410" y="960"/>
                  </a:lnTo>
                  <a:lnTo>
                    <a:pt x="1410" y="738"/>
                  </a:lnTo>
                  <a:close/>
                  <a:moveTo>
                    <a:pt x="1027" y="738"/>
                  </a:moveTo>
                  <a:lnTo>
                    <a:pt x="1081" y="738"/>
                  </a:lnTo>
                  <a:lnTo>
                    <a:pt x="1097" y="738"/>
                  </a:lnTo>
                  <a:lnTo>
                    <a:pt x="1113" y="741"/>
                  </a:lnTo>
                  <a:lnTo>
                    <a:pt x="1128" y="744"/>
                  </a:lnTo>
                  <a:lnTo>
                    <a:pt x="1141" y="749"/>
                  </a:lnTo>
                  <a:lnTo>
                    <a:pt x="1152" y="757"/>
                  </a:lnTo>
                  <a:lnTo>
                    <a:pt x="1160" y="766"/>
                  </a:lnTo>
                  <a:lnTo>
                    <a:pt x="1165" y="781"/>
                  </a:lnTo>
                  <a:lnTo>
                    <a:pt x="1168" y="798"/>
                  </a:lnTo>
                  <a:lnTo>
                    <a:pt x="1164" y="818"/>
                  </a:lnTo>
                  <a:lnTo>
                    <a:pt x="1154" y="833"/>
                  </a:lnTo>
                  <a:lnTo>
                    <a:pt x="1140" y="843"/>
                  </a:lnTo>
                  <a:lnTo>
                    <a:pt x="1121" y="849"/>
                  </a:lnTo>
                  <a:lnTo>
                    <a:pt x="1121" y="850"/>
                  </a:lnTo>
                  <a:lnTo>
                    <a:pt x="1131" y="854"/>
                  </a:lnTo>
                  <a:lnTo>
                    <a:pt x="1137" y="861"/>
                  </a:lnTo>
                  <a:lnTo>
                    <a:pt x="1144" y="873"/>
                  </a:lnTo>
                  <a:lnTo>
                    <a:pt x="1185" y="960"/>
                  </a:lnTo>
                  <a:lnTo>
                    <a:pt x="1149" y="960"/>
                  </a:lnTo>
                  <a:lnTo>
                    <a:pt x="1115" y="883"/>
                  </a:lnTo>
                  <a:lnTo>
                    <a:pt x="1108" y="871"/>
                  </a:lnTo>
                  <a:lnTo>
                    <a:pt x="1099" y="865"/>
                  </a:lnTo>
                  <a:lnTo>
                    <a:pt x="1089" y="862"/>
                  </a:lnTo>
                  <a:lnTo>
                    <a:pt x="1077" y="862"/>
                  </a:lnTo>
                  <a:lnTo>
                    <a:pt x="1059" y="862"/>
                  </a:lnTo>
                  <a:lnTo>
                    <a:pt x="1059" y="960"/>
                  </a:lnTo>
                  <a:lnTo>
                    <a:pt x="1027" y="960"/>
                  </a:lnTo>
                  <a:lnTo>
                    <a:pt x="1027" y="738"/>
                  </a:lnTo>
                  <a:close/>
                  <a:moveTo>
                    <a:pt x="840" y="738"/>
                  </a:moveTo>
                  <a:lnTo>
                    <a:pt x="965" y="738"/>
                  </a:lnTo>
                  <a:lnTo>
                    <a:pt x="965" y="766"/>
                  </a:lnTo>
                  <a:lnTo>
                    <a:pt x="872" y="766"/>
                  </a:lnTo>
                  <a:lnTo>
                    <a:pt x="872" y="831"/>
                  </a:lnTo>
                  <a:lnTo>
                    <a:pt x="957" y="831"/>
                  </a:lnTo>
                  <a:lnTo>
                    <a:pt x="957" y="859"/>
                  </a:lnTo>
                  <a:lnTo>
                    <a:pt x="872" y="859"/>
                  </a:lnTo>
                  <a:lnTo>
                    <a:pt x="872" y="932"/>
                  </a:lnTo>
                  <a:lnTo>
                    <a:pt x="965" y="932"/>
                  </a:lnTo>
                  <a:lnTo>
                    <a:pt x="965" y="960"/>
                  </a:lnTo>
                  <a:lnTo>
                    <a:pt x="840" y="960"/>
                  </a:lnTo>
                  <a:lnTo>
                    <a:pt x="840" y="738"/>
                  </a:lnTo>
                  <a:close/>
                  <a:moveTo>
                    <a:pt x="586" y="738"/>
                  </a:moveTo>
                  <a:lnTo>
                    <a:pt x="622" y="738"/>
                  </a:lnTo>
                  <a:lnTo>
                    <a:pt x="691" y="932"/>
                  </a:lnTo>
                  <a:lnTo>
                    <a:pt x="761" y="738"/>
                  </a:lnTo>
                  <a:lnTo>
                    <a:pt x="794" y="738"/>
                  </a:lnTo>
                  <a:lnTo>
                    <a:pt x="709" y="960"/>
                  </a:lnTo>
                  <a:lnTo>
                    <a:pt x="670" y="960"/>
                  </a:lnTo>
                  <a:lnTo>
                    <a:pt x="586" y="738"/>
                  </a:lnTo>
                  <a:close/>
                  <a:moveTo>
                    <a:pt x="510" y="738"/>
                  </a:moveTo>
                  <a:lnTo>
                    <a:pt x="542" y="738"/>
                  </a:lnTo>
                  <a:lnTo>
                    <a:pt x="542" y="960"/>
                  </a:lnTo>
                  <a:lnTo>
                    <a:pt x="510" y="960"/>
                  </a:lnTo>
                  <a:lnTo>
                    <a:pt x="510" y="738"/>
                  </a:lnTo>
                  <a:close/>
                  <a:moveTo>
                    <a:pt x="267" y="738"/>
                  </a:moveTo>
                  <a:lnTo>
                    <a:pt x="311" y="738"/>
                  </a:lnTo>
                  <a:lnTo>
                    <a:pt x="408" y="918"/>
                  </a:lnTo>
                  <a:lnTo>
                    <a:pt x="409" y="918"/>
                  </a:lnTo>
                  <a:lnTo>
                    <a:pt x="409" y="738"/>
                  </a:lnTo>
                  <a:lnTo>
                    <a:pt x="441" y="738"/>
                  </a:lnTo>
                  <a:lnTo>
                    <a:pt x="441" y="960"/>
                  </a:lnTo>
                  <a:lnTo>
                    <a:pt x="400" y="960"/>
                  </a:lnTo>
                  <a:lnTo>
                    <a:pt x="300" y="778"/>
                  </a:lnTo>
                  <a:lnTo>
                    <a:pt x="299" y="778"/>
                  </a:lnTo>
                  <a:lnTo>
                    <a:pt x="299" y="960"/>
                  </a:lnTo>
                  <a:lnTo>
                    <a:pt x="267" y="960"/>
                  </a:lnTo>
                  <a:lnTo>
                    <a:pt x="267" y="738"/>
                  </a:lnTo>
                  <a:close/>
                  <a:moveTo>
                    <a:pt x="25" y="738"/>
                  </a:moveTo>
                  <a:lnTo>
                    <a:pt x="57" y="738"/>
                  </a:lnTo>
                  <a:lnTo>
                    <a:pt x="57" y="865"/>
                  </a:lnTo>
                  <a:lnTo>
                    <a:pt x="57" y="884"/>
                  </a:lnTo>
                  <a:lnTo>
                    <a:pt x="61" y="902"/>
                  </a:lnTo>
                  <a:lnTo>
                    <a:pt x="68" y="916"/>
                  </a:lnTo>
                  <a:lnTo>
                    <a:pt x="78" y="927"/>
                  </a:lnTo>
                  <a:lnTo>
                    <a:pt x="93" y="934"/>
                  </a:lnTo>
                  <a:lnTo>
                    <a:pt x="110" y="936"/>
                  </a:lnTo>
                  <a:lnTo>
                    <a:pt x="129" y="934"/>
                  </a:lnTo>
                  <a:lnTo>
                    <a:pt x="144" y="927"/>
                  </a:lnTo>
                  <a:lnTo>
                    <a:pt x="153" y="916"/>
                  </a:lnTo>
                  <a:lnTo>
                    <a:pt x="161" y="902"/>
                  </a:lnTo>
                  <a:lnTo>
                    <a:pt x="163" y="884"/>
                  </a:lnTo>
                  <a:lnTo>
                    <a:pt x="165" y="865"/>
                  </a:lnTo>
                  <a:lnTo>
                    <a:pt x="165" y="738"/>
                  </a:lnTo>
                  <a:lnTo>
                    <a:pt x="197" y="738"/>
                  </a:lnTo>
                  <a:lnTo>
                    <a:pt x="197" y="869"/>
                  </a:lnTo>
                  <a:lnTo>
                    <a:pt x="194" y="898"/>
                  </a:lnTo>
                  <a:lnTo>
                    <a:pt x="187" y="922"/>
                  </a:lnTo>
                  <a:lnTo>
                    <a:pt x="174" y="940"/>
                  </a:lnTo>
                  <a:lnTo>
                    <a:pt x="158" y="954"/>
                  </a:lnTo>
                  <a:lnTo>
                    <a:pt x="137" y="962"/>
                  </a:lnTo>
                  <a:lnTo>
                    <a:pt x="110" y="964"/>
                  </a:lnTo>
                  <a:lnTo>
                    <a:pt x="85" y="962"/>
                  </a:lnTo>
                  <a:lnTo>
                    <a:pt x="64" y="954"/>
                  </a:lnTo>
                  <a:lnTo>
                    <a:pt x="48" y="940"/>
                  </a:lnTo>
                  <a:lnTo>
                    <a:pt x="35" y="922"/>
                  </a:lnTo>
                  <a:lnTo>
                    <a:pt x="28" y="898"/>
                  </a:lnTo>
                  <a:lnTo>
                    <a:pt x="25" y="869"/>
                  </a:lnTo>
                  <a:lnTo>
                    <a:pt x="25" y="738"/>
                  </a:lnTo>
                  <a:close/>
                  <a:moveTo>
                    <a:pt x="1295" y="734"/>
                  </a:moveTo>
                  <a:lnTo>
                    <a:pt x="1318" y="737"/>
                  </a:lnTo>
                  <a:lnTo>
                    <a:pt x="1342" y="742"/>
                  </a:lnTo>
                  <a:lnTo>
                    <a:pt x="1338" y="772"/>
                  </a:lnTo>
                  <a:lnTo>
                    <a:pt x="1323" y="766"/>
                  </a:lnTo>
                  <a:lnTo>
                    <a:pt x="1311" y="764"/>
                  </a:lnTo>
                  <a:lnTo>
                    <a:pt x="1297" y="762"/>
                  </a:lnTo>
                  <a:lnTo>
                    <a:pt x="1285" y="764"/>
                  </a:lnTo>
                  <a:lnTo>
                    <a:pt x="1274" y="766"/>
                  </a:lnTo>
                  <a:lnTo>
                    <a:pt x="1266" y="772"/>
                  </a:lnTo>
                  <a:lnTo>
                    <a:pt x="1259" y="781"/>
                  </a:lnTo>
                  <a:lnTo>
                    <a:pt x="1257" y="793"/>
                  </a:lnTo>
                  <a:lnTo>
                    <a:pt x="1259" y="803"/>
                  </a:lnTo>
                  <a:lnTo>
                    <a:pt x="1266" y="811"/>
                  </a:lnTo>
                  <a:lnTo>
                    <a:pt x="1274" y="818"/>
                  </a:lnTo>
                  <a:lnTo>
                    <a:pt x="1286" y="825"/>
                  </a:lnTo>
                  <a:lnTo>
                    <a:pt x="1298" y="830"/>
                  </a:lnTo>
                  <a:lnTo>
                    <a:pt x="1311" y="837"/>
                  </a:lnTo>
                  <a:lnTo>
                    <a:pt x="1325" y="845"/>
                  </a:lnTo>
                  <a:lnTo>
                    <a:pt x="1335" y="854"/>
                  </a:lnTo>
                  <a:lnTo>
                    <a:pt x="1344" y="866"/>
                  </a:lnTo>
                  <a:lnTo>
                    <a:pt x="1350" y="881"/>
                  </a:lnTo>
                  <a:lnTo>
                    <a:pt x="1352" y="898"/>
                  </a:lnTo>
                  <a:lnTo>
                    <a:pt x="1350" y="916"/>
                  </a:lnTo>
                  <a:lnTo>
                    <a:pt x="1344" y="932"/>
                  </a:lnTo>
                  <a:lnTo>
                    <a:pt x="1335" y="944"/>
                  </a:lnTo>
                  <a:lnTo>
                    <a:pt x="1322" y="954"/>
                  </a:lnTo>
                  <a:lnTo>
                    <a:pt x="1307" y="959"/>
                  </a:lnTo>
                  <a:lnTo>
                    <a:pt x="1290" y="963"/>
                  </a:lnTo>
                  <a:lnTo>
                    <a:pt x="1271" y="964"/>
                  </a:lnTo>
                  <a:lnTo>
                    <a:pt x="1249" y="962"/>
                  </a:lnTo>
                  <a:lnTo>
                    <a:pt x="1226" y="955"/>
                  </a:lnTo>
                  <a:lnTo>
                    <a:pt x="1229" y="926"/>
                  </a:lnTo>
                  <a:lnTo>
                    <a:pt x="1242" y="930"/>
                  </a:lnTo>
                  <a:lnTo>
                    <a:pt x="1258" y="935"/>
                  </a:lnTo>
                  <a:lnTo>
                    <a:pt x="1275" y="936"/>
                  </a:lnTo>
                  <a:lnTo>
                    <a:pt x="1287" y="935"/>
                  </a:lnTo>
                  <a:lnTo>
                    <a:pt x="1298" y="931"/>
                  </a:lnTo>
                  <a:lnTo>
                    <a:pt x="1309" y="924"/>
                  </a:lnTo>
                  <a:lnTo>
                    <a:pt x="1317" y="914"/>
                  </a:lnTo>
                  <a:lnTo>
                    <a:pt x="1319" y="900"/>
                  </a:lnTo>
                  <a:lnTo>
                    <a:pt x="1317" y="888"/>
                  </a:lnTo>
                  <a:lnTo>
                    <a:pt x="1311" y="878"/>
                  </a:lnTo>
                  <a:lnTo>
                    <a:pt x="1302" y="871"/>
                  </a:lnTo>
                  <a:lnTo>
                    <a:pt x="1290" y="865"/>
                  </a:lnTo>
                  <a:lnTo>
                    <a:pt x="1278" y="858"/>
                  </a:lnTo>
                  <a:lnTo>
                    <a:pt x="1265" y="851"/>
                  </a:lnTo>
                  <a:lnTo>
                    <a:pt x="1253" y="845"/>
                  </a:lnTo>
                  <a:lnTo>
                    <a:pt x="1241" y="837"/>
                  </a:lnTo>
                  <a:lnTo>
                    <a:pt x="1232" y="826"/>
                  </a:lnTo>
                  <a:lnTo>
                    <a:pt x="1226" y="811"/>
                  </a:lnTo>
                  <a:lnTo>
                    <a:pt x="1224" y="796"/>
                  </a:lnTo>
                  <a:lnTo>
                    <a:pt x="1226" y="777"/>
                  </a:lnTo>
                  <a:lnTo>
                    <a:pt x="1233" y="762"/>
                  </a:lnTo>
                  <a:lnTo>
                    <a:pt x="1245" y="750"/>
                  </a:lnTo>
                  <a:lnTo>
                    <a:pt x="1258" y="741"/>
                  </a:lnTo>
                  <a:lnTo>
                    <a:pt x="1275" y="737"/>
                  </a:lnTo>
                  <a:lnTo>
                    <a:pt x="1295" y="734"/>
                  </a:lnTo>
                  <a:close/>
                  <a:moveTo>
                    <a:pt x="55" y="398"/>
                  </a:moveTo>
                  <a:lnTo>
                    <a:pt x="55" y="477"/>
                  </a:lnTo>
                  <a:lnTo>
                    <a:pt x="86" y="477"/>
                  </a:lnTo>
                  <a:lnTo>
                    <a:pt x="98" y="475"/>
                  </a:lnTo>
                  <a:lnTo>
                    <a:pt x="110" y="471"/>
                  </a:lnTo>
                  <a:lnTo>
                    <a:pt x="121" y="463"/>
                  </a:lnTo>
                  <a:lnTo>
                    <a:pt x="128" y="453"/>
                  </a:lnTo>
                  <a:lnTo>
                    <a:pt x="130" y="437"/>
                  </a:lnTo>
                  <a:lnTo>
                    <a:pt x="128" y="425"/>
                  </a:lnTo>
                  <a:lnTo>
                    <a:pt x="122" y="414"/>
                  </a:lnTo>
                  <a:lnTo>
                    <a:pt x="113" y="408"/>
                  </a:lnTo>
                  <a:lnTo>
                    <a:pt x="102" y="402"/>
                  </a:lnTo>
                  <a:lnTo>
                    <a:pt x="92" y="400"/>
                  </a:lnTo>
                  <a:lnTo>
                    <a:pt x="81" y="398"/>
                  </a:lnTo>
                  <a:lnTo>
                    <a:pt x="55" y="398"/>
                  </a:lnTo>
                  <a:close/>
                  <a:moveTo>
                    <a:pt x="310" y="396"/>
                  </a:moveTo>
                  <a:lnTo>
                    <a:pt x="291" y="397"/>
                  </a:lnTo>
                  <a:lnTo>
                    <a:pt x="274" y="405"/>
                  </a:lnTo>
                  <a:lnTo>
                    <a:pt x="260" y="416"/>
                  </a:lnTo>
                  <a:lnTo>
                    <a:pt x="251" y="429"/>
                  </a:lnTo>
                  <a:lnTo>
                    <a:pt x="243" y="445"/>
                  </a:lnTo>
                  <a:lnTo>
                    <a:pt x="239" y="463"/>
                  </a:lnTo>
                  <a:lnTo>
                    <a:pt x="237" y="482"/>
                  </a:lnTo>
                  <a:lnTo>
                    <a:pt x="238" y="501"/>
                  </a:lnTo>
                  <a:lnTo>
                    <a:pt x="243" y="518"/>
                  </a:lnTo>
                  <a:lnTo>
                    <a:pt x="250" y="535"/>
                  </a:lnTo>
                  <a:lnTo>
                    <a:pt x="260" y="548"/>
                  </a:lnTo>
                  <a:lnTo>
                    <a:pt x="274" y="559"/>
                  </a:lnTo>
                  <a:lnTo>
                    <a:pt x="290" y="566"/>
                  </a:lnTo>
                  <a:lnTo>
                    <a:pt x="310" y="568"/>
                  </a:lnTo>
                  <a:lnTo>
                    <a:pt x="331" y="566"/>
                  </a:lnTo>
                  <a:lnTo>
                    <a:pt x="347" y="559"/>
                  </a:lnTo>
                  <a:lnTo>
                    <a:pt x="360" y="548"/>
                  </a:lnTo>
                  <a:lnTo>
                    <a:pt x="371" y="535"/>
                  </a:lnTo>
                  <a:lnTo>
                    <a:pt x="377" y="518"/>
                  </a:lnTo>
                  <a:lnTo>
                    <a:pt x="381" y="501"/>
                  </a:lnTo>
                  <a:lnTo>
                    <a:pt x="384" y="482"/>
                  </a:lnTo>
                  <a:lnTo>
                    <a:pt x="381" y="463"/>
                  </a:lnTo>
                  <a:lnTo>
                    <a:pt x="377" y="445"/>
                  </a:lnTo>
                  <a:lnTo>
                    <a:pt x="369" y="429"/>
                  </a:lnTo>
                  <a:lnTo>
                    <a:pt x="360" y="416"/>
                  </a:lnTo>
                  <a:lnTo>
                    <a:pt x="347" y="405"/>
                  </a:lnTo>
                  <a:lnTo>
                    <a:pt x="330" y="397"/>
                  </a:lnTo>
                  <a:lnTo>
                    <a:pt x="310" y="396"/>
                  </a:lnTo>
                  <a:close/>
                  <a:moveTo>
                    <a:pt x="1920" y="371"/>
                  </a:moveTo>
                  <a:lnTo>
                    <a:pt x="1952" y="371"/>
                  </a:lnTo>
                  <a:lnTo>
                    <a:pt x="1952" y="592"/>
                  </a:lnTo>
                  <a:lnTo>
                    <a:pt x="1920" y="592"/>
                  </a:lnTo>
                  <a:lnTo>
                    <a:pt x="1920" y="371"/>
                  </a:lnTo>
                  <a:close/>
                  <a:moveTo>
                    <a:pt x="1677" y="371"/>
                  </a:moveTo>
                  <a:lnTo>
                    <a:pt x="1719" y="371"/>
                  </a:lnTo>
                  <a:lnTo>
                    <a:pt x="1817" y="550"/>
                  </a:lnTo>
                  <a:lnTo>
                    <a:pt x="1819" y="550"/>
                  </a:lnTo>
                  <a:lnTo>
                    <a:pt x="1819" y="371"/>
                  </a:lnTo>
                  <a:lnTo>
                    <a:pt x="1851" y="371"/>
                  </a:lnTo>
                  <a:lnTo>
                    <a:pt x="1851" y="592"/>
                  </a:lnTo>
                  <a:lnTo>
                    <a:pt x="1809" y="592"/>
                  </a:lnTo>
                  <a:lnTo>
                    <a:pt x="1708" y="410"/>
                  </a:lnTo>
                  <a:lnTo>
                    <a:pt x="1708" y="592"/>
                  </a:lnTo>
                  <a:lnTo>
                    <a:pt x="1677" y="592"/>
                  </a:lnTo>
                  <a:lnTo>
                    <a:pt x="1677" y="371"/>
                  </a:lnTo>
                  <a:close/>
                  <a:moveTo>
                    <a:pt x="1435" y="371"/>
                  </a:moveTo>
                  <a:lnTo>
                    <a:pt x="1467" y="371"/>
                  </a:lnTo>
                  <a:lnTo>
                    <a:pt x="1467" y="463"/>
                  </a:lnTo>
                  <a:lnTo>
                    <a:pt x="1573" y="463"/>
                  </a:lnTo>
                  <a:lnTo>
                    <a:pt x="1573" y="371"/>
                  </a:lnTo>
                  <a:lnTo>
                    <a:pt x="1605" y="371"/>
                  </a:lnTo>
                  <a:lnTo>
                    <a:pt x="1605" y="592"/>
                  </a:lnTo>
                  <a:lnTo>
                    <a:pt x="1573" y="592"/>
                  </a:lnTo>
                  <a:lnTo>
                    <a:pt x="1573" y="491"/>
                  </a:lnTo>
                  <a:lnTo>
                    <a:pt x="1467" y="491"/>
                  </a:lnTo>
                  <a:lnTo>
                    <a:pt x="1467" y="592"/>
                  </a:lnTo>
                  <a:lnTo>
                    <a:pt x="1435" y="592"/>
                  </a:lnTo>
                  <a:lnTo>
                    <a:pt x="1435" y="371"/>
                  </a:lnTo>
                  <a:close/>
                  <a:moveTo>
                    <a:pt x="1038" y="371"/>
                  </a:moveTo>
                  <a:lnTo>
                    <a:pt x="1161" y="371"/>
                  </a:lnTo>
                  <a:lnTo>
                    <a:pt x="1161" y="398"/>
                  </a:lnTo>
                  <a:lnTo>
                    <a:pt x="1068" y="398"/>
                  </a:lnTo>
                  <a:lnTo>
                    <a:pt x="1068" y="463"/>
                  </a:lnTo>
                  <a:lnTo>
                    <a:pt x="1153" y="463"/>
                  </a:lnTo>
                  <a:lnTo>
                    <a:pt x="1153" y="491"/>
                  </a:lnTo>
                  <a:lnTo>
                    <a:pt x="1068" y="491"/>
                  </a:lnTo>
                  <a:lnTo>
                    <a:pt x="1068" y="564"/>
                  </a:lnTo>
                  <a:lnTo>
                    <a:pt x="1161" y="564"/>
                  </a:lnTo>
                  <a:lnTo>
                    <a:pt x="1161" y="592"/>
                  </a:lnTo>
                  <a:lnTo>
                    <a:pt x="1038" y="592"/>
                  </a:lnTo>
                  <a:lnTo>
                    <a:pt x="1038" y="371"/>
                  </a:lnTo>
                  <a:close/>
                  <a:moveTo>
                    <a:pt x="820" y="371"/>
                  </a:moveTo>
                  <a:lnTo>
                    <a:pt x="990" y="371"/>
                  </a:lnTo>
                  <a:lnTo>
                    <a:pt x="990" y="398"/>
                  </a:lnTo>
                  <a:lnTo>
                    <a:pt x="921" y="398"/>
                  </a:lnTo>
                  <a:lnTo>
                    <a:pt x="921" y="592"/>
                  </a:lnTo>
                  <a:lnTo>
                    <a:pt x="889" y="592"/>
                  </a:lnTo>
                  <a:lnTo>
                    <a:pt x="889" y="398"/>
                  </a:lnTo>
                  <a:lnTo>
                    <a:pt x="820" y="398"/>
                  </a:lnTo>
                  <a:lnTo>
                    <a:pt x="820" y="371"/>
                  </a:lnTo>
                  <a:close/>
                  <a:moveTo>
                    <a:pt x="594" y="371"/>
                  </a:moveTo>
                  <a:lnTo>
                    <a:pt x="631" y="371"/>
                  </a:lnTo>
                  <a:lnTo>
                    <a:pt x="697" y="470"/>
                  </a:lnTo>
                  <a:lnTo>
                    <a:pt x="763" y="371"/>
                  </a:lnTo>
                  <a:lnTo>
                    <a:pt x="800" y="371"/>
                  </a:lnTo>
                  <a:lnTo>
                    <a:pt x="713" y="501"/>
                  </a:lnTo>
                  <a:lnTo>
                    <a:pt x="713" y="592"/>
                  </a:lnTo>
                  <a:lnTo>
                    <a:pt x="682" y="592"/>
                  </a:lnTo>
                  <a:lnTo>
                    <a:pt x="682" y="501"/>
                  </a:lnTo>
                  <a:lnTo>
                    <a:pt x="594" y="371"/>
                  </a:lnTo>
                  <a:close/>
                  <a:moveTo>
                    <a:pt x="476" y="371"/>
                  </a:moveTo>
                  <a:lnTo>
                    <a:pt x="508" y="371"/>
                  </a:lnTo>
                  <a:lnTo>
                    <a:pt x="508" y="564"/>
                  </a:lnTo>
                  <a:lnTo>
                    <a:pt x="601" y="564"/>
                  </a:lnTo>
                  <a:lnTo>
                    <a:pt x="601" y="592"/>
                  </a:lnTo>
                  <a:lnTo>
                    <a:pt x="476" y="592"/>
                  </a:lnTo>
                  <a:lnTo>
                    <a:pt x="476" y="371"/>
                  </a:lnTo>
                  <a:close/>
                  <a:moveTo>
                    <a:pt x="23" y="371"/>
                  </a:moveTo>
                  <a:lnTo>
                    <a:pt x="81" y="371"/>
                  </a:lnTo>
                  <a:lnTo>
                    <a:pt x="100" y="372"/>
                  </a:lnTo>
                  <a:lnTo>
                    <a:pt x="117" y="376"/>
                  </a:lnTo>
                  <a:lnTo>
                    <a:pt x="133" y="381"/>
                  </a:lnTo>
                  <a:lnTo>
                    <a:pt x="146" y="390"/>
                  </a:lnTo>
                  <a:lnTo>
                    <a:pt x="155" y="402"/>
                  </a:lnTo>
                  <a:lnTo>
                    <a:pt x="162" y="417"/>
                  </a:lnTo>
                  <a:lnTo>
                    <a:pt x="163" y="437"/>
                  </a:lnTo>
                  <a:lnTo>
                    <a:pt x="162" y="457"/>
                  </a:lnTo>
                  <a:lnTo>
                    <a:pt x="155" y="473"/>
                  </a:lnTo>
                  <a:lnTo>
                    <a:pt x="146" y="485"/>
                  </a:lnTo>
                  <a:lnTo>
                    <a:pt x="133" y="494"/>
                  </a:lnTo>
                  <a:lnTo>
                    <a:pt x="118" y="499"/>
                  </a:lnTo>
                  <a:lnTo>
                    <a:pt x="102" y="503"/>
                  </a:lnTo>
                  <a:lnTo>
                    <a:pt x="85" y="505"/>
                  </a:lnTo>
                  <a:lnTo>
                    <a:pt x="55" y="505"/>
                  </a:lnTo>
                  <a:lnTo>
                    <a:pt x="55" y="592"/>
                  </a:lnTo>
                  <a:lnTo>
                    <a:pt x="23" y="592"/>
                  </a:lnTo>
                  <a:lnTo>
                    <a:pt x="23" y="371"/>
                  </a:lnTo>
                  <a:close/>
                  <a:moveTo>
                    <a:pt x="2128" y="367"/>
                  </a:moveTo>
                  <a:lnTo>
                    <a:pt x="2154" y="369"/>
                  </a:lnTo>
                  <a:lnTo>
                    <a:pt x="2177" y="377"/>
                  </a:lnTo>
                  <a:lnTo>
                    <a:pt x="2175" y="408"/>
                  </a:lnTo>
                  <a:lnTo>
                    <a:pt x="2154" y="398"/>
                  </a:lnTo>
                  <a:lnTo>
                    <a:pt x="2130" y="396"/>
                  </a:lnTo>
                  <a:lnTo>
                    <a:pt x="2106" y="398"/>
                  </a:lnTo>
                  <a:lnTo>
                    <a:pt x="2084" y="406"/>
                  </a:lnTo>
                  <a:lnTo>
                    <a:pt x="2067" y="420"/>
                  </a:lnTo>
                  <a:lnTo>
                    <a:pt x="2055" y="437"/>
                  </a:lnTo>
                  <a:lnTo>
                    <a:pt x="2047" y="458"/>
                  </a:lnTo>
                  <a:lnTo>
                    <a:pt x="2045" y="482"/>
                  </a:lnTo>
                  <a:lnTo>
                    <a:pt x="2047" y="506"/>
                  </a:lnTo>
                  <a:lnTo>
                    <a:pt x="2055" y="527"/>
                  </a:lnTo>
                  <a:lnTo>
                    <a:pt x="2068" y="545"/>
                  </a:lnTo>
                  <a:lnTo>
                    <a:pt x="2086" y="558"/>
                  </a:lnTo>
                  <a:lnTo>
                    <a:pt x="2106" y="566"/>
                  </a:lnTo>
                  <a:lnTo>
                    <a:pt x="2128" y="568"/>
                  </a:lnTo>
                  <a:lnTo>
                    <a:pt x="2146" y="567"/>
                  </a:lnTo>
                  <a:lnTo>
                    <a:pt x="2163" y="563"/>
                  </a:lnTo>
                  <a:lnTo>
                    <a:pt x="2176" y="558"/>
                  </a:lnTo>
                  <a:lnTo>
                    <a:pt x="2179" y="588"/>
                  </a:lnTo>
                  <a:lnTo>
                    <a:pt x="2160" y="594"/>
                  </a:lnTo>
                  <a:lnTo>
                    <a:pt x="2143" y="596"/>
                  </a:lnTo>
                  <a:lnTo>
                    <a:pt x="2127" y="596"/>
                  </a:lnTo>
                  <a:lnTo>
                    <a:pt x="2099" y="594"/>
                  </a:lnTo>
                  <a:lnTo>
                    <a:pt x="2074" y="586"/>
                  </a:lnTo>
                  <a:lnTo>
                    <a:pt x="2053" y="574"/>
                  </a:lnTo>
                  <a:lnTo>
                    <a:pt x="2034" y="556"/>
                  </a:lnTo>
                  <a:lnTo>
                    <a:pt x="2022" y="535"/>
                  </a:lnTo>
                  <a:lnTo>
                    <a:pt x="2014" y="510"/>
                  </a:lnTo>
                  <a:lnTo>
                    <a:pt x="2010" y="481"/>
                  </a:lnTo>
                  <a:lnTo>
                    <a:pt x="2014" y="453"/>
                  </a:lnTo>
                  <a:lnTo>
                    <a:pt x="2022" y="429"/>
                  </a:lnTo>
                  <a:lnTo>
                    <a:pt x="2035" y="408"/>
                  </a:lnTo>
                  <a:lnTo>
                    <a:pt x="2054" y="390"/>
                  </a:lnTo>
                  <a:lnTo>
                    <a:pt x="2075" y="377"/>
                  </a:lnTo>
                  <a:lnTo>
                    <a:pt x="2100" y="371"/>
                  </a:lnTo>
                  <a:lnTo>
                    <a:pt x="2128" y="367"/>
                  </a:lnTo>
                  <a:close/>
                  <a:moveTo>
                    <a:pt x="1331" y="367"/>
                  </a:moveTo>
                  <a:lnTo>
                    <a:pt x="1356" y="369"/>
                  </a:lnTo>
                  <a:lnTo>
                    <a:pt x="1382" y="377"/>
                  </a:lnTo>
                  <a:lnTo>
                    <a:pt x="1379" y="408"/>
                  </a:lnTo>
                  <a:lnTo>
                    <a:pt x="1356" y="398"/>
                  </a:lnTo>
                  <a:lnTo>
                    <a:pt x="1334" y="396"/>
                  </a:lnTo>
                  <a:lnTo>
                    <a:pt x="1309" y="398"/>
                  </a:lnTo>
                  <a:lnTo>
                    <a:pt x="1289" y="406"/>
                  </a:lnTo>
                  <a:lnTo>
                    <a:pt x="1271" y="420"/>
                  </a:lnTo>
                  <a:lnTo>
                    <a:pt x="1258" y="437"/>
                  </a:lnTo>
                  <a:lnTo>
                    <a:pt x="1250" y="458"/>
                  </a:lnTo>
                  <a:lnTo>
                    <a:pt x="1247" y="482"/>
                  </a:lnTo>
                  <a:lnTo>
                    <a:pt x="1251" y="506"/>
                  </a:lnTo>
                  <a:lnTo>
                    <a:pt x="1259" y="527"/>
                  </a:lnTo>
                  <a:lnTo>
                    <a:pt x="1273" y="545"/>
                  </a:lnTo>
                  <a:lnTo>
                    <a:pt x="1290" y="558"/>
                  </a:lnTo>
                  <a:lnTo>
                    <a:pt x="1310" y="566"/>
                  </a:lnTo>
                  <a:lnTo>
                    <a:pt x="1331" y="568"/>
                  </a:lnTo>
                  <a:lnTo>
                    <a:pt x="1348" y="567"/>
                  </a:lnTo>
                  <a:lnTo>
                    <a:pt x="1366" y="563"/>
                  </a:lnTo>
                  <a:lnTo>
                    <a:pt x="1380" y="558"/>
                  </a:lnTo>
                  <a:lnTo>
                    <a:pt x="1382" y="588"/>
                  </a:lnTo>
                  <a:lnTo>
                    <a:pt x="1364" y="594"/>
                  </a:lnTo>
                  <a:lnTo>
                    <a:pt x="1346" y="596"/>
                  </a:lnTo>
                  <a:lnTo>
                    <a:pt x="1331" y="596"/>
                  </a:lnTo>
                  <a:lnTo>
                    <a:pt x="1303" y="594"/>
                  </a:lnTo>
                  <a:lnTo>
                    <a:pt x="1278" y="586"/>
                  </a:lnTo>
                  <a:lnTo>
                    <a:pt x="1255" y="574"/>
                  </a:lnTo>
                  <a:lnTo>
                    <a:pt x="1238" y="556"/>
                  </a:lnTo>
                  <a:lnTo>
                    <a:pt x="1225" y="535"/>
                  </a:lnTo>
                  <a:lnTo>
                    <a:pt x="1217" y="510"/>
                  </a:lnTo>
                  <a:lnTo>
                    <a:pt x="1214" y="481"/>
                  </a:lnTo>
                  <a:lnTo>
                    <a:pt x="1217" y="453"/>
                  </a:lnTo>
                  <a:lnTo>
                    <a:pt x="1226" y="429"/>
                  </a:lnTo>
                  <a:lnTo>
                    <a:pt x="1240" y="408"/>
                  </a:lnTo>
                  <a:lnTo>
                    <a:pt x="1257" y="390"/>
                  </a:lnTo>
                  <a:lnTo>
                    <a:pt x="1279" y="377"/>
                  </a:lnTo>
                  <a:lnTo>
                    <a:pt x="1303" y="371"/>
                  </a:lnTo>
                  <a:lnTo>
                    <a:pt x="1331" y="367"/>
                  </a:lnTo>
                  <a:close/>
                  <a:moveTo>
                    <a:pt x="310" y="367"/>
                  </a:moveTo>
                  <a:lnTo>
                    <a:pt x="337" y="371"/>
                  </a:lnTo>
                  <a:lnTo>
                    <a:pt x="361" y="378"/>
                  </a:lnTo>
                  <a:lnTo>
                    <a:pt x="380" y="392"/>
                  </a:lnTo>
                  <a:lnTo>
                    <a:pt x="396" y="409"/>
                  </a:lnTo>
                  <a:lnTo>
                    <a:pt x="408" y="430"/>
                  </a:lnTo>
                  <a:lnTo>
                    <a:pt x="415" y="454"/>
                  </a:lnTo>
                  <a:lnTo>
                    <a:pt x="417" y="482"/>
                  </a:lnTo>
                  <a:lnTo>
                    <a:pt x="415" y="510"/>
                  </a:lnTo>
                  <a:lnTo>
                    <a:pt x="408" y="534"/>
                  </a:lnTo>
                  <a:lnTo>
                    <a:pt x="396" y="555"/>
                  </a:lnTo>
                  <a:lnTo>
                    <a:pt x="381" y="572"/>
                  </a:lnTo>
                  <a:lnTo>
                    <a:pt x="361" y="586"/>
                  </a:lnTo>
                  <a:lnTo>
                    <a:pt x="337" y="594"/>
                  </a:lnTo>
                  <a:lnTo>
                    <a:pt x="310" y="596"/>
                  </a:lnTo>
                  <a:lnTo>
                    <a:pt x="283" y="594"/>
                  </a:lnTo>
                  <a:lnTo>
                    <a:pt x="259" y="586"/>
                  </a:lnTo>
                  <a:lnTo>
                    <a:pt x="239" y="572"/>
                  </a:lnTo>
                  <a:lnTo>
                    <a:pt x="225" y="555"/>
                  </a:lnTo>
                  <a:lnTo>
                    <a:pt x="213" y="534"/>
                  </a:lnTo>
                  <a:lnTo>
                    <a:pt x="206" y="510"/>
                  </a:lnTo>
                  <a:lnTo>
                    <a:pt x="203" y="482"/>
                  </a:lnTo>
                  <a:lnTo>
                    <a:pt x="206" y="454"/>
                  </a:lnTo>
                  <a:lnTo>
                    <a:pt x="213" y="430"/>
                  </a:lnTo>
                  <a:lnTo>
                    <a:pt x="225" y="409"/>
                  </a:lnTo>
                  <a:lnTo>
                    <a:pt x="241" y="392"/>
                  </a:lnTo>
                  <a:lnTo>
                    <a:pt x="259" y="378"/>
                  </a:lnTo>
                  <a:lnTo>
                    <a:pt x="283" y="371"/>
                  </a:lnTo>
                  <a:lnTo>
                    <a:pt x="310" y="367"/>
                  </a:lnTo>
                  <a:close/>
                  <a:moveTo>
                    <a:pt x="310" y="28"/>
                  </a:moveTo>
                  <a:lnTo>
                    <a:pt x="291" y="31"/>
                  </a:lnTo>
                  <a:lnTo>
                    <a:pt x="274" y="37"/>
                  </a:lnTo>
                  <a:lnTo>
                    <a:pt x="260" y="48"/>
                  </a:lnTo>
                  <a:lnTo>
                    <a:pt x="251" y="61"/>
                  </a:lnTo>
                  <a:lnTo>
                    <a:pt x="243" y="77"/>
                  </a:lnTo>
                  <a:lnTo>
                    <a:pt x="239" y="96"/>
                  </a:lnTo>
                  <a:lnTo>
                    <a:pt x="237" y="114"/>
                  </a:lnTo>
                  <a:lnTo>
                    <a:pt x="238" y="133"/>
                  </a:lnTo>
                  <a:lnTo>
                    <a:pt x="243" y="151"/>
                  </a:lnTo>
                  <a:lnTo>
                    <a:pt x="250" y="167"/>
                  </a:lnTo>
                  <a:lnTo>
                    <a:pt x="260" y="181"/>
                  </a:lnTo>
                  <a:lnTo>
                    <a:pt x="274" y="191"/>
                  </a:lnTo>
                  <a:lnTo>
                    <a:pt x="290" y="198"/>
                  </a:lnTo>
                  <a:lnTo>
                    <a:pt x="310" y="201"/>
                  </a:lnTo>
                  <a:lnTo>
                    <a:pt x="331" y="198"/>
                  </a:lnTo>
                  <a:lnTo>
                    <a:pt x="347" y="191"/>
                  </a:lnTo>
                  <a:lnTo>
                    <a:pt x="360" y="181"/>
                  </a:lnTo>
                  <a:lnTo>
                    <a:pt x="371" y="167"/>
                  </a:lnTo>
                  <a:lnTo>
                    <a:pt x="377" y="151"/>
                  </a:lnTo>
                  <a:lnTo>
                    <a:pt x="381" y="133"/>
                  </a:lnTo>
                  <a:lnTo>
                    <a:pt x="384" y="114"/>
                  </a:lnTo>
                  <a:lnTo>
                    <a:pt x="381" y="96"/>
                  </a:lnTo>
                  <a:lnTo>
                    <a:pt x="377" y="77"/>
                  </a:lnTo>
                  <a:lnTo>
                    <a:pt x="369" y="61"/>
                  </a:lnTo>
                  <a:lnTo>
                    <a:pt x="360" y="48"/>
                  </a:lnTo>
                  <a:lnTo>
                    <a:pt x="347" y="37"/>
                  </a:lnTo>
                  <a:lnTo>
                    <a:pt x="330" y="31"/>
                  </a:lnTo>
                  <a:lnTo>
                    <a:pt x="310" y="28"/>
                  </a:lnTo>
                  <a:close/>
                  <a:moveTo>
                    <a:pt x="963" y="4"/>
                  </a:moveTo>
                  <a:lnTo>
                    <a:pt x="995" y="4"/>
                  </a:lnTo>
                  <a:lnTo>
                    <a:pt x="995" y="101"/>
                  </a:lnTo>
                  <a:lnTo>
                    <a:pt x="1091" y="4"/>
                  </a:lnTo>
                  <a:lnTo>
                    <a:pt x="1133" y="4"/>
                  </a:lnTo>
                  <a:lnTo>
                    <a:pt x="1028" y="108"/>
                  </a:lnTo>
                  <a:lnTo>
                    <a:pt x="1141" y="226"/>
                  </a:lnTo>
                  <a:lnTo>
                    <a:pt x="1095" y="226"/>
                  </a:lnTo>
                  <a:lnTo>
                    <a:pt x="995" y="117"/>
                  </a:lnTo>
                  <a:lnTo>
                    <a:pt x="995" y="226"/>
                  </a:lnTo>
                  <a:lnTo>
                    <a:pt x="963" y="226"/>
                  </a:lnTo>
                  <a:lnTo>
                    <a:pt x="963" y="4"/>
                  </a:lnTo>
                  <a:close/>
                  <a:moveTo>
                    <a:pt x="476" y="4"/>
                  </a:moveTo>
                  <a:lnTo>
                    <a:pt x="529" y="4"/>
                  </a:lnTo>
                  <a:lnTo>
                    <a:pt x="598" y="187"/>
                  </a:lnTo>
                  <a:lnTo>
                    <a:pt x="667" y="4"/>
                  </a:lnTo>
                  <a:lnTo>
                    <a:pt x="719" y="4"/>
                  </a:lnTo>
                  <a:lnTo>
                    <a:pt x="719" y="226"/>
                  </a:lnTo>
                  <a:lnTo>
                    <a:pt x="687" y="226"/>
                  </a:lnTo>
                  <a:lnTo>
                    <a:pt x="687" y="33"/>
                  </a:lnTo>
                  <a:lnTo>
                    <a:pt x="614" y="226"/>
                  </a:lnTo>
                  <a:lnTo>
                    <a:pt x="582" y="226"/>
                  </a:lnTo>
                  <a:lnTo>
                    <a:pt x="509" y="33"/>
                  </a:lnTo>
                  <a:lnTo>
                    <a:pt x="508" y="33"/>
                  </a:lnTo>
                  <a:lnTo>
                    <a:pt x="508" y="226"/>
                  </a:lnTo>
                  <a:lnTo>
                    <a:pt x="476" y="226"/>
                  </a:lnTo>
                  <a:lnTo>
                    <a:pt x="476" y="4"/>
                  </a:lnTo>
                  <a:close/>
                  <a:moveTo>
                    <a:pt x="0" y="4"/>
                  </a:moveTo>
                  <a:lnTo>
                    <a:pt x="169" y="4"/>
                  </a:lnTo>
                  <a:lnTo>
                    <a:pt x="169" y="32"/>
                  </a:lnTo>
                  <a:lnTo>
                    <a:pt x="101" y="32"/>
                  </a:lnTo>
                  <a:lnTo>
                    <a:pt x="101" y="226"/>
                  </a:lnTo>
                  <a:lnTo>
                    <a:pt x="69" y="226"/>
                  </a:lnTo>
                  <a:lnTo>
                    <a:pt x="69" y="32"/>
                  </a:lnTo>
                  <a:lnTo>
                    <a:pt x="0" y="32"/>
                  </a:lnTo>
                  <a:lnTo>
                    <a:pt x="0" y="4"/>
                  </a:lnTo>
                  <a:close/>
                  <a:moveTo>
                    <a:pt x="848" y="0"/>
                  </a:moveTo>
                  <a:lnTo>
                    <a:pt x="872" y="1"/>
                  </a:lnTo>
                  <a:lnTo>
                    <a:pt x="895" y="8"/>
                  </a:lnTo>
                  <a:lnTo>
                    <a:pt x="890" y="37"/>
                  </a:lnTo>
                  <a:lnTo>
                    <a:pt x="877" y="32"/>
                  </a:lnTo>
                  <a:lnTo>
                    <a:pt x="864" y="28"/>
                  </a:lnTo>
                  <a:lnTo>
                    <a:pt x="849" y="28"/>
                  </a:lnTo>
                  <a:lnTo>
                    <a:pt x="838" y="28"/>
                  </a:lnTo>
                  <a:lnTo>
                    <a:pt x="828" y="32"/>
                  </a:lnTo>
                  <a:lnTo>
                    <a:pt x="818" y="37"/>
                  </a:lnTo>
                  <a:lnTo>
                    <a:pt x="812" y="45"/>
                  </a:lnTo>
                  <a:lnTo>
                    <a:pt x="810" y="57"/>
                  </a:lnTo>
                  <a:lnTo>
                    <a:pt x="812" y="68"/>
                  </a:lnTo>
                  <a:lnTo>
                    <a:pt x="818" y="76"/>
                  </a:lnTo>
                  <a:lnTo>
                    <a:pt x="828" y="84"/>
                  </a:lnTo>
                  <a:lnTo>
                    <a:pt x="838" y="89"/>
                  </a:lnTo>
                  <a:lnTo>
                    <a:pt x="852" y="96"/>
                  </a:lnTo>
                  <a:lnTo>
                    <a:pt x="864" y="102"/>
                  </a:lnTo>
                  <a:lnTo>
                    <a:pt x="877" y="109"/>
                  </a:lnTo>
                  <a:lnTo>
                    <a:pt x="887" y="118"/>
                  </a:lnTo>
                  <a:lnTo>
                    <a:pt x="897" y="130"/>
                  </a:lnTo>
                  <a:lnTo>
                    <a:pt x="903" y="145"/>
                  </a:lnTo>
                  <a:lnTo>
                    <a:pt x="905" y="163"/>
                  </a:lnTo>
                  <a:lnTo>
                    <a:pt x="903" y="182"/>
                  </a:lnTo>
                  <a:lnTo>
                    <a:pt x="897" y="197"/>
                  </a:lnTo>
                  <a:lnTo>
                    <a:pt x="887" y="208"/>
                  </a:lnTo>
                  <a:lnTo>
                    <a:pt x="874" y="218"/>
                  </a:lnTo>
                  <a:lnTo>
                    <a:pt x="860" y="224"/>
                  </a:lnTo>
                  <a:lnTo>
                    <a:pt x="842" y="228"/>
                  </a:lnTo>
                  <a:lnTo>
                    <a:pt x="824" y="228"/>
                  </a:lnTo>
                  <a:lnTo>
                    <a:pt x="801" y="226"/>
                  </a:lnTo>
                  <a:lnTo>
                    <a:pt x="779" y="219"/>
                  </a:lnTo>
                  <a:lnTo>
                    <a:pt x="783" y="190"/>
                  </a:lnTo>
                  <a:lnTo>
                    <a:pt x="796" y="195"/>
                  </a:lnTo>
                  <a:lnTo>
                    <a:pt x="812" y="199"/>
                  </a:lnTo>
                  <a:lnTo>
                    <a:pt x="828" y="201"/>
                  </a:lnTo>
                  <a:lnTo>
                    <a:pt x="840" y="199"/>
                  </a:lnTo>
                  <a:lnTo>
                    <a:pt x="852" y="195"/>
                  </a:lnTo>
                  <a:lnTo>
                    <a:pt x="861" y="189"/>
                  </a:lnTo>
                  <a:lnTo>
                    <a:pt x="869" y="178"/>
                  </a:lnTo>
                  <a:lnTo>
                    <a:pt x="872" y="165"/>
                  </a:lnTo>
                  <a:lnTo>
                    <a:pt x="869" y="153"/>
                  </a:lnTo>
                  <a:lnTo>
                    <a:pt x="864" y="143"/>
                  </a:lnTo>
                  <a:lnTo>
                    <a:pt x="854" y="135"/>
                  </a:lnTo>
                  <a:lnTo>
                    <a:pt x="842" y="129"/>
                  </a:lnTo>
                  <a:lnTo>
                    <a:pt x="830" y="122"/>
                  </a:lnTo>
                  <a:lnTo>
                    <a:pt x="817" y="117"/>
                  </a:lnTo>
                  <a:lnTo>
                    <a:pt x="805" y="109"/>
                  </a:lnTo>
                  <a:lnTo>
                    <a:pt x="793" y="101"/>
                  </a:lnTo>
                  <a:lnTo>
                    <a:pt x="785" y="90"/>
                  </a:lnTo>
                  <a:lnTo>
                    <a:pt x="779" y="77"/>
                  </a:lnTo>
                  <a:lnTo>
                    <a:pt x="776" y="60"/>
                  </a:lnTo>
                  <a:lnTo>
                    <a:pt x="779" y="41"/>
                  </a:lnTo>
                  <a:lnTo>
                    <a:pt x="787" y="27"/>
                  </a:lnTo>
                  <a:lnTo>
                    <a:pt x="797" y="15"/>
                  </a:lnTo>
                  <a:lnTo>
                    <a:pt x="812" y="7"/>
                  </a:lnTo>
                  <a:lnTo>
                    <a:pt x="829" y="1"/>
                  </a:lnTo>
                  <a:lnTo>
                    <a:pt x="848" y="0"/>
                  </a:lnTo>
                  <a:close/>
                  <a:moveTo>
                    <a:pt x="310" y="0"/>
                  </a:moveTo>
                  <a:lnTo>
                    <a:pt x="337" y="3"/>
                  </a:lnTo>
                  <a:lnTo>
                    <a:pt x="361" y="11"/>
                  </a:lnTo>
                  <a:lnTo>
                    <a:pt x="380" y="24"/>
                  </a:lnTo>
                  <a:lnTo>
                    <a:pt x="396" y="41"/>
                  </a:lnTo>
                  <a:lnTo>
                    <a:pt x="408" y="62"/>
                  </a:lnTo>
                  <a:lnTo>
                    <a:pt x="415" y="88"/>
                  </a:lnTo>
                  <a:lnTo>
                    <a:pt x="417" y="114"/>
                  </a:lnTo>
                  <a:lnTo>
                    <a:pt x="415" y="142"/>
                  </a:lnTo>
                  <a:lnTo>
                    <a:pt x="408" y="166"/>
                  </a:lnTo>
                  <a:lnTo>
                    <a:pt x="396" y="187"/>
                  </a:lnTo>
                  <a:lnTo>
                    <a:pt x="381" y="205"/>
                  </a:lnTo>
                  <a:lnTo>
                    <a:pt x="361" y="218"/>
                  </a:lnTo>
                  <a:lnTo>
                    <a:pt x="337" y="226"/>
                  </a:lnTo>
                  <a:lnTo>
                    <a:pt x="310" y="228"/>
                  </a:lnTo>
                  <a:lnTo>
                    <a:pt x="283" y="226"/>
                  </a:lnTo>
                  <a:lnTo>
                    <a:pt x="259" y="218"/>
                  </a:lnTo>
                  <a:lnTo>
                    <a:pt x="239" y="205"/>
                  </a:lnTo>
                  <a:lnTo>
                    <a:pt x="225" y="187"/>
                  </a:lnTo>
                  <a:lnTo>
                    <a:pt x="213" y="166"/>
                  </a:lnTo>
                  <a:lnTo>
                    <a:pt x="206" y="142"/>
                  </a:lnTo>
                  <a:lnTo>
                    <a:pt x="203" y="114"/>
                  </a:lnTo>
                  <a:lnTo>
                    <a:pt x="206" y="88"/>
                  </a:lnTo>
                  <a:lnTo>
                    <a:pt x="213" y="62"/>
                  </a:lnTo>
                  <a:lnTo>
                    <a:pt x="225" y="41"/>
                  </a:lnTo>
                  <a:lnTo>
                    <a:pt x="241" y="24"/>
                  </a:lnTo>
                  <a:lnTo>
                    <a:pt x="259" y="11"/>
                  </a:lnTo>
                  <a:lnTo>
                    <a:pt x="283" y="3"/>
                  </a:lnTo>
                  <a:lnTo>
                    <a:pt x="310" y="0"/>
                  </a:lnTo>
                  <a:close/>
                </a:path>
              </a:pathLst>
            </a:custGeom>
            <a:solidFill>
              <a:schemeClr val="tx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058" name="Freeform 38">
              <a:extLst>
                <a:ext uri="{FF2B5EF4-FFF2-40B4-BE49-F238E27FC236}">
                  <a16:creationId xmlns:a16="http://schemas.microsoft.com/office/drawing/2014/main" id="{7D5FFDCA-4B00-46B7-92FA-8BCE7CAC133C}"/>
                </a:ext>
              </a:extLst>
            </p:cNvPr>
            <p:cNvSpPr>
              <a:spLocks noEditPoints="1"/>
            </p:cNvSpPr>
            <p:nvPr/>
          </p:nvSpPr>
          <p:spPr bwMode="auto">
            <a:xfrm>
              <a:off x="348" y="434"/>
              <a:ext cx="266" cy="172"/>
            </a:xfrm>
            <a:custGeom>
              <a:avLst/>
              <a:gdLst>
                <a:gd name="T0" fmla="*/ 0 w 1066"/>
                <a:gd name="T1" fmla="*/ 0 h 690"/>
                <a:gd name="T2" fmla="*/ 1 w 1066"/>
                <a:gd name="T3" fmla="*/ 0 h 690"/>
                <a:gd name="T4" fmla="*/ 1 w 1066"/>
                <a:gd name="T5" fmla="*/ 1 h 690"/>
                <a:gd name="T6" fmla="*/ 0 w 1066"/>
                <a:gd name="T7" fmla="*/ 1 h 690"/>
                <a:gd name="T8" fmla="*/ 0 w 1066"/>
                <a:gd name="T9" fmla="*/ 0 h 690"/>
                <a:gd name="T10" fmla="*/ 1 w 1066"/>
                <a:gd name="T11" fmla="*/ 0 h 690"/>
                <a:gd name="T12" fmla="*/ 1 w 1066"/>
                <a:gd name="T13" fmla="*/ 0 h 690"/>
                <a:gd name="T14" fmla="*/ 1 w 1066"/>
                <a:gd name="T15" fmla="*/ 1 h 690"/>
                <a:gd name="T16" fmla="*/ 1 w 1066"/>
                <a:gd name="T17" fmla="*/ 1 h 690"/>
                <a:gd name="T18" fmla="*/ 1 w 1066"/>
                <a:gd name="T19" fmla="*/ 0 h 690"/>
                <a:gd name="T20" fmla="*/ 0 w 1066"/>
                <a:gd name="T21" fmla="*/ 0 h 690"/>
                <a:gd name="T22" fmla="*/ 0 w 1066"/>
                <a:gd name="T23" fmla="*/ 0 h 690"/>
                <a:gd name="T24" fmla="*/ 0 w 1066"/>
                <a:gd name="T25" fmla="*/ 1 h 690"/>
                <a:gd name="T26" fmla="*/ 0 w 1066"/>
                <a:gd name="T27" fmla="*/ 1 h 690"/>
                <a:gd name="T28" fmla="*/ 0 w 1066"/>
                <a:gd name="T29" fmla="*/ 0 h 69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66" h="690">
                  <a:moveTo>
                    <a:pt x="376" y="376"/>
                  </a:moveTo>
                  <a:lnTo>
                    <a:pt x="690" y="376"/>
                  </a:lnTo>
                  <a:lnTo>
                    <a:pt x="690" y="690"/>
                  </a:lnTo>
                  <a:lnTo>
                    <a:pt x="376" y="690"/>
                  </a:lnTo>
                  <a:lnTo>
                    <a:pt x="376" y="376"/>
                  </a:lnTo>
                  <a:close/>
                  <a:moveTo>
                    <a:pt x="752" y="0"/>
                  </a:moveTo>
                  <a:lnTo>
                    <a:pt x="1066" y="0"/>
                  </a:lnTo>
                  <a:lnTo>
                    <a:pt x="1066" y="690"/>
                  </a:lnTo>
                  <a:lnTo>
                    <a:pt x="752" y="690"/>
                  </a:lnTo>
                  <a:lnTo>
                    <a:pt x="752" y="0"/>
                  </a:lnTo>
                  <a:close/>
                  <a:moveTo>
                    <a:pt x="0" y="0"/>
                  </a:moveTo>
                  <a:lnTo>
                    <a:pt x="314" y="0"/>
                  </a:lnTo>
                  <a:lnTo>
                    <a:pt x="314" y="690"/>
                  </a:lnTo>
                  <a:lnTo>
                    <a:pt x="0" y="690"/>
                  </a:lnTo>
                  <a:lnTo>
                    <a:pt x="0" y="0"/>
                  </a:lnTo>
                  <a:close/>
                </a:path>
              </a:pathLst>
            </a:custGeom>
            <a:solidFill>
              <a:schemeClr val="tx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059" name="Freeform 39">
              <a:extLst>
                <a:ext uri="{FF2B5EF4-FFF2-40B4-BE49-F238E27FC236}">
                  <a16:creationId xmlns:a16="http://schemas.microsoft.com/office/drawing/2014/main" id="{8C4A2A98-1003-4DBD-A628-48A2D2B7369D}"/>
                </a:ext>
              </a:extLst>
            </p:cNvPr>
            <p:cNvSpPr>
              <a:spLocks noEditPoints="1"/>
            </p:cNvSpPr>
            <p:nvPr/>
          </p:nvSpPr>
          <p:spPr bwMode="auto">
            <a:xfrm>
              <a:off x="348" y="340"/>
              <a:ext cx="266" cy="172"/>
            </a:xfrm>
            <a:custGeom>
              <a:avLst/>
              <a:gdLst>
                <a:gd name="T0" fmla="*/ 1 w 1066"/>
                <a:gd name="T1" fmla="*/ 0 h 690"/>
                <a:gd name="T2" fmla="*/ 1 w 1066"/>
                <a:gd name="T3" fmla="*/ 0 h 690"/>
                <a:gd name="T4" fmla="*/ 1 w 1066"/>
                <a:gd name="T5" fmla="*/ 0 h 690"/>
                <a:gd name="T6" fmla="*/ 1 w 1066"/>
                <a:gd name="T7" fmla="*/ 0 h 690"/>
                <a:gd name="T8" fmla="*/ 1 w 1066"/>
                <a:gd name="T9" fmla="*/ 0 h 690"/>
                <a:gd name="T10" fmla="*/ 0 w 1066"/>
                <a:gd name="T11" fmla="*/ 0 h 690"/>
                <a:gd name="T12" fmla="*/ 1 w 1066"/>
                <a:gd name="T13" fmla="*/ 0 h 690"/>
                <a:gd name="T14" fmla="*/ 1 w 1066"/>
                <a:gd name="T15" fmla="*/ 1 h 690"/>
                <a:gd name="T16" fmla="*/ 0 w 1066"/>
                <a:gd name="T17" fmla="*/ 1 h 690"/>
                <a:gd name="T18" fmla="*/ 0 w 1066"/>
                <a:gd name="T19" fmla="*/ 0 h 690"/>
                <a:gd name="T20" fmla="*/ 0 w 1066"/>
                <a:gd name="T21" fmla="*/ 0 h 690"/>
                <a:gd name="T22" fmla="*/ 0 w 1066"/>
                <a:gd name="T23" fmla="*/ 0 h 690"/>
                <a:gd name="T24" fmla="*/ 0 w 1066"/>
                <a:gd name="T25" fmla="*/ 0 h 690"/>
                <a:gd name="T26" fmla="*/ 0 w 1066"/>
                <a:gd name="T27" fmla="*/ 0 h 690"/>
                <a:gd name="T28" fmla="*/ 0 w 1066"/>
                <a:gd name="T29" fmla="*/ 0 h 69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66" h="690">
                  <a:moveTo>
                    <a:pt x="752" y="0"/>
                  </a:moveTo>
                  <a:lnTo>
                    <a:pt x="1066" y="0"/>
                  </a:lnTo>
                  <a:lnTo>
                    <a:pt x="1066" y="314"/>
                  </a:lnTo>
                  <a:lnTo>
                    <a:pt x="752" y="314"/>
                  </a:lnTo>
                  <a:lnTo>
                    <a:pt x="752" y="0"/>
                  </a:lnTo>
                  <a:close/>
                  <a:moveTo>
                    <a:pt x="376" y="0"/>
                  </a:moveTo>
                  <a:lnTo>
                    <a:pt x="690" y="0"/>
                  </a:lnTo>
                  <a:lnTo>
                    <a:pt x="690" y="690"/>
                  </a:lnTo>
                  <a:lnTo>
                    <a:pt x="376" y="690"/>
                  </a:lnTo>
                  <a:lnTo>
                    <a:pt x="376" y="0"/>
                  </a:lnTo>
                  <a:close/>
                  <a:moveTo>
                    <a:pt x="0" y="0"/>
                  </a:moveTo>
                  <a:lnTo>
                    <a:pt x="314" y="0"/>
                  </a:lnTo>
                  <a:lnTo>
                    <a:pt x="314" y="314"/>
                  </a:lnTo>
                  <a:lnTo>
                    <a:pt x="0" y="314"/>
                  </a:lnTo>
                  <a:lnTo>
                    <a:pt x="0" y="0"/>
                  </a:lnTo>
                  <a:close/>
                </a:path>
              </a:pathLst>
            </a:custGeom>
            <a:solidFill>
              <a:srgbClr val="80BF44"/>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grpSp>
      <p:sp>
        <p:nvSpPr>
          <p:cNvPr id="12" name="Rectangle 5">
            <a:extLst>
              <a:ext uri="{FF2B5EF4-FFF2-40B4-BE49-F238E27FC236}">
                <a16:creationId xmlns:a16="http://schemas.microsoft.com/office/drawing/2014/main" id="{8F3BC800-8426-4B0A-8C72-2BBA5DF8E3AF}"/>
              </a:ext>
            </a:extLst>
          </p:cNvPr>
          <p:cNvSpPr>
            <a:spLocks noChangeArrowheads="1"/>
          </p:cNvSpPr>
          <p:nvPr/>
        </p:nvSpPr>
        <p:spPr bwMode="auto">
          <a:xfrm>
            <a:off x="288231" y="2736651"/>
            <a:ext cx="5256584" cy="78485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57606" tIns="28803" rIns="57606" bIns="28803"/>
          <a:lstStyle>
            <a:lvl1pPr defTabSz="576263" eaLnBrk="0" hangingPunct="0">
              <a:defRPr sz="1100">
                <a:solidFill>
                  <a:schemeClr val="tx1"/>
                </a:solidFill>
                <a:latin typeface="Arial" panose="020B0604020202020204" pitchFamily="34" charset="0"/>
              </a:defRPr>
            </a:lvl1pPr>
            <a:lvl2pPr marL="742950" indent="-285750" defTabSz="576263" eaLnBrk="0" hangingPunct="0">
              <a:defRPr sz="1100">
                <a:solidFill>
                  <a:schemeClr val="tx1"/>
                </a:solidFill>
                <a:latin typeface="Arial" panose="020B0604020202020204" pitchFamily="34" charset="0"/>
              </a:defRPr>
            </a:lvl2pPr>
            <a:lvl3pPr marL="1143000" indent="-228600" defTabSz="576263" eaLnBrk="0" hangingPunct="0">
              <a:defRPr sz="1100">
                <a:solidFill>
                  <a:schemeClr val="tx1"/>
                </a:solidFill>
                <a:latin typeface="Arial" panose="020B0604020202020204" pitchFamily="34" charset="0"/>
              </a:defRPr>
            </a:lvl3pPr>
            <a:lvl4pPr marL="1600200" indent="-228600" defTabSz="576263" eaLnBrk="0" hangingPunct="0">
              <a:defRPr sz="1100">
                <a:solidFill>
                  <a:schemeClr val="tx1"/>
                </a:solidFill>
                <a:latin typeface="Arial" panose="020B0604020202020204" pitchFamily="34" charset="0"/>
              </a:defRPr>
            </a:lvl4pPr>
            <a:lvl5pPr marL="2057400" indent="-228600" defTabSz="576263" eaLnBrk="0" hangingPunct="0">
              <a:defRPr sz="1100">
                <a:solidFill>
                  <a:schemeClr val="tx1"/>
                </a:solidFill>
                <a:latin typeface="Arial" panose="020B0604020202020204" pitchFamily="34" charset="0"/>
              </a:defRPr>
            </a:lvl5pPr>
            <a:lvl6pPr marL="2514600" indent="-228600" defTabSz="576263" eaLnBrk="0" fontAlgn="base" hangingPunct="0">
              <a:spcBef>
                <a:spcPct val="0"/>
              </a:spcBef>
              <a:spcAft>
                <a:spcPct val="0"/>
              </a:spcAft>
              <a:defRPr sz="1100">
                <a:solidFill>
                  <a:schemeClr val="tx1"/>
                </a:solidFill>
                <a:latin typeface="Arial" panose="020B0604020202020204" pitchFamily="34" charset="0"/>
              </a:defRPr>
            </a:lvl6pPr>
            <a:lvl7pPr marL="2971800" indent="-228600" defTabSz="576263" eaLnBrk="0" fontAlgn="base" hangingPunct="0">
              <a:spcBef>
                <a:spcPct val="0"/>
              </a:spcBef>
              <a:spcAft>
                <a:spcPct val="0"/>
              </a:spcAft>
              <a:defRPr sz="1100">
                <a:solidFill>
                  <a:schemeClr val="tx1"/>
                </a:solidFill>
                <a:latin typeface="Arial" panose="020B0604020202020204" pitchFamily="34" charset="0"/>
              </a:defRPr>
            </a:lvl7pPr>
            <a:lvl8pPr marL="3429000" indent="-228600" defTabSz="576263" eaLnBrk="0" fontAlgn="base" hangingPunct="0">
              <a:spcBef>
                <a:spcPct val="0"/>
              </a:spcBef>
              <a:spcAft>
                <a:spcPct val="0"/>
              </a:spcAft>
              <a:defRPr sz="1100">
                <a:solidFill>
                  <a:schemeClr val="tx1"/>
                </a:solidFill>
                <a:latin typeface="Arial" panose="020B0604020202020204" pitchFamily="34" charset="0"/>
              </a:defRPr>
            </a:lvl8pPr>
            <a:lvl9pPr marL="3886200" indent="-228600" defTabSz="576263" eaLnBrk="0" fontAlgn="base" hangingPunct="0">
              <a:spcBef>
                <a:spcPct val="0"/>
              </a:spcBef>
              <a:spcAft>
                <a:spcPct val="0"/>
              </a:spcAft>
              <a:defRPr sz="1100">
                <a:solidFill>
                  <a:schemeClr val="tx1"/>
                </a:solidFill>
                <a:latin typeface="Arial" panose="020B0604020202020204" pitchFamily="34" charset="0"/>
              </a:defRPr>
            </a:lvl9pPr>
          </a:lstStyle>
          <a:p>
            <a:pPr algn="ctr" eaLnBrk="1" hangingPunct="1">
              <a:spcBef>
                <a:spcPct val="20000"/>
              </a:spcBef>
            </a:pPr>
            <a:r>
              <a:rPr lang="en-US" altLang="en-US" sz="1300" b="1" dirty="0"/>
              <a:t>Mohamed Abed</a:t>
            </a:r>
          </a:p>
          <a:p>
            <a:pPr algn="ctr" eaLnBrk="1" hangingPunct="1">
              <a:spcBef>
                <a:spcPct val="20000"/>
              </a:spcBef>
            </a:pPr>
            <a:r>
              <a:rPr lang="en-GB" altLang="en-US" sz="1300" b="1" dirty="0">
                <a:solidFill>
                  <a:schemeClr val="bg2"/>
                </a:solidFill>
              </a:rPr>
              <a:t>School of Nuclear Science and Engineering, </a:t>
            </a:r>
            <a:r>
              <a:rPr lang="en-US" altLang="en-US" sz="1300" b="1" dirty="0">
                <a:solidFill>
                  <a:schemeClr val="bg2"/>
                </a:solidFill>
              </a:rPr>
              <a:t>TPU, Tomsk. Russia</a:t>
            </a:r>
          </a:p>
          <a:p>
            <a:pPr algn="ctr" eaLnBrk="1" hangingPunct="1">
              <a:spcBef>
                <a:spcPct val="20000"/>
              </a:spcBef>
            </a:pPr>
            <a:r>
              <a:rPr lang="en-US" altLang="en-US" sz="1300" b="1" dirty="0">
                <a:solidFill>
                  <a:schemeClr val="bg2"/>
                </a:solidFill>
              </a:rPr>
              <a:t>Faculty of Science, ASU, Cairo, Egypt</a:t>
            </a:r>
          </a:p>
          <a:p>
            <a:pPr algn="ctr" eaLnBrk="1" hangingPunct="1">
              <a:spcBef>
                <a:spcPct val="20000"/>
              </a:spcBef>
            </a:pPr>
            <a:endParaRPr lang="en-US" altLang="en-US" sz="1300" b="1" dirty="0">
              <a:solidFill>
                <a:schemeClr val="bg2"/>
              </a:solidFill>
            </a:endParaRPr>
          </a:p>
        </p:txBody>
      </p:sp>
      <p:sp>
        <p:nvSpPr>
          <p:cNvPr id="13" name="TextBox 12">
            <a:extLst>
              <a:ext uri="{FF2B5EF4-FFF2-40B4-BE49-F238E27FC236}">
                <a16:creationId xmlns:a16="http://schemas.microsoft.com/office/drawing/2014/main" id="{0AA20D48-2ED5-7809-C0A1-95C9159F287F}"/>
              </a:ext>
            </a:extLst>
          </p:cNvPr>
          <p:cNvSpPr txBox="1"/>
          <p:nvPr/>
        </p:nvSpPr>
        <p:spPr>
          <a:xfrm>
            <a:off x="1275166" y="3385884"/>
            <a:ext cx="3282713" cy="430887"/>
          </a:xfrm>
          <a:prstGeom prst="rect">
            <a:avLst/>
          </a:prstGeom>
          <a:noFill/>
        </p:spPr>
        <p:txBody>
          <a:bodyPr wrap="square" rtlCol="0">
            <a:spAutoFit/>
          </a:bodyPr>
          <a:lstStyle/>
          <a:p>
            <a:pPr algn="ctr"/>
            <a:r>
              <a:rPr lang="en-US" dirty="0">
                <a:hlinkClick r:id="rId3"/>
              </a:rPr>
              <a:t>abedmohamed@tpu.ru</a:t>
            </a:r>
            <a:endParaRPr lang="en-US" dirty="0"/>
          </a:p>
          <a:p>
            <a:pPr algn="ctr"/>
            <a:r>
              <a:rPr lang="en-US" dirty="0">
                <a:hlinkClick r:id="rId4"/>
              </a:rPr>
              <a:t>atef0101431@sci.asu.edu.eg</a:t>
            </a:r>
            <a:r>
              <a:rPr lang="en-US" dirty="0"/>
              <a:t> </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074" name="Rectangle 2">
                <a:extLst>
                  <a:ext uri="{FF2B5EF4-FFF2-40B4-BE49-F238E27FC236}">
                    <a16:creationId xmlns:a16="http://schemas.microsoft.com/office/drawing/2014/main" id="{C21F39ED-1CD3-478C-BDA8-9D16E8B3B798}"/>
                  </a:ext>
                </a:extLst>
              </p:cNvPr>
              <p:cNvSpPr>
                <a:spLocks noGrp="1" noChangeArrowheads="1"/>
              </p:cNvSpPr>
              <p:nvPr>
                <p:ph type="title"/>
              </p:nvPr>
            </p:nvSpPr>
            <p:spPr>
              <a:xfrm>
                <a:off x="2556844" y="1986"/>
                <a:ext cx="3095625" cy="544512"/>
              </a:xfrm>
            </p:spPr>
            <p:txBody>
              <a:bodyPr/>
              <a:lstStyle/>
              <a:p>
                <a:pPr eaLnBrk="1" hangingPunct="1"/>
                <a:r>
                  <a:rPr lang="en-US" altLang="en-US" sz="1500" b="1" dirty="0">
                    <a:solidFill>
                      <a:schemeClr val="bg2"/>
                    </a:solidFill>
                    <a:latin typeface="Calibri" panose="020F0502020204030204" pitchFamily="34" charset="0"/>
                  </a:rPr>
                  <a:t>Analytical formalism for </a:t>
                </a:r>
                <a14:m>
                  <m:oMath xmlns:m="http://schemas.openxmlformats.org/officeDocument/2006/math">
                    <m:sSub>
                      <m:sSubPr>
                        <m:ctrlPr>
                          <a:rPr lang="en-US" altLang="en-US" sz="1500" b="1" i="1" smtClean="0">
                            <a:solidFill>
                              <a:schemeClr val="bg2"/>
                            </a:solidFill>
                            <a:latin typeface="Cambria Math" panose="02040503050406030204" pitchFamily="18" charset="0"/>
                          </a:rPr>
                        </m:ctrlPr>
                      </m:sSubPr>
                      <m:e>
                        <m:r>
                          <a:rPr lang="en-US" altLang="en-US" sz="1500" b="1" i="0" smtClean="0">
                            <a:solidFill>
                              <a:schemeClr val="bg2"/>
                            </a:solidFill>
                            <a:latin typeface="Cambria Math" panose="02040503050406030204" pitchFamily="18" charset="0"/>
                          </a:rPr>
                          <m:t>𝚺</m:t>
                        </m:r>
                      </m:e>
                      <m:sub>
                        <m:r>
                          <a:rPr lang="en-US" altLang="en-US" sz="1500" b="1" i="0" smtClean="0">
                            <a:solidFill>
                              <a:schemeClr val="bg2"/>
                            </a:solidFill>
                            <a:latin typeface="Cambria Math" panose="02040503050406030204" pitchFamily="18" charset="0"/>
                          </a:rPr>
                          <m:t>𝐜𝐨𝐯</m:t>
                        </m:r>
                      </m:sub>
                    </m:sSub>
                  </m:oMath>
                </a14:m>
                <a:r>
                  <a:rPr lang="en-US" altLang="en-US" sz="1500" b="1" dirty="0">
                    <a:solidFill>
                      <a:schemeClr val="bg2"/>
                    </a:solidFill>
                    <a:latin typeface="Calibri" panose="020F0502020204030204" pitchFamily="34" charset="0"/>
                  </a:rPr>
                  <a:t> for q-Gaussian beams</a:t>
                </a:r>
              </a:p>
            </p:txBody>
          </p:sp>
        </mc:Choice>
        <mc:Fallback>
          <p:sp>
            <p:nvSpPr>
              <p:cNvPr id="3074" name="Rectangle 2">
                <a:extLst>
                  <a:ext uri="{FF2B5EF4-FFF2-40B4-BE49-F238E27FC236}">
                    <a16:creationId xmlns:a16="http://schemas.microsoft.com/office/drawing/2014/main" id="{C21F39ED-1CD3-478C-BDA8-9D16E8B3B798}"/>
                  </a:ext>
                </a:extLst>
              </p:cNvPr>
              <p:cNvSpPr>
                <a:spLocks noGrp="1" noRot="1" noChangeAspect="1" noMove="1" noResize="1" noEditPoints="1" noAdjustHandles="1" noChangeArrowheads="1" noChangeShapeType="1" noTextEdit="1"/>
              </p:cNvSpPr>
              <p:nvPr>
                <p:ph type="title"/>
              </p:nvPr>
            </p:nvSpPr>
            <p:spPr>
              <a:xfrm>
                <a:off x="2556844" y="1986"/>
                <a:ext cx="3095625" cy="544512"/>
              </a:xfrm>
              <a:blipFill>
                <a:blip r:embed="rId3"/>
                <a:stretch>
                  <a:fillRect t="-2222" b="-12222"/>
                </a:stretch>
              </a:blipFill>
            </p:spPr>
            <p:txBody>
              <a:bodyPr/>
              <a:lstStyle/>
              <a:p>
                <a:r>
                  <a:rPr lang="en-GB">
                    <a:noFill/>
                  </a:rPr>
                  <a:t> </a:t>
                </a:r>
              </a:p>
            </p:txBody>
          </p:sp>
        </mc:Fallback>
      </mc:AlternateContent>
      <p:sp>
        <p:nvSpPr>
          <p:cNvPr id="3076" name="Rectangle 5">
            <a:extLst>
              <a:ext uri="{FF2B5EF4-FFF2-40B4-BE49-F238E27FC236}">
                <a16:creationId xmlns:a16="http://schemas.microsoft.com/office/drawing/2014/main" id="{92022922-E30C-4F8C-A94C-07DBE30B864E}"/>
              </a:ext>
            </a:extLst>
          </p:cNvPr>
          <p:cNvSpPr>
            <a:spLocks noChangeArrowheads="1"/>
          </p:cNvSpPr>
          <p:nvPr/>
        </p:nvSpPr>
        <p:spPr bwMode="auto">
          <a:xfrm>
            <a:off x="5329238" y="3889375"/>
            <a:ext cx="431800" cy="431800"/>
          </a:xfrm>
          <a:prstGeom prst="rect">
            <a:avLst/>
          </a:prstGeom>
          <a:solidFill>
            <a:srgbClr val="96969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278" tIns="34139" rIns="68278" bIns="34139" anchor="ctr"/>
          <a:lstStyle>
            <a:lvl1pPr defTabSz="576263" eaLnBrk="0" hangingPunct="0">
              <a:defRPr sz="1100">
                <a:solidFill>
                  <a:schemeClr val="tx1"/>
                </a:solidFill>
                <a:latin typeface="Arial" panose="020B0604020202020204" pitchFamily="34" charset="0"/>
              </a:defRPr>
            </a:lvl1pPr>
            <a:lvl2pPr marL="742950" indent="-285750" defTabSz="576263" eaLnBrk="0" hangingPunct="0">
              <a:defRPr sz="1100">
                <a:solidFill>
                  <a:schemeClr val="tx1"/>
                </a:solidFill>
                <a:latin typeface="Arial" panose="020B0604020202020204" pitchFamily="34" charset="0"/>
              </a:defRPr>
            </a:lvl2pPr>
            <a:lvl3pPr marL="1143000" indent="-228600" defTabSz="576263" eaLnBrk="0" hangingPunct="0">
              <a:defRPr sz="1100">
                <a:solidFill>
                  <a:schemeClr val="tx1"/>
                </a:solidFill>
                <a:latin typeface="Arial" panose="020B0604020202020204" pitchFamily="34" charset="0"/>
              </a:defRPr>
            </a:lvl3pPr>
            <a:lvl4pPr marL="1600200" indent="-228600" defTabSz="576263" eaLnBrk="0" hangingPunct="0">
              <a:defRPr sz="1100">
                <a:solidFill>
                  <a:schemeClr val="tx1"/>
                </a:solidFill>
                <a:latin typeface="Arial" panose="020B0604020202020204" pitchFamily="34" charset="0"/>
              </a:defRPr>
            </a:lvl4pPr>
            <a:lvl5pPr marL="2057400" indent="-228600" defTabSz="576263" eaLnBrk="0" hangingPunct="0">
              <a:defRPr sz="1100">
                <a:solidFill>
                  <a:schemeClr val="tx1"/>
                </a:solidFill>
                <a:latin typeface="Arial" panose="020B0604020202020204" pitchFamily="34" charset="0"/>
              </a:defRPr>
            </a:lvl5pPr>
            <a:lvl6pPr marL="2514600" indent="-228600" defTabSz="576263" eaLnBrk="0" fontAlgn="base" hangingPunct="0">
              <a:spcBef>
                <a:spcPct val="0"/>
              </a:spcBef>
              <a:spcAft>
                <a:spcPct val="0"/>
              </a:spcAft>
              <a:defRPr sz="1100">
                <a:solidFill>
                  <a:schemeClr val="tx1"/>
                </a:solidFill>
                <a:latin typeface="Arial" panose="020B0604020202020204" pitchFamily="34" charset="0"/>
              </a:defRPr>
            </a:lvl6pPr>
            <a:lvl7pPr marL="2971800" indent="-228600" defTabSz="576263" eaLnBrk="0" fontAlgn="base" hangingPunct="0">
              <a:spcBef>
                <a:spcPct val="0"/>
              </a:spcBef>
              <a:spcAft>
                <a:spcPct val="0"/>
              </a:spcAft>
              <a:defRPr sz="1100">
                <a:solidFill>
                  <a:schemeClr val="tx1"/>
                </a:solidFill>
                <a:latin typeface="Arial" panose="020B0604020202020204" pitchFamily="34" charset="0"/>
              </a:defRPr>
            </a:lvl7pPr>
            <a:lvl8pPr marL="3429000" indent="-228600" defTabSz="576263" eaLnBrk="0" fontAlgn="base" hangingPunct="0">
              <a:spcBef>
                <a:spcPct val="0"/>
              </a:spcBef>
              <a:spcAft>
                <a:spcPct val="0"/>
              </a:spcAft>
              <a:defRPr sz="1100">
                <a:solidFill>
                  <a:schemeClr val="tx1"/>
                </a:solidFill>
                <a:latin typeface="Arial" panose="020B0604020202020204" pitchFamily="34" charset="0"/>
              </a:defRPr>
            </a:lvl8pPr>
            <a:lvl9pPr marL="3886200" indent="-228600" defTabSz="576263" eaLnBrk="0" fontAlgn="base" hangingPunct="0">
              <a:spcBef>
                <a:spcPct val="0"/>
              </a:spcBef>
              <a:spcAft>
                <a:spcPct val="0"/>
              </a:spcAft>
              <a:defRPr sz="1100">
                <a:solidFill>
                  <a:schemeClr val="tx1"/>
                </a:solidFill>
                <a:latin typeface="Arial" panose="020B0604020202020204" pitchFamily="34" charset="0"/>
              </a:defRPr>
            </a:lvl9pPr>
          </a:lstStyle>
          <a:p>
            <a:pPr algn="ctr" eaLnBrk="1" hangingPunct="1"/>
            <a:r>
              <a:rPr lang="en-US" altLang="en-US" sz="900" dirty="0"/>
              <a:t>10</a:t>
            </a:r>
            <a:endParaRPr lang="ru-RU" altLang="en-US" sz="900" dirty="0"/>
          </a:p>
        </p:txBody>
      </p:sp>
      <p:sp>
        <p:nvSpPr>
          <p:cNvPr id="3077" name="Text Box 8">
            <a:extLst>
              <a:ext uri="{FF2B5EF4-FFF2-40B4-BE49-F238E27FC236}">
                <a16:creationId xmlns:a16="http://schemas.microsoft.com/office/drawing/2014/main" id="{A9B37F90-5802-491C-9473-99734F16E627}"/>
              </a:ext>
            </a:extLst>
          </p:cNvPr>
          <p:cNvSpPr txBox="1">
            <a:spLocks noChangeArrowheads="1"/>
          </p:cNvSpPr>
          <p:nvPr/>
        </p:nvSpPr>
        <p:spPr bwMode="auto">
          <a:xfrm>
            <a:off x="2447925" y="3889375"/>
            <a:ext cx="2784475" cy="1920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278" tIns="34139" rIns="68278" bIns="34139">
            <a:spAutoFit/>
          </a:bodyPr>
          <a:lstStyle>
            <a:lvl1pPr defTabSz="576263" eaLnBrk="0" hangingPunct="0">
              <a:defRPr sz="1100">
                <a:solidFill>
                  <a:schemeClr val="tx1"/>
                </a:solidFill>
                <a:latin typeface="Arial" panose="020B0604020202020204" pitchFamily="34" charset="0"/>
              </a:defRPr>
            </a:lvl1pPr>
            <a:lvl2pPr marL="742950" indent="-285750" defTabSz="576263" eaLnBrk="0" hangingPunct="0">
              <a:defRPr sz="1100">
                <a:solidFill>
                  <a:schemeClr val="tx1"/>
                </a:solidFill>
                <a:latin typeface="Arial" panose="020B0604020202020204" pitchFamily="34" charset="0"/>
              </a:defRPr>
            </a:lvl2pPr>
            <a:lvl3pPr marL="1143000" indent="-228600" defTabSz="576263" eaLnBrk="0" hangingPunct="0">
              <a:defRPr sz="1100">
                <a:solidFill>
                  <a:schemeClr val="tx1"/>
                </a:solidFill>
                <a:latin typeface="Arial" panose="020B0604020202020204" pitchFamily="34" charset="0"/>
              </a:defRPr>
            </a:lvl3pPr>
            <a:lvl4pPr marL="1600200" indent="-228600" defTabSz="576263" eaLnBrk="0" hangingPunct="0">
              <a:defRPr sz="1100">
                <a:solidFill>
                  <a:schemeClr val="tx1"/>
                </a:solidFill>
                <a:latin typeface="Arial" panose="020B0604020202020204" pitchFamily="34" charset="0"/>
              </a:defRPr>
            </a:lvl4pPr>
            <a:lvl5pPr marL="2057400" indent="-228600" defTabSz="576263" eaLnBrk="0" hangingPunct="0">
              <a:defRPr sz="1100">
                <a:solidFill>
                  <a:schemeClr val="tx1"/>
                </a:solidFill>
                <a:latin typeface="Arial" panose="020B0604020202020204" pitchFamily="34" charset="0"/>
              </a:defRPr>
            </a:lvl5pPr>
            <a:lvl6pPr marL="2514600" indent="-228600" defTabSz="576263" eaLnBrk="0" fontAlgn="base" hangingPunct="0">
              <a:spcBef>
                <a:spcPct val="0"/>
              </a:spcBef>
              <a:spcAft>
                <a:spcPct val="0"/>
              </a:spcAft>
              <a:defRPr sz="1100">
                <a:solidFill>
                  <a:schemeClr val="tx1"/>
                </a:solidFill>
                <a:latin typeface="Arial" panose="020B0604020202020204" pitchFamily="34" charset="0"/>
              </a:defRPr>
            </a:lvl6pPr>
            <a:lvl7pPr marL="2971800" indent="-228600" defTabSz="576263" eaLnBrk="0" fontAlgn="base" hangingPunct="0">
              <a:spcBef>
                <a:spcPct val="0"/>
              </a:spcBef>
              <a:spcAft>
                <a:spcPct val="0"/>
              </a:spcAft>
              <a:defRPr sz="1100">
                <a:solidFill>
                  <a:schemeClr val="tx1"/>
                </a:solidFill>
                <a:latin typeface="Arial" panose="020B0604020202020204" pitchFamily="34" charset="0"/>
              </a:defRPr>
            </a:lvl7pPr>
            <a:lvl8pPr marL="3429000" indent="-228600" defTabSz="576263" eaLnBrk="0" fontAlgn="base" hangingPunct="0">
              <a:spcBef>
                <a:spcPct val="0"/>
              </a:spcBef>
              <a:spcAft>
                <a:spcPct val="0"/>
              </a:spcAft>
              <a:defRPr sz="1100">
                <a:solidFill>
                  <a:schemeClr val="tx1"/>
                </a:solidFill>
                <a:latin typeface="Arial" panose="020B0604020202020204" pitchFamily="34" charset="0"/>
              </a:defRPr>
            </a:lvl8pPr>
            <a:lvl9pPr marL="3886200" indent="-228600" defTabSz="576263" eaLnBrk="0" fontAlgn="base" hangingPunct="0">
              <a:spcBef>
                <a:spcPct val="0"/>
              </a:spcBef>
              <a:spcAft>
                <a:spcPct val="0"/>
              </a:spcAft>
              <a:defRPr sz="1100">
                <a:solidFill>
                  <a:schemeClr val="tx1"/>
                </a:solidFill>
                <a:latin typeface="Arial" panose="020B0604020202020204" pitchFamily="34" charset="0"/>
              </a:defRPr>
            </a:lvl9pPr>
          </a:lstStyle>
          <a:p>
            <a:pPr eaLnBrk="1" hangingPunct="1"/>
            <a:endParaRPr lang="ru-RU" altLang="en-US" sz="800" dirty="0">
              <a:solidFill>
                <a:schemeClr val="bg2"/>
              </a:solidFill>
            </a:endParaRPr>
          </a:p>
        </p:txBody>
      </p:sp>
      <p:sp>
        <p:nvSpPr>
          <p:cNvPr id="3079" name="Rectangle 26">
            <a:extLst>
              <a:ext uri="{FF2B5EF4-FFF2-40B4-BE49-F238E27FC236}">
                <a16:creationId xmlns:a16="http://schemas.microsoft.com/office/drawing/2014/main" id="{7190837A-338F-4C35-BCA9-7735243D66CD}"/>
              </a:ext>
            </a:extLst>
          </p:cNvPr>
          <p:cNvSpPr>
            <a:spLocks noChangeArrowheads="1"/>
          </p:cNvSpPr>
          <p:nvPr/>
        </p:nvSpPr>
        <p:spPr bwMode="auto">
          <a:xfrm>
            <a:off x="720725" y="1152525"/>
            <a:ext cx="467995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57606" tIns="28803" rIns="57606" bIns="28803" anchor="ctr"/>
          <a:lstStyle>
            <a:lvl1pPr defTabSz="576263" eaLnBrk="0" hangingPunct="0">
              <a:defRPr sz="1100">
                <a:solidFill>
                  <a:schemeClr val="tx1"/>
                </a:solidFill>
                <a:latin typeface="Arial" panose="020B0604020202020204" pitchFamily="34" charset="0"/>
              </a:defRPr>
            </a:lvl1pPr>
            <a:lvl2pPr marL="742950" indent="-285750" defTabSz="576263" eaLnBrk="0" hangingPunct="0">
              <a:defRPr sz="1100">
                <a:solidFill>
                  <a:schemeClr val="tx1"/>
                </a:solidFill>
                <a:latin typeface="Arial" panose="020B0604020202020204" pitchFamily="34" charset="0"/>
              </a:defRPr>
            </a:lvl2pPr>
            <a:lvl3pPr marL="1143000" indent="-228600" defTabSz="576263" eaLnBrk="0" hangingPunct="0">
              <a:defRPr sz="1100">
                <a:solidFill>
                  <a:schemeClr val="tx1"/>
                </a:solidFill>
                <a:latin typeface="Arial" panose="020B0604020202020204" pitchFamily="34" charset="0"/>
              </a:defRPr>
            </a:lvl3pPr>
            <a:lvl4pPr marL="1600200" indent="-228600" defTabSz="576263" eaLnBrk="0" hangingPunct="0">
              <a:defRPr sz="1100">
                <a:solidFill>
                  <a:schemeClr val="tx1"/>
                </a:solidFill>
                <a:latin typeface="Arial" panose="020B0604020202020204" pitchFamily="34" charset="0"/>
              </a:defRPr>
            </a:lvl4pPr>
            <a:lvl5pPr marL="2057400" indent="-228600" defTabSz="576263" eaLnBrk="0" hangingPunct="0">
              <a:defRPr sz="1100">
                <a:solidFill>
                  <a:schemeClr val="tx1"/>
                </a:solidFill>
                <a:latin typeface="Arial" panose="020B0604020202020204" pitchFamily="34" charset="0"/>
              </a:defRPr>
            </a:lvl5pPr>
            <a:lvl6pPr marL="2514600" indent="-228600" defTabSz="576263" eaLnBrk="0" fontAlgn="base" hangingPunct="0">
              <a:spcBef>
                <a:spcPct val="0"/>
              </a:spcBef>
              <a:spcAft>
                <a:spcPct val="0"/>
              </a:spcAft>
              <a:defRPr sz="1100">
                <a:solidFill>
                  <a:schemeClr val="tx1"/>
                </a:solidFill>
                <a:latin typeface="Arial" panose="020B0604020202020204" pitchFamily="34" charset="0"/>
              </a:defRPr>
            </a:lvl6pPr>
            <a:lvl7pPr marL="2971800" indent="-228600" defTabSz="576263" eaLnBrk="0" fontAlgn="base" hangingPunct="0">
              <a:spcBef>
                <a:spcPct val="0"/>
              </a:spcBef>
              <a:spcAft>
                <a:spcPct val="0"/>
              </a:spcAft>
              <a:defRPr sz="1100">
                <a:solidFill>
                  <a:schemeClr val="tx1"/>
                </a:solidFill>
                <a:latin typeface="Arial" panose="020B0604020202020204" pitchFamily="34" charset="0"/>
              </a:defRPr>
            </a:lvl7pPr>
            <a:lvl8pPr marL="3429000" indent="-228600" defTabSz="576263" eaLnBrk="0" fontAlgn="base" hangingPunct="0">
              <a:spcBef>
                <a:spcPct val="0"/>
              </a:spcBef>
              <a:spcAft>
                <a:spcPct val="0"/>
              </a:spcAft>
              <a:defRPr sz="1100">
                <a:solidFill>
                  <a:schemeClr val="tx1"/>
                </a:solidFill>
                <a:latin typeface="Arial" panose="020B0604020202020204" pitchFamily="34" charset="0"/>
              </a:defRPr>
            </a:lvl8pPr>
            <a:lvl9pPr marL="3886200" indent="-228600" defTabSz="576263" eaLnBrk="0" fontAlgn="base" hangingPunct="0">
              <a:spcBef>
                <a:spcPct val="0"/>
              </a:spcBef>
              <a:spcAft>
                <a:spcPct val="0"/>
              </a:spcAft>
              <a:defRPr sz="1100">
                <a:solidFill>
                  <a:schemeClr val="tx1"/>
                </a:solidFill>
                <a:latin typeface="Arial" panose="020B0604020202020204" pitchFamily="34" charset="0"/>
              </a:defRPr>
            </a:lvl9pPr>
          </a:lstStyle>
          <a:p>
            <a:pPr eaLnBrk="1" hangingPunct="1"/>
            <a:endParaRPr lang="en-GB" altLang="en-US" dirty="0">
              <a:solidFill>
                <a:schemeClr val="tx2"/>
              </a:solidFill>
            </a:endParaRPr>
          </a:p>
        </p:txBody>
      </p:sp>
      <mc:AlternateContent xmlns:mc="http://schemas.openxmlformats.org/markup-compatibility/2006" xmlns:a14="http://schemas.microsoft.com/office/drawing/2010/main">
        <mc:Choice Requires="a14">
          <p:sp>
            <p:nvSpPr>
              <p:cNvPr id="2" name="Content Placeholder 1">
                <a:extLst>
                  <a:ext uri="{FF2B5EF4-FFF2-40B4-BE49-F238E27FC236}">
                    <a16:creationId xmlns:a16="http://schemas.microsoft.com/office/drawing/2014/main" id="{830B5A03-BA8B-ACA2-5810-5864474832F7}"/>
                  </a:ext>
                </a:extLst>
              </p:cNvPr>
              <p:cNvSpPr>
                <a:spLocks noGrp="1"/>
              </p:cNvSpPr>
              <p:nvPr>
                <p:ph idx="1"/>
              </p:nvPr>
            </p:nvSpPr>
            <p:spPr>
              <a:xfrm>
                <a:off x="276585" y="567426"/>
                <a:ext cx="5314846" cy="3227175"/>
              </a:xfrm>
            </p:spPr>
            <p:txBody>
              <a:bodyPr/>
              <a:lstStyle/>
              <a:p>
                <a:pPr marL="0" indent="0" algn="just">
                  <a:buNone/>
                </a:pPr>
                <a:r>
                  <a:rPr lang="en-GB" sz="1100" dirty="0"/>
                  <a:t>Since the overlap integral Ω(Δ) and the reaction rate R(Δ) follows the same dependence on the beam separation</a:t>
                </a:r>
              </a:p>
              <a:p>
                <a:pPr marL="0" indent="0" algn="just">
                  <a:buNone/>
                </a:pPr>
                <a14:m>
                  <m:oMathPara xmlns:m="http://schemas.openxmlformats.org/officeDocument/2006/math">
                    <m:oMathParaPr>
                      <m:jc m:val="centerGroup"/>
                    </m:oMathParaPr>
                    <m:oMath xmlns:m="http://schemas.openxmlformats.org/officeDocument/2006/math">
                      <m:sSub>
                        <m:sSubPr>
                          <m:ctrlPr>
                            <a:rPr lang="en-GB" sz="1100" i="1" smtClean="0">
                              <a:effectLst/>
                              <a:latin typeface="Cambria Math" panose="02040503050406030204" pitchFamily="18" charset="0"/>
                            </a:rPr>
                          </m:ctrlPr>
                        </m:sSubPr>
                        <m:e>
                          <m:r>
                            <m:rPr>
                              <m:sty m:val="p"/>
                            </m:rPr>
                            <a:rPr lang="en-GB" sz="1100">
                              <a:effectLst/>
                              <a:latin typeface="Cambria Math" panose="02040503050406030204" pitchFamily="18" charset="0"/>
                              <a:ea typeface="Calibri" panose="020F0502020204030204" pitchFamily="34" charset="0"/>
                              <a:cs typeface="Arial" panose="020B0604020202020204" pitchFamily="34" charset="0"/>
                            </a:rPr>
                            <m:t>Σ</m:t>
                          </m:r>
                        </m:e>
                        <m:sub>
                          <m:r>
                            <a:rPr lang="en-GB" sz="1100" i="1">
                              <a:effectLst/>
                              <a:latin typeface="Cambria Math" panose="02040503050406030204" pitchFamily="18" charset="0"/>
                              <a:ea typeface="Calibri" panose="020F0502020204030204" pitchFamily="34" charset="0"/>
                              <a:cs typeface="Arial" panose="020B0604020202020204" pitchFamily="34" charset="0"/>
                            </a:rPr>
                            <m:t>𝑐𝑜𝑛𝑣</m:t>
                          </m:r>
                        </m:sub>
                      </m:sSub>
                      <m:r>
                        <a:rPr lang="en-GB" sz="1100" i="1">
                          <a:effectLst/>
                          <a:latin typeface="Cambria Math" panose="02040503050406030204" pitchFamily="18" charset="0"/>
                          <a:ea typeface="Calibri" panose="020F0502020204030204" pitchFamily="34" charset="0"/>
                          <a:cs typeface="Arial" panose="020B0604020202020204" pitchFamily="34" charset="0"/>
                        </a:rPr>
                        <m:t>=</m:t>
                      </m:r>
                      <m:f>
                        <m:fPr>
                          <m:ctrlPr>
                            <a:rPr lang="en-GB" sz="1100" i="1">
                              <a:effectLst/>
                              <a:latin typeface="Cambria Math" panose="02040503050406030204" pitchFamily="18" charset="0"/>
                            </a:rPr>
                          </m:ctrlPr>
                        </m:fPr>
                        <m:num>
                          <m:r>
                            <a:rPr lang="en-GB" sz="1100" i="1">
                              <a:effectLst/>
                              <a:latin typeface="Cambria Math" panose="02040503050406030204" pitchFamily="18" charset="0"/>
                              <a:ea typeface="Calibri" panose="020F0502020204030204" pitchFamily="34" charset="0"/>
                              <a:cs typeface="Arial" panose="020B0604020202020204" pitchFamily="34" charset="0"/>
                            </a:rPr>
                            <m:t>1</m:t>
                          </m:r>
                        </m:num>
                        <m:den>
                          <m:r>
                            <a:rPr lang="en-GB" sz="1100" i="1">
                              <a:effectLst/>
                              <a:latin typeface="Cambria Math" panose="02040503050406030204" pitchFamily="18" charset="0"/>
                              <a:ea typeface="Calibri" panose="020F0502020204030204" pitchFamily="34" charset="0"/>
                              <a:cs typeface="Arial" panose="020B0604020202020204" pitchFamily="34" charset="0"/>
                            </a:rPr>
                            <m:t>𝐶</m:t>
                          </m:r>
                        </m:den>
                      </m:f>
                      <m:f>
                        <m:fPr>
                          <m:ctrlPr>
                            <a:rPr lang="en-GB" sz="1100" i="1">
                              <a:effectLst/>
                              <a:latin typeface="Cambria Math" panose="02040503050406030204" pitchFamily="18" charset="0"/>
                            </a:rPr>
                          </m:ctrlPr>
                        </m:fPr>
                        <m:num>
                          <m:r>
                            <a:rPr lang="en-GB" sz="1100" i="1">
                              <a:effectLst/>
                              <a:latin typeface="Cambria Math" panose="02040503050406030204" pitchFamily="18" charset="0"/>
                              <a:ea typeface="Calibri" panose="020F0502020204030204" pitchFamily="34" charset="0"/>
                              <a:cs typeface="Arial" panose="020B0604020202020204" pitchFamily="34" charset="0"/>
                            </a:rPr>
                            <m:t>∫</m:t>
                          </m:r>
                          <m:r>
                            <a:rPr lang="en-GB" sz="1100" i="1">
                              <a:effectLst/>
                              <a:latin typeface="Cambria Math" panose="02040503050406030204" pitchFamily="18" charset="0"/>
                              <a:ea typeface="Calibri" panose="020F0502020204030204" pitchFamily="34" charset="0"/>
                              <a:cs typeface="Arial" panose="020B0604020202020204" pitchFamily="34" charset="0"/>
                            </a:rPr>
                            <m:t>𝑅</m:t>
                          </m:r>
                          <m:d>
                            <m:dPr>
                              <m:ctrlPr>
                                <a:rPr lang="en-GB" sz="1100" i="1">
                                  <a:effectLst/>
                                  <a:latin typeface="Cambria Math" panose="02040503050406030204" pitchFamily="18" charset="0"/>
                                </a:rPr>
                              </m:ctrlPr>
                            </m:dPr>
                            <m:e>
                              <m:r>
                                <m:rPr>
                                  <m:sty m:val="p"/>
                                </m:rPr>
                                <a:rPr lang="en-GB" sz="1100">
                                  <a:effectLst/>
                                  <a:latin typeface="Cambria Math" panose="02040503050406030204" pitchFamily="18" charset="0"/>
                                  <a:ea typeface="Calibri" panose="020F0502020204030204" pitchFamily="34" charset="0"/>
                                  <a:cs typeface="Arial" panose="020B0604020202020204" pitchFamily="34" charset="0"/>
                                </a:rPr>
                                <m:t>Δ</m:t>
                              </m:r>
                            </m:e>
                          </m:d>
                          <m:r>
                            <a:rPr lang="en-GB" sz="1100" i="1">
                              <a:effectLst/>
                              <a:latin typeface="Cambria Math" panose="02040503050406030204" pitchFamily="18" charset="0"/>
                              <a:ea typeface="Calibri" panose="020F0502020204030204" pitchFamily="34" charset="0"/>
                              <a:cs typeface="Arial" panose="020B0604020202020204" pitchFamily="34" charset="0"/>
                            </a:rPr>
                            <m:t>𝑑</m:t>
                          </m:r>
                          <m:r>
                            <m:rPr>
                              <m:sty m:val="p"/>
                            </m:rPr>
                            <a:rPr lang="en-GB" sz="1100">
                              <a:effectLst/>
                              <a:latin typeface="Cambria Math" panose="02040503050406030204" pitchFamily="18" charset="0"/>
                              <a:ea typeface="Calibri" panose="020F0502020204030204" pitchFamily="34" charset="0"/>
                              <a:cs typeface="Arial" panose="020B0604020202020204" pitchFamily="34" charset="0"/>
                            </a:rPr>
                            <m:t>Δ</m:t>
                          </m:r>
                        </m:num>
                        <m:den>
                          <m:r>
                            <a:rPr lang="en-GB" sz="1100" i="1">
                              <a:effectLst/>
                              <a:latin typeface="Cambria Math" panose="02040503050406030204" pitchFamily="18" charset="0"/>
                              <a:ea typeface="Calibri" panose="020F0502020204030204" pitchFamily="34" charset="0"/>
                              <a:cs typeface="Arial" panose="020B0604020202020204" pitchFamily="34" charset="0"/>
                            </a:rPr>
                            <m:t>𝑅</m:t>
                          </m:r>
                          <m:r>
                            <a:rPr lang="en-GB" sz="1100" i="1">
                              <a:effectLst/>
                              <a:latin typeface="Cambria Math" panose="02040503050406030204" pitchFamily="18" charset="0"/>
                              <a:ea typeface="Calibri" panose="020F0502020204030204" pitchFamily="34" charset="0"/>
                              <a:cs typeface="Arial" panose="020B0604020202020204" pitchFamily="34" charset="0"/>
                            </a:rPr>
                            <m:t>(</m:t>
                          </m:r>
                          <m:r>
                            <a:rPr lang="en-GB" sz="1100" i="1">
                              <a:effectLst/>
                              <a:latin typeface="Cambria Math" panose="02040503050406030204" pitchFamily="18" charset="0"/>
                              <a:ea typeface="Calibri" panose="020F0502020204030204" pitchFamily="34" charset="0"/>
                              <a:cs typeface="Arial" panose="020B0604020202020204" pitchFamily="34" charset="0"/>
                            </a:rPr>
                            <m:t>0</m:t>
                          </m:r>
                          <m:r>
                            <a:rPr lang="en-GB" sz="1100" i="1">
                              <a:effectLst/>
                              <a:latin typeface="Cambria Math" panose="02040503050406030204" pitchFamily="18" charset="0"/>
                              <a:ea typeface="Calibri" panose="020F0502020204030204" pitchFamily="34" charset="0"/>
                              <a:cs typeface="Arial" panose="020B0604020202020204" pitchFamily="34" charset="0"/>
                            </a:rPr>
                            <m:t>)</m:t>
                          </m:r>
                        </m:den>
                      </m:f>
                      <m:r>
                        <a:rPr lang="en-GB" sz="1100" i="1">
                          <a:effectLst/>
                          <a:latin typeface="Cambria Math" panose="02040503050406030204" pitchFamily="18" charset="0"/>
                          <a:ea typeface="Times New Roman" panose="02020603050405020304" pitchFamily="18" charset="0"/>
                          <a:cs typeface="Arial" panose="020B0604020202020204" pitchFamily="34" charset="0"/>
                        </a:rPr>
                        <m:t>≡</m:t>
                      </m:r>
                      <m:f>
                        <m:fPr>
                          <m:ctrlPr>
                            <a:rPr lang="en-GB" sz="1100" i="1">
                              <a:effectLst/>
                              <a:latin typeface="Cambria Math" panose="02040503050406030204" pitchFamily="18" charset="0"/>
                            </a:rPr>
                          </m:ctrlPr>
                        </m:fPr>
                        <m:num>
                          <m:r>
                            <a:rPr lang="en-GB" sz="1100" i="1">
                              <a:effectLst/>
                              <a:latin typeface="Cambria Math" panose="02040503050406030204" pitchFamily="18" charset="0"/>
                              <a:ea typeface="Calibri" panose="020F0502020204030204" pitchFamily="34" charset="0"/>
                              <a:cs typeface="Arial" panose="020B0604020202020204" pitchFamily="34" charset="0"/>
                            </a:rPr>
                            <m:t>1</m:t>
                          </m:r>
                        </m:num>
                        <m:den>
                          <m:r>
                            <a:rPr lang="en-GB" sz="1100" i="1">
                              <a:effectLst/>
                              <a:latin typeface="Cambria Math" panose="02040503050406030204" pitchFamily="18" charset="0"/>
                              <a:ea typeface="Calibri" panose="020F0502020204030204" pitchFamily="34" charset="0"/>
                              <a:cs typeface="Arial" panose="020B0604020202020204" pitchFamily="34" charset="0"/>
                            </a:rPr>
                            <m:t>𝐶</m:t>
                          </m:r>
                        </m:den>
                      </m:f>
                      <m:f>
                        <m:fPr>
                          <m:ctrlPr>
                            <a:rPr lang="en-GB" sz="1100" i="1">
                              <a:effectLst/>
                              <a:latin typeface="Cambria Math" panose="02040503050406030204" pitchFamily="18" charset="0"/>
                            </a:rPr>
                          </m:ctrlPr>
                        </m:fPr>
                        <m:num>
                          <m:r>
                            <a:rPr lang="en-GB" sz="1100" i="1">
                              <a:effectLst/>
                              <a:latin typeface="Cambria Math" panose="02040503050406030204" pitchFamily="18" charset="0"/>
                              <a:ea typeface="Calibri" panose="020F0502020204030204" pitchFamily="34" charset="0"/>
                              <a:cs typeface="Arial" panose="020B0604020202020204" pitchFamily="34" charset="0"/>
                            </a:rPr>
                            <m:t>∫</m:t>
                          </m:r>
                          <m:r>
                            <m:rPr>
                              <m:sty m:val="p"/>
                            </m:rPr>
                            <a:rPr lang="en-GB" sz="1100">
                              <a:effectLst/>
                              <a:latin typeface="Cambria Math" panose="02040503050406030204" pitchFamily="18" charset="0"/>
                              <a:ea typeface="Calibri" panose="020F0502020204030204" pitchFamily="34" charset="0"/>
                              <a:cs typeface="Arial" panose="020B0604020202020204" pitchFamily="34" charset="0"/>
                            </a:rPr>
                            <m:t>Ω</m:t>
                          </m:r>
                          <m:d>
                            <m:dPr>
                              <m:ctrlPr>
                                <a:rPr lang="en-GB" sz="1100" i="1">
                                  <a:effectLst/>
                                  <a:latin typeface="Cambria Math" panose="02040503050406030204" pitchFamily="18" charset="0"/>
                                </a:rPr>
                              </m:ctrlPr>
                            </m:dPr>
                            <m:e>
                              <m:r>
                                <m:rPr>
                                  <m:sty m:val="p"/>
                                </m:rPr>
                                <a:rPr lang="en-GB" sz="1100">
                                  <a:effectLst/>
                                  <a:latin typeface="Cambria Math" panose="02040503050406030204" pitchFamily="18" charset="0"/>
                                  <a:ea typeface="Calibri" panose="020F0502020204030204" pitchFamily="34" charset="0"/>
                                  <a:cs typeface="Arial" panose="020B0604020202020204" pitchFamily="34" charset="0"/>
                                </a:rPr>
                                <m:t>Δ</m:t>
                              </m:r>
                            </m:e>
                          </m:d>
                          <m:r>
                            <a:rPr lang="en-GB" sz="1100" i="1">
                              <a:effectLst/>
                              <a:latin typeface="Cambria Math" panose="02040503050406030204" pitchFamily="18" charset="0"/>
                              <a:ea typeface="Calibri" panose="020F0502020204030204" pitchFamily="34" charset="0"/>
                              <a:cs typeface="Arial" panose="020B0604020202020204" pitchFamily="34" charset="0"/>
                            </a:rPr>
                            <m:t>𝑑</m:t>
                          </m:r>
                          <m:r>
                            <m:rPr>
                              <m:sty m:val="p"/>
                            </m:rPr>
                            <a:rPr lang="en-GB" sz="1100">
                              <a:effectLst/>
                              <a:latin typeface="Cambria Math" panose="02040503050406030204" pitchFamily="18" charset="0"/>
                              <a:ea typeface="Calibri" panose="020F0502020204030204" pitchFamily="34" charset="0"/>
                              <a:cs typeface="Arial" panose="020B0604020202020204" pitchFamily="34" charset="0"/>
                            </a:rPr>
                            <m:t>Δ</m:t>
                          </m:r>
                        </m:num>
                        <m:den>
                          <m:r>
                            <m:rPr>
                              <m:sty m:val="p"/>
                            </m:rPr>
                            <a:rPr lang="en-GB" sz="1100">
                              <a:effectLst/>
                              <a:latin typeface="Cambria Math" panose="02040503050406030204" pitchFamily="18" charset="0"/>
                              <a:ea typeface="Calibri" panose="020F0502020204030204" pitchFamily="34" charset="0"/>
                              <a:cs typeface="Arial" panose="020B0604020202020204" pitchFamily="34" charset="0"/>
                            </a:rPr>
                            <m:t>Ω</m:t>
                          </m:r>
                          <m:d>
                            <m:dPr>
                              <m:ctrlPr>
                                <a:rPr lang="en-GB" sz="1100" i="1">
                                  <a:effectLst/>
                                  <a:latin typeface="Cambria Math" panose="02040503050406030204" pitchFamily="18" charset="0"/>
                                </a:rPr>
                              </m:ctrlPr>
                            </m:dPr>
                            <m:e>
                              <m:r>
                                <a:rPr lang="en-US" sz="1100" b="0" i="1" smtClean="0">
                                  <a:effectLst/>
                                  <a:latin typeface="Cambria Math" panose="02040503050406030204" pitchFamily="18" charset="0"/>
                                </a:rPr>
                                <m:t> </m:t>
                              </m:r>
                              <m:r>
                                <a:rPr lang="en-GB" sz="1100" i="1">
                                  <a:effectLst/>
                                  <a:latin typeface="Cambria Math" panose="02040503050406030204" pitchFamily="18" charset="0"/>
                                  <a:ea typeface="Calibri" panose="020F0502020204030204" pitchFamily="34" charset="0"/>
                                  <a:cs typeface="Arial" panose="020B0604020202020204" pitchFamily="34" charset="0"/>
                                </a:rPr>
                                <m:t>0</m:t>
                              </m:r>
                            </m:e>
                          </m:d>
                        </m:den>
                      </m:f>
                    </m:oMath>
                  </m:oMathPara>
                </a14:m>
                <a:endParaRPr lang="en-GB" sz="1100" dirty="0"/>
              </a:p>
              <a:p>
                <a:pPr marL="0" indent="0" algn="just">
                  <a:spcBef>
                    <a:spcPts val="0"/>
                  </a:spcBef>
                  <a:buNone/>
                </a:pPr>
                <a:r>
                  <a:rPr lang="en-GB" sz="1100" dirty="0"/>
                  <a:t>where for q-Gaussian</a:t>
                </a:r>
              </a:p>
              <a:p>
                <a:pPr marL="0" indent="0" algn="just">
                  <a:buNone/>
                </a:pPr>
                <a14:m>
                  <m:oMathPara xmlns:m="http://schemas.openxmlformats.org/officeDocument/2006/math">
                    <m:oMathParaPr>
                      <m:jc m:val="centerGroup"/>
                    </m:oMathParaPr>
                    <m:oMath xmlns:m="http://schemas.openxmlformats.org/officeDocument/2006/math">
                      <m:r>
                        <a:rPr lang="en-US" sz="1100" i="1" smtClean="0">
                          <a:latin typeface="Cambria Math" panose="02040503050406030204" pitchFamily="18" charset="0"/>
                          <a:ea typeface="Calibri" panose="020F0502020204030204" pitchFamily="34" charset="0"/>
                          <a:cs typeface="Arial" panose="020B0604020202020204" pitchFamily="34" charset="0"/>
                        </a:rPr>
                        <m:t>𝐶</m:t>
                      </m:r>
                      <m:r>
                        <a:rPr lang="en-US" sz="1100" b="0" i="1" smtClean="0">
                          <a:latin typeface="Cambria Math" panose="02040503050406030204" pitchFamily="18" charset="0"/>
                          <a:ea typeface="Calibri" panose="020F0502020204030204" pitchFamily="34" charset="0"/>
                          <a:cs typeface="Arial" panose="020B0604020202020204" pitchFamily="34" charset="0"/>
                        </a:rPr>
                        <m:t>=</m:t>
                      </m:r>
                      <m:rad>
                        <m:radPr>
                          <m:degHide m:val="on"/>
                          <m:ctrlPr>
                            <a:rPr lang="en-US" sz="1100" b="0" i="1" smtClean="0">
                              <a:latin typeface="Cambria Math" panose="02040503050406030204" pitchFamily="18" charset="0"/>
                              <a:ea typeface="Calibri" panose="020F0502020204030204" pitchFamily="34" charset="0"/>
                              <a:cs typeface="Arial" panose="020B0604020202020204" pitchFamily="34" charset="0"/>
                            </a:rPr>
                          </m:ctrlPr>
                        </m:radPr>
                        <m:deg/>
                        <m:e>
                          <m:r>
                            <a:rPr lang="en-US" sz="1100" b="0" i="1" smtClean="0">
                              <a:latin typeface="Cambria Math" panose="02040503050406030204" pitchFamily="18" charset="0"/>
                              <a:ea typeface="Calibri" panose="020F0502020204030204" pitchFamily="34" charset="0"/>
                              <a:cs typeface="Arial" panose="020B0604020202020204" pitchFamily="34" charset="0"/>
                            </a:rPr>
                            <m:t>5</m:t>
                          </m:r>
                          <m:r>
                            <a:rPr lang="en-US" sz="1100" b="0" i="1" smtClean="0">
                              <a:latin typeface="Cambria Math" panose="02040503050406030204" pitchFamily="18" charset="0"/>
                              <a:ea typeface="Calibri" panose="020F0502020204030204" pitchFamily="34" charset="0"/>
                              <a:cs typeface="Arial" panose="020B0604020202020204" pitchFamily="34" charset="0"/>
                            </a:rPr>
                            <m:t>−</m:t>
                          </m:r>
                          <m:r>
                            <a:rPr lang="en-US" sz="1100" b="0" i="1" smtClean="0">
                              <a:latin typeface="Cambria Math" panose="02040503050406030204" pitchFamily="18" charset="0"/>
                              <a:ea typeface="Calibri" panose="020F0502020204030204" pitchFamily="34" charset="0"/>
                              <a:cs typeface="Arial" panose="020B0604020202020204" pitchFamily="34" charset="0"/>
                            </a:rPr>
                            <m:t>3</m:t>
                          </m:r>
                          <m:r>
                            <a:rPr lang="en-US" sz="1100" b="0" i="1" smtClean="0">
                              <a:latin typeface="Cambria Math" panose="02040503050406030204" pitchFamily="18" charset="0"/>
                              <a:ea typeface="Calibri" panose="020F0502020204030204" pitchFamily="34" charset="0"/>
                              <a:cs typeface="Arial" panose="020B0604020202020204" pitchFamily="34" charset="0"/>
                            </a:rPr>
                            <m:t>𝑞</m:t>
                          </m:r>
                        </m:e>
                      </m:rad>
                      <m:sSub>
                        <m:sSubPr>
                          <m:ctrlPr>
                            <a:rPr lang="en-US" sz="1100" b="0" i="1" smtClean="0">
                              <a:latin typeface="Cambria Math" panose="02040503050406030204" pitchFamily="18" charset="0"/>
                              <a:ea typeface="Calibri" panose="020F0502020204030204" pitchFamily="34" charset="0"/>
                              <a:cs typeface="Arial" panose="020B0604020202020204" pitchFamily="34" charset="0"/>
                            </a:rPr>
                          </m:ctrlPr>
                        </m:sSubPr>
                        <m:e>
                          <m:r>
                            <a:rPr lang="en-US" sz="1100" b="0" i="1" smtClean="0">
                              <a:latin typeface="Cambria Math" panose="02040503050406030204" pitchFamily="18" charset="0"/>
                              <a:ea typeface="Calibri" panose="020F0502020204030204" pitchFamily="34" charset="0"/>
                              <a:cs typeface="Arial" panose="020B0604020202020204" pitchFamily="34" charset="0"/>
                            </a:rPr>
                            <m:t> </m:t>
                          </m:r>
                          <m:r>
                            <a:rPr lang="en-US" sz="1100" b="0" i="1" smtClean="0">
                              <a:latin typeface="Cambria Math" panose="02040503050406030204" pitchFamily="18" charset="0"/>
                              <a:ea typeface="Calibri" panose="020F0502020204030204" pitchFamily="34" charset="0"/>
                              <a:cs typeface="Arial" panose="020B0604020202020204" pitchFamily="34" charset="0"/>
                            </a:rPr>
                            <m:t>𝐶</m:t>
                          </m:r>
                        </m:e>
                        <m:sub>
                          <m:r>
                            <a:rPr lang="en-US" sz="1100" b="0" i="1" smtClean="0">
                              <a:latin typeface="Cambria Math" panose="02040503050406030204" pitchFamily="18" charset="0"/>
                              <a:ea typeface="Calibri" panose="020F0502020204030204" pitchFamily="34" charset="0"/>
                              <a:cs typeface="Arial" panose="020B0604020202020204" pitchFamily="34" charset="0"/>
                            </a:rPr>
                            <m:t>𝑞</m:t>
                          </m:r>
                        </m:sub>
                      </m:sSub>
                    </m:oMath>
                  </m:oMathPara>
                </a14:m>
                <a:endParaRPr lang="en-GB" sz="1100" dirty="0"/>
              </a:p>
              <a:p>
                <a:pPr marL="0" indent="0" algn="just">
                  <a:spcBef>
                    <a:spcPts val="0"/>
                  </a:spcBef>
                  <a:buNone/>
                </a:pPr>
                <a:r>
                  <a:rPr lang="en-GB" sz="1100" kern="0" dirty="0"/>
                  <a:t>Table 2: Analytical formalism for </a:t>
                </a:r>
                <a14:m>
                  <m:oMath xmlns:m="http://schemas.openxmlformats.org/officeDocument/2006/math">
                    <m:sSub>
                      <m:sSubPr>
                        <m:ctrlPr>
                          <a:rPr lang="en-GB" sz="1100" i="1" smtClean="0">
                            <a:effectLst/>
                            <a:latin typeface="Cambria Math" panose="02040503050406030204" pitchFamily="18" charset="0"/>
                          </a:rPr>
                        </m:ctrlPr>
                      </m:sSubPr>
                      <m:e>
                        <m:r>
                          <m:rPr>
                            <m:sty m:val="p"/>
                          </m:rPr>
                          <a:rPr lang="en-GB" sz="1100">
                            <a:effectLst/>
                            <a:latin typeface="Cambria Math" panose="02040503050406030204" pitchFamily="18" charset="0"/>
                            <a:ea typeface="Calibri" panose="020F0502020204030204" pitchFamily="34" charset="0"/>
                            <a:cs typeface="Arial" panose="020B0604020202020204" pitchFamily="34" charset="0"/>
                          </a:rPr>
                          <m:t>Σ</m:t>
                        </m:r>
                      </m:e>
                      <m:sub>
                        <m:r>
                          <a:rPr lang="en-GB" sz="1100" i="1">
                            <a:effectLst/>
                            <a:latin typeface="Cambria Math" panose="02040503050406030204" pitchFamily="18" charset="0"/>
                            <a:ea typeface="Calibri" panose="020F0502020204030204" pitchFamily="34" charset="0"/>
                            <a:cs typeface="Arial" panose="020B0604020202020204" pitchFamily="34" charset="0"/>
                          </a:rPr>
                          <m:t>𝑐𝑜𝑛𝑣</m:t>
                        </m:r>
                      </m:sub>
                    </m:sSub>
                    <m:r>
                      <a:rPr lang="en-GB" sz="1100" i="1">
                        <a:effectLst/>
                        <a:latin typeface="Cambria Math" panose="02040503050406030204" pitchFamily="18" charset="0"/>
                        <a:ea typeface="Calibri" panose="020F0502020204030204" pitchFamily="34" charset="0"/>
                        <a:cs typeface="Arial" panose="020B0604020202020204" pitchFamily="34" charset="0"/>
                      </a:rPr>
                      <m:t> </m:t>
                    </m:r>
                  </m:oMath>
                </a14:m>
                <a:r>
                  <a:rPr lang="en-GB" sz="1100" kern="0" dirty="0"/>
                  <a:t>of q-Gaussian beams</a:t>
                </a:r>
              </a:p>
              <a:p>
                <a:pPr marL="0" indent="0" algn="just">
                  <a:buNone/>
                </a:pPr>
                <a:endParaRPr lang="en-GB" sz="1100" dirty="0"/>
              </a:p>
              <a:p>
                <a:pPr marL="0" indent="0" algn="just">
                  <a:buNone/>
                </a:pPr>
                <a:endParaRPr lang="en-GB" sz="1100" dirty="0"/>
              </a:p>
            </p:txBody>
          </p:sp>
        </mc:Choice>
        <mc:Fallback xmlns="">
          <p:sp>
            <p:nvSpPr>
              <p:cNvPr id="2" name="Content Placeholder 1">
                <a:extLst>
                  <a:ext uri="{FF2B5EF4-FFF2-40B4-BE49-F238E27FC236}">
                    <a16:creationId xmlns:a16="http://schemas.microsoft.com/office/drawing/2014/main" id="{830B5A03-BA8B-ACA2-5810-5864474832F7}"/>
                  </a:ext>
                </a:extLst>
              </p:cNvPr>
              <p:cNvSpPr>
                <a:spLocks noGrp="1" noRot="1" noChangeAspect="1" noMove="1" noResize="1" noEditPoints="1" noAdjustHandles="1" noChangeArrowheads="1" noChangeShapeType="1" noTextEdit="1"/>
              </p:cNvSpPr>
              <p:nvPr>
                <p:ph idx="1"/>
              </p:nvPr>
            </p:nvSpPr>
            <p:spPr>
              <a:xfrm>
                <a:off x="276585" y="567426"/>
                <a:ext cx="5314846" cy="3227175"/>
              </a:xfrm>
              <a:blipFill>
                <a:blip r:embed="rId4"/>
                <a:stretch>
                  <a:fillRect l="-573" t="-756" r="-573"/>
                </a:stretch>
              </a:blipFill>
            </p:spPr>
            <p:txBody>
              <a:bodyPr/>
              <a:lstStyle/>
              <a:p>
                <a:r>
                  <a:rPr lang="en-GB">
                    <a:noFill/>
                  </a:rPr>
                  <a:t> </a:t>
                </a:r>
              </a:p>
            </p:txBody>
          </p:sp>
        </mc:Fallback>
      </mc:AlternateContent>
      <p:sp>
        <p:nvSpPr>
          <p:cNvPr id="5" name="TextBox 4">
            <a:extLst>
              <a:ext uri="{FF2B5EF4-FFF2-40B4-BE49-F238E27FC236}">
                <a16:creationId xmlns:a16="http://schemas.microsoft.com/office/drawing/2014/main" id="{682FBB1B-EDA1-C815-ACD3-B2FDE8424C8F}"/>
              </a:ext>
            </a:extLst>
          </p:cNvPr>
          <p:cNvSpPr txBox="1"/>
          <p:nvPr/>
        </p:nvSpPr>
        <p:spPr>
          <a:xfrm>
            <a:off x="5062850" y="952030"/>
            <a:ext cx="372218" cy="276999"/>
          </a:xfrm>
          <a:prstGeom prst="rect">
            <a:avLst/>
          </a:prstGeom>
          <a:noFill/>
        </p:spPr>
        <p:txBody>
          <a:bodyPr wrap="none" rtlCol="0">
            <a:spAutoFit/>
          </a:bodyPr>
          <a:lstStyle/>
          <a:p>
            <a:r>
              <a:rPr lang="en-US" sz="1200" dirty="0"/>
              <a:t>(9)</a:t>
            </a:r>
            <a:endParaRPr lang="en-GB" sz="1200" dirty="0"/>
          </a:p>
        </p:txBody>
      </p:sp>
      <p:sp>
        <p:nvSpPr>
          <p:cNvPr id="20" name="TextBox 19">
            <a:extLst>
              <a:ext uri="{FF2B5EF4-FFF2-40B4-BE49-F238E27FC236}">
                <a16:creationId xmlns:a16="http://schemas.microsoft.com/office/drawing/2014/main" id="{2E766557-BE63-3AB9-DB73-4127EA0D3307}"/>
              </a:ext>
            </a:extLst>
          </p:cNvPr>
          <p:cNvSpPr txBox="1"/>
          <p:nvPr/>
        </p:nvSpPr>
        <p:spPr>
          <a:xfrm>
            <a:off x="5045167" y="1461700"/>
            <a:ext cx="457176" cy="276999"/>
          </a:xfrm>
          <a:prstGeom prst="rect">
            <a:avLst/>
          </a:prstGeom>
          <a:noFill/>
        </p:spPr>
        <p:txBody>
          <a:bodyPr wrap="none" rtlCol="0">
            <a:spAutoFit/>
          </a:bodyPr>
          <a:lstStyle/>
          <a:p>
            <a:r>
              <a:rPr lang="en-US" sz="1200" dirty="0"/>
              <a:t>(10)</a:t>
            </a:r>
            <a:endParaRPr lang="en-GB" sz="1200" dirty="0"/>
          </a:p>
        </p:txBody>
      </p:sp>
      <mc:AlternateContent xmlns:mc="http://schemas.openxmlformats.org/markup-compatibility/2006" xmlns:a14="http://schemas.microsoft.com/office/drawing/2010/main">
        <mc:Choice Requires="a14">
          <p:graphicFrame>
            <p:nvGraphicFramePr>
              <p:cNvPr id="19" name="Table 18">
                <a:extLst>
                  <a:ext uri="{FF2B5EF4-FFF2-40B4-BE49-F238E27FC236}">
                    <a16:creationId xmlns:a16="http://schemas.microsoft.com/office/drawing/2014/main" id="{2A6189F9-BE9C-C209-E607-8AF5E0A168EE}"/>
                  </a:ext>
                </a:extLst>
              </p:cNvPr>
              <p:cNvGraphicFramePr>
                <a:graphicFrameLocks noGrp="1"/>
              </p:cNvGraphicFramePr>
              <p:nvPr>
                <p:extLst>
                  <p:ext uri="{D42A27DB-BD31-4B8C-83A1-F6EECF244321}">
                    <p14:modId xmlns:p14="http://schemas.microsoft.com/office/powerpoint/2010/main" val="937822089"/>
                  </p:ext>
                </p:extLst>
              </p:nvPr>
            </p:nvGraphicFramePr>
            <p:xfrm>
              <a:off x="659536" y="1914820"/>
              <a:ext cx="4629902" cy="1933703"/>
            </p:xfrm>
            <a:graphic>
              <a:graphicData uri="http://schemas.openxmlformats.org/drawingml/2006/table">
                <a:tbl>
                  <a:tblPr firstRow="1" firstCol="1" bandRow="1">
                    <a:tableStyleId>{7DF18680-E054-41AD-8BC1-D1AEF772440D}</a:tableStyleId>
                  </a:tblPr>
                  <a:tblGrid>
                    <a:gridCol w="1024455">
                      <a:extLst>
                        <a:ext uri="{9D8B030D-6E8A-4147-A177-3AD203B41FA5}">
                          <a16:colId xmlns:a16="http://schemas.microsoft.com/office/drawing/2014/main" val="3513066898"/>
                        </a:ext>
                      </a:extLst>
                    </a:gridCol>
                    <a:gridCol w="1483362">
                      <a:extLst>
                        <a:ext uri="{9D8B030D-6E8A-4147-A177-3AD203B41FA5}">
                          <a16:colId xmlns:a16="http://schemas.microsoft.com/office/drawing/2014/main" val="743444378"/>
                        </a:ext>
                      </a:extLst>
                    </a:gridCol>
                    <a:gridCol w="2122085">
                      <a:extLst>
                        <a:ext uri="{9D8B030D-6E8A-4147-A177-3AD203B41FA5}">
                          <a16:colId xmlns:a16="http://schemas.microsoft.com/office/drawing/2014/main" val="946607781"/>
                        </a:ext>
                      </a:extLst>
                    </a:gridCol>
                  </a:tblGrid>
                  <a:tr h="250864">
                    <a:tc>
                      <a:txBody>
                        <a:bodyPr/>
                        <a:lstStyle/>
                        <a:p>
                          <a:pPr algn="just">
                            <a:lnSpc>
                              <a:spcPct val="100000"/>
                            </a:lnSpc>
                            <a:spcAft>
                              <a:spcPts val="800"/>
                            </a:spcAft>
                          </a:pPr>
                          <a:endParaRPr lang="en-GB" sz="9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AB414"/>
                        </a:solidFill>
                      </a:tcPr>
                    </a:tc>
                    <a:tc>
                      <a:txBody>
                        <a:bodyPr/>
                        <a:lstStyle/>
                        <a:p>
                          <a:pPr algn="ctr">
                            <a:lnSpc>
                              <a:spcPct val="100000"/>
                            </a:lnSpc>
                            <a:spcAft>
                              <a:spcPts val="800"/>
                            </a:spcAft>
                          </a:pPr>
                          <a:r>
                            <a:rPr lang="en-US" sz="900" dirty="0">
                              <a:solidFill>
                                <a:schemeClr val="tx1"/>
                              </a:solidFill>
                              <a:effectLst/>
                            </a:rPr>
                            <a:t>Beams with equal sizes</a:t>
                          </a:r>
                          <a:r>
                            <a:rPr lang="en-GB" sz="900" dirty="0">
                              <a:solidFill>
                                <a:schemeClr val="tx1"/>
                              </a:solidFill>
                              <a:effectLst/>
                              <a:latin typeface="Calibri" panose="020F0502020204030204" pitchFamily="34" charset="0"/>
                              <a:cs typeface="Arial" panose="020B0604020202020204" pitchFamily="34" charset="0"/>
                            </a:rPr>
                            <a:t> (</a:t>
                          </a:r>
                          <a14:m>
                            <m:oMath xmlns:m="http://schemas.openxmlformats.org/officeDocument/2006/math">
                              <m:sSub>
                                <m:sSubPr>
                                  <m:ctrlPr>
                                    <a:rPr lang="en-US" sz="900" b="1" i="1" smtClean="0">
                                      <a:solidFill>
                                        <a:schemeClr val="tx1"/>
                                      </a:solidFill>
                                      <a:effectLst/>
                                      <a:latin typeface="Cambria Math" panose="02040503050406030204" pitchFamily="18" charset="0"/>
                                      <a:cs typeface="Arial" panose="020B0604020202020204" pitchFamily="34" charset="0"/>
                                    </a:rPr>
                                  </m:ctrlPr>
                                </m:sSubPr>
                                <m:e>
                                  <m:r>
                                    <a:rPr lang="en-US" sz="900" b="1" i="1" smtClean="0">
                                      <a:solidFill>
                                        <a:schemeClr val="tx1"/>
                                      </a:solidFill>
                                      <a:effectLst/>
                                      <a:latin typeface="Cambria Math" panose="02040503050406030204" pitchFamily="18" charset="0"/>
                                      <a:cs typeface="Arial" panose="020B0604020202020204" pitchFamily="34" charset="0"/>
                                    </a:rPr>
                                    <m:t>𝝈</m:t>
                                  </m:r>
                                </m:e>
                                <m:sub>
                                  <m:r>
                                    <a:rPr lang="en-US" sz="900" b="1" i="1" smtClean="0">
                                      <a:solidFill>
                                        <a:schemeClr val="tx1"/>
                                      </a:solidFill>
                                      <a:effectLst/>
                                      <a:latin typeface="Cambria Math" panose="02040503050406030204" pitchFamily="18" charset="0"/>
                                      <a:cs typeface="Arial" panose="020B0604020202020204" pitchFamily="34" charset="0"/>
                                    </a:rPr>
                                    <m:t>𝟏</m:t>
                                  </m:r>
                                </m:sub>
                              </m:sSub>
                              <m:r>
                                <a:rPr lang="en-US" sz="900" b="1" i="1" smtClean="0">
                                  <a:solidFill>
                                    <a:schemeClr val="tx1"/>
                                  </a:solidFill>
                                  <a:effectLst/>
                                  <a:latin typeface="Cambria Math" panose="02040503050406030204" pitchFamily="18" charset="0"/>
                                  <a:cs typeface="Arial" panose="020B0604020202020204" pitchFamily="34" charset="0"/>
                                </a:rPr>
                                <m:t>=</m:t>
                              </m:r>
                              <m:sSub>
                                <m:sSubPr>
                                  <m:ctrlPr>
                                    <a:rPr lang="en-US" sz="900" b="1" i="1" smtClean="0">
                                      <a:solidFill>
                                        <a:schemeClr val="tx1"/>
                                      </a:solidFill>
                                      <a:effectLst/>
                                      <a:latin typeface="Cambria Math" panose="02040503050406030204" pitchFamily="18" charset="0"/>
                                      <a:cs typeface="Arial" panose="020B0604020202020204" pitchFamily="34" charset="0"/>
                                    </a:rPr>
                                  </m:ctrlPr>
                                </m:sSubPr>
                                <m:e>
                                  <m:r>
                                    <a:rPr lang="en-US" sz="900" b="1" i="1" smtClean="0">
                                      <a:solidFill>
                                        <a:schemeClr val="tx1"/>
                                      </a:solidFill>
                                      <a:effectLst/>
                                      <a:latin typeface="Cambria Math" panose="02040503050406030204" pitchFamily="18" charset="0"/>
                                      <a:cs typeface="Arial" panose="020B0604020202020204" pitchFamily="34" charset="0"/>
                                    </a:rPr>
                                    <m:t>𝝈</m:t>
                                  </m:r>
                                </m:e>
                                <m:sub>
                                  <m:r>
                                    <a:rPr lang="en-US" sz="900" b="1" i="1" smtClean="0">
                                      <a:solidFill>
                                        <a:schemeClr val="tx1"/>
                                      </a:solidFill>
                                      <a:effectLst/>
                                      <a:latin typeface="Cambria Math" panose="02040503050406030204" pitchFamily="18" charset="0"/>
                                      <a:cs typeface="Arial" panose="020B0604020202020204" pitchFamily="34" charset="0"/>
                                    </a:rPr>
                                    <m:t>𝟐</m:t>
                                  </m:r>
                                </m:sub>
                              </m:sSub>
                              <m:r>
                                <a:rPr lang="en-US" sz="900" b="1" i="1" smtClean="0">
                                  <a:solidFill>
                                    <a:schemeClr val="tx1"/>
                                  </a:solidFill>
                                  <a:effectLst/>
                                  <a:latin typeface="Cambria Math" panose="02040503050406030204" pitchFamily="18" charset="0"/>
                                  <a:cs typeface="Arial" panose="020B0604020202020204" pitchFamily="34" charset="0"/>
                                </a:rPr>
                                <m:t>=</m:t>
                              </m:r>
                              <m:r>
                                <a:rPr lang="en-US" sz="900" b="1" i="1" smtClean="0">
                                  <a:solidFill>
                                    <a:schemeClr val="tx1"/>
                                  </a:solidFill>
                                  <a:effectLst/>
                                  <a:latin typeface="Cambria Math" panose="02040503050406030204" pitchFamily="18" charset="0"/>
                                  <a:cs typeface="Arial" panose="020B0604020202020204" pitchFamily="34" charset="0"/>
                                </a:rPr>
                                <m:t>𝝈</m:t>
                              </m:r>
                            </m:oMath>
                          </a14:m>
                          <a:r>
                            <a:rPr lang="en-US" sz="900" dirty="0">
                              <a:solidFill>
                                <a:schemeClr val="tx1"/>
                              </a:solidFill>
                              <a:effectLst/>
                            </a:rPr>
                            <a:t>)</a:t>
                          </a: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AB414"/>
                        </a:solidFill>
                      </a:tcPr>
                    </a:tc>
                    <a:tc>
                      <a:txBody>
                        <a:bodyPr/>
                        <a:lstStyle/>
                        <a:p>
                          <a:pPr algn="ctr">
                            <a:lnSpc>
                              <a:spcPct val="100000"/>
                            </a:lnSpc>
                            <a:spcAft>
                              <a:spcPts val="800"/>
                            </a:spcAft>
                          </a:pPr>
                          <a:r>
                            <a:rPr lang="en-US" sz="900" dirty="0">
                              <a:solidFill>
                                <a:schemeClr val="tx1"/>
                              </a:solidFill>
                              <a:effectLst/>
                            </a:rPr>
                            <a:t>Beams with different sizes</a:t>
                          </a:r>
                          <a:br>
                            <a:rPr lang="en-US" sz="900" baseline="0" dirty="0">
                              <a:solidFill>
                                <a:schemeClr val="tx1"/>
                              </a:solidFill>
                              <a:effectLst/>
                            </a:rPr>
                          </a:br>
                          <a:r>
                            <a:rPr lang="en-GB" sz="900" dirty="0">
                              <a:solidFill>
                                <a:schemeClr val="tx1"/>
                              </a:solidFill>
                              <a:effectLst/>
                              <a:latin typeface="Calibri" panose="020F0502020204030204" pitchFamily="34" charset="0"/>
                              <a:cs typeface="Arial" panose="020B0604020202020204" pitchFamily="34" charset="0"/>
                            </a:rPr>
                            <a:t>(</a:t>
                          </a:r>
                          <a14:m>
                            <m:oMath xmlns:m="http://schemas.openxmlformats.org/officeDocument/2006/math">
                              <m:sSub>
                                <m:sSubPr>
                                  <m:ctrlPr>
                                    <a:rPr lang="en-US" sz="900" b="1" i="1" smtClean="0">
                                      <a:solidFill>
                                        <a:schemeClr val="tx1"/>
                                      </a:solidFill>
                                      <a:effectLst/>
                                      <a:latin typeface="Cambria Math" panose="02040503050406030204" pitchFamily="18" charset="0"/>
                                      <a:cs typeface="Arial" panose="020B0604020202020204" pitchFamily="34" charset="0"/>
                                    </a:rPr>
                                  </m:ctrlPr>
                                </m:sSubPr>
                                <m:e>
                                  <m:r>
                                    <a:rPr lang="en-US" sz="900" b="1" i="1" smtClean="0">
                                      <a:solidFill>
                                        <a:schemeClr val="tx1"/>
                                      </a:solidFill>
                                      <a:effectLst/>
                                      <a:latin typeface="Cambria Math" panose="02040503050406030204" pitchFamily="18" charset="0"/>
                                      <a:cs typeface="Arial" panose="020B0604020202020204" pitchFamily="34" charset="0"/>
                                    </a:rPr>
                                    <m:t>𝝈</m:t>
                                  </m:r>
                                </m:e>
                                <m:sub>
                                  <m:r>
                                    <a:rPr lang="en-US" sz="900" b="1" i="1" smtClean="0">
                                      <a:solidFill>
                                        <a:schemeClr val="tx1"/>
                                      </a:solidFill>
                                      <a:effectLst/>
                                      <a:latin typeface="Cambria Math" panose="02040503050406030204" pitchFamily="18" charset="0"/>
                                      <a:cs typeface="Arial" panose="020B0604020202020204" pitchFamily="34" charset="0"/>
                                    </a:rPr>
                                    <m:t>𝟏</m:t>
                                  </m:r>
                                </m:sub>
                              </m:sSub>
                              <m:r>
                                <a:rPr lang="en-US" sz="900" b="1" i="1" smtClean="0">
                                  <a:solidFill>
                                    <a:schemeClr val="tx1"/>
                                  </a:solidFill>
                                  <a:effectLst/>
                                  <a:latin typeface="Cambria Math" panose="02040503050406030204" pitchFamily="18" charset="0"/>
                                  <a:cs typeface="Arial" panose="020B0604020202020204" pitchFamily="34" charset="0"/>
                                </a:rPr>
                                <m:t>,  </m:t>
                              </m:r>
                              <m:sSub>
                                <m:sSubPr>
                                  <m:ctrlPr>
                                    <a:rPr lang="en-US" sz="900" b="1" i="1" smtClean="0">
                                      <a:solidFill>
                                        <a:schemeClr val="tx1"/>
                                      </a:solidFill>
                                      <a:effectLst/>
                                      <a:latin typeface="Cambria Math" panose="02040503050406030204" pitchFamily="18" charset="0"/>
                                      <a:cs typeface="Arial" panose="020B0604020202020204" pitchFamily="34" charset="0"/>
                                    </a:rPr>
                                  </m:ctrlPr>
                                </m:sSubPr>
                                <m:e>
                                  <m:r>
                                    <a:rPr lang="en-US" sz="900" b="1" i="1" smtClean="0">
                                      <a:solidFill>
                                        <a:schemeClr val="tx1"/>
                                      </a:solidFill>
                                      <a:effectLst/>
                                      <a:latin typeface="Cambria Math" panose="02040503050406030204" pitchFamily="18" charset="0"/>
                                      <a:cs typeface="Arial" panose="020B0604020202020204" pitchFamily="34" charset="0"/>
                                    </a:rPr>
                                    <m:t>𝝈</m:t>
                                  </m:r>
                                </m:e>
                                <m:sub>
                                  <m:r>
                                    <a:rPr lang="en-US" sz="900" b="1" i="1" smtClean="0">
                                      <a:solidFill>
                                        <a:schemeClr val="tx1"/>
                                      </a:solidFill>
                                      <a:effectLst/>
                                      <a:latin typeface="Cambria Math" panose="02040503050406030204" pitchFamily="18" charset="0"/>
                                      <a:cs typeface="Arial" panose="020B0604020202020204" pitchFamily="34" charset="0"/>
                                    </a:rPr>
                                    <m:t>𝟐</m:t>
                                  </m:r>
                                </m:sub>
                              </m:sSub>
                            </m:oMath>
                          </a14:m>
                          <a:r>
                            <a:rPr lang="en-US" sz="900" dirty="0">
                              <a:solidFill>
                                <a:schemeClr val="tx1"/>
                              </a:solidFill>
                              <a:effectLst/>
                            </a:rPr>
                            <a:t>)</a:t>
                          </a:r>
                          <a:endParaRPr lang="en-GB" sz="9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AB414"/>
                        </a:solidFill>
                      </a:tcPr>
                    </a:tc>
                    <a:extLst>
                      <a:ext uri="{0D108BD9-81ED-4DB2-BD59-A6C34878D82A}">
                        <a16:rowId xmlns:a16="http://schemas.microsoft.com/office/drawing/2014/main" val="3196111931"/>
                      </a:ext>
                    </a:extLst>
                  </a:tr>
                  <a:tr h="562746">
                    <a:tc>
                      <a:txBody>
                        <a:bodyPr/>
                        <a:lstStyle/>
                        <a:p>
                          <a:pPr algn="ctr">
                            <a:lnSpc>
                              <a:spcPct val="100000"/>
                            </a:lnSpc>
                            <a:spcAft>
                              <a:spcPts val="800"/>
                            </a:spcAft>
                          </a:pPr>
                          <a:r>
                            <a:rPr lang="en-GB" sz="900" dirty="0">
                              <a:solidFill>
                                <a:schemeClr val="tx1"/>
                              </a:solidFill>
                              <a:effectLst/>
                              <a:latin typeface="+mj-lt"/>
                            </a:rPr>
                            <a:t>Light-tailed</a:t>
                          </a:r>
                          <a:r>
                            <a:rPr lang="en-GB" sz="900" dirty="0">
                              <a:solidFill>
                                <a:schemeClr val="tx1"/>
                              </a:solidFill>
                              <a:effectLst/>
                              <a:latin typeface="+mj-lt"/>
                              <a:cs typeface="Arial" panose="020B0604020202020204" pitchFamily="34" charset="0"/>
                            </a:rPr>
                            <a:t> “q&lt;1”</a:t>
                          </a:r>
                          <a:endParaRPr lang="en-GB" sz="900" dirty="0">
                            <a:solidFill>
                              <a:schemeClr val="tx1"/>
                            </a:solidFill>
                            <a:effectLst/>
                            <a:latin typeface="+mj-lt"/>
                          </a:endParaRP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AB414"/>
                        </a:solidFill>
                      </a:tcPr>
                    </a:tc>
                    <a:tc>
                      <a:txBody>
                        <a:bodyPr/>
                        <a:lstStyle/>
                        <a:p>
                          <a:pPr algn="ctr">
                            <a:lnSpc>
                              <a:spcPct val="100000"/>
                            </a:lnSpc>
                            <a:spcAft>
                              <a:spcPts val="800"/>
                            </a:spcAft>
                          </a:pPr>
                          <a14:m>
                            <m:oMathPara xmlns:m="http://schemas.openxmlformats.org/officeDocument/2006/math">
                              <m:oMathParaPr>
                                <m:jc m:val="centerGroup"/>
                              </m:oMathParaPr>
                              <m:oMath xmlns:m="http://schemas.openxmlformats.org/officeDocument/2006/math">
                                <m:f>
                                  <m:fPr>
                                    <m:ctrlPr>
                                      <a:rPr lang="en-GB" sz="900" i="1" smtClean="0">
                                        <a:effectLst/>
                                        <a:latin typeface="Cambria Math" panose="02040503050406030204" pitchFamily="18" charset="0"/>
                                      </a:rPr>
                                    </m:ctrlPr>
                                  </m:fPr>
                                  <m:num>
                                    <m:r>
                                      <a:rPr lang="en-GB" sz="900" i="1">
                                        <a:effectLst/>
                                        <a:latin typeface="Cambria Math" panose="02040503050406030204" pitchFamily="18" charset="0"/>
                                        <a:ea typeface="Calibri" panose="020F0502020204030204" pitchFamily="34" charset="0"/>
                                        <a:cs typeface="Arial" panose="020B0604020202020204" pitchFamily="34" charset="0"/>
                                      </a:rPr>
                                      <m:t>𝐵𝑒𝑡𝑎</m:t>
                                    </m:r>
                                    <m:d>
                                      <m:dPr>
                                        <m:ctrlPr>
                                          <a:rPr lang="en-GB" sz="900" i="1">
                                            <a:effectLst/>
                                            <a:latin typeface="Cambria Math" panose="02040503050406030204" pitchFamily="18" charset="0"/>
                                          </a:rPr>
                                        </m:ctrlPr>
                                      </m:dPr>
                                      <m:e>
                                        <m:f>
                                          <m:fPr>
                                            <m:ctrlPr>
                                              <a:rPr lang="en-GB" sz="900" i="1">
                                                <a:effectLst/>
                                                <a:latin typeface="Cambria Math" panose="02040503050406030204" pitchFamily="18" charset="0"/>
                                              </a:rPr>
                                            </m:ctrlPr>
                                          </m:fPr>
                                          <m:num>
                                            <m:r>
                                              <a:rPr lang="en-GB" sz="900" i="1">
                                                <a:effectLst/>
                                                <a:latin typeface="Cambria Math" panose="02040503050406030204" pitchFamily="18" charset="0"/>
                                                <a:ea typeface="Calibri" panose="020F0502020204030204" pitchFamily="34" charset="0"/>
                                                <a:cs typeface="Arial" panose="020B0604020202020204" pitchFamily="34" charset="0"/>
                                              </a:rPr>
                                              <m:t>1</m:t>
                                            </m:r>
                                          </m:num>
                                          <m:den>
                                            <m:r>
                                              <a:rPr lang="en-GB" sz="900" i="1">
                                                <a:effectLst/>
                                                <a:latin typeface="Cambria Math" panose="02040503050406030204" pitchFamily="18" charset="0"/>
                                                <a:ea typeface="Calibri" panose="020F0502020204030204" pitchFamily="34" charset="0"/>
                                                <a:cs typeface="Arial" panose="020B0604020202020204" pitchFamily="34" charset="0"/>
                                              </a:rPr>
                                              <m:t>2</m:t>
                                            </m:r>
                                          </m:den>
                                        </m:f>
                                        <m:r>
                                          <a:rPr lang="en-GB" sz="900" i="1">
                                            <a:effectLst/>
                                            <a:latin typeface="Cambria Math" panose="02040503050406030204" pitchFamily="18" charset="0"/>
                                            <a:ea typeface="Calibri" panose="020F0502020204030204" pitchFamily="34" charset="0"/>
                                            <a:cs typeface="Arial" panose="020B0604020202020204" pitchFamily="34" charset="0"/>
                                          </a:rPr>
                                          <m:t>,</m:t>
                                        </m:r>
                                        <m:r>
                                          <a:rPr lang="en-GB" sz="900" i="1">
                                            <a:effectLst/>
                                            <a:latin typeface="Cambria Math" panose="02040503050406030204" pitchFamily="18" charset="0"/>
                                            <a:ea typeface="Calibri" panose="020F0502020204030204" pitchFamily="34" charset="0"/>
                                            <a:cs typeface="Arial" panose="020B0604020202020204" pitchFamily="34" charset="0"/>
                                          </a:rPr>
                                          <m:t>𝑟</m:t>
                                        </m:r>
                                        <m:r>
                                          <a:rPr lang="en-GB" sz="900" i="1">
                                            <a:effectLst/>
                                            <a:latin typeface="Cambria Math" panose="02040503050406030204" pitchFamily="18" charset="0"/>
                                            <a:ea typeface="Calibri" panose="020F0502020204030204" pitchFamily="34" charset="0"/>
                                            <a:cs typeface="Arial" panose="020B0604020202020204" pitchFamily="34" charset="0"/>
                                          </a:rPr>
                                          <m:t>+</m:t>
                                        </m:r>
                                        <m:r>
                                          <a:rPr lang="en-GB" sz="900" i="1">
                                            <a:effectLst/>
                                            <a:latin typeface="Cambria Math" panose="02040503050406030204" pitchFamily="18" charset="0"/>
                                            <a:ea typeface="Calibri" panose="020F0502020204030204" pitchFamily="34" charset="0"/>
                                            <a:cs typeface="Arial" panose="020B0604020202020204" pitchFamily="34" charset="0"/>
                                          </a:rPr>
                                          <m:t>1</m:t>
                                        </m:r>
                                      </m:e>
                                    </m:d>
                                  </m:num>
                                  <m:den>
                                    <m:r>
                                      <a:rPr lang="en-GB" sz="900">
                                        <a:effectLst/>
                                        <a:latin typeface="Cambria Math" panose="02040503050406030204" pitchFamily="18" charset="0"/>
                                        <a:ea typeface="Calibri" panose="020F0502020204030204" pitchFamily="34" charset="0"/>
                                        <a:cs typeface="Arial" panose="020B0604020202020204" pitchFamily="34" charset="0"/>
                                      </a:rPr>
                                      <m:t>­</m:t>
                                    </m:r>
                                    <m:r>
                                      <a:rPr lang="en-GB" sz="900" i="1">
                                        <a:effectLst/>
                                        <a:latin typeface="Cambria Math" panose="02040503050406030204" pitchFamily="18" charset="0"/>
                                        <a:ea typeface="Calibri" panose="020F0502020204030204" pitchFamily="34" charset="0"/>
                                        <a:cs typeface="Arial" panose="020B0604020202020204" pitchFamily="34" charset="0"/>
                                      </a:rPr>
                                      <m:t>𝐵𝑒𝑡𝑎</m:t>
                                    </m:r>
                                    <m:d>
                                      <m:dPr>
                                        <m:ctrlPr>
                                          <a:rPr lang="en-GB" sz="900" i="1">
                                            <a:effectLst/>
                                            <a:latin typeface="Cambria Math" panose="02040503050406030204" pitchFamily="18" charset="0"/>
                                          </a:rPr>
                                        </m:ctrlPr>
                                      </m:dPr>
                                      <m:e>
                                        <m:f>
                                          <m:fPr>
                                            <m:ctrlPr>
                                              <a:rPr lang="en-GB" sz="900" i="1">
                                                <a:effectLst/>
                                                <a:latin typeface="Cambria Math" panose="02040503050406030204" pitchFamily="18" charset="0"/>
                                              </a:rPr>
                                            </m:ctrlPr>
                                          </m:fPr>
                                          <m:num>
                                            <m:r>
                                              <a:rPr lang="en-GB" sz="900" i="1">
                                                <a:effectLst/>
                                                <a:latin typeface="Cambria Math" panose="02040503050406030204" pitchFamily="18" charset="0"/>
                                                <a:ea typeface="Calibri" panose="020F0502020204030204" pitchFamily="34" charset="0"/>
                                                <a:cs typeface="Arial" panose="020B0604020202020204" pitchFamily="34" charset="0"/>
                                              </a:rPr>
                                              <m:t>1</m:t>
                                            </m:r>
                                          </m:num>
                                          <m:den>
                                            <m:r>
                                              <a:rPr lang="en-GB" sz="900" i="1">
                                                <a:effectLst/>
                                                <a:latin typeface="Cambria Math" panose="02040503050406030204" pitchFamily="18" charset="0"/>
                                                <a:ea typeface="Calibri" panose="020F0502020204030204" pitchFamily="34" charset="0"/>
                                                <a:cs typeface="Arial" panose="020B0604020202020204" pitchFamily="34" charset="0"/>
                                              </a:rPr>
                                              <m:t>2</m:t>
                                            </m:r>
                                          </m:den>
                                        </m:f>
                                        <m:r>
                                          <a:rPr lang="en-GB" sz="900" i="1">
                                            <a:effectLst/>
                                            <a:latin typeface="Cambria Math" panose="02040503050406030204" pitchFamily="18" charset="0"/>
                                            <a:ea typeface="Calibri" panose="020F0502020204030204" pitchFamily="34" charset="0"/>
                                            <a:cs typeface="Arial" panose="020B0604020202020204" pitchFamily="34" charset="0"/>
                                          </a:rPr>
                                          <m:t>,</m:t>
                                        </m:r>
                                        <m:r>
                                          <a:rPr lang="en-GB" sz="900" i="1">
                                            <a:effectLst/>
                                            <a:latin typeface="Cambria Math" panose="02040503050406030204" pitchFamily="18" charset="0"/>
                                            <a:ea typeface="Calibri" panose="020F0502020204030204" pitchFamily="34" charset="0"/>
                                            <a:cs typeface="Arial" panose="020B0604020202020204" pitchFamily="34" charset="0"/>
                                          </a:rPr>
                                          <m:t>2</m:t>
                                        </m:r>
                                        <m:r>
                                          <a:rPr lang="en-GB" sz="900" i="1">
                                            <a:effectLst/>
                                            <a:latin typeface="Cambria Math" panose="02040503050406030204" pitchFamily="18" charset="0"/>
                                            <a:ea typeface="Calibri" panose="020F0502020204030204" pitchFamily="34" charset="0"/>
                                            <a:cs typeface="Arial" panose="020B0604020202020204" pitchFamily="34" charset="0"/>
                                          </a:rPr>
                                          <m:t>𝑟</m:t>
                                        </m:r>
                                        <m:r>
                                          <a:rPr lang="en-GB" sz="900" i="1">
                                            <a:effectLst/>
                                            <a:latin typeface="Cambria Math" panose="02040503050406030204" pitchFamily="18" charset="0"/>
                                            <a:ea typeface="Calibri" panose="020F0502020204030204" pitchFamily="34" charset="0"/>
                                            <a:cs typeface="Arial" panose="020B0604020202020204" pitchFamily="34" charset="0"/>
                                          </a:rPr>
                                          <m:t>+</m:t>
                                        </m:r>
                                        <m:r>
                                          <a:rPr lang="en-GB" sz="900" i="1">
                                            <a:effectLst/>
                                            <a:latin typeface="Cambria Math" panose="02040503050406030204" pitchFamily="18" charset="0"/>
                                            <a:ea typeface="Calibri" panose="020F0502020204030204" pitchFamily="34" charset="0"/>
                                            <a:cs typeface="Arial" panose="020B0604020202020204" pitchFamily="34" charset="0"/>
                                          </a:rPr>
                                          <m:t>1</m:t>
                                        </m:r>
                                      </m:e>
                                    </m:d>
                                  </m:den>
                                </m:f>
                                <m:r>
                                  <a:rPr lang="en-GB" sz="900" i="1">
                                    <a:effectLst/>
                                    <a:latin typeface="Cambria Math" panose="02040503050406030204" pitchFamily="18" charset="0"/>
                                    <a:ea typeface="Calibri" panose="020F0502020204030204" pitchFamily="34" charset="0"/>
                                    <a:cs typeface="Arial" panose="020B0604020202020204" pitchFamily="34" charset="0"/>
                                  </a:rPr>
                                  <m:t>𝜎</m:t>
                                </m:r>
                              </m:oMath>
                            </m:oMathPara>
                          </a14:m>
                          <a:endParaRPr lang="en-GB" sz="900" dirty="0">
                            <a:solidFill>
                              <a:schemeClr val="tx1"/>
                            </a:solidFill>
                            <a:effectLst/>
                            <a:latin typeface="+mj-lt"/>
                            <a:ea typeface="Calibri" panose="020F0502020204030204" pitchFamily="34" charset="0"/>
                            <a:cs typeface="Arial" panose="020B0604020202020204" pitchFamily="34" charset="0"/>
                          </a:endParaRP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tc>
                      <a:txBody>
                        <a:bodyPr/>
                        <a:lstStyle/>
                        <a:p>
                          <a:pPr algn="ctr">
                            <a:lnSpc>
                              <a:spcPct val="100000"/>
                            </a:lnSpc>
                            <a:spcAft>
                              <a:spcPts val="800"/>
                            </a:spcAft>
                          </a:pPr>
                          <a14:m>
                            <m:oMathPara xmlns:m="http://schemas.openxmlformats.org/officeDocument/2006/math">
                              <m:oMathParaPr>
                                <m:jc m:val="centerGroup"/>
                              </m:oMathParaPr>
                              <m:oMath xmlns:m="http://schemas.openxmlformats.org/officeDocument/2006/math">
                                <m:f>
                                  <m:fPr>
                                    <m:ctrlPr>
                                      <a:rPr lang="en-GB" sz="900" i="1" smtClean="0">
                                        <a:effectLst/>
                                        <a:latin typeface="Cambria Math" panose="02040503050406030204" pitchFamily="18" charset="0"/>
                                      </a:rPr>
                                    </m:ctrlPr>
                                  </m:fPr>
                                  <m:num>
                                    <m:sSub>
                                      <m:sSubPr>
                                        <m:ctrlPr>
                                          <a:rPr lang="en-GB" sz="900" i="1">
                                            <a:effectLst/>
                                            <a:latin typeface="Cambria Math" panose="02040503050406030204" pitchFamily="18" charset="0"/>
                                          </a:rPr>
                                        </m:ctrlPr>
                                      </m:sSubPr>
                                      <m:e>
                                        <m:r>
                                          <a:rPr lang="en-GB" sz="900" i="1">
                                            <a:effectLst/>
                                            <a:latin typeface="Cambria Math" panose="02040503050406030204" pitchFamily="18" charset="0"/>
                                            <a:ea typeface="Calibri" panose="020F0502020204030204" pitchFamily="34" charset="0"/>
                                            <a:cs typeface="Arial" panose="020B0604020202020204" pitchFamily="34" charset="0"/>
                                          </a:rPr>
                                          <m:t>𝜎</m:t>
                                        </m:r>
                                      </m:e>
                                      <m:sub>
                                        <m:r>
                                          <a:rPr lang="en-GB" sz="900" i="1">
                                            <a:effectLst/>
                                            <a:latin typeface="Cambria Math" panose="02040503050406030204" pitchFamily="18" charset="0"/>
                                            <a:ea typeface="Calibri" panose="020F0502020204030204" pitchFamily="34" charset="0"/>
                                            <a:cs typeface="Arial" panose="020B0604020202020204" pitchFamily="34" charset="0"/>
                                          </a:rPr>
                                          <m:t>𝑚𝑎𝑥</m:t>
                                        </m:r>
                                      </m:sub>
                                    </m:sSub>
                                  </m:num>
                                  <m:den>
                                    <m:sSubSup>
                                      <m:sSubSupPr>
                                        <m:ctrlPr>
                                          <a:rPr lang="en-GB" sz="900" i="1">
                                            <a:effectLst/>
                                            <a:latin typeface="Cambria Math" panose="02040503050406030204" pitchFamily="18" charset="0"/>
                                          </a:rPr>
                                        </m:ctrlPr>
                                      </m:sSubSupPr>
                                      <m:e>
                                        <m:sPre>
                                          <m:sPrePr>
                                            <m:ctrlPr>
                                              <a:rPr lang="en-GB" sz="900" i="1">
                                                <a:effectLst/>
                                                <a:latin typeface="Cambria Math" panose="02040503050406030204" pitchFamily="18" charset="0"/>
                                              </a:rPr>
                                            </m:ctrlPr>
                                          </m:sPrePr>
                                          <m:sub>
                                            <m:r>
                                              <a:rPr lang="en-GB" sz="900" i="1">
                                                <a:effectLst/>
                                                <a:latin typeface="Cambria Math" panose="02040503050406030204" pitchFamily="18" charset="0"/>
                                                <a:ea typeface="Calibri" panose="020F0502020204030204" pitchFamily="34" charset="0"/>
                                                <a:cs typeface="Arial" panose="020B0604020202020204" pitchFamily="34" charset="0"/>
                                              </a:rPr>
                                              <m:t>2</m:t>
                                            </m:r>
                                          </m:sub>
                                          <m:sup/>
                                          <m:e>
                                            <m:r>
                                              <a:rPr lang="en-GB" sz="900" i="1">
                                                <a:effectLst/>
                                                <a:latin typeface="Cambria Math" panose="02040503050406030204" pitchFamily="18" charset="0"/>
                                                <a:ea typeface="Calibri" panose="020F0502020204030204" pitchFamily="34" charset="0"/>
                                                <a:cs typeface="Arial" panose="020B0604020202020204" pitchFamily="34" charset="0"/>
                                              </a:rPr>
                                              <m:t>𝐹</m:t>
                                            </m:r>
                                          </m:e>
                                        </m:sPre>
                                      </m:e>
                                      <m:sub>
                                        <m:r>
                                          <a:rPr lang="en-GB" sz="900" i="1">
                                            <a:effectLst/>
                                            <a:latin typeface="Cambria Math" panose="02040503050406030204" pitchFamily="18" charset="0"/>
                                            <a:ea typeface="Calibri" panose="020F0502020204030204" pitchFamily="34" charset="0"/>
                                            <a:cs typeface="Arial" panose="020B0604020202020204" pitchFamily="34" charset="0"/>
                                          </a:rPr>
                                          <m:t>1</m:t>
                                        </m:r>
                                      </m:sub>
                                      <m:sup/>
                                    </m:sSubSup>
                                    <m:d>
                                      <m:dPr>
                                        <m:ctrlPr>
                                          <a:rPr lang="en-GB" sz="900" i="1">
                                            <a:effectLst/>
                                            <a:latin typeface="Cambria Math" panose="02040503050406030204" pitchFamily="18" charset="0"/>
                                          </a:rPr>
                                        </m:ctrlPr>
                                      </m:dPr>
                                      <m:e>
                                        <m:f>
                                          <m:fPr>
                                            <m:ctrlPr>
                                              <a:rPr lang="en-GB" sz="900" i="1">
                                                <a:effectLst/>
                                                <a:latin typeface="Cambria Math" panose="02040503050406030204" pitchFamily="18" charset="0"/>
                                              </a:rPr>
                                            </m:ctrlPr>
                                          </m:fPr>
                                          <m:num>
                                            <m:r>
                                              <a:rPr lang="en-GB" sz="900" i="1">
                                                <a:effectLst/>
                                                <a:latin typeface="Cambria Math" panose="02040503050406030204" pitchFamily="18" charset="0"/>
                                                <a:ea typeface="Calibri" panose="020F0502020204030204" pitchFamily="34" charset="0"/>
                                                <a:cs typeface="Arial" panose="020B0604020202020204" pitchFamily="34" charset="0"/>
                                              </a:rPr>
                                              <m:t>1</m:t>
                                            </m:r>
                                          </m:num>
                                          <m:den>
                                            <m:r>
                                              <a:rPr lang="en-GB" sz="900" i="1">
                                                <a:effectLst/>
                                                <a:latin typeface="Cambria Math" panose="02040503050406030204" pitchFamily="18" charset="0"/>
                                                <a:ea typeface="Calibri" panose="020F0502020204030204" pitchFamily="34" charset="0"/>
                                                <a:cs typeface="Arial" panose="020B0604020202020204" pitchFamily="34" charset="0"/>
                                              </a:rPr>
                                              <m:t>2</m:t>
                                            </m:r>
                                          </m:den>
                                        </m:f>
                                        <m:r>
                                          <a:rPr lang="en-GB" sz="900" i="1">
                                            <a:effectLst/>
                                            <a:latin typeface="Cambria Math" panose="02040503050406030204" pitchFamily="18" charset="0"/>
                                            <a:ea typeface="Calibri" panose="020F0502020204030204" pitchFamily="34" charset="0"/>
                                            <a:cs typeface="Arial" panose="020B0604020202020204" pitchFamily="34" charset="0"/>
                                          </a:rPr>
                                          <m:t>,−</m:t>
                                        </m:r>
                                        <m:r>
                                          <a:rPr lang="en-GB" sz="900" i="1">
                                            <a:effectLst/>
                                            <a:latin typeface="Cambria Math" panose="02040503050406030204" pitchFamily="18" charset="0"/>
                                            <a:ea typeface="Calibri" panose="020F0502020204030204" pitchFamily="34" charset="0"/>
                                            <a:cs typeface="Arial" panose="020B0604020202020204" pitchFamily="34" charset="0"/>
                                          </a:rPr>
                                          <m:t>𝑟</m:t>
                                        </m:r>
                                        <m:r>
                                          <a:rPr lang="en-GB" sz="900" i="1">
                                            <a:effectLst/>
                                            <a:latin typeface="Cambria Math" panose="02040503050406030204" pitchFamily="18" charset="0"/>
                                            <a:ea typeface="Calibri" panose="020F0502020204030204" pitchFamily="34" charset="0"/>
                                            <a:cs typeface="Arial" panose="020B0604020202020204" pitchFamily="34" charset="0"/>
                                          </a:rPr>
                                          <m:t>;</m:t>
                                        </m:r>
                                        <m:r>
                                          <a:rPr lang="en-GB" sz="900" i="1">
                                            <a:effectLst/>
                                            <a:latin typeface="Cambria Math" panose="02040503050406030204" pitchFamily="18" charset="0"/>
                                            <a:ea typeface="Calibri" panose="020F0502020204030204" pitchFamily="34" charset="0"/>
                                            <a:cs typeface="Arial" panose="020B0604020202020204" pitchFamily="34" charset="0"/>
                                          </a:rPr>
                                          <m:t>𝑟</m:t>
                                        </m:r>
                                        <m:r>
                                          <a:rPr lang="en-GB" sz="900" i="1">
                                            <a:effectLst/>
                                            <a:latin typeface="Cambria Math" panose="02040503050406030204" pitchFamily="18" charset="0"/>
                                            <a:ea typeface="Calibri" panose="020F0502020204030204" pitchFamily="34" charset="0"/>
                                            <a:cs typeface="Arial" panose="020B0604020202020204" pitchFamily="34" charset="0"/>
                                          </a:rPr>
                                          <m:t>+</m:t>
                                        </m:r>
                                        <m:f>
                                          <m:fPr>
                                            <m:ctrlPr>
                                              <a:rPr lang="en-GB" sz="900" i="1">
                                                <a:effectLst/>
                                                <a:latin typeface="Cambria Math" panose="02040503050406030204" pitchFamily="18" charset="0"/>
                                              </a:rPr>
                                            </m:ctrlPr>
                                          </m:fPr>
                                          <m:num>
                                            <m:r>
                                              <a:rPr lang="en-GB" sz="900" i="1">
                                                <a:effectLst/>
                                                <a:latin typeface="Cambria Math" panose="02040503050406030204" pitchFamily="18" charset="0"/>
                                                <a:ea typeface="Calibri" panose="020F0502020204030204" pitchFamily="34" charset="0"/>
                                                <a:cs typeface="Arial" panose="020B0604020202020204" pitchFamily="34" charset="0"/>
                                              </a:rPr>
                                              <m:t>3</m:t>
                                            </m:r>
                                          </m:num>
                                          <m:den>
                                            <m:r>
                                              <a:rPr lang="en-GB" sz="900" i="1">
                                                <a:effectLst/>
                                                <a:latin typeface="Cambria Math" panose="02040503050406030204" pitchFamily="18" charset="0"/>
                                                <a:ea typeface="Calibri" panose="020F0502020204030204" pitchFamily="34" charset="0"/>
                                                <a:cs typeface="Arial" panose="020B0604020202020204" pitchFamily="34" charset="0"/>
                                              </a:rPr>
                                              <m:t>2</m:t>
                                            </m:r>
                                          </m:den>
                                        </m:f>
                                        <m:r>
                                          <a:rPr lang="en-GB" sz="900" i="1">
                                            <a:effectLst/>
                                            <a:latin typeface="Cambria Math" panose="02040503050406030204" pitchFamily="18" charset="0"/>
                                            <a:ea typeface="Calibri" panose="020F0502020204030204" pitchFamily="34" charset="0"/>
                                            <a:cs typeface="Arial" panose="020B0604020202020204" pitchFamily="34" charset="0"/>
                                          </a:rPr>
                                          <m:t>;</m:t>
                                        </m:r>
                                        <m:f>
                                          <m:fPr>
                                            <m:ctrlPr>
                                              <a:rPr lang="en-GB" sz="900" i="1">
                                                <a:effectLst/>
                                                <a:latin typeface="Cambria Math" panose="02040503050406030204" pitchFamily="18" charset="0"/>
                                              </a:rPr>
                                            </m:ctrlPr>
                                          </m:fPr>
                                          <m:num>
                                            <m:sSubSup>
                                              <m:sSubSupPr>
                                                <m:ctrlPr>
                                                  <a:rPr lang="en-GB" sz="900" i="1">
                                                    <a:effectLst/>
                                                    <a:latin typeface="Cambria Math" panose="02040503050406030204" pitchFamily="18" charset="0"/>
                                                  </a:rPr>
                                                </m:ctrlPr>
                                              </m:sSubSupPr>
                                              <m:e>
                                                <m:r>
                                                  <a:rPr lang="en-GB" sz="900" i="1">
                                                    <a:effectLst/>
                                                    <a:latin typeface="Cambria Math" panose="02040503050406030204" pitchFamily="18" charset="0"/>
                                                    <a:ea typeface="Calibri" panose="020F0502020204030204" pitchFamily="34" charset="0"/>
                                                    <a:cs typeface="Arial" panose="020B0604020202020204" pitchFamily="34" charset="0"/>
                                                  </a:rPr>
                                                  <m:t>𝜎</m:t>
                                                </m:r>
                                              </m:e>
                                              <m:sub>
                                                <m:r>
                                                  <a:rPr lang="en-GB" sz="900" i="1">
                                                    <a:effectLst/>
                                                    <a:latin typeface="Cambria Math" panose="02040503050406030204" pitchFamily="18" charset="0"/>
                                                    <a:ea typeface="Calibri" panose="020F0502020204030204" pitchFamily="34" charset="0"/>
                                                    <a:cs typeface="Arial" panose="020B0604020202020204" pitchFamily="34" charset="0"/>
                                                  </a:rPr>
                                                  <m:t>𝑚𝑖𝑛</m:t>
                                                </m:r>
                                              </m:sub>
                                              <m:sup>
                                                <m:r>
                                                  <a:rPr lang="en-GB" sz="900" i="1">
                                                    <a:effectLst/>
                                                    <a:latin typeface="Cambria Math" panose="02040503050406030204" pitchFamily="18" charset="0"/>
                                                    <a:ea typeface="Calibri" panose="020F0502020204030204" pitchFamily="34" charset="0"/>
                                                    <a:cs typeface="Arial" panose="020B0604020202020204" pitchFamily="34" charset="0"/>
                                                  </a:rPr>
                                                  <m:t>2</m:t>
                                                </m:r>
                                              </m:sup>
                                            </m:sSubSup>
                                          </m:num>
                                          <m:den>
                                            <m:sSubSup>
                                              <m:sSubSupPr>
                                                <m:ctrlPr>
                                                  <a:rPr lang="en-GB" sz="900" i="1">
                                                    <a:effectLst/>
                                                    <a:latin typeface="Cambria Math" panose="02040503050406030204" pitchFamily="18" charset="0"/>
                                                  </a:rPr>
                                                </m:ctrlPr>
                                              </m:sSubSupPr>
                                              <m:e>
                                                <m:r>
                                                  <a:rPr lang="en-GB" sz="900" i="1">
                                                    <a:effectLst/>
                                                    <a:latin typeface="Cambria Math" panose="02040503050406030204" pitchFamily="18" charset="0"/>
                                                    <a:ea typeface="Calibri" panose="020F0502020204030204" pitchFamily="34" charset="0"/>
                                                    <a:cs typeface="Arial" panose="020B0604020202020204" pitchFamily="34" charset="0"/>
                                                  </a:rPr>
                                                  <m:t>𝜎</m:t>
                                                </m:r>
                                              </m:e>
                                              <m:sub>
                                                <m:r>
                                                  <a:rPr lang="en-GB" sz="900" i="1">
                                                    <a:effectLst/>
                                                    <a:latin typeface="Cambria Math" panose="02040503050406030204" pitchFamily="18" charset="0"/>
                                                    <a:ea typeface="Calibri" panose="020F0502020204030204" pitchFamily="34" charset="0"/>
                                                    <a:cs typeface="Arial" panose="020B0604020202020204" pitchFamily="34" charset="0"/>
                                                  </a:rPr>
                                                  <m:t>𝑚𝑎𝑥</m:t>
                                                </m:r>
                                              </m:sub>
                                              <m:sup>
                                                <m:r>
                                                  <a:rPr lang="en-GB" sz="900" i="1">
                                                    <a:effectLst/>
                                                    <a:latin typeface="Cambria Math" panose="02040503050406030204" pitchFamily="18" charset="0"/>
                                                    <a:ea typeface="Calibri" panose="020F0502020204030204" pitchFamily="34" charset="0"/>
                                                    <a:cs typeface="Arial" panose="020B0604020202020204" pitchFamily="34" charset="0"/>
                                                  </a:rPr>
                                                  <m:t>2</m:t>
                                                </m:r>
                                              </m:sup>
                                            </m:sSubSup>
                                          </m:den>
                                        </m:f>
                                      </m:e>
                                    </m:d>
                                  </m:den>
                                </m:f>
                              </m:oMath>
                            </m:oMathPara>
                          </a14:m>
                          <a:endParaRPr lang="en-GB" sz="900" dirty="0">
                            <a:solidFill>
                              <a:schemeClr val="tx1"/>
                            </a:solidFill>
                            <a:effectLst/>
                            <a:latin typeface="+mj-lt"/>
                            <a:ea typeface="Calibri" panose="020F0502020204030204" pitchFamily="34" charset="0"/>
                            <a:cs typeface="Arial" panose="020B0604020202020204" pitchFamily="34" charset="0"/>
                          </a:endParaRP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extLst>
                      <a:ext uri="{0D108BD9-81ED-4DB2-BD59-A6C34878D82A}">
                        <a16:rowId xmlns:a16="http://schemas.microsoft.com/office/drawing/2014/main" val="3235993467"/>
                      </a:ext>
                    </a:extLst>
                  </a:tr>
                  <a:tr h="350965">
                    <a:tc>
                      <a:txBody>
                        <a:bodyPr/>
                        <a:lstStyle/>
                        <a:p>
                          <a:pPr algn="ctr">
                            <a:lnSpc>
                              <a:spcPct val="100000"/>
                            </a:lnSpc>
                            <a:spcAft>
                              <a:spcPts val="800"/>
                            </a:spcAft>
                          </a:pPr>
                          <a:r>
                            <a:rPr lang="en-US" sz="900" dirty="0">
                              <a:solidFill>
                                <a:schemeClr val="tx1"/>
                              </a:solidFill>
                              <a:effectLst/>
                              <a:latin typeface="+mj-lt"/>
                              <a:ea typeface="Calibri" panose="020F0502020204030204" pitchFamily="34" charset="0"/>
                              <a:cs typeface="Arial" panose="020B0604020202020204" pitchFamily="34" charset="0"/>
                            </a:rPr>
                            <a:t>Gaussian “q=1”</a:t>
                          </a:r>
                          <a:endParaRPr lang="en-GB" sz="900" dirty="0">
                            <a:solidFill>
                              <a:schemeClr val="tx1"/>
                            </a:solidFill>
                            <a:effectLst/>
                            <a:latin typeface="+mj-lt"/>
                            <a:ea typeface="Calibri" panose="020F0502020204030204" pitchFamily="34" charset="0"/>
                            <a:cs typeface="Arial" panose="020B0604020202020204" pitchFamily="34" charset="0"/>
                          </a:endParaRP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AB414"/>
                        </a:solidFill>
                      </a:tcPr>
                    </a:tc>
                    <a:tc>
                      <a:txBody>
                        <a:bodyPr/>
                        <a:lstStyle/>
                        <a:p>
                          <a:pPr algn="ctr">
                            <a:lnSpc>
                              <a:spcPct val="100000"/>
                            </a:lnSpc>
                            <a:spcBef>
                              <a:spcPts val="300"/>
                            </a:spcBef>
                            <a:spcAft>
                              <a:spcPts val="300"/>
                            </a:spcAft>
                            <a:tabLst>
                              <a:tab pos="1045210" algn="l"/>
                            </a:tabLst>
                          </a:pPr>
                          <a14:m>
                            <m:oMathPara xmlns:m="http://schemas.openxmlformats.org/officeDocument/2006/math">
                              <m:oMathParaPr>
                                <m:jc m:val="centerGroup"/>
                              </m:oMathParaPr>
                              <m:oMath xmlns:m="http://schemas.openxmlformats.org/officeDocument/2006/math">
                                <m:rad>
                                  <m:radPr>
                                    <m:degHide m:val="on"/>
                                    <m:ctrlPr>
                                      <a:rPr lang="en-GB" sz="1100" i="1">
                                        <a:effectLst/>
                                        <a:latin typeface="Cambria Math" panose="02040503050406030204" pitchFamily="18" charset="0"/>
                                        <a:ea typeface="Calibri" panose="020F0502020204030204" pitchFamily="34" charset="0"/>
                                        <a:cs typeface="Arial" panose="020B0604020202020204" pitchFamily="34" charset="0"/>
                                      </a:rPr>
                                    </m:ctrlPr>
                                  </m:radPr>
                                  <m:deg/>
                                  <m:e>
                                    <m:r>
                                      <a:rPr lang="en-GB" sz="1100" i="1">
                                        <a:effectLst/>
                                        <a:latin typeface="Cambria Math" panose="02040503050406030204" pitchFamily="18" charset="0"/>
                                        <a:ea typeface="Calibri" panose="020F0502020204030204" pitchFamily="34" charset="0"/>
                                        <a:cs typeface="Arial" panose="020B0604020202020204" pitchFamily="34" charset="0"/>
                                      </a:rPr>
                                      <m:t>2</m:t>
                                    </m:r>
                                  </m:e>
                                </m:rad>
                                <m:r>
                                  <a:rPr lang="en-GB" sz="1100" i="1">
                                    <a:effectLst/>
                                    <a:latin typeface="Cambria Math" panose="02040503050406030204" pitchFamily="18" charset="0"/>
                                    <a:ea typeface="Calibri" panose="020F0502020204030204" pitchFamily="34" charset="0"/>
                                    <a:cs typeface="Arial" panose="020B0604020202020204" pitchFamily="34" charset="0"/>
                                  </a:rPr>
                                  <m:t> </m:t>
                                </m:r>
                                <m:r>
                                  <a:rPr lang="en-GB" sz="1100" i="1">
                                    <a:effectLst/>
                                    <a:latin typeface="Cambria Math" panose="02040503050406030204" pitchFamily="18" charset="0"/>
                                    <a:ea typeface="Calibri" panose="020F0502020204030204" pitchFamily="34" charset="0"/>
                                    <a:cs typeface="Arial" panose="020B0604020202020204" pitchFamily="34" charset="0"/>
                                  </a:rPr>
                                  <m:t>𝜎</m:t>
                                </m:r>
                              </m:oMath>
                            </m:oMathPara>
                          </a14:m>
                          <a:endParaRPr lang="en-GB" sz="11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tc>
                      <a:txBody>
                        <a:bodyPr/>
                        <a:lstStyle/>
                        <a:p>
                          <a:pPr algn="ctr">
                            <a:lnSpc>
                              <a:spcPct val="100000"/>
                            </a:lnSpc>
                            <a:spcAft>
                              <a:spcPts val="800"/>
                            </a:spcAft>
                          </a:pPr>
                          <a14:m>
                            <m:oMathPara xmlns:m="http://schemas.openxmlformats.org/officeDocument/2006/math">
                              <m:oMathParaPr>
                                <m:jc m:val="centerGroup"/>
                              </m:oMathParaPr>
                              <m:oMath xmlns:m="http://schemas.openxmlformats.org/officeDocument/2006/math">
                                <m:rad>
                                  <m:radPr>
                                    <m:degHide m:val="on"/>
                                    <m:ctrlPr>
                                      <a:rPr lang="en-GB" sz="900" i="1" smtClean="0">
                                        <a:effectLst/>
                                        <a:latin typeface="Cambria Math" panose="02040503050406030204" pitchFamily="18" charset="0"/>
                                      </a:rPr>
                                    </m:ctrlPr>
                                  </m:radPr>
                                  <m:deg/>
                                  <m:e>
                                    <m:sSubSup>
                                      <m:sSubSupPr>
                                        <m:ctrlPr>
                                          <a:rPr lang="en-GB" sz="900" i="1">
                                            <a:effectLst/>
                                            <a:latin typeface="Cambria Math" panose="02040503050406030204" pitchFamily="18" charset="0"/>
                                          </a:rPr>
                                        </m:ctrlPr>
                                      </m:sSubSupPr>
                                      <m:e>
                                        <m:r>
                                          <a:rPr lang="en-GB" sz="900" i="1">
                                            <a:effectLst/>
                                            <a:latin typeface="Cambria Math" panose="02040503050406030204" pitchFamily="18" charset="0"/>
                                            <a:ea typeface="Calibri" panose="020F0502020204030204" pitchFamily="34" charset="0"/>
                                            <a:cs typeface="Arial" panose="020B0604020202020204" pitchFamily="34" charset="0"/>
                                          </a:rPr>
                                          <m:t>𝜎</m:t>
                                        </m:r>
                                      </m:e>
                                      <m:sub>
                                        <m:r>
                                          <a:rPr lang="en-GB" sz="900" i="1">
                                            <a:effectLst/>
                                            <a:latin typeface="Cambria Math" panose="02040503050406030204" pitchFamily="18" charset="0"/>
                                            <a:ea typeface="Calibri" panose="020F0502020204030204" pitchFamily="34" charset="0"/>
                                            <a:cs typeface="Arial" panose="020B0604020202020204" pitchFamily="34" charset="0"/>
                                          </a:rPr>
                                          <m:t>1</m:t>
                                        </m:r>
                                      </m:sub>
                                      <m:sup>
                                        <m:r>
                                          <a:rPr lang="en-GB" sz="900" i="1">
                                            <a:effectLst/>
                                            <a:latin typeface="Cambria Math" panose="02040503050406030204" pitchFamily="18" charset="0"/>
                                            <a:ea typeface="Calibri" panose="020F0502020204030204" pitchFamily="34" charset="0"/>
                                            <a:cs typeface="Arial" panose="020B0604020202020204" pitchFamily="34" charset="0"/>
                                          </a:rPr>
                                          <m:t>2</m:t>
                                        </m:r>
                                      </m:sup>
                                    </m:sSubSup>
                                    <m:r>
                                      <a:rPr lang="en-GB" sz="900" i="1">
                                        <a:effectLst/>
                                        <a:latin typeface="Cambria Math" panose="02040503050406030204" pitchFamily="18" charset="0"/>
                                        <a:ea typeface="Calibri" panose="020F0502020204030204" pitchFamily="34" charset="0"/>
                                        <a:cs typeface="Arial" panose="020B0604020202020204" pitchFamily="34" charset="0"/>
                                      </a:rPr>
                                      <m:t>+</m:t>
                                    </m:r>
                                    <m:sSubSup>
                                      <m:sSubSupPr>
                                        <m:ctrlPr>
                                          <a:rPr lang="en-GB" sz="900" i="1">
                                            <a:effectLst/>
                                            <a:latin typeface="Cambria Math" panose="02040503050406030204" pitchFamily="18" charset="0"/>
                                          </a:rPr>
                                        </m:ctrlPr>
                                      </m:sSubSupPr>
                                      <m:e>
                                        <m:r>
                                          <a:rPr lang="en-GB" sz="900" i="1">
                                            <a:effectLst/>
                                            <a:latin typeface="Cambria Math" panose="02040503050406030204" pitchFamily="18" charset="0"/>
                                            <a:ea typeface="Calibri" panose="020F0502020204030204" pitchFamily="34" charset="0"/>
                                            <a:cs typeface="Arial" panose="020B0604020202020204" pitchFamily="34" charset="0"/>
                                          </a:rPr>
                                          <m:t>𝜎</m:t>
                                        </m:r>
                                      </m:e>
                                      <m:sub>
                                        <m:r>
                                          <a:rPr lang="en-GB" sz="900" i="1">
                                            <a:effectLst/>
                                            <a:latin typeface="Cambria Math" panose="02040503050406030204" pitchFamily="18" charset="0"/>
                                            <a:ea typeface="Calibri" panose="020F0502020204030204" pitchFamily="34" charset="0"/>
                                            <a:cs typeface="Arial" panose="020B0604020202020204" pitchFamily="34" charset="0"/>
                                          </a:rPr>
                                          <m:t>2</m:t>
                                        </m:r>
                                      </m:sub>
                                      <m:sup>
                                        <m:r>
                                          <a:rPr lang="en-GB" sz="900" i="1">
                                            <a:effectLst/>
                                            <a:latin typeface="Cambria Math" panose="02040503050406030204" pitchFamily="18" charset="0"/>
                                            <a:ea typeface="Calibri" panose="020F0502020204030204" pitchFamily="34" charset="0"/>
                                            <a:cs typeface="Arial" panose="020B0604020202020204" pitchFamily="34" charset="0"/>
                                          </a:rPr>
                                          <m:t>2</m:t>
                                        </m:r>
                                      </m:sup>
                                    </m:sSubSup>
                                  </m:e>
                                </m:rad>
                              </m:oMath>
                            </m:oMathPara>
                          </a14:m>
                          <a:endParaRPr lang="en-GB" sz="900" dirty="0">
                            <a:solidFill>
                              <a:schemeClr val="tx1"/>
                            </a:solidFill>
                            <a:effectLst/>
                            <a:latin typeface="+mj-lt"/>
                            <a:ea typeface="Calibri" panose="020F0502020204030204" pitchFamily="34" charset="0"/>
                            <a:cs typeface="Arial" panose="020B0604020202020204" pitchFamily="34" charset="0"/>
                          </a:endParaRP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extLst>
                      <a:ext uri="{0D108BD9-81ED-4DB2-BD59-A6C34878D82A}">
                        <a16:rowId xmlns:a16="http://schemas.microsoft.com/office/drawing/2014/main" val="2561453245"/>
                      </a:ext>
                    </a:extLst>
                  </a:tr>
                  <a:tr h="624321">
                    <a:tc>
                      <a:txBody>
                        <a:bodyPr/>
                        <a:lstStyle/>
                        <a:p>
                          <a:pPr marL="0" marR="0" lvl="0" indent="0" algn="ctr" defTabSz="914400" rtl="0" eaLnBrk="1" fontAlgn="auto" latinLnBrk="0" hangingPunct="1">
                            <a:lnSpc>
                              <a:spcPct val="100000"/>
                            </a:lnSpc>
                            <a:spcBef>
                              <a:spcPts val="0"/>
                            </a:spcBef>
                            <a:spcAft>
                              <a:spcPts val="800"/>
                            </a:spcAft>
                            <a:buClrTx/>
                            <a:buSzTx/>
                            <a:buFontTx/>
                            <a:buNone/>
                            <a:tabLst/>
                            <a:defRPr/>
                          </a:pPr>
                          <a:r>
                            <a:rPr lang="en-GB" sz="900" b="1" kern="1200" dirty="0">
                              <a:solidFill>
                                <a:schemeClr val="tx1"/>
                              </a:solidFill>
                              <a:effectLst/>
                              <a:latin typeface="+mn-lt"/>
                              <a:ea typeface="+mn-ea"/>
                              <a:cs typeface="+mn-cs"/>
                            </a:rPr>
                            <a:t>Heavy-tailed “q&gt;1”</a:t>
                          </a:r>
                          <a:endParaRPr lang="en-GB" sz="900" b="1" kern="1200" dirty="0">
                            <a:solidFill>
                              <a:schemeClr val="tx1"/>
                            </a:solidFill>
                            <a:effectLst/>
                            <a:latin typeface="+mn-lt"/>
                            <a:ea typeface="Calibri" panose="020F0502020204030204" pitchFamily="34" charset="0"/>
                            <a:cs typeface="Arial" panose="020B0604020202020204" pitchFamily="34" charset="0"/>
                          </a:endParaRP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AB414"/>
                        </a:solidFill>
                      </a:tcPr>
                    </a:tc>
                    <a:tc>
                      <a:txBody>
                        <a:bodyPr/>
                        <a:lstStyle/>
                        <a:p>
                          <a:pPr algn="ctr">
                            <a:lnSpc>
                              <a:spcPct val="100000"/>
                            </a:lnSpc>
                            <a:spcAft>
                              <a:spcPts val="800"/>
                            </a:spcAft>
                          </a:pPr>
                          <a14:m>
                            <m:oMathPara xmlns:m="http://schemas.openxmlformats.org/officeDocument/2006/math">
                              <m:oMathParaPr>
                                <m:jc m:val="centerGroup"/>
                              </m:oMathParaPr>
                              <m:oMath xmlns:m="http://schemas.openxmlformats.org/officeDocument/2006/math">
                                <m:f>
                                  <m:fPr>
                                    <m:ctrlPr>
                                      <a:rPr lang="en-GB" sz="900" i="1" smtClean="0">
                                        <a:effectLst/>
                                        <a:latin typeface="Cambria Math" panose="02040503050406030204" pitchFamily="18" charset="0"/>
                                      </a:rPr>
                                    </m:ctrlPr>
                                  </m:fPr>
                                  <m:num>
                                    <m:r>
                                      <a:rPr lang="en-GB" sz="900" i="1">
                                        <a:effectLst/>
                                        <a:latin typeface="Cambria Math" panose="02040503050406030204" pitchFamily="18" charset="0"/>
                                        <a:ea typeface="Calibri" panose="020F0502020204030204" pitchFamily="34" charset="0"/>
                                        <a:cs typeface="Arial" panose="020B0604020202020204" pitchFamily="34" charset="0"/>
                                      </a:rPr>
                                      <m:t>𝐵𝑒𝑡𝑎</m:t>
                                    </m:r>
                                    <m:d>
                                      <m:dPr>
                                        <m:ctrlPr>
                                          <a:rPr lang="en-GB" sz="900" i="1">
                                            <a:effectLst/>
                                            <a:latin typeface="Cambria Math" panose="02040503050406030204" pitchFamily="18" charset="0"/>
                                          </a:rPr>
                                        </m:ctrlPr>
                                      </m:dPr>
                                      <m:e>
                                        <m:f>
                                          <m:fPr>
                                            <m:ctrlPr>
                                              <a:rPr lang="en-GB" sz="900" i="1">
                                                <a:effectLst/>
                                                <a:latin typeface="Cambria Math" panose="02040503050406030204" pitchFamily="18" charset="0"/>
                                              </a:rPr>
                                            </m:ctrlPr>
                                          </m:fPr>
                                          <m:num>
                                            <m:r>
                                              <a:rPr lang="en-GB" sz="900" i="1">
                                                <a:effectLst/>
                                                <a:latin typeface="Cambria Math" panose="02040503050406030204" pitchFamily="18" charset="0"/>
                                                <a:ea typeface="Calibri" panose="020F0502020204030204" pitchFamily="34" charset="0"/>
                                                <a:cs typeface="Arial" panose="020B0604020202020204" pitchFamily="34" charset="0"/>
                                              </a:rPr>
                                              <m:t>1</m:t>
                                            </m:r>
                                          </m:num>
                                          <m:den>
                                            <m:r>
                                              <a:rPr lang="en-GB" sz="900" i="1">
                                                <a:effectLst/>
                                                <a:latin typeface="Cambria Math" panose="02040503050406030204" pitchFamily="18" charset="0"/>
                                                <a:ea typeface="Calibri" panose="020F0502020204030204" pitchFamily="34" charset="0"/>
                                                <a:cs typeface="Arial" panose="020B0604020202020204" pitchFamily="34" charset="0"/>
                                              </a:rPr>
                                              <m:t>2</m:t>
                                            </m:r>
                                          </m:den>
                                        </m:f>
                                        <m:r>
                                          <a:rPr lang="en-GB" sz="900" i="1">
                                            <a:effectLst/>
                                            <a:latin typeface="Cambria Math" panose="02040503050406030204" pitchFamily="18" charset="0"/>
                                            <a:ea typeface="Calibri" panose="020F0502020204030204" pitchFamily="34" charset="0"/>
                                            <a:cs typeface="Arial" panose="020B0604020202020204" pitchFamily="34" charset="0"/>
                                          </a:rPr>
                                          <m:t>,</m:t>
                                        </m:r>
                                        <m:r>
                                          <a:rPr lang="en-GB" sz="900" i="1">
                                            <a:effectLst/>
                                            <a:latin typeface="Cambria Math" panose="02040503050406030204" pitchFamily="18" charset="0"/>
                                            <a:ea typeface="Calibri" panose="020F0502020204030204" pitchFamily="34" charset="0"/>
                                            <a:cs typeface="Arial" panose="020B0604020202020204" pitchFamily="34" charset="0"/>
                                          </a:rPr>
                                          <m:t>𝑟</m:t>
                                        </m:r>
                                        <m:r>
                                          <a:rPr lang="en-GB" sz="900" i="1">
                                            <a:effectLst/>
                                            <a:latin typeface="Cambria Math" panose="02040503050406030204" pitchFamily="18" charset="0"/>
                                            <a:ea typeface="Calibri" panose="020F0502020204030204" pitchFamily="34" charset="0"/>
                                            <a:cs typeface="Arial" panose="020B0604020202020204" pitchFamily="34" charset="0"/>
                                          </a:rPr>
                                          <m:t>−</m:t>
                                        </m:r>
                                        <m:f>
                                          <m:fPr>
                                            <m:ctrlPr>
                                              <a:rPr lang="en-GB" sz="900" i="1">
                                                <a:effectLst/>
                                                <a:latin typeface="Cambria Math" panose="02040503050406030204" pitchFamily="18" charset="0"/>
                                              </a:rPr>
                                            </m:ctrlPr>
                                          </m:fPr>
                                          <m:num>
                                            <m:r>
                                              <a:rPr lang="en-GB" sz="900" i="1">
                                                <a:effectLst/>
                                                <a:latin typeface="Cambria Math" panose="02040503050406030204" pitchFamily="18" charset="0"/>
                                                <a:ea typeface="Calibri" panose="020F0502020204030204" pitchFamily="34" charset="0"/>
                                                <a:cs typeface="Arial" panose="020B0604020202020204" pitchFamily="34" charset="0"/>
                                              </a:rPr>
                                              <m:t>1</m:t>
                                            </m:r>
                                          </m:num>
                                          <m:den>
                                            <m:r>
                                              <a:rPr lang="en-GB" sz="900" i="1">
                                                <a:effectLst/>
                                                <a:latin typeface="Cambria Math" panose="02040503050406030204" pitchFamily="18" charset="0"/>
                                                <a:ea typeface="Calibri" panose="020F0502020204030204" pitchFamily="34" charset="0"/>
                                                <a:cs typeface="Arial" panose="020B0604020202020204" pitchFamily="34" charset="0"/>
                                              </a:rPr>
                                              <m:t>2</m:t>
                                            </m:r>
                                          </m:den>
                                        </m:f>
                                      </m:e>
                                    </m:d>
                                    <m:r>
                                      <a:rPr lang="en-GB" sz="900" i="1">
                                        <a:effectLst/>
                                        <a:latin typeface="Cambria Math" panose="02040503050406030204" pitchFamily="18" charset="0"/>
                                        <a:ea typeface="Calibri" panose="020F0502020204030204" pitchFamily="34" charset="0"/>
                                        <a:cs typeface="Arial" panose="020B0604020202020204" pitchFamily="34" charset="0"/>
                                      </a:rPr>
                                      <m:t> </m:t>
                                    </m:r>
                                  </m:num>
                                  <m:den>
                                    <m:r>
                                      <a:rPr lang="en-GB" sz="900" i="1">
                                        <a:effectLst/>
                                        <a:latin typeface="Cambria Math" panose="02040503050406030204" pitchFamily="18" charset="0"/>
                                        <a:ea typeface="Calibri" panose="020F0502020204030204" pitchFamily="34" charset="0"/>
                                        <a:cs typeface="Arial" panose="020B0604020202020204" pitchFamily="34" charset="0"/>
                                      </a:rPr>
                                      <m:t>𝐵𝑒𝑡𝑎</m:t>
                                    </m:r>
                                    <m:d>
                                      <m:dPr>
                                        <m:ctrlPr>
                                          <a:rPr lang="en-GB" sz="900" i="1">
                                            <a:effectLst/>
                                            <a:latin typeface="Cambria Math" panose="02040503050406030204" pitchFamily="18" charset="0"/>
                                          </a:rPr>
                                        </m:ctrlPr>
                                      </m:dPr>
                                      <m:e>
                                        <m:f>
                                          <m:fPr>
                                            <m:ctrlPr>
                                              <a:rPr lang="en-GB" sz="900" i="1">
                                                <a:effectLst/>
                                                <a:latin typeface="Cambria Math" panose="02040503050406030204" pitchFamily="18" charset="0"/>
                                              </a:rPr>
                                            </m:ctrlPr>
                                          </m:fPr>
                                          <m:num>
                                            <m:r>
                                              <a:rPr lang="en-GB" sz="900" i="1">
                                                <a:effectLst/>
                                                <a:latin typeface="Cambria Math" panose="02040503050406030204" pitchFamily="18" charset="0"/>
                                                <a:ea typeface="Calibri" panose="020F0502020204030204" pitchFamily="34" charset="0"/>
                                                <a:cs typeface="Arial" panose="020B0604020202020204" pitchFamily="34" charset="0"/>
                                              </a:rPr>
                                              <m:t>1</m:t>
                                            </m:r>
                                          </m:num>
                                          <m:den>
                                            <m:r>
                                              <a:rPr lang="en-GB" sz="900" i="1">
                                                <a:effectLst/>
                                                <a:latin typeface="Cambria Math" panose="02040503050406030204" pitchFamily="18" charset="0"/>
                                                <a:ea typeface="Calibri" panose="020F0502020204030204" pitchFamily="34" charset="0"/>
                                                <a:cs typeface="Arial" panose="020B0604020202020204" pitchFamily="34" charset="0"/>
                                              </a:rPr>
                                              <m:t>2</m:t>
                                            </m:r>
                                          </m:den>
                                        </m:f>
                                        <m:r>
                                          <a:rPr lang="en-GB" sz="900" i="1">
                                            <a:effectLst/>
                                            <a:latin typeface="Cambria Math" panose="02040503050406030204" pitchFamily="18" charset="0"/>
                                            <a:ea typeface="Calibri" panose="020F0502020204030204" pitchFamily="34" charset="0"/>
                                            <a:cs typeface="Arial" panose="020B0604020202020204" pitchFamily="34" charset="0"/>
                                          </a:rPr>
                                          <m:t>,</m:t>
                                        </m:r>
                                        <m:r>
                                          <a:rPr lang="en-GB" sz="900" i="1">
                                            <a:effectLst/>
                                            <a:latin typeface="Cambria Math" panose="02040503050406030204" pitchFamily="18" charset="0"/>
                                            <a:ea typeface="Calibri" panose="020F0502020204030204" pitchFamily="34" charset="0"/>
                                            <a:cs typeface="Arial" panose="020B0604020202020204" pitchFamily="34" charset="0"/>
                                          </a:rPr>
                                          <m:t>2</m:t>
                                        </m:r>
                                        <m:r>
                                          <a:rPr lang="en-GB" sz="900" i="1">
                                            <a:effectLst/>
                                            <a:latin typeface="Cambria Math" panose="02040503050406030204" pitchFamily="18" charset="0"/>
                                            <a:ea typeface="Calibri" panose="020F0502020204030204" pitchFamily="34" charset="0"/>
                                            <a:cs typeface="Arial" panose="020B0604020202020204" pitchFamily="34" charset="0"/>
                                          </a:rPr>
                                          <m:t>𝑟</m:t>
                                        </m:r>
                                        <m:r>
                                          <a:rPr lang="en-GB" sz="900" i="1">
                                            <a:effectLst/>
                                            <a:latin typeface="Cambria Math" panose="02040503050406030204" pitchFamily="18" charset="0"/>
                                            <a:ea typeface="Calibri" panose="020F0502020204030204" pitchFamily="34" charset="0"/>
                                            <a:cs typeface="Arial" panose="020B0604020202020204" pitchFamily="34" charset="0"/>
                                          </a:rPr>
                                          <m:t>−</m:t>
                                        </m:r>
                                        <m:f>
                                          <m:fPr>
                                            <m:ctrlPr>
                                              <a:rPr lang="en-GB" sz="900" i="1">
                                                <a:effectLst/>
                                                <a:latin typeface="Cambria Math" panose="02040503050406030204" pitchFamily="18" charset="0"/>
                                              </a:rPr>
                                            </m:ctrlPr>
                                          </m:fPr>
                                          <m:num>
                                            <m:r>
                                              <a:rPr lang="en-GB" sz="900" i="1">
                                                <a:effectLst/>
                                                <a:latin typeface="Cambria Math" panose="02040503050406030204" pitchFamily="18" charset="0"/>
                                                <a:ea typeface="Calibri" panose="020F0502020204030204" pitchFamily="34" charset="0"/>
                                                <a:cs typeface="Arial" panose="020B0604020202020204" pitchFamily="34" charset="0"/>
                                              </a:rPr>
                                              <m:t>1</m:t>
                                            </m:r>
                                          </m:num>
                                          <m:den>
                                            <m:r>
                                              <a:rPr lang="en-GB" sz="900" i="1">
                                                <a:effectLst/>
                                                <a:latin typeface="Cambria Math" panose="02040503050406030204" pitchFamily="18" charset="0"/>
                                                <a:ea typeface="Calibri" panose="020F0502020204030204" pitchFamily="34" charset="0"/>
                                                <a:cs typeface="Arial" panose="020B0604020202020204" pitchFamily="34" charset="0"/>
                                              </a:rPr>
                                              <m:t>2</m:t>
                                            </m:r>
                                          </m:den>
                                        </m:f>
                                      </m:e>
                                    </m:d>
                                    <m:r>
                                      <a:rPr lang="en-GB" sz="900" i="1">
                                        <a:effectLst/>
                                        <a:latin typeface="Cambria Math" panose="02040503050406030204" pitchFamily="18" charset="0"/>
                                        <a:ea typeface="Calibri" panose="020F0502020204030204" pitchFamily="34" charset="0"/>
                                        <a:cs typeface="Arial" panose="020B0604020202020204" pitchFamily="34" charset="0"/>
                                      </a:rPr>
                                      <m:t> </m:t>
                                    </m:r>
                                  </m:den>
                                </m:f>
                                <m:r>
                                  <a:rPr lang="en-GB" sz="900" i="1">
                                    <a:effectLst/>
                                    <a:latin typeface="Cambria Math" panose="02040503050406030204" pitchFamily="18" charset="0"/>
                                    <a:ea typeface="Calibri" panose="020F0502020204030204" pitchFamily="34" charset="0"/>
                                    <a:cs typeface="Arial" panose="020B0604020202020204" pitchFamily="34" charset="0"/>
                                  </a:rPr>
                                  <m:t>𝜎</m:t>
                                </m:r>
                              </m:oMath>
                            </m:oMathPara>
                          </a14:m>
                          <a:endParaRPr lang="en-GB" sz="900" dirty="0">
                            <a:solidFill>
                              <a:schemeClr val="tx1"/>
                            </a:solidFill>
                            <a:effectLst/>
                            <a:latin typeface="+mj-lt"/>
                          </a:endParaRP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tc>
                      <a:txBody>
                        <a:bodyPr/>
                        <a:lstStyle/>
                        <a:p>
                          <a:pPr algn="ctr">
                            <a:lnSpc>
                              <a:spcPct val="100000"/>
                            </a:lnSpc>
                            <a:spcAft>
                              <a:spcPts val="800"/>
                            </a:spcAft>
                          </a:pPr>
                          <a14:m>
                            <m:oMathPara xmlns:m="http://schemas.openxmlformats.org/officeDocument/2006/math">
                              <m:oMathParaPr>
                                <m:jc m:val="centerGroup"/>
                              </m:oMathParaPr>
                              <m:oMath xmlns:m="http://schemas.openxmlformats.org/officeDocument/2006/math">
                                <m:f>
                                  <m:fPr>
                                    <m:ctrlPr>
                                      <a:rPr lang="en-GB" sz="900" i="1" smtClean="0">
                                        <a:effectLst/>
                                        <a:latin typeface="Cambria Math" panose="02040503050406030204" pitchFamily="18" charset="0"/>
                                      </a:rPr>
                                    </m:ctrlPr>
                                  </m:fPr>
                                  <m:num>
                                    <m:r>
                                      <a:rPr lang="en-GB" sz="900" i="1">
                                        <a:effectLst/>
                                        <a:latin typeface="Cambria Math" panose="02040503050406030204" pitchFamily="18" charset="0"/>
                                        <a:ea typeface="Calibri" panose="020F0502020204030204" pitchFamily="34" charset="0"/>
                                        <a:cs typeface="Arial" panose="020B0604020202020204" pitchFamily="34" charset="0"/>
                                      </a:rPr>
                                      <m:t>𝐵𝑒𝑡𝑎</m:t>
                                    </m:r>
                                    <m:d>
                                      <m:dPr>
                                        <m:ctrlPr>
                                          <a:rPr lang="en-GB" sz="900" i="1">
                                            <a:effectLst/>
                                            <a:latin typeface="Cambria Math" panose="02040503050406030204" pitchFamily="18" charset="0"/>
                                          </a:rPr>
                                        </m:ctrlPr>
                                      </m:dPr>
                                      <m:e>
                                        <m:f>
                                          <m:fPr>
                                            <m:ctrlPr>
                                              <a:rPr lang="en-GB" sz="900" i="1">
                                                <a:effectLst/>
                                                <a:latin typeface="Cambria Math" panose="02040503050406030204" pitchFamily="18" charset="0"/>
                                              </a:rPr>
                                            </m:ctrlPr>
                                          </m:fPr>
                                          <m:num>
                                            <m:r>
                                              <a:rPr lang="en-GB" sz="900" i="1">
                                                <a:effectLst/>
                                                <a:latin typeface="Cambria Math" panose="02040503050406030204" pitchFamily="18" charset="0"/>
                                                <a:ea typeface="Calibri" panose="020F0502020204030204" pitchFamily="34" charset="0"/>
                                                <a:cs typeface="Arial" panose="020B0604020202020204" pitchFamily="34" charset="0"/>
                                              </a:rPr>
                                              <m:t>1</m:t>
                                            </m:r>
                                          </m:num>
                                          <m:den>
                                            <m:r>
                                              <a:rPr lang="en-GB" sz="900" i="1">
                                                <a:effectLst/>
                                                <a:latin typeface="Cambria Math" panose="02040503050406030204" pitchFamily="18" charset="0"/>
                                                <a:ea typeface="Calibri" panose="020F0502020204030204" pitchFamily="34" charset="0"/>
                                                <a:cs typeface="Arial" panose="020B0604020202020204" pitchFamily="34" charset="0"/>
                                              </a:rPr>
                                              <m:t>2</m:t>
                                            </m:r>
                                          </m:den>
                                        </m:f>
                                        <m:r>
                                          <a:rPr lang="en-GB" sz="900" i="1">
                                            <a:effectLst/>
                                            <a:latin typeface="Cambria Math" panose="02040503050406030204" pitchFamily="18" charset="0"/>
                                            <a:ea typeface="Calibri" panose="020F0502020204030204" pitchFamily="34" charset="0"/>
                                            <a:cs typeface="Arial" panose="020B0604020202020204" pitchFamily="34" charset="0"/>
                                          </a:rPr>
                                          <m:t>,</m:t>
                                        </m:r>
                                        <m:r>
                                          <a:rPr lang="en-GB" sz="900" i="1">
                                            <a:effectLst/>
                                            <a:latin typeface="Cambria Math" panose="02040503050406030204" pitchFamily="18" charset="0"/>
                                            <a:ea typeface="Calibri" panose="020F0502020204030204" pitchFamily="34" charset="0"/>
                                            <a:cs typeface="Arial" panose="020B0604020202020204" pitchFamily="34" charset="0"/>
                                          </a:rPr>
                                          <m:t>𝑟</m:t>
                                        </m:r>
                                        <m:r>
                                          <a:rPr lang="en-GB" sz="900" i="1">
                                            <a:effectLst/>
                                            <a:latin typeface="Cambria Math" panose="02040503050406030204" pitchFamily="18" charset="0"/>
                                            <a:ea typeface="Calibri" panose="020F0502020204030204" pitchFamily="34" charset="0"/>
                                            <a:cs typeface="Arial" panose="020B0604020202020204" pitchFamily="34" charset="0"/>
                                          </a:rPr>
                                          <m:t>−</m:t>
                                        </m:r>
                                        <m:f>
                                          <m:fPr>
                                            <m:ctrlPr>
                                              <a:rPr lang="en-GB" sz="900" i="1">
                                                <a:effectLst/>
                                                <a:latin typeface="Cambria Math" panose="02040503050406030204" pitchFamily="18" charset="0"/>
                                              </a:rPr>
                                            </m:ctrlPr>
                                          </m:fPr>
                                          <m:num>
                                            <m:r>
                                              <a:rPr lang="en-GB" sz="900" i="1">
                                                <a:effectLst/>
                                                <a:latin typeface="Cambria Math" panose="02040503050406030204" pitchFamily="18" charset="0"/>
                                                <a:ea typeface="Calibri" panose="020F0502020204030204" pitchFamily="34" charset="0"/>
                                                <a:cs typeface="Arial" panose="020B0604020202020204" pitchFamily="34" charset="0"/>
                                              </a:rPr>
                                              <m:t>1</m:t>
                                            </m:r>
                                          </m:num>
                                          <m:den>
                                            <m:r>
                                              <a:rPr lang="en-GB" sz="900" i="1">
                                                <a:effectLst/>
                                                <a:latin typeface="Cambria Math" panose="02040503050406030204" pitchFamily="18" charset="0"/>
                                                <a:ea typeface="Calibri" panose="020F0502020204030204" pitchFamily="34" charset="0"/>
                                                <a:cs typeface="Arial" panose="020B0604020202020204" pitchFamily="34" charset="0"/>
                                              </a:rPr>
                                              <m:t>2</m:t>
                                            </m:r>
                                          </m:den>
                                        </m:f>
                                      </m:e>
                                    </m:d>
                                    <m:r>
                                      <a:rPr lang="en-GB" sz="900" i="1">
                                        <a:effectLst/>
                                        <a:latin typeface="Cambria Math" panose="02040503050406030204" pitchFamily="18" charset="0"/>
                                        <a:ea typeface="Calibri" panose="020F0502020204030204" pitchFamily="34" charset="0"/>
                                        <a:cs typeface="Arial" panose="020B0604020202020204" pitchFamily="34" charset="0"/>
                                      </a:rPr>
                                      <m:t> </m:t>
                                    </m:r>
                                  </m:num>
                                  <m:den>
                                    <m:r>
                                      <a:rPr lang="en-GB" sz="900" i="1">
                                        <a:effectLst/>
                                        <a:latin typeface="Cambria Math" panose="02040503050406030204" pitchFamily="18" charset="0"/>
                                        <a:ea typeface="Calibri" panose="020F0502020204030204" pitchFamily="34" charset="0"/>
                                        <a:cs typeface="Arial" panose="020B0604020202020204" pitchFamily="34" charset="0"/>
                                      </a:rPr>
                                      <m:t>𝐵𝑒𝑡𝑎</m:t>
                                    </m:r>
                                    <m:d>
                                      <m:dPr>
                                        <m:ctrlPr>
                                          <a:rPr lang="en-GB" sz="900" i="1">
                                            <a:effectLst/>
                                            <a:latin typeface="Cambria Math" panose="02040503050406030204" pitchFamily="18" charset="0"/>
                                          </a:rPr>
                                        </m:ctrlPr>
                                      </m:dPr>
                                      <m:e>
                                        <m:f>
                                          <m:fPr>
                                            <m:ctrlPr>
                                              <a:rPr lang="en-GB" sz="900" i="1">
                                                <a:effectLst/>
                                                <a:latin typeface="Cambria Math" panose="02040503050406030204" pitchFamily="18" charset="0"/>
                                              </a:rPr>
                                            </m:ctrlPr>
                                          </m:fPr>
                                          <m:num>
                                            <m:r>
                                              <a:rPr lang="en-GB" sz="900" i="1">
                                                <a:effectLst/>
                                                <a:latin typeface="Cambria Math" panose="02040503050406030204" pitchFamily="18" charset="0"/>
                                                <a:ea typeface="Calibri" panose="020F0502020204030204" pitchFamily="34" charset="0"/>
                                                <a:cs typeface="Arial" panose="020B0604020202020204" pitchFamily="34" charset="0"/>
                                              </a:rPr>
                                              <m:t>1</m:t>
                                            </m:r>
                                          </m:num>
                                          <m:den>
                                            <m:r>
                                              <a:rPr lang="en-GB" sz="900" i="1">
                                                <a:effectLst/>
                                                <a:latin typeface="Cambria Math" panose="02040503050406030204" pitchFamily="18" charset="0"/>
                                                <a:ea typeface="Calibri" panose="020F0502020204030204" pitchFamily="34" charset="0"/>
                                                <a:cs typeface="Arial" panose="020B0604020202020204" pitchFamily="34" charset="0"/>
                                              </a:rPr>
                                              <m:t>2</m:t>
                                            </m:r>
                                          </m:den>
                                        </m:f>
                                        <m:r>
                                          <a:rPr lang="en-GB" sz="900" i="1">
                                            <a:effectLst/>
                                            <a:latin typeface="Cambria Math" panose="02040503050406030204" pitchFamily="18" charset="0"/>
                                            <a:ea typeface="Calibri" panose="020F0502020204030204" pitchFamily="34" charset="0"/>
                                            <a:cs typeface="Arial" panose="020B0604020202020204" pitchFamily="34" charset="0"/>
                                          </a:rPr>
                                          <m:t>,</m:t>
                                        </m:r>
                                        <m:r>
                                          <a:rPr lang="en-GB" sz="900" i="1">
                                            <a:effectLst/>
                                            <a:latin typeface="Cambria Math" panose="02040503050406030204" pitchFamily="18" charset="0"/>
                                            <a:ea typeface="Calibri" panose="020F0502020204030204" pitchFamily="34" charset="0"/>
                                            <a:cs typeface="Arial" panose="020B0604020202020204" pitchFamily="34" charset="0"/>
                                          </a:rPr>
                                          <m:t>2</m:t>
                                        </m:r>
                                        <m:r>
                                          <a:rPr lang="en-GB" sz="900" i="1">
                                            <a:effectLst/>
                                            <a:latin typeface="Cambria Math" panose="02040503050406030204" pitchFamily="18" charset="0"/>
                                            <a:ea typeface="Calibri" panose="020F0502020204030204" pitchFamily="34" charset="0"/>
                                            <a:cs typeface="Arial" panose="020B0604020202020204" pitchFamily="34" charset="0"/>
                                          </a:rPr>
                                          <m:t>𝑟</m:t>
                                        </m:r>
                                        <m:r>
                                          <a:rPr lang="en-GB" sz="900" i="1">
                                            <a:effectLst/>
                                            <a:latin typeface="Cambria Math" panose="02040503050406030204" pitchFamily="18" charset="0"/>
                                            <a:ea typeface="Calibri" panose="020F0502020204030204" pitchFamily="34" charset="0"/>
                                            <a:cs typeface="Arial" panose="020B0604020202020204" pitchFamily="34" charset="0"/>
                                          </a:rPr>
                                          <m:t>−</m:t>
                                        </m:r>
                                        <m:f>
                                          <m:fPr>
                                            <m:ctrlPr>
                                              <a:rPr lang="en-GB" sz="900" i="1">
                                                <a:effectLst/>
                                                <a:latin typeface="Cambria Math" panose="02040503050406030204" pitchFamily="18" charset="0"/>
                                              </a:rPr>
                                            </m:ctrlPr>
                                          </m:fPr>
                                          <m:num>
                                            <m:r>
                                              <a:rPr lang="en-GB" sz="900" i="1">
                                                <a:effectLst/>
                                                <a:latin typeface="Cambria Math" panose="02040503050406030204" pitchFamily="18" charset="0"/>
                                                <a:ea typeface="Calibri" panose="020F0502020204030204" pitchFamily="34" charset="0"/>
                                                <a:cs typeface="Arial" panose="020B0604020202020204" pitchFamily="34" charset="0"/>
                                              </a:rPr>
                                              <m:t>1</m:t>
                                            </m:r>
                                          </m:num>
                                          <m:den>
                                            <m:r>
                                              <a:rPr lang="en-GB" sz="900" i="1">
                                                <a:effectLst/>
                                                <a:latin typeface="Cambria Math" panose="02040503050406030204" pitchFamily="18" charset="0"/>
                                                <a:ea typeface="Calibri" panose="020F0502020204030204" pitchFamily="34" charset="0"/>
                                                <a:cs typeface="Arial" panose="020B0604020202020204" pitchFamily="34" charset="0"/>
                                              </a:rPr>
                                              <m:t>2</m:t>
                                            </m:r>
                                          </m:den>
                                        </m:f>
                                      </m:e>
                                    </m:d>
                                    <m:r>
                                      <a:rPr lang="en-GB" sz="900" i="1">
                                        <a:effectLst/>
                                        <a:latin typeface="Cambria Math" panose="02040503050406030204" pitchFamily="18" charset="0"/>
                                        <a:ea typeface="Calibri" panose="020F0502020204030204" pitchFamily="34" charset="0"/>
                                        <a:cs typeface="Arial" panose="020B0604020202020204" pitchFamily="34" charset="0"/>
                                      </a:rPr>
                                      <m:t> </m:t>
                                    </m:r>
                                  </m:den>
                                </m:f>
                                <m:f>
                                  <m:fPr>
                                    <m:ctrlPr>
                                      <a:rPr lang="en-GB" sz="900" i="1">
                                        <a:effectLst/>
                                        <a:latin typeface="Cambria Math" panose="02040503050406030204" pitchFamily="18" charset="0"/>
                                      </a:rPr>
                                    </m:ctrlPr>
                                  </m:fPr>
                                  <m:num>
                                    <m:sSub>
                                      <m:sSubPr>
                                        <m:ctrlPr>
                                          <a:rPr lang="en-GB" sz="900" i="1">
                                            <a:effectLst/>
                                            <a:latin typeface="Cambria Math" panose="02040503050406030204" pitchFamily="18" charset="0"/>
                                          </a:rPr>
                                        </m:ctrlPr>
                                      </m:sSubPr>
                                      <m:e>
                                        <m:r>
                                          <a:rPr lang="en-GB" sz="900" i="1">
                                            <a:effectLst/>
                                            <a:latin typeface="Cambria Math" panose="02040503050406030204" pitchFamily="18" charset="0"/>
                                            <a:ea typeface="Calibri" panose="020F0502020204030204" pitchFamily="34" charset="0"/>
                                            <a:cs typeface="Arial" panose="020B0604020202020204" pitchFamily="34" charset="0"/>
                                          </a:rPr>
                                          <m:t>𝜎</m:t>
                                        </m:r>
                                      </m:e>
                                      <m:sub>
                                        <m:r>
                                          <a:rPr lang="en-GB" sz="900" i="1">
                                            <a:effectLst/>
                                            <a:latin typeface="Cambria Math" panose="02040503050406030204" pitchFamily="18" charset="0"/>
                                            <a:ea typeface="Calibri" panose="020F0502020204030204" pitchFamily="34" charset="0"/>
                                            <a:cs typeface="Arial" panose="020B0604020202020204" pitchFamily="34" charset="0"/>
                                          </a:rPr>
                                          <m:t>2</m:t>
                                        </m:r>
                                      </m:sub>
                                    </m:sSub>
                                  </m:num>
                                  <m:den>
                                    <m:sSubSup>
                                      <m:sSubSupPr>
                                        <m:ctrlPr>
                                          <a:rPr lang="en-GB" sz="900" i="1">
                                            <a:effectLst/>
                                            <a:latin typeface="Cambria Math" panose="02040503050406030204" pitchFamily="18" charset="0"/>
                                          </a:rPr>
                                        </m:ctrlPr>
                                      </m:sSubSupPr>
                                      <m:e>
                                        <m:sPre>
                                          <m:sPrePr>
                                            <m:ctrlPr>
                                              <a:rPr lang="en-GB" sz="900" i="1">
                                                <a:effectLst/>
                                                <a:latin typeface="Cambria Math" panose="02040503050406030204" pitchFamily="18" charset="0"/>
                                              </a:rPr>
                                            </m:ctrlPr>
                                          </m:sPrePr>
                                          <m:sub>
                                            <m:r>
                                              <a:rPr lang="en-GB" sz="900" i="1">
                                                <a:effectLst/>
                                                <a:latin typeface="Cambria Math" panose="02040503050406030204" pitchFamily="18" charset="0"/>
                                                <a:ea typeface="Calibri" panose="020F0502020204030204" pitchFamily="34" charset="0"/>
                                                <a:cs typeface="Arial" panose="020B0604020202020204" pitchFamily="34" charset="0"/>
                                              </a:rPr>
                                              <m:t>2</m:t>
                                            </m:r>
                                          </m:sub>
                                          <m:sup/>
                                          <m:e>
                                            <m:r>
                                              <a:rPr lang="en-GB" sz="900" i="1">
                                                <a:effectLst/>
                                                <a:latin typeface="Cambria Math" panose="02040503050406030204" pitchFamily="18" charset="0"/>
                                                <a:ea typeface="Calibri" panose="020F0502020204030204" pitchFamily="34" charset="0"/>
                                                <a:cs typeface="Arial" panose="020B0604020202020204" pitchFamily="34" charset="0"/>
                                              </a:rPr>
                                              <m:t>𝐹</m:t>
                                            </m:r>
                                          </m:e>
                                        </m:sPre>
                                      </m:e>
                                      <m:sub>
                                        <m:r>
                                          <a:rPr lang="en-GB" sz="900" i="1">
                                            <a:effectLst/>
                                            <a:latin typeface="Cambria Math" panose="02040503050406030204" pitchFamily="18" charset="0"/>
                                            <a:ea typeface="Calibri" panose="020F0502020204030204" pitchFamily="34" charset="0"/>
                                            <a:cs typeface="Arial" panose="020B0604020202020204" pitchFamily="34" charset="0"/>
                                          </a:rPr>
                                          <m:t>1</m:t>
                                        </m:r>
                                      </m:sub>
                                      <m:sup/>
                                    </m:sSubSup>
                                    <m:d>
                                      <m:dPr>
                                        <m:ctrlPr>
                                          <a:rPr lang="en-GB" sz="900" i="1">
                                            <a:effectLst/>
                                            <a:latin typeface="Cambria Math" panose="02040503050406030204" pitchFamily="18" charset="0"/>
                                          </a:rPr>
                                        </m:ctrlPr>
                                      </m:dPr>
                                      <m:e>
                                        <m:f>
                                          <m:fPr>
                                            <m:ctrlPr>
                                              <a:rPr lang="en-GB" sz="900" i="1">
                                                <a:effectLst/>
                                                <a:latin typeface="Cambria Math" panose="02040503050406030204" pitchFamily="18" charset="0"/>
                                              </a:rPr>
                                            </m:ctrlPr>
                                          </m:fPr>
                                          <m:num>
                                            <m:r>
                                              <a:rPr lang="en-GB" sz="900" i="1">
                                                <a:effectLst/>
                                                <a:latin typeface="Cambria Math" panose="02040503050406030204" pitchFamily="18" charset="0"/>
                                                <a:ea typeface="Calibri" panose="020F0502020204030204" pitchFamily="34" charset="0"/>
                                                <a:cs typeface="Arial" panose="020B0604020202020204" pitchFamily="34" charset="0"/>
                                              </a:rPr>
                                              <m:t>1</m:t>
                                            </m:r>
                                          </m:num>
                                          <m:den>
                                            <m:r>
                                              <a:rPr lang="en-GB" sz="900" i="1">
                                                <a:effectLst/>
                                                <a:latin typeface="Cambria Math" panose="02040503050406030204" pitchFamily="18" charset="0"/>
                                                <a:ea typeface="Calibri" panose="020F0502020204030204" pitchFamily="34" charset="0"/>
                                                <a:cs typeface="Arial" panose="020B0604020202020204" pitchFamily="34" charset="0"/>
                                              </a:rPr>
                                              <m:t>2</m:t>
                                            </m:r>
                                          </m:den>
                                        </m:f>
                                        <m:r>
                                          <a:rPr lang="en-GB" sz="900" i="1">
                                            <a:effectLst/>
                                            <a:latin typeface="Cambria Math" panose="02040503050406030204" pitchFamily="18" charset="0"/>
                                            <a:ea typeface="Calibri" panose="020F0502020204030204" pitchFamily="34" charset="0"/>
                                            <a:cs typeface="Arial" panose="020B0604020202020204" pitchFamily="34" charset="0"/>
                                          </a:rPr>
                                          <m:t>,</m:t>
                                        </m:r>
                                        <m:r>
                                          <a:rPr lang="en-GB" sz="900" i="1">
                                            <a:effectLst/>
                                            <a:latin typeface="Cambria Math" panose="02040503050406030204" pitchFamily="18" charset="0"/>
                                            <a:ea typeface="Calibri" panose="020F0502020204030204" pitchFamily="34" charset="0"/>
                                            <a:cs typeface="Arial" panose="020B0604020202020204" pitchFamily="34" charset="0"/>
                                          </a:rPr>
                                          <m:t>𝑟</m:t>
                                        </m:r>
                                        <m:r>
                                          <a:rPr lang="en-GB" sz="900" i="1">
                                            <a:effectLst/>
                                            <a:latin typeface="Cambria Math" panose="02040503050406030204" pitchFamily="18" charset="0"/>
                                            <a:ea typeface="Calibri" panose="020F0502020204030204" pitchFamily="34" charset="0"/>
                                            <a:cs typeface="Arial" panose="020B0604020202020204" pitchFamily="34" charset="0"/>
                                          </a:rPr>
                                          <m:t>,</m:t>
                                        </m:r>
                                        <m:r>
                                          <a:rPr lang="en-GB" sz="900" i="1">
                                            <a:effectLst/>
                                            <a:latin typeface="Cambria Math" panose="02040503050406030204" pitchFamily="18" charset="0"/>
                                            <a:ea typeface="Calibri" panose="020F0502020204030204" pitchFamily="34" charset="0"/>
                                            <a:cs typeface="Arial" panose="020B0604020202020204" pitchFamily="34" charset="0"/>
                                          </a:rPr>
                                          <m:t>2</m:t>
                                        </m:r>
                                        <m:r>
                                          <a:rPr lang="en-GB" sz="900" i="1">
                                            <a:effectLst/>
                                            <a:latin typeface="Cambria Math" panose="02040503050406030204" pitchFamily="18" charset="0"/>
                                            <a:ea typeface="Calibri" panose="020F0502020204030204" pitchFamily="34" charset="0"/>
                                            <a:cs typeface="Arial" panose="020B0604020202020204" pitchFamily="34" charset="0"/>
                                          </a:rPr>
                                          <m:t>𝑟</m:t>
                                        </m:r>
                                        <m:r>
                                          <a:rPr lang="en-GB" sz="900" i="1">
                                            <a:effectLst/>
                                            <a:latin typeface="Cambria Math" panose="02040503050406030204" pitchFamily="18" charset="0"/>
                                            <a:ea typeface="Calibri" panose="020F0502020204030204" pitchFamily="34" charset="0"/>
                                            <a:cs typeface="Arial" panose="020B0604020202020204" pitchFamily="34" charset="0"/>
                                          </a:rPr>
                                          <m:t>,</m:t>
                                        </m:r>
                                        <m:r>
                                          <a:rPr lang="en-GB" sz="900" i="1">
                                            <a:effectLst/>
                                            <a:latin typeface="Cambria Math" panose="02040503050406030204" pitchFamily="18" charset="0"/>
                                            <a:ea typeface="Calibri" panose="020F0502020204030204" pitchFamily="34" charset="0"/>
                                            <a:cs typeface="Arial" panose="020B0604020202020204" pitchFamily="34" charset="0"/>
                                          </a:rPr>
                                          <m:t>1</m:t>
                                        </m:r>
                                        <m:r>
                                          <a:rPr lang="en-GB" sz="900" i="1">
                                            <a:effectLst/>
                                            <a:latin typeface="Cambria Math" panose="02040503050406030204" pitchFamily="18" charset="0"/>
                                            <a:ea typeface="Calibri" panose="020F0502020204030204" pitchFamily="34" charset="0"/>
                                            <a:cs typeface="Arial" panose="020B0604020202020204" pitchFamily="34" charset="0"/>
                                          </a:rPr>
                                          <m:t>−</m:t>
                                        </m:r>
                                        <m:f>
                                          <m:fPr>
                                            <m:ctrlPr>
                                              <a:rPr lang="en-GB" sz="900" i="1">
                                                <a:effectLst/>
                                                <a:latin typeface="Cambria Math" panose="02040503050406030204" pitchFamily="18" charset="0"/>
                                              </a:rPr>
                                            </m:ctrlPr>
                                          </m:fPr>
                                          <m:num>
                                            <m:sSubSup>
                                              <m:sSubSupPr>
                                                <m:ctrlPr>
                                                  <a:rPr lang="en-GB" sz="900" i="1">
                                                    <a:effectLst/>
                                                    <a:latin typeface="Cambria Math" panose="02040503050406030204" pitchFamily="18" charset="0"/>
                                                  </a:rPr>
                                                </m:ctrlPr>
                                              </m:sSubSupPr>
                                              <m:e>
                                                <m:r>
                                                  <a:rPr lang="en-GB" sz="900" i="1">
                                                    <a:effectLst/>
                                                    <a:latin typeface="Cambria Math" panose="02040503050406030204" pitchFamily="18" charset="0"/>
                                                    <a:ea typeface="Calibri" panose="020F0502020204030204" pitchFamily="34" charset="0"/>
                                                    <a:cs typeface="Arial" panose="020B0604020202020204" pitchFamily="34" charset="0"/>
                                                  </a:rPr>
                                                  <m:t>𝜎</m:t>
                                                </m:r>
                                              </m:e>
                                              <m:sub>
                                                <m:r>
                                                  <a:rPr lang="en-GB" sz="900" i="1">
                                                    <a:effectLst/>
                                                    <a:latin typeface="Cambria Math" panose="02040503050406030204" pitchFamily="18" charset="0"/>
                                                    <a:ea typeface="Calibri" panose="020F0502020204030204" pitchFamily="34" charset="0"/>
                                                    <a:cs typeface="Arial" panose="020B0604020202020204" pitchFamily="34" charset="0"/>
                                                  </a:rPr>
                                                  <m:t>1</m:t>
                                                </m:r>
                                              </m:sub>
                                              <m:sup>
                                                <m:r>
                                                  <a:rPr lang="en-GB" sz="900" i="1">
                                                    <a:effectLst/>
                                                    <a:latin typeface="Cambria Math" panose="02040503050406030204" pitchFamily="18" charset="0"/>
                                                    <a:ea typeface="Calibri" panose="020F0502020204030204" pitchFamily="34" charset="0"/>
                                                    <a:cs typeface="Arial" panose="020B0604020202020204" pitchFamily="34" charset="0"/>
                                                  </a:rPr>
                                                  <m:t>2</m:t>
                                                </m:r>
                                              </m:sup>
                                            </m:sSubSup>
                                          </m:num>
                                          <m:den>
                                            <m:sSubSup>
                                              <m:sSubSupPr>
                                                <m:ctrlPr>
                                                  <a:rPr lang="en-GB" sz="900" i="1">
                                                    <a:effectLst/>
                                                    <a:latin typeface="Cambria Math" panose="02040503050406030204" pitchFamily="18" charset="0"/>
                                                  </a:rPr>
                                                </m:ctrlPr>
                                              </m:sSubSupPr>
                                              <m:e>
                                                <m:r>
                                                  <a:rPr lang="en-GB" sz="900" i="1">
                                                    <a:effectLst/>
                                                    <a:latin typeface="Cambria Math" panose="02040503050406030204" pitchFamily="18" charset="0"/>
                                                    <a:ea typeface="Calibri" panose="020F0502020204030204" pitchFamily="34" charset="0"/>
                                                    <a:cs typeface="Arial" panose="020B0604020202020204" pitchFamily="34" charset="0"/>
                                                  </a:rPr>
                                                  <m:t>𝜎</m:t>
                                                </m:r>
                                              </m:e>
                                              <m:sub>
                                                <m:r>
                                                  <a:rPr lang="en-GB" sz="900" i="1">
                                                    <a:effectLst/>
                                                    <a:latin typeface="Cambria Math" panose="02040503050406030204" pitchFamily="18" charset="0"/>
                                                    <a:ea typeface="Calibri" panose="020F0502020204030204" pitchFamily="34" charset="0"/>
                                                    <a:cs typeface="Arial" panose="020B0604020202020204" pitchFamily="34" charset="0"/>
                                                  </a:rPr>
                                                  <m:t>2</m:t>
                                                </m:r>
                                              </m:sub>
                                              <m:sup>
                                                <m:r>
                                                  <a:rPr lang="en-GB" sz="900" i="1">
                                                    <a:effectLst/>
                                                    <a:latin typeface="Cambria Math" panose="02040503050406030204" pitchFamily="18" charset="0"/>
                                                    <a:ea typeface="Calibri" panose="020F0502020204030204" pitchFamily="34" charset="0"/>
                                                    <a:cs typeface="Arial" panose="020B0604020202020204" pitchFamily="34" charset="0"/>
                                                  </a:rPr>
                                                  <m:t>2</m:t>
                                                </m:r>
                                              </m:sup>
                                            </m:sSubSup>
                                          </m:den>
                                        </m:f>
                                      </m:e>
                                    </m:d>
                                  </m:den>
                                </m:f>
                              </m:oMath>
                            </m:oMathPara>
                          </a14:m>
                          <a:endParaRPr lang="en-GB" sz="900" dirty="0">
                            <a:solidFill>
                              <a:schemeClr val="tx1"/>
                            </a:solidFill>
                            <a:effectLst/>
                            <a:latin typeface="+mj-lt"/>
                            <a:ea typeface="Calibri" panose="020F0502020204030204" pitchFamily="34" charset="0"/>
                            <a:cs typeface="Arial" panose="020B0604020202020204" pitchFamily="34" charset="0"/>
                          </a:endParaRP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extLst>
                      <a:ext uri="{0D108BD9-81ED-4DB2-BD59-A6C34878D82A}">
                        <a16:rowId xmlns:a16="http://schemas.microsoft.com/office/drawing/2014/main" val="3014442347"/>
                      </a:ext>
                    </a:extLst>
                  </a:tr>
                </a:tbl>
              </a:graphicData>
            </a:graphic>
          </p:graphicFrame>
        </mc:Choice>
        <mc:Fallback xmlns="">
          <p:graphicFrame>
            <p:nvGraphicFramePr>
              <p:cNvPr id="19" name="Table 18">
                <a:extLst>
                  <a:ext uri="{FF2B5EF4-FFF2-40B4-BE49-F238E27FC236}">
                    <a16:creationId xmlns:a16="http://schemas.microsoft.com/office/drawing/2014/main" id="{2A6189F9-BE9C-C209-E607-8AF5E0A168EE}"/>
                  </a:ext>
                </a:extLst>
              </p:cNvPr>
              <p:cNvGraphicFramePr>
                <a:graphicFrameLocks noGrp="1"/>
              </p:cNvGraphicFramePr>
              <p:nvPr>
                <p:extLst>
                  <p:ext uri="{D42A27DB-BD31-4B8C-83A1-F6EECF244321}">
                    <p14:modId xmlns:p14="http://schemas.microsoft.com/office/powerpoint/2010/main" val="937822089"/>
                  </p:ext>
                </p:extLst>
              </p:nvPr>
            </p:nvGraphicFramePr>
            <p:xfrm>
              <a:off x="659536" y="1914820"/>
              <a:ext cx="4629902" cy="1933703"/>
            </p:xfrm>
            <a:graphic>
              <a:graphicData uri="http://schemas.openxmlformats.org/drawingml/2006/table">
                <a:tbl>
                  <a:tblPr firstRow="1" firstCol="1" bandRow="1">
                    <a:tableStyleId>{7DF18680-E054-41AD-8BC1-D1AEF772440D}</a:tableStyleId>
                  </a:tblPr>
                  <a:tblGrid>
                    <a:gridCol w="1024455">
                      <a:extLst>
                        <a:ext uri="{9D8B030D-6E8A-4147-A177-3AD203B41FA5}">
                          <a16:colId xmlns:a16="http://schemas.microsoft.com/office/drawing/2014/main" val="3513066898"/>
                        </a:ext>
                      </a:extLst>
                    </a:gridCol>
                    <a:gridCol w="1483362">
                      <a:extLst>
                        <a:ext uri="{9D8B030D-6E8A-4147-A177-3AD203B41FA5}">
                          <a16:colId xmlns:a16="http://schemas.microsoft.com/office/drawing/2014/main" val="743444378"/>
                        </a:ext>
                      </a:extLst>
                    </a:gridCol>
                    <a:gridCol w="2122085">
                      <a:extLst>
                        <a:ext uri="{9D8B030D-6E8A-4147-A177-3AD203B41FA5}">
                          <a16:colId xmlns:a16="http://schemas.microsoft.com/office/drawing/2014/main" val="946607781"/>
                        </a:ext>
                      </a:extLst>
                    </a:gridCol>
                  </a:tblGrid>
                  <a:tr h="274320">
                    <a:tc>
                      <a:txBody>
                        <a:bodyPr/>
                        <a:lstStyle/>
                        <a:p>
                          <a:pPr algn="just">
                            <a:lnSpc>
                              <a:spcPct val="100000"/>
                            </a:lnSpc>
                            <a:spcAft>
                              <a:spcPts val="800"/>
                            </a:spcAft>
                          </a:pPr>
                          <a:endParaRPr lang="en-GB" sz="9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AB414"/>
                        </a:solidFill>
                      </a:tcPr>
                    </a:tc>
                    <a:tc>
                      <a:txBody>
                        <a:bodyPr/>
                        <a:lstStyle/>
                        <a:p>
                          <a:endParaRPr lang="en-US"/>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5"/>
                          <a:stretch>
                            <a:fillRect l="-69262" t="-15556" r="-143443" b="-611111"/>
                          </a:stretch>
                        </a:blipFill>
                      </a:tcPr>
                    </a:tc>
                    <a:tc>
                      <a:txBody>
                        <a:bodyPr/>
                        <a:lstStyle/>
                        <a:p>
                          <a:endParaRPr lang="en-US"/>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5"/>
                          <a:stretch>
                            <a:fillRect l="-118678" t="-15556" r="-575" b="-611111"/>
                          </a:stretch>
                        </a:blipFill>
                      </a:tcPr>
                    </a:tc>
                    <a:extLst>
                      <a:ext uri="{0D108BD9-81ED-4DB2-BD59-A6C34878D82A}">
                        <a16:rowId xmlns:a16="http://schemas.microsoft.com/office/drawing/2014/main" val="3196111931"/>
                      </a:ext>
                    </a:extLst>
                  </a:tr>
                  <a:tr h="606489">
                    <a:tc>
                      <a:txBody>
                        <a:bodyPr/>
                        <a:lstStyle/>
                        <a:p>
                          <a:pPr algn="ctr">
                            <a:lnSpc>
                              <a:spcPct val="100000"/>
                            </a:lnSpc>
                            <a:spcAft>
                              <a:spcPts val="800"/>
                            </a:spcAft>
                          </a:pPr>
                          <a:r>
                            <a:rPr lang="en-GB" sz="900" dirty="0">
                              <a:solidFill>
                                <a:schemeClr val="tx1"/>
                              </a:solidFill>
                              <a:effectLst/>
                              <a:latin typeface="+mj-lt"/>
                            </a:rPr>
                            <a:t>Light-tailed</a:t>
                          </a:r>
                          <a:r>
                            <a:rPr lang="en-GB" sz="900" dirty="0">
                              <a:solidFill>
                                <a:schemeClr val="tx1"/>
                              </a:solidFill>
                              <a:effectLst/>
                              <a:latin typeface="+mj-lt"/>
                              <a:cs typeface="Arial" panose="020B0604020202020204" pitchFamily="34" charset="0"/>
                            </a:rPr>
                            <a:t> “q&lt;1”</a:t>
                          </a:r>
                          <a:endParaRPr lang="en-GB" sz="900" dirty="0">
                            <a:solidFill>
                              <a:schemeClr val="tx1"/>
                            </a:solidFill>
                            <a:effectLst/>
                            <a:latin typeface="+mj-lt"/>
                          </a:endParaRP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AB414"/>
                        </a:solidFill>
                      </a:tcPr>
                    </a:tc>
                    <a:tc>
                      <a:txBody>
                        <a:bodyPr/>
                        <a:lstStyle/>
                        <a:p>
                          <a:endParaRPr lang="en-US"/>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5"/>
                          <a:stretch>
                            <a:fillRect l="-69262" t="-52000" r="-143443" b="-175000"/>
                          </a:stretch>
                        </a:blipFill>
                      </a:tcPr>
                    </a:tc>
                    <a:tc>
                      <a:txBody>
                        <a:bodyPr/>
                        <a:lstStyle/>
                        <a:p>
                          <a:endParaRPr lang="en-US"/>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5"/>
                          <a:stretch>
                            <a:fillRect l="-118678" t="-52000" r="-575" b="-175000"/>
                          </a:stretch>
                        </a:blipFill>
                      </a:tcPr>
                    </a:tc>
                    <a:extLst>
                      <a:ext uri="{0D108BD9-81ED-4DB2-BD59-A6C34878D82A}">
                        <a16:rowId xmlns:a16="http://schemas.microsoft.com/office/drawing/2014/main" val="3235993467"/>
                      </a:ext>
                    </a:extLst>
                  </a:tr>
                  <a:tr h="380746">
                    <a:tc>
                      <a:txBody>
                        <a:bodyPr/>
                        <a:lstStyle/>
                        <a:p>
                          <a:pPr algn="ctr">
                            <a:lnSpc>
                              <a:spcPct val="100000"/>
                            </a:lnSpc>
                            <a:spcAft>
                              <a:spcPts val="800"/>
                            </a:spcAft>
                          </a:pPr>
                          <a:r>
                            <a:rPr lang="en-US" sz="900" dirty="0">
                              <a:solidFill>
                                <a:schemeClr val="tx1"/>
                              </a:solidFill>
                              <a:effectLst/>
                              <a:latin typeface="+mj-lt"/>
                              <a:ea typeface="Calibri" panose="020F0502020204030204" pitchFamily="34" charset="0"/>
                              <a:cs typeface="Arial" panose="020B0604020202020204" pitchFamily="34" charset="0"/>
                            </a:rPr>
                            <a:t>Gaussian “q=1”</a:t>
                          </a:r>
                          <a:endParaRPr lang="en-GB" sz="900" dirty="0">
                            <a:solidFill>
                              <a:schemeClr val="tx1"/>
                            </a:solidFill>
                            <a:effectLst/>
                            <a:latin typeface="+mj-lt"/>
                            <a:ea typeface="Calibri" panose="020F0502020204030204" pitchFamily="34" charset="0"/>
                            <a:cs typeface="Arial" panose="020B0604020202020204" pitchFamily="34" charset="0"/>
                          </a:endParaRP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AB414"/>
                        </a:solidFill>
                      </a:tcPr>
                    </a:tc>
                    <a:tc>
                      <a:txBody>
                        <a:bodyPr/>
                        <a:lstStyle/>
                        <a:p>
                          <a:endParaRPr lang="en-US"/>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5"/>
                          <a:stretch>
                            <a:fillRect l="-69262" t="-245161" r="-143443" b="-182258"/>
                          </a:stretch>
                        </a:blipFill>
                      </a:tcPr>
                    </a:tc>
                    <a:tc>
                      <a:txBody>
                        <a:bodyPr/>
                        <a:lstStyle/>
                        <a:p>
                          <a:endParaRPr lang="en-US"/>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5"/>
                          <a:stretch>
                            <a:fillRect l="-118678" t="-245161" r="-575" b="-182258"/>
                          </a:stretch>
                        </a:blipFill>
                      </a:tcPr>
                    </a:tc>
                    <a:extLst>
                      <a:ext uri="{0D108BD9-81ED-4DB2-BD59-A6C34878D82A}">
                        <a16:rowId xmlns:a16="http://schemas.microsoft.com/office/drawing/2014/main" val="2561453245"/>
                      </a:ext>
                    </a:extLst>
                  </a:tr>
                  <a:tr h="672148">
                    <a:tc>
                      <a:txBody>
                        <a:bodyPr/>
                        <a:lstStyle/>
                        <a:p>
                          <a:pPr marL="0" marR="0" lvl="0" indent="0" algn="ctr" defTabSz="914400" rtl="0" eaLnBrk="1" fontAlgn="auto" latinLnBrk="0" hangingPunct="1">
                            <a:lnSpc>
                              <a:spcPct val="100000"/>
                            </a:lnSpc>
                            <a:spcBef>
                              <a:spcPts val="0"/>
                            </a:spcBef>
                            <a:spcAft>
                              <a:spcPts val="800"/>
                            </a:spcAft>
                            <a:buClrTx/>
                            <a:buSzTx/>
                            <a:buFontTx/>
                            <a:buNone/>
                            <a:tabLst/>
                            <a:defRPr/>
                          </a:pPr>
                          <a:r>
                            <a:rPr lang="en-GB" sz="900" b="1" kern="1200" dirty="0">
                              <a:solidFill>
                                <a:schemeClr val="tx1"/>
                              </a:solidFill>
                              <a:effectLst/>
                              <a:latin typeface="+mn-lt"/>
                              <a:ea typeface="+mn-ea"/>
                              <a:cs typeface="+mn-cs"/>
                            </a:rPr>
                            <a:t>Heavy-tailed “q&gt;1”</a:t>
                          </a:r>
                          <a:endParaRPr lang="en-GB" sz="900" b="1" kern="1200" dirty="0">
                            <a:solidFill>
                              <a:schemeClr val="tx1"/>
                            </a:solidFill>
                            <a:effectLst/>
                            <a:latin typeface="+mn-lt"/>
                            <a:ea typeface="Calibri" panose="020F0502020204030204" pitchFamily="34" charset="0"/>
                            <a:cs typeface="Arial" panose="020B0604020202020204" pitchFamily="34" charset="0"/>
                          </a:endParaRP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AB414"/>
                        </a:solidFill>
                      </a:tcPr>
                    </a:tc>
                    <a:tc>
                      <a:txBody>
                        <a:bodyPr/>
                        <a:lstStyle/>
                        <a:p>
                          <a:endParaRPr lang="en-US"/>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5"/>
                          <a:stretch>
                            <a:fillRect l="-69262" t="-192793" r="-143443" b="-1802"/>
                          </a:stretch>
                        </a:blipFill>
                      </a:tcPr>
                    </a:tc>
                    <a:tc>
                      <a:txBody>
                        <a:bodyPr/>
                        <a:lstStyle/>
                        <a:p>
                          <a:endParaRPr lang="en-US"/>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5"/>
                          <a:stretch>
                            <a:fillRect l="-118678" t="-192793" r="-575" b="-1802"/>
                          </a:stretch>
                        </a:blipFill>
                      </a:tcPr>
                    </a:tc>
                    <a:extLst>
                      <a:ext uri="{0D108BD9-81ED-4DB2-BD59-A6C34878D82A}">
                        <a16:rowId xmlns:a16="http://schemas.microsoft.com/office/drawing/2014/main" val="3014442347"/>
                      </a:ext>
                    </a:extLst>
                  </a:tr>
                </a:tbl>
              </a:graphicData>
            </a:graphic>
          </p:graphicFrame>
        </mc:Fallback>
      </mc:AlternateContent>
      <mc:AlternateContent xmlns:mc="http://schemas.openxmlformats.org/markup-compatibility/2006" xmlns:a14="http://schemas.microsoft.com/office/drawing/2010/main">
        <mc:Choice Requires="a14">
          <p:sp>
            <p:nvSpPr>
              <p:cNvPr id="24" name="TextBox 23">
                <a:extLst>
                  <a:ext uri="{FF2B5EF4-FFF2-40B4-BE49-F238E27FC236}">
                    <a16:creationId xmlns:a16="http://schemas.microsoft.com/office/drawing/2014/main" id="{2CEE6E26-E722-2081-0B37-C84F5DD66725}"/>
                  </a:ext>
                </a:extLst>
              </p:cNvPr>
              <p:cNvSpPr txBox="1"/>
              <p:nvPr/>
            </p:nvSpPr>
            <p:spPr>
              <a:xfrm>
                <a:off x="1283067" y="3848523"/>
                <a:ext cx="4046171" cy="261610"/>
              </a:xfrm>
              <a:prstGeom prst="rect">
                <a:avLst/>
              </a:prstGeom>
              <a:noFill/>
            </p:spPr>
            <p:txBody>
              <a:bodyPr wrap="square">
                <a:spAutoFit/>
              </a:bodyPr>
              <a:lstStyle/>
              <a:p>
                <a:r>
                  <a:rPr lang="en-US" dirty="0"/>
                  <a:t>where r is defined as:</a:t>
                </a:r>
                <a:r>
                  <a:rPr lang="en-GB" dirty="0"/>
                  <a:t> </a:t>
                </a:r>
                <a14:m>
                  <m:oMath xmlns:m="http://schemas.openxmlformats.org/officeDocument/2006/math">
                    <m:r>
                      <a:rPr lang="en-GB" i="1" smtClean="0">
                        <a:latin typeface="Cambria Math" panose="02040503050406030204" pitchFamily="18" charset="0"/>
                      </a:rPr>
                      <m:t>𝑟</m:t>
                    </m:r>
                    <m:r>
                      <a:rPr lang="en-GB" i="0">
                        <a:latin typeface="Cambria Math" panose="02040503050406030204" pitchFamily="18" charset="0"/>
                      </a:rPr>
                      <m:t>=</m:t>
                    </m:r>
                    <m:r>
                      <a:rPr lang="en-US" b="0" i="0" smtClean="0">
                        <a:latin typeface="Cambria Math" panose="02040503050406030204" pitchFamily="18" charset="0"/>
                      </a:rPr>
                      <m:t>1</m:t>
                    </m:r>
                    <m:r>
                      <a:rPr lang="en-US" b="0" i="0" smtClean="0">
                        <a:latin typeface="Cambria Math" panose="02040503050406030204" pitchFamily="18" charset="0"/>
                      </a:rPr>
                      <m:t>/</m:t>
                    </m:r>
                    <m:r>
                      <m:rPr>
                        <m:sty m:val="p"/>
                      </m:rPr>
                      <a:rPr lang="en-US" b="0" i="0" smtClean="0">
                        <a:latin typeface="Cambria Math" panose="02040503050406030204" pitchFamily="18" charset="0"/>
                      </a:rPr>
                      <m:t>Abs</m:t>
                    </m:r>
                    <m:d>
                      <m:dPr>
                        <m:ctrlPr>
                          <a:rPr lang="en-US" b="0" i="1" smtClean="0">
                            <a:latin typeface="Cambria Math" panose="02040503050406030204" pitchFamily="18" charset="0"/>
                          </a:rPr>
                        </m:ctrlPr>
                      </m:dPr>
                      <m:e>
                        <m:r>
                          <a:rPr lang="en-US" b="0" i="1" smtClean="0">
                            <a:latin typeface="Cambria Math" panose="02040503050406030204" pitchFamily="18" charset="0"/>
                          </a:rPr>
                          <m:t>1</m:t>
                        </m:r>
                        <m:r>
                          <a:rPr lang="en-US" b="0" i="1" smtClean="0">
                            <a:latin typeface="Cambria Math" panose="02040503050406030204" pitchFamily="18" charset="0"/>
                          </a:rPr>
                          <m:t>−</m:t>
                        </m:r>
                        <m:r>
                          <a:rPr lang="en-US" b="0" i="1" smtClean="0">
                            <a:latin typeface="Cambria Math" panose="02040503050406030204" pitchFamily="18" charset="0"/>
                          </a:rPr>
                          <m:t>𝑞</m:t>
                        </m:r>
                      </m:e>
                    </m:d>
                    <m:r>
                      <a:rPr lang="en-US" b="0" i="0" smtClean="0">
                        <a:latin typeface="Cambria Math" panose="02040503050406030204" pitchFamily="18" charset="0"/>
                      </a:rPr>
                      <m:t>,</m:t>
                    </m:r>
                    <m:r>
                      <m:rPr>
                        <m:sty m:val="p"/>
                      </m:rPr>
                      <a:rPr lang="en-US" b="0" i="0" smtClean="0">
                        <a:latin typeface="Cambria Math" panose="02040503050406030204" pitchFamily="18" charset="0"/>
                      </a:rPr>
                      <m:t>where</m:t>
                    </m:r>
                    <m:r>
                      <a:rPr lang="en-US" b="0" i="0" smtClean="0">
                        <a:latin typeface="Cambria Math" panose="02040503050406030204" pitchFamily="18" charset="0"/>
                      </a:rPr>
                      <m:t> </m:t>
                    </m:r>
                    <m:r>
                      <m:rPr>
                        <m:sty m:val="p"/>
                      </m:rPr>
                      <a:rPr lang="en-US" b="0" i="0" smtClean="0">
                        <a:latin typeface="Cambria Math" panose="02040503050406030204" pitchFamily="18" charset="0"/>
                      </a:rPr>
                      <m:t>q</m:t>
                    </m:r>
                    <m:r>
                      <a:rPr lang="en-US" b="0" i="1" smtClean="0">
                        <a:latin typeface="Cambria Math" panose="02040503050406030204" pitchFamily="18" charset="0"/>
                      </a:rPr>
                      <m:t>≠</m:t>
                    </m:r>
                    <m:r>
                      <a:rPr lang="en-US" b="0" i="1" smtClean="0">
                        <a:latin typeface="Cambria Math" panose="02040503050406030204" pitchFamily="18" charset="0"/>
                      </a:rPr>
                      <m:t>1</m:t>
                    </m:r>
                  </m:oMath>
                </a14:m>
                <a:endParaRPr lang="en-GB" dirty="0"/>
              </a:p>
            </p:txBody>
          </p:sp>
        </mc:Choice>
        <mc:Fallback xmlns="">
          <p:sp>
            <p:nvSpPr>
              <p:cNvPr id="24" name="TextBox 23">
                <a:extLst>
                  <a:ext uri="{FF2B5EF4-FFF2-40B4-BE49-F238E27FC236}">
                    <a16:creationId xmlns:a16="http://schemas.microsoft.com/office/drawing/2014/main" id="{2CEE6E26-E722-2081-0B37-C84F5DD66725}"/>
                  </a:ext>
                </a:extLst>
              </p:cNvPr>
              <p:cNvSpPr txBox="1">
                <a:spLocks noRot="1" noChangeAspect="1" noMove="1" noResize="1" noEditPoints="1" noAdjustHandles="1" noChangeArrowheads="1" noChangeShapeType="1" noTextEdit="1"/>
              </p:cNvSpPr>
              <p:nvPr/>
            </p:nvSpPr>
            <p:spPr>
              <a:xfrm>
                <a:off x="1283067" y="3848523"/>
                <a:ext cx="4046171" cy="261610"/>
              </a:xfrm>
              <a:prstGeom prst="rect">
                <a:avLst/>
              </a:prstGeom>
              <a:blipFill>
                <a:blip r:embed="rId6"/>
                <a:stretch>
                  <a:fillRect t="-2326" b="-13953"/>
                </a:stretch>
              </a:blipFill>
            </p:spPr>
            <p:txBody>
              <a:bodyPr/>
              <a:lstStyle/>
              <a:p>
                <a:r>
                  <a:rPr lang="en-GB">
                    <a:noFill/>
                  </a:rPr>
                  <a:t> </a:t>
                </a:r>
              </a:p>
            </p:txBody>
          </p:sp>
        </mc:Fallback>
      </mc:AlternateContent>
      <p:cxnSp>
        <p:nvCxnSpPr>
          <p:cNvPr id="21" name="AutoShape 12">
            <a:extLst>
              <a:ext uri="{FF2B5EF4-FFF2-40B4-BE49-F238E27FC236}">
                <a16:creationId xmlns:a16="http://schemas.microsoft.com/office/drawing/2014/main" id="{F508B043-B652-F61E-C228-912DD093651B}"/>
              </a:ext>
            </a:extLst>
          </p:cNvPr>
          <p:cNvCxnSpPr>
            <a:cxnSpLocks noChangeShapeType="1"/>
          </p:cNvCxnSpPr>
          <p:nvPr/>
        </p:nvCxnSpPr>
        <p:spPr bwMode="auto">
          <a:xfrm>
            <a:off x="2592388" y="528823"/>
            <a:ext cx="3168650" cy="0"/>
          </a:xfrm>
          <a:prstGeom prst="straightConnector1">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22" name="Group 34">
            <a:extLst>
              <a:ext uri="{FF2B5EF4-FFF2-40B4-BE49-F238E27FC236}">
                <a16:creationId xmlns:a16="http://schemas.microsoft.com/office/drawing/2014/main" id="{17F3C807-BBA3-C95E-8A4D-85AE86CA6AEA}"/>
              </a:ext>
            </a:extLst>
          </p:cNvPr>
          <p:cNvGrpSpPr>
            <a:grpSpLocks noChangeAspect="1"/>
          </p:cNvGrpSpPr>
          <p:nvPr/>
        </p:nvGrpSpPr>
        <p:grpSpPr bwMode="auto">
          <a:xfrm>
            <a:off x="63500" y="-15490"/>
            <a:ext cx="1592883" cy="735917"/>
            <a:chOff x="230" y="217"/>
            <a:chExt cx="1096" cy="507"/>
          </a:xfrm>
        </p:grpSpPr>
        <p:sp>
          <p:nvSpPr>
            <p:cNvPr id="23" name="AutoShape 33">
              <a:extLst>
                <a:ext uri="{FF2B5EF4-FFF2-40B4-BE49-F238E27FC236}">
                  <a16:creationId xmlns:a16="http://schemas.microsoft.com/office/drawing/2014/main" id="{6ABA8ABB-5CFF-644C-827D-C5CAC8482EDD}"/>
                </a:ext>
              </a:extLst>
            </p:cNvPr>
            <p:cNvSpPr>
              <a:spLocks noChangeAspect="1" noChangeArrowheads="1" noTextEdit="1"/>
            </p:cNvSpPr>
            <p:nvPr/>
          </p:nvSpPr>
          <p:spPr bwMode="auto">
            <a:xfrm>
              <a:off x="230" y="217"/>
              <a:ext cx="1096" cy="5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25" name="Freeform 37">
              <a:extLst>
                <a:ext uri="{FF2B5EF4-FFF2-40B4-BE49-F238E27FC236}">
                  <a16:creationId xmlns:a16="http://schemas.microsoft.com/office/drawing/2014/main" id="{018CBD43-27F0-6D02-B9CC-9E95D9A63900}"/>
                </a:ext>
              </a:extLst>
            </p:cNvPr>
            <p:cNvSpPr>
              <a:spLocks noEditPoints="1"/>
            </p:cNvSpPr>
            <p:nvPr/>
          </p:nvSpPr>
          <p:spPr bwMode="auto">
            <a:xfrm>
              <a:off x="661" y="366"/>
              <a:ext cx="544" cy="241"/>
            </a:xfrm>
            <a:custGeom>
              <a:avLst/>
              <a:gdLst>
                <a:gd name="T0" fmla="*/ 1 w 2179"/>
                <a:gd name="T1" fmla="*/ 1 h 964"/>
                <a:gd name="T2" fmla="*/ 2 w 2179"/>
                <a:gd name="T3" fmla="*/ 1 h 964"/>
                <a:gd name="T4" fmla="*/ 1 w 2179"/>
                <a:gd name="T5" fmla="*/ 1 h 964"/>
                <a:gd name="T6" fmla="*/ 1 w 2179"/>
                <a:gd name="T7" fmla="*/ 1 h 964"/>
                <a:gd name="T8" fmla="*/ 1 w 2179"/>
                <a:gd name="T9" fmla="*/ 1 h 964"/>
                <a:gd name="T10" fmla="*/ 1 w 2179"/>
                <a:gd name="T11" fmla="*/ 1 h 964"/>
                <a:gd name="T12" fmla="*/ 1 w 2179"/>
                <a:gd name="T13" fmla="*/ 1 h 964"/>
                <a:gd name="T14" fmla="*/ 0 w 2179"/>
                <a:gd name="T15" fmla="*/ 1 h 964"/>
                <a:gd name="T16" fmla="*/ 0 w 2179"/>
                <a:gd name="T17" fmla="*/ 1 h 964"/>
                <a:gd name="T18" fmla="*/ 0 w 2179"/>
                <a:gd name="T19" fmla="*/ 1 h 964"/>
                <a:gd name="T20" fmla="*/ 0 w 2179"/>
                <a:gd name="T21" fmla="*/ 1 h 964"/>
                <a:gd name="T22" fmla="*/ 0 w 2179"/>
                <a:gd name="T23" fmla="*/ 1 h 964"/>
                <a:gd name="T24" fmla="*/ 0 w 2179"/>
                <a:gd name="T25" fmla="*/ 1 h 964"/>
                <a:gd name="T26" fmla="*/ 1 w 2179"/>
                <a:gd name="T27" fmla="*/ 1 h 964"/>
                <a:gd name="T28" fmla="*/ 1 w 2179"/>
                <a:gd name="T29" fmla="*/ 1 h 964"/>
                <a:gd name="T30" fmla="*/ 1 w 2179"/>
                <a:gd name="T31" fmla="*/ 1 h 964"/>
                <a:gd name="T32" fmla="*/ 1 w 2179"/>
                <a:gd name="T33" fmla="*/ 1 h 964"/>
                <a:gd name="T34" fmla="*/ 1 w 2179"/>
                <a:gd name="T35" fmla="*/ 1 h 964"/>
                <a:gd name="T36" fmla="*/ 1 w 2179"/>
                <a:gd name="T37" fmla="*/ 1 h 964"/>
                <a:gd name="T38" fmla="*/ 0 w 2179"/>
                <a:gd name="T39" fmla="*/ 1 h 964"/>
                <a:gd name="T40" fmla="*/ 0 w 2179"/>
                <a:gd name="T41" fmla="*/ 1 h 964"/>
                <a:gd name="T42" fmla="*/ 0 w 2179"/>
                <a:gd name="T43" fmla="*/ 1 h 964"/>
                <a:gd name="T44" fmla="*/ 0 w 2179"/>
                <a:gd name="T45" fmla="*/ 1 h 964"/>
                <a:gd name="T46" fmla="*/ 2 w 2179"/>
                <a:gd name="T47" fmla="*/ 1 h 964"/>
                <a:gd name="T48" fmla="*/ 2 w 2179"/>
                <a:gd name="T49" fmla="*/ 1 h 964"/>
                <a:gd name="T50" fmla="*/ 1 w 2179"/>
                <a:gd name="T51" fmla="*/ 1 h 964"/>
                <a:gd name="T52" fmla="*/ 1 w 2179"/>
                <a:gd name="T53" fmla="*/ 1 h 964"/>
                <a:gd name="T54" fmla="*/ 1 w 2179"/>
                <a:gd name="T55" fmla="*/ 1 h 964"/>
                <a:gd name="T56" fmla="*/ 1 w 2179"/>
                <a:gd name="T57" fmla="*/ 1 h 964"/>
                <a:gd name="T58" fmla="*/ 0 w 2179"/>
                <a:gd name="T59" fmla="*/ 1 h 964"/>
                <a:gd name="T60" fmla="*/ 0 w 2179"/>
                <a:gd name="T61" fmla="*/ 1 h 964"/>
                <a:gd name="T62" fmla="*/ 0 w 2179"/>
                <a:gd name="T63" fmla="*/ 1 h 964"/>
                <a:gd name="T64" fmla="*/ 2 w 2179"/>
                <a:gd name="T65" fmla="*/ 1 h 964"/>
                <a:gd name="T66" fmla="*/ 2 w 2179"/>
                <a:gd name="T67" fmla="*/ 1 h 964"/>
                <a:gd name="T68" fmla="*/ 2 w 2179"/>
                <a:gd name="T69" fmla="*/ 1 h 964"/>
                <a:gd name="T70" fmla="*/ 2 w 2179"/>
                <a:gd name="T71" fmla="*/ 1 h 964"/>
                <a:gd name="T72" fmla="*/ 1 w 2179"/>
                <a:gd name="T73" fmla="*/ 1 h 964"/>
                <a:gd name="T74" fmla="*/ 1 w 2179"/>
                <a:gd name="T75" fmla="*/ 1 h 964"/>
                <a:gd name="T76" fmla="*/ 1 w 2179"/>
                <a:gd name="T77" fmla="*/ 1 h 964"/>
                <a:gd name="T78" fmla="*/ 1 w 2179"/>
                <a:gd name="T79" fmla="*/ 1 h 964"/>
                <a:gd name="T80" fmla="*/ 0 w 2179"/>
                <a:gd name="T81" fmla="*/ 1 h 964"/>
                <a:gd name="T82" fmla="*/ 0 w 2179"/>
                <a:gd name="T83" fmla="*/ 1 h 964"/>
                <a:gd name="T84" fmla="*/ 0 w 2179"/>
                <a:gd name="T85" fmla="*/ 1 h 964"/>
                <a:gd name="T86" fmla="*/ 0 w 2179"/>
                <a:gd name="T87" fmla="*/ 0 h 964"/>
                <a:gd name="T88" fmla="*/ 0 w 2179"/>
                <a:gd name="T89" fmla="*/ 0 h 964"/>
                <a:gd name="T90" fmla="*/ 0 w 2179"/>
                <a:gd name="T91" fmla="*/ 0 h 964"/>
                <a:gd name="T92" fmla="*/ 1 w 2179"/>
                <a:gd name="T93" fmla="*/ 0 h 964"/>
                <a:gd name="T94" fmla="*/ 0 w 2179"/>
                <a:gd name="T95" fmla="*/ 0 h 964"/>
                <a:gd name="T96" fmla="*/ 0 w 2179"/>
                <a:gd name="T97" fmla="*/ 0 h 964"/>
                <a:gd name="T98" fmla="*/ 0 w 2179"/>
                <a:gd name="T99" fmla="*/ 0 h 964"/>
                <a:gd name="T100" fmla="*/ 1 w 2179"/>
                <a:gd name="T101" fmla="*/ 0 h 964"/>
                <a:gd name="T102" fmla="*/ 1 w 2179"/>
                <a:gd name="T103" fmla="*/ 0 h 964"/>
                <a:gd name="T104" fmla="*/ 1 w 2179"/>
                <a:gd name="T105" fmla="*/ 0 h 964"/>
                <a:gd name="T106" fmla="*/ 1 w 2179"/>
                <a:gd name="T107" fmla="*/ 0 h 964"/>
                <a:gd name="T108" fmla="*/ 1 w 2179"/>
                <a:gd name="T109" fmla="*/ 0 h 964"/>
                <a:gd name="T110" fmla="*/ 0 w 2179"/>
                <a:gd name="T111" fmla="*/ 0 h 964"/>
                <a:gd name="T112" fmla="*/ 0 w 2179"/>
                <a:gd name="T113" fmla="*/ 0 h 964"/>
                <a:gd name="T114" fmla="*/ 0 w 2179"/>
                <a:gd name="T115" fmla="*/ 0 h 96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2179" h="964">
                  <a:moveTo>
                    <a:pt x="1059" y="766"/>
                  </a:moveTo>
                  <a:lnTo>
                    <a:pt x="1059" y="834"/>
                  </a:lnTo>
                  <a:lnTo>
                    <a:pt x="1085" y="834"/>
                  </a:lnTo>
                  <a:lnTo>
                    <a:pt x="1107" y="831"/>
                  </a:lnTo>
                  <a:lnTo>
                    <a:pt x="1121" y="825"/>
                  </a:lnTo>
                  <a:lnTo>
                    <a:pt x="1131" y="814"/>
                  </a:lnTo>
                  <a:lnTo>
                    <a:pt x="1133" y="799"/>
                  </a:lnTo>
                  <a:lnTo>
                    <a:pt x="1131" y="786"/>
                  </a:lnTo>
                  <a:lnTo>
                    <a:pt x="1123" y="776"/>
                  </a:lnTo>
                  <a:lnTo>
                    <a:pt x="1109" y="769"/>
                  </a:lnTo>
                  <a:lnTo>
                    <a:pt x="1089" y="766"/>
                  </a:lnTo>
                  <a:lnTo>
                    <a:pt x="1059" y="766"/>
                  </a:lnTo>
                  <a:close/>
                  <a:moveTo>
                    <a:pt x="1677" y="738"/>
                  </a:moveTo>
                  <a:lnTo>
                    <a:pt x="1714" y="738"/>
                  </a:lnTo>
                  <a:lnTo>
                    <a:pt x="1780" y="838"/>
                  </a:lnTo>
                  <a:lnTo>
                    <a:pt x="1845" y="738"/>
                  </a:lnTo>
                  <a:lnTo>
                    <a:pt x="1883" y="738"/>
                  </a:lnTo>
                  <a:lnTo>
                    <a:pt x="1796" y="867"/>
                  </a:lnTo>
                  <a:lnTo>
                    <a:pt x="1796" y="960"/>
                  </a:lnTo>
                  <a:lnTo>
                    <a:pt x="1764" y="960"/>
                  </a:lnTo>
                  <a:lnTo>
                    <a:pt x="1764" y="867"/>
                  </a:lnTo>
                  <a:lnTo>
                    <a:pt x="1677" y="738"/>
                  </a:lnTo>
                  <a:close/>
                  <a:moveTo>
                    <a:pt x="1487" y="738"/>
                  </a:moveTo>
                  <a:lnTo>
                    <a:pt x="1657" y="738"/>
                  </a:lnTo>
                  <a:lnTo>
                    <a:pt x="1657" y="766"/>
                  </a:lnTo>
                  <a:lnTo>
                    <a:pt x="1588" y="766"/>
                  </a:lnTo>
                  <a:lnTo>
                    <a:pt x="1588" y="960"/>
                  </a:lnTo>
                  <a:lnTo>
                    <a:pt x="1556" y="960"/>
                  </a:lnTo>
                  <a:lnTo>
                    <a:pt x="1556" y="766"/>
                  </a:lnTo>
                  <a:lnTo>
                    <a:pt x="1487" y="766"/>
                  </a:lnTo>
                  <a:lnTo>
                    <a:pt x="1487" y="738"/>
                  </a:lnTo>
                  <a:close/>
                  <a:moveTo>
                    <a:pt x="1410" y="738"/>
                  </a:moveTo>
                  <a:lnTo>
                    <a:pt x="1441" y="738"/>
                  </a:lnTo>
                  <a:lnTo>
                    <a:pt x="1441" y="960"/>
                  </a:lnTo>
                  <a:lnTo>
                    <a:pt x="1410" y="960"/>
                  </a:lnTo>
                  <a:lnTo>
                    <a:pt x="1410" y="738"/>
                  </a:lnTo>
                  <a:close/>
                  <a:moveTo>
                    <a:pt x="1027" y="738"/>
                  </a:moveTo>
                  <a:lnTo>
                    <a:pt x="1081" y="738"/>
                  </a:lnTo>
                  <a:lnTo>
                    <a:pt x="1097" y="738"/>
                  </a:lnTo>
                  <a:lnTo>
                    <a:pt x="1113" y="741"/>
                  </a:lnTo>
                  <a:lnTo>
                    <a:pt x="1128" y="744"/>
                  </a:lnTo>
                  <a:lnTo>
                    <a:pt x="1141" y="749"/>
                  </a:lnTo>
                  <a:lnTo>
                    <a:pt x="1152" y="757"/>
                  </a:lnTo>
                  <a:lnTo>
                    <a:pt x="1160" y="766"/>
                  </a:lnTo>
                  <a:lnTo>
                    <a:pt x="1165" y="781"/>
                  </a:lnTo>
                  <a:lnTo>
                    <a:pt x="1168" y="798"/>
                  </a:lnTo>
                  <a:lnTo>
                    <a:pt x="1164" y="818"/>
                  </a:lnTo>
                  <a:lnTo>
                    <a:pt x="1154" y="833"/>
                  </a:lnTo>
                  <a:lnTo>
                    <a:pt x="1140" y="843"/>
                  </a:lnTo>
                  <a:lnTo>
                    <a:pt x="1121" y="849"/>
                  </a:lnTo>
                  <a:lnTo>
                    <a:pt x="1121" y="850"/>
                  </a:lnTo>
                  <a:lnTo>
                    <a:pt x="1131" y="854"/>
                  </a:lnTo>
                  <a:lnTo>
                    <a:pt x="1137" y="861"/>
                  </a:lnTo>
                  <a:lnTo>
                    <a:pt x="1144" y="873"/>
                  </a:lnTo>
                  <a:lnTo>
                    <a:pt x="1185" y="960"/>
                  </a:lnTo>
                  <a:lnTo>
                    <a:pt x="1149" y="960"/>
                  </a:lnTo>
                  <a:lnTo>
                    <a:pt x="1115" y="883"/>
                  </a:lnTo>
                  <a:lnTo>
                    <a:pt x="1108" y="871"/>
                  </a:lnTo>
                  <a:lnTo>
                    <a:pt x="1099" y="865"/>
                  </a:lnTo>
                  <a:lnTo>
                    <a:pt x="1089" y="862"/>
                  </a:lnTo>
                  <a:lnTo>
                    <a:pt x="1077" y="862"/>
                  </a:lnTo>
                  <a:lnTo>
                    <a:pt x="1059" y="862"/>
                  </a:lnTo>
                  <a:lnTo>
                    <a:pt x="1059" y="960"/>
                  </a:lnTo>
                  <a:lnTo>
                    <a:pt x="1027" y="960"/>
                  </a:lnTo>
                  <a:lnTo>
                    <a:pt x="1027" y="738"/>
                  </a:lnTo>
                  <a:close/>
                  <a:moveTo>
                    <a:pt x="840" y="738"/>
                  </a:moveTo>
                  <a:lnTo>
                    <a:pt x="965" y="738"/>
                  </a:lnTo>
                  <a:lnTo>
                    <a:pt x="965" y="766"/>
                  </a:lnTo>
                  <a:lnTo>
                    <a:pt x="872" y="766"/>
                  </a:lnTo>
                  <a:lnTo>
                    <a:pt x="872" y="831"/>
                  </a:lnTo>
                  <a:lnTo>
                    <a:pt x="957" y="831"/>
                  </a:lnTo>
                  <a:lnTo>
                    <a:pt x="957" y="859"/>
                  </a:lnTo>
                  <a:lnTo>
                    <a:pt x="872" y="859"/>
                  </a:lnTo>
                  <a:lnTo>
                    <a:pt x="872" y="932"/>
                  </a:lnTo>
                  <a:lnTo>
                    <a:pt x="965" y="932"/>
                  </a:lnTo>
                  <a:lnTo>
                    <a:pt x="965" y="960"/>
                  </a:lnTo>
                  <a:lnTo>
                    <a:pt x="840" y="960"/>
                  </a:lnTo>
                  <a:lnTo>
                    <a:pt x="840" y="738"/>
                  </a:lnTo>
                  <a:close/>
                  <a:moveTo>
                    <a:pt x="586" y="738"/>
                  </a:moveTo>
                  <a:lnTo>
                    <a:pt x="622" y="738"/>
                  </a:lnTo>
                  <a:lnTo>
                    <a:pt x="691" y="932"/>
                  </a:lnTo>
                  <a:lnTo>
                    <a:pt x="761" y="738"/>
                  </a:lnTo>
                  <a:lnTo>
                    <a:pt x="794" y="738"/>
                  </a:lnTo>
                  <a:lnTo>
                    <a:pt x="709" y="960"/>
                  </a:lnTo>
                  <a:lnTo>
                    <a:pt x="670" y="960"/>
                  </a:lnTo>
                  <a:lnTo>
                    <a:pt x="586" y="738"/>
                  </a:lnTo>
                  <a:close/>
                  <a:moveTo>
                    <a:pt x="510" y="738"/>
                  </a:moveTo>
                  <a:lnTo>
                    <a:pt x="542" y="738"/>
                  </a:lnTo>
                  <a:lnTo>
                    <a:pt x="542" y="960"/>
                  </a:lnTo>
                  <a:lnTo>
                    <a:pt x="510" y="960"/>
                  </a:lnTo>
                  <a:lnTo>
                    <a:pt x="510" y="738"/>
                  </a:lnTo>
                  <a:close/>
                  <a:moveTo>
                    <a:pt x="267" y="738"/>
                  </a:moveTo>
                  <a:lnTo>
                    <a:pt x="311" y="738"/>
                  </a:lnTo>
                  <a:lnTo>
                    <a:pt x="408" y="918"/>
                  </a:lnTo>
                  <a:lnTo>
                    <a:pt x="409" y="918"/>
                  </a:lnTo>
                  <a:lnTo>
                    <a:pt x="409" y="738"/>
                  </a:lnTo>
                  <a:lnTo>
                    <a:pt x="441" y="738"/>
                  </a:lnTo>
                  <a:lnTo>
                    <a:pt x="441" y="960"/>
                  </a:lnTo>
                  <a:lnTo>
                    <a:pt x="400" y="960"/>
                  </a:lnTo>
                  <a:lnTo>
                    <a:pt x="300" y="778"/>
                  </a:lnTo>
                  <a:lnTo>
                    <a:pt x="299" y="778"/>
                  </a:lnTo>
                  <a:lnTo>
                    <a:pt x="299" y="960"/>
                  </a:lnTo>
                  <a:lnTo>
                    <a:pt x="267" y="960"/>
                  </a:lnTo>
                  <a:lnTo>
                    <a:pt x="267" y="738"/>
                  </a:lnTo>
                  <a:close/>
                  <a:moveTo>
                    <a:pt x="25" y="738"/>
                  </a:moveTo>
                  <a:lnTo>
                    <a:pt x="57" y="738"/>
                  </a:lnTo>
                  <a:lnTo>
                    <a:pt x="57" y="865"/>
                  </a:lnTo>
                  <a:lnTo>
                    <a:pt x="57" y="884"/>
                  </a:lnTo>
                  <a:lnTo>
                    <a:pt x="61" y="902"/>
                  </a:lnTo>
                  <a:lnTo>
                    <a:pt x="68" y="916"/>
                  </a:lnTo>
                  <a:lnTo>
                    <a:pt x="78" y="927"/>
                  </a:lnTo>
                  <a:lnTo>
                    <a:pt x="93" y="934"/>
                  </a:lnTo>
                  <a:lnTo>
                    <a:pt x="110" y="936"/>
                  </a:lnTo>
                  <a:lnTo>
                    <a:pt x="129" y="934"/>
                  </a:lnTo>
                  <a:lnTo>
                    <a:pt x="144" y="927"/>
                  </a:lnTo>
                  <a:lnTo>
                    <a:pt x="153" y="916"/>
                  </a:lnTo>
                  <a:lnTo>
                    <a:pt x="161" y="902"/>
                  </a:lnTo>
                  <a:lnTo>
                    <a:pt x="163" y="884"/>
                  </a:lnTo>
                  <a:lnTo>
                    <a:pt x="165" y="865"/>
                  </a:lnTo>
                  <a:lnTo>
                    <a:pt x="165" y="738"/>
                  </a:lnTo>
                  <a:lnTo>
                    <a:pt x="197" y="738"/>
                  </a:lnTo>
                  <a:lnTo>
                    <a:pt x="197" y="869"/>
                  </a:lnTo>
                  <a:lnTo>
                    <a:pt x="194" y="898"/>
                  </a:lnTo>
                  <a:lnTo>
                    <a:pt x="187" y="922"/>
                  </a:lnTo>
                  <a:lnTo>
                    <a:pt x="174" y="940"/>
                  </a:lnTo>
                  <a:lnTo>
                    <a:pt x="158" y="954"/>
                  </a:lnTo>
                  <a:lnTo>
                    <a:pt x="137" y="962"/>
                  </a:lnTo>
                  <a:lnTo>
                    <a:pt x="110" y="964"/>
                  </a:lnTo>
                  <a:lnTo>
                    <a:pt x="85" y="962"/>
                  </a:lnTo>
                  <a:lnTo>
                    <a:pt x="64" y="954"/>
                  </a:lnTo>
                  <a:lnTo>
                    <a:pt x="48" y="940"/>
                  </a:lnTo>
                  <a:lnTo>
                    <a:pt x="35" y="922"/>
                  </a:lnTo>
                  <a:lnTo>
                    <a:pt x="28" y="898"/>
                  </a:lnTo>
                  <a:lnTo>
                    <a:pt x="25" y="869"/>
                  </a:lnTo>
                  <a:lnTo>
                    <a:pt x="25" y="738"/>
                  </a:lnTo>
                  <a:close/>
                  <a:moveTo>
                    <a:pt x="1295" y="734"/>
                  </a:moveTo>
                  <a:lnTo>
                    <a:pt x="1318" y="737"/>
                  </a:lnTo>
                  <a:lnTo>
                    <a:pt x="1342" y="742"/>
                  </a:lnTo>
                  <a:lnTo>
                    <a:pt x="1338" y="772"/>
                  </a:lnTo>
                  <a:lnTo>
                    <a:pt x="1323" y="766"/>
                  </a:lnTo>
                  <a:lnTo>
                    <a:pt x="1311" y="764"/>
                  </a:lnTo>
                  <a:lnTo>
                    <a:pt x="1297" y="762"/>
                  </a:lnTo>
                  <a:lnTo>
                    <a:pt x="1285" y="764"/>
                  </a:lnTo>
                  <a:lnTo>
                    <a:pt x="1274" y="766"/>
                  </a:lnTo>
                  <a:lnTo>
                    <a:pt x="1266" y="772"/>
                  </a:lnTo>
                  <a:lnTo>
                    <a:pt x="1259" y="781"/>
                  </a:lnTo>
                  <a:lnTo>
                    <a:pt x="1257" y="793"/>
                  </a:lnTo>
                  <a:lnTo>
                    <a:pt x="1259" y="803"/>
                  </a:lnTo>
                  <a:lnTo>
                    <a:pt x="1266" y="811"/>
                  </a:lnTo>
                  <a:lnTo>
                    <a:pt x="1274" y="818"/>
                  </a:lnTo>
                  <a:lnTo>
                    <a:pt x="1286" y="825"/>
                  </a:lnTo>
                  <a:lnTo>
                    <a:pt x="1298" y="830"/>
                  </a:lnTo>
                  <a:lnTo>
                    <a:pt x="1311" y="837"/>
                  </a:lnTo>
                  <a:lnTo>
                    <a:pt x="1325" y="845"/>
                  </a:lnTo>
                  <a:lnTo>
                    <a:pt x="1335" y="854"/>
                  </a:lnTo>
                  <a:lnTo>
                    <a:pt x="1344" y="866"/>
                  </a:lnTo>
                  <a:lnTo>
                    <a:pt x="1350" y="881"/>
                  </a:lnTo>
                  <a:lnTo>
                    <a:pt x="1352" y="898"/>
                  </a:lnTo>
                  <a:lnTo>
                    <a:pt x="1350" y="916"/>
                  </a:lnTo>
                  <a:lnTo>
                    <a:pt x="1344" y="932"/>
                  </a:lnTo>
                  <a:lnTo>
                    <a:pt x="1335" y="944"/>
                  </a:lnTo>
                  <a:lnTo>
                    <a:pt x="1322" y="954"/>
                  </a:lnTo>
                  <a:lnTo>
                    <a:pt x="1307" y="959"/>
                  </a:lnTo>
                  <a:lnTo>
                    <a:pt x="1290" y="963"/>
                  </a:lnTo>
                  <a:lnTo>
                    <a:pt x="1271" y="964"/>
                  </a:lnTo>
                  <a:lnTo>
                    <a:pt x="1249" y="962"/>
                  </a:lnTo>
                  <a:lnTo>
                    <a:pt x="1226" y="955"/>
                  </a:lnTo>
                  <a:lnTo>
                    <a:pt x="1229" y="926"/>
                  </a:lnTo>
                  <a:lnTo>
                    <a:pt x="1242" y="930"/>
                  </a:lnTo>
                  <a:lnTo>
                    <a:pt x="1258" y="935"/>
                  </a:lnTo>
                  <a:lnTo>
                    <a:pt x="1275" y="936"/>
                  </a:lnTo>
                  <a:lnTo>
                    <a:pt x="1287" y="935"/>
                  </a:lnTo>
                  <a:lnTo>
                    <a:pt x="1298" y="931"/>
                  </a:lnTo>
                  <a:lnTo>
                    <a:pt x="1309" y="924"/>
                  </a:lnTo>
                  <a:lnTo>
                    <a:pt x="1317" y="914"/>
                  </a:lnTo>
                  <a:lnTo>
                    <a:pt x="1319" y="900"/>
                  </a:lnTo>
                  <a:lnTo>
                    <a:pt x="1317" y="888"/>
                  </a:lnTo>
                  <a:lnTo>
                    <a:pt x="1311" y="878"/>
                  </a:lnTo>
                  <a:lnTo>
                    <a:pt x="1302" y="871"/>
                  </a:lnTo>
                  <a:lnTo>
                    <a:pt x="1290" y="865"/>
                  </a:lnTo>
                  <a:lnTo>
                    <a:pt x="1278" y="858"/>
                  </a:lnTo>
                  <a:lnTo>
                    <a:pt x="1265" y="851"/>
                  </a:lnTo>
                  <a:lnTo>
                    <a:pt x="1253" y="845"/>
                  </a:lnTo>
                  <a:lnTo>
                    <a:pt x="1241" y="837"/>
                  </a:lnTo>
                  <a:lnTo>
                    <a:pt x="1232" y="826"/>
                  </a:lnTo>
                  <a:lnTo>
                    <a:pt x="1226" y="811"/>
                  </a:lnTo>
                  <a:lnTo>
                    <a:pt x="1224" y="796"/>
                  </a:lnTo>
                  <a:lnTo>
                    <a:pt x="1226" y="777"/>
                  </a:lnTo>
                  <a:lnTo>
                    <a:pt x="1233" y="762"/>
                  </a:lnTo>
                  <a:lnTo>
                    <a:pt x="1245" y="750"/>
                  </a:lnTo>
                  <a:lnTo>
                    <a:pt x="1258" y="741"/>
                  </a:lnTo>
                  <a:lnTo>
                    <a:pt x="1275" y="737"/>
                  </a:lnTo>
                  <a:lnTo>
                    <a:pt x="1295" y="734"/>
                  </a:lnTo>
                  <a:close/>
                  <a:moveTo>
                    <a:pt x="55" y="398"/>
                  </a:moveTo>
                  <a:lnTo>
                    <a:pt x="55" y="477"/>
                  </a:lnTo>
                  <a:lnTo>
                    <a:pt x="86" y="477"/>
                  </a:lnTo>
                  <a:lnTo>
                    <a:pt x="98" y="475"/>
                  </a:lnTo>
                  <a:lnTo>
                    <a:pt x="110" y="471"/>
                  </a:lnTo>
                  <a:lnTo>
                    <a:pt x="121" y="463"/>
                  </a:lnTo>
                  <a:lnTo>
                    <a:pt x="128" y="453"/>
                  </a:lnTo>
                  <a:lnTo>
                    <a:pt x="130" y="437"/>
                  </a:lnTo>
                  <a:lnTo>
                    <a:pt x="128" y="425"/>
                  </a:lnTo>
                  <a:lnTo>
                    <a:pt x="122" y="414"/>
                  </a:lnTo>
                  <a:lnTo>
                    <a:pt x="113" y="408"/>
                  </a:lnTo>
                  <a:lnTo>
                    <a:pt x="102" y="402"/>
                  </a:lnTo>
                  <a:lnTo>
                    <a:pt x="92" y="400"/>
                  </a:lnTo>
                  <a:lnTo>
                    <a:pt x="81" y="398"/>
                  </a:lnTo>
                  <a:lnTo>
                    <a:pt x="55" y="398"/>
                  </a:lnTo>
                  <a:close/>
                  <a:moveTo>
                    <a:pt x="310" y="396"/>
                  </a:moveTo>
                  <a:lnTo>
                    <a:pt x="291" y="397"/>
                  </a:lnTo>
                  <a:lnTo>
                    <a:pt x="274" y="405"/>
                  </a:lnTo>
                  <a:lnTo>
                    <a:pt x="260" y="416"/>
                  </a:lnTo>
                  <a:lnTo>
                    <a:pt x="251" y="429"/>
                  </a:lnTo>
                  <a:lnTo>
                    <a:pt x="243" y="445"/>
                  </a:lnTo>
                  <a:lnTo>
                    <a:pt x="239" y="463"/>
                  </a:lnTo>
                  <a:lnTo>
                    <a:pt x="237" y="482"/>
                  </a:lnTo>
                  <a:lnTo>
                    <a:pt x="238" y="501"/>
                  </a:lnTo>
                  <a:lnTo>
                    <a:pt x="243" y="518"/>
                  </a:lnTo>
                  <a:lnTo>
                    <a:pt x="250" y="535"/>
                  </a:lnTo>
                  <a:lnTo>
                    <a:pt x="260" y="548"/>
                  </a:lnTo>
                  <a:lnTo>
                    <a:pt x="274" y="559"/>
                  </a:lnTo>
                  <a:lnTo>
                    <a:pt x="290" y="566"/>
                  </a:lnTo>
                  <a:lnTo>
                    <a:pt x="310" y="568"/>
                  </a:lnTo>
                  <a:lnTo>
                    <a:pt x="331" y="566"/>
                  </a:lnTo>
                  <a:lnTo>
                    <a:pt x="347" y="559"/>
                  </a:lnTo>
                  <a:lnTo>
                    <a:pt x="360" y="548"/>
                  </a:lnTo>
                  <a:lnTo>
                    <a:pt x="371" y="535"/>
                  </a:lnTo>
                  <a:lnTo>
                    <a:pt x="377" y="518"/>
                  </a:lnTo>
                  <a:lnTo>
                    <a:pt x="381" y="501"/>
                  </a:lnTo>
                  <a:lnTo>
                    <a:pt x="384" y="482"/>
                  </a:lnTo>
                  <a:lnTo>
                    <a:pt x="381" y="463"/>
                  </a:lnTo>
                  <a:lnTo>
                    <a:pt x="377" y="445"/>
                  </a:lnTo>
                  <a:lnTo>
                    <a:pt x="369" y="429"/>
                  </a:lnTo>
                  <a:lnTo>
                    <a:pt x="360" y="416"/>
                  </a:lnTo>
                  <a:lnTo>
                    <a:pt x="347" y="405"/>
                  </a:lnTo>
                  <a:lnTo>
                    <a:pt x="330" y="397"/>
                  </a:lnTo>
                  <a:lnTo>
                    <a:pt x="310" y="396"/>
                  </a:lnTo>
                  <a:close/>
                  <a:moveTo>
                    <a:pt x="1920" y="371"/>
                  </a:moveTo>
                  <a:lnTo>
                    <a:pt x="1952" y="371"/>
                  </a:lnTo>
                  <a:lnTo>
                    <a:pt x="1952" y="592"/>
                  </a:lnTo>
                  <a:lnTo>
                    <a:pt x="1920" y="592"/>
                  </a:lnTo>
                  <a:lnTo>
                    <a:pt x="1920" y="371"/>
                  </a:lnTo>
                  <a:close/>
                  <a:moveTo>
                    <a:pt x="1677" y="371"/>
                  </a:moveTo>
                  <a:lnTo>
                    <a:pt x="1719" y="371"/>
                  </a:lnTo>
                  <a:lnTo>
                    <a:pt x="1817" y="550"/>
                  </a:lnTo>
                  <a:lnTo>
                    <a:pt x="1819" y="550"/>
                  </a:lnTo>
                  <a:lnTo>
                    <a:pt x="1819" y="371"/>
                  </a:lnTo>
                  <a:lnTo>
                    <a:pt x="1851" y="371"/>
                  </a:lnTo>
                  <a:lnTo>
                    <a:pt x="1851" y="592"/>
                  </a:lnTo>
                  <a:lnTo>
                    <a:pt x="1809" y="592"/>
                  </a:lnTo>
                  <a:lnTo>
                    <a:pt x="1708" y="410"/>
                  </a:lnTo>
                  <a:lnTo>
                    <a:pt x="1708" y="592"/>
                  </a:lnTo>
                  <a:lnTo>
                    <a:pt x="1677" y="592"/>
                  </a:lnTo>
                  <a:lnTo>
                    <a:pt x="1677" y="371"/>
                  </a:lnTo>
                  <a:close/>
                  <a:moveTo>
                    <a:pt x="1435" y="371"/>
                  </a:moveTo>
                  <a:lnTo>
                    <a:pt x="1467" y="371"/>
                  </a:lnTo>
                  <a:lnTo>
                    <a:pt x="1467" y="463"/>
                  </a:lnTo>
                  <a:lnTo>
                    <a:pt x="1573" y="463"/>
                  </a:lnTo>
                  <a:lnTo>
                    <a:pt x="1573" y="371"/>
                  </a:lnTo>
                  <a:lnTo>
                    <a:pt x="1605" y="371"/>
                  </a:lnTo>
                  <a:lnTo>
                    <a:pt x="1605" y="592"/>
                  </a:lnTo>
                  <a:lnTo>
                    <a:pt x="1573" y="592"/>
                  </a:lnTo>
                  <a:lnTo>
                    <a:pt x="1573" y="491"/>
                  </a:lnTo>
                  <a:lnTo>
                    <a:pt x="1467" y="491"/>
                  </a:lnTo>
                  <a:lnTo>
                    <a:pt x="1467" y="592"/>
                  </a:lnTo>
                  <a:lnTo>
                    <a:pt x="1435" y="592"/>
                  </a:lnTo>
                  <a:lnTo>
                    <a:pt x="1435" y="371"/>
                  </a:lnTo>
                  <a:close/>
                  <a:moveTo>
                    <a:pt x="1038" y="371"/>
                  </a:moveTo>
                  <a:lnTo>
                    <a:pt x="1161" y="371"/>
                  </a:lnTo>
                  <a:lnTo>
                    <a:pt x="1161" y="398"/>
                  </a:lnTo>
                  <a:lnTo>
                    <a:pt x="1068" y="398"/>
                  </a:lnTo>
                  <a:lnTo>
                    <a:pt x="1068" y="463"/>
                  </a:lnTo>
                  <a:lnTo>
                    <a:pt x="1153" y="463"/>
                  </a:lnTo>
                  <a:lnTo>
                    <a:pt x="1153" y="491"/>
                  </a:lnTo>
                  <a:lnTo>
                    <a:pt x="1068" y="491"/>
                  </a:lnTo>
                  <a:lnTo>
                    <a:pt x="1068" y="564"/>
                  </a:lnTo>
                  <a:lnTo>
                    <a:pt x="1161" y="564"/>
                  </a:lnTo>
                  <a:lnTo>
                    <a:pt x="1161" y="592"/>
                  </a:lnTo>
                  <a:lnTo>
                    <a:pt x="1038" y="592"/>
                  </a:lnTo>
                  <a:lnTo>
                    <a:pt x="1038" y="371"/>
                  </a:lnTo>
                  <a:close/>
                  <a:moveTo>
                    <a:pt x="820" y="371"/>
                  </a:moveTo>
                  <a:lnTo>
                    <a:pt x="990" y="371"/>
                  </a:lnTo>
                  <a:lnTo>
                    <a:pt x="990" y="398"/>
                  </a:lnTo>
                  <a:lnTo>
                    <a:pt x="921" y="398"/>
                  </a:lnTo>
                  <a:lnTo>
                    <a:pt x="921" y="592"/>
                  </a:lnTo>
                  <a:lnTo>
                    <a:pt x="889" y="592"/>
                  </a:lnTo>
                  <a:lnTo>
                    <a:pt x="889" y="398"/>
                  </a:lnTo>
                  <a:lnTo>
                    <a:pt x="820" y="398"/>
                  </a:lnTo>
                  <a:lnTo>
                    <a:pt x="820" y="371"/>
                  </a:lnTo>
                  <a:close/>
                  <a:moveTo>
                    <a:pt x="594" y="371"/>
                  </a:moveTo>
                  <a:lnTo>
                    <a:pt x="631" y="371"/>
                  </a:lnTo>
                  <a:lnTo>
                    <a:pt x="697" y="470"/>
                  </a:lnTo>
                  <a:lnTo>
                    <a:pt x="763" y="371"/>
                  </a:lnTo>
                  <a:lnTo>
                    <a:pt x="800" y="371"/>
                  </a:lnTo>
                  <a:lnTo>
                    <a:pt x="713" y="501"/>
                  </a:lnTo>
                  <a:lnTo>
                    <a:pt x="713" y="592"/>
                  </a:lnTo>
                  <a:lnTo>
                    <a:pt x="682" y="592"/>
                  </a:lnTo>
                  <a:lnTo>
                    <a:pt x="682" y="501"/>
                  </a:lnTo>
                  <a:lnTo>
                    <a:pt x="594" y="371"/>
                  </a:lnTo>
                  <a:close/>
                  <a:moveTo>
                    <a:pt x="476" y="371"/>
                  </a:moveTo>
                  <a:lnTo>
                    <a:pt x="508" y="371"/>
                  </a:lnTo>
                  <a:lnTo>
                    <a:pt x="508" y="564"/>
                  </a:lnTo>
                  <a:lnTo>
                    <a:pt x="601" y="564"/>
                  </a:lnTo>
                  <a:lnTo>
                    <a:pt x="601" y="592"/>
                  </a:lnTo>
                  <a:lnTo>
                    <a:pt x="476" y="592"/>
                  </a:lnTo>
                  <a:lnTo>
                    <a:pt x="476" y="371"/>
                  </a:lnTo>
                  <a:close/>
                  <a:moveTo>
                    <a:pt x="23" y="371"/>
                  </a:moveTo>
                  <a:lnTo>
                    <a:pt x="81" y="371"/>
                  </a:lnTo>
                  <a:lnTo>
                    <a:pt x="100" y="372"/>
                  </a:lnTo>
                  <a:lnTo>
                    <a:pt x="117" y="376"/>
                  </a:lnTo>
                  <a:lnTo>
                    <a:pt x="133" y="381"/>
                  </a:lnTo>
                  <a:lnTo>
                    <a:pt x="146" y="390"/>
                  </a:lnTo>
                  <a:lnTo>
                    <a:pt x="155" y="402"/>
                  </a:lnTo>
                  <a:lnTo>
                    <a:pt x="162" y="417"/>
                  </a:lnTo>
                  <a:lnTo>
                    <a:pt x="163" y="437"/>
                  </a:lnTo>
                  <a:lnTo>
                    <a:pt x="162" y="457"/>
                  </a:lnTo>
                  <a:lnTo>
                    <a:pt x="155" y="473"/>
                  </a:lnTo>
                  <a:lnTo>
                    <a:pt x="146" y="485"/>
                  </a:lnTo>
                  <a:lnTo>
                    <a:pt x="133" y="494"/>
                  </a:lnTo>
                  <a:lnTo>
                    <a:pt x="118" y="499"/>
                  </a:lnTo>
                  <a:lnTo>
                    <a:pt x="102" y="503"/>
                  </a:lnTo>
                  <a:lnTo>
                    <a:pt x="85" y="505"/>
                  </a:lnTo>
                  <a:lnTo>
                    <a:pt x="55" y="505"/>
                  </a:lnTo>
                  <a:lnTo>
                    <a:pt x="55" y="592"/>
                  </a:lnTo>
                  <a:lnTo>
                    <a:pt x="23" y="592"/>
                  </a:lnTo>
                  <a:lnTo>
                    <a:pt x="23" y="371"/>
                  </a:lnTo>
                  <a:close/>
                  <a:moveTo>
                    <a:pt x="2128" y="367"/>
                  </a:moveTo>
                  <a:lnTo>
                    <a:pt x="2154" y="369"/>
                  </a:lnTo>
                  <a:lnTo>
                    <a:pt x="2177" y="377"/>
                  </a:lnTo>
                  <a:lnTo>
                    <a:pt x="2175" y="408"/>
                  </a:lnTo>
                  <a:lnTo>
                    <a:pt x="2154" y="398"/>
                  </a:lnTo>
                  <a:lnTo>
                    <a:pt x="2130" y="396"/>
                  </a:lnTo>
                  <a:lnTo>
                    <a:pt x="2106" y="398"/>
                  </a:lnTo>
                  <a:lnTo>
                    <a:pt x="2084" y="406"/>
                  </a:lnTo>
                  <a:lnTo>
                    <a:pt x="2067" y="420"/>
                  </a:lnTo>
                  <a:lnTo>
                    <a:pt x="2055" y="437"/>
                  </a:lnTo>
                  <a:lnTo>
                    <a:pt x="2047" y="458"/>
                  </a:lnTo>
                  <a:lnTo>
                    <a:pt x="2045" y="482"/>
                  </a:lnTo>
                  <a:lnTo>
                    <a:pt x="2047" y="506"/>
                  </a:lnTo>
                  <a:lnTo>
                    <a:pt x="2055" y="527"/>
                  </a:lnTo>
                  <a:lnTo>
                    <a:pt x="2068" y="545"/>
                  </a:lnTo>
                  <a:lnTo>
                    <a:pt x="2086" y="558"/>
                  </a:lnTo>
                  <a:lnTo>
                    <a:pt x="2106" y="566"/>
                  </a:lnTo>
                  <a:lnTo>
                    <a:pt x="2128" y="568"/>
                  </a:lnTo>
                  <a:lnTo>
                    <a:pt x="2146" y="567"/>
                  </a:lnTo>
                  <a:lnTo>
                    <a:pt x="2163" y="563"/>
                  </a:lnTo>
                  <a:lnTo>
                    <a:pt x="2176" y="558"/>
                  </a:lnTo>
                  <a:lnTo>
                    <a:pt x="2179" y="588"/>
                  </a:lnTo>
                  <a:lnTo>
                    <a:pt x="2160" y="594"/>
                  </a:lnTo>
                  <a:lnTo>
                    <a:pt x="2143" y="596"/>
                  </a:lnTo>
                  <a:lnTo>
                    <a:pt x="2127" y="596"/>
                  </a:lnTo>
                  <a:lnTo>
                    <a:pt x="2099" y="594"/>
                  </a:lnTo>
                  <a:lnTo>
                    <a:pt x="2074" y="586"/>
                  </a:lnTo>
                  <a:lnTo>
                    <a:pt x="2053" y="574"/>
                  </a:lnTo>
                  <a:lnTo>
                    <a:pt x="2034" y="556"/>
                  </a:lnTo>
                  <a:lnTo>
                    <a:pt x="2022" y="535"/>
                  </a:lnTo>
                  <a:lnTo>
                    <a:pt x="2014" y="510"/>
                  </a:lnTo>
                  <a:lnTo>
                    <a:pt x="2010" y="481"/>
                  </a:lnTo>
                  <a:lnTo>
                    <a:pt x="2014" y="453"/>
                  </a:lnTo>
                  <a:lnTo>
                    <a:pt x="2022" y="429"/>
                  </a:lnTo>
                  <a:lnTo>
                    <a:pt x="2035" y="408"/>
                  </a:lnTo>
                  <a:lnTo>
                    <a:pt x="2054" y="390"/>
                  </a:lnTo>
                  <a:lnTo>
                    <a:pt x="2075" y="377"/>
                  </a:lnTo>
                  <a:lnTo>
                    <a:pt x="2100" y="371"/>
                  </a:lnTo>
                  <a:lnTo>
                    <a:pt x="2128" y="367"/>
                  </a:lnTo>
                  <a:close/>
                  <a:moveTo>
                    <a:pt x="1331" y="367"/>
                  </a:moveTo>
                  <a:lnTo>
                    <a:pt x="1356" y="369"/>
                  </a:lnTo>
                  <a:lnTo>
                    <a:pt x="1382" y="377"/>
                  </a:lnTo>
                  <a:lnTo>
                    <a:pt x="1379" y="408"/>
                  </a:lnTo>
                  <a:lnTo>
                    <a:pt x="1356" y="398"/>
                  </a:lnTo>
                  <a:lnTo>
                    <a:pt x="1334" y="396"/>
                  </a:lnTo>
                  <a:lnTo>
                    <a:pt x="1309" y="398"/>
                  </a:lnTo>
                  <a:lnTo>
                    <a:pt x="1289" y="406"/>
                  </a:lnTo>
                  <a:lnTo>
                    <a:pt x="1271" y="420"/>
                  </a:lnTo>
                  <a:lnTo>
                    <a:pt x="1258" y="437"/>
                  </a:lnTo>
                  <a:lnTo>
                    <a:pt x="1250" y="458"/>
                  </a:lnTo>
                  <a:lnTo>
                    <a:pt x="1247" y="482"/>
                  </a:lnTo>
                  <a:lnTo>
                    <a:pt x="1251" y="506"/>
                  </a:lnTo>
                  <a:lnTo>
                    <a:pt x="1259" y="527"/>
                  </a:lnTo>
                  <a:lnTo>
                    <a:pt x="1273" y="545"/>
                  </a:lnTo>
                  <a:lnTo>
                    <a:pt x="1290" y="558"/>
                  </a:lnTo>
                  <a:lnTo>
                    <a:pt x="1310" y="566"/>
                  </a:lnTo>
                  <a:lnTo>
                    <a:pt x="1331" y="568"/>
                  </a:lnTo>
                  <a:lnTo>
                    <a:pt x="1348" y="567"/>
                  </a:lnTo>
                  <a:lnTo>
                    <a:pt x="1366" y="563"/>
                  </a:lnTo>
                  <a:lnTo>
                    <a:pt x="1380" y="558"/>
                  </a:lnTo>
                  <a:lnTo>
                    <a:pt x="1382" y="588"/>
                  </a:lnTo>
                  <a:lnTo>
                    <a:pt x="1364" y="594"/>
                  </a:lnTo>
                  <a:lnTo>
                    <a:pt x="1346" y="596"/>
                  </a:lnTo>
                  <a:lnTo>
                    <a:pt x="1331" y="596"/>
                  </a:lnTo>
                  <a:lnTo>
                    <a:pt x="1303" y="594"/>
                  </a:lnTo>
                  <a:lnTo>
                    <a:pt x="1278" y="586"/>
                  </a:lnTo>
                  <a:lnTo>
                    <a:pt x="1255" y="574"/>
                  </a:lnTo>
                  <a:lnTo>
                    <a:pt x="1238" y="556"/>
                  </a:lnTo>
                  <a:lnTo>
                    <a:pt x="1225" y="535"/>
                  </a:lnTo>
                  <a:lnTo>
                    <a:pt x="1217" y="510"/>
                  </a:lnTo>
                  <a:lnTo>
                    <a:pt x="1214" y="481"/>
                  </a:lnTo>
                  <a:lnTo>
                    <a:pt x="1217" y="453"/>
                  </a:lnTo>
                  <a:lnTo>
                    <a:pt x="1226" y="429"/>
                  </a:lnTo>
                  <a:lnTo>
                    <a:pt x="1240" y="408"/>
                  </a:lnTo>
                  <a:lnTo>
                    <a:pt x="1257" y="390"/>
                  </a:lnTo>
                  <a:lnTo>
                    <a:pt x="1279" y="377"/>
                  </a:lnTo>
                  <a:lnTo>
                    <a:pt x="1303" y="371"/>
                  </a:lnTo>
                  <a:lnTo>
                    <a:pt x="1331" y="367"/>
                  </a:lnTo>
                  <a:close/>
                  <a:moveTo>
                    <a:pt x="310" y="367"/>
                  </a:moveTo>
                  <a:lnTo>
                    <a:pt x="337" y="371"/>
                  </a:lnTo>
                  <a:lnTo>
                    <a:pt x="361" y="378"/>
                  </a:lnTo>
                  <a:lnTo>
                    <a:pt x="380" y="392"/>
                  </a:lnTo>
                  <a:lnTo>
                    <a:pt x="396" y="409"/>
                  </a:lnTo>
                  <a:lnTo>
                    <a:pt x="408" y="430"/>
                  </a:lnTo>
                  <a:lnTo>
                    <a:pt x="415" y="454"/>
                  </a:lnTo>
                  <a:lnTo>
                    <a:pt x="417" y="482"/>
                  </a:lnTo>
                  <a:lnTo>
                    <a:pt x="415" y="510"/>
                  </a:lnTo>
                  <a:lnTo>
                    <a:pt x="408" y="534"/>
                  </a:lnTo>
                  <a:lnTo>
                    <a:pt x="396" y="555"/>
                  </a:lnTo>
                  <a:lnTo>
                    <a:pt x="381" y="572"/>
                  </a:lnTo>
                  <a:lnTo>
                    <a:pt x="361" y="586"/>
                  </a:lnTo>
                  <a:lnTo>
                    <a:pt x="337" y="594"/>
                  </a:lnTo>
                  <a:lnTo>
                    <a:pt x="310" y="596"/>
                  </a:lnTo>
                  <a:lnTo>
                    <a:pt x="283" y="594"/>
                  </a:lnTo>
                  <a:lnTo>
                    <a:pt x="259" y="586"/>
                  </a:lnTo>
                  <a:lnTo>
                    <a:pt x="239" y="572"/>
                  </a:lnTo>
                  <a:lnTo>
                    <a:pt x="225" y="555"/>
                  </a:lnTo>
                  <a:lnTo>
                    <a:pt x="213" y="534"/>
                  </a:lnTo>
                  <a:lnTo>
                    <a:pt x="206" y="510"/>
                  </a:lnTo>
                  <a:lnTo>
                    <a:pt x="203" y="482"/>
                  </a:lnTo>
                  <a:lnTo>
                    <a:pt x="206" y="454"/>
                  </a:lnTo>
                  <a:lnTo>
                    <a:pt x="213" y="430"/>
                  </a:lnTo>
                  <a:lnTo>
                    <a:pt x="225" y="409"/>
                  </a:lnTo>
                  <a:lnTo>
                    <a:pt x="241" y="392"/>
                  </a:lnTo>
                  <a:lnTo>
                    <a:pt x="259" y="378"/>
                  </a:lnTo>
                  <a:lnTo>
                    <a:pt x="283" y="371"/>
                  </a:lnTo>
                  <a:lnTo>
                    <a:pt x="310" y="367"/>
                  </a:lnTo>
                  <a:close/>
                  <a:moveTo>
                    <a:pt x="310" y="28"/>
                  </a:moveTo>
                  <a:lnTo>
                    <a:pt x="291" y="31"/>
                  </a:lnTo>
                  <a:lnTo>
                    <a:pt x="274" y="37"/>
                  </a:lnTo>
                  <a:lnTo>
                    <a:pt x="260" y="48"/>
                  </a:lnTo>
                  <a:lnTo>
                    <a:pt x="251" y="61"/>
                  </a:lnTo>
                  <a:lnTo>
                    <a:pt x="243" y="77"/>
                  </a:lnTo>
                  <a:lnTo>
                    <a:pt x="239" y="96"/>
                  </a:lnTo>
                  <a:lnTo>
                    <a:pt x="237" y="114"/>
                  </a:lnTo>
                  <a:lnTo>
                    <a:pt x="238" y="133"/>
                  </a:lnTo>
                  <a:lnTo>
                    <a:pt x="243" y="151"/>
                  </a:lnTo>
                  <a:lnTo>
                    <a:pt x="250" y="167"/>
                  </a:lnTo>
                  <a:lnTo>
                    <a:pt x="260" y="181"/>
                  </a:lnTo>
                  <a:lnTo>
                    <a:pt x="274" y="191"/>
                  </a:lnTo>
                  <a:lnTo>
                    <a:pt x="290" y="198"/>
                  </a:lnTo>
                  <a:lnTo>
                    <a:pt x="310" y="201"/>
                  </a:lnTo>
                  <a:lnTo>
                    <a:pt x="331" y="198"/>
                  </a:lnTo>
                  <a:lnTo>
                    <a:pt x="347" y="191"/>
                  </a:lnTo>
                  <a:lnTo>
                    <a:pt x="360" y="181"/>
                  </a:lnTo>
                  <a:lnTo>
                    <a:pt x="371" y="167"/>
                  </a:lnTo>
                  <a:lnTo>
                    <a:pt x="377" y="151"/>
                  </a:lnTo>
                  <a:lnTo>
                    <a:pt x="381" y="133"/>
                  </a:lnTo>
                  <a:lnTo>
                    <a:pt x="384" y="114"/>
                  </a:lnTo>
                  <a:lnTo>
                    <a:pt x="381" y="96"/>
                  </a:lnTo>
                  <a:lnTo>
                    <a:pt x="377" y="77"/>
                  </a:lnTo>
                  <a:lnTo>
                    <a:pt x="369" y="61"/>
                  </a:lnTo>
                  <a:lnTo>
                    <a:pt x="360" y="48"/>
                  </a:lnTo>
                  <a:lnTo>
                    <a:pt x="347" y="37"/>
                  </a:lnTo>
                  <a:lnTo>
                    <a:pt x="330" y="31"/>
                  </a:lnTo>
                  <a:lnTo>
                    <a:pt x="310" y="28"/>
                  </a:lnTo>
                  <a:close/>
                  <a:moveTo>
                    <a:pt x="963" y="4"/>
                  </a:moveTo>
                  <a:lnTo>
                    <a:pt x="995" y="4"/>
                  </a:lnTo>
                  <a:lnTo>
                    <a:pt x="995" y="101"/>
                  </a:lnTo>
                  <a:lnTo>
                    <a:pt x="1091" y="4"/>
                  </a:lnTo>
                  <a:lnTo>
                    <a:pt x="1133" y="4"/>
                  </a:lnTo>
                  <a:lnTo>
                    <a:pt x="1028" y="108"/>
                  </a:lnTo>
                  <a:lnTo>
                    <a:pt x="1141" y="226"/>
                  </a:lnTo>
                  <a:lnTo>
                    <a:pt x="1095" y="226"/>
                  </a:lnTo>
                  <a:lnTo>
                    <a:pt x="995" y="117"/>
                  </a:lnTo>
                  <a:lnTo>
                    <a:pt x="995" y="226"/>
                  </a:lnTo>
                  <a:lnTo>
                    <a:pt x="963" y="226"/>
                  </a:lnTo>
                  <a:lnTo>
                    <a:pt x="963" y="4"/>
                  </a:lnTo>
                  <a:close/>
                  <a:moveTo>
                    <a:pt x="476" y="4"/>
                  </a:moveTo>
                  <a:lnTo>
                    <a:pt x="529" y="4"/>
                  </a:lnTo>
                  <a:lnTo>
                    <a:pt x="598" y="187"/>
                  </a:lnTo>
                  <a:lnTo>
                    <a:pt x="667" y="4"/>
                  </a:lnTo>
                  <a:lnTo>
                    <a:pt x="719" y="4"/>
                  </a:lnTo>
                  <a:lnTo>
                    <a:pt x="719" y="226"/>
                  </a:lnTo>
                  <a:lnTo>
                    <a:pt x="687" y="226"/>
                  </a:lnTo>
                  <a:lnTo>
                    <a:pt x="687" y="33"/>
                  </a:lnTo>
                  <a:lnTo>
                    <a:pt x="614" y="226"/>
                  </a:lnTo>
                  <a:lnTo>
                    <a:pt x="582" y="226"/>
                  </a:lnTo>
                  <a:lnTo>
                    <a:pt x="509" y="33"/>
                  </a:lnTo>
                  <a:lnTo>
                    <a:pt x="508" y="33"/>
                  </a:lnTo>
                  <a:lnTo>
                    <a:pt x="508" y="226"/>
                  </a:lnTo>
                  <a:lnTo>
                    <a:pt x="476" y="226"/>
                  </a:lnTo>
                  <a:lnTo>
                    <a:pt x="476" y="4"/>
                  </a:lnTo>
                  <a:close/>
                  <a:moveTo>
                    <a:pt x="0" y="4"/>
                  </a:moveTo>
                  <a:lnTo>
                    <a:pt x="169" y="4"/>
                  </a:lnTo>
                  <a:lnTo>
                    <a:pt x="169" y="32"/>
                  </a:lnTo>
                  <a:lnTo>
                    <a:pt x="101" y="32"/>
                  </a:lnTo>
                  <a:lnTo>
                    <a:pt x="101" y="226"/>
                  </a:lnTo>
                  <a:lnTo>
                    <a:pt x="69" y="226"/>
                  </a:lnTo>
                  <a:lnTo>
                    <a:pt x="69" y="32"/>
                  </a:lnTo>
                  <a:lnTo>
                    <a:pt x="0" y="32"/>
                  </a:lnTo>
                  <a:lnTo>
                    <a:pt x="0" y="4"/>
                  </a:lnTo>
                  <a:close/>
                  <a:moveTo>
                    <a:pt x="848" y="0"/>
                  </a:moveTo>
                  <a:lnTo>
                    <a:pt x="872" y="1"/>
                  </a:lnTo>
                  <a:lnTo>
                    <a:pt x="895" y="8"/>
                  </a:lnTo>
                  <a:lnTo>
                    <a:pt x="890" y="37"/>
                  </a:lnTo>
                  <a:lnTo>
                    <a:pt x="877" y="32"/>
                  </a:lnTo>
                  <a:lnTo>
                    <a:pt x="864" y="28"/>
                  </a:lnTo>
                  <a:lnTo>
                    <a:pt x="849" y="28"/>
                  </a:lnTo>
                  <a:lnTo>
                    <a:pt x="838" y="28"/>
                  </a:lnTo>
                  <a:lnTo>
                    <a:pt x="828" y="32"/>
                  </a:lnTo>
                  <a:lnTo>
                    <a:pt x="818" y="37"/>
                  </a:lnTo>
                  <a:lnTo>
                    <a:pt x="812" y="45"/>
                  </a:lnTo>
                  <a:lnTo>
                    <a:pt x="810" y="57"/>
                  </a:lnTo>
                  <a:lnTo>
                    <a:pt x="812" y="68"/>
                  </a:lnTo>
                  <a:lnTo>
                    <a:pt x="818" y="76"/>
                  </a:lnTo>
                  <a:lnTo>
                    <a:pt x="828" y="84"/>
                  </a:lnTo>
                  <a:lnTo>
                    <a:pt x="838" y="89"/>
                  </a:lnTo>
                  <a:lnTo>
                    <a:pt x="852" y="96"/>
                  </a:lnTo>
                  <a:lnTo>
                    <a:pt x="864" y="102"/>
                  </a:lnTo>
                  <a:lnTo>
                    <a:pt x="877" y="109"/>
                  </a:lnTo>
                  <a:lnTo>
                    <a:pt x="887" y="118"/>
                  </a:lnTo>
                  <a:lnTo>
                    <a:pt x="897" y="130"/>
                  </a:lnTo>
                  <a:lnTo>
                    <a:pt x="903" y="145"/>
                  </a:lnTo>
                  <a:lnTo>
                    <a:pt x="905" y="163"/>
                  </a:lnTo>
                  <a:lnTo>
                    <a:pt x="903" y="182"/>
                  </a:lnTo>
                  <a:lnTo>
                    <a:pt x="897" y="197"/>
                  </a:lnTo>
                  <a:lnTo>
                    <a:pt x="887" y="208"/>
                  </a:lnTo>
                  <a:lnTo>
                    <a:pt x="874" y="218"/>
                  </a:lnTo>
                  <a:lnTo>
                    <a:pt x="860" y="224"/>
                  </a:lnTo>
                  <a:lnTo>
                    <a:pt x="842" y="228"/>
                  </a:lnTo>
                  <a:lnTo>
                    <a:pt x="824" y="228"/>
                  </a:lnTo>
                  <a:lnTo>
                    <a:pt x="801" y="226"/>
                  </a:lnTo>
                  <a:lnTo>
                    <a:pt x="779" y="219"/>
                  </a:lnTo>
                  <a:lnTo>
                    <a:pt x="783" y="190"/>
                  </a:lnTo>
                  <a:lnTo>
                    <a:pt x="796" y="195"/>
                  </a:lnTo>
                  <a:lnTo>
                    <a:pt x="812" y="199"/>
                  </a:lnTo>
                  <a:lnTo>
                    <a:pt x="828" y="201"/>
                  </a:lnTo>
                  <a:lnTo>
                    <a:pt x="840" y="199"/>
                  </a:lnTo>
                  <a:lnTo>
                    <a:pt x="852" y="195"/>
                  </a:lnTo>
                  <a:lnTo>
                    <a:pt x="861" y="189"/>
                  </a:lnTo>
                  <a:lnTo>
                    <a:pt x="869" y="178"/>
                  </a:lnTo>
                  <a:lnTo>
                    <a:pt x="872" y="165"/>
                  </a:lnTo>
                  <a:lnTo>
                    <a:pt x="869" y="153"/>
                  </a:lnTo>
                  <a:lnTo>
                    <a:pt x="864" y="143"/>
                  </a:lnTo>
                  <a:lnTo>
                    <a:pt x="854" y="135"/>
                  </a:lnTo>
                  <a:lnTo>
                    <a:pt x="842" y="129"/>
                  </a:lnTo>
                  <a:lnTo>
                    <a:pt x="830" y="122"/>
                  </a:lnTo>
                  <a:lnTo>
                    <a:pt x="817" y="117"/>
                  </a:lnTo>
                  <a:lnTo>
                    <a:pt x="805" y="109"/>
                  </a:lnTo>
                  <a:lnTo>
                    <a:pt x="793" y="101"/>
                  </a:lnTo>
                  <a:lnTo>
                    <a:pt x="785" y="90"/>
                  </a:lnTo>
                  <a:lnTo>
                    <a:pt x="779" y="77"/>
                  </a:lnTo>
                  <a:lnTo>
                    <a:pt x="776" y="60"/>
                  </a:lnTo>
                  <a:lnTo>
                    <a:pt x="779" y="41"/>
                  </a:lnTo>
                  <a:lnTo>
                    <a:pt x="787" y="27"/>
                  </a:lnTo>
                  <a:lnTo>
                    <a:pt x="797" y="15"/>
                  </a:lnTo>
                  <a:lnTo>
                    <a:pt x="812" y="7"/>
                  </a:lnTo>
                  <a:lnTo>
                    <a:pt x="829" y="1"/>
                  </a:lnTo>
                  <a:lnTo>
                    <a:pt x="848" y="0"/>
                  </a:lnTo>
                  <a:close/>
                  <a:moveTo>
                    <a:pt x="310" y="0"/>
                  </a:moveTo>
                  <a:lnTo>
                    <a:pt x="337" y="3"/>
                  </a:lnTo>
                  <a:lnTo>
                    <a:pt x="361" y="11"/>
                  </a:lnTo>
                  <a:lnTo>
                    <a:pt x="380" y="24"/>
                  </a:lnTo>
                  <a:lnTo>
                    <a:pt x="396" y="41"/>
                  </a:lnTo>
                  <a:lnTo>
                    <a:pt x="408" y="62"/>
                  </a:lnTo>
                  <a:lnTo>
                    <a:pt x="415" y="88"/>
                  </a:lnTo>
                  <a:lnTo>
                    <a:pt x="417" y="114"/>
                  </a:lnTo>
                  <a:lnTo>
                    <a:pt x="415" y="142"/>
                  </a:lnTo>
                  <a:lnTo>
                    <a:pt x="408" y="166"/>
                  </a:lnTo>
                  <a:lnTo>
                    <a:pt x="396" y="187"/>
                  </a:lnTo>
                  <a:lnTo>
                    <a:pt x="381" y="205"/>
                  </a:lnTo>
                  <a:lnTo>
                    <a:pt x="361" y="218"/>
                  </a:lnTo>
                  <a:lnTo>
                    <a:pt x="337" y="226"/>
                  </a:lnTo>
                  <a:lnTo>
                    <a:pt x="310" y="228"/>
                  </a:lnTo>
                  <a:lnTo>
                    <a:pt x="283" y="226"/>
                  </a:lnTo>
                  <a:lnTo>
                    <a:pt x="259" y="218"/>
                  </a:lnTo>
                  <a:lnTo>
                    <a:pt x="239" y="205"/>
                  </a:lnTo>
                  <a:lnTo>
                    <a:pt x="225" y="187"/>
                  </a:lnTo>
                  <a:lnTo>
                    <a:pt x="213" y="166"/>
                  </a:lnTo>
                  <a:lnTo>
                    <a:pt x="206" y="142"/>
                  </a:lnTo>
                  <a:lnTo>
                    <a:pt x="203" y="114"/>
                  </a:lnTo>
                  <a:lnTo>
                    <a:pt x="206" y="88"/>
                  </a:lnTo>
                  <a:lnTo>
                    <a:pt x="213" y="62"/>
                  </a:lnTo>
                  <a:lnTo>
                    <a:pt x="225" y="41"/>
                  </a:lnTo>
                  <a:lnTo>
                    <a:pt x="241" y="24"/>
                  </a:lnTo>
                  <a:lnTo>
                    <a:pt x="259" y="11"/>
                  </a:lnTo>
                  <a:lnTo>
                    <a:pt x="283" y="3"/>
                  </a:lnTo>
                  <a:lnTo>
                    <a:pt x="310" y="0"/>
                  </a:lnTo>
                  <a:close/>
                </a:path>
              </a:pathLst>
            </a:custGeom>
            <a:solidFill>
              <a:schemeClr val="tx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dirty="0"/>
            </a:p>
          </p:txBody>
        </p:sp>
        <p:sp>
          <p:nvSpPr>
            <p:cNvPr id="26" name="Freeform 38">
              <a:extLst>
                <a:ext uri="{FF2B5EF4-FFF2-40B4-BE49-F238E27FC236}">
                  <a16:creationId xmlns:a16="http://schemas.microsoft.com/office/drawing/2014/main" id="{E05935C5-1D05-EADC-01A3-FEC5A10CFC23}"/>
                </a:ext>
              </a:extLst>
            </p:cNvPr>
            <p:cNvSpPr>
              <a:spLocks noEditPoints="1"/>
            </p:cNvSpPr>
            <p:nvPr/>
          </p:nvSpPr>
          <p:spPr bwMode="auto">
            <a:xfrm>
              <a:off x="348" y="434"/>
              <a:ext cx="266" cy="172"/>
            </a:xfrm>
            <a:custGeom>
              <a:avLst/>
              <a:gdLst>
                <a:gd name="T0" fmla="*/ 0 w 1066"/>
                <a:gd name="T1" fmla="*/ 0 h 690"/>
                <a:gd name="T2" fmla="*/ 1 w 1066"/>
                <a:gd name="T3" fmla="*/ 0 h 690"/>
                <a:gd name="T4" fmla="*/ 1 w 1066"/>
                <a:gd name="T5" fmla="*/ 1 h 690"/>
                <a:gd name="T6" fmla="*/ 0 w 1066"/>
                <a:gd name="T7" fmla="*/ 1 h 690"/>
                <a:gd name="T8" fmla="*/ 0 w 1066"/>
                <a:gd name="T9" fmla="*/ 0 h 690"/>
                <a:gd name="T10" fmla="*/ 1 w 1066"/>
                <a:gd name="T11" fmla="*/ 0 h 690"/>
                <a:gd name="T12" fmla="*/ 1 w 1066"/>
                <a:gd name="T13" fmla="*/ 0 h 690"/>
                <a:gd name="T14" fmla="*/ 1 w 1066"/>
                <a:gd name="T15" fmla="*/ 1 h 690"/>
                <a:gd name="T16" fmla="*/ 1 w 1066"/>
                <a:gd name="T17" fmla="*/ 1 h 690"/>
                <a:gd name="T18" fmla="*/ 1 w 1066"/>
                <a:gd name="T19" fmla="*/ 0 h 690"/>
                <a:gd name="T20" fmla="*/ 0 w 1066"/>
                <a:gd name="T21" fmla="*/ 0 h 690"/>
                <a:gd name="T22" fmla="*/ 0 w 1066"/>
                <a:gd name="T23" fmla="*/ 0 h 690"/>
                <a:gd name="T24" fmla="*/ 0 w 1066"/>
                <a:gd name="T25" fmla="*/ 1 h 690"/>
                <a:gd name="T26" fmla="*/ 0 w 1066"/>
                <a:gd name="T27" fmla="*/ 1 h 690"/>
                <a:gd name="T28" fmla="*/ 0 w 1066"/>
                <a:gd name="T29" fmla="*/ 0 h 69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66" h="690">
                  <a:moveTo>
                    <a:pt x="376" y="376"/>
                  </a:moveTo>
                  <a:lnTo>
                    <a:pt x="690" y="376"/>
                  </a:lnTo>
                  <a:lnTo>
                    <a:pt x="690" y="690"/>
                  </a:lnTo>
                  <a:lnTo>
                    <a:pt x="376" y="690"/>
                  </a:lnTo>
                  <a:lnTo>
                    <a:pt x="376" y="376"/>
                  </a:lnTo>
                  <a:close/>
                  <a:moveTo>
                    <a:pt x="752" y="0"/>
                  </a:moveTo>
                  <a:lnTo>
                    <a:pt x="1066" y="0"/>
                  </a:lnTo>
                  <a:lnTo>
                    <a:pt x="1066" y="690"/>
                  </a:lnTo>
                  <a:lnTo>
                    <a:pt x="752" y="690"/>
                  </a:lnTo>
                  <a:lnTo>
                    <a:pt x="752" y="0"/>
                  </a:lnTo>
                  <a:close/>
                  <a:moveTo>
                    <a:pt x="0" y="0"/>
                  </a:moveTo>
                  <a:lnTo>
                    <a:pt x="314" y="0"/>
                  </a:lnTo>
                  <a:lnTo>
                    <a:pt x="314" y="690"/>
                  </a:lnTo>
                  <a:lnTo>
                    <a:pt x="0" y="690"/>
                  </a:lnTo>
                  <a:lnTo>
                    <a:pt x="0" y="0"/>
                  </a:lnTo>
                  <a:close/>
                </a:path>
              </a:pathLst>
            </a:custGeom>
            <a:solidFill>
              <a:schemeClr val="tx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7" name="Freeform 39">
              <a:extLst>
                <a:ext uri="{FF2B5EF4-FFF2-40B4-BE49-F238E27FC236}">
                  <a16:creationId xmlns:a16="http://schemas.microsoft.com/office/drawing/2014/main" id="{18F87CDA-6792-B0C6-6323-2F093D6FAA25}"/>
                </a:ext>
              </a:extLst>
            </p:cNvPr>
            <p:cNvSpPr>
              <a:spLocks noEditPoints="1"/>
            </p:cNvSpPr>
            <p:nvPr/>
          </p:nvSpPr>
          <p:spPr bwMode="auto">
            <a:xfrm>
              <a:off x="348" y="340"/>
              <a:ext cx="266" cy="172"/>
            </a:xfrm>
            <a:custGeom>
              <a:avLst/>
              <a:gdLst>
                <a:gd name="T0" fmla="*/ 1 w 1066"/>
                <a:gd name="T1" fmla="*/ 0 h 690"/>
                <a:gd name="T2" fmla="*/ 1 w 1066"/>
                <a:gd name="T3" fmla="*/ 0 h 690"/>
                <a:gd name="T4" fmla="*/ 1 w 1066"/>
                <a:gd name="T5" fmla="*/ 0 h 690"/>
                <a:gd name="T6" fmla="*/ 1 w 1066"/>
                <a:gd name="T7" fmla="*/ 0 h 690"/>
                <a:gd name="T8" fmla="*/ 1 w 1066"/>
                <a:gd name="T9" fmla="*/ 0 h 690"/>
                <a:gd name="T10" fmla="*/ 0 w 1066"/>
                <a:gd name="T11" fmla="*/ 0 h 690"/>
                <a:gd name="T12" fmla="*/ 1 w 1066"/>
                <a:gd name="T13" fmla="*/ 0 h 690"/>
                <a:gd name="T14" fmla="*/ 1 w 1066"/>
                <a:gd name="T15" fmla="*/ 1 h 690"/>
                <a:gd name="T16" fmla="*/ 0 w 1066"/>
                <a:gd name="T17" fmla="*/ 1 h 690"/>
                <a:gd name="T18" fmla="*/ 0 w 1066"/>
                <a:gd name="T19" fmla="*/ 0 h 690"/>
                <a:gd name="T20" fmla="*/ 0 w 1066"/>
                <a:gd name="T21" fmla="*/ 0 h 690"/>
                <a:gd name="T22" fmla="*/ 0 w 1066"/>
                <a:gd name="T23" fmla="*/ 0 h 690"/>
                <a:gd name="T24" fmla="*/ 0 w 1066"/>
                <a:gd name="T25" fmla="*/ 0 h 690"/>
                <a:gd name="T26" fmla="*/ 0 w 1066"/>
                <a:gd name="T27" fmla="*/ 0 h 690"/>
                <a:gd name="T28" fmla="*/ 0 w 1066"/>
                <a:gd name="T29" fmla="*/ 0 h 69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66" h="690">
                  <a:moveTo>
                    <a:pt x="752" y="0"/>
                  </a:moveTo>
                  <a:lnTo>
                    <a:pt x="1066" y="0"/>
                  </a:lnTo>
                  <a:lnTo>
                    <a:pt x="1066" y="314"/>
                  </a:lnTo>
                  <a:lnTo>
                    <a:pt x="752" y="314"/>
                  </a:lnTo>
                  <a:lnTo>
                    <a:pt x="752" y="0"/>
                  </a:lnTo>
                  <a:close/>
                  <a:moveTo>
                    <a:pt x="376" y="0"/>
                  </a:moveTo>
                  <a:lnTo>
                    <a:pt x="690" y="0"/>
                  </a:lnTo>
                  <a:lnTo>
                    <a:pt x="690" y="690"/>
                  </a:lnTo>
                  <a:lnTo>
                    <a:pt x="376" y="690"/>
                  </a:lnTo>
                  <a:lnTo>
                    <a:pt x="376" y="0"/>
                  </a:lnTo>
                  <a:close/>
                  <a:moveTo>
                    <a:pt x="0" y="0"/>
                  </a:moveTo>
                  <a:lnTo>
                    <a:pt x="314" y="0"/>
                  </a:lnTo>
                  <a:lnTo>
                    <a:pt x="314" y="314"/>
                  </a:lnTo>
                  <a:lnTo>
                    <a:pt x="0" y="314"/>
                  </a:lnTo>
                  <a:lnTo>
                    <a:pt x="0" y="0"/>
                  </a:lnTo>
                  <a:close/>
                </a:path>
              </a:pathLst>
            </a:custGeom>
            <a:solidFill>
              <a:srgbClr val="80BF44"/>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grpSp>
    </p:spTree>
    <p:extLst>
      <p:ext uri="{BB962C8B-B14F-4D97-AF65-F5344CB8AC3E}">
        <p14:creationId xmlns:p14="http://schemas.microsoft.com/office/powerpoint/2010/main" val="31872981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074" name="Rectangle 2">
                <a:extLst>
                  <a:ext uri="{FF2B5EF4-FFF2-40B4-BE49-F238E27FC236}">
                    <a16:creationId xmlns:a16="http://schemas.microsoft.com/office/drawing/2014/main" id="{C21F39ED-1CD3-478C-BDA8-9D16E8B3B798}"/>
                  </a:ext>
                </a:extLst>
              </p:cNvPr>
              <p:cNvSpPr>
                <a:spLocks noGrp="1" noChangeArrowheads="1"/>
              </p:cNvSpPr>
              <p:nvPr>
                <p:ph type="title"/>
              </p:nvPr>
            </p:nvSpPr>
            <p:spPr>
              <a:xfrm>
                <a:off x="2601913" y="0"/>
                <a:ext cx="3095625" cy="544512"/>
              </a:xfrm>
            </p:spPr>
            <p:txBody>
              <a:bodyPr/>
              <a:lstStyle/>
              <a:p>
                <a:pPr eaLnBrk="1" hangingPunct="1"/>
                <a14:m>
                  <m:oMath xmlns:m="http://schemas.openxmlformats.org/officeDocument/2006/math">
                    <m:sSub>
                      <m:sSubPr>
                        <m:ctrlPr>
                          <a:rPr lang="en-US" altLang="en-US" sz="1500" b="1" i="1" dirty="0" smtClean="0">
                            <a:solidFill>
                              <a:schemeClr val="bg2"/>
                            </a:solidFill>
                            <a:latin typeface="Cambria Math" panose="02040503050406030204" pitchFamily="18" charset="0"/>
                          </a:rPr>
                        </m:ctrlPr>
                      </m:sSubPr>
                      <m:e>
                        <m:r>
                          <a:rPr lang="en-US" altLang="en-US" sz="1500" b="1" i="0" dirty="0" smtClean="0">
                            <a:solidFill>
                              <a:schemeClr val="bg2"/>
                            </a:solidFill>
                            <a:latin typeface="Cambria Math" panose="02040503050406030204" pitchFamily="18" charset="0"/>
                          </a:rPr>
                          <m:t>𝚺</m:t>
                        </m:r>
                      </m:e>
                      <m:sub>
                        <m:r>
                          <a:rPr lang="en-US" altLang="en-US" sz="1500" b="1" i="0" dirty="0" smtClean="0">
                            <a:solidFill>
                              <a:schemeClr val="bg2"/>
                            </a:solidFill>
                            <a:latin typeface="Cambria Math" panose="02040503050406030204" pitchFamily="18" charset="0"/>
                          </a:rPr>
                          <m:t>𝐜𝐨𝐧𝐯</m:t>
                        </m:r>
                      </m:sub>
                    </m:sSub>
                  </m:oMath>
                </a14:m>
                <a:r>
                  <a:rPr lang="en-US" altLang="en-US" sz="1500" b="1" dirty="0">
                    <a:solidFill>
                      <a:schemeClr val="bg2"/>
                    </a:solidFill>
                    <a:latin typeface="Calibri" panose="020F0502020204030204" pitchFamily="34" charset="0"/>
                  </a:rPr>
                  <a:t> for Gaussian vs. q-Gaussian</a:t>
                </a:r>
              </a:p>
            </p:txBody>
          </p:sp>
        </mc:Choice>
        <mc:Fallback>
          <p:sp>
            <p:nvSpPr>
              <p:cNvPr id="3074" name="Rectangle 2">
                <a:extLst>
                  <a:ext uri="{FF2B5EF4-FFF2-40B4-BE49-F238E27FC236}">
                    <a16:creationId xmlns:a16="http://schemas.microsoft.com/office/drawing/2014/main" id="{C21F39ED-1CD3-478C-BDA8-9D16E8B3B798}"/>
                  </a:ext>
                </a:extLst>
              </p:cNvPr>
              <p:cNvSpPr>
                <a:spLocks noGrp="1" noRot="1" noChangeAspect="1" noMove="1" noResize="1" noEditPoints="1" noAdjustHandles="1" noChangeArrowheads="1" noChangeShapeType="1" noTextEdit="1"/>
              </p:cNvSpPr>
              <p:nvPr>
                <p:ph type="title"/>
              </p:nvPr>
            </p:nvSpPr>
            <p:spPr>
              <a:xfrm>
                <a:off x="2601913" y="0"/>
                <a:ext cx="3095625" cy="544512"/>
              </a:xfrm>
              <a:blipFill>
                <a:blip r:embed="rId3"/>
                <a:stretch>
                  <a:fillRect/>
                </a:stretch>
              </a:blipFill>
            </p:spPr>
            <p:txBody>
              <a:bodyPr/>
              <a:lstStyle/>
              <a:p>
                <a:r>
                  <a:rPr lang="en-GB">
                    <a:noFill/>
                  </a:rPr>
                  <a:t> </a:t>
                </a:r>
              </a:p>
            </p:txBody>
          </p:sp>
        </mc:Fallback>
      </mc:AlternateContent>
      <p:sp>
        <p:nvSpPr>
          <p:cNvPr id="3076" name="Rectangle 5">
            <a:extLst>
              <a:ext uri="{FF2B5EF4-FFF2-40B4-BE49-F238E27FC236}">
                <a16:creationId xmlns:a16="http://schemas.microsoft.com/office/drawing/2014/main" id="{92022922-E30C-4F8C-A94C-07DBE30B864E}"/>
              </a:ext>
            </a:extLst>
          </p:cNvPr>
          <p:cNvSpPr>
            <a:spLocks noChangeArrowheads="1"/>
          </p:cNvSpPr>
          <p:nvPr/>
        </p:nvSpPr>
        <p:spPr bwMode="auto">
          <a:xfrm>
            <a:off x="5329238" y="3889375"/>
            <a:ext cx="431800" cy="431800"/>
          </a:xfrm>
          <a:prstGeom prst="rect">
            <a:avLst/>
          </a:prstGeom>
          <a:solidFill>
            <a:srgbClr val="96969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278" tIns="34139" rIns="68278" bIns="34139" anchor="ctr"/>
          <a:lstStyle>
            <a:lvl1pPr defTabSz="576263" eaLnBrk="0" hangingPunct="0">
              <a:defRPr sz="1100">
                <a:solidFill>
                  <a:schemeClr val="tx1"/>
                </a:solidFill>
                <a:latin typeface="Arial" panose="020B0604020202020204" pitchFamily="34" charset="0"/>
              </a:defRPr>
            </a:lvl1pPr>
            <a:lvl2pPr marL="742950" indent="-285750" defTabSz="576263" eaLnBrk="0" hangingPunct="0">
              <a:defRPr sz="1100">
                <a:solidFill>
                  <a:schemeClr val="tx1"/>
                </a:solidFill>
                <a:latin typeface="Arial" panose="020B0604020202020204" pitchFamily="34" charset="0"/>
              </a:defRPr>
            </a:lvl2pPr>
            <a:lvl3pPr marL="1143000" indent="-228600" defTabSz="576263" eaLnBrk="0" hangingPunct="0">
              <a:defRPr sz="1100">
                <a:solidFill>
                  <a:schemeClr val="tx1"/>
                </a:solidFill>
                <a:latin typeface="Arial" panose="020B0604020202020204" pitchFamily="34" charset="0"/>
              </a:defRPr>
            </a:lvl3pPr>
            <a:lvl4pPr marL="1600200" indent="-228600" defTabSz="576263" eaLnBrk="0" hangingPunct="0">
              <a:defRPr sz="1100">
                <a:solidFill>
                  <a:schemeClr val="tx1"/>
                </a:solidFill>
                <a:latin typeface="Arial" panose="020B0604020202020204" pitchFamily="34" charset="0"/>
              </a:defRPr>
            </a:lvl4pPr>
            <a:lvl5pPr marL="2057400" indent="-228600" defTabSz="576263" eaLnBrk="0" hangingPunct="0">
              <a:defRPr sz="1100">
                <a:solidFill>
                  <a:schemeClr val="tx1"/>
                </a:solidFill>
                <a:latin typeface="Arial" panose="020B0604020202020204" pitchFamily="34" charset="0"/>
              </a:defRPr>
            </a:lvl5pPr>
            <a:lvl6pPr marL="2514600" indent="-228600" defTabSz="576263" eaLnBrk="0" fontAlgn="base" hangingPunct="0">
              <a:spcBef>
                <a:spcPct val="0"/>
              </a:spcBef>
              <a:spcAft>
                <a:spcPct val="0"/>
              </a:spcAft>
              <a:defRPr sz="1100">
                <a:solidFill>
                  <a:schemeClr val="tx1"/>
                </a:solidFill>
                <a:latin typeface="Arial" panose="020B0604020202020204" pitchFamily="34" charset="0"/>
              </a:defRPr>
            </a:lvl6pPr>
            <a:lvl7pPr marL="2971800" indent="-228600" defTabSz="576263" eaLnBrk="0" fontAlgn="base" hangingPunct="0">
              <a:spcBef>
                <a:spcPct val="0"/>
              </a:spcBef>
              <a:spcAft>
                <a:spcPct val="0"/>
              </a:spcAft>
              <a:defRPr sz="1100">
                <a:solidFill>
                  <a:schemeClr val="tx1"/>
                </a:solidFill>
                <a:latin typeface="Arial" panose="020B0604020202020204" pitchFamily="34" charset="0"/>
              </a:defRPr>
            </a:lvl7pPr>
            <a:lvl8pPr marL="3429000" indent="-228600" defTabSz="576263" eaLnBrk="0" fontAlgn="base" hangingPunct="0">
              <a:spcBef>
                <a:spcPct val="0"/>
              </a:spcBef>
              <a:spcAft>
                <a:spcPct val="0"/>
              </a:spcAft>
              <a:defRPr sz="1100">
                <a:solidFill>
                  <a:schemeClr val="tx1"/>
                </a:solidFill>
                <a:latin typeface="Arial" panose="020B0604020202020204" pitchFamily="34" charset="0"/>
              </a:defRPr>
            </a:lvl8pPr>
            <a:lvl9pPr marL="3886200" indent="-228600" defTabSz="576263" eaLnBrk="0" fontAlgn="base" hangingPunct="0">
              <a:spcBef>
                <a:spcPct val="0"/>
              </a:spcBef>
              <a:spcAft>
                <a:spcPct val="0"/>
              </a:spcAft>
              <a:defRPr sz="1100">
                <a:solidFill>
                  <a:schemeClr val="tx1"/>
                </a:solidFill>
                <a:latin typeface="Arial" panose="020B0604020202020204" pitchFamily="34" charset="0"/>
              </a:defRPr>
            </a:lvl9pPr>
          </a:lstStyle>
          <a:p>
            <a:pPr algn="ctr" eaLnBrk="1" hangingPunct="1"/>
            <a:r>
              <a:rPr lang="en-US" altLang="en-US" sz="900" dirty="0"/>
              <a:t>11</a:t>
            </a:r>
            <a:endParaRPr lang="ru-RU" altLang="en-US" sz="900" dirty="0"/>
          </a:p>
        </p:txBody>
      </p:sp>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93EBA5F4-DBBA-86B3-3ABF-A0B3F33BE747}"/>
                  </a:ext>
                </a:extLst>
              </p:cNvPr>
              <p:cNvSpPr txBox="1"/>
              <p:nvPr/>
            </p:nvSpPr>
            <p:spPr>
              <a:xfrm>
                <a:off x="423543" y="3463596"/>
                <a:ext cx="5074486" cy="427489"/>
              </a:xfrm>
              <a:prstGeom prst="rect">
                <a:avLst/>
              </a:prstGeom>
              <a:noFill/>
            </p:spPr>
            <p:txBody>
              <a:bodyPr wrap="square">
                <a:spAutoFit/>
              </a:bodyPr>
              <a:lstStyle/>
              <a:p>
                <a:pPr algn="ctr"/>
                <a:r>
                  <a:rPr lang="en-US" sz="1000" dirty="0">
                    <a:effectLst/>
                    <a:latin typeface="+mn-lt"/>
                    <a:ea typeface="Calibri" panose="020F0502020204030204" pitchFamily="34" charset="0"/>
                    <a:cs typeface="Arial" panose="020B0604020202020204" pitchFamily="34" charset="0"/>
                  </a:rPr>
                  <a:t>Fig 7: The deviation map of </a:t>
                </a:r>
                <a14:m>
                  <m:oMath xmlns:m="http://schemas.openxmlformats.org/officeDocument/2006/math">
                    <m:sSubSup>
                      <m:sSubSupPr>
                        <m:ctrlPr>
                          <a:rPr lang="en-US" sz="1000" b="0" i="1" smtClean="0">
                            <a:effectLst/>
                            <a:latin typeface="Cambria Math" panose="02040503050406030204" pitchFamily="18" charset="0"/>
                            <a:ea typeface="Calibri" panose="020F0502020204030204" pitchFamily="34" charset="0"/>
                            <a:cs typeface="Arial" panose="020B0604020202020204" pitchFamily="34" charset="0"/>
                          </a:rPr>
                        </m:ctrlPr>
                      </m:sSubSupPr>
                      <m:e>
                        <m:r>
                          <m:rPr>
                            <m:sty m:val="p"/>
                          </m:rPr>
                          <a:rPr lang="en-US" sz="1000">
                            <a:effectLst/>
                            <a:latin typeface="Cambria Math" panose="02040503050406030204" pitchFamily="18" charset="0"/>
                            <a:ea typeface="Calibri" panose="020F0502020204030204" pitchFamily="34" charset="0"/>
                            <a:cs typeface="Arial" panose="020B0604020202020204" pitchFamily="34" charset="0"/>
                          </a:rPr>
                          <m:t>Σ</m:t>
                        </m:r>
                      </m:e>
                      <m:sub>
                        <m:r>
                          <m:rPr>
                            <m:sty m:val="p"/>
                          </m:rPr>
                          <a:rPr lang="en-US" sz="1000">
                            <a:effectLst/>
                            <a:latin typeface="Cambria Math" panose="02040503050406030204" pitchFamily="18" charset="0"/>
                            <a:ea typeface="Calibri" panose="020F0502020204030204" pitchFamily="34" charset="0"/>
                            <a:cs typeface="Arial" panose="020B0604020202020204" pitchFamily="34" charset="0"/>
                          </a:rPr>
                          <m:t>conv</m:t>
                        </m:r>
                      </m:sub>
                      <m:sup>
                        <m:r>
                          <a:rPr lang="en-US" sz="1000" b="0" i="1" smtClean="0">
                            <a:effectLst/>
                            <a:latin typeface="Cambria Math" panose="02040503050406030204" pitchFamily="18" charset="0"/>
                            <a:ea typeface="Calibri" panose="020F0502020204030204" pitchFamily="34" charset="0"/>
                            <a:cs typeface="Arial" panose="020B0604020202020204" pitchFamily="34" charset="0"/>
                          </a:rPr>
                          <m:t>𝑞𝐺</m:t>
                        </m:r>
                      </m:sup>
                    </m:sSubSup>
                  </m:oMath>
                </a14:m>
                <a:r>
                  <a:rPr lang="en-US" sz="1000" dirty="0">
                    <a:effectLst/>
                    <a:latin typeface="+mn-lt"/>
                    <a:ea typeface="Times New Roman" panose="02020603050405020304" pitchFamily="18" charset="0"/>
                    <a:cs typeface="Arial" panose="020B0604020202020204" pitchFamily="34" charset="0"/>
                  </a:rPr>
                  <a:t> </a:t>
                </a:r>
                <a:r>
                  <a:rPr lang="en-US" sz="1000" dirty="0">
                    <a:effectLst/>
                    <a:latin typeface="+mn-lt"/>
                    <a:ea typeface="Calibri" panose="020F0502020204030204" pitchFamily="34" charset="0"/>
                    <a:cs typeface="Arial" panose="020B0604020202020204" pitchFamily="34" charset="0"/>
                  </a:rPr>
                  <a:t>from </a:t>
                </a:r>
                <a14:m>
                  <m:oMath xmlns:m="http://schemas.openxmlformats.org/officeDocument/2006/math">
                    <m:sSubSup>
                      <m:sSubSupPr>
                        <m:ctrlPr>
                          <a:rPr lang="en-GB" sz="1000" i="1">
                            <a:effectLst/>
                            <a:latin typeface="Cambria Math" panose="02040503050406030204" pitchFamily="18" charset="0"/>
                          </a:rPr>
                        </m:ctrlPr>
                      </m:sSubSupPr>
                      <m:e>
                        <m:r>
                          <m:rPr>
                            <m:sty m:val="p"/>
                          </m:rPr>
                          <a:rPr lang="en-US" sz="1000">
                            <a:effectLst/>
                            <a:latin typeface="Cambria Math" panose="02040503050406030204" pitchFamily="18" charset="0"/>
                            <a:ea typeface="Calibri" panose="020F0502020204030204" pitchFamily="34" charset="0"/>
                            <a:cs typeface="Arial" panose="020B0604020202020204" pitchFamily="34" charset="0"/>
                          </a:rPr>
                          <m:t>Σ</m:t>
                        </m:r>
                      </m:e>
                      <m:sub>
                        <m:r>
                          <m:rPr>
                            <m:sty m:val="p"/>
                          </m:rPr>
                          <a:rPr lang="en-US" sz="1000">
                            <a:effectLst/>
                            <a:latin typeface="Cambria Math" panose="02040503050406030204" pitchFamily="18" charset="0"/>
                            <a:ea typeface="Calibri" panose="020F0502020204030204" pitchFamily="34" charset="0"/>
                            <a:cs typeface="Arial" panose="020B0604020202020204" pitchFamily="34" charset="0"/>
                          </a:rPr>
                          <m:t>conv</m:t>
                        </m:r>
                      </m:sub>
                      <m:sup>
                        <m:r>
                          <m:rPr>
                            <m:sty m:val="p"/>
                          </m:rPr>
                          <a:rPr lang="en-US" sz="1000">
                            <a:effectLst/>
                            <a:latin typeface="Cambria Math" panose="02040503050406030204" pitchFamily="18" charset="0"/>
                            <a:ea typeface="Calibri" panose="020F0502020204030204" pitchFamily="34" charset="0"/>
                            <a:cs typeface="Arial" panose="020B0604020202020204" pitchFamily="34" charset="0"/>
                          </a:rPr>
                          <m:t>G</m:t>
                        </m:r>
                      </m:sup>
                    </m:sSubSup>
                  </m:oMath>
                </a14:m>
                <a:r>
                  <a:rPr lang="en-US" sz="1000" dirty="0">
                    <a:effectLst/>
                    <a:latin typeface="+mn-lt"/>
                    <a:ea typeface="Calibri" panose="020F0502020204030204" pitchFamily="34" charset="0"/>
                    <a:cs typeface="Arial" panose="020B0604020202020204" pitchFamily="34" charset="0"/>
                  </a:rPr>
                  <a:t> for </a:t>
                </a:r>
                <a14:m>
                  <m:oMath xmlns:m="http://schemas.openxmlformats.org/officeDocument/2006/math">
                    <m:r>
                      <m:rPr>
                        <m:sty m:val="p"/>
                      </m:rPr>
                      <a:rPr lang="en-US" sz="1000">
                        <a:effectLst/>
                        <a:latin typeface="Cambria Math" panose="02040503050406030204" pitchFamily="18" charset="0"/>
                        <a:ea typeface="Calibri" panose="020F0502020204030204" pitchFamily="34" charset="0"/>
                        <a:cs typeface="Arial" panose="020B0604020202020204" pitchFamily="34" charset="0"/>
                      </a:rPr>
                      <m:t>q</m:t>
                    </m:r>
                  </m:oMath>
                </a14:m>
                <a:r>
                  <a:rPr lang="en-US" sz="1000" dirty="0">
                    <a:effectLst/>
                    <a:latin typeface="+mn-lt"/>
                    <a:ea typeface="Calibri" panose="020F0502020204030204" pitchFamily="34" charset="0"/>
                    <a:cs typeface="Arial" panose="020B0604020202020204" pitchFamily="34" charset="0"/>
                  </a:rPr>
                  <a:t> in the range 0.8 to1.2 and different beam size ratios </a:t>
                </a:r>
                <a:r>
                  <a:rPr lang="en-US" sz="1000" dirty="0">
                    <a:effectLst/>
                    <a:latin typeface="+mn-lt"/>
                    <a:ea typeface="Times New Roman" panose="02020603050405020304" pitchFamily="18" charset="0"/>
                    <a:cs typeface="Arial" panose="020B0604020202020204" pitchFamily="34" charset="0"/>
                  </a:rPr>
                  <a:t>in the range 1 to 4 obtained by numerical integration of Eq. (9).  </a:t>
                </a:r>
                <a:endParaRPr lang="en-GB" sz="1000" dirty="0">
                  <a:latin typeface="+mn-lt"/>
                </a:endParaRPr>
              </a:p>
            </p:txBody>
          </p:sp>
        </mc:Choice>
        <mc:Fallback xmlns="">
          <p:sp>
            <p:nvSpPr>
              <p:cNvPr id="18" name="TextBox 17">
                <a:extLst>
                  <a:ext uri="{FF2B5EF4-FFF2-40B4-BE49-F238E27FC236}">
                    <a16:creationId xmlns:a16="http://schemas.microsoft.com/office/drawing/2014/main" id="{93EBA5F4-DBBA-86B3-3ABF-A0B3F33BE747}"/>
                  </a:ext>
                </a:extLst>
              </p:cNvPr>
              <p:cNvSpPr txBox="1">
                <a:spLocks noRot="1" noChangeAspect="1" noMove="1" noResize="1" noEditPoints="1" noAdjustHandles="1" noChangeArrowheads="1" noChangeShapeType="1" noTextEdit="1"/>
              </p:cNvSpPr>
              <p:nvPr/>
            </p:nvSpPr>
            <p:spPr>
              <a:xfrm>
                <a:off x="423543" y="3463596"/>
                <a:ext cx="5074486" cy="427489"/>
              </a:xfrm>
              <a:prstGeom prst="rect">
                <a:avLst/>
              </a:prstGeom>
              <a:blipFill>
                <a:blip r:embed="rId4"/>
                <a:stretch>
                  <a:fillRect b="-5714"/>
                </a:stretch>
              </a:blipFill>
            </p:spPr>
            <p:txBody>
              <a:bodyPr/>
              <a:lstStyle/>
              <a:p>
                <a:r>
                  <a:rPr lang="en-GB">
                    <a:noFill/>
                  </a:rPr>
                  <a:t> </a:t>
                </a:r>
              </a:p>
            </p:txBody>
          </p:sp>
        </mc:Fallback>
      </mc:AlternateContent>
      <p:pic>
        <p:nvPicPr>
          <p:cNvPr id="3" name="Picture 2">
            <a:extLst>
              <a:ext uri="{FF2B5EF4-FFF2-40B4-BE49-F238E27FC236}">
                <a16:creationId xmlns:a16="http://schemas.microsoft.com/office/drawing/2014/main" id="{A4E9376F-FFB4-FED3-345A-F9B4DB5ABBED}"/>
              </a:ext>
            </a:extLst>
          </p:cNvPr>
          <p:cNvPicPr>
            <a:picLocks noChangeAspect="1"/>
          </p:cNvPicPr>
          <p:nvPr/>
        </p:nvPicPr>
        <p:blipFill rotWithShape="1">
          <a:blip r:embed="rId5"/>
          <a:srcRect b="8032"/>
          <a:stretch/>
        </p:blipFill>
        <p:spPr>
          <a:xfrm>
            <a:off x="1020085" y="1184595"/>
            <a:ext cx="3881402" cy="2146289"/>
          </a:xfrm>
          <a:prstGeom prst="rect">
            <a:avLst/>
          </a:prstGeom>
        </p:spPr>
      </p:pic>
      <mc:AlternateContent xmlns:mc="http://schemas.openxmlformats.org/markup-compatibility/2006" xmlns:a14="http://schemas.microsoft.com/office/drawing/2010/main">
        <mc:Choice Requires="a14">
          <p:sp>
            <p:nvSpPr>
              <p:cNvPr id="17" name="TextBox 16">
                <a:extLst>
                  <a:ext uri="{FF2B5EF4-FFF2-40B4-BE49-F238E27FC236}">
                    <a16:creationId xmlns:a16="http://schemas.microsoft.com/office/drawing/2014/main" id="{10E9527D-2208-ED94-CB0C-FB5F25F3CD9A}"/>
                  </a:ext>
                </a:extLst>
              </p:cNvPr>
              <p:cNvSpPr txBox="1"/>
              <p:nvPr/>
            </p:nvSpPr>
            <p:spPr>
              <a:xfrm>
                <a:off x="216223" y="703726"/>
                <a:ext cx="5328915" cy="663836"/>
              </a:xfrm>
              <a:prstGeom prst="rect">
                <a:avLst/>
              </a:prstGeom>
              <a:noFill/>
            </p:spPr>
            <p:txBody>
              <a:bodyPr wrap="square" rtlCol="0">
                <a:spAutoFit/>
              </a:bodyPr>
              <a:lstStyle/>
              <a:p>
                <a:pPr marL="171450" indent="-171450" algn="just">
                  <a:buFont typeface="Arial" panose="020B0604020202020204" pitchFamily="34" charset="0"/>
                  <a:buChar char="•"/>
                </a:pPr>
                <a:r>
                  <a:rPr lang="en-US" sz="1200" dirty="0">
                    <a:latin typeface="+mn-lt"/>
                  </a:rPr>
                  <a:t>The deviation of </a:t>
                </a:r>
                <a:r>
                  <a:rPr lang="en-US" sz="1200" dirty="0">
                    <a:effectLst/>
                    <a:latin typeface="+mn-lt"/>
                    <a:ea typeface="Calibri" panose="020F0502020204030204" pitchFamily="34" charset="0"/>
                    <a:cs typeface="Arial" panose="020B0604020202020204" pitchFamily="34" charset="0"/>
                  </a:rPr>
                  <a:t> </a:t>
                </a:r>
                <a14:m>
                  <m:oMath xmlns:m="http://schemas.openxmlformats.org/officeDocument/2006/math">
                    <m:sSubSup>
                      <m:sSubSupPr>
                        <m:ctrlPr>
                          <a:rPr lang="en-US" sz="1200" b="0" i="1" smtClean="0">
                            <a:effectLst/>
                            <a:latin typeface="Cambria Math" panose="02040503050406030204" pitchFamily="18" charset="0"/>
                            <a:ea typeface="Calibri" panose="020F0502020204030204" pitchFamily="34" charset="0"/>
                            <a:cs typeface="Arial" panose="020B0604020202020204" pitchFamily="34" charset="0"/>
                          </a:rPr>
                        </m:ctrlPr>
                      </m:sSubSupPr>
                      <m:e>
                        <m:r>
                          <m:rPr>
                            <m:sty m:val="p"/>
                          </m:rPr>
                          <a:rPr lang="en-US" sz="1200">
                            <a:effectLst/>
                            <a:latin typeface="Cambria Math" panose="02040503050406030204" pitchFamily="18" charset="0"/>
                            <a:ea typeface="Calibri" panose="020F0502020204030204" pitchFamily="34" charset="0"/>
                            <a:cs typeface="Arial" panose="020B0604020202020204" pitchFamily="34" charset="0"/>
                          </a:rPr>
                          <m:t>Σ</m:t>
                        </m:r>
                      </m:e>
                      <m:sub>
                        <m:r>
                          <m:rPr>
                            <m:sty m:val="p"/>
                          </m:rPr>
                          <a:rPr lang="en-US" sz="1200">
                            <a:effectLst/>
                            <a:latin typeface="Cambria Math" panose="02040503050406030204" pitchFamily="18" charset="0"/>
                            <a:ea typeface="Calibri" panose="020F0502020204030204" pitchFamily="34" charset="0"/>
                            <a:cs typeface="Arial" panose="020B0604020202020204" pitchFamily="34" charset="0"/>
                          </a:rPr>
                          <m:t>conv</m:t>
                        </m:r>
                      </m:sub>
                      <m:sup>
                        <m:r>
                          <a:rPr lang="en-US" sz="1200" b="0" i="1" smtClean="0">
                            <a:effectLst/>
                            <a:latin typeface="Cambria Math" panose="02040503050406030204" pitchFamily="18" charset="0"/>
                            <a:ea typeface="Calibri" panose="020F0502020204030204" pitchFamily="34" charset="0"/>
                            <a:cs typeface="Arial" panose="020B0604020202020204" pitchFamily="34" charset="0"/>
                          </a:rPr>
                          <m:t>𝑞𝐺</m:t>
                        </m:r>
                      </m:sup>
                    </m:sSubSup>
                  </m:oMath>
                </a14:m>
                <a:r>
                  <a:rPr lang="en-US" sz="1200" dirty="0">
                    <a:effectLst/>
                    <a:latin typeface="+mn-lt"/>
                    <a:ea typeface="Times New Roman" panose="02020603050405020304" pitchFamily="18" charset="0"/>
                    <a:cs typeface="Arial" panose="020B0604020202020204" pitchFamily="34" charset="0"/>
                  </a:rPr>
                  <a:t> from </a:t>
                </a:r>
                <a:r>
                  <a:rPr lang="en-US" sz="1200" dirty="0">
                    <a:latin typeface="+mn-lt"/>
                    <a:ea typeface="Calibri" panose="020F0502020204030204" pitchFamily="34" charset="0"/>
                    <a:cs typeface="Arial" panose="020B0604020202020204" pitchFamily="34" charset="0"/>
                  </a:rPr>
                  <a:t> </a:t>
                </a:r>
                <a14:m>
                  <m:oMath xmlns:m="http://schemas.openxmlformats.org/officeDocument/2006/math">
                    <m:sSubSup>
                      <m:sSubSupPr>
                        <m:ctrlPr>
                          <a:rPr lang="en-US" sz="1200" i="1">
                            <a:latin typeface="Cambria Math" panose="02040503050406030204" pitchFamily="18" charset="0"/>
                            <a:ea typeface="Calibri" panose="020F0502020204030204" pitchFamily="34" charset="0"/>
                            <a:cs typeface="Arial" panose="020B0604020202020204" pitchFamily="34" charset="0"/>
                          </a:rPr>
                        </m:ctrlPr>
                      </m:sSubSupPr>
                      <m:e>
                        <m:r>
                          <m:rPr>
                            <m:sty m:val="p"/>
                          </m:rPr>
                          <a:rPr lang="en-US" sz="1200">
                            <a:latin typeface="Cambria Math" panose="02040503050406030204" pitchFamily="18" charset="0"/>
                            <a:ea typeface="Calibri" panose="020F0502020204030204" pitchFamily="34" charset="0"/>
                            <a:cs typeface="Arial" panose="020B0604020202020204" pitchFamily="34" charset="0"/>
                          </a:rPr>
                          <m:t>Σ</m:t>
                        </m:r>
                      </m:e>
                      <m:sub>
                        <m:r>
                          <m:rPr>
                            <m:sty m:val="p"/>
                          </m:rPr>
                          <a:rPr lang="en-US" sz="1200">
                            <a:latin typeface="Cambria Math" panose="02040503050406030204" pitchFamily="18" charset="0"/>
                            <a:ea typeface="Calibri" panose="020F0502020204030204" pitchFamily="34" charset="0"/>
                            <a:cs typeface="Arial" panose="020B0604020202020204" pitchFamily="34" charset="0"/>
                          </a:rPr>
                          <m:t>conv</m:t>
                        </m:r>
                      </m:sub>
                      <m:sup>
                        <m:r>
                          <a:rPr lang="en-US" sz="1200" i="1">
                            <a:latin typeface="Cambria Math" panose="02040503050406030204" pitchFamily="18" charset="0"/>
                            <a:ea typeface="Calibri" panose="020F0502020204030204" pitchFamily="34" charset="0"/>
                            <a:cs typeface="Arial" panose="020B0604020202020204" pitchFamily="34" charset="0"/>
                          </a:rPr>
                          <m:t>𝐺</m:t>
                        </m:r>
                      </m:sup>
                    </m:sSubSup>
                  </m:oMath>
                </a14:m>
                <a:r>
                  <a:rPr lang="en-US" sz="1200" dirty="0">
                    <a:latin typeface="+mn-lt"/>
                    <a:ea typeface="Times New Roman" panose="02020603050405020304" pitchFamily="18" charset="0"/>
                    <a:cs typeface="Arial" panose="020B0604020202020204" pitchFamily="34" charset="0"/>
                  </a:rPr>
                  <a:t> is </a:t>
                </a:r>
                <a:r>
                  <a:rPr lang="en-GB" sz="1200" dirty="0">
                    <a:latin typeface="+mn-lt"/>
                  </a:rPr>
                  <a:t>up to -3.35% for light-tailed beams and up to +4.5% for heavy-tailed beams for </a:t>
                </a:r>
                <a14:m>
                  <m:oMath xmlns:m="http://schemas.openxmlformats.org/officeDocument/2006/math">
                    <m:r>
                      <a:rPr lang="en-GB" sz="1200" i="1">
                        <a:latin typeface="Cambria Math" panose="02040503050406030204" pitchFamily="18" charset="0"/>
                      </a:rPr>
                      <m:t>𝑞</m:t>
                    </m:r>
                  </m:oMath>
                </a14:m>
                <a:r>
                  <a:rPr lang="en-GB" sz="1200" dirty="0">
                    <a:latin typeface="+mn-lt"/>
                  </a:rPr>
                  <a:t> in the range 0.8 to 1.2.</a:t>
                </a:r>
              </a:p>
              <a:p>
                <a:r>
                  <a:rPr lang="en-US" dirty="0">
                    <a:latin typeface="+mn-lt"/>
                    <a:ea typeface="Times New Roman" panose="02020603050405020304" pitchFamily="18" charset="0"/>
                    <a:cs typeface="Arial" panose="020B0604020202020204" pitchFamily="34" charset="0"/>
                  </a:rPr>
                  <a:t>  </a:t>
                </a:r>
                <a:r>
                  <a:rPr lang="en-US" dirty="0">
                    <a:latin typeface="+mn-lt"/>
                  </a:rPr>
                  <a:t> </a:t>
                </a:r>
                <a:endParaRPr lang="en-GB" dirty="0">
                  <a:latin typeface="+mn-lt"/>
                </a:endParaRPr>
              </a:p>
            </p:txBody>
          </p:sp>
        </mc:Choice>
        <mc:Fallback xmlns="">
          <p:sp>
            <p:nvSpPr>
              <p:cNvPr id="17" name="TextBox 16">
                <a:extLst>
                  <a:ext uri="{FF2B5EF4-FFF2-40B4-BE49-F238E27FC236}">
                    <a16:creationId xmlns:a16="http://schemas.microsoft.com/office/drawing/2014/main" id="{10E9527D-2208-ED94-CB0C-FB5F25F3CD9A}"/>
                  </a:ext>
                </a:extLst>
              </p:cNvPr>
              <p:cNvSpPr txBox="1">
                <a:spLocks noRot="1" noChangeAspect="1" noMove="1" noResize="1" noEditPoints="1" noAdjustHandles="1" noChangeArrowheads="1" noChangeShapeType="1" noTextEdit="1"/>
              </p:cNvSpPr>
              <p:nvPr/>
            </p:nvSpPr>
            <p:spPr>
              <a:xfrm>
                <a:off x="216223" y="703726"/>
                <a:ext cx="5328915" cy="663836"/>
              </a:xfrm>
              <a:prstGeom prst="rect">
                <a:avLst/>
              </a:prstGeom>
              <a:blipFill>
                <a:blip r:embed="rId6"/>
                <a:stretch>
                  <a:fillRect/>
                </a:stretch>
              </a:blipFill>
            </p:spPr>
            <p:txBody>
              <a:bodyPr/>
              <a:lstStyle/>
              <a:p>
                <a:r>
                  <a:rPr lang="en-GB">
                    <a:noFill/>
                  </a:rPr>
                  <a:t> </a:t>
                </a:r>
              </a:p>
            </p:txBody>
          </p:sp>
        </mc:Fallback>
      </mc:AlternateContent>
      <p:sp>
        <p:nvSpPr>
          <p:cNvPr id="4" name="TextBox 3">
            <a:extLst>
              <a:ext uri="{FF2B5EF4-FFF2-40B4-BE49-F238E27FC236}">
                <a16:creationId xmlns:a16="http://schemas.microsoft.com/office/drawing/2014/main" id="{E1C6131B-183F-6554-C1B6-8C3264391C67}"/>
              </a:ext>
            </a:extLst>
          </p:cNvPr>
          <p:cNvSpPr txBox="1"/>
          <p:nvPr/>
        </p:nvSpPr>
        <p:spPr>
          <a:xfrm rot="16200000">
            <a:off x="535263" y="1771593"/>
            <a:ext cx="894797" cy="246221"/>
          </a:xfrm>
          <a:prstGeom prst="rect">
            <a:avLst/>
          </a:prstGeom>
          <a:noFill/>
        </p:spPr>
        <p:txBody>
          <a:bodyPr wrap="none" rtlCol="0">
            <a:spAutoFit/>
          </a:bodyPr>
          <a:lstStyle/>
          <a:p>
            <a:r>
              <a:rPr lang="en-US" sz="1000" i="1" dirty="0"/>
              <a:t>Heavy-tailed</a:t>
            </a:r>
            <a:endParaRPr lang="en-GB" sz="1000" i="1" dirty="0"/>
          </a:p>
        </p:txBody>
      </p:sp>
      <p:sp>
        <p:nvSpPr>
          <p:cNvPr id="19" name="TextBox 18">
            <a:extLst>
              <a:ext uri="{FF2B5EF4-FFF2-40B4-BE49-F238E27FC236}">
                <a16:creationId xmlns:a16="http://schemas.microsoft.com/office/drawing/2014/main" id="{B02FBBC5-6E03-9BC5-4959-22197FFC157C}"/>
              </a:ext>
            </a:extLst>
          </p:cNvPr>
          <p:cNvSpPr txBox="1"/>
          <p:nvPr/>
        </p:nvSpPr>
        <p:spPr>
          <a:xfrm rot="16200000">
            <a:off x="578544" y="2695986"/>
            <a:ext cx="808235" cy="246221"/>
          </a:xfrm>
          <a:prstGeom prst="rect">
            <a:avLst/>
          </a:prstGeom>
          <a:noFill/>
        </p:spPr>
        <p:txBody>
          <a:bodyPr wrap="none" rtlCol="0">
            <a:spAutoFit/>
          </a:bodyPr>
          <a:lstStyle/>
          <a:p>
            <a:r>
              <a:rPr lang="en-US" sz="1000" i="1" dirty="0"/>
              <a:t>Light-tailed</a:t>
            </a:r>
            <a:endParaRPr lang="en-GB" sz="1000" i="1" dirty="0"/>
          </a:p>
        </p:txBody>
      </p:sp>
      <p:pic>
        <p:nvPicPr>
          <p:cNvPr id="20" name="Picture 19">
            <a:extLst>
              <a:ext uri="{FF2B5EF4-FFF2-40B4-BE49-F238E27FC236}">
                <a16:creationId xmlns:a16="http://schemas.microsoft.com/office/drawing/2014/main" id="{C1A24A65-E78D-FAD5-106F-965D8C821B7B}"/>
              </a:ext>
            </a:extLst>
          </p:cNvPr>
          <p:cNvPicPr>
            <a:picLocks noChangeAspect="1"/>
          </p:cNvPicPr>
          <p:nvPr/>
        </p:nvPicPr>
        <p:blipFill rotWithShape="1">
          <a:blip r:embed="rId5"/>
          <a:srcRect l="22708" t="91968" r="44270" b="1931"/>
          <a:stretch/>
        </p:blipFill>
        <p:spPr>
          <a:xfrm>
            <a:off x="2448471" y="3334139"/>
            <a:ext cx="1165220" cy="129457"/>
          </a:xfrm>
          <a:prstGeom prst="rect">
            <a:avLst/>
          </a:prstGeom>
        </p:spPr>
      </p:pic>
      <p:cxnSp>
        <p:nvCxnSpPr>
          <p:cNvPr id="22" name="AutoShape 12">
            <a:extLst>
              <a:ext uri="{FF2B5EF4-FFF2-40B4-BE49-F238E27FC236}">
                <a16:creationId xmlns:a16="http://schemas.microsoft.com/office/drawing/2014/main" id="{F489E0B7-0C91-1133-C7BD-94FCC3874C14}"/>
              </a:ext>
            </a:extLst>
          </p:cNvPr>
          <p:cNvCxnSpPr>
            <a:cxnSpLocks noChangeShapeType="1"/>
          </p:cNvCxnSpPr>
          <p:nvPr/>
        </p:nvCxnSpPr>
        <p:spPr bwMode="auto">
          <a:xfrm>
            <a:off x="2592388" y="528823"/>
            <a:ext cx="3168650" cy="0"/>
          </a:xfrm>
          <a:prstGeom prst="straightConnector1">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23" name="Group 34">
            <a:extLst>
              <a:ext uri="{FF2B5EF4-FFF2-40B4-BE49-F238E27FC236}">
                <a16:creationId xmlns:a16="http://schemas.microsoft.com/office/drawing/2014/main" id="{6AF5F5B3-1686-CC75-10BE-883DAA6544C1}"/>
              </a:ext>
            </a:extLst>
          </p:cNvPr>
          <p:cNvGrpSpPr>
            <a:grpSpLocks noChangeAspect="1"/>
          </p:cNvGrpSpPr>
          <p:nvPr/>
        </p:nvGrpSpPr>
        <p:grpSpPr bwMode="auto">
          <a:xfrm>
            <a:off x="63500" y="-15490"/>
            <a:ext cx="1592883" cy="735917"/>
            <a:chOff x="230" y="217"/>
            <a:chExt cx="1096" cy="507"/>
          </a:xfrm>
        </p:grpSpPr>
        <p:sp>
          <p:nvSpPr>
            <p:cNvPr id="24" name="AutoShape 33">
              <a:extLst>
                <a:ext uri="{FF2B5EF4-FFF2-40B4-BE49-F238E27FC236}">
                  <a16:creationId xmlns:a16="http://schemas.microsoft.com/office/drawing/2014/main" id="{37080E72-615A-A541-4AAC-00DD6843484A}"/>
                </a:ext>
              </a:extLst>
            </p:cNvPr>
            <p:cNvSpPr>
              <a:spLocks noChangeAspect="1" noChangeArrowheads="1" noTextEdit="1"/>
            </p:cNvSpPr>
            <p:nvPr/>
          </p:nvSpPr>
          <p:spPr bwMode="auto">
            <a:xfrm>
              <a:off x="230" y="217"/>
              <a:ext cx="1096" cy="5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25" name="Freeform 37">
              <a:extLst>
                <a:ext uri="{FF2B5EF4-FFF2-40B4-BE49-F238E27FC236}">
                  <a16:creationId xmlns:a16="http://schemas.microsoft.com/office/drawing/2014/main" id="{A15EE139-5124-C595-AA1B-D871BB323A9F}"/>
                </a:ext>
              </a:extLst>
            </p:cNvPr>
            <p:cNvSpPr>
              <a:spLocks noEditPoints="1"/>
            </p:cNvSpPr>
            <p:nvPr/>
          </p:nvSpPr>
          <p:spPr bwMode="auto">
            <a:xfrm>
              <a:off x="661" y="366"/>
              <a:ext cx="544" cy="241"/>
            </a:xfrm>
            <a:custGeom>
              <a:avLst/>
              <a:gdLst>
                <a:gd name="T0" fmla="*/ 1 w 2179"/>
                <a:gd name="T1" fmla="*/ 1 h 964"/>
                <a:gd name="T2" fmla="*/ 2 w 2179"/>
                <a:gd name="T3" fmla="*/ 1 h 964"/>
                <a:gd name="T4" fmla="*/ 1 w 2179"/>
                <a:gd name="T5" fmla="*/ 1 h 964"/>
                <a:gd name="T6" fmla="*/ 1 w 2179"/>
                <a:gd name="T7" fmla="*/ 1 h 964"/>
                <a:gd name="T8" fmla="*/ 1 w 2179"/>
                <a:gd name="T9" fmla="*/ 1 h 964"/>
                <a:gd name="T10" fmla="*/ 1 w 2179"/>
                <a:gd name="T11" fmla="*/ 1 h 964"/>
                <a:gd name="T12" fmla="*/ 1 w 2179"/>
                <a:gd name="T13" fmla="*/ 1 h 964"/>
                <a:gd name="T14" fmla="*/ 0 w 2179"/>
                <a:gd name="T15" fmla="*/ 1 h 964"/>
                <a:gd name="T16" fmla="*/ 0 w 2179"/>
                <a:gd name="T17" fmla="*/ 1 h 964"/>
                <a:gd name="T18" fmla="*/ 0 w 2179"/>
                <a:gd name="T19" fmla="*/ 1 h 964"/>
                <a:gd name="T20" fmla="*/ 0 w 2179"/>
                <a:gd name="T21" fmla="*/ 1 h 964"/>
                <a:gd name="T22" fmla="*/ 0 w 2179"/>
                <a:gd name="T23" fmla="*/ 1 h 964"/>
                <a:gd name="T24" fmla="*/ 0 w 2179"/>
                <a:gd name="T25" fmla="*/ 1 h 964"/>
                <a:gd name="T26" fmla="*/ 1 w 2179"/>
                <a:gd name="T27" fmla="*/ 1 h 964"/>
                <a:gd name="T28" fmla="*/ 1 w 2179"/>
                <a:gd name="T29" fmla="*/ 1 h 964"/>
                <a:gd name="T30" fmla="*/ 1 w 2179"/>
                <a:gd name="T31" fmla="*/ 1 h 964"/>
                <a:gd name="T32" fmla="*/ 1 w 2179"/>
                <a:gd name="T33" fmla="*/ 1 h 964"/>
                <a:gd name="T34" fmla="*/ 1 w 2179"/>
                <a:gd name="T35" fmla="*/ 1 h 964"/>
                <a:gd name="T36" fmla="*/ 1 w 2179"/>
                <a:gd name="T37" fmla="*/ 1 h 964"/>
                <a:gd name="T38" fmla="*/ 0 w 2179"/>
                <a:gd name="T39" fmla="*/ 1 h 964"/>
                <a:gd name="T40" fmla="*/ 0 w 2179"/>
                <a:gd name="T41" fmla="*/ 1 h 964"/>
                <a:gd name="T42" fmla="*/ 0 w 2179"/>
                <a:gd name="T43" fmla="*/ 1 h 964"/>
                <a:gd name="T44" fmla="*/ 0 w 2179"/>
                <a:gd name="T45" fmla="*/ 1 h 964"/>
                <a:gd name="T46" fmla="*/ 2 w 2179"/>
                <a:gd name="T47" fmla="*/ 1 h 964"/>
                <a:gd name="T48" fmla="*/ 2 w 2179"/>
                <a:gd name="T49" fmla="*/ 1 h 964"/>
                <a:gd name="T50" fmla="*/ 1 w 2179"/>
                <a:gd name="T51" fmla="*/ 1 h 964"/>
                <a:gd name="T52" fmla="*/ 1 w 2179"/>
                <a:gd name="T53" fmla="*/ 1 h 964"/>
                <a:gd name="T54" fmla="*/ 1 w 2179"/>
                <a:gd name="T55" fmla="*/ 1 h 964"/>
                <a:gd name="T56" fmla="*/ 1 w 2179"/>
                <a:gd name="T57" fmla="*/ 1 h 964"/>
                <a:gd name="T58" fmla="*/ 0 w 2179"/>
                <a:gd name="T59" fmla="*/ 1 h 964"/>
                <a:gd name="T60" fmla="*/ 0 w 2179"/>
                <a:gd name="T61" fmla="*/ 1 h 964"/>
                <a:gd name="T62" fmla="*/ 0 w 2179"/>
                <a:gd name="T63" fmla="*/ 1 h 964"/>
                <a:gd name="T64" fmla="*/ 2 w 2179"/>
                <a:gd name="T65" fmla="*/ 1 h 964"/>
                <a:gd name="T66" fmla="*/ 2 w 2179"/>
                <a:gd name="T67" fmla="*/ 1 h 964"/>
                <a:gd name="T68" fmla="*/ 2 w 2179"/>
                <a:gd name="T69" fmla="*/ 1 h 964"/>
                <a:gd name="T70" fmla="*/ 2 w 2179"/>
                <a:gd name="T71" fmla="*/ 1 h 964"/>
                <a:gd name="T72" fmla="*/ 1 w 2179"/>
                <a:gd name="T73" fmla="*/ 1 h 964"/>
                <a:gd name="T74" fmla="*/ 1 w 2179"/>
                <a:gd name="T75" fmla="*/ 1 h 964"/>
                <a:gd name="T76" fmla="*/ 1 w 2179"/>
                <a:gd name="T77" fmla="*/ 1 h 964"/>
                <a:gd name="T78" fmla="*/ 1 w 2179"/>
                <a:gd name="T79" fmla="*/ 1 h 964"/>
                <a:gd name="T80" fmla="*/ 0 w 2179"/>
                <a:gd name="T81" fmla="*/ 1 h 964"/>
                <a:gd name="T82" fmla="*/ 0 w 2179"/>
                <a:gd name="T83" fmla="*/ 1 h 964"/>
                <a:gd name="T84" fmla="*/ 0 w 2179"/>
                <a:gd name="T85" fmla="*/ 1 h 964"/>
                <a:gd name="T86" fmla="*/ 0 w 2179"/>
                <a:gd name="T87" fmla="*/ 0 h 964"/>
                <a:gd name="T88" fmla="*/ 0 w 2179"/>
                <a:gd name="T89" fmla="*/ 0 h 964"/>
                <a:gd name="T90" fmla="*/ 0 w 2179"/>
                <a:gd name="T91" fmla="*/ 0 h 964"/>
                <a:gd name="T92" fmla="*/ 1 w 2179"/>
                <a:gd name="T93" fmla="*/ 0 h 964"/>
                <a:gd name="T94" fmla="*/ 0 w 2179"/>
                <a:gd name="T95" fmla="*/ 0 h 964"/>
                <a:gd name="T96" fmla="*/ 0 w 2179"/>
                <a:gd name="T97" fmla="*/ 0 h 964"/>
                <a:gd name="T98" fmla="*/ 0 w 2179"/>
                <a:gd name="T99" fmla="*/ 0 h 964"/>
                <a:gd name="T100" fmla="*/ 1 w 2179"/>
                <a:gd name="T101" fmla="*/ 0 h 964"/>
                <a:gd name="T102" fmla="*/ 1 w 2179"/>
                <a:gd name="T103" fmla="*/ 0 h 964"/>
                <a:gd name="T104" fmla="*/ 1 w 2179"/>
                <a:gd name="T105" fmla="*/ 0 h 964"/>
                <a:gd name="T106" fmla="*/ 1 w 2179"/>
                <a:gd name="T107" fmla="*/ 0 h 964"/>
                <a:gd name="T108" fmla="*/ 1 w 2179"/>
                <a:gd name="T109" fmla="*/ 0 h 964"/>
                <a:gd name="T110" fmla="*/ 0 w 2179"/>
                <a:gd name="T111" fmla="*/ 0 h 964"/>
                <a:gd name="T112" fmla="*/ 0 w 2179"/>
                <a:gd name="T113" fmla="*/ 0 h 964"/>
                <a:gd name="T114" fmla="*/ 0 w 2179"/>
                <a:gd name="T115" fmla="*/ 0 h 96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2179" h="964">
                  <a:moveTo>
                    <a:pt x="1059" y="766"/>
                  </a:moveTo>
                  <a:lnTo>
                    <a:pt x="1059" y="834"/>
                  </a:lnTo>
                  <a:lnTo>
                    <a:pt x="1085" y="834"/>
                  </a:lnTo>
                  <a:lnTo>
                    <a:pt x="1107" y="831"/>
                  </a:lnTo>
                  <a:lnTo>
                    <a:pt x="1121" y="825"/>
                  </a:lnTo>
                  <a:lnTo>
                    <a:pt x="1131" y="814"/>
                  </a:lnTo>
                  <a:lnTo>
                    <a:pt x="1133" y="799"/>
                  </a:lnTo>
                  <a:lnTo>
                    <a:pt x="1131" y="786"/>
                  </a:lnTo>
                  <a:lnTo>
                    <a:pt x="1123" y="776"/>
                  </a:lnTo>
                  <a:lnTo>
                    <a:pt x="1109" y="769"/>
                  </a:lnTo>
                  <a:lnTo>
                    <a:pt x="1089" y="766"/>
                  </a:lnTo>
                  <a:lnTo>
                    <a:pt x="1059" y="766"/>
                  </a:lnTo>
                  <a:close/>
                  <a:moveTo>
                    <a:pt x="1677" y="738"/>
                  </a:moveTo>
                  <a:lnTo>
                    <a:pt x="1714" y="738"/>
                  </a:lnTo>
                  <a:lnTo>
                    <a:pt x="1780" y="838"/>
                  </a:lnTo>
                  <a:lnTo>
                    <a:pt x="1845" y="738"/>
                  </a:lnTo>
                  <a:lnTo>
                    <a:pt x="1883" y="738"/>
                  </a:lnTo>
                  <a:lnTo>
                    <a:pt x="1796" y="867"/>
                  </a:lnTo>
                  <a:lnTo>
                    <a:pt x="1796" y="960"/>
                  </a:lnTo>
                  <a:lnTo>
                    <a:pt x="1764" y="960"/>
                  </a:lnTo>
                  <a:lnTo>
                    <a:pt x="1764" y="867"/>
                  </a:lnTo>
                  <a:lnTo>
                    <a:pt x="1677" y="738"/>
                  </a:lnTo>
                  <a:close/>
                  <a:moveTo>
                    <a:pt x="1487" y="738"/>
                  </a:moveTo>
                  <a:lnTo>
                    <a:pt x="1657" y="738"/>
                  </a:lnTo>
                  <a:lnTo>
                    <a:pt x="1657" y="766"/>
                  </a:lnTo>
                  <a:lnTo>
                    <a:pt x="1588" y="766"/>
                  </a:lnTo>
                  <a:lnTo>
                    <a:pt x="1588" y="960"/>
                  </a:lnTo>
                  <a:lnTo>
                    <a:pt x="1556" y="960"/>
                  </a:lnTo>
                  <a:lnTo>
                    <a:pt x="1556" y="766"/>
                  </a:lnTo>
                  <a:lnTo>
                    <a:pt x="1487" y="766"/>
                  </a:lnTo>
                  <a:lnTo>
                    <a:pt x="1487" y="738"/>
                  </a:lnTo>
                  <a:close/>
                  <a:moveTo>
                    <a:pt x="1410" y="738"/>
                  </a:moveTo>
                  <a:lnTo>
                    <a:pt x="1441" y="738"/>
                  </a:lnTo>
                  <a:lnTo>
                    <a:pt x="1441" y="960"/>
                  </a:lnTo>
                  <a:lnTo>
                    <a:pt x="1410" y="960"/>
                  </a:lnTo>
                  <a:lnTo>
                    <a:pt x="1410" y="738"/>
                  </a:lnTo>
                  <a:close/>
                  <a:moveTo>
                    <a:pt x="1027" y="738"/>
                  </a:moveTo>
                  <a:lnTo>
                    <a:pt x="1081" y="738"/>
                  </a:lnTo>
                  <a:lnTo>
                    <a:pt x="1097" y="738"/>
                  </a:lnTo>
                  <a:lnTo>
                    <a:pt x="1113" y="741"/>
                  </a:lnTo>
                  <a:lnTo>
                    <a:pt x="1128" y="744"/>
                  </a:lnTo>
                  <a:lnTo>
                    <a:pt x="1141" y="749"/>
                  </a:lnTo>
                  <a:lnTo>
                    <a:pt x="1152" y="757"/>
                  </a:lnTo>
                  <a:lnTo>
                    <a:pt x="1160" y="766"/>
                  </a:lnTo>
                  <a:lnTo>
                    <a:pt x="1165" y="781"/>
                  </a:lnTo>
                  <a:lnTo>
                    <a:pt x="1168" y="798"/>
                  </a:lnTo>
                  <a:lnTo>
                    <a:pt x="1164" y="818"/>
                  </a:lnTo>
                  <a:lnTo>
                    <a:pt x="1154" y="833"/>
                  </a:lnTo>
                  <a:lnTo>
                    <a:pt x="1140" y="843"/>
                  </a:lnTo>
                  <a:lnTo>
                    <a:pt x="1121" y="849"/>
                  </a:lnTo>
                  <a:lnTo>
                    <a:pt x="1121" y="850"/>
                  </a:lnTo>
                  <a:lnTo>
                    <a:pt x="1131" y="854"/>
                  </a:lnTo>
                  <a:lnTo>
                    <a:pt x="1137" y="861"/>
                  </a:lnTo>
                  <a:lnTo>
                    <a:pt x="1144" y="873"/>
                  </a:lnTo>
                  <a:lnTo>
                    <a:pt x="1185" y="960"/>
                  </a:lnTo>
                  <a:lnTo>
                    <a:pt x="1149" y="960"/>
                  </a:lnTo>
                  <a:lnTo>
                    <a:pt x="1115" y="883"/>
                  </a:lnTo>
                  <a:lnTo>
                    <a:pt x="1108" y="871"/>
                  </a:lnTo>
                  <a:lnTo>
                    <a:pt x="1099" y="865"/>
                  </a:lnTo>
                  <a:lnTo>
                    <a:pt x="1089" y="862"/>
                  </a:lnTo>
                  <a:lnTo>
                    <a:pt x="1077" y="862"/>
                  </a:lnTo>
                  <a:lnTo>
                    <a:pt x="1059" y="862"/>
                  </a:lnTo>
                  <a:lnTo>
                    <a:pt x="1059" y="960"/>
                  </a:lnTo>
                  <a:lnTo>
                    <a:pt x="1027" y="960"/>
                  </a:lnTo>
                  <a:lnTo>
                    <a:pt x="1027" y="738"/>
                  </a:lnTo>
                  <a:close/>
                  <a:moveTo>
                    <a:pt x="840" y="738"/>
                  </a:moveTo>
                  <a:lnTo>
                    <a:pt x="965" y="738"/>
                  </a:lnTo>
                  <a:lnTo>
                    <a:pt x="965" y="766"/>
                  </a:lnTo>
                  <a:lnTo>
                    <a:pt x="872" y="766"/>
                  </a:lnTo>
                  <a:lnTo>
                    <a:pt x="872" y="831"/>
                  </a:lnTo>
                  <a:lnTo>
                    <a:pt x="957" y="831"/>
                  </a:lnTo>
                  <a:lnTo>
                    <a:pt x="957" y="859"/>
                  </a:lnTo>
                  <a:lnTo>
                    <a:pt x="872" y="859"/>
                  </a:lnTo>
                  <a:lnTo>
                    <a:pt x="872" y="932"/>
                  </a:lnTo>
                  <a:lnTo>
                    <a:pt x="965" y="932"/>
                  </a:lnTo>
                  <a:lnTo>
                    <a:pt x="965" y="960"/>
                  </a:lnTo>
                  <a:lnTo>
                    <a:pt x="840" y="960"/>
                  </a:lnTo>
                  <a:lnTo>
                    <a:pt x="840" y="738"/>
                  </a:lnTo>
                  <a:close/>
                  <a:moveTo>
                    <a:pt x="586" y="738"/>
                  </a:moveTo>
                  <a:lnTo>
                    <a:pt x="622" y="738"/>
                  </a:lnTo>
                  <a:lnTo>
                    <a:pt x="691" y="932"/>
                  </a:lnTo>
                  <a:lnTo>
                    <a:pt x="761" y="738"/>
                  </a:lnTo>
                  <a:lnTo>
                    <a:pt x="794" y="738"/>
                  </a:lnTo>
                  <a:lnTo>
                    <a:pt x="709" y="960"/>
                  </a:lnTo>
                  <a:lnTo>
                    <a:pt x="670" y="960"/>
                  </a:lnTo>
                  <a:lnTo>
                    <a:pt x="586" y="738"/>
                  </a:lnTo>
                  <a:close/>
                  <a:moveTo>
                    <a:pt x="510" y="738"/>
                  </a:moveTo>
                  <a:lnTo>
                    <a:pt x="542" y="738"/>
                  </a:lnTo>
                  <a:lnTo>
                    <a:pt x="542" y="960"/>
                  </a:lnTo>
                  <a:lnTo>
                    <a:pt x="510" y="960"/>
                  </a:lnTo>
                  <a:lnTo>
                    <a:pt x="510" y="738"/>
                  </a:lnTo>
                  <a:close/>
                  <a:moveTo>
                    <a:pt x="267" y="738"/>
                  </a:moveTo>
                  <a:lnTo>
                    <a:pt x="311" y="738"/>
                  </a:lnTo>
                  <a:lnTo>
                    <a:pt x="408" y="918"/>
                  </a:lnTo>
                  <a:lnTo>
                    <a:pt x="409" y="918"/>
                  </a:lnTo>
                  <a:lnTo>
                    <a:pt x="409" y="738"/>
                  </a:lnTo>
                  <a:lnTo>
                    <a:pt x="441" y="738"/>
                  </a:lnTo>
                  <a:lnTo>
                    <a:pt x="441" y="960"/>
                  </a:lnTo>
                  <a:lnTo>
                    <a:pt x="400" y="960"/>
                  </a:lnTo>
                  <a:lnTo>
                    <a:pt x="300" y="778"/>
                  </a:lnTo>
                  <a:lnTo>
                    <a:pt x="299" y="778"/>
                  </a:lnTo>
                  <a:lnTo>
                    <a:pt x="299" y="960"/>
                  </a:lnTo>
                  <a:lnTo>
                    <a:pt x="267" y="960"/>
                  </a:lnTo>
                  <a:lnTo>
                    <a:pt x="267" y="738"/>
                  </a:lnTo>
                  <a:close/>
                  <a:moveTo>
                    <a:pt x="25" y="738"/>
                  </a:moveTo>
                  <a:lnTo>
                    <a:pt x="57" y="738"/>
                  </a:lnTo>
                  <a:lnTo>
                    <a:pt x="57" y="865"/>
                  </a:lnTo>
                  <a:lnTo>
                    <a:pt x="57" y="884"/>
                  </a:lnTo>
                  <a:lnTo>
                    <a:pt x="61" y="902"/>
                  </a:lnTo>
                  <a:lnTo>
                    <a:pt x="68" y="916"/>
                  </a:lnTo>
                  <a:lnTo>
                    <a:pt x="78" y="927"/>
                  </a:lnTo>
                  <a:lnTo>
                    <a:pt x="93" y="934"/>
                  </a:lnTo>
                  <a:lnTo>
                    <a:pt x="110" y="936"/>
                  </a:lnTo>
                  <a:lnTo>
                    <a:pt x="129" y="934"/>
                  </a:lnTo>
                  <a:lnTo>
                    <a:pt x="144" y="927"/>
                  </a:lnTo>
                  <a:lnTo>
                    <a:pt x="153" y="916"/>
                  </a:lnTo>
                  <a:lnTo>
                    <a:pt x="161" y="902"/>
                  </a:lnTo>
                  <a:lnTo>
                    <a:pt x="163" y="884"/>
                  </a:lnTo>
                  <a:lnTo>
                    <a:pt x="165" y="865"/>
                  </a:lnTo>
                  <a:lnTo>
                    <a:pt x="165" y="738"/>
                  </a:lnTo>
                  <a:lnTo>
                    <a:pt x="197" y="738"/>
                  </a:lnTo>
                  <a:lnTo>
                    <a:pt x="197" y="869"/>
                  </a:lnTo>
                  <a:lnTo>
                    <a:pt x="194" y="898"/>
                  </a:lnTo>
                  <a:lnTo>
                    <a:pt x="187" y="922"/>
                  </a:lnTo>
                  <a:lnTo>
                    <a:pt x="174" y="940"/>
                  </a:lnTo>
                  <a:lnTo>
                    <a:pt x="158" y="954"/>
                  </a:lnTo>
                  <a:lnTo>
                    <a:pt x="137" y="962"/>
                  </a:lnTo>
                  <a:lnTo>
                    <a:pt x="110" y="964"/>
                  </a:lnTo>
                  <a:lnTo>
                    <a:pt x="85" y="962"/>
                  </a:lnTo>
                  <a:lnTo>
                    <a:pt x="64" y="954"/>
                  </a:lnTo>
                  <a:lnTo>
                    <a:pt x="48" y="940"/>
                  </a:lnTo>
                  <a:lnTo>
                    <a:pt x="35" y="922"/>
                  </a:lnTo>
                  <a:lnTo>
                    <a:pt x="28" y="898"/>
                  </a:lnTo>
                  <a:lnTo>
                    <a:pt x="25" y="869"/>
                  </a:lnTo>
                  <a:lnTo>
                    <a:pt x="25" y="738"/>
                  </a:lnTo>
                  <a:close/>
                  <a:moveTo>
                    <a:pt x="1295" y="734"/>
                  </a:moveTo>
                  <a:lnTo>
                    <a:pt x="1318" y="737"/>
                  </a:lnTo>
                  <a:lnTo>
                    <a:pt x="1342" y="742"/>
                  </a:lnTo>
                  <a:lnTo>
                    <a:pt x="1338" y="772"/>
                  </a:lnTo>
                  <a:lnTo>
                    <a:pt x="1323" y="766"/>
                  </a:lnTo>
                  <a:lnTo>
                    <a:pt x="1311" y="764"/>
                  </a:lnTo>
                  <a:lnTo>
                    <a:pt x="1297" y="762"/>
                  </a:lnTo>
                  <a:lnTo>
                    <a:pt x="1285" y="764"/>
                  </a:lnTo>
                  <a:lnTo>
                    <a:pt x="1274" y="766"/>
                  </a:lnTo>
                  <a:lnTo>
                    <a:pt x="1266" y="772"/>
                  </a:lnTo>
                  <a:lnTo>
                    <a:pt x="1259" y="781"/>
                  </a:lnTo>
                  <a:lnTo>
                    <a:pt x="1257" y="793"/>
                  </a:lnTo>
                  <a:lnTo>
                    <a:pt x="1259" y="803"/>
                  </a:lnTo>
                  <a:lnTo>
                    <a:pt x="1266" y="811"/>
                  </a:lnTo>
                  <a:lnTo>
                    <a:pt x="1274" y="818"/>
                  </a:lnTo>
                  <a:lnTo>
                    <a:pt x="1286" y="825"/>
                  </a:lnTo>
                  <a:lnTo>
                    <a:pt x="1298" y="830"/>
                  </a:lnTo>
                  <a:lnTo>
                    <a:pt x="1311" y="837"/>
                  </a:lnTo>
                  <a:lnTo>
                    <a:pt x="1325" y="845"/>
                  </a:lnTo>
                  <a:lnTo>
                    <a:pt x="1335" y="854"/>
                  </a:lnTo>
                  <a:lnTo>
                    <a:pt x="1344" y="866"/>
                  </a:lnTo>
                  <a:lnTo>
                    <a:pt x="1350" y="881"/>
                  </a:lnTo>
                  <a:lnTo>
                    <a:pt x="1352" y="898"/>
                  </a:lnTo>
                  <a:lnTo>
                    <a:pt x="1350" y="916"/>
                  </a:lnTo>
                  <a:lnTo>
                    <a:pt x="1344" y="932"/>
                  </a:lnTo>
                  <a:lnTo>
                    <a:pt x="1335" y="944"/>
                  </a:lnTo>
                  <a:lnTo>
                    <a:pt x="1322" y="954"/>
                  </a:lnTo>
                  <a:lnTo>
                    <a:pt x="1307" y="959"/>
                  </a:lnTo>
                  <a:lnTo>
                    <a:pt x="1290" y="963"/>
                  </a:lnTo>
                  <a:lnTo>
                    <a:pt x="1271" y="964"/>
                  </a:lnTo>
                  <a:lnTo>
                    <a:pt x="1249" y="962"/>
                  </a:lnTo>
                  <a:lnTo>
                    <a:pt x="1226" y="955"/>
                  </a:lnTo>
                  <a:lnTo>
                    <a:pt x="1229" y="926"/>
                  </a:lnTo>
                  <a:lnTo>
                    <a:pt x="1242" y="930"/>
                  </a:lnTo>
                  <a:lnTo>
                    <a:pt x="1258" y="935"/>
                  </a:lnTo>
                  <a:lnTo>
                    <a:pt x="1275" y="936"/>
                  </a:lnTo>
                  <a:lnTo>
                    <a:pt x="1287" y="935"/>
                  </a:lnTo>
                  <a:lnTo>
                    <a:pt x="1298" y="931"/>
                  </a:lnTo>
                  <a:lnTo>
                    <a:pt x="1309" y="924"/>
                  </a:lnTo>
                  <a:lnTo>
                    <a:pt x="1317" y="914"/>
                  </a:lnTo>
                  <a:lnTo>
                    <a:pt x="1319" y="900"/>
                  </a:lnTo>
                  <a:lnTo>
                    <a:pt x="1317" y="888"/>
                  </a:lnTo>
                  <a:lnTo>
                    <a:pt x="1311" y="878"/>
                  </a:lnTo>
                  <a:lnTo>
                    <a:pt x="1302" y="871"/>
                  </a:lnTo>
                  <a:lnTo>
                    <a:pt x="1290" y="865"/>
                  </a:lnTo>
                  <a:lnTo>
                    <a:pt x="1278" y="858"/>
                  </a:lnTo>
                  <a:lnTo>
                    <a:pt x="1265" y="851"/>
                  </a:lnTo>
                  <a:lnTo>
                    <a:pt x="1253" y="845"/>
                  </a:lnTo>
                  <a:lnTo>
                    <a:pt x="1241" y="837"/>
                  </a:lnTo>
                  <a:lnTo>
                    <a:pt x="1232" y="826"/>
                  </a:lnTo>
                  <a:lnTo>
                    <a:pt x="1226" y="811"/>
                  </a:lnTo>
                  <a:lnTo>
                    <a:pt x="1224" y="796"/>
                  </a:lnTo>
                  <a:lnTo>
                    <a:pt x="1226" y="777"/>
                  </a:lnTo>
                  <a:lnTo>
                    <a:pt x="1233" y="762"/>
                  </a:lnTo>
                  <a:lnTo>
                    <a:pt x="1245" y="750"/>
                  </a:lnTo>
                  <a:lnTo>
                    <a:pt x="1258" y="741"/>
                  </a:lnTo>
                  <a:lnTo>
                    <a:pt x="1275" y="737"/>
                  </a:lnTo>
                  <a:lnTo>
                    <a:pt x="1295" y="734"/>
                  </a:lnTo>
                  <a:close/>
                  <a:moveTo>
                    <a:pt x="55" y="398"/>
                  </a:moveTo>
                  <a:lnTo>
                    <a:pt x="55" y="477"/>
                  </a:lnTo>
                  <a:lnTo>
                    <a:pt x="86" y="477"/>
                  </a:lnTo>
                  <a:lnTo>
                    <a:pt x="98" y="475"/>
                  </a:lnTo>
                  <a:lnTo>
                    <a:pt x="110" y="471"/>
                  </a:lnTo>
                  <a:lnTo>
                    <a:pt x="121" y="463"/>
                  </a:lnTo>
                  <a:lnTo>
                    <a:pt x="128" y="453"/>
                  </a:lnTo>
                  <a:lnTo>
                    <a:pt x="130" y="437"/>
                  </a:lnTo>
                  <a:lnTo>
                    <a:pt x="128" y="425"/>
                  </a:lnTo>
                  <a:lnTo>
                    <a:pt x="122" y="414"/>
                  </a:lnTo>
                  <a:lnTo>
                    <a:pt x="113" y="408"/>
                  </a:lnTo>
                  <a:lnTo>
                    <a:pt x="102" y="402"/>
                  </a:lnTo>
                  <a:lnTo>
                    <a:pt x="92" y="400"/>
                  </a:lnTo>
                  <a:lnTo>
                    <a:pt x="81" y="398"/>
                  </a:lnTo>
                  <a:lnTo>
                    <a:pt x="55" y="398"/>
                  </a:lnTo>
                  <a:close/>
                  <a:moveTo>
                    <a:pt x="310" y="396"/>
                  </a:moveTo>
                  <a:lnTo>
                    <a:pt x="291" y="397"/>
                  </a:lnTo>
                  <a:lnTo>
                    <a:pt x="274" y="405"/>
                  </a:lnTo>
                  <a:lnTo>
                    <a:pt x="260" y="416"/>
                  </a:lnTo>
                  <a:lnTo>
                    <a:pt x="251" y="429"/>
                  </a:lnTo>
                  <a:lnTo>
                    <a:pt x="243" y="445"/>
                  </a:lnTo>
                  <a:lnTo>
                    <a:pt x="239" y="463"/>
                  </a:lnTo>
                  <a:lnTo>
                    <a:pt x="237" y="482"/>
                  </a:lnTo>
                  <a:lnTo>
                    <a:pt x="238" y="501"/>
                  </a:lnTo>
                  <a:lnTo>
                    <a:pt x="243" y="518"/>
                  </a:lnTo>
                  <a:lnTo>
                    <a:pt x="250" y="535"/>
                  </a:lnTo>
                  <a:lnTo>
                    <a:pt x="260" y="548"/>
                  </a:lnTo>
                  <a:lnTo>
                    <a:pt x="274" y="559"/>
                  </a:lnTo>
                  <a:lnTo>
                    <a:pt x="290" y="566"/>
                  </a:lnTo>
                  <a:lnTo>
                    <a:pt x="310" y="568"/>
                  </a:lnTo>
                  <a:lnTo>
                    <a:pt x="331" y="566"/>
                  </a:lnTo>
                  <a:lnTo>
                    <a:pt x="347" y="559"/>
                  </a:lnTo>
                  <a:lnTo>
                    <a:pt x="360" y="548"/>
                  </a:lnTo>
                  <a:lnTo>
                    <a:pt x="371" y="535"/>
                  </a:lnTo>
                  <a:lnTo>
                    <a:pt x="377" y="518"/>
                  </a:lnTo>
                  <a:lnTo>
                    <a:pt x="381" y="501"/>
                  </a:lnTo>
                  <a:lnTo>
                    <a:pt x="384" y="482"/>
                  </a:lnTo>
                  <a:lnTo>
                    <a:pt x="381" y="463"/>
                  </a:lnTo>
                  <a:lnTo>
                    <a:pt x="377" y="445"/>
                  </a:lnTo>
                  <a:lnTo>
                    <a:pt x="369" y="429"/>
                  </a:lnTo>
                  <a:lnTo>
                    <a:pt x="360" y="416"/>
                  </a:lnTo>
                  <a:lnTo>
                    <a:pt x="347" y="405"/>
                  </a:lnTo>
                  <a:lnTo>
                    <a:pt x="330" y="397"/>
                  </a:lnTo>
                  <a:lnTo>
                    <a:pt x="310" y="396"/>
                  </a:lnTo>
                  <a:close/>
                  <a:moveTo>
                    <a:pt x="1920" y="371"/>
                  </a:moveTo>
                  <a:lnTo>
                    <a:pt x="1952" y="371"/>
                  </a:lnTo>
                  <a:lnTo>
                    <a:pt x="1952" y="592"/>
                  </a:lnTo>
                  <a:lnTo>
                    <a:pt x="1920" y="592"/>
                  </a:lnTo>
                  <a:lnTo>
                    <a:pt x="1920" y="371"/>
                  </a:lnTo>
                  <a:close/>
                  <a:moveTo>
                    <a:pt x="1677" y="371"/>
                  </a:moveTo>
                  <a:lnTo>
                    <a:pt x="1719" y="371"/>
                  </a:lnTo>
                  <a:lnTo>
                    <a:pt x="1817" y="550"/>
                  </a:lnTo>
                  <a:lnTo>
                    <a:pt x="1819" y="550"/>
                  </a:lnTo>
                  <a:lnTo>
                    <a:pt x="1819" y="371"/>
                  </a:lnTo>
                  <a:lnTo>
                    <a:pt x="1851" y="371"/>
                  </a:lnTo>
                  <a:lnTo>
                    <a:pt x="1851" y="592"/>
                  </a:lnTo>
                  <a:lnTo>
                    <a:pt x="1809" y="592"/>
                  </a:lnTo>
                  <a:lnTo>
                    <a:pt x="1708" y="410"/>
                  </a:lnTo>
                  <a:lnTo>
                    <a:pt x="1708" y="592"/>
                  </a:lnTo>
                  <a:lnTo>
                    <a:pt x="1677" y="592"/>
                  </a:lnTo>
                  <a:lnTo>
                    <a:pt x="1677" y="371"/>
                  </a:lnTo>
                  <a:close/>
                  <a:moveTo>
                    <a:pt x="1435" y="371"/>
                  </a:moveTo>
                  <a:lnTo>
                    <a:pt x="1467" y="371"/>
                  </a:lnTo>
                  <a:lnTo>
                    <a:pt x="1467" y="463"/>
                  </a:lnTo>
                  <a:lnTo>
                    <a:pt x="1573" y="463"/>
                  </a:lnTo>
                  <a:lnTo>
                    <a:pt x="1573" y="371"/>
                  </a:lnTo>
                  <a:lnTo>
                    <a:pt x="1605" y="371"/>
                  </a:lnTo>
                  <a:lnTo>
                    <a:pt x="1605" y="592"/>
                  </a:lnTo>
                  <a:lnTo>
                    <a:pt x="1573" y="592"/>
                  </a:lnTo>
                  <a:lnTo>
                    <a:pt x="1573" y="491"/>
                  </a:lnTo>
                  <a:lnTo>
                    <a:pt x="1467" y="491"/>
                  </a:lnTo>
                  <a:lnTo>
                    <a:pt x="1467" y="592"/>
                  </a:lnTo>
                  <a:lnTo>
                    <a:pt x="1435" y="592"/>
                  </a:lnTo>
                  <a:lnTo>
                    <a:pt x="1435" y="371"/>
                  </a:lnTo>
                  <a:close/>
                  <a:moveTo>
                    <a:pt x="1038" y="371"/>
                  </a:moveTo>
                  <a:lnTo>
                    <a:pt x="1161" y="371"/>
                  </a:lnTo>
                  <a:lnTo>
                    <a:pt x="1161" y="398"/>
                  </a:lnTo>
                  <a:lnTo>
                    <a:pt x="1068" y="398"/>
                  </a:lnTo>
                  <a:lnTo>
                    <a:pt x="1068" y="463"/>
                  </a:lnTo>
                  <a:lnTo>
                    <a:pt x="1153" y="463"/>
                  </a:lnTo>
                  <a:lnTo>
                    <a:pt x="1153" y="491"/>
                  </a:lnTo>
                  <a:lnTo>
                    <a:pt x="1068" y="491"/>
                  </a:lnTo>
                  <a:lnTo>
                    <a:pt x="1068" y="564"/>
                  </a:lnTo>
                  <a:lnTo>
                    <a:pt x="1161" y="564"/>
                  </a:lnTo>
                  <a:lnTo>
                    <a:pt x="1161" y="592"/>
                  </a:lnTo>
                  <a:lnTo>
                    <a:pt x="1038" y="592"/>
                  </a:lnTo>
                  <a:lnTo>
                    <a:pt x="1038" y="371"/>
                  </a:lnTo>
                  <a:close/>
                  <a:moveTo>
                    <a:pt x="820" y="371"/>
                  </a:moveTo>
                  <a:lnTo>
                    <a:pt x="990" y="371"/>
                  </a:lnTo>
                  <a:lnTo>
                    <a:pt x="990" y="398"/>
                  </a:lnTo>
                  <a:lnTo>
                    <a:pt x="921" y="398"/>
                  </a:lnTo>
                  <a:lnTo>
                    <a:pt x="921" y="592"/>
                  </a:lnTo>
                  <a:lnTo>
                    <a:pt x="889" y="592"/>
                  </a:lnTo>
                  <a:lnTo>
                    <a:pt x="889" y="398"/>
                  </a:lnTo>
                  <a:lnTo>
                    <a:pt x="820" y="398"/>
                  </a:lnTo>
                  <a:lnTo>
                    <a:pt x="820" y="371"/>
                  </a:lnTo>
                  <a:close/>
                  <a:moveTo>
                    <a:pt x="594" y="371"/>
                  </a:moveTo>
                  <a:lnTo>
                    <a:pt x="631" y="371"/>
                  </a:lnTo>
                  <a:lnTo>
                    <a:pt x="697" y="470"/>
                  </a:lnTo>
                  <a:lnTo>
                    <a:pt x="763" y="371"/>
                  </a:lnTo>
                  <a:lnTo>
                    <a:pt x="800" y="371"/>
                  </a:lnTo>
                  <a:lnTo>
                    <a:pt x="713" y="501"/>
                  </a:lnTo>
                  <a:lnTo>
                    <a:pt x="713" y="592"/>
                  </a:lnTo>
                  <a:lnTo>
                    <a:pt x="682" y="592"/>
                  </a:lnTo>
                  <a:lnTo>
                    <a:pt x="682" y="501"/>
                  </a:lnTo>
                  <a:lnTo>
                    <a:pt x="594" y="371"/>
                  </a:lnTo>
                  <a:close/>
                  <a:moveTo>
                    <a:pt x="476" y="371"/>
                  </a:moveTo>
                  <a:lnTo>
                    <a:pt x="508" y="371"/>
                  </a:lnTo>
                  <a:lnTo>
                    <a:pt x="508" y="564"/>
                  </a:lnTo>
                  <a:lnTo>
                    <a:pt x="601" y="564"/>
                  </a:lnTo>
                  <a:lnTo>
                    <a:pt x="601" y="592"/>
                  </a:lnTo>
                  <a:lnTo>
                    <a:pt x="476" y="592"/>
                  </a:lnTo>
                  <a:lnTo>
                    <a:pt x="476" y="371"/>
                  </a:lnTo>
                  <a:close/>
                  <a:moveTo>
                    <a:pt x="23" y="371"/>
                  </a:moveTo>
                  <a:lnTo>
                    <a:pt x="81" y="371"/>
                  </a:lnTo>
                  <a:lnTo>
                    <a:pt x="100" y="372"/>
                  </a:lnTo>
                  <a:lnTo>
                    <a:pt x="117" y="376"/>
                  </a:lnTo>
                  <a:lnTo>
                    <a:pt x="133" y="381"/>
                  </a:lnTo>
                  <a:lnTo>
                    <a:pt x="146" y="390"/>
                  </a:lnTo>
                  <a:lnTo>
                    <a:pt x="155" y="402"/>
                  </a:lnTo>
                  <a:lnTo>
                    <a:pt x="162" y="417"/>
                  </a:lnTo>
                  <a:lnTo>
                    <a:pt x="163" y="437"/>
                  </a:lnTo>
                  <a:lnTo>
                    <a:pt x="162" y="457"/>
                  </a:lnTo>
                  <a:lnTo>
                    <a:pt x="155" y="473"/>
                  </a:lnTo>
                  <a:lnTo>
                    <a:pt x="146" y="485"/>
                  </a:lnTo>
                  <a:lnTo>
                    <a:pt x="133" y="494"/>
                  </a:lnTo>
                  <a:lnTo>
                    <a:pt x="118" y="499"/>
                  </a:lnTo>
                  <a:lnTo>
                    <a:pt x="102" y="503"/>
                  </a:lnTo>
                  <a:lnTo>
                    <a:pt x="85" y="505"/>
                  </a:lnTo>
                  <a:lnTo>
                    <a:pt x="55" y="505"/>
                  </a:lnTo>
                  <a:lnTo>
                    <a:pt x="55" y="592"/>
                  </a:lnTo>
                  <a:lnTo>
                    <a:pt x="23" y="592"/>
                  </a:lnTo>
                  <a:lnTo>
                    <a:pt x="23" y="371"/>
                  </a:lnTo>
                  <a:close/>
                  <a:moveTo>
                    <a:pt x="2128" y="367"/>
                  </a:moveTo>
                  <a:lnTo>
                    <a:pt x="2154" y="369"/>
                  </a:lnTo>
                  <a:lnTo>
                    <a:pt x="2177" y="377"/>
                  </a:lnTo>
                  <a:lnTo>
                    <a:pt x="2175" y="408"/>
                  </a:lnTo>
                  <a:lnTo>
                    <a:pt x="2154" y="398"/>
                  </a:lnTo>
                  <a:lnTo>
                    <a:pt x="2130" y="396"/>
                  </a:lnTo>
                  <a:lnTo>
                    <a:pt x="2106" y="398"/>
                  </a:lnTo>
                  <a:lnTo>
                    <a:pt x="2084" y="406"/>
                  </a:lnTo>
                  <a:lnTo>
                    <a:pt x="2067" y="420"/>
                  </a:lnTo>
                  <a:lnTo>
                    <a:pt x="2055" y="437"/>
                  </a:lnTo>
                  <a:lnTo>
                    <a:pt x="2047" y="458"/>
                  </a:lnTo>
                  <a:lnTo>
                    <a:pt x="2045" y="482"/>
                  </a:lnTo>
                  <a:lnTo>
                    <a:pt x="2047" y="506"/>
                  </a:lnTo>
                  <a:lnTo>
                    <a:pt x="2055" y="527"/>
                  </a:lnTo>
                  <a:lnTo>
                    <a:pt x="2068" y="545"/>
                  </a:lnTo>
                  <a:lnTo>
                    <a:pt x="2086" y="558"/>
                  </a:lnTo>
                  <a:lnTo>
                    <a:pt x="2106" y="566"/>
                  </a:lnTo>
                  <a:lnTo>
                    <a:pt x="2128" y="568"/>
                  </a:lnTo>
                  <a:lnTo>
                    <a:pt x="2146" y="567"/>
                  </a:lnTo>
                  <a:lnTo>
                    <a:pt x="2163" y="563"/>
                  </a:lnTo>
                  <a:lnTo>
                    <a:pt x="2176" y="558"/>
                  </a:lnTo>
                  <a:lnTo>
                    <a:pt x="2179" y="588"/>
                  </a:lnTo>
                  <a:lnTo>
                    <a:pt x="2160" y="594"/>
                  </a:lnTo>
                  <a:lnTo>
                    <a:pt x="2143" y="596"/>
                  </a:lnTo>
                  <a:lnTo>
                    <a:pt x="2127" y="596"/>
                  </a:lnTo>
                  <a:lnTo>
                    <a:pt x="2099" y="594"/>
                  </a:lnTo>
                  <a:lnTo>
                    <a:pt x="2074" y="586"/>
                  </a:lnTo>
                  <a:lnTo>
                    <a:pt x="2053" y="574"/>
                  </a:lnTo>
                  <a:lnTo>
                    <a:pt x="2034" y="556"/>
                  </a:lnTo>
                  <a:lnTo>
                    <a:pt x="2022" y="535"/>
                  </a:lnTo>
                  <a:lnTo>
                    <a:pt x="2014" y="510"/>
                  </a:lnTo>
                  <a:lnTo>
                    <a:pt x="2010" y="481"/>
                  </a:lnTo>
                  <a:lnTo>
                    <a:pt x="2014" y="453"/>
                  </a:lnTo>
                  <a:lnTo>
                    <a:pt x="2022" y="429"/>
                  </a:lnTo>
                  <a:lnTo>
                    <a:pt x="2035" y="408"/>
                  </a:lnTo>
                  <a:lnTo>
                    <a:pt x="2054" y="390"/>
                  </a:lnTo>
                  <a:lnTo>
                    <a:pt x="2075" y="377"/>
                  </a:lnTo>
                  <a:lnTo>
                    <a:pt x="2100" y="371"/>
                  </a:lnTo>
                  <a:lnTo>
                    <a:pt x="2128" y="367"/>
                  </a:lnTo>
                  <a:close/>
                  <a:moveTo>
                    <a:pt x="1331" y="367"/>
                  </a:moveTo>
                  <a:lnTo>
                    <a:pt x="1356" y="369"/>
                  </a:lnTo>
                  <a:lnTo>
                    <a:pt x="1382" y="377"/>
                  </a:lnTo>
                  <a:lnTo>
                    <a:pt x="1379" y="408"/>
                  </a:lnTo>
                  <a:lnTo>
                    <a:pt x="1356" y="398"/>
                  </a:lnTo>
                  <a:lnTo>
                    <a:pt x="1334" y="396"/>
                  </a:lnTo>
                  <a:lnTo>
                    <a:pt x="1309" y="398"/>
                  </a:lnTo>
                  <a:lnTo>
                    <a:pt x="1289" y="406"/>
                  </a:lnTo>
                  <a:lnTo>
                    <a:pt x="1271" y="420"/>
                  </a:lnTo>
                  <a:lnTo>
                    <a:pt x="1258" y="437"/>
                  </a:lnTo>
                  <a:lnTo>
                    <a:pt x="1250" y="458"/>
                  </a:lnTo>
                  <a:lnTo>
                    <a:pt x="1247" y="482"/>
                  </a:lnTo>
                  <a:lnTo>
                    <a:pt x="1251" y="506"/>
                  </a:lnTo>
                  <a:lnTo>
                    <a:pt x="1259" y="527"/>
                  </a:lnTo>
                  <a:lnTo>
                    <a:pt x="1273" y="545"/>
                  </a:lnTo>
                  <a:lnTo>
                    <a:pt x="1290" y="558"/>
                  </a:lnTo>
                  <a:lnTo>
                    <a:pt x="1310" y="566"/>
                  </a:lnTo>
                  <a:lnTo>
                    <a:pt x="1331" y="568"/>
                  </a:lnTo>
                  <a:lnTo>
                    <a:pt x="1348" y="567"/>
                  </a:lnTo>
                  <a:lnTo>
                    <a:pt x="1366" y="563"/>
                  </a:lnTo>
                  <a:lnTo>
                    <a:pt x="1380" y="558"/>
                  </a:lnTo>
                  <a:lnTo>
                    <a:pt x="1382" y="588"/>
                  </a:lnTo>
                  <a:lnTo>
                    <a:pt x="1364" y="594"/>
                  </a:lnTo>
                  <a:lnTo>
                    <a:pt x="1346" y="596"/>
                  </a:lnTo>
                  <a:lnTo>
                    <a:pt x="1331" y="596"/>
                  </a:lnTo>
                  <a:lnTo>
                    <a:pt x="1303" y="594"/>
                  </a:lnTo>
                  <a:lnTo>
                    <a:pt x="1278" y="586"/>
                  </a:lnTo>
                  <a:lnTo>
                    <a:pt x="1255" y="574"/>
                  </a:lnTo>
                  <a:lnTo>
                    <a:pt x="1238" y="556"/>
                  </a:lnTo>
                  <a:lnTo>
                    <a:pt x="1225" y="535"/>
                  </a:lnTo>
                  <a:lnTo>
                    <a:pt x="1217" y="510"/>
                  </a:lnTo>
                  <a:lnTo>
                    <a:pt x="1214" y="481"/>
                  </a:lnTo>
                  <a:lnTo>
                    <a:pt x="1217" y="453"/>
                  </a:lnTo>
                  <a:lnTo>
                    <a:pt x="1226" y="429"/>
                  </a:lnTo>
                  <a:lnTo>
                    <a:pt x="1240" y="408"/>
                  </a:lnTo>
                  <a:lnTo>
                    <a:pt x="1257" y="390"/>
                  </a:lnTo>
                  <a:lnTo>
                    <a:pt x="1279" y="377"/>
                  </a:lnTo>
                  <a:lnTo>
                    <a:pt x="1303" y="371"/>
                  </a:lnTo>
                  <a:lnTo>
                    <a:pt x="1331" y="367"/>
                  </a:lnTo>
                  <a:close/>
                  <a:moveTo>
                    <a:pt x="310" y="367"/>
                  </a:moveTo>
                  <a:lnTo>
                    <a:pt x="337" y="371"/>
                  </a:lnTo>
                  <a:lnTo>
                    <a:pt x="361" y="378"/>
                  </a:lnTo>
                  <a:lnTo>
                    <a:pt x="380" y="392"/>
                  </a:lnTo>
                  <a:lnTo>
                    <a:pt x="396" y="409"/>
                  </a:lnTo>
                  <a:lnTo>
                    <a:pt x="408" y="430"/>
                  </a:lnTo>
                  <a:lnTo>
                    <a:pt x="415" y="454"/>
                  </a:lnTo>
                  <a:lnTo>
                    <a:pt x="417" y="482"/>
                  </a:lnTo>
                  <a:lnTo>
                    <a:pt x="415" y="510"/>
                  </a:lnTo>
                  <a:lnTo>
                    <a:pt x="408" y="534"/>
                  </a:lnTo>
                  <a:lnTo>
                    <a:pt x="396" y="555"/>
                  </a:lnTo>
                  <a:lnTo>
                    <a:pt x="381" y="572"/>
                  </a:lnTo>
                  <a:lnTo>
                    <a:pt x="361" y="586"/>
                  </a:lnTo>
                  <a:lnTo>
                    <a:pt x="337" y="594"/>
                  </a:lnTo>
                  <a:lnTo>
                    <a:pt x="310" y="596"/>
                  </a:lnTo>
                  <a:lnTo>
                    <a:pt x="283" y="594"/>
                  </a:lnTo>
                  <a:lnTo>
                    <a:pt x="259" y="586"/>
                  </a:lnTo>
                  <a:lnTo>
                    <a:pt x="239" y="572"/>
                  </a:lnTo>
                  <a:lnTo>
                    <a:pt x="225" y="555"/>
                  </a:lnTo>
                  <a:lnTo>
                    <a:pt x="213" y="534"/>
                  </a:lnTo>
                  <a:lnTo>
                    <a:pt x="206" y="510"/>
                  </a:lnTo>
                  <a:lnTo>
                    <a:pt x="203" y="482"/>
                  </a:lnTo>
                  <a:lnTo>
                    <a:pt x="206" y="454"/>
                  </a:lnTo>
                  <a:lnTo>
                    <a:pt x="213" y="430"/>
                  </a:lnTo>
                  <a:lnTo>
                    <a:pt x="225" y="409"/>
                  </a:lnTo>
                  <a:lnTo>
                    <a:pt x="241" y="392"/>
                  </a:lnTo>
                  <a:lnTo>
                    <a:pt x="259" y="378"/>
                  </a:lnTo>
                  <a:lnTo>
                    <a:pt x="283" y="371"/>
                  </a:lnTo>
                  <a:lnTo>
                    <a:pt x="310" y="367"/>
                  </a:lnTo>
                  <a:close/>
                  <a:moveTo>
                    <a:pt x="310" y="28"/>
                  </a:moveTo>
                  <a:lnTo>
                    <a:pt x="291" y="31"/>
                  </a:lnTo>
                  <a:lnTo>
                    <a:pt x="274" y="37"/>
                  </a:lnTo>
                  <a:lnTo>
                    <a:pt x="260" y="48"/>
                  </a:lnTo>
                  <a:lnTo>
                    <a:pt x="251" y="61"/>
                  </a:lnTo>
                  <a:lnTo>
                    <a:pt x="243" y="77"/>
                  </a:lnTo>
                  <a:lnTo>
                    <a:pt x="239" y="96"/>
                  </a:lnTo>
                  <a:lnTo>
                    <a:pt x="237" y="114"/>
                  </a:lnTo>
                  <a:lnTo>
                    <a:pt x="238" y="133"/>
                  </a:lnTo>
                  <a:lnTo>
                    <a:pt x="243" y="151"/>
                  </a:lnTo>
                  <a:lnTo>
                    <a:pt x="250" y="167"/>
                  </a:lnTo>
                  <a:lnTo>
                    <a:pt x="260" y="181"/>
                  </a:lnTo>
                  <a:lnTo>
                    <a:pt x="274" y="191"/>
                  </a:lnTo>
                  <a:lnTo>
                    <a:pt x="290" y="198"/>
                  </a:lnTo>
                  <a:lnTo>
                    <a:pt x="310" y="201"/>
                  </a:lnTo>
                  <a:lnTo>
                    <a:pt x="331" y="198"/>
                  </a:lnTo>
                  <a:lnTo>
                    <a:pt x="347" y="191"/>
                  </a:lnTo>
                  <a:lnTo>
                    <a:pt x="360" y="181"/>
                  </a:lnTo>
                  <a:lnTo>
                    <a:pt x="371" y="167"/>
                  </a:lnTo>
                  <a:lnTo>
                    <a:pt x="377" y="151"/>
                  </a:lnTo>
                  <a:lnTo>
                    <a:pt x="381" y="133"/>
                  </a:lnTo>
                  <a:lnTo>
                    <a:pt x="384" y="114"/>
                  </a:lnTo>
                  <a:lnTo>
                    <a:pt x="381" y="96"/>
                  </a:lnTo>
                  <a:lnTo>
                    <a:pt x="377" y="77"/>
                  </a:lnTo>
                  <a:lnTo>
                    <a:pt x="369" y="61"/>
                  </a:lnTo>
                  <a:lnTo>
                    <a:pt x="360" y="48"/>
                  </a:lnTo>
                  <a:lnTo>
                    <a:pt x="347" y="37"/>
                  </a:lnTo>
                  <a:lnTo>
                    <a:pt x="330" y="31"/>
                  </a:lnTo>
                  <a:lnTo>
                    <a:pt x="310" y="28"/>
                  </a:lnTo>
                  <a:close/>
                  <a:moveTo>
                    <a:pt x="963" y="4"/>
                  </a:moveTo>
                  <a:lnTo>
                    <a:pt x="995" y="4"/>
                  </a:lnTo>
                  <a:lnTo>
                    <a:pt x="995" y="101"/>
                  </a:lnTo>
                  <a:lnTo>
                    <a:pt x="1091" y="4"/>
                  </a:lnTo>
                  <a:lnTo>
                    <a:pt x="1133" y="4"/>
                  </a:lnTo>
                  <a:lnTo>
                    <a:pt x="1028" y="108"/>
                  </a:lnTo>
                  <a:lnTo>
                    <a:pt x="1141" y="226"/>
                  </a:lnTo>
                  <a:lnTo>
                    <a:pt x="1095" y="226"/>
                  </a:lnTo>
                  <a:lnTo>
                    <a:pt x="995" y="117"/>
                  </a:lnTo>
                  <a:lnTo>
                    <a:pt x="995" y="226"/>
                  </a:lnTo>
                  <a:lnTo>
                    <a:pt x="963" y="226"/>
                  </a:lnTo>
                  <a:lnTo>
                    <a:pt x="963" y="4"/>
                  </a:lnTo>
                  <a:close/>
                  <a:moveTo>
                    <a:pt x="476" y="4"/>
                  </a:moveTo>
                  <a:lnTo>
                    <a:pt x="529" y="4"/>
                  </a:lnTo>
                  <a:lnTo>
                    <a:pt x="598" y="187"/>
                  </a:lnTo>
                  <a:lnTo>
                    <a:pt x="667" y="4"/>
                  </a:lnTo>
                  <a:lnTo>
                    <a:pt x="719" y="4"/>
                  </a:lnTo>
                  <a:lnTo>
                    <a:pt x="719" y="226"/>
                  </a:lnTo>
                  <a:lnTo>
                    <a:pt x="687" y="226"/>
                  </a:lnTo>
                  <a:lnTo>
                    <a:pt x="687" y="33"/>
                  </a:lnTo>
                  <a:lnTo>
                    <a:pt x="614" y="226"/>
                  </a:lnTo>
                  <a:lnTo>
                    <a:pt x="582" y="226"/>
                  </a:lnTo>
                  <a:lnTo>
                    <a:pt x="509" y="33"/>
                  </a:lnTo>
                  <a:lnTo>
                    <a:pt x="508" y="33"/>
                  </a:lnTo>
                  <a:lnTo>
                    <a:pt x="508" y="226"/>
                  </a:lnTo>
                  <a:lnTo>
                    <a:pt x="476" y="226"/>
                  </a:lnTo>
                  <a:lnTo>
                    <a:pt x="476" y="4"/>
                  </a:lnTo>
                  <a:close/>
                  <a:moveTo>
                    <a:pt x="0" y="4"/>
                  </a:moveTo>
                  <a:lnTo>
                    <a:pt x="169" y="4"/>
                  </a:lnTo>
                  <a:lnTo>
                    <a:pt x="169" y="32"/>
                  </a:lnTo>
                  <a:lnTo>
                    <a:pt x="101" y="32"/>
                  </a:lnTo>
                  <a:lnTo>
                    <a:pt x="101" y="226"/>
                  </a:lnTo>
                  <a:lnTo>
                    <a:pt x="69" y="226"/>
                  </a:lnTo>
                  <a:lnTo>
                    <a:pt x="69" y="32"/>
                  </a:lnTo>
                  <a:lnTo>
                    <a:pt x="0" y="32"/>
                  </a:lnTo>
                  <a:lnTo>
                    <a:pt x="0" y="4"/>
                  </a:lnTo>
                  <a:close/>
                  <a:moveTo>
                    <a:pt x="848" y="0"/>
                  </a:moveTo>
                  <a:lnTo>
                    <a:pt x="872" y="1"/>
                  </a:lnTo>
                  <a:lnTo>
                    <a:pt x="895" y="8"/>
                  </a:lnTo>
                  <a:lnTo>
                    <a:pt x="890" y="37"/>
                  </a:lnTo>
                  <a:lnTo>
                    <a:pt x="877" y="32"/>
                  </a:lnTo>
                  <a:lnTo>
                    <a:pt x="864" y="28"/>
                  </a:lnTo>
                  <a:lnTo>
                    <a:pt x="849" y="28"/>
                  </a:lnTo>
                  <a:lnTo>
                    <a:pt x="838" y="28"/>
                  </a:lnTo>
                  <a:lnTo>
                    <a:pt x="828" y="32"/>
                  </a:lnTo>
                  <a:lnTo>
                    <a:pt x="818" y="37"/>
                  </a:lnTo>
                  <a:lnTo>
                    <a:pt x="812" y="45"/>
                  </a:lnTo>
                  <a:lnTo>
                    <a:pt x="810" y="57"/>
                  </a:lnTo>
                  <a:lnTo>
                    <a:pt x="812" y="68"/>
                  </a:lnTo>
                  <a:lnTo>
                    <a:pt x="818" y="76"/>
                  </a:lnTo>
                  <a:lnTo>
                    <a:pt x="828" y="84"/>
                  </a:lnTo>
                  <a:lnTo>
                    <a:pt x="838" y="89"/>
                  </a:lnTo>
                  <a:lnTo>
                    <a:pt x="852" y="96"/>
                  </a:lnTo>
                  <a:lnTo>
                    <a:pt x="864" y="102"/>
                  </a:lnTo>
                  <a:lnTo>
                    <a:pt x="877" y="109"/>
                  </a:lnTo>
                  <a:lnTo>
                    <a:pt x="887" y="118"/>
                  </a:lnTo>
                  <a:lnTo>
                    <a:pt x="897" y="130"/>
                  </a:lnTo>
                  <a:lnTo>
                    <a:pt x="903" y="145"/>
                  </a:lnTo>
                  <a:lnTo>
                    <a:pt x="905" y="163"/>
                  </a:lnTo>
                  <a:lnTo>
                    <a:pt x="903" y="182"/>
                  </a:lnTo>
                  <a:lnTo>
                    <a:pt x="897" y="197"/>
                  </a:lnTo>
                  <a:lnTo>
                    <a:pt x="887" y="208"/>
                  </a:lnTo>
                  <a:lnTo>
                    <a:pt x="874" y="218"/>
                  </a:lnTo>
                  <a:lnTo>
                    <a:pt x="860" y="224"/>
                  </a:lnTo>
                  <a:lnTo>
                    <a:pt x="842" y="228"/>
                  </a:lnTo>
                  <a:lnTo>
                    <a:pt x="824" y="228"/>
                  </a:lnTo>
                  <a:lnTo>
                    <a:pt x="801" y="226"/>
                  </a:lnTo>
                  <a:lnTo>
                    <a:pt x="779" y="219"/>
                  </a:lnTo>
                  <a:lnTo>
                    <a:pt x="783" y="190"/>
                  </a:lnTo>
                  <a:lnTo>
                    <a:pt x="796" y="195"/>
                  </a:lnTo>
                  <a:lnTo>
                    <a:pt x="812" y="199"/>
                  </a:lnTo>
                  <a:lnTo>
                    <a:pt x="828" y="201"/>
                  </a:lnTo>
                  <a:lnTo>
                    <a:pt x="840" y="199"/>
                  </a:lnTo>
                  <a:lnTo>
                    <a:pt x="852" y="195"/>
                  </a:lnTo>
                  <a:lnTo>
                    <a:pt x="861" y="189"/>
                  </a:lnTo>
                  <a:lnTo>
                    <a:pt x="869" y="178"/>
                  </a:lnTo>
                  <a:lnTo>
                    <a:pt x="872" y="165"/>
                  </a:lnTo>
                  <a:lnTo>
                    <a:pt x="869" y="153"/>
                  </a:lnTo>
                  <a:lnTo>
                    <a:pt x="864" y="143"/>
                  </a:lnTo>
                  <a:lnTo>
                    <a:pt x="854" y="135"/>
                  </a:lnTo>
                  <a:lnTo>
                    <a:pt x="842" y="129"/>
                  </a:lnTo>
                  <a:lnTo>
                    <a:pt x="830" y="122"/>
                  </a:lnTo>
                  <a:lnTo>
                    <a:pt x="817" y="117"/>
                  </a:lnTo>
                  <a:lnTo>
                    <a:pt x="805" y="109"/>
                  </a:lnTo>
                  <a:lnTo>
                    <a:pt x="793" y="101"/>
                  </a:lnTo>
                  <a:lnTo>
                    <a:pt x="785" y="90"/>
                  </a:lnTo>
                  <a:lnTo>
                    <a:pt x="779" y="77"/>
                  </a:lnTo>
                  <a:lnTo>
                    <a:pt x="776" y="60"/>
                  </a:lnTo>
                  <a:lnTo>
                    <a:pt x="779" y="41"/>
                  </a:lnTo>
                  <a:lnTo>
                    <a:pt x="787" y="27"/>
                  </a:lnTo>
                  <a:lnTo>
                    <a:pt x="797" y="15"/>
                  </a:lnTo>
                  <a:lnTo>
                    <a:pt x="812" y="7"/>
                  </a:lnTo>
                  <a:lnTo>
                    <a:pt x="829" y="1"/>
                  </a:lnTo>
                  <a:lnTo>
                    <a:pt x="848" y="0"/>
                  </a:lnTo>
                  <a:close/>
                  <a:moveTo>
                    <a:pt x="310" y="0"/>
                  </a:moveTo>
                  <a:lnTo>
                    <a:pt x="337" y="3"/>
                  </a:lnTo>
                  <a:lnTo>
                    <a:pt x="361" y="11"/>
                  </a:lnTo>
                  <a:lnTo>
                    <a:pt x="380" y="24"/>
                  </a:lnTo>
                  <a:lnTo>
                    <a:pt x="396" y="41"/>
                  </a:lnTo>
                  <a:lnTo>
                    <a:pt x="408" y="62"/>
                  </a:lnTo>
                  <a:lnTo>
                    <a:pt x="415" y="88"/>
                  </a:lnTo>
                  <a:lnTo>
                    <a:pt x="417" y="114"/>
                  </a:lnTo>
                  <a:lnTo>
                    <a:pt x="415" y="142"/>
                  </a:lnTo>
                  <a:lnTo>
                    <a:pt x="408" y="166"/>
                  </a:lnTo>
                  <a:lnTo>
                    <a:pt x="396" y="187"/>
                  </a:lnTo>
                  <a:lnTo>
                    <a:pt x="381" y="205"/>
                  </a:lnTo>
                  <a:lnTo>
                    <a:pt x="361" y="218"/>
                  </a:lnTo>
                  <a:lnTo>
                    <a:pt x="337" y="226"/>
                  </a:lnTo>
                  <a:lnTo>
                    <a:pt x="310" y="228"/>
                  </a:lnTo>
                  <a:lnTo>
                    <a:pt x="283" y="226"/>
                  </a:lnTo>
                  <a:lnTo>
                    <a:pt x="259" y="218"/>
                  </a:lnTo>
                  <a:lnTo>
                    <a:pt x="239" y="205"/>
                  </a:lnTo>
                  <a:lnTo>
                    <a:pt x="225" y="187"/>
                  </a:lnTo>
                  <a:lnTo>
                    <a:pt x="213" y="166"/>
                  </a:lnTo>
                  <a:lnTo>
                    <a:pt x="206" y="142"/>
                  </a:lnTo>
                  <a:lnTo>
                    <a:pt x="203" y="114"/>
                  </a:lnTo>
                  <a:lnTo>
                    <a:pt x="206" y="88"/>
                  </a:lnTo>
                  <a:lnTo>
                    <a:pt x="213" y="62"/>
                  </a:lnTo>
                  <a:lnTo>
                    <a:pt x="225" y="41"/>
                  </a:lnTo>
                  <a:lnTo>
                    <a:pt x="241" y="24"/>
                  </a:lnTo>
                  <a:lnTo>
                    <a:pt x="259" y="11"/>
                  </a:lnTo>
                  <a:lnTo>
                    <a:pt x="283" y="3"/>
                  </a:lnTo>
                  <a:lnTo>
                    <a:pt x="310" y="0"/>
                  </a:lnTo>
                  <a:close/>
                </a:path>
              </a:pathLst>
            </a:custGeom>
            <a:solidFill>
              <a:schemeClr val="tx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dirty="0"/>
            </a:p>
          </p:txBody>
        </p:sp>
        <p:sp>
          <p:nvSpPr>
            <p:cNvPr id="26" name="Freeform 38">
              <a:extLst>
                <a:ext uri="{FF2B5EF4-FFF2-40B4-BE49-F238E27FC236}">
                  <a16:creationId xmlns:a16="http://schemas.microsoft.com/office/drawing/2014/main" id="{581F5579-F6FC-A828-03EB-2BA795C01C49}"/>
                </a:ext>
              </a:extLst>
            </p:cNvPr>
            <p:cNvSpPr>
              <a:spLocks noEditPoints="1"/>
            </p:cNvSpPr>
            <p:nvPr/>
          </p:nvSpPr>
          <p:spPr bwMode="auto">
            <a:xfrm>
              <a:off x="348" y="434"/>
              <a:ext cx="266" cy="172"/>
            </a:xfrm>
            <a:custGeom>
              <a:avLst/>
              <a:gdLst>
                <a:gd name="T0" fmla="*/ 0 w 1066"/>
                <a:gd name="T1" fmla="*/ 0 h 690"/>
                <a:gd name="T2" fmla="*/ 1 w 1066"/>
                <a:gd name="T3" fmla="*/ 0 h 690"/>
                <a:gd name="T4" fmla="*/ 1 w 1066"/>
                <a:gd name="T5" fmla="*/ 1 h 690"/>
                <a:gd name="T6" fmla="*/ 0 w 1066"/>
                <a:gd name="T7" fmla="*/ 1 h 690"/>
                <a:gd name="T8" fmla="*/ 0 w 1066"/>
                <a:gd name="T9" fmla="*/ 0 h 690"/>
                <a:gd name="T10" fmla="*/ 1 w 1066"/>
                <a:gd name="T11" fmla="*/ 0 h 690"/>
                <a:gd name="T12" fmla="*/ 1 w 1066"/>
                <a:gd name="T13" fmla="*/ 0 h 690"/>
                <a:gd name="T14" fmla="*/ 1 w 1066"/>
                <a:gd name="T15" fmla="*/ 1 h 690"/>
                <a:gd name="T16" fmla="*/ 1 w 1066"/>
                <a:gd name="T17" fmla="*/ 1 h 690"/>
                <a:gd name="T18" fmla="*/ 1 w 1066"/>
                <a:gd name="T19" fmla="*/ 0 h 690"/>
                <a:gd name="T20" fmla="*/ 0 w 1066"/>
                <a:gd name="T21" fmla="*/ 0 h 690"/>
                <a:gd name="T22" fmla="*/ 0 w 1066"/>
                <a:gd name="T23" fmla="*/ 0 h 690"/>
                <a:gd name="T24" fmla="*/ 0 w 1066"/>
                <a:gd name="T25" fmla="*/ 1 h 690"/>
                <a:gd name="T26" fmla="*/ 0 w 1066"/>
                <a:gd name="T27" fmla="*/ 1 h 690"/>
                <a:gd name="T28" fmla="*/ 0 w 1066"/>
                <a:gd name="T29" fmla="*/ 0 h 69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66" h="690">
                  <a:moveTo>
                    <a:pt x="376" y="376"/>
                  </a:moveTo>
                  <a:lnTo>
                    <a:pt x="690" y="376"/>
                  </a:lnTo>
                  <a:lnTo>
                    <a:pt x="690" y="690"/>
                  </a:lnTo>
                  <a:lnTo>
                    <a:pt x="376" y="690"/>
                  </a:lnTo>
                  <a:lnTo>
                    <a:pt x="376" y="376"/>
                  </a:lnTo>
                  <a:close/>
                  <a:moveTo>
                    <a:pt x="752" y="0"/>
                  </a:moveTo>
                  <a:lnTo>
                    <a:pt x="1066" y="0"/>
                  </a:lnTo>
                  <a:lnTo>
                    <a:pt x="1066" y="690"/>
                  </a:lnTo>
                  <a:lnTo>
                    <a:pt x="752" y="690"/>
                  </a:lnTo>
                  <a:lnTo>
                    <a:pt x="752" y="0"/>
                  </a:lnTo>
                  <a:close/>
                  <a:moveTo>
                    <a:pt x="0" y="0"/>
                  </a:moveTo>
                  <a:lnTo>
                    <a:pt x="314" y="0"/>
                  </a:lnTo>
                  <a:lnTo>
                    <a:pt x="314" y="690"/>
                  </a:lnTo>
                  <a:lnTo>
                    <a:pt x="0" y="690"/>
                  </a:lnTo>
                  <a:lnTo>
                    <a:pt x="0" y="0"/>
                  </a:lnTo>
                  <a:close/>
                </a:path>
              </a:pathLst>
            </a:custGeom>
            <a:solidFill>
              <a:schemeClr val="tx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7" name="Freeform 39">
              <a:extLst>
                <a:ext uri="{FF2B5EF4-FFF2-40B4-BE49-F238E27FC236}">
                  <a16:creationId xmlns:a16="http://schemas.microsoft.com/office/drawing/2014/main" id="{E8060FDF-2FC5-AE79-1E86-AD8C04B632F3}"/>
                </a:ext>
              </a:extLst>
            </p:cNvPr>
            <p:cNvSpPr>
              <a:spLocks noEditPoints="1"/>
            </p:cNvSpPr>
            <p:nvPr/>
          </p:nvSpPr>
          <p:spPr bwMode="auto">
            <a:xfrm>
              <a:off x="348" y="340"/>
              <a:ext cx="266" cy="172"/>
            </a:xfrm>
            <a:custGeom>
              <a:avLst/>
              <a:gdLst>
                <a:gd name="T0" fmla="*/ 1 w 1066"/>
                <a:gd name="T1" fmla="*/ 0 h 690"/>
                <a:gd name="T2" fmla="*/ 1 w 1066"/>
                <a:gd name="T3" fmla="*/ 0 h 690"/>
                <a:gd name="T4" fmla="*/ 1 w 1066"/>
                <a:gd name="T5" fmla="*/ 0 h 690"/>
                <a:gd name="T6" fmla="*/ 1 w 1066"/>
                <a:gd name="T7" fmla="*/ 0 h 690"/>
                <a:gd name="T8" fmla="*/ 1 w 1066"/>
                <a:gd name="T9" fmla="*/ 0 h 690"/>
                <a:gd name="T10" fmla="*/ 0 w 1066"/>
                <a:gd name="T11" fmla="*/ 0 h 690"/>
                <a:gd name="T12" fmla="*/ 1 w 1066"/>
                <a:gd name="T13" fmla="*/ 0 h 690"/>
                <a:gd name="T14" fmla="*/ 1 w 1066"/>
                <a:gd name="T15" fmla="*/ 1 h 690"/>
                <a:gd name="T16" fmla="*/ 0 w 1066"/>
                <a:gd name="T17" fmla="*/ 1 h 690"/>
                <a:gd name="T18" fmla="*/ 0 w 1066"/>
                <a:gd name="T19" fmla="*/ 0 h 690"/>
                <a:gd name="T20" fmla="*/ 0 w 1066"/>
                <a:gd name="T21" fmla="*/ 0 h 690"/>
                <a:gd name="T22" fmla="*/ 0 w 1066"/>
                <a:gd name="T23" fmla="*/ 0 h 690"/>
                <a:gd name="T24" fmla="*/ 0 w 1066"/>
                <a:gd name="T25" fmla="*/ 0 h 690"/>
                <a:gd name="T26" fmla="*/ 0 w 1066"/>
                <a:gd name="T27" fmla="*/ 0 h 690"/>
                <a:gd name="T28" fmla="*/ 0 w 1066"/>
                <a:gd name="T29" fmla="*/ 0 h 69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66" h="690">
                  <a:moveTo>
                    <a:pt x="752" y="0"/>
                  </a:moveTo>
                  <a:lnTo>
                    <a:pt x="1066" y="0"/>
                  </a:lnTo>
                  <a:lnTo>
                    <a:pt x="1066" y="314"/>
                  </a:lnTo>
                  <a:lnTo>
                    <a:pt x="752" y="314"/>
                  </a:lnTo>
                  <a:lnTo>
                    <a:pt x="752" y="0"/>
                  </a:lnTo>
                  <a:close/>
                  <a:moveTo>
                    <a:pt x="376" y="0"/>
                  </a:moveTo>
                  <a:lnTo>
                    <a:pt x="690" y="0"/>
                  </a:lnTo>
                  <a:lnTo>
                    <a:pt x="690" y="690"/>
                  </a:lnTo>
                  <a:lnTo>
                    <a:pt x="376" y="690"/>
                  </a:lnTo>
                  <a:lnTo>
                    <a:pt x="376" y="0"/>
                  </a:lnTo>
                  <a:close/>
                  <a:moveTo>
                    <a:pt x="0" y="0"/>
                  </a:moveTo>
                  <a:lnTo>
                    <a:pt x="314" y="0"/>
                  </a:lnTo>
                  <a:lnTo>
                    <a:pt x="314" y="314"/>
                  </a:lnTo>
                  <a:lnTo>
                    <a:pt x="0" y="314"/>
                  </a:lnTo>
                  <a:lnTo>
                    <a:pt x="0" y="0"/>
                  </a:lnTo>
                  <a:close/>
                </a:path>
              </a:pathLst>
            </a:custGeom>
            <a:solidFill>
              <a:srgbClr val="80BF44"/>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grpSp>
    </p:spTree>
    <p:extLst>
      <p:ext uri="{BB962C8B-B14F-4D97-AF65-F5344CB8AC3E}">
        <p14:creationId xmlns:p14="http://schemas.microsoft.com/office/powerpoint/2010/main" val="361357818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C21F39ED-1CD3-478C-BDA8-9D16E8B3B798}"/>
              </a:ext>
            </a:extLst>
          </p:cNvPr>
          <p:cNvSpPr>
            <a:spLocks noGrp="1" noChangeArrowheads="1"/>
          </p:cNvSpPr>
          <p:nvPr>
            <p:ph type="title"/>
          </p:nvPr>
        </p:nvSpPr>
        <p:spPr>
          <a:xfrm>
            <a:off x="2530060" y="31899"/>
            <a:ext cx="3095625" cy="544512"/>
          </a:xfrm>
        </p:spPr>
        <p:txBody>
          <a:bodyPr/>
          <a:lstStyle/>
          <a:p>
            <a:pPr eaLnBrk="1" hangingPunct="1"/>
            <a:r>
              <a:rPr lang="en-US" altLang="en-US" sz="1500" b="1" dirty="0">
                <a:solidFill>
                  <a:schemeClr val="bg2"/>
                </a:solidFill>
                <a:latin typeface="Calibri" panose="020F0502020204030204" pitchFamily="34" charset="0"/>
              </a:rPr>
              <a:t>“Toy” </a:t>
            </a:r>
            <a:r>
              <a:rPr lang="en-US" altLang="en-US" sz="1500" b="1" dirty="0" err="1">
                <a:solidFill>
                  <a:schemeClr val="bg2"/>
                </a:solidFill>
                <a:latin typeface="Calibri" panose="020F0502020204030204" pitchFamily="34" charset="0"/>
              </a:rPr>
              <a:t>vdM</a:t>
            </a:r>
            <a:r>
              <a:rPr lang="en-US" altLang="en-US" sz="1500" b="1" dirty="0">
                <a:solidFill>
                  <a:schemeClr val="bg2"/>
                </a:solidFill>
                <a:latin typeface="Calibri" panose="020F0502020204030204" pitchFamily="34" charset="0"/>
              </a:rPr>
              <a:t> scan using q-Gaussian beams</a:t>
            </a:r>
          </a:p>
        </p:txBody>
      </p:sp>
      <p:sp>
        <p:nvSpPr>
          <p:cNvPr id="3076" name="Rectangle 5">
            <a:extLst>
              <a:ext uri="{FF2B5EF4-FFF2-40B4-BE49-F238E27FC236}">
                <a16:creationId xmlns:a16="http://schemas.microsoft.com/office/drawing/2014/main" id="{92022922-E30C-4F8C-A94C-07DBE30B864E}"/>
              </a:ext>
            </a:extLst>
          </p:cNvPr>
          <p:cNvSpPr>
            <a:spLocks noChangeArrowheads="1"/>
          </p:cNvSpPr>
          <p:nvPr/>
        </p:nvSpPr>
        <p:spPr bwMode="auto">
          <a:xfrm>
            <a:off x="5329238" y="3889375"/>
            <a:ext cx="431800" cy="431800"/>
          </a:xfrm>
          <a:prstGeom prst="rect">
            <a:avLst/>
          </a:prstGeom>
          <a:solidFill>
            <a:srgbClr val="96969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278" tIns="34139" rIns="68278" bIns="34139" anchor="ctr"/>
          <a:lstStyle>
            <a:lvl1pPr defTabSz="576263" eaLnBrk="0" hangingPunct="0">
              <a:defRPr sz="1100">
                <a:solidFill>
                  <a:schemeClr val="tx1"/>
                </a:solidFill>
                <a:latin typeface="Arial" panose="020B0604020202020204" pitchFamily="34" charset="0"/>
              </a:defRPr>
            </a:lvl1pPr>
            <a:lvl2pPr marL="742950" indent="-285750" defTabSz="576263" eaLnBrk="0" hangingPunct="0">
              <a:defRPr sz="1100">
                <a:solidFill>
                  <a:schemeClr val="tx1"/>
                </a:solidFill>
                <a:latin typeface="Arial" panose="020B0604020202020204" pitchFamily="34" charset="0"/>
              </a:defRPr>
            </a:lvl2pPr>
            <a:lvl3pPr marL="1143000" indent="-228600" defTabSz="576263" eaLnBrk="0" hangingPunct="0">
              <a:defRPr sz="1100">
                <a:solidFill>
                  <a:schemeClr val="tx1"/>
                </a:solidFill>
                <a:latin typeface="Arial" panose="020B0604020202020204" pitchFamily="34" charset="0"/>
              </a:defRPr>
            </a:lvl3pPr>
            <a:lvl4pPr marL="1600200" indent="-228600" defTabSz="576263" eaLnBrk="0" hangingPunct="0">
              <a:defRPr sz="1100">
                <a:solidFill>
                  <a:schemeClr val="tx1"/>
                </a:solidFill>
                <a:latin typeface="Arial" panose="020B0604020202020204" pitchFamily="34" charset="0"/>
              </a:defRPr>
            </a:lvl4pPr>
            <a:lvl5pPr marL="2057400" indent="-228600" defTabSz="576263" eaLnBrk="0" hangingPunct="0">
              <a:defRPr sz="1100">
                <a:solidFill>
                  <a:schemeClr val="tx1"/>
                </a:solidFill>
                <a:latin typeface="Arial" panose="020B0604020202020204" pitchFamily="34" charset="0"/>
              </a:defRPr>
            </a:lvl5pPr>
            <a:lvl6pPr marL="2514600" indent="-228600" defTabSz="576263" eaLnBrk="0" fontAlgn="base" hangingPunct="0">
              <a:spcBef>
                <a:spcPct val="0"/>
              </a:spcBef>
              <a:spcAft>
                <a:spcPct val="0"/>
              </a:spcAft>
              <a:defRPr sz="1100">
                <a:solidFill>
                  <a:schemeClr val="tx1"/>
                </a:solidFill>
                <a:latin typeface="Arial" panose="020B0604020202020204" pitchFamily="34" charset="0"/>
              </a:defRPr>
            </a:lvl6pPr>
            <a:lvl7pPr marL="2971800" indent="-228600" defTabSz="576263" eaLnBrk="0" fontAlgn="base" hangingPunct="0">
              <a:spcBef>
                <a:spcPct val="0"/>
              </a:spcBef>
              <a:spcAft>
                <a:spcPct val="0"/>
              </a:spcAft>
              <a:defRPr sz="1100">
                <a:solidFill>
                  <a:schemeClr val="tx1"/>
                </a:solidFill>
                <a:latin typeface="Arial" panose="020B0604020202020204" pitchFamily="34" charset="0"/>
              </a:defRPr>
            </a:lvl7pPr>
            <a:lvl8pPr marL="3429000" indent="-228600" defTabSz="576263" eaLnBrk="0" fontAlgn="base" hangingPunct="0">
              <a:spcBef>
                <a:spcPct val="0"/>
              </a:spcBef>
              <a:spcAft>
                <a:spcPct val="0"/>
              </a:spcAft>
              <a:defRPr sz="1100">
                <a:solidFill>
                  <a:schemeClr val="tx1"/>
                </a:solidFill>
                <a:latin typeface="Arial" panose="020B0604020202020204" pitchFamily="34" charset="0"/>
              </a:defRPr>
            </a:lvl8pPr>
            <a:lvl9pPr marL="3886200" indent="-228600" defTabSz="576263" eaLnBrk="0" fontAlgn="base" hangingPunct="0">
              <a:spcBef>
                <a:spcPct val="0"/>
              </a:spcBef>
              <a:spcAft>
                <a:spcPct val="0"/>
              </a:spcAft>
              <a:defRPr sz="1100">
                <a:solidFill>
                  <a:schemeClr val="tx1"/>
                </a:solidFill>
                <a:latin typeface="Arial" panose="020B0604020202020204" pitchFamily="34" charset="0"/>
              </a:defRPr>
            </a:lvl9pPr>
          </a:lstStyle>
          <a:p>
            <a:pPr algn="ctr" eaLnBrk="1" hangingPunct="1"/>
            <a:r>
              <a:rPr lang="en-US" altLang="en-US" sz="900" dirty="0"/>
              <a:t>12</a:t>
            </a:r>
            <a:endParaRPr lang="ru-RU" altLang="en-US" sz="900" dirty="0"/>
          </a:p>
        </p:txBody>
      </p:sp>
      <p:sp>
        <p:nvSpPr>
          <p:cNvPr id="3077" name="Text Box 8">
            <a:extLst>
              <a:ext uri="{FF2B5EF4-FFF2-40B4-BE49-F238E27FC236}">
                <a16:creationId xmlns:a16="http://schemas.microsoft.com/office/drawing/2014/main" id="{A9B37F90-5802-491C-9473-99734F16E627}"/>
              </a:ext>
            </a:extLst>
          </p:cNvPr>
          <p:cNvSpPr txBox="1">
            <a:spLocks noChangeArrowheads="1"/>
          </p:cNvSpPr>
          <p:nvPr/>
        </p:nvSpPr>
        <p:spPr bwMode="auto">
          <a:xfrm>
            <a:off x="2447925" y="3889375"/>
            <a:ext cx="2784475" cy="1920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278" tIns="34139" rIns="68278" bIns="34139">
            <a:spAutoFit/>
          </a:bodyPr>
          <a:lstStyle>
            <a:lvl1pPr defTabSz="576263" eaLnBrk="0" hangingPunct="0">
              <a:defRPr sz="1100">
                <a:solidFill>
                  <a:schemeClr val="tx1"/>
                </a:solidFill>
                <a:latin typeface="Arial" panose="020B0604020202020204" pitchFamily="34" charset="0"/>
              </a:defRPr>
            </a:lvl1pPr>
            <a:lvl2pPr marL="742950" indent="-285750" defTabSz="576263" eaLnBrk="0" hangingPunct="0">
              <a:defRPr sz="1100">
                <a:solidFill>
                  <a:schemeClr val="tx1"/>
                </a:solidFill>
                <a:latin typeface="Arial" panose="020B0604020202020204" pitchFamily="34" charset="0"/>
              </a:defRPr>
            </a:lvl2pPr>
            <a:lvl3pPr marL="1143000" indent="-228600" defTabSz="576263" eaLnBrk="0" hangingPunct="0">
              <a:defRPr sz="1100">
                <a:solidFill>
                  <a:schemeClr val="tx1"/>
                </a:solidFill>
                <a:latin typeface="Arial" panose="020B0604020202020204" pitchFamily="34" charset="0"/>
              </a:defRPr>
            </a:lvl3pPr>
            <a:lvl4pPr marL="1600200" indent="-228600" defTabSz="576263" eaLnBrk="0" hangingPunct="0">
              <a:defRPr sz="1100">
                <a:solidFill>
                  <a:schemeClr val="tx1"/>
                </a:solidFill>
                <a:latin typeface="Arial" panose="020B0604020202020204" pitchFamily="34" charset="0"/>
              </a:defRPr>
            </a:lvl4pPr>
            <a:lvl5pPr marL="2057400" indent="-228600" defTabSz="576263" eaLnBrk="0" hangingPunct="0">
              <a:defRPr sz="1100">
                <a:solidFill>
                  <a:schemeClr val="tx1"/>
                </a:solidFill>
                <a:latin typeface="Arial" panose="020B0604020202020204" pitchFamily="34" charset="0"/>
              </a:defRPr>
            </a:lvl5pPr>
            <a:lvl6pPr marL="2514600" indent="-228600" defTabSz="576263" eaLnBrk="0" fontAlgn="base" hangingPunct="0">
              <a:spcBef>
                <a:spcPct val="0"/>
              </a:spcBef>
              <a:spcAft>
                <a:spcPct val="0"/>
              </a:spcAft>
              <a:defRPr sz="1100">
                <a:solidFill>
                  <a:schemeClr val="tx1"/>
                </a:solidFill>
                <a:latin typeface="Arial" panose="020B0604020202020204" pitchFamily="34" charset="0"/>
              </a:defRPr>
            </a:lvl6pPr>
            <a:lvl7pPr marL="2971800" indent="-228600" defTabSz="576263" eaLnBrk="0" fontAlgn="base" hangingPunct="0">
              <a:spcBef>
                <a:spcPct val="0"/>
              </a:spcBef>
              <a:spcAft>
                <a:spcPct val="0"/>
              </a:spcAft>
              <a:defRPr sz="1100">
                <a:solidFill>
                  <a:schemeClr val="tx1"/>
                </a:solidFill>
                <a:latin typeface="Arial" panose="020B0604020202020204" pitchFamily="34" charset="0"/>
              </a:defRPr>
            </a:lvl7pPr>
            <a:lvl8pPr marL="3429000" indent="-228600" defTabSz="576263" eaLnBrk="0" fontAlgn="base" hangingPunct="0">
              <a:spcBef>
                <a:spcPct val="0"/>
              </a:spcBef>
              <a:spcAft>
                <a:spcPct val="0"/>
              </a:spcAft>
              <a:defRPr sz="1100">
                <a:solidFill>
                  <a:schemeClr val="tx1"/>
                </a:solidFill>
                <a:latin typeface="Arial" panose="020B0604020202020204" pitchFamily="34" charset="0"/>
              </a:defRPr>
            </a:lvl8pPr>
            <a:lvl9pPr marL="3886200" indent="-228600" defTabSz="576263" eaLnBrk="0" fontAlgn="base" hangingPunct="0">
              <a:spcBef>
                <a:spcPct val="0"/>
              </a:spcBef>
              <a:spcAft>
                <a:spcPct val="0"/>
              </a:spcAft>
              <a:defRPr sz="1100">
                <a:solidFill>
                  <a:schemeClr val="tx1"/>
                </a:solidFill>
                <a:latin typeface="Arial" panose="020B0604020202020204" pitchFamily="34" charset="0"/>
              </a:defRPr>
            </a:lvl9pPr>
          </a:lstStyle>
          <a:p>
            <a:pPr eaLnBrk="1" hangingPunct="1"/>
            <a:endParaRPr lang="ru-RU" altLang="en-US" sz="800" dirty="0">
              <a:solidFill>
                <a:schemeClr val="bg2"/>
              </a:solidFill>
            </a:endParaRPr>
          </a:p>
        </p:txBody>
      </p:sp>
      <p:sp>
        <p:nvSpPr>
          <p:cNvPr id="3079" name="Rectangle 26">
            <a:extLst>
              <a:ext uri="{FF2B5EF4-FFF2-40B4-BE49-F238E27FC236}">
                <a16:creationId xmlns:a16="http://schemas.microsoft.com/office/drawing/2014/main" id="{7190837A-338F-4C35-BCA9-7735243D66CD}"/>
              </a:ext>
            </a:extLst>
          </p:cNvPr>
          <p:cNvSpPr>
            <a:spLocks noChangeArrowheads="1"/>
          </p:cNvSpPr>
          <p:nvPr/>
        </p:nvSpPr>
        <p:spPr bwMode="auto">
          <a:xfrm>
            <a:off x="720725" y="1152525"/>
            <a:ext cx="467995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57606" tIns="28803" rIns="57606" bIns="28803" anchor="ctr"/>
          <a:lstStyle>
            <a:lvl1pPr defTabSz="576263" eaLnBrk="0" hangingPunct="0">
              <a:defRPr sz="1100">
                <a:solidFill>
                  <a:schemeClr val="tx1"/>
                </a:solidFill>
                <a:latin typeface="Arial" panose="020B0604020202020204" pitchFamily="34" charset="0"/>
              </a:defRPr>
            </a:lvl1pPr>
            <a:lvl2pPr marL="742950" indent="-285750" defTabSz="576263" eaLnBrk="0" hangingPunct="0">
              <a:defRPr sz="1100">
                <a:solidFill>
                  <a:schemeClr val="tx1"/>
                </a:solidFill>
                <a:latin typeface="Arial" panose="020B0604020202020204" pitchFamily="34" charset="0"/>
              </a:defRPr>
            </a:lvl2pPr>
            <a:lvl3pPr marL="1143000" indent="-228600" defTabSz="576263" eaLnBrk="0" hangingPunct="0">
              <a:defRPr sz="1100">
                <a:solidFill>
                  <a:schemeClr val="tx1"/>
                </a:solidFill>
                <a:latin typeface="Arial" panose="020B0604020202020204" pitchFamily="34" charset="0"/>
              </a:defRPr>
            </a:lvl3pPr>
            <a:lvl4pPr marL="1600200" indent="-228600" defTabSz="576263" eaLnBrk="0" hangingPunct="0">
              <a:defRPr sz="1100">
                <a:solidFill>
                  <a:schemeClr val="tx1"/>
                </a:solidFill>
                <a:latin typeface="Arial" panose="020B0604020202020204" pitchFamily="34" charset="0"/>
              </a:defRPr>
            </a:lvl4pPr>
            <a:lvl5pPr marL="2057400" indent="-228600" defTabSz="576263" eaLnBrk="0" hangingPunct="0">
              <a:defRPr sz="1100">
                <a:solidFill>
                  <a:schemeClr val="tx1"/>
                </a:solidFill>
                <a:latin typeface="Arial" panose="020B0604020202020204" pitchFamily="34" charset="0"/>
              </a:defRPr>
            </a:lvl5pPr>
            <a:lvl6pPr marL="2514600" indent="-228600" defTabSz="576263" eaLnBrk="0" fontAlgn="base" hangingPunct="0">
              <a:spcBef>
                <a:spcPct val="0"/>
              </a:spcBef>
              <a:spcAft>
                <a:spcPct val="0"/>
              </a:spcAft>
              <a:defRPr sz="1100">
                <a:solidFill>
                  <a:schemeClr val="tx1"/>
                </a:solidFill>
                <a:latin typeface="Arial" panose="020B0604020202020204" pitchFamily="34" charset="0"/>
              </a:defRPr>
            </a:lvl6pPr>
            <a:lvl7pPr marL="2971800" indent="-228600" defTabSz="576263" eaLnBrk="0" fontAlgn="base" hangingPunct="0">
              <a:spcBef>
                <a:spcPct val="0"/>
              </a:spcBef>
              <a:spcAft>
                <a:spcPct val="0"/>
              </a:spcAft>
              <a:defRPr sz="1100">
                <a:solidFill>
                  <a:schemeClr val="tx1"/>
                </a:solidFill>
                <a:latin typeface="Arial" panose="020B0604020202020204" pitchFamily="34" charset="0"/>
              </a:defRPr>
            </a:lvl7pPr>
            <a:lvl8pPr marL="3429000" indent="-228600" defTabSz="576263" eaLnBrk="0" fontAlgn="base" hangingPunct="0">
              <a:spcBef>
                <a:spcPct val="0"/>
              </a:spcBef>
              <a:spcAft>
                <a:spcPct val="0"/>
              </a:spcAft>
              <a:defRPr sz="1100">
                <a:solidFill>
                  <a:schemeClr val="tx1"/>
                </a:solidFill>
                <a:latin typeface="Arial" panose="020B0604020202020204" pitchFamily="34" charset="0"/>
              </a:defRPr>
            </a:lvl8pPr>
            <a:lvl9pPr marL="3886200" indent="-228600" defTabSz="576263" eaLnBrk="0" fontAlgn="base" hangingPunct="0">
              <a:spcBef>
                <a:spcPct val="0"/>
              </a:spcBef>
              <a:spcAft>
                <a:spcPct val="0"/>
              </a:spcAft>
              <a:defRPr sz="1100">
                <a:solidFill>
                  <a:schemeClr val="tx1"/>
                </a:solidFill>
                <a:latin typeface="Arial" panose="020B0604020202020204" pitchFamily="34" charset="0"/>
              </a:defRPr>
            </a:lvl9pPr>
          </a:lstStyle>
          <a:p>
            <a:pPr eaLnBrk="1" hangingPunct="1"/>
            <a:endParaRPr lang="en-GB" altLang="en-US" dirty="0">
              <a:solidFill>
                <a:schemeClr val="tx2"/>
              </a:solidFill>
            </a:endParaRPr>
          </a:p>
        </p:txBody>
      </p:sp>
      <mc:AlternateContent xmlns:mc="http://schemas.openxmlformats.org/markup-compatibility/2006" xmlns:a14="http://schemas.microsoft.com/office/drawing/2010/main">
        <mc:Choice Requires="a14">
          <p:sp>
            <p:nvSpPr>
              <p:cNvPr id="2" name="Content Placeholder 1">
                <a:extLst>
                  <a:ext uri="{FF2B5EF4-FFF2-40B4-BE49-F238E27FC236}">
                    <a16:creationId xmlns:a16="http://schemas.microsoft.com/office/drawing/2014/main" id="{830B5A03-BA8B-ACA2-5810-5864474832F7}"/>
                  </a:ext>
                </a:extLst>
              </p:cNvPr>
              <p:cNvSpPr>
                <a:spLocks noGrp="1"/>
              </p:cNvSpPr>
              <p:nvPr>
                <p:ph idx="1"/>
              </p:nvPr>
            </p:nvSpPr>
            <p:spPr>
              <a:xfrm>
                <a:off x="199" y="600475"/>
                <a:ext cx="5632325" cy="3360312"/>
              </a:xfrm>
            </p:spPr>
            <p:txBody>
              <a:bodyPr/>
              <a:lstStyle/>
              <a:p>
                <a:pPr marL="423863" lvl="1" indent="-171450" algn="just">
                  <a:buFont typeface="Arial" panose="020B0604020202020204" pitchFamily="34" charset="0"/>
                  <a:buChar char="•"/>
                </a:pPr>
                <a:r>
                  <a:rPr lang="en-US" sz="1050" dirty="0"/>
                  <a:t>Based on the analytical formulae </a:t>
                </a:r>
                <a:r>
                  <a:rPr lang="en-US" sz="1050" dirty="0" err="1"/>
                  <a:t>Eqs</a:t>
                </a:r>
                <a:r>
                  <a:rPr lang="en-US" sz="1050" dirty="0"/>
                  <a:t>. (7, 8) of the real beam overlap of q-Gaussian beams, which </a:t>
                </a:r>
                <a:r>
                  <a:rPr lang="en-GB" sz="1050" dirty="0"/>
                  <a:t>we know LHC beam is rather q-Gaussian</a:t>
                </a:r>
                <a:r>
                  <a:rPr lang="en-US" sz="1050" dirty="0"/>
                  <a:t>, a data set was obtained for separation </a:t>
                </a:r>
                <a14:m>
                  <m:oMath xmlns:m="http://schemas.openxmlformats.org/officeDocument/2006/math">
                    <m:r>
                      <m:rPr>
                        <m:sty m:val="p"/>
                      </m:rPr>
                      <a:rPr lang="en-US" sz="1050" b="0" i="0" smtClean="0">
                        <a:latin typeface="Cambria Math" panose="02040503050406030204" pitchFamily="18" charset="0"/>
                      </a:rPr>
                      <m:t>Δ</m:t>
                    </m:r>
                  </m:oMath>
                </a14:m>
                <a:r>
                  <a:rPr lang="en-GB" sz="1050" dirty="0"/>
                  <a:t> in the range of </a:t>
                </a:r>
                <a14:m>
                  <m:oMath xmlns:m="http://schemas.openxmlformats.org/officeDocument/2006/math">
                    <m:r>
                      <a:rPr lang="en-US" sz="1050" b="0" i="1" smtClean="0">
                        <a:latin typeface="Cambria Math" panose="02040503050406030204" pitchFamily="18" charset="0"/>
                      </a:rPr>
                      <m:t>−</m:t>
                    </m:r>
                    <m:r>
                      <a:rPr lang="en-US" sz="1050" b="0" i="1" smtClean="0">
                        <a:latin typeface="Cambria Math" panose="02040503050406030204" pitchFamily="18" charset="0"/>
                      </a:rPr>
                      <m:t>6</m:t>
                    </m:r>
                  </m:oMath>
                </a14:m>
                <a:r>
                  <a:rPr lang="en-GB" sz="1050" dirty="0"/>
                  <a:t> to </a:t>
                </a:r>
                <a14:m>
                  <m:oMath xmlns:m="http://schemas.openxmlformats.org/officeDocument/2006/math">
                    <m:r>
                      <a:rPr lang="en-US" sz="1050" b="0" i="1" smtClean="0">
                        <a:latin typeface="Cambria Math" panose="02040503050406030204" pitchFamily="18" charset="0"/>
                      </a:rPr>
                      <m:t>6</m:t>
                    </m:r>
                    <m:r>
                      <a:rPr lang="en-US" sz="1050" b="0" i="1" smtClean="0">
                        <a:latin typeface="Cambria Math" panose="02040503050406030204" pitchFamily="18" charset="0"/>
                      </a:rPr>
                      <m:t> </m:t>
                    </m:r>
                    <m:r>
                      <a:rPr lang="en-US" sz="1050" b="0" i="1" smtClean="0">
                        <a:latin typeface="Cambria Math" panose="02040503050406030204" pitchFamily="18" charset="0"/>
                      </a:rPr>
                      <m:t>𝜎</m:t>
                    </m:r>
                  </m:oMath>
                </a14:m>
                <a:r>
                  <a:rPr lang="en-GB" sz="1050" dirty="0"/>
                  <a:t>. </a:t>
                </a:r>
              </a:p>
              <a:p>
                <a:pPr marL="423863" lvl="1" indent="-171450" algn="just">
                  <a:buFont typeface="Arial" panose="020B0604020202020204" pitchFamily="34" charset="0"/>
                  <a:buChar char="•"/>
                </a:pPr>
                <a:r>
                  <a:rPr lang="en-GB" sz="1050" dirty="0"/>
                  <a:t>The resultant data set was fitted using least square method by the following fit models to estimate the error of Gaussian fit when it is applied to non-Gaussian beams.</a:t>
                </a:r>
              </a:p>
              <a:p>
                <a:pPr marL="731838" lvl="2" indent="-228600">
                  <a:buFont typeface="+mj-lt"/>
                  <a:buAutoNum type="arabicPeriod"/>
                </a:pPr>
                <a:r>
                  <a:rPr lang="en-GB" sz="1000" dirty="0"/>
                  <a:t>Gaussian </a:t>
                </a:r>
                <a:br>
                  <a:rPr lang="en-GB" sz="1000" dirty="0"/>
                </a:br>
                <a14:m>
                  <m:oMath xmlns:m="http://schemas.openxmlformats.org/officeDocument/2006/math">
                    <m:sSub>
                      <m:sSubPr>
                        <m:ctrlPr>
                          <a:rPr lang="en-GB" sz="1000" i="1" smtClean="0">
                            <a:effectLst/>
                            <a:latin typeface="Cambria Math" panose="02040503050406030204" pitchFamily="18" charset="0"/>
                          </a:rPr>
                        </m:ctrlPr>
                      </m:sSubPr>
                      <m:e>
                        <m:r>
                          <a:rPr lang="en-US" sz="1000" i="1">
                            <a:effectLst/>
                            <a:latin typeface="Cambria Math" panose="02040503050406030204" pitchFamily="18" charset="0"/>
                            <a:ea typeface="Calibri" panose="020F0502020204030204" pitchFamily="34" charset="0"/>
                            <a:cs typeface="Arial" panose="020B0604020202020204" pitchFamily="34" charset="0"/>
                          </a:rPr>
                          <m:t>𝑓</m:t>
                        </m:r>
                      </m:e>
                      <m:sub>
                        <m:r>
                          <a:rPr lang="en-US" sz="1000" i="1">
                            <a:effectLst/>
                            <a:latin typeface="Cambria Math" panose="02040503050406030204" pitchFamily="18" charset="0"/>
                            <a:ea typeface="Calibri" panose="020F0502020204030204" pitchFamily="34" charset="0"/>
                            <a:cs typeface="Arial" panose="020B0604020202020204" pitchFamily="34" charset="0"/>
                          </a:rPr>
                          <m:t>𝐺𝑎𝑢𝑠𝑠</m:t>
                        </m:r>
                      </m:sub>
                    </m:sSub>
                    <m:d>
                      <m:dPr>
                        <m:ctrlPr>
                          <a:rPr lang="en-GB" sz="1000" i="1">
                            <a:effectLst/>
                            <a:latin typeface="Cambria Math" panose="02040503050406030204" pitchFamily="18" charset="0"/>
                          </a:rPr>
                        </m:ctrlPr>
                      </m:dPr>
                      <m:e>
                        <m:r>
                          <m:rPr>
                            <m:sty m:val="p"/>
                          </m:rPr>
                          <a:rPr lang="en-GB" sz="1000">
                            <a:effectLst/>
                            <a:latin typeface="Cambria Math" panose="02040503050406030204" pitchFamily="18" charset="0"/>
                            <a:ea typeface="Calibri" panose="020F0502020204030204" pitchFamily="34" charset="0"/>
                            <a:cs typeface="Arial" panose="020B0604020202020204" pitchFamily="34" charset="0"/>
                          </a:rPr>
                          <m:t>Δ</m:t>
                        </m:r>
                        <m:r>
                          <a:rPr lang="en-GB" sz="1000">
                            <a:effectLst/>
                            <a:latin typeface="Cambria Math" panose="02040503050406030204" pitchFamily="18" charset="0"/>
                            <a:ea typeface="Calibri" panose="020F0502020204030204" pitchFamily="34" charset="0"/>
                            <a:cs typeface="Arial" panose="020B0604020202020204" pitchFamily="34" charset="0"/>
                          </a:rPr>
                          <m:t>;</m:t>
                        </m:r>
                        <m:sSub>
                          <m:sSubPr>
                            <m:ctrlPr>
                              <a:rPr lang="en-GB" sz="1000" i="1">
                                <a:effectLst/>
                                <a:latin typeface="Cambria Math" panose="02040503050406030204" pitchFamily="18" charset="0"/>
                              </a:rPr>
                            </m:ctrlPr>
                          </m:sSubPr>
                          <m:e>
                            <m:r>
                              <a:rPr lang="en-GB" sz="1000" i="1">
                                <a:effectLst/>
                                <a:latin typeface="Cambria Math" panose="02040503050406030204" pitchFamily="18" charset="0"/>
                                <a:ea typeface="Calibri" panose="020F0502020204030204" pitchFamily="34" charset="0"/>
                                <a:cs typeface="Arial" panose="020B0604020202020204" pitchFamily="34" charset="0"/>
                              </a:rPr>
                              <m:t>𝛽</m:t>
                            </m:r>
                          </m:e>
                          <m:sub>
                            <m:r>
                              <a:rPr lang="en-GB" sz="1000" i="1">
                                <a:effectLst/>
                                <a:latin typeface="Cambria Math" panose="02040503050406030204" pitchFamily="18" charset="0"/>
                                <a:ea typeface="Calibri" panose="020F0502020204030204" pitchFamily="34" charset="0"/>
                                <a:cs typeface="Arial" panose="020B0604020202020204" pitchFamily="34" charset="0"/>
                              </a:rPr>
                              <m:t>𝑐𝑜𝑛𝑣</m:t>
                            </m:r>
                          </m:sub>
                        </m:sSub>
                      </m:e>
                    </m:d>
                    <m:r>
                      <a:rPr lang="en-GB" sz="1000">
                        <a:effectLst/>
                        <a:latin typeface="Cambria Math" panose="02040503050406030204" pitchFamily="18" charset="0"/>
                        <a:ea typeface="Calibri" panose="020F0502020204030204" pitchFamily="34" charset="0"/>
                        <a:cs typeface="Arial" panose="020B0604020202020204" pitchFamily="34" charset="0"/>
                      </a:rPr>
                      <m:t>=</m:t>
                    </m:r>
                    <m:rad>
                      <m:radPr>
                        <m:degHide m:val="on"/>
                        <m:ctrlPr>
                          <a:rPr lang="en-GB" sz="1000" i="1">
                            <a:effectLst/>
                            <a:latin typeface="Cambria Math" panose="02040503050406030204" pitchFamily="18" charset="0"/>
                          </a:rPr>
                        </m:ctrlPr>
                      </m:radPr>
                      <m:deg/>
                      <m:e>
                        <m:f>
                          <m:fPr>
                            <m:ctrlPr>
                              <a:rPr lang="en-GB" sz="1000" i="1">
                                <a:effectLst/>
                                <a:latin typeface="Cambria Math" panose="02040503050406030204" pitchFamily="18" charset="0"/>
                              </a:rPr>
                            </m:ctrlPr>
                          </m:fPr>
                          <m:num>
                            <m:sSub>
                              <m:sSubPr>
                                <m:ctrlPr>
                                  <a:rPr lang="en-GB" sz="1000" i="1">
                                    <a:effectLst/>
                                    <a:latin typeface="Cambria Math" panose="02040503050406030204" pitchFamily="18" charset="0"/>
                                  </a:rPr>
                                </m:ctrlPr>
                              </m:sSubPr>
                              <m:e>
                                <m:r>
                                  <a:rPr lang="en-GB" sz="1000" i="1">
                                    <a:effectLst/>
                                    <a:latin typeface="Cambria Math" panose="02040503050406030204" pitchFamily="18" charset="0"/>
                                    <a:ea typeface="Calibri" panose="020F0502020204030204" pitchFamily="34" charset="0"/>
                                    <a:cs typeface="Arial" panose="020B0604020202020204" pitchFamily="34" charset="0"/>
                                  </a:rPr>
                                  <m:t>𝛽</m:t>
                                </m:r>
                              </m:e>
                              <m:sub>
                                <m:r>
                                  <a:rPr lang="en-GB" sz="1000" i="1">
                                    <a:effectLst/>
                                    <a:latin typeface="Cambria Math" panose="02040503050406030204" pitchFamily="18" charset="0"/>
                                    <a:ea typeface="Calibri" panose="020F0502020204030204" pitchFamily="34" charset="0"/>
                                    <a:cs typeface="Arial" panose="020B0604020202020204" pitchFamily="34" charset="0"/>
                                  </a:rPr>
                                  <m:t>𝑐𝑜𝑛𝑣</m:t>
                                </m:r>
                              </m:sub>
                            </m:sSub>
                          </m:num>
                          <m:den>
                            <m:r>
                              <a:rPr lang="en-GB" sz="1000" i="1">
                                <a:effectLst/>
                                <a:latin typeface="Cambria Math" panose="02040503050406030204" pitchFamily="18" charset="0"/>
                                <a:ea typeface="Calibri" panose="020F0502020204030204" pitchFamily="34" charset="0"/>
                                <a:cs typeface="Arial" panose="020B0604020202020204" pitchFamily="34" charset="0"/>
                              </a:rPr>
                              <m:t>𝜋</m:t>
                            </m:r>
                          </m:den>
                        </m:f>
                      </m:e>
                    </m:rad>
                    <m:r>
                      <a:rPr lang="en-GB" sz="1000" i="1">
                        <a:effectLst/>
                        <a:latin typeface="Cambria Math" panose="02040503050406030204" pitchFamily="18" charset="0"/>
                        <a:ea typeface="Calibri" panose="020F0502020204030204" pitchFamily="34" charset="0"/>
                        <a:cs typeface="Arial" panose="020B0604020202020204" pitchFamily="34" charset="0"/>
                      </a:rPr>
                      <m:t> </m:t>
                    </m:r>
                    <m:r>
                      <a:rPr lang="en-GB" sz="1000" i="1">
                        <a:effectLst/>
                        <a:latin typeface="Cambria Math" panose="02040503050406030204" pitchFamily="18" charset="0"/>
                        <a:ea typeface="Calibri" panose="020F0502020204030204" pitchFamily="34" charset="0"/>
                        <a:cs typeface="Arial" panose="020B0604020202020204" pitchFamily="34" charset="0"/>
                      </a:rPr>
                      <m:t>𝑒𝑥𝑝</m:t>
                    </m:r>
                    <m:d>
                      <m:dPr>
                        <m:ctrlPr>
                          <a:rPr lang="en-GB" sz="1000" i="1">
                            <a:effectLst/>
                            <a:latin typeface="Cambria Math" panose="02040503050406030204" pitchFamily="18" charset="0"/>
                          </a:rPr>
                        </m:ctrlPr>
                      </m:dPr>
                      <m:e>
                        <m:r>
                          <a:rPr lang="en-GB" sz="1000" i="1">
                            <a:effectLst/>
                            <a:latin typeface="Cambria Math" panose="02040503050406030204" pitchFamily="18" charset="0"/>
                            <a:ea typeface="Calibri" panose="020F0502020204030204" pitchFamily="34" charset="0"/>
                            <a:cs typeface="Arial" panose="020B0604020202020204" pitchFamily="34" charset="0"/>
                          </a:rPr>
                          <m:t>−</m:t>
                        </m:r>
                        <m:sSub>
                          <m:sSubPr>
                            <m:ctrlPr>
                              <a:rPr lang="en-GB" sz="1000" i="1">
                                <a:effectLst/>
                                <a:latin typeface="Cambria Math" panose="02040503050406030204" pitchFamily="18" charset="0"/>
                              </a:rPr>
                            </m:ctrlPr>
                          </m:sSubPr>
                          <m:e>
                            <m:r>
                              <a:rPr lang="en-GB" sz="1000" i="1">
                                <a:effectLst/>
                                <a:latin typeface="Cambria Math" panose="02040503050406030204" pitchFamily="18" charset="0"/>
                                <a:ea typeface="Calibri" panose="020F0502020204030204" pitchFamily="34" charset="0"/>
                                <a:cs typeface="Arial" panose="020B0604020202020204" pitchFamily="34" charset="0"/>
                              </a:rPr>
                              <m:t>𝛽</m:t>
                            </m:r>
                          </m:e>
                          <m:sub>
                            <m:r>
                              <a:rPr lang="en-GB" sz="1000" i="1">
                                <a:effectLst/>
                                <a:latin typeface="Cambria Math" panose="02040503050406030204" pitchFamily="18" charset="0"/>
                                <a:ea typeface="Calibri" panose="020F0502020204030204" pitchFamily="34" charset="0"/>
                                <a:cs typeface="Arial" panose="020B0604020202020204" pitchFamily="34" charset="0"/>
                              </a:rPr>
                              <m:t>𝑐𝑜𝑛𝑣</m:t>
                            </m:r>
                          </m:sub>
                        </m:sSub>
                        <m:r>
                          <a:rPr lang="en-GB" sz="1000" i="1">
                            <a:effectLst/>
                            <a:latin typeface="Cambria Math" panose="02040503050406030204" pitchFamily="18" charset="0"/>
                            <a:ea typeface="Calibri" panose="020F0502020204030204" pitchFamily="34" charset="0"/>
                            <a:cs typeface="Arial" panose="020B0604020202020204" pitchFamily="34" charset="0"/>
                          </a:rPr>
                          <m:t> </m:t>
                        </m:r>
                        <m:sSup>
                          <m:sSupPr>
                            <m:ctrlPr>
                              <a:rPr lang="en-GB" sz="1000" i="1">
                                <a:effectLst/>
                                <a:latin typeface="Cambria Math" panose="02040503050406030204" pitchFamily="18" charset="0"/>
                              </a:rPr>
                            </m:ctrlPr>
                          </m:sSupPr>
                          <m:e>
                            <m:r>
                              <m:rPr>
                                <m:sty m:val="p"/>
                              </m:rPr>
                              <a:rPr lang="en-GB" sz="1000">
                                <a:effectLst/>
                                <a:latin typeface="Cambria Math" panose="02040503050406030204" pitchFamily="18" charset="0"/>
                                <a:ea typeface="Calibri" panose="020F0502020204030204" pitchFamily="34" charset="0"/>
                                <a:cs typeface="Arial" panose="020B0604020202020204" pitchFamily="34" charset="0"/>
                              </a:rPr>
                              <m:t>Δ</m:t>
                            </m:r>
                          </m:e>
                          <m:sup>
                            <m:r>
                              <a:rPr lang="en-GB" sz="1000">
                                <a:effectLst/>
                                <a:latin typeface="Cambria Math" panose="02040503050406030204" pitchFamily="18" charset="0"/>
                                <a:ea typeface="Calibri" panose="020F0502020204030204" pitchFamily="34" charset="0"/>
                                <a:cs typeface="Arial" panose="020B0604020202020204" pitchFamily="34" charset="0"/>
                              </a:rPr>
                              <m:t>2</m:t>
                            </m:r>
                          </m:sup>
                        </m:sSup>
                      </m:e>
                    </m:d>
                  </m:oMath>
                </a14:m>
                <a:endParaRPr lang="en-GB" sz="1000" dirty="0"/>
              </a:p>
              <a:p>
                <a:pPr marL="731838" lvl="2" indent="-228600">
                  <a:buFont typeface="+mj-lt"/>
                  <a:buAutoNum type="arabicPeriod"/>
                </a:pPr>
                <a:r>
                  <a:rPr lang="en-GB" sz="1000" dirty="0"/>
                  <a:t>Double Gaussian “only included for </a:t>
                </a:r>
                <a14:m>
                  <m:oMath xmlns:m="http://schemas.openxmlformats.org/officeDocument/2006/math">
                    <m:r>
                      <a:rPr lang="en-US" sz="1000" b="0" i="1" smtClean="0">
                        <a:latin typeface="Cambria Math" panose="02040503050406030204" pitchFamily="18" charset="0"/>
                      </a:rPr>
                      <m:t>𝑞</m:t>
                    </m:r>
                    <m:r>
                      <a:rPr lang="en-US" sz="1000" b="0" i="1" smtClean="0">
                        <a:latin typeface="Cambria Math" panose="02040503050406030204" pitchFamily="18" charset="0"/>
                      </a:rPr>
                      <m:t>≥</m:t>
                    </m:r>
                    <m:r>
                      <a:rPr lang="en-US" sz="1000" b="0" i="1" smtClean="0">
                        <a:latin typeface="Cambria Math" panose="02040503050406030204" pitchFamily="18" charset="0"/>
                      </a:rPr>
                      <m:t>1</m:t>
                    </m:r>
                  </m:oMath>
                </a14:m>
                <a:r>
                  <a:rPr lang="en-GB" sz="1000" dirty="0"/>
                  <a:t>” </a:t>
                </a:r>
                <a:br>
                  <a:rPr lang="en-GB" sz="1000" dirty="0"/>
                </a:br>
                <a14:m>
                  <m:oMath xmlns:m="http://schemas.openxmlformats.org/officeDocument/2006/math">
                    <m:sSub>
                      <m:sSubPr>
                        <m:ctrlPr>
                          <a:rPr lang="en-GB" sz="1000" i="1">
                            <a:latin typeface="Cambria Math" panose="02040503050406030204" pitchFamily="18" charset="0"/>
                          </a:rPr>
                        </m:ctrlPr>
                      </m:sSubPr>
                      <m:e>
                        <m:r>
                          <a:rPr lang="en-US" sz="1000" i="1">
                            <a:latin typeface="Cambria Math" panose="02040503050406030204" pitchFamily="18" charset="0"/>
                          </a:rPr>
                          <m:t>𝑓</m:t>
                        </m:r>
                      </m:e>
                      <m:sub>
                        <m:eqArr>
                          <m:eqArrPr>
                            <m:ctrlPr>
                              <a:rPr lang="en-GB" sz="1000" i="1">
                                <a:latin typeface="Cambria Math" panose="02040503050406030204" pitchFamily="18" charset="0"/>
                              </a:rPr>
                            </m:ctrlPr>
                          </m:eqArrPr>
                          <m:e>
                            <m:r>
                              <a:rPr lang="en-US" sz="1000" i="1">
                                <a:latin typeface="Cambria Math" panose="02040503050406030204" pitchFamily="18" charset="0"/>
                              </a:rPr>
                              <m:t>𝐷𝑜𝑢𝑏𝑙𝑒</m:t>
                            </m:r>
                          </m:e>
                          <m:e>
                            <m:r>
                              <a:rPr lang="en-US" sz="1000" i="1">
                                <a:latin typeface="Cambria Math" panose="02040503050406030204" pitchFamily="18" charset="0"/>
                              </a:rPr>
                              <m:t>𝐺𝑎𝑢𝑠𝑠</m:t>
                            </m:r>
                          </m:e>
                        </m:eqArr>
                      </m:sub>
                    </m:sSub>
                    <m:d>
                      <m:dPr>
                        <m:ctrlPr>
                          <a:rPr lang="en-GB" sz="1000" i="1">
                            <a:latin typeface="Cambria Math" panose="02040503050406030204" pitchFamily="18" charset="0"/>
                          </a:rPr>
                        </m:ctrlPr>
                      </m:dPr>
                      <m:e>
                        <m:r>
                          <m:rPr>
                            <m:sty m:val="p"/>
                          </m:rPr>
                          <a:rPr lang="en-GB" sz="1000">
                            <a:latin typeface="Cambria Math" panose="02040503050406030204" pitchFamily="18" charset="0"/>
                          </a:rPr>
                          <m:t>Δ</m:t>
                        </m:r>
                        <m:r>
                          <a:rPr lang="en-GB" sz="1000">
                            <a:latin typeface="Cambria Math" panose="02040503050406030204" pitchFamily="18" charset="0"/>
                          </a:rPr>
                          <m:t>;</m:t>
                        </m:r>
                        <m:sSub>
                          <m:sSubPr>
                            <m:ctrlPr>
                              <a:rPr lang="en-GB" sz="1000" i="1">
                                <a:latin typeface="Cambria Math" panose="02040503050406030204" pitchFamily="18" charset="0"/>
                              </a:rPr>
                            </m:ctrlPr>
                          </m:sSubPr>
                          <m:e>
                            <m:r>
                              <a:rPr lang="en-GB" sz="1000" i="1">
                                <a:latin typeface="Cambria Math" panose="02040503050406030204" pitchFamily="18" charset="0"/>
                              </a:rPr>
                              <m:t>𝛽</m:t>
                            </m:r>
                          </m:e>
                          <m:sub>
                            <m:r>
                              <a:rPr lang="en-GB" sz="1000" i="1">
                                <a:latin typeface="Cambria Math" panose="02040503050406030204" pitchFamily="18" charset="0"/>
                              </a:rPr>
                              <m:t>1</m:t>
                            </m:r>
                          </m:sub>
                        </m:sSub>
                        <m:r>
                          <a:rPr lang="en-GB" sz="1000">
                            <a:latin typeface="Cambria Math" panose="02040503050406030204" pitchFamily="18" charset="0"/>
                          </a:rPr>
                          <m:t>,</m:t>
                        </m:r>
                        <m:sSub>
                          <m:sSubPr>
                            <m:ctrlPr>
                              <a:rPr lang="en-GB" sz="1000" i="1">
                                <a:latin typeface="Cambria Math" panose="02040503050406030204" pitchFamily="18" charset="0"/>
                              </a:rPr>
                            </m:ctrlPr>
                          </m:sSubPr>
                          <m:e>
                            <m:r>
                              <a:rPr lang="en-GB" sz="1000" i="1">
                                <a:latin typeface="Cambria Math" panose="02040503050406030204" pitchFamily="18" charset="0"/>
                              </a:rPr>
                              <m:t>𝛽</m:t>
                            </m:r>
                          </m:e>
                          <m:sub>
                            <m:r>
                              <a:rPr lang="en-GB" sz="1000" i="1">
                                <a:latin typeface="Cambria Math" panose="02040503050406030204" pitchFamily="18" charset="0"/>
                              </a:rPr>
                              <m:t>2</m:t>
                            </m:r>
                          </m:sub>
                        </m:sSub>
                      </m:e>
                    </m:d>
                    <m:r>
                      <a:rPr lang="en-GB" sz="1000">
                        <a:latin typeface="Cambria Math" panose="02040503050406030204" pitchFamily="18" charset="0"/>
                      </a:rPr>
                      <m:t>=</m:t>
                    </m:r>
                    <m:r>
                      <m:rPr>
                        <m:sty m:val="p"/>
                      </m:rPr>
                      <a:rPr lang="en-GB" sz="1000">
                        <a:latin typeface="Cambria Math" panose="02040503050406030204" pitchFamily="18" charset="0"/>
                      </a:rPr>
                      <m:t>w</m:t>
                    </m:r>
                    <m:rad>
                      <m:radPr>
                        <m:degHide m:val="on"/>
                        <m:ctrlPr>
                          <a:rPr lang="en-GB" sz="1000" i="1">
                            <a:latin typeface="Cambria Math" panose="02040503050406030204" pitchFamily="18" charset="0"/>
                          </a:rPr>
                        </m:ctrlPr>
                      </m:radPr>
                      <m:deg/>
                      <m:e>
                        <m:f>
                          <m:fPr>
                            <m:ctrlPr>
                              <a:rPr lang="en-GB" sz="1000" i="1">
                                <a:latin typeface="Cambria Math" panose="02040503050406030204" pitchFamily="18" charset="0"/>
                              </a:rPr>
                            </m:ctrlPr>
                          </m:fPr>
                          <m:num>
                            <m:sSub>
                              <m:sSubPr>
                                <m:ctrlPr>
                                  <a:rPr lang="en-GB" sz="1000" i="1">
                                    <a:latin typeface="Cambria Math" panose="02040503050406030204" pitchFamily="18" charset="0"/>
                                  </a:rPr>
                                </m:ctrlPr>
                              </m:sSubPr>
                              <m:e>
                                <m:r>
                                  <a:rPr lang="en-GB" sz="1000" i="1">
                                    <a:latin typeface="Cambria Math" panose="02040503050406030204" pitchFamily="18" charset="0"/>
                                  </a:rPr>
                                  <m:t>𝛽</m:t>
                                </m:r>
                              </m:e>
                              <m:sub>
                                <m:r>
                                  <a:rPr lang="en-GB" sz="1000" i="1">
                                    <a:latin typeface="Cambria Math" panose="02040503050406030204" pitchFamily="18" charset="0"/>
                                  </a:rPr>
                                  <m:t>1</m:t>
                                </m:r>
                              </m:sub>
                            </m:sSub>
                          </m:num>
                          <m:den>
                            <m:r>
                              <a:rPr lang="en-GB" sz="1000" i="1">
                                <a:latin typeface="Cambria Math" panose="02040503050406030204" pitchFamily="18" charset="0"/>
                              </a:rPr>
                              <m:t>𝜋</m:t>
                            </m:r>
                          </m:den>
                        </m:f>
                      </m:e>
                    </m:rad>
                    <m:r>
                      <a:rPr lang="en-GB" sz="1000" i="1">
                        <a:latin typeface="Cambria Math" panose="02040503050406030204" pitchFamily="18" charset="0"/>
                      </a:rPr>
                      <m:t>𝑒𝑥𝑝</m:t>
                    </m:r>
                    <m:d>
                      <m:dPr>
                        <m:ctrlPr>
                          <a:rPr lang="en-GB" sz="1000" i="1">
                            <a:latin typeface="Cambria Math" panose="02040503050406030204" pitchFamily="18" charset="0"/>
                          </a:rPr>
                        </m:ctrlPr>
                      </m:dPr>
                      <m:e>
                        <m:r>
                          <a:rPr lang="en-GB" sz="1000" i="1">
                            <a:latin typeface="Cambria Math" panose="02040503050406030204" pitchFamily="18" charset="0"/>
                          </a:rPr>
                          <m:t>−</m:t>
                        </m:r>
                        <m:sSub>
                          <m:sSubPr>
                            <m:ctrlPr>
                              <a:rPr lang="en-GB" sz="1000" i="1">
                                <a:latin typeface="Cambria Math" panose="02040503050406030204" pitchFamily="18" charset="0"/>
                              </a:rPr>
                            </m:ctrlPr>
                          </m:sSubPr>
                          <m:e>
                            <m:r>
                              <a:rPr lang="en-GB" sz="1000" i="1">
                                <a:latin typeface="Cambria Math" panose="02040503050406030204" pitchFamily="18" charset="0"/>
                              </a:rPr>
                              <m:t>𝛽</m:t>
                            </m:r>
                          </m:e>
                          <m:sub>
                            <m:r>
                              <a:rPr lang="en-GB" sz="1000" i="1">
                                <a:latin typeface="Cambria Math" panose="02040503050406030204" pitchFamily="18" charset="0"/>
                              </a:rPr>
                              <m:t>1</m:t>
                            </m:r>
                          </m:sub>
                        </m:sSub>
                        <m:r>
                          <a:rPr lang="en-GB" sz="1000" i="1">
                            <a:latin typeface="Cambria Math" panose="02040503050406030204" pitchFamily="18" charset="0"/>
                          </a:rPr>
                          <m:t> </m:t>
                        </m:r>
                        <m:sSup>
                          <m:sSupPr>
                            <m:ctrlPr>
                              <a:rPr lang="en-GB" sz="1000" i="1">
                                <a:latin typeface="Cambria Math" panose="02040503050406030204" pitchFamily="18" charset="0"/>
                              </a:rPr>
                            </m:ctrlPr>
                          </m:sSupPr>
                          <m:e>
                            <m:r>
                              <m:rPr>
                                <m:sty m:val="p"/>
                              </m:rPr>
                              <a:rPr lang="en-GB" sz="1000">
                                <a:latin typeface="Cambria Math" panose="02040503050406030204" pitchFamily="18" charset="0"/>
                              </a:rPr>
                              <m:t>Δ</m:t>
                            </m:r>
                          </m:e>
                          <m:sup>
                            <m:r>
                              <a:rPr lang="en-GB" sz="1000">
                                <a:latin typeface="Cambria Math" panose="02040503050406030204" pitchFamily="18" charset="0"/>
                              </a:rPr>
                              <m:t>2</m:t>
                            </m:r>
                          </m:sup>
                        </m:sSup>
                      </m:e>
                    </m:d>
                    <m:r>
                      <a:rPr lang="en-GB" sz="1000" i="1">
                        <a:latin typeface="Cambria Math" panose="02040503050406030204" pitchFamily="18" charset="0"/>
                      </a:rPr>
                      <m:t>+</m:t>
                    </m:r>
                    <m:d>
                      <m:dPr>
                        <m:ctrlPr>
                          <a:rPr lang="en-GB" sz="1000" i="1">
                            <a:latin typeface="Cambria Math" panose="02040503050406030204" pitchFamily="18" charset="0"/>
                          </a:rPr>
                        </m:ctrlPr>
                      </m:dPr>
                      <m:e>
                        <m:r>
                          <a:rPr lang="en-GB" sz="1000" i="1">
                            <a:latin typeface="Cambria Math" panose="02040503050406030204" pitchFamily="18" charset="0"/>
                          </a:rPr>
                          <m:t>1</m:t>
                        </m:r>
                        <m:r>
                          <a:rPr lang="en-GB" sz="1000" i="1">
                            <a:latin typeface="Cambria Math" panose="02040503050406030204" pitchFamily="18" charset="0"/>
                          </a:rPr>
                          <m:t>−</m:t>
                        </m:r>
                        <m:r>
                          <a:rPr lang="en-GB" sz="1000" i="1">
                            <a:latin typeface="Cambria Math" panose="02040503050406030204" pitchFamily="18" charset="0"/>
                          </a:rPr>
                          <m:t>𝑤</m:t>
                        </m:r>
                      </m:e>
                    </m:d>
                    <m:rad>
                      <m:radPr>
                        <m:degHide m:val="on"/>
                        <m:ctrlPr>
                          <a:rPr lang="en-GB" sz="1000" i="1">
                            <a:latin typeface="Cambria Math" panose="02040503050406030204" pitchFamily="18" charset="0"/>
                          </a:rPr>
                        </m:ctrlPr>
                      </m:radPr>
                      <m:deg/>
                      <m:e>
                        <m:f>
                          <m:fPr>
                            <m:ctrlPr>
                              <a:rPr lang="en-GB" sz="1000" i="1">
                                <a:latin typeface="Cambria Math" panose="02040503050406030204" pitchFamily="18" charset="0"/>
                              </a:rPr>
                            </m:ctrlPr>
                          </m:fPr>
                          <m:num>
                            <m:sSub>
                              <m:sSubPr>
                                <m:ctrlPr>
                                  <a:rPr lang="en-GB" sz="1000" i="1">
                                    <a:latin typeface="Cambria Math" panose="02040503050406030204" pitchFamily="18" charset="0"/>
                                  </a:rPr>
                                </m:ctrlPr>
                              </m:sSubPr>
                              <m:e>
                                <m:r>
                                  <a:rPr lang="en-GB" sz="1000" i="1">
                                    <a:latin typeface="Cambria Math" panose="02040503050406030204" pitchFamily="18" charset="0"/>
                                  </a:rPr>
                                  <m:t>𝛽</m:t>
                                </m:r>
                              </m:e>
                              <m:sub>
                                <m:r>
                                  <a:rPr lang="en-GB" sz="1000" i="1">
                                    <a:latin typeface="Cambria Math" panose="02040503050406030204" pitchFamily="18" charset="0"/>
                                  </a:rPr>
                                  <m:t>2</m:t>
                                </m:r>
                              </m:sub>
                            </m:sSub>
                          </m:num>
                          <m:den>
                            <m:r>
                              <a:rPr lang="en-GB" sz="1000" i="1">
                                <a:latin typeface="Cambria Math" panose="02040503050406030204" pitchFamily="18" charset="0"/>
                              </a:rPr>
                              <m:t>𝜋</m:t>
                            </m:r>
                          </m:den>
                        </m:f>
                      </m:e>
                    </m:rad>
                    <m:r>
                      <a:rPr lang="en-GB" sz="1000" i="1">
                        <a:latin typeface="Cambria Math" panose="02040503050406030204" pitchFamily="18" charset="0"/>
                      </a:rPr>
                      <m:t> </m:t>
                    </m:r>
                    <m:r>
                      <a:rPr lang="en-GB" sz="1000" i="1">
                        <a:latin typeface="Cambria Math" panose="02040503050406030204" pitchFamily="18" charset="0"/>
                      </a:rPr>
                      <m:t>𝑒𝑥𝑝</m:t>
                    </m:r>
                    <m:d>
                      <m:dPr>
                        <m:ctrlPr>
                          <a:rPr lang="en-GB" sz="1000" i="1">
                            <a:latin typeface="Cambria Math" panose="02040503050406030204" pitchFamily="18" charset="0"/>
                          </a:rPr>
                        </m:ctrlPr>
                      </m:dPr>
                      <m:e>
                        <m:r>
                          <a:rPr lang="en-GB" sz="1000" i="1">
                            <a:latin typeface="Cambria Math" panose="02040503050406030204" pitchFamily="18" charset="0"/>
                          </a:rPr>
                          <m:t>−</m:t>
                        </m:r>
                        <m:sSub>
                          <m:sSubPr>
                            <m:ctrlPr>
                              <a:rPr lang="en-GB" sz="1000" i="1">
                                <a:latin typeface="Cambria Math" panose="02040503050406030204" pitchFamily="18" charset="0"/>
                              </a:rPr>
                            </m:ctrlPr>
                          </m:sSubPr>
                          <m:e>
                            <m:r>
                              <a:rPr lang="en-GB" sz="1000" i="1">
                                <a:latin typeface="Cambria Math" panose="02040503050406030204" pitchFamily="18" charset="0"/>
                              </a:rPr>
                              <m:t>𝛽</m:t>
                            </m:r>
                          </m:e>
                          <m:sub>
                            <m:r>
                              <a:rPr lang="en-GB" sz="1000" i="1">
                                <a:latin typeface="Cambria Math" panose="02040503050406030204" pitchFamily="18" charset="0"/>
                              </a:rPr>
                              <m:t>2</m:t>
                            </m:r>
                          </m:sub>
                        </m:sSub>
                        <m:r>
                          <a:rPr lang="en-GB" sz="1000" i="1">
                            <a:latin typeface="Cambria Math" panose="02040503050406030204" pitchFamily="18" charset="0"/>
                          </a:rPr>
                          <m:t> </m:t>
                        </m:r>
                        <m:sSup>
                          <m:sSupPr>
                            <m:ctrlPr>
                              <a:rPr lang="en-GB" sz="1000" i="1">
                                <a:latin typeface="Cambria Math" panose="02040503050406030204" pitchFamily="18" charset="0"/>
                              </a:rPr>
                            </m:ctrlPr>
                          </m:sSupPr>
                          <m:e>
                            <m:r>
                              <m:rPr>
                                <m:sty m:val="p"/>
                              </m:rPr>
                              <a:rPr lang="en-GB" sz="1000">
                                <a:latin typeface="Cambria Math" panose="02040503050406030204" pitchFamily="18" charset="0"/>
                              </a:rPr>
                              <m:t>Δ</m:t>
                            </m:r>
                          </m:e>
                          <m:sup>
                            <m:r>
                              <a:rPr lang="en-GB" sz="1000">
                                <a:latin typeface="Cambria Math" panose="02040503050406030204" pitchFamily="18" charset="0"/>
                              </a:rPr>
                              <m:t>2</m:t>
                            </m:r>
                          </m:sup>
                        </m:sSup>
                      </m:e>
                    </m:d>
                  </m:oMath>
                </a14:m>
                <a:br>
                  <a:rPr lang="en-US" sz="1000" dirty="0"/>
                </a:br>
                <a:r>
                  <a:rPr lang="en-US" sz="1000" dirty="0"/>
                  <a:t>where </a:t>
                </a:r>
                <a:br>
                  <a:rPr lang="en-US" sz="1000" dirty="0"/>
                </a:br>
                <a14:m>
                  <m:oMath xmlns:m="http://schemas.openxmlformats.org/officeDocument/2006/math">
                    <m:sSub>
                      <m:sSubPr>
                        <m:ctrlPr>
                          <a:rPr lang="en-GB" sz="1000" i="1">
                            <a:latin typeface="Cambria Math" panose="02040503050406030204" pitchFamily="18" charset="0"/>
                          </a:rPr>
                        </m:ctrlPr>
                      </m:sSubPr>
                      <m:e>
                        <m:r>
                          <a:rPr lang="en-GB" sz="1000" i="1">
                            <a:latin typeface="Cambria Math" panose="02040503050406030204" pitchFamily="18" charset="0"/>
                            <a:ea typeface="Calibri" panose="020F0502020204030204" pitchFamily="34" charset="0"/>
                            <a:cs typeface="Arial" panose="020B0604020202020204" pitchFamily="34" charset="0"/>
                          </a:rPr>
                          <m:t>𝛽</m:t>
                        </m:r>
                      </m:e>
                      <m:sub>
                        <m:r>
                          <a:rPr lang="en-GB" sz="1000" i="1">
                            <a:latin typeface="Cambria Math" panose="02040503050406030204" pitchFamily="18" charset="0"/>
                            <a:ea typeface="Calibri" panose="020F0502020204030204" pitchFamily="34" charset="0"/>
                            <a:cs typeface="Arial" panose="020B0604020202020204" pitchFamily="34" charset="0"/>
                          </a:rPr>
                          <m:t>𝑐𝑜𝑛𝑣</m:t>
                        </m:r>
                      </m:sub>
                    </m:sSub>
                    <m:r>
                      <a:rPr lang="en-GB" sz="1000" i="1">
                        <a:latin typeface="Cambria Math" panose="02040503050406030204" pitchFamily="18" charset="0"/>
                        <a:ea typeface="Calibri" panose="020F0502020204030204" pitchFamily="34" charset="0"/>
                        <a:cs typeface="Arial" panose="020B0604020202020204" pitchFamily="34" charset="0"/>
                      </a:rPr>
                      <m:t> </m:t>
                    </m:r>
                    <m:r>
                      <a:rPr lang="en-GB" sz="1000">
                        <a:latin typeface="Cambria Math" panose="02040503050406030204" pitchFamily="18" charset="0"/>
                        <a:ea typeface="Calibri" panose="020F0502020204030204" pitchFamily="34" charset="0"/>
                        <a:cs typeface="Arial" panose="020B0604020202020204" pitchFamily="34" charset="0"/>
                      </a:rPr>
                      <m:t>=</m:t>
                    </m:r>
                    <m:sSup>
                      <m:sSupPr>
                        <m:ctrlPr>
                          <a:rPr lang="en-GB" sz="1000" i="1">
                            <a:latin typeface="Cambria Math" panose="02040503050406030204" pitchFamily="18" charset="0"/>
                          </a:rPr>
                        </m:ctrlPr>
                      </m:sSupPr>
                      <m:e>
                        <m:d>
                          <m:dPr>
                            <m:ctrlPr>
                              <a:rPr lang="en-GB" sz="1000" i="1">
                                <a:latin typeface="Cambria Math" panose="02040503050406030204" pitchFamily="18" charset="0"/>
                              </a:rPr>
                            </m:ctrlPr>
                          </m:dPr>
                          <m:e>
                            <m:r>
                              <m:rPr>
                                <m:sty m:val="p"/>
                              </m:rPr>
                              <a:rPr lang="en-GB" sz="1000">
                                <a:latin typeface="Cambria Math" panose="02040503050406030204" pitchFamily="18" charset="0"/>
                                <a:ea typeface="Calibri" panose="020F0502020204030204" pitchFamily="34" charset="0"/>
                                <a:cs typeface="Arial" panose="020B0604020202020204" pitchFamily="34" charset="0"/>
                              </a:rPr>
                              <m:t>w</m:t>
                            </m:r>
                            <m:rad>
                              <m:radPr>
                                <m:degHide m:val="on"/>
                                <m:ctrlPr>
                                  <a:rPr lang="en-GB" sz="1000" i="1">
                                    <a:latin typeface="Cambria Math" panose="02040503050406030204" pitchFamily="18" charset="0"/>
                                  </a:rPr>
                                </m:ctrlPr>
                              </m:radPr>
                              <m:deg/>
                              <m:e>
                                <m:sSub>
                                  <m:sSubPr>
                                    <m:ctrlPr>
                                      <a:rPr lang="en-GB" sz="1000" i="1">
                                        <a:latin typeface="Cambria Math" panose="02040503050406030204" pitchFamily="18" charset="0"/>
                                      </a:rPr>
                                    </m:ctrlPr>
                                  </m:sSubPr>
                                  <m:e>
                                    <m:r>
                                      <a:rPr lang="en-GB" sz="1000" i="1">
                                        <a:latin typeface="Cambria Math" panose="02040503050406030204" pitchFamily="18" charset="0"/>
                                        <a:ea typeface="Calibri" panose="020F0502020204030204" pitchFamily="34" charset="0"/>
                                        <a:cs typeface="Arial" panose="020B0604020202020204" pitchFamily="34" charset="0"/>
                                      </a:rPr>
                                      <m:t>𝛽</m:t>
                                    </m:r>
                                  </m:e>
                                  <m:sub>
                                    <m:r>
                                      <a:rPr lang="en-GB" sz="1000" i="1">
                                        <a:latin typeface="Cambria Math" panose="02040503050406030204" pitchFamily="18" charset="0"/>
                                        <a:ea typeface="Calibri" panose="020F0502020204030204" pitchFamily="34" charset="0"/>
                                        <a:cs typeface="Arial" panose="020B0604020202020204" pitchFamily="34" charset="0"/>
                                      </a:rPr>
                                      <m:t>1</m:t>
                                    </m:r>
                                  </m:sub>
                                </m:sSub>
                              </m:e>
                            </m:rad>
                            <m:r>
                              <a:rPr lang="en-GB" sz="1000" i="1">
                                <a:latin typeface="Cambria Math" panose="02040503050406030204" pitchFamily="18" charset="0"/>
                                <a:ea typeface="Calibri" panose="020F0502020204030204" pitchFamily="34" charset="0"/>
                                <a:cs typeface="Arial" panose="020B0604020202020204" pitchFamily="34" charset="0"/>
                              </a:rPr>
                              <m:t>+</m:t>
                            </m:r>
                            <m:d>
                              <m:dPr>
                                <m:ctrlPr>
                                  <a:rPr lang="en-GB" sz="1000" i="1">
                                    <a:latin typeface="Cambria Math" panose="02040503050406030204" pitchFamily="18" charset="0"/>
                                  </a:rPr>
                                </m:ctrlPr>
                              </m:dPr>
                              <m:e>
                                <m:r>
                                  <a:rPr lang="en-GB" sz="1000" i="1">
                                    <a:latin typeface="Cambria Math" panose="02040503050406030204" pitchFamily="18" charset="0"/>
                                    <a:ea typeface="Calibri" panose="020F0502020204030204" pitchFamily="34" charset="0"/>
                                    <a:cs typeface="Arial" panose="020B0604020202020204" pitchFamily="34" charset="0"/>
                                  </a:rPr>
                                  <m:t>1</m:t>
                                </m:r>
                                <m:r>
                                  <a:rPr lang="en-GB" sz="1000" i="1">
                                    <a:latin typeface="Cambria Math" panose="02040503050406030204" pitchFamily="18" charset="0"/>
                                    <a:ea typeface="Calibri" panose="020F0502020204030204" pitchFamily="34" charset="0"/>
                                    <a:cs typeface="Arial" panose="020B0604020202020204" pitchFamily="34" charset="0"/>
                                  </a:rPr>
                                  <m:t>−</m:t>
                                </m:r>
                                <m:r>
                                  <a:rPr lang="en-GB" sz="1000" i="1">
                                    <a:latin typeface="Cambria Math" panose="02040503050406030204" pitchFamily="18" charset="0"/>
                                    <a:ea typeface="Calibri" panose="020F0502020204030204" pitchFamily="34" charset="0"/>
                                    <a:cs typeface="Arial" panose="020B0604020202020204" pitchFamily="34" charset="0"/>
                                  </a:rPr>
                                  <m:t>𝑤</m:t>
                                </m:r>
                              </m:e>
                            </m:d>
                            <m:rad>
                              <m:radPr>
                                <m:degHide m:val="on"/>
                                <m:ctrlPr>
                                  <a:rPr lang="en-GB" sz="1000" i="1">
                                    <a:latin typeface="Cambria Math" panose="02040503050406030204" pitchFamily="18" charset="0"/>
                                  </a:rPr>
                                </m:ctrlPr>
                              </m:radPr>
                              <m:deg/>
                              <m:e>
                                <m:sSub>
                                  <m:sSubPr>
                                    <m:ctrlPr>
                                      <a:rPr lang="en-GB" sz="1000" i="1">
                                        <a:latin typeface="Cambria Math" panose="02040503050406030204" pitchFamily="18" charset="0"/>
                                      </a:rPr>
                                    </m:ctrlPr>
                                  </m:sSubPr>
                                  <m:e>
                                    <m:r>
                                      <a:rPr lang="en-GB" sz="1000" i="1">
                                        <a:latin typeface="Cambria Math" panose="02040503050406030204" pitchFamily="18" charset="0"/>
                                        <a:ea typeface="Calibri" panose="020F0502020204030204" pitchFamily="34" charset="0"/>
                                        <a:cs typeface="Arial" panose="020B0604020202020204" pitchFamily="34" charset="0"/>
                                      </a:rPr>
                                      <m:t>𝛽</m:t>
                                    </m:r>
                                  </m:e>
                                  <m:sub>
                                    <m:r>
                                      <a:rPr lang="en-GB" sz="1000" i="1">
                                        <a:latin typeface="Cambria Math" panose="02040503050406030204" pitchFamily="18" charset="0"/>
                                        <a:ea typeface="Calibri" panose="020F0502020204030204" pitchFamily="34" charset="0"/>
                                        <a:cs typeface="Arial" panose="020B0604020202020204" pitchFamily="34" charset="0"/>
                                      </a:rPr>
                                      <m:t>2</m:t>
                                    </m:r>
                                  </m:sub>
                                </m:sSub>
                              </m:e>
                            </m:rad>
                          </m:e>
                        </m:d>
                      </m:e>
                      <m:sup>
                        <m:r>
                          <a:rPr lang="en-GB" sz="1000" i="1">
                            <a:latin typeface="Cambria Math" panose="02040503050406030204" pitchFamily="18" charset="0"/>
                            <a:ea typeface="Calibri" panose="020F0502020204030204" pitchFamily="34" charset="0"/>
                            <a:cs typeface="Arial" panose="020B0604020202020204" pitchFamily="34" charset="0"/>
                          </a:rPr>
                          <m:t>2</m:t>
                        </m:r>
                      </m:sup>
                    </m:sSup>
                  </m:oMath>
                </a14:m>
                <a:endParaRPr lang="en-GB" sz="1000" dirty="0"/>
              </a:p>
              <a:p>
                <a:pPr marL="731838" lvl="2" indent="-228600">
                  <a:buFont typeface="+mj-lt"/>
                  <a:buAutoNum type="arabicPeriod"/>
                </a:pPr>
                <a:r>
                  <a:rPr lang="en-GB" sz="1000" dirty="0"/>
                  <a:t>q-Gaussian</a:t>
                </a:r>
                <a:br>
                  <a:rPr lang="en-GB" sz="1000" dirty="0"/>
                </a:br>
                <a14:m>
                  <m:oMath xmlns:m="http://schemas.openxmlformats.org/officeDocument/2006/math">
                    <m:sSub>
                      <m:sSubPr>
                        <m:ctrlPr>
                          <a:rPr lang="en-GB" sz="1050" i="1" smtClean="0">
                            <a:effectLst/>
                            <a:latin typeface="Cambria Math" panose="02040503050406030204" pitchFamily="18" charset="0"/>
                          </a:rPr>
                        </m:ctrlPr>
                      </m:sSubPr>
                      <m:e>
                        <m:r>
                          <a:rPr lang="en-US" sz="900" i="1">
                            <a:effectLst/>
                            <a:latin typeface="Cambria Math" panose="02040503050406030204" pitchFamily="18" charset="0"/>
                            <a:ea typeface="Calibri" panose="020F0502020204030204" pitchFamily="34" charset="0"/>
                            <a:cs typeface="Arial" panose="020B0604020202020204" pitchFamily="34" charset="0"/>
                          </a:rPr>
                          <m:t>𝑓</m:t>
                        </m:r>
                      </m:e>
                      <m:sub>
                        <m:r>
                          <a:rPr lang="en-US" sz="900" i="1">
                            <a:effectLst/>
                            <a:latin typeface="Cambria Math" panose="02040503050406030204" pitchFamily="18" charset="0"/>
                            <a:ea typeface="Calibri" panose="020F0502020204030204" pitchFamily="34" charset="0"/>
                            <a:cs typeface="Arial" panose="020B0604020202020204" pitchFamily="34" charset="0"/>
                          </a:rPr>
                          <m:t>𝑞</m:t>
                        </m:r>
                        <m:r>
                          <a:rPr lang="en-US" sz="900" i="1">
                            <a:effectLst/>
                            <a:latin typeface="Cambria Math" panose="02040503050406030204" pitchFamily="18" charset="0"/>
                            <a:ea typeface="Calibri" panose="020F0502020204030204" pitchFamily="34" charset="0"/>
                            <a:cs typeface="Arial" panose="020B0604020202020204" pitchFamily="34" charset="0"/>
                          </a:rPr>
                          <m:t>−</m:t>
                        </m:r>
                        <m:r>
                          <a:rPr lang="en-US" sz="900" i="1">
                            <a:effectLst/>
                            <a:latin typeface="Cambria Math" panose="02040503050406030204" pitchFamily="18" charset="0"/>
                            <a:ea typeface="Calibri" panose="020F0502020204030204" pitchFamily="34" charset="0"/>
                            <a:cs typeface="Arial" panose="020B0604020202020204" pitchFamily="34" charset="0"/>
                          </a:rPr>
                          <m:t>𝐺𝑎𝑢𝑠𝑠</m:t>
                        </m:r>
                      </m:sub>
                    </m:sSub>
                    <m:d>
                      <m:dPr>
                        <m:ctrlPr>
                          <a:rPr lang="en-GB" sz="1000" i="1">
                            <a:effectLst/>
                            <a:latin typeface="Cambria Math" panose="02040503050406030204" pitchFamily="18" charset="0"/>
                          </a:rPr>
                        </m:ctrlPr>
                      </m:dPr>
                      <m:e>
                        <m:r>
                          <m:rPr>
                            <m:sty m:val="p"/>
                          </m:rPr>
                          <a:rPr lang="en-GB" sz="1000">
                            <a:effectLst/>
                            <a:latin typeface="Cambria Math" panose="02040503050406030204" pitchFamily="18" charset="0"/>
                            <a:ea typeface="Calibri" panose="020F0502020204030204" pitchFamily="34" charset="0"/>
                            <a:cs typeface="Arial" panose="020B0604020202020204" pitchFamily="34" charset="0"/>
                          </a:rPr>
                          <m:t>Δ</m:t>
                        </m:r>
                        <m:r>
                          <a:rPr lang="en-GB" sz="1000">
                            <a:effectLst/>
                            <a:latin typeface="Cambria Math" panose="02040503050406030204" pitchFamily="18" charset="0"/>
                            <a:ea typeface="Calibri" panose="020F0502020204030204" pitchFamily="34" charset="0"/>
                            <a:cs typeface="Arial" panose="020B0604020202020204" pitchFamily="34" charset="0"/>
                          </a:rPr>
                          <m:t>;</m:t>
                        </m:r>
                        <m:r>
                          <a:rPr lang="en-GB" sz="1000" i="1">
                            <a:effectLst/>
                            <a:latin typeface="Cambria Math" panose="02040503050406030204" pitchFamily="18" charset="0"/>
                            <a:ea typeface="Calibri" panose="020F0502020204030204" pitchFamily="34" charset="0"/>
                            <a:cs typeface="Arial" panose="020B0604020202020204" pitchFamily="34" charset="0"/>
                          </a:rPr>
                          <m:t>𝑞</m:t>
                        </m:r>
                        <m:r>
                          <a:rPr lang="en-GB" sz="1000">
                            <a:effectLst/>
                            <a:latin typeface="Cambria Math" panose="02040503050406030204" pitchFamily="18" charset="0"/>
                            <a:ea typeface="Calibri" panose="020F0502020204030204" pitchFamily="34" charset="0"/>
                            <a:cs typeface="Arial" panose="020B0604020202020204" pitchFamily="34" charset="0"/>
                          </a:rPr>
                          <m:t>,</m:t>
                        </m:r>
                        <m:sSub>
                          <m:sSubPr>
                            <m:ctrlPr>
                              <a:rPr lang="en-GB" sz="1000" i="1">
                                <a:effectLst/>
                                <a:latin typeface="Cambria Math" panose="02040503050406030204" pitchFamily="18" charset="0"/>
                              </a:rPr>
                            </m:ctrlPr>
                          </m:sSubPr>
                          <m:e>
                            <m:r>
                              <a:rPr lang="en-GB" sz="1000" i="1">
                                <a:effectLst/>
                                <a:latin typeface="Cambria Math" panose="02040503050406030204" pitchFamily="18" charset="0"/>
                                <a:ea typeface="Calibri" panose="020F0502020204030204" pitchFamily="34" charset="0"/>
                                <a:cs typeface="Arial" panose="020B0604020202020204" pitchFamily="34" charset="0"/>
                              </a:rPr>
                              <m:t>𝛽</m:t>
                            </m:r>
                          </m:e>
                          <m:sub>
                            <m:r>
                              <a:rPr lang="en-GB" sz="1000" i="1">
                                <a:effectLst/>
                                <a:latin typeface="Cambria Math" panose="02040503050406030204" pitchFamily="18" charset="0"/>
                                <a:ea typeface="Calibri" panose="020F0502020204030204" pitchFamily="34" charset="0"/>
                                <a:cs typeface="Arial" panose="020B0604020202020204" pitchFamily="34" charset="0"/>
                              </a:rPr>
                              <m:t>𝑞</m:t>
                            </m:r>
                            <m:r>
                              <a:rPr lang="en-GB" sz="1000" i="1">
                                <a:effectLst/>
                                <a:latin typeface="Cambria Math" panose="02040503050406030204" pitchFamily="18" charset="0"/>
                                <a:ea typeface="Calibri" panose="020F0502020204030204" pitchFamily="34" charset="0"/>
                                <a:cs typeface="Arial" panose="020B0604020202020204" pitchFamily="34" charset="0"/>
                              </a:rPr>
                              <m:t>,</m:t>
                            </m:r>
                            <m:r>
                              <a:rPr lang="en-GB" sz="1000" i="1">
                                <a:effectLst/>
                                <a:latin typeface="Cambria Math" panose="02040503050406030204" pitchFamily="18" charset="0"/>
                                <a:ea typeface="Calibri" panose="020F0502020204030204" pitchFamily="34" charset="0"/>
                                <a:cs typeface="Arial" panose="020B0604020202020204" pitchFamily="34" charset="0"/>
                              </a:rPr>
                              <m:t>𝑐𝑜𝑛𝑣</m:t>
                            </m:r>
                          </m:sub>
                        </m:sSub>
                      </m:e>
                    </m:d>
                    <m:r>
                      <a:rPr lang="en-GB" sz="1000">
                        <a:effectLst/>
                        <a:latin typeface="Cambria Math" panose="02040503050406030204" pitchFamily="18" charset="0"/>
                        <a:ea typeface="Calibri" panose="020F0502020204030204" pitchFamily="34" charset="0"/>
                        <a:cs typeface="Arial" panose="020B0604020202020204" pitchFamily="34" charset="0"/>
                      </a:rPr>
                      <m:t>=</m:t>
                    </m:r>
                    <m:f>
                      <m:fPr>
                        <m:ctrlPr>
                          <a:rPr lang="en-GB" sz="1000" i="1">
                            <a:effectLst/>
                            <a:latin typeface="Cambria Math" panose="02040503050406030204" pitchFamily="18" charset="0"/>
                          </a:rPr>
                        </m:ctrlPr>
                      </m:fPr>
                      <m:num>
                        <m:rad>
                          <m:radPr>
                            <m:degHide m:val="on"/>
                            <m:ctrlPr>
                              <a:rPr lang="en-GB" sz="1000" i="1">
                                <a:effectLst/>
                                <a:latin typeface="Cambria Math" panose="02040503050406030204" pitchFamily="18" charset="0"/>
                              </a:rPr>
                            </m:ctrlPr>
                          </m:radPr>
                          <m:deg/>
                          <m:e>
                            <m:sSub>
                              <m:sSubPr>
                                <m:ctrlPr>
                                  <a:rPr lang="en-GB" sz="1000" i="1">
                                    <a:effectLst/>
                                    <a:latin typeface="Cambria Math" panose="02040503050406030204" pitchFamily="18" charset="0"/>
                                  </a:rPr>
                                </m:ctrlPr>
                              </m:sSubPr>
                              <m:e>
                                <m:r>
                                  <a:rPr lang="en-GB" sz="1000" i="1">
                                    <a:effectLst/>
                                    <a:latin typeface="Cambria Math" panose="02040503050406030204" pitchFamily="18" charset="0"/>
                                    <a:ea typeface="Calibri" panose="020F0502020204030204" pitchFamily="34" charset="0"/>
                                    <a:cs typeface="Arial" panose="020B0604020202020204" pitchFamily="34" charset="0"/>
                                  </a:rPr>
                                  <m:t>𝛽</m:t>
                                </m:r>
                              </m:e>
                              <m:sub>
                                <m:r>
                                  <a:rPr lang="en-GB" sz="1000" i="1">
                                    <a:effectLst/>
                                    <a:latin typeface="Cambria Math" panose="02040503050406030204" pitchFamily="18" charset="0"/>
                                    <a:ea typeface="Calibri" panose="020F0502020204030204" pitchFamily="34" charset="0"/>
                                    <a:cs typeface="Arial" panose="020B0604020202020204" pitchFamily="34" charset="0"/>
                                  </a:rPr>
                                  <m:t>𝑞</m:t>
                                </m:r>
                                <m:r>
                                  <a:rPr lang="en-GB" sz="1000" i="1">
                                    <a:effectLst/>
                                    <a:latin typeface="Cambria Math" panose="02040503050406030204" pitchFamily="18" charset="0"/>
                                    <a:ea typeface="Calibri" panose="020F0502020204030204" pitchFamily="34" charset="0"/>
                                    <a:cs typeface="Arial" panose="020B0604020202020204" pitchFamily="34" charset="0"/>
                                  </a:rPr>
                                  <m:t>,</m:t>
                                </m:r>
                                <m:r>
                                  <a:rPr lang="en-GB" sz="1000" i="1">
                                    <a:effectLst/>
                                    <a:latin typeface="Cambria Math" panose="02040503050406030204" pitchFamily="18" charset="0"/>
                                    <a:ea typeface="Calibri" panose="020F0502020204030204" pitchFamily="34" charset="0"/>
                                    <a:cs typeface="Arial" panose="020B0604020202020204" pitchFamily="34" charset="0"/>
                                  </a:rPr>
                                  <m:t>𝑐𝑜𝑛𝑣</m:t>
                                </m:r>
                              </m:sub>
                            </m:sSub>
                            <m:r>
                              <a:rPr lang="en-GB" sz="1000" i="1">
                                <a:effectLst/>
                                <a:latin typeface="Cambria Math" panose="02040503050406030204" pitchFamily="18" charset="0"/>
                                <a:ea typeface="Calibri" panose="020F0502020204030204" pitchFamily="34" charset="0"/>
                                <a:cs typeface="Arial" panose="020B0604020202020204" pitchFamily="34" charset="0"/>
                              </a:rPr>
                              <m:t> </m:t>
                            </m:r>
                          </m:e>
                        </m:rad>
                      </m:num>
                      <m:den>
                        <m:sSub>
                          <m:sSubPr>
                            <m:ctrlPr>
                              <a:rPr lang="en-GB" sz="1000" i="1">
                                <a:effectLst/>
                                <a:latin typeface="Cambria Math" panose="02040503050406030204" pitchFamily="18" charset="0"/>
                              </a:rPr>
                            </m:ctrlPr>
                          </m:sSubPr>
                          <m:e>
                            <m:r>
                              <a:rPr lang="en-GB" sz="1000" i="1">
                                <a:effectLst/>
                                <a:latin typeface="Cambria Math" panose="02040503050406030204" pitchFamily="18" charset="0"/>
                                <a:ea typeface="Calibri" panose="020F0502020204030204" pitchFamily="34" charset="0"/>
                                <a:cs typeface="Arial" panose="020B0604020202020204" pitchFamily="34" charset="0"/>
                              </a:rPr>
                              <m:t>𝐶</m:t>
                            </m:r>
                          </m:e>
                          <m:sub>
                            <m:r>
                              <a:rPr lang="en-GB" sz="1000" i="1">
                                <a:effectLst/>
                                <a:latin typeface="Cambria Math" panose="02040503050406030204" pitchFamily="18" charset="0"/>
                                <a:ea typeface="Calibri" panose="020F0502020204030204" pitchFamily="34" charset="0"/>
                                <a:cs typeface="Arial" panose="020B0604020202020204" pitchFamily="34" charset="0"/>
                              </a:rPr>
                              <m:t>𝑞</m:t>
                            </m:r>
                          </m:sub>
                        </m:sSub>
                      </m:den>
                    </m:f>
                    <m:r>
                      <a:rPr lang="en-GB" sz="1000" i="1">
                        <a:effectLst/>
                        <a:latin typeface="Cambria Math" panose="02040503050406030204" pitchFamily="18" charset="0"/>
                        <a:ea typeface="Calibri" panose="020F0502020204030204" pitchFamily="34" charset="0"/>
                        <a:cs typeface="Arial" panose="020B0604020202020204" pitchFamily="34" charset="0"/>
                      </a:rPr>
                      <m:t>𝑒</m:t>
                    </m:r>
                    <m:sSub>
                      <m:sSubPr>
                        <m:ctrlPr>
                          <a:rPr lang="en-GB" sz="1000" i="1">
                            <a:effectLst/>
                            <a:latin typeface="Cambria Math" panose="02040503050406030204" pitchFamily="18" charset="0"/>
                          </a:rPr>
                        </m:ctrlPr>
                      </m:sSubPr>
                      <m:e>
                        <m:r>
                          <a:rPr lang="en-GB" sz="1000">
                            <a:effectLst/>
                            <a:latin typeface="Cambria Math" panose="02040503050406030204" pitchFamily="18" charset="0"/>
                            <a:ea typeface="Calibri" panose="020F0502020204030204" pitchFamily="34" charset="0"/>
                            <a:cs typeface="Arial" panose="020B0604020202020204" pitchFamily="34" charset="0"/>
                          </a:rPr>
                          <m:t>­</m:t>
                        </m:r>
                      </m:e>
                      <m:sub>
                        <m:r>
                          <a:rPr lang="en-GB" sz="1000" i="1">
                            <a:effectLst/>
                            <a:latin typeface="Cambria Math" panose="02040503050406030204" pitchFamily="18" charset="0"/>
                            <a:ea typeface="Calibri" panose="020F0502020204030204" pitchFamily="34" charset="0"/>
                            <a:cs typeface="Arial" panose="020B0604020202020204" pitchFamily="34" charset="0"/>
                          </a:rPr>
                          <m:t>𝑞</m:t>
                        </m:r>
                      </m:sub>
                    </m:sSub>
                    <m:d>
                      <m:dPr>
                        <m:ctrlPr>
                          <a:rPr lang="en-GB" sz="1000" i="1">
                            <a:effectLst/>
                            <a:latin typeface="Cambria Math" panose="02040503050406030204" pitchFamily="18" charset="0"/>
                          </a:rPr>
                        </m:ctrlPr>
                      </m:dPr>
                      <m:e>
                        <m:r>
                          <a:rPr lang="en-GB" sz="1000" i="1">
                            <a:effectLst/>
                            <a:latin typeface="Cambria Math" panose="02040503050406030204" pitchFamily="18" charset="0"/>
                            <a:ea typeface="Calibri" panose="020F0502020204030204" pitchFamily="34" charset="0"/>
                            <a:cs typeface="Arial" panose="020B0604020202020204" pitchFamily="34" charset="0"/>
                          </a:rPr>
                          <m:t>−</m:t>
                        </m:r>
                        <m:sSub>
                          <m:sSubPr>
                            <m:ctrlPr>
                              <a:rPr lang="en-GB" sz="1000" i="1">
                                <a:effectLst/>
                                <a:latin typeface="Cambria Math" panose="02040503050406030204" pitchFamily="18" charset="0"/>
                              </a:rPr>
                            </m:ctrlPr>
                          </m:sSubPr>
                          <m:e>
                            <m:r>
                              <a:rPr lang="en-GB" sz="1000" i="1">
                                <a:effectLst/>
                                <a:latin typeface="Cambria Math" panose="02040503050406030204" pitchFamily="18" charset="0"/>
                                <a:ea typeface="Calibri" panose="020F0502020204030204" pitchFamily="34" charset="0"/>
                                <a:cs typeface="Arial" panose="020B0604020202020204" pitchFamily="34" charset="0"/>
                              </a:rPr>
                              <m:t>𝛽</m:t>
                            </m:r>
                          </m:e>
                          <m:sub>
                            <m:r>
                              <a:rPr lang="en-GB" sz="1000" i="1">
                                <a:effectLst/>
                                <a:latin typeface="Cambria Math" panose="02040503050406030204" pitchFamily="18" charset="0"/>
                                <a:ea typeface="Calibri" panose="020F0502020204030204" pitchFamily="34" charset="0"/>
                                <a:cs typeface="Arial" panose="020B0604020202020204" pitchFamily="34" charset="0"/>
                              </a:rPr>
                              <m:t>𝑞</m:t>
                            </m:r>
                            <m:r>
                              <a:rPr lang="en-GB" sz="1000" i="1">
                                <a:effectLst/>
                                <a:latin typeface="Cambria Math" panose="02040503050406030204" pitchFamily="18" charset="0"/>
                                <a:ea typeface="Calibri" panose="020F0502020204030204" pitchFamily="34" charset="0"/>
                                <a:cs typeface="Arial" panose="020B0604020202020204" pitchFamily="34" charset="0"/>
                              </a:rPr>
                              <m:t>,</m:t>
                            </m:r>
                            <m:r>
                              <a:rPr lang="en-GB" sz="1000" i="1">
                                <a:effectLst/>
                                <a:latin typeface="Cambria Math" panose="02040503050406030204" pitchFamily="18" charset="0"/>
                                <a:ea typeface="Calibri" panose="020F0502020204030204" pitchFamily="34" charset="0"/>
                                <a:cs typeface="Arial" panose="020B0604020202020204" pitchFamily="34" charset="0"/>
                              </a:rPr>
                              <m:t>𝑐𝑜𝑛𝑣</m:t>
                            </m:r>
                          </m:sub>
                        </m:sSub>
                        <m:r>
                          <a:rPr lang="en-GB" sz="1000" i="1">
                            <a:effectLst/>
                            <a:latin typeface="Cambria Math" panose="02040503050406030204" pitchFamily="18" charset="0"/>
                            <a:ea typeface="Calibri" panose="020F0502020204030204" pitchFamily="34" charset="0"/>
                            <a:cs typeface="Arial" panose="020B0604020202020204" pitchFamily="34" charset="0"/>
                          </a:rPr>
                          <m:t> </m:t>
                        </m:r>
                        <m:sSup>
                          <m:sSupPr>
                            <m:ctrlPr>
                              <a:rPr lang="en-GB" sz="1000" i="1">
                                <a:effectLst/>
                                <a:latin typeface="Cambria Math" panose="02040503050406030204" pitchFamily="18" charset="0"/>
                              </a:rPr>
                            </m:ctrlPr>
                          </m:sSupPr>
                          <m:e>
                            <m:r>
                              <m:rPr>
                                <m:sty m:val="p"/>
                              </m:rPr>
                              <a:rPr lang="en-GB" sz="1000">
                                <a:effectLst/>
                                <a:latin typeface="Cambria Math" panose="02040503050406030204" pitchFamily="18" charset="0"/>
                                <a:ea typeface="Calibri" panose="020F0502020204030204" pitchFamily="34" charset="0"/>
                                <a:cs typeface="Arial" panose="020B0604020202020204" pitchFamily="34" charset="0"/>
                              </a:rPr>
                              <m:t>Δ</m:t>
                            </m:r>
                          </m:e>
                          <m:sup>
                            <m:r>
                              <a:rPr lang="en-GB" sz="1000">
                                <a:effectLst/>
                                <a:latin typeface="Cambria Math" panose="02040503050406030204" pitchFamily="18" charset="0"/>
                                <a:ea typeface="Calibri" panose="020F0502020204030204" pitchFamily="34" charset="0"/>
                                <a:cs typeface="Arial" panose="020B0604020202020204" pitchFamily="34" charset="0"/>
                              </a:rPr>
                              <m:t>2</m:t>
                            </m:r>
                          </m:sup>
                        </m:sSup>
                      </m:e>
                    </m:d>
                  </m:oMath>
                </a14:m>
                <a:endParaRPr lang="en-GB" sz="1050" dirty="0"/>
              </a:p>
              <a:p>
                <a:pPr marL="423863" lvl="1" indent="-171450" algn="just">
                  <a:buFont typeface="Arial" panose="020B0604020202020204" pitchFamily="34" charset="0"/>
                  <a:buChar char="•"/>
                </a:pPr>
                <a:r>
                  <a:rPr lang="en-GB" sz="1050" dirty="0"/>
                  <a:t>Then the fitting parameters of different models was used to determine the </a:t>
                </a:r>
                <a14:m>
                  <m:oMath xmlns:m="http://schemas.openxmlformats.org/officeDocument/2006/math">
                    <m:sSub>
                      <m:sSubPr>
                        <m:ctrlPr>
                          <a:rPr lang="en-US" sz="1050" b="0" i="1" smtClean="0">
                            <a:latin typeface="Cambria Math" panose="02040503050406030204" pitchFamily="18" charset="0"/>
                          </a:rPr>
                        </m:ctrlPr>
                      </m:sSubPr>
                      <m:e>
                        <m:r>
                          <m:rPr>
                            <m:sty m:val="p"/>
                          </m:rPr>
                          <a:rPr lang="en-US" sz="1050" b="0" i="0" smtClean="0">
                            <a:latin typeface="Cambria Math" panose="02040503050406030204" pitchFamily="18" charset="0"/>
                          </a:rPr>
                          <m:t>Σ</m:t>
                        </m:r>
                      </m:e>
                      <m:sub>
                        <m:r>
                          <a:rPr lang="en-US" sz="1050" b="0" i="1" smtClean="0">
                            <a:latin typeface="Cambria Math" panose="02040503050406030204" pitchFamily="18" charset="0"/>
                          </a:rPr>
                          <m:t>𝑐𝑜𝑛𝑣</m:t>
                        </m:r>
                      </m:sub>
                    </m:sSub>
                  </m:oMath>
                </a14:m>
                <a:r>
                  <a:rPr lang="en-GB" sz="1050" dirty="0"/>
                  <a:t>.</a:t>
                </a:r>
              </a:p>
              <a:p>
                <a:pPr marL="423863" lvl="1" indent="-171450" algn="just">
                  <a:buFont typeface="Arial" panose="020B0604020202020204" pitchFamily="34" charset="0"/>
                  <a:buChar char="•"/>
                </a:pPr>
                <a:endParaRPr lang="en-GB" sz="1050" dirty="0"/>
              </a:p>
              <a:p>
                <a:pPr marL="423863" lvl="1" indent="-171450" algn="just">
                  <a:buFont typeface="Arial" panose="020B0604020202020204" pitchFamily="34" charset="0"/>
                  <a:buChar char="•"/>
                </a:pPr>
                <a:endParaRPr lang="en-GB" sz="1000" dirty="0"/>
              </a:p>
            </p:txBody>
          </p:sp>
        </mc:Choice>
        <mc:Fallback xmlns="">
          <p:sp>
            <p:nvSpPr>
              <p:cNvPr id="2" name="Content Placeholder 1">
                <a:extLst>
                  <a:ext uri="{FF2B5EF4-FFF2-40B4-BE49-F238E27FC236}">
                    <a16:creationId xmlns:a16="http://schemas.microsoft.com/office/drawing/2014/main" id="{830B5A03-BA8B-ACA2-5810-5864474832F7}"/>
                  </a:ext>
                </a:extLst>
              </p:cNvPr>
              <p:cNvSpPr>
                <a:spLocks noGrp="1" noRot="1" noChangeAspect="1" noMove="1" noResize="1" noEditPoints="1" noAdjustHandles="1" noChangeArrowheads="1" noChangeShapeType="1" noTextEdit="1"/>
              </p:cNvSpPr>
              <p:nvPr>
                <p:ph idx="1"/>
              </p:nvPr>
            </p:nvSpPr>
            <p:spPr>
              <a:xfrm>
                <a:off x="199" y="600475"/>
                <a:ext cx="5632325" cy="3360312"/>
              </a:xfrm>
              <a:blipFill>
                <a:blip r:embed="rId3"/>
                <a:stretch>
                  <a:fillRect t="-544" r="-433"/>
                </a:stretch>
              </a:blipFill>
            </p:spPr>
            <p:txBody>
              <a:bodyPr/>
              <a:lstStyle/>
              <a:p>
                <a:r>
                  <a:rPr lang="en-GB">
                    <a:noFill/>
                  </a:rPr>
                  <a:t> </a:t>
                </a:r>
              </a:p>
            </p:txBody>
          </p:sp>
        </mc:Fallback>
      </mc:AlternateContent>
      <p:sp>
        <p:nvSpPr>
          <p:cNvPr id="4" name="TextBox 3">
            <a:extLst>
              <a:ext uri="{FF2B5EF4-FFF2-40B4-BE49-F238E27FC236}">
                <a16:creationId xmlns:a16="http://schemas.microsoft.com/office/drawing/2014/main" id="{36AE1A95-9BD1-15DF-503E-30D68ABAA6AD}"/>
              </a:ext>
            </a:extLst>
          </p:cNvPr>
          <p:cNvSpPr txBox="1"/>
          <p:nvPr/>
        </p:nvSpPr>
        <p:spPr>
          <a:xfrm>
            <a:off x="5166297" y="1732841"/>
            <a:ext cx="434734" cy="261610"/>
          </a:xfrm>
          <a:prstGeom prst="rect">
            <a:avLst/>
          </a:prstGeom>
          <a:noFill/>
        </p:spPr>
        <p:txBody>
          <a:bodyPr wrap="none" rtlCol="0">
            <a:spAutoFit/>
          </a:bodyPr>
          <a:lstStyle/>
          <a:p>
            <a:r>
              <a:rPr lang="en-US" dirty="0"/>
              <a:t>(11)</a:t>
            </a:r>
            <a:endParaRPr lang="en-GB" dirty="0"/>
          </a:p>
        </p:txBody>
      </p:sp>
      <p:sp>
        <p:nvSpPr>
          <p:cNvPr id="17" name="TextBox 16">
            <a:extLst>
              <a:ext uri="{FF2B5EF4-FFF2-40B4-BE49-F238E27FC236}">
                <a16:creationId xmlns:a16="http://schemas.microsoft.com/office/drawing/2014/main" id="{8E34B881-9F0F-6660-6B47-C7883948C914}"/>
              </a:ext>
            </a:extLst>
          </p:cNvPr>
          <p:cNvSpPr txBox="1"/>
          <p:nvPr/>
        </p:nvSpPr>
        <p:spPr>
          <a:xfrm>
            <a:off x="5174355" y="2433547"/>
            <a:ext cx="434734" cy="261610"/>
          </a:xfrm>
          <a:prstGeom prst="rect">
            <a:avLst/>
          </a:prstGeom>
          <a:noFill/>
        </p:spPr>
        <p:txBody>
          <a:bodyPr wrap="none" rtlCol="0">
            <a:spAutoFit/>
          </a:bodyPr>
          <a:lstStyle/>
          <a:p>
            <a:r>
              <a:rPr lang="en-US" dirty="0"/>
              <a:t>(12)</a:t>
            </a:r>
            <a:endParaRPr lang="en-GB" dirty="0"/>
          </a:p>
        </p:txBody>
      </p:sp>
      <p:sp>
        <p:nvSpPr>
          <p:cNvPr id="18" name="TextBox 17">
            <a:extLst>
              <a:ext uri="{FF2B5EF4-FFF2-40B4-BE49-F238E27FC236}">
                <a16:creationId xmlns:a16="http://schemas.microsoft.com/office/drawing/2014/main" id="{9A446A85-B2A2-A65D-1FDE-8616C16EE37E}"/>
              </a:ext>
            </a:extLst>
          </p:cNvPr>
          <p:cNvSpPr txBox="1"/>
          <p:nvPr/>
        </p:nvSpPr>
        <p:spPr>
          <a:xfrm>
            <a:off x="5197790" y="3320531"/>
            <a:ext cx="434734" cy="261610"/>
          </a:xfrm>
          <a:prstGeom prst="rect">
            <a:avLst/>
          </a:prstGeom>
          <a:noFill/>
        </p:spPr>
        <p:txBody>
          <a:bodyPr wrap="none" rtlCol="0">
            <a:spAutoFit/>
          </a:bodyPr>
          <a:lstStyle/>
          <a:p>
            <a:r>
              <a:rPr lang="en-US" dirty="0"/>
              <a:t>(13)</a:t>
            </a:r>
            <a:endParaRPr lang="en-GB" dirty="0"/>
          </a:p>
        </p:txBody>
      </p:sp>
      <p:cxnSp>
        <p:nvCxnSpPr>
          <p:cNvPr id="20" name="AutoShape 12">
            <a:extLst>
              <a:ext uri="{FF2B5EF4-FFF2-40B4-BE49-F238E27FC236}">
                <a16:creationId xmlns:a16="http://schemas.microsoft.com/office/drawing/2014/main" id="{4619B7C3-0706-6A64-A28C-E68DE6F128C8}"/>
              </a:ext>
            </a:extLst>
          </p:cNvPr>
          <p:cNvCxnSpPr>
            <a:cxnSpLocks noChangeShapeType="1"/>
          </p:cNvCxnSpPr>
          <p:nvPr/>
        </p:nvCxnSpPr>
        <p:spPr bwMode="auto">
          <a:xfrm>
            <a:off x="2530060" y="528823"/>
            <a:ext cx="3168650" cy="0"/>
          </a:xfrm>
          <a:prstGeom prst="straightConnector1">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21" name="Group 34">
            <a:extLst>
              <a:ext uri="{FF2B5EF4-FFF2-40B4-BE49-F238E27FC236}">
                <a16:creationId xmlns:a16="http://schemas.microsoft.com/office/drawing/2014/main" id="{3FF505EF-5765-E84D-9DCA-3729E9285355}"/>
              </a:ext>
            </a:extLst>
          </p:cNvPr>
          <p:cNvGrpSpPr>
            <a:grpSpLocks noChangeAspect="1"/>
          </p:cNvGrpSpPr>
          <p:nvPr/>
        </p:nvGrpSpPr>
        <p:grpSpPr bwMode="auto">
          <a:xfrm>
            <a:off x="1172" y="-15490"/>
            <a:ext cx="1592883" cy="735917"/>
            <a:chOff x="230" y="217"/>
            <a:chExt cx="1096" cy="507"/>
          </a:xfrm>
        </p:grpSpPr>
        <p:sp>
          <p:nvSpPr>
            <p:cNvPr id="22" name="AutoShape 33">
              <a:extLst>
                <a:ext uri="{FF2B5EF4-FFF2-40B4-BE49-F238E27FC236}">
                  <a16:creationId xmlns:a16="http://schemas.microsoft.com/office/drawing/2014/main" id="{D3D2E088-EF14-D159-D51A-2C461FD5B909}"/>
                </a:ext>
              </a:extLst>
            </p:cNvPr>
            <p:cNvSpPr>
              <a:spLocks noChangeAspect="1" noChangeArrowheads="1" noTextEdit="1"/>
            </p:cNvSpPr>
            <p:nvPr/>
          </p:nvSpPr>
          <p:spPr bwMode="auto">
            <a:xfrm>
              <a:off x="230" y="217"/>
              <a:ext cx="1096" cy="5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23" name="Freeform 37">
              <a:extLst>
                <a:ext uri="{FF2B5EF4-FFF2-40B4-BE49-F238E27FC236}">
                  <a16:creationId xmlns:a16="http://schemas.microsoft.com/office/drawing/2014/main" id="{A704BE6A-52F1-D543-6833-74EFDC71C6F6}"/>
                </a:ext>
              </a:extLst>
            </p:cNvPr>
            <p:cNvSpPr>
              <a:spLocks noEditPoints="1"/>
            </p:cNvSpPr>
            <p:nvPr/>
          </p:nvSpPr>
          <p:spPr bwMode="auto">
            <a:xfrm>
              <a:off x="661" y="366"/>
              <a:ext cx="544" cy="241"/>
            </a:xfrm>
            <a:custGeom>
              <a:avLst/>
              <a:gdLst>
                <a:gd name="T0" fmla="*/ 1 w 2179"/>
                <a:gd name="T1" fmla="*/ 1 h 964"/>
                <a:gd name="T2" fmla="*/ 2 w 2179"/>
                <a:gd name="T3" fmla="*/ 1 h 964"/>
                <a:gd name="T4" fmla="*/ 1 w 2179"/>
                <a:gd name="T5" fmla="*/ 1 h 964"/>
                <a:gd name="T6" fmla="*/ 1 w 2179"/>
                <a:gd name="T7" fmla="*/ 1 h 964"/>
                <a:gd name="T8" fmla="*/ 1 w 2179"/>
                <a:gd name="T9" fmla="*/ 1 h 964"/>
                <a:gd name="T10" fmla="*/ 1 w 2179"/>
                <a:gd name="T11" fmla="*/ 1 h 964"/>
                <a:gd name="T12" fmla="*/ 1 w 2179"/>
                <a:gd name="T13" fmla="*/ 1 h 964"/>
                <a:gd name="T14" fmla="*/ 0 w 2179"/>
                <a:gd name="T15" fmla="*/ 1 h 964"/>
                <a:gd name="T16" fmla="*/ 0 w 2179"/>
                <a:gd name="T17" fmla="*/ 1 h 964"/>
                <a:gd name="T18" fmla="*/ 0 w 2179"/>
                <a:gd name="T19" fmla="*/ 1 h 964"/>
                <a:gd name="T20" fmla="*/ 0 w 2179"/>
                <a:gd name="T21" fmla="*/ 1 h 964"/>
                <a:gd name="T22" fmla="*/ 0 w 2179"/>
                <a:gd name="T23" fmla="*/ 1 h 964"/>
                <a:gd name="T24" fmla="*/ 0 w 2179"/>
                <a:gd name="T25" fmla="*/ 1 h 964"/>
                <a:gd name="T26" fmla="*/ 1 w 2179"/>
                <a:gd name="T27" fmla="*/ 1 h 964"/>
                <a:gd name="T28" fmla="*/ 1 w 2179"/>
                <a:gd name="T29" fmla="*/ 1 h 964"/>
                <a:gd name="T30" fmla="*/ 1 w 2179"/>
                <a:gd name="T31" fmla="*/ 1 h 964"/>
                <a:gd name="T32" fmla="*/ 1 w 2179"/>
                <a:gd name="T33" fmla="*/ 1 h 964"/>
                <a:gd name="T34" fmla="*/ 1 w 2179"/>
                <a:gd name="T35" fmla="*/ 1 h 964"/>
                <a:gd name="T36" fmla="*/ 1 w 2179"/>
                <a:gd name="T37" fmla="*/ 1 h 964"/>
                <a:gd name="T38" fmla="*/ 0 w 2179"/>
                <a:gd name="T39" fmla="*/ 1 h 964"/>
                <a:gd name="T40" fmla="*/ 0 w 2179"/>
                <a:gd name="T41" fmla="*/ 1 h 964"/>
                <a:gd name="T42" fmla="*/ 0 w 2179"/>
                <a:gd name="T43" fmla="*/ 1 h 964"/>
                <a:gd name="T44" fmla="*/ 0 w 2179"/>
                <a:gd name="T45" fmla="*/ 1 h 964"/>
                <a:gd name="T46" fmla="*/ 2 w 2179"/>
                <a:gd name="T47" fmla="*/ 1 h 964"/>
                <a:gd name="T48" fmla="*/ 2 w 2179"/>
                <a:gd name="T49" fmla="*/ 1 h 964"/>
                <a:gd name="T50" fmla="*/ 1 w 2179"/>
                <a:gd name="T51" fmla="*/ 1 h 964"/>
                <a:gd name="T52" fmla="*/ 1 w 2179"/>
                <a:gd name="T53" fmla="*/ 1 h 964"/>
                <a:gd name="T54" fmla="*/ 1 w 2179"/>
                <a:gd name="T55" fmla="*/ 1 h 964"/>
                <a:gd name="T56" fmla="*/ 1 w 2179"/>
                <a:gd name="T57" fmla="*/ 1 h 964"/>
                <a:gd name="T58" fmla="*/ 0 w 2179"/>
                <a:gd name="T59" fmla="*/ 1 h 964"/>
                <a:gd name="T60" fmla="*/ 0 w 2179"/>
                <a:gd name="T61" fmla="*/ 1 h 964"/>
                <a:gd name="T62" fmla="*/ 0 w 2179"/>
                <a:gd name="T63" fmla="*/ 1 h 964"/>
                <a:gd name="T64" fmla="*/ 2 w 2179"/>
                <a:gd name="T65" fmla="*/ 1 h 964"/>
                <a:gd name="T66" fmla="*/ 2 w 2179"/>
                <a:gd name="T67" fmla="*/ 1 h 964"/>
                <a:gd name="T68" fmla="*/ 2 w 2179"/>
                <a:gd name="T69" fmla="*/ 1 h 964"/>
                <a:gd name="T70" fmla="*/ 2 w 2179"/>
                <a:gd name="T71" fmla="*/ 1 h 964"/>
                <a:gd name="T72" fmla="*/ 1 w 2179"/>
                <a:gd name="T73" fmla="*/ 1 h 964"/>
                <a:gd name="T74" fmla="*/ 1 w 2179"/>
                <a:gd name="T75" fmla="*/ 1 h 964"/>
                <a:gd name="T76" fmla="*/ 1 w 2179"/>
                <a:gd name="T77" fmla="*/ 1 h 964"/>
                <a:gd name="T78" fmla="*/ 1 w 2179"/>
                <a:gd name="T79" fmla="*/ 1 h 964"/>
                <a:gd name="T80" fmla="*/ 0 w 2179"/>
                <a:gd name="T81" fmla="*/ 1 h 964"/>
                <a:gd name="T82" fmla="*/ 0 w 2179"/>
                <a:gd name="T83" fmla="*/ 1 h 964"/>
                <a:gd name="T84" fmla="*/ 0 w 2179"/>
                <a:gd name="T85" fmla="*/ 1 h 964"/>
                <a:gd name="T86" fmla="*/ 0 w 2179"/>
                <a:gd name="T87" fmla="*/ 0 h 964"/>
                <a:gd name="T88" fmla="*/ 0 w 2179"/>
                <a:gd name="T89" fmla="*/ 0 h 964"/>
                <a:gd name="T90" fmla="*/ 0 w 2179"/>
                <a:gd name="T91" fmla="*/ 0 h 964"/>
                <a:gd name="T92" fmla="*/ 1 w 2179"/>
                <a:gd name="T93" fmla="*/ 0 h 964"/>
                <a:gd name="T94" fmla="*/ 0 w 2179"/>
                <a:gd name="T95" fmla="*/ 0 h 964"/>
                <a:gd name="T96" fmla="*/ 0 w 2179"/>
                <a:gd name="T97" fmla="*/ 0 h 964"/>
                <a:gd name="T98" fmla="*/ 0 w 2179"/>
                <a:gd name="T99" fmla="*/ 0 h 964"/>
                <a:gd name="T100" fmla="*/ 1 w 2179"/>
                <a:gd name="T101" fmla="*/ 0 h 964"/>
                <a:gd name="T102" fmla="*/ 1 w 2179"/>
                <a:gd name="T103" fmla="*/ 0 h 964"/>
                <a:gd name="T104" fmla="*/ 1 w 2179"/>
                <a:gd name="T105" fmla="*/ 0 h 964"/>
                <a:gd name="T106" fmla="*/ 1 w 2179"/>
                <a:gd name="T107" fmla="*/ 0 h 964"/>
                <a:gd name="T108" fmla="*/ 1 w 2179"/>
                <a:gd name="T109" fmla="*/ 0 h 964"/>
                <a:gd name="T110" fmla="*/ 0 w 2179"/>
                <a:gd name="T111" fmla="*/ 0 h 964"/>
                <a:gd name="T112" fmla="*/ 0 w 2179"/>
                <a:gd name="T113" fmla="*/ 0 h 964"/>
                <a:gd name="T114" fmla="*/ 0 w 2179"/>
                <a:gd name="T115" fmla="*/ 0 h 96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2179" h="964">
                  <a:moveTo>
                    <a:pt x="1059" y="766"/>
                  </a:moveTo>
                  <a:lnTo>
                    <a:pt x="1059" y="834"/>
                  </a:lnTo>
                  <a:lnTo>
                    <a:pt x="1085" y="834"/>
                  </a:lnTo>
                  <a:lnTo>
                    <a:pt x="1107" y="831"/>
                  </a:lnTo>
                  <a:lnTo>
                    <a:pt x="1121" y="825"/>
                  </a:lnTo>
                  <a:lnTo>
                    <a:pt x="1131" y="814"/>
                  </a:lnTo>
                  <a:lnTo>
                    <a:pt x="1133" y="799"/>
                  </a:lnTo>
                  <a:lnTo>
                    <a:pt x="1131" y="786"/>
                  </a:lnTo>
                  <a:lnTo>
                    <a:pt x="1123" y="776"/>
                  </a:lnTo>
                  <a:lnTo>
                    <a:pt x="1109" y="769"/>
                  </a:lnTo>
                  <a:lnTo>
                    <a:pt x="1089" y="766"/>
                  </a:lnTo>
                  <a:lnTo>
                    <a:pt x="1059" y="766"/>
                  </a:lnTo>
                  <a:close/>
                  <a:moveTo>
                    <a:pt x="1677" y="738"/>
                  </a:moveTo>
                  <a:lnTo>
                    <a:pt x="1714" y="738"/>
                  </a:lnTo>
                  <a:lnTo>
                    <a:pt x="1780" y="838"/>
                  </a:lnTo>
                  <a:lnTo>
                    <a:pt x="1845" y="738"/>
                  </a:lnTo>
                  <a:lnTo>
                    <a:pt x="1883" y="738"/>
                  </a:lnTo>
                  <a:lnTo>
                    <a:pt x="1796" y="867"/>
                  </a:lnTo>
                  <a:lnTo>
                    <a:pt x="1796" y="960"/>
                  </a:lnTo>
                  <a:lnTo>
                    <a:pt x="1764" y="960"/>
                  </a:lnTo>
                  <a:lnTo>
                    <a:pt x="1764" y="867"/>
                  </a:lnTo>
                  <a:lnTo>
                    <a:pt x="1677" y="738"/>
                  </a:lnTo>
                  <a:close/>
                  <a:moveTo>
                    <a:pt x="1487" y="738"/>
                  </a:moveTo>
                  <a:lnTo>
                    <a:pt x="1657" y="738"/>
                  </a:lnTo>
                  <a:lnTo>
                    <a:pt x="1657" y="766"/>
                  </a:lnTo>
                  <a:lnTo>
                    <a:pt x="1588" y="766"/>
                  </a:lnTo>
                  <a:lnTo>
                    <a:pt x="1588" y="960"/>
                  </a:lnTo>
                  <a:lnTo>
                    <a:pt x="1556" y="960"/>
                  </a:lnTo>
                  <a:lnTo>
                    <a:pt x="1556" y="766"/>
                  </a:lnTo>
                  <a:lnTo>
                    <a:pt x="1487" y="766"/>
                  </a:lnTo>
                  <a:lnTo>
                    <a:pt x="1487" y="738"/>
                  </a:lnTo>
                  <a:close/>
                  <a:moveTo>
                    <a:pt x="1410" y="738"/>
                  </a:moveTo>
                  <a:lnTo>
                    <a:pt x="1441" y="738"/>
                  </a:lnTo>
                  <a:lnTo>
                    <a:pt x="1441" y="960"/>
                  </a:lnTo>
                  <a:lnTo>
                    <a:pt x="1410" y="960"/>
                  </a:lnTo>
                  <a:lnTo>
                    <a:pt x="1410" y="738"/>
                  </a:lnTo>
                  <a:close/>
                  <a:moveTo>
                    <a:pt x="1027" y="738"/>
                  </a:moveTo>
                  <a:lnTo>
                    <a:pt x="1081" y="738"/>
                  </a:lnTo>
                  <a:lnTo>
                    <a:pt x="1097" y="738"/>
                  </a:lnTo>
                  <a:lnTo>
                    <a:pt x="1113" y="741"/>
                  </a:lnTo>
                  <a:lnTo>
                    <a:pt x="1128" y="744"/>
                  </a:lnTo>
                  <a:lnTo>
                    <a:pt x="1141" y="749"/>
                  </a:lnTo>
                  <a:lnTo>
                    <a:pt x="1152" y="757"/>
                  </a:lnTo>
                  <a:lnTo>
                    <a:pt x="1160" y="766"/>
                  </a:lnTo>
                  <a:lnTo>
                    <a:pt x="1165" y="781"/>
                  </a:lnTo>
                  <a:lnTo>
                    <a:pt x="1168" y="798"/>
                  </a:lnTo>
                  <a:lnTo>
                    <a:pt x="1164" y="818"/>
                  </a:lnTo>
                  <a:lnTo>
                    <a:pt x="1154" y="833"/>
                  </a:lnTo>
                  <a:lnTo>
                    <a:pt x="1140" y="843"/>
                  </a:lnTo>
                  <a:lnTo>
                    <a:pt x="1121" y="849"/>
                  </a:lnTo>
                  <a:lnTo>
                    <a:pt x="1121" y="850"/>
                  </a:lnTo>
                  <a:lnTo>
                    <a:pt x="1131" y="854"/>
                  </a:lnTo>
                  <a:lnTo>
                    <a:pt x="1137" y="861"/>
                  </a:lnTo>
                  <a:lnTo>
                    <a:pt x="1144" y="873"/>
                  </a:lnTo>
                  <a:lnTo>
                    <a:pt x="1185" y="960"/>
                  </a:lnTo>
                  <a:lnTo>
                    <a:pt x="1149" y="960"/>
                  </a:lnTo>
                  <a:lnTo>
                    <a:pt x="1115" y="883"/>
                  </a:lnTo>
                  <a:lnTo>
                    <a:pt x="1108" y="871"/>
                  </a:lnTo>
                  <a:lnTo>
                    <a:pt x="1099" y="865"/>
                  </a:lnTo>
                  <a:lnTo>
                    <a:pt x="1089" y="862"/>
                  </a:lnTo>
                  <a:lnTo>
                    <a:pt x="1077" y="862"/>
                  </a:lnTo>
                  <a:lnTo>
                    <a:pt x="1059" y="862"/>
                  </a:lnTo>
                  <a:lnTo>
                    <a:pt x="1059" y="960"/>
                  </a:lnTo>
                  <a:lnTo>
                    <a:pt x="1027" y="960"/>
                  </a:lnTo>
                  <a:lnTo>
                    <a:pt x="1027" y="738"/>
                  </a:lnTo>
                  <a:close/>
                  <a:moveTo>
                    <a:pt x="840" y="738"/>
                  </a:moveTo>
                  <a:lnTo>
                    <a:pt x="965" y="738"/>
                  </a:lnTo>
                  <a:lnTo>
                    <a:pt x="965" y="766"/>
                  </a:lnTo>
                  <a:lnTo>
                    <a:pt x="872" y="766"/>
                  </a:lnTo>
                  <a:lnTo>
                    <a:pt x="872" y="831"/>
                  </a:lnTo>
                  <a:lnTo>
                    <a:pt x="957" y="831"/>
                  </a:lnTo>
                  <a:lnTo>
                    <a:pt x="957" y="859"/>
                  </a:lnTo>
                  <a:lnTo>
                    <a:pt x="872" y="859"/>
                  </a:lnTo>
                  <a:lnTo>
                    <a:pt x="872" y="932"/>
                  </a:lnTo>
                  <a:lnTo>
                    <a:pt x="965" y="932"/>
                  </a:lnTo>
                  <a:lnTo>
                    <a:pt x="965" y="960"/>
                  </a:lnTo>
                  <a:lnTo>
                    <a:pt x="840" y="960"/>
                  </a:lnTo>
                  <a:lnTo>
                    <a:pt x="840" y="738"/>
                  </a:lnTo>
                  <a:close/>
                  <a:moveTo>
                    <a:pt x="586" y="738"/>
                  </a:moveTo>
                  <a:lnTo>
                    <a:pt x="622" y="738"/>
                  </a:lnTo>
                  <a:lnTo>
                    <a:pt x="691" y="932"/>
                  </a:lnTo>
                  <a:lnTo>
                    <a:pt x="761" y="738"/>
                  </a:lnTo>
                  <a:lnTo>
                    <a:pt x="794" y="738"/>
                  </a:lnTo>
                  <a:lnTo>
                    <a:pt x="709" y="960"/>
                  </a:lnTo>
                  <a:lnTo>
                    <a:pt x="670" y="960"/>
                  </a:lnTo>
                  <a:lnTo>
                    <a:pt x="586" y="738"/>
                  </a:lnTo>
                  <a:close/>
                  <a:moveTo>
                    <a:pt x="510" y="738"/>
                  </a:moveTo>
                  <a:lnTo>
                    <a:pt x="542" y="738"/>
                  </a:lnTo>
                  <a:lnTo>
                    <a:pt x="542" y="960"/>
                  </a:lnTo>
                  <a:lnTo>
                    <a:pt x="510" y="960"/>
                  </a:lnTo>
                  <a:lnTo>
                    <a:pt x="510" y="738"/>
                  </a:lnTo>
                  <a:close/>
                  <a:moveTo>
                    <a:pt x="267" y="738"/>
                  </a:moveTo>
                  <a:lnTo>
                    <a:pt x="311" y="738"/>
                  </a:lnTo>
                  <a:lnTo>
                    <a:pt x="408" y="918"/>
                  </a:lnTo>
                  <a:lnTo>
                    <a:pt x="409" y="918"/>
                  </a:lnTo>
                  <a:lnTo>
                    <a:pt x="409" y="738"/>
                  </a:lnTo>
                  <a:lnTo>
                    <a:pt x="441" y="738"/>
                  </a:lnTo>
                  <a:lnTo>
                    <a:pt x="441" y="960"/>
                  </a:lnTo>
                  <a:lnTo>
                    <a:pt x="400" y="960"/>
                  </a:lnTo>
                  <a:lnTo>
                    <a:pt x="300" y="778"/>
                  </a:lnTo>
                  <a:lnTo>
                    <a:pt x="299" y="778"/>
                  </a:lnTo>
                  <a:lnTo>
                    <a:pt x="299" y="960"/>
                  </a:lnTo>
                  <a:lnTo>
                    <a:pt x="267" y="960"/>
                  </a:lnTo>
                  <a:lnTo>
                    <a:pt x="267" y="738"/>
                  </a:lnTo>
                  <a:close/>
                  <a:moveTo>
                    <a:pt x="25" y="738"/>
                  </a:moveTo>
                  <a:lnTo>
                    <a:pt x="57" y="738"/>
                  </a:lnTo>
                  <a:lnTo>
                    <a:pt x="57" y="865"/>
                  </a:lnTo>
                  <a:lnTo>
                    <a:pt x="57" y="884"/>
                  </a:lnTo>
                  <a:lnTo>
                    <a:pt x="61" y="902"/>
                  </a:lnTo>
                  <a:lnTo>
                    <a:pt x="68" y="916"/>
                  </a:lnTo>
                  <a:lnTo>
                    <a:pt x="78" y="927"/>
                  </a:lnTo>
                  <a:lnTo>
                    <a:pt x="93" y="934"/>
                  </a:lnTo>
                  <a:lnTo>
                    <a:pt x="110" y="936"/>
                  </a:lnTo>
                  <a:lnTo>
                    <a:pt x="129" y="934"/>
                  </a:lnTo>
                  <a:lnTo>
                    <a:pt x="144" y="927"/>
                  </a:lnTo>
                  <a:lnTo>
                    <a:pt x="153" y="916"/>
                  </a:lnTo>
                  <a:lnTo>
                    <a:pt x="161" y="902"/>
                  </a:lnTo>
                  <a:lnTo>
                    <a:pt x="163" y="884"/>
                  </a:lnTo>
                  <a:lnTo>
                    <a:pt x="165" y="865"/>
                  </a:lnTo>
                  <a:lnTo>
                    <a:pt x="165" y="738"/>
                  </a:lnTo>
                  <a:lnTo>
                    <a:pt x="197" y="738"/>
                  </a:lnTo>
                  <a:lnTo>
                    <a:pt x="197" y="869"/>
                  </a:lnTo>
                  <a:lnTo>
                    <a:pt x="194" y="898"/>
                  </a:lnTo>
                  <a:lnTo>
                    <a:pt x="187" y="922"/>
                  </a:lnTo>
                  <a:lnTo>
                    <a:pt x="174" y="940"/>
                  </a:lnTo>
                  <a:lnTo>
                    <a:pt x="158" y="954"/>
                  </a:lnTo>
                  <a:lnTo>
                    <a:pt x="137" y="962"/>
                  </a:lnTo>
                  <a:lnTo>
                    <a:pt x="110" y="964"/>
                  </a:lnTo>
                  <a:lnTo>
                    <a:pt x="85" y="962"/>
                  </a:lnTo>
                  <a:lnTo>
                    <a:pt x="64" y="954"/>
                  </a:lnTo>
                  <a:lnTo>
                    <a:pt x="48" y="940"/>
                  </a:lnTo>
                  <a:lnTo>
                    <a:pt x="35" y="922"/>
                  </a:lnTo>
                  <a:lnTo>
                    <a:pt x="28" y="898"/>
                  </a:lnTo>
                  <a:lnTo>
                    <a:pt x="25" y="869"/>
                  </a:lnTo>
                  <a:lnTo>
                    <a:pt x="25" y="738"/>
                  </a:lnTo>
                  <a:close/>
                  <a:moveTo>
                    <a:pt x="1295" y="734"/>
                  </a:moveTo>
                  <a:lnTo>
                    <a:pt x="1318" y="737"/>
                  </a:lnTo>
                  <a:lnTo>
                    <a:pt x="1342" y="742"/>
                  </a:lnTo>
                  <a:lnTo>
                    <a:pt x="1338" y="772"/>
                  </a:lnTo>
                  <a:lnTo>
                    <a:pt x="1323" y="766"/>
                  </a:lnTo>
                  <a:lnTo>
                    <a:pt x="1311" y="764"/>
                  </a:lnTo>
                  <a:lnTo>
                    <a:pt x="1297" y="762"/>
                  </a:lnTo>
                  <a:lnTo>
                    <a:pt x="1285" y="764"/>
                  </a:lnTo>
                  <a:lnTo>
                    <a:pt x="1274" y="766"/>
                  </a:lnTo>
                  <a:lnTo>
                    <a:pt x="1266" y="772"/>
                  </a:lnTo>
                  <a:lnTo>
                    <a:pt x="1259" y="781"/>
                  </a:lnTo>
                  <a:lnTo>
                    <a:pt x="1257" y="793"/>
                  </a:lnTo>
                  <a:lnTo>
                    <a:pt x="1259" y="803"/>
                  </a:lnTo>
                  <a:lnTo>
                    <a:pt x="1266" y="811"/>
                  </a:lnTo>
                  <a:lnTo>
                    <a:pt x="1274" y="818"/>
                  </a:lnTo>
                  <a:lnTo>
                    <a:pt x="1286" y="825"/>
                  </a:lnTo>
                  <a:lnTo>
                    <a:pt x="1298" y="830"/>
                  </a:lnTo>
                  <a:lnTo>
                    <a:pt x="1311" y="837"/>
                  </a:lnTo>
                  <a:lnTo>
                    <a:pt x="1325" y="845"/>
                  </a:lnTo>
                  <a:lnTo>
                    <a:pt x="1335" y="854"/>
                  </a:lnTo>
                  <a:lnTo>
                    <a:pt x="1344" y="866"/>
                  </a:lnTo>
                  <a:lnTo>
                    <a:pt x="1350" y="881"/>
                  </a:lnTo>
                  <a:lnTo>
                    <a:pt x="1352" y="898"/>
                  </a:lnTo>
                  <a:lnTo>
                    <a:pt x="1350" y="916"/>
                  </a:lnTo>
                  <a:lnTo>
                    <a:pt x="1344" y="932"/>
                  </a:lnTo>
                  <a:lnTo>
                    <a:pt x="1335" y="944"/>
                  </a:lnTo>
                  <a:lnTo>
                    <a:pt x="1322" y="954"/>
                  </a:lnTo>
                  <a:lnTo>
                    <a:pt x="1307" y="959"/>
                  </a:lnTo>
                  <a:lnTo>
                    <a:pt x="1290" y="963"/>
                  </a:lnTo>
                  <a:lnTo>
                    <a:pt x="1271" y="964"/>
                  </a:lnTo>
                  <a:lnTo>
                    <a:pt x="1249" y="962"/>
                  </a:lnTo>
                  <a:lnTo>
                    <a:pt x="1226" y="955"/>
                  </a:lnTo>
                  <a:lnTo>
                    <a:pt x="1229" y="926"/>
                  </a:lnTo>
                  <a:lnTo>
                    <a:pt x="1242" y="930"/>
                  </a:lnTo>
                  <a:lnTo>
                    <a:pt x="1258" y="935"/>
                  </a:lnTo>
                  <a:lnTo>
                    <a:pt x="1275" y="936"/>
                  </a:lnTo>
                  <a:lnTo>
                    <a:pt x="1287" y="935"/>
                  </a:lnTo>
                  <a:lnTo>
                    <a:pt x="1298" y="931"/>
                  </a:lnTo>
                  <a:lnTo>
                    <a:pt x="1309" y="924"/>
                  </a:lnTo>
                  <a:lnTo>
                    <a:pt x="1317" y="914"/>
                  </a:lnTo>
                  <a:lnTo>
                    <a:pt x="1319" y="900"/>
                  </a:lnTo>
                  <a:lnTo>
                    <a:pt x="1317" y="888"/>
                  </a:lnTo>
                  <a:lnTo>
                    <a:pt x="1311" y="878"/>
                  </a:lnTo>
                  <a:lnTo>
                    <a:pt x="1302" y="871"/>
                  </a:lnTo>
                  <a:lnTo>
                    <a:pt x="1290" y="865"/>
                  </a:lnTo>
                  <a:lnTo>
                    <a:pt x="1278" y="858"/>
                  </a:lnTo>
                  <a:lnTo>
                    <a:pt x="1265" y="851"/>
                  </a:lnTo>
                  <a:lnTo>
                    <a:pt x="1253" y="845"/>
                  </a:lnTo>
                  <a:lnTo>
                    <a:pt x="1241" y="837"/>
                  </a:lnTo>
                  <a:lnTo>
                    <a:pt x="1232" y="826"/>
                  </a:lnTo>
                  <a:lnTo>
                    <a:pt x="1226" y="811"/>
                  </a:lnTo>
                  <a:lnTo>
                    <a:pt x="1224" y="796"/>
                  </a:lnTo>
                  <a:lnTo>
                    <a:pt x="1226" y="777"/>
                  </a:lnTo>
                  <a:lnTo>
                    <a:pt x="1233" y="762"/>
                  </a:lnTo>
                  <a:lnTo>
                    <a:pt x="1245" y="750"/>
                  </a:lnTo>
                  <a:lnTo>
                    <a:pt x="1258" y="741"/>
                  </a:lnTo>
                  <a:lnTo>
                    <a:pt x="1275" y="737"/>
                  </a:lnTo>
                  <a:lnTo>
                    <a:pt x="1295" y="734"/>
                  </a:lnTo>
                  <a:close/>
                  <a:moveTo>
                    <a:pt x="55" y="398"/>
                  </a:moveTo>
                  <a:lnTo>
                    <a:pt x="55" y="477"/>
                  </a:lnTo>
                  <a:lnTo>
                    <a:pt x="86" y="477"/>
                  </a:lnTo>
                  <a:lnTo>
                    <a:pt x="98" y="475"/>
                  </a:lnTo>
                  <a:lnTo>
                    <a:pt x="110" y="471"/>
                  </a:lnTo>
                  <a:lnTo>
                    <a:pt x="121" y="463"/>
                  </a:lnTo>
                  <a:lnTo>
                    <a:pt x="128" y="453"/>
                  </a:lnTo>
                  <a:lnTo>
                    <a:pt x="130" y="437"/>
                  </a:lnTo>
                  <a:lnTo>
                    <a:pt x="128" y="425"/>
                  </a:lnTo>
                  <a:lnTo>
                    <a:pt x="122" y="414"/>
                  </a:lnTo>
                  <a:lnTo>
                    <a:pt x="113" y="408"/>
                  </a:lnTo>
                  <a:lnTo>
                    <a:pt x="102" y="402"/>
                  </a:lnTo>
                  <a:lnTo>
                    <a:pt x="92" y="400"/>
                  </a:lnTo>
                  <a:lnTo>
                    <a:pt x="81" y="398"/>
                  </a:lnTo>
                  <a:lnTo>
                    <a:pt x="55" y="398"/>
                  </a:lnTo>
                  <a:close/>
                  <a:moveTo>
                    <a:pt x="310" y="396"/>
                  </a:moveTo>
                  <a:lnTo>
                    <a:pt x="291" y="397"/>
                  </a:lnTo>
                  <a:lnTo>
                    <a:pt x="274" y="405"/>
                  </a:lnTo>
                  <a:lnTo>
                    <a:pt x="260" y="416"/>
                  </a:lnTo>
                  <a:lnTo>
                    <a:pt x="251" y="429"/>
                  </a:lnTo>
                  <a:lnTo>
                    <a:pt x="243" y="445"/>
                  </a:lnTo>
                  <a:lnTo>
                    <a:pt x="239" y="463"/>
                  </a:lnTo>
                  <a:lnTo>
                    <a:pt x="237" y="482"/>
                  </a:lnTo>
                  <a:lnTo>
                    <a:pt x="238" y="501"/>
                  </a:lnTo>
                  <a:lnTo>
                    <a:pt x="243" y="518"/>
                  </a:lnTo>
                  <a:lnTo>
                    <a:pt x="250" y="535"/>
                  </a:lnTo>
                  <a:lnTo>
                    <a:pt x="260" y="548"/>
                  </a:lnTo>
                  <a:lnTo>
                    <a:pt x="274" y="559"/>
                  </a:lnTo>
                  <a:lnTo>
                    <a:pt x="290" y="566"/>
                  </a:lnTo>
                  <a:lnTo>
                    <a:pt x="310" y="568"/>
                  </a:lnTo>
                  <a:lnTo>
                    <a:pt x="331" y="566"/>
                  </a:lnTo>
                  <a:lnTo>
                    <a:pt x="347" y="559"/>
                  </a:lnTo>
                  <a:lnTo>
                    <a:pt x="360" y="548"/>
                  </a:lnTo>
                  <a:lnTo>
                    <a:pt x="371" y="535"/>
                  </a:lnTo>
                  <a:lnTo>
                    <a:pt x="377" y="518"/>
                  </a:lnTo>
                  <a:lnTo>
                    <a:pt x="381" y="501"/>
                  </a:lnTo>
                  <a:lnTo>
                    <a:pt x="384" y="482"/>
                  </a:lnTo>
                  <a:lnTo>
                    <a:pt x="381" y="463"/>
                  </a:lnTo>
                  <a:lnTo>
                    <a:pt x="377" y="445"/>
                  </a:lnTo>
                  <a:lnTo>
                    <a:pt x="369" y="429"/>
                  </a:lnTo>
                  <a:lnTo>
                    <a:pt x="360" y="416"/>
                  </a:lnTo>
                  <a:lnTo>
                    <a:pt x="347" y="405"/>
                  </a:lnTo>
                  <a:lnTo>
                    <a:pt x="330" y="397"/>
                  </a:lnTo>
                  <a:lnTo>
                    <a:pt x="310" y="396"/>
                  </a:lnTo>
                  <a:close/>
                  <a:moveTo>
                    <a:pt x="1920" y="371"/>
                  </a:moveTo>
                  <a:lnTo>
                    <a:pt x="1952" y="371"/>
                  </a:lnTo>
                  <a:lnTo>
                    <a:pt x="1952" y="592"/>
                  </a:lnTo>
                  <a:lnTo>
                    <a:pt x="1920" y="592"/>
                  </a:lnTo>
                  <a:lnTo>
                    <a:pt x="1920" y="371"/>
                  </a:lnTo>
                  <a:close/>
                  <a:moveTo>
                    <a:pt x="1677" y="371"/>
                  </a:moveTo>
                  <a:lnTo>
                    <a:pt x="1719" y="371"/>
                  </a:lnTo>
                  <a:lnTo>
                    <a:pt x="1817" y="550"/>
                  </a:lnTo>
                  <a:lnTo>
                    <a:pt x="1819" y="550"/>
                  </a:lnTo>
                  <a:lnTo>
                    <a:pt x="1819" y="371"/>
                  </a:lnTo>
                  <a:lnTo>
                    <a:pt x="1851" y="371"/>
                  </a:lnTo>
                  <a:lnTo>
                    <a:pt x="1851" y="592"/>
                  </a:lnTo>
                  <a:lnTo>
                    <a:pt x="1809" y="592"/>
                  </a:lnTo>
                  <a:lnTo>
                    <a:pt x="1708" y="410"/>
                  </a:lnTo>
                  <a:lnTo>
                    <a:pt x="1708" y="592"/>
                  </a:lnTo>
                  <a:lnTo>
                    <a:pt x="1677" y="592"/>
                  </a:lnTo>
                  <a:lnTo>
                    <a:pt x="1677" y="371"/>
                  </a:lnTo>
                  <a:close/>
                  <a:moveTo>
                    <a:pt x="1435" y="371"/>
                  </a:moveTo>
                  <a:lnTo>
                    <a:pt x="1467" y="371"/>
                  </a:lnTo>
                  <a:lnTo>
                    <a:pt x="1467" y="463"/>
                  </a:lnTo>
                  <a:lnTo>
                    <a:pt x="1573" y="463"/>
                  </a:lnTo>
                  <a:lnTo>
                    <a:pt x="1573" y="371"/>
                  </a:lnTo>
                  <a:lnTo>
                    <a:pt x="1605" y="371"/>
                  </a:lnTo>
                  <a:lnTo>
                    <a:pt x="1605" y="592"/>
                  </a:lnTo>
                  <a:lnTo>
                    <a:pt x="1573" y="592"/>
                  </a:lnTo>
                  <a:lnTo>
                    <a:pt x="1573" y="491"/>
                  </a:lnTo>
                  <a:lnTo>
                    <a:pt x="1467" y="491"/>
                  </a:lnTo>
                  <a:lnTo>
                    <a:pt x="1467" y="592"/>
                  </a:lnTo>
                  <a:lnTo>
                    <a:pt x="1435" y="592"/>
                  </a:lnTo>
                  <a:lnTo>
                    <a:pt x="1435" y="371"/>
                  </a:lnTo>
                  <a:close/>
                  <a:moveTo>
                    <a:pt x="1038" y="371"/>
                  </a:moveTo>
                  <a:lnTo>
                    <a:pt x="1161" y="371"/>
                  </a:lnTo>
                  <a:lnTo>
                    <a:pt x="1161" y="398"/>
                  </a:lnTo>
                  <a:lnTo>
                    <a:pt x="1068" y="398"/>
                  </a:lnTo>
                  <a:lnTo>
                    <a:pt x="1068" y="463"/>
                  </a:lnTo>
                  <a:lnTo>
                    <a:pt x="1153" y="463"/>
                  </a:lnTo>
                  <a:lnTo>
                    <a:pt x="1153" y="491"/>
                  </a:lnTo>
                  <a:lnTo>
                    <a:pt x="1068" y="491"/>
                  </a:lnTo>
                  <a:lnTo>
                    <a:pt x="1068" y="564"/>
                  </a:lnTo>
                  <a:lnTo>
                    <a:pt x="1161" y="564"/>
                  </a:lnTo>
                  <a:lnTo>
                    <a:pt x="1161" y="592"/>
                  </a:lnTo>
                  <a:lnTo>
                    <a:pt x="1038" y="592"/>
                  </a:lnTo>
                  <a:lnTo>
                    <a:pt x="1038" y="371"/>
                  </a:lnTo>
                  <a:close/>
                  <a:moveTo>
                    <a:pt x="820" y="371"/>
                  </a:moveTo>
                  <a:lnTo>
                    <a:pt x="990" y="371"/>
                  </a:lnTo>
                  <a:lnTo>
                    <a:pt x="990" y="398"/>
                  </a:lnTo>
                  <a:lnTo>
                    <a:pt x="921" y="398"/>
                  </a:lnTo>
                  <a:lnTo>
                    <a:pt x="921" y="592"/>
                  </a:lnTo>
                  <a:lnTo>
                    <a:pt x="889" y="592"/>
                  </a:lnTo>
                  <a:lnTo>
                    <a:pt x="889" y="398"/>
                  </a:lnTo>
                  <a:lnTo>
                    <a:pt x="820" y="398"/>
                  </a:lnTo>
                  <a:lnTo>
                    <a:pt x="820" y="371"/>
                  </a:lnTo>
                  <a:close/>
                  <a:moveTo>
                    <a:pt x="594" y="371"/>
                  </a:moveTo>
                  <a:lnTo>
                    <a:pt x="631" y="371"/>
                  </a:lnTo>
                  <a:lnTo>
                    <a:pt x="697" y="470"/>
                  </a:lnTo>
                  <a:lnTo>
                    <a:pt x="763" y="371"/>
                  </a:lnTo>
                  <a:lnTo>
                    <a:pt x="800" y="371"/>
                  </a:lnTo>
                  <a:lnTo>
                    <a:pt x="713" y="501"/>
                  </a:lnTo>
                  <a:lnTo>
                    <a:pt x="713" y="592"/>
                  </a:lnTo>
                  <a:lnTo>
                    <a:pt x="682" y="592"/>
                  </a:lnTo>
                  <a:lnTo>
                    <a:pt x="682" y="501"/>
                  </a:lnTo>
                  <a:lnTo>
                    <a:pt x="594" y="371"/>
                  </a:lnTo>
                  <a:close/>
                  <a:moveTo>
                    <a:pt x="476" y="371"/>
                  </a:moveTo>
                  <a:lnTo>
                    <a:pt x="508" y="371"/>
                  </a:lnTo>
                  <a:lnTo>
                    <a:pt x="508" y="564"/>
                  </a:lnTo>
                  <a:lnTo>
                    <a:pt x="601" y="564"/>
                  </a:lnTo>
                  <a:lnTo>
                    <a:pt x="601" y="592"/>
                  </a:lnTo>
                  <a:lnTo>
                    <a:pt x="476" y="592"/>
                  </a:lnTo>
                  <a:lnTo>
                    <a:pt x="476" y="371"/>
                  </a:lnTo>
                  <a:close/>
                  <a:moveTo>
                    <a:pt x="23" y="371"/>
                  </a:moveTo>
                  <a:lnTo>
                    <a:pt x="81" y="371"/>
                  </a:lnTo>
                  <a:lnTo>
                    <a:pt x="100" y="372"/>
                  </a:lnTo>
                  <a:lnTo>
                    <a:pt x="117" y="376"/>
                  </a:lnTo>
                  <a:lnTo>
                    <a:pt x="133" y="381"/>
                  </a:lnTo>
                  <a:lnTo>
                    <a:pt x="146" y="390"/>
                  </a:lnTo>
                  <a:lnTo>
                    <a:pt x="155" y="402"/>
                  </a:lnTo>
                  <a:lnTo>
                    <a:pt x="162" y="417"/>
                  </a:lnTo>
                  <a:lnTo>
                    <a:pt x="163" y="437"/>
                  </a:lnTo>
                  <a:lnTo>
                    <a:pt x="162" y="457"/>
                  </a:lnTo>
                  <a:lnTo>
                    <a:pt x="155" y="473"/>
                  </a:lnTo>
                  <a:lnTo>
                    <a:pt x="146" y="485"/>
                  </a:lnTo>
                  <a:lnTo>
                    <a:pt x="133" y="494"/>
                  </a:lnTo>
                  <a:lnTo>
                    <a:pt x="118" y="499"/>
                  </a:lnTo>
                  <a:lnTo>
                    <a:pt x="102" y="503"/>
                  </a:lnTo>
                  <a:lnTo>
                    <a:pt x="85" y="505"/>
                  </a:lnTo>
                  <a:lnTo>
                    <a:pt x="55" y="505"/>
                  </a:lnTo>
                  <a:lnTo>
                    <a:pt x="55" y="592"/>
                  </a:lnTo>
                  <a:lnTo>
                    <a:pt x="23" y="592"/>
                  </a:lnTo>
                  <a:lnTo>
                    <a:pt x="23" y="371"/>
                  </a:lnTo>
                  <a:close/>
                  <a:moveTo>
                    <a:pt x="2128" y="367"/>
                  </a:moveTo>
                  <a:lnTo>
                    <a:pt x="2154" y="369"/>
                  </a:lnTo>
                  <a:lnTo>
                    <a:pt x="2177" y="377"/>
                  </a:lnTo>
                  <a:lnTo>
                    <a:pt x="2175" y="408"/>
                  </a:lnTo>
                  <a:lnTo>
                    <a:pt x="2154" y="398"/>
                  </a:lnTo>
                  <a:lnTo>
                    <a:pt x="2130" y="396"/>
                  </a:lnTo>
                  <a:lnTo>
                    <a:pt x="2106" y="398"/>
                  </a:lnTo>
                  <a:lnTo>
                    <a:pt x="2084" y="406"/>
                  </a:lnTo>
                  <a:lnTo>
                    <a:pt x="2067" y="420"/>
                  </a:lnTo>
                  <a:lnTo>
                    <a:pt x="2055" y="437"/>
                  </a:lnTo>
                  <a:lnTo>
                    <a:pt x="2047" y="458"/>
                  </a:lnTo>
                  <a:lnTo>
                    <a:pt x="2045" y="482"/>
                  </a:lnTo>
                  <a:lnTo>
                    <a:pt x="2047" y="506"/>
                  </a:lnTo>
                  <a:lnTo>
                    <a:pt x="2055" y="527"/>
                  </a:lnTo>
                  <a:lnTo>
                    <a:pt x="2068" y="545"/>
                  </a:lnTo>
                  <a:lnTo>
                    <a:pt x="2086" y="558"/>
                  </a:lnTo>
                  <a:lnTo>
                    <a:pt x="2106" y="566"/>
                  </a:lnTo>
                  <a:lnTo>
                    <a:pt x="2128" y="568"/>
                  </a:lnTo>
                  <a:lnTo>
                    <a:pt x="2146" y="567"/>
                  </a:lnTo>
                  <a:lnTo>
                    <a:pt x="2163" y="563"/>
                  </a:lnTo>
                  <a:lnTo>
                    <a:pt x="2176" y="558"/>
                  </a:lnTo>
                  <a:lnTo>
                    <a:pt x="2179" y="588"/>
                  </a:lnTo>
                  <a:lnTo>
                    <a:pt x="2160" y="594"/>
                  </a:lnTo>
                  <a:lnTo>
                    <a:pt x="2143" y="596"/>
                  </a:lnTo>
                  <a:lnTo>
                    <a:pt x="2127" y="596"/>
                  </a:lnTo>
                  <a:lnTo>
                    <a:pt x="2099" y="594"/>
                  </a:lnTo>
                  <a:lnTo>
                    <a:pt x="2074" y="586"/>
                  </a:lnTo>
                  <a:lnTo>
                    <a:pt x="2053" y="574"/>
                  </a:lnTo>
                  <a:lnTo>
                    <a:pt x="2034" y="556"/>
                  </a:lnTo>
                  <a:lnTo>
                    <a:pt x="2022" y="535"/>
                  </a:lnTo>
                  <a:lnTo>
                    <a:pt x="2014" y="510"/>
                  </a:lnTo>
                  <a:lnTo>
                    <a:pt x="2010" y="481"/>
                  </a:lnTo>
                  <a:lnTo>
                    <a:pt x="2014" y="453"/>
                  </a:lnTo>
                  <a:lnTo>
                    <a:pt x="2022" y="429"/>
                  </a:lnTo>
                  <a:lnTo>
                    <a:pt x="2035" y="408"/>
                  </a:lnTo>
                  <a:lnTo>
                    <a:pt x="2054" y="390"/>
                  </a:lnTo>
                  <a:lnTo>
                    <a:pt x="2075" y="377"/>
                  </a:lnTo>
                  <a:lnTo>
                    <a:pt x="2100" y="371"/>
                  </a:lnTo>
                  <a:lnTo>
                    <a:pt x="2128" y="367"/>
                  </a:lnTo>
                  <a:close/>
                  <a:moveTo>
                    <a:pt x="1331" y="367"/>
                  </a:moveTo>
                  <a:lnTo>
                    <a:pt x="1356" y="369"/>
                  </a:lnTo>
                  <a:lnTo>
                    <a:pt x="1382" y="377"/>
                  </a:lnTo>
                  <a:lnTo>
                    <a:pt x="1379" y="408"/>
                  </a:lnTo>
                  <a:lnTo>
                    <a:pt x="1356" y="398"/>
                  </a:lnTo>
                  <a:lnTo>
                    <a:pt x="1334" y="396"/>
                  </a:lnTo>
                  <a:lnTo>
                    <a:pt x="1309" y="398"/>
                  </a:lnTo>
                  <a:lnTo>
                    <a:pt x="1289" y="406"/>
                  </a:lnTo>
                  <a:lnTo>
                    <a:pt x="1271" y="420"/>
                  </a:lnTo>
                  <a:lnTo>
                    <a:pt x="1258" y="437"/>
                  </a:lnTo>
                  <a:lnTo>
                    <a:pt x="1250" y="458"/>
                  </a:lnTo>
                  <a:lnTo>
                    <a:pt x="1247" y="482"/>
                  </a:lnTo>
                  <a:lnTo>
                    <a:pt x="1251" y="506"/>
                  </a:lnTo>
                  <a:lnTo>
                    <a:pt x="1259" y="527"/>
                  </a:lnTo>
                  <a:lnTo>
                    <a:pt x="1273" y="545"/>
                  </a:lnTo>
                  <a:lnTo>
                    <a:pt x="1290" y="558"/>
                  </a:lnTo>
                  <a:lnTo>
                    <a:pt x="1310" y="566"/>
                  </a:lnTo>
                  <a:lnTo>
                    <a:pt x="1331" y="568"/>
                  </a:lnTo>
                  <a:lnTo>
                    <a:pt x="1348" y="567"/>
                  </a:lnTo>
                  <a:lnTo>
                    <a:pt x="1366" y="563"/>
                  </a:lnTo>
                  <a:lnTo>
                    <a:pt x="1380" y="558"/>
                  </a:lnTo>
                  <a:lnTo>
                    <a:pt x="1382" y="588"/>
                  </a:lnTo>
                  <a:lnTo>
                    <a:pt x="1364" y="594"/>
                  </a:lnTo>
                  <a:lnTo>
                    <a:pt x="1346" y="596"/>
                  </a:lnTo>
                  <a:lnTo>
                    <a:pt x="1331" y="596"/>
                  </a:lnTo>
                  <a:lnTo>
                    <a:pt x="1303" y="594"/>
                  </a:lnTo>
                  <a:lnTo>
                    <a:pt x="1278" y="586"/>
                  </a:lnTo>
                  <a:lnTo>
                    <a:pt x="1255" y="574"/>
                  </a:lnTo>
                  <a:lnTo>
                    <a:pt x="1238" y="556"/>
                  </a:lnTo>
                  <a:lnTo>
                    <a:pt x="1225" y="535"/>
                  </a:lnTo>
                  <a:lnTo>
                    <a:pt x="1217" y="510"/>
                  </a:lnTo>
                  <a:lnTo>
                    <a:pt x="1214" y="481"/>
                  </a:lnTo>
                  <a:lnTo>
                    <a:pt x="1217" y="453"/>
                  </a:lnTo>
                  <a:lnTo>
                    <a:pt x="1226" y="429"/>
                  </a:lnTo>
                  <a:lnTo>
                    <a:pt x="1240" y="408"/>
                  </a:lnTo>
                  <a:lnTo>
                    <a:pt x="1257" y="390"/>
                  </a:lnTo>
                  <a:lnTo>
                    <a:pt x="1279" y="377"/>
                  </a:lnTo>
                  <a:lnTo>
                    <a:pt x="1303" y="371"/>
                  </a:lnTo>
                  <a:lnTo>
                    <a:pt x="1331" y="367"/>
                  </a:lnTo>
                  <a:close/>
                  <a:moveTo>
                    <a:pt x="310" y="367"/>
                  </a:moveTo>
                  <a:lnTo>
                    <a:pt x="337" y="371"/>
                  </a:lnTo>
                  <a:lnTo>
                    <a:pt x="361" y="378"/>
                  </a:lnTo>
                  <a:lnTo>
                    <a:pt x="380" y="392"/>
                  </a:lnTo>
                  <a:lnTo>
                    <a:pt x="396" y="409"/>
                  </a:lnTo>
                  <a:lnTo>
                    <a:pt x="408" y="430"/>
                  </a:lnTo>
                  <a:lnTo>
                    <a:pt x="415" y="454"/>
                  </a:lnTo>
                  <a:lnTo>
                    <a:pt x="417" y="482"/>
                  </a:lnTo>
                  <a:lnTo>
                    <a:pt x="415" y="510"/>
                  </a:lnTo>
                  <a:lnTo>
                    <a:pt x="408" y="534"/>
                  </a:lnTo>
                  <a:lnTo>
                    <a:pt x="396" y="555"/>
                  </a:lnTo>
                  <a:lnTo>
                    <a:pt x="381" y="572"/>
                  </a:lnTo>
                  <a:lnTo>
                    <a:pt x="361" y="586"/>
                  </a:lnTo>
                  <a:lnTo>
                    <a:pt x="337" y="594"/>
                  </a:lnTo>
                  <a:lnTo>
                    <a:pt x="310" y="596"/>
                  </a:lnTo>
                  <a:lnTo>
                    <a:pt x="283" y="594"/>
                  </a:lnTo>
                  <a:lnTo>
                    <a:pt x="259" y="586"/>
                  </a:lnTo>
                  <a:lnTo>
                    <a:pt x="239" y="572"/>
                  </a:lnTo>
                  <a:lnTo>
                    <a:pt x="225" y="555"/>
                  </a:lnTo>
                  <a:lnTo>
                    <a:pt x="213" y="534"/>
                  </a:lnTo>
                  <a:lnTo>
                    <a:pt x="206" y="510"/>
                  </a:lnTo>
                  <a:lnTo>
                    <a:pt x="203" y="482"/>
                  </a:lnTo>
                  <a:lnTo>
                    <a:pt x="206" y="454"/>
                  </a:lnTo>
                  <a:lnTo>
                    <a:pt x="213" y="430"/>
                  </a:lnTo>
                  <a:lnTo>
                    <a:pt x="225" y="409"/>
                  </a:lnTo>
                  <a:lnTo>
                    <a:pt x="241" y="392"/>
                  </a:lnTo>
                  <a:lnTo>
                    <a:pt x="259" y="378"/>
                  </a:lnTo>
                  <a:lnTo>
                    <a:pt x="283" y="371"/>
                  </a:lnTo>
                  <a:lnTo>
                    <a:pt x="310" y="367"/>
                  </a:lnTo>
                  <a:close/>
                  <a:moveTo>
                    <a:pt x="310" y="28"/>
                  </a:moveTo>
                  <a:lnTo>
                    <a:pt x="291" y="31"/>
                  </a:lnTo>
                  <a:lnTo>
                    <a:pt x="274" y="37"/>
                  </a:lnTo>
                  <a:lnTo>
                    <a:pt x="260" y="48"/>
                  </a:lnTo>
                  <a:lnTo>
                    <a:pt x="251" y="61"/>
                  </a:lnTo>
                  <a:lnTo>
                    <a:pt x="243" y="77"/>
                  </a:lnTo>
                  <a:lnTo>
                    <a:pt x="239" y="96"/>
                  </a:lnTo>
                  <a:lnTo>
                    <a:pt x="237" y="114"/>
                  </a:lnTo>
                  <a:lnTo>
                    <a:pt x="238" y="133"/>
                  </a:lnTo>
                  <a:lnTo>
                    <a:pt x="243" y="151"/>
                  </a:lnTo>
                  <a:lnTo>
                    <a:pt x="250" y="167"/>
                  </a:lnTo>
                  <a:lnTo>
                    <a:pt x="260" y="181"/>
                  </a:lnTo>
                  <a:lnTo>
                    <a:pt x="274" y="191"/>
                  </a:lnTo>
                  <a:lnTo>
                    <a:pt x="290" y="198"/>
                  </a:lnTo>
                  <a:lnTo>
                    <a:pt x="310" y="201"/>
                  </a:lnTo>
                  <a:lnTo>
                    <a:pt x="331" y="198"/>
                  </a:lnTo>
                  <a:lnTo>
                    <a:pt x="347" y="191"/>
                  </a:lnTo>
                  <a:lnTo>
                    <a:pt x="360" y="181"/>
                  </a:lnTo>
                  <a:lnTo>
                    <a:pt x="371" y="167"/>
                  </a:lnTo>
                  <a:lnTo>
                    <a:pt x="377" y="151"/>
                  </a:lnTo>
                  <a:lnTo>
                    <a:pt x="381" y="133"/>
                  </a:lnTo>
                  <a:lnTo>
                    <a:pt x="384" y="114"/>
                  </a:lnTo>
                  <a:lnTo>
                    <a:pt x="381" y="96"/>
                  </a:lnTo>
                  <a:lnTo>
                    <a:pt x="377" y="77"/>
                  </a:lnTo>
                  <a:lnTo>
                    <a:pt x="369" y="61"/>
                  </a:lnTo>
                  <a:lnTo>
                    <a:pt x="360" y="48"/>
                  </a:lnTo>
                  <a:lnTo>
                    <a:pt x="347" y="37"/>
                  </a:lnTo>
                  <a:lnTo>
                    <a:pt x="330" y="31"/>
                  </a:lnTo>
                  <a:lnTo>
                    <a:pt x="310" y="28"/>
                  </a:lnTo>
                  <a:close/>
                  <a:moveTo>
                    <a:pt x="963" y="4"/>
                  </a:moveTo>
                  <a:lnTo>
                    <a:pt x="995" y="4"/>
                  </a:lnTo>
                  <a:lnTo>
                    <a:pt x="995" y="101"/>
                  </a:lnTo>
                  <a:lnTo>
                    <a:pt x="1091" y="4"/>
                  </a:lnTo>
                  <a:lnTo>
                    <a:pt x="1133" y="4"/>
                  </a:lnTo>
                  <a:lnTo>
                    <a:pt x="1028" y="108"/>
                  </a:lnTo>
                  <a:lnTo>
                    <a:pt x="1141" y="226"/>
                  </a:lnTo>
                  <a:lnTo>
                    <a:pt x="1095" y="226"/>
                  </a:lnTo>
                  <a:lnTo>
                    <a:pt x="995" y="117"/>
                  </a:lnTo>
                  <a:lnTo>
                    <a:pt x="995" y="226"/>
                  </a:lnTo>
                  <a:lnTo>
                    <a:pt x="963" y="226"/>
                  </a:lnTo>
                  <a:lnTo>
                    <a:pt x="963" y="4"/>
                  </a:lnTo>
                  <a:close/>
                  <a:moveTo>
                    <a:pt x="476" y="4"/>
                  </a:moveTo>
                  <a:lnTo>
                    <a:pt x="529" y="4"/>
                  </a:lnTo>
                  <a:lnTo>
                    <a:pt x="598" y="187"/>
                  </a:lnTo>
                  <a:lnTo>
                    <a:pt x="667" y="4"/>
                  </a:lnTo>
                  <a:lnTo>
                    <a:pt x="719" y="4"/>
                  </a:lnTo>
                  <a:lnTo>
                    <a:pt x="719" y="226"/>
                  </a:lnTo>
                  <a:lnTo>
                    <a:pt x="687" y="226"/>
                  </a:lnTo>
                  <a:lnTo>
                    <a:pt x="687" y="33"/>
                  </a:lnTo>
                  <a:lnTo>
                    <a:pt x="614" y="226"/>
                  </a:lnTo>
                  <a:lnTo>
                    <a:pt x="582" y="226"/>
                  </a:lnTo>
                  <a:lnTo>
                    <a:pt x="509" y="33"/>
                  </a:lnTo>
                  <a:lnTo>
                    <a:pt x="508" y="33"/>
                  </a:lnTo>
                  <a:lnTo>
                    <a:pt x="508" y="226"/>
                  </a:lnTo>
                  <a:lnTo>
                    <a:pt x="476" y="226"/>
                  </a:lnTo>
                  <a:lnTo>
                    <a:pt x="476" y="4"/>
                  </a:lnTo>
                  <a:close/>
                  <a:moveTo>
                    <a:pt x="0" y="4"/>
                  </a:moveTo>
                  <a:lnTo>
                    <a:pt x="169" y="4"/>
                  </a:lnTo>
                  <a:lnTo>
                    <a:pt x="169" y="32"/>
                  </a:lnTo>
                  <a:lnTo>
                    <a:pt x="101" y="32"/>
                  </a:lnTo>
                  <a:lnTo>
                    <a:pt x="101" y="226"/>
                  </a:lnTo>
                  <a:lnTo>
                    <a:pt x="69" y="226"/>
                  </a:lnTo>
                  <a:lnTo>
                    <a:pt x="69" y="32"/>
                  </a:lnTo>
                  <a:lnTo>
                    <a:pt x="0" y="32"/>
                  </a:lnTo>
                  <a:lnTo>
                    <a:pt x="0" y="4"/>
                  </a:lnTo>
                  <a:close/>
                  <a:moveTo>
                    <a:pt x="848" y="0"/>
                  </a:moveTo>
                  <a:lnTo>
                    <a:pt x="872" y="1"/>
                  </a:lnTo>
                  <a:lnTo>
                    <a:pt x="895" y="8"/>
                  </a:lnTo>
                  <a:lnTo>
                    <a:pt x="890" y="37"/>
                  </a:lnTo>
                  <a:lnTo>
                    <a:pt x="877" y="32"/>
                  </a:lnTo>
                  <a:lnTo>
                    <a:pt x="864" y="28"/>
                  </a:lnTo>
                  <a:lnTo>
                    <a:pt x="849" y="28"/>
                  </a:lnTo>
                  <a:lnTo>
                    <a:pt x="838" y="28"/>
                  </a:lnTo>
                  <a:lnTo>
                    <a:pt x="828" y="32"/>
                  </a:lnTo>
                  <a:lnTo>
                    <a:pt x="818" y="37"/>
                  </a:lnTo>
                  <a:lnTo>
                    <a:pt x="812" y="45"/>
                  </a:lnTo>
                  <a:lnTo>
                    <a:pt x="810" y="57"/>
                  </a:lnTo>
                  <a:lnTo>
                    <a:pt x="812" y="68"/>
                  </a:lnTo>
                  <a:lnTo>
                    <a:pt x="818" y="76"/>
                  </a:lnTo>
                  <a:lnTo>
                    <a:pt x="828" y="84"/>
                  </a:lnTo>
                  <a:lnTo>
                    <a:pt x="838" y="89"/>
                  </a:lnTo>
                  <a:lnTo>
                    <a:pt x="852" y="96"/>
                  </a:lnTo>
                  <a:lnTo>
                    <a:pt x="864" y="102"/>
                  </a:lnTo>
                  <a:lnTo>
                    <a:pt x="877" y="109"/>
                  </a:lnTo>
                  <a:lnTo>
                    <a:pt x="887" y="118"/>
                  </a:lnTo>
                  <a:lnTo>
                    <a:pt x="897" y="130"/>
                  </a:lnTo>
                  <a:lnTo>
                    <a:pt x="903" y="145"/>
                  </a:lnTo>
                  <a:lnTo>
                    <a:pt x="905" y="163"/>
                  </a:lnTo>
                  <a:lnTo>
                    <a:pt x="903" y="182"/>
                  </a:lnTo>
                  <a:lnTo>
                    <a:pt x="897" y="197"/>
                  </a:lnTo>
                  <a:lnTo>
                    <a:pt x="887" y="208"/>
                  </a:lnTo>
                  <a:lnTo>
                    <a:pt x="874" y="218"/>
                  </a:lnTo>
                  <a:lnTo>
                    <a:pt x="860" y="224"/>
                  </a:lnTo>
                  <a:lnTo>
                    <a:pt x="842" y="228"/>
                  </a:lnTo>
                  <a:lnTo>
                    <a:pt x="824" y="228"/>
                  </a:lnTo>
                  <a:lnTo>
                    <a:pt x="801" y="226"/>
                  </a:lnTo>
                  <a:lnTo>
                    <a:pt x="779" y="219"/>
                  </a:lnTo>
                  <a:lnTo>
                    <a:pt x="783" y="190"/>
                  </a:lnTo>
                  <a:lnTo>
                    <a:pt x="796" y="195"/>
                  </a:lnTo>
                  <a:lnTo>
                    <a:pt x="812" y="199"/>
                  </a:lnTo>
                  <a:lnTo>
                    <a:pt x="828" y="201"/>
                  </a:lnTo>
                  <a:lnTo>
                    <a:pt x="840" y="199"/>
                  </a:lnTo>
                  <a:lnTo>
                    <a:pt x="852" y="195"/>
                  </a:lnTo>
                  <a:lnTo>
                    <a:pt x="861" y="189"/>
                  </a:lnTo>
                  <a:lnTo>
                    <a:pt x="869" y="178"/>
                  </a:lnTo>
                  <a:lnTo>
                    <a:pt x="872" y="165"/>
                  </a:lnTo>
                  <a:lnTo>
                    <a:pt x="869" y="153"/>
                  </a:lnTo>
                  <a:lnTo>
                    <a:pt x="864" y="143"/>
                  </a:lnTo>
                  <a:lnTo>
                    <a:pt x="854" y="135"/>
                  </a:lnTo>
                  <a:lnTo>
                    <a:pt x="842" y="129"/>
                  </a:lnTo>
                  <a:lnTo>
                    <a:pt x="830" y="122"/>
                  </a:lnTo>
                  <a:lnTo>
                    <a:pt x="817" y="117"/>
                  </a:lnTo>
                  <a:lnTo>
                    <a:pt x="805" y="109"/>
                  </a:lnTo>
                  <a:lnTo>
                    <a:pt x="793" y="101"/>
                  </a:lnTo>
                  <a:lnTo>
                    <a:pt x="785" y="90"/>
                  </a:lnTo>
                  <a:lnTo>
                    <a:pt x="779" y="77"/>
                  </a:lnTo>
                  <a:lnTo>
                    <a:pt x="776" y="60"/>
                  </a:lnTo>
                  <a:lnTo>
                    <a:pt x="779" y="41"/>
                  </a:lnTo>
                  <a:lnTo>
                    <a:pt x="787" y="27"/>
                  </a:lnTo>
                  <a:lnTo>
                    <a:pt x="797" y="15"/>
                  </a:lnTo>
                  <a:lnTo>
                    <a:pt x="812" y="7"/>
                  </a:lnTo>
                  <a:lnTo>
                    <a:pt x="829" y="1"/>
                  </a:lnTo>
                  <a:lnTo>
                    <a:pt x="848" y="0"/>
                  </a:lnTo>
                  <a:close/>
                  <a:moveTo>
                    <a:pt x="310" y="0"/>
                  </a:moveTo>
                  <a:lnTo>
                    <a:pt x="337" y="3"/>
                  </a:lnTo>
                  <a:lnTo>
                    <a:pt x="361" y="11"/>
                  </a:lnTo>
                  <a:lnTo>
                    <a:pt x="380" y="24"/>
                  </a:lnTo>
                  <a:lnTo>
                    <a:pt x="396" y="41"/>
                  </a:lnTo>
                  <a:lnTo>
                    <a:pt x="408" y="62"/>
                  </a:lnTo>
                  <a:lnTo>
                    <a:pt x="415" y="88"/>
                  </a:lnTo>
                  <a:lnTo>
                    <a:pt x="417" y="114"/>
                  </a:lnTo>
                  <a:lnTo>
                    <a:pt x="415" y="142"/>
                  </a:lnTo>
                  <a:lnTo>
                    <a:pt x="408" y="166"/>
                  </a:lnTo>
                  <a:lnTo>
                    <a:pt x="396" y="187"/>
                  </a:lnTo>
                  <a:lnTo>
                    <a:pt x="381" y="205"/>
                  </a:lnTo>
                  <a:lnTo>
                    <a:pt x="361" y="218"/>
                  </a:lnTo>
                  <a:lnTo>
                    <a:pt x="337" y="226"/>
                  </a:lnTo>
                  <a:lnTo>
                    <a:pt x="310" y="228"/>
                  </a:lnTo>
                  <a:lnTo>
                    <a:pt x="283" y="226"/>
                  </a:lnTo>
                  <a:lnTo>
                    <a:pt x="259" y="218"/>
                  </a:lnTo>
                  <a:lnTo>
                    <a:pt x="239" y="205"/>
                  </a:lnTo>
                  <a:lnTo>
                    <a:pt x="225" y="187"/>
                  </a:lnTo>
                  <a:lnTo>
                    <a:pt x="213" y="166"/>
                  </a:lnTo>
                  <a:lnTo>
                    <a:pt x="206" y="142"/>
                  </a:lnTo>
                  <a:lnTo>
                    <a:pt x="203" y="114"/>
                  </a:lnTo>
                  <a:lnTo>
                    <a:pt x="206" y="88"/>
                  </a:lnTo>
                  <a:lnTo>
                    <a:pt x="213" y="62"/>
                  </a:lnTo>
                  <a:lnTo>
                    <a:pt x="225" y="41"/>
                  </a:lnTo>
                  <a:lnTo>
                    <a:pt x="241" y="24"/>
                  </a:lnTo>
                  <a:lnTo>
                    <a:pt x="259" y="11"/>
                  </a:lnTo>
                  <a:lnTo>
                    <a:pt x="283" y="3"/>
                  </a:lnTo>
                  <a:lnTo>
                    <a:pt x="310" y="0"/>
                  </a:lnTo>
                  <a:close/>
                </a:path>
              </a:pathLst>
            </a:custGeom>
            <a:solidFill>
              <a:schemeClr val="tx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dirty="0"/>
            </a:p>
          </p:txBody>
        </p:sp>
        <p:sp>
          <p:nvSpPr>
            <p:cNvPr id="24" name="Freeform 38">
              <a:extLst>
                <a:ext uri="{FF2B5EF4-FFF2-40B4-BE49-F238E27FC236}">
                  <a16:creationId xmlns:a16="http://schemas.microsoft.com/office/drawing/2014/main" id="{CFCA08CD-0289-55BB-0990-AE9BD5A7BC7F}"/>
                </a:ext>
              </a:extLst>
            </p:cNvPr>
            <p:cNvSpPr>
              <a:spLocks noEditPoints="1"/>
            </p:cNvSpPr>
            <p:nvPr/>
          </p:nvSpPr>
          <p:spPr bwMode="auto">
            <a:xfrm>
              <a:off x="348" y="434"/>
              <a:ext cx="266" cy="172"/>
            </a:xfrm>
            <a:custGeom>
              <a:avLst/>
              <a:gdLst>
                <a:gd name="T0" fmla="*/ 0 w 1066"/>
                <a:gd name="T1" fmla="*/ 0 h 690"/>
                <a:gd name="T2" fmla="*/ 1 w 1066"/>
                <a:gd name="T3" fmla="*/ 0 h 690"/>
                <a:gd name="T4" fmla="*/ 1 w 1066"/>
                <a:gd name="T5" fmla="*/ 1 h 690"/>
                <a:gd name="T6" fmla="*/ 0 w 1066"/>
                <a:gd name="T7" fmla="*/ 1 h 690"/>
                <a:gd name="T8" fmla="*/ 0 w 1066"/>
                <a:gd name="T9" fmla="*/ 0 h 690"/>
                <a:gd name="T10" fmla="*/ 1 w 1066"/>
                <a:gd name="T11" fmla="*/ 0 h 690"/>
                <a:gd name="T12" fmla="*/ 1 w 1066"/>
                <a:gd name="T13" fmla="*/ 0 h 690"/>
                <a:gd name="T14" fmla="*/ 1 w 1066"/>
                <a:gd name="T15" fmla="*/ 1 h 690"/>
                <a:gd name="T16" fmla="*/ 1 w 1066"/>
                <a:gd name="T17" fmla="*/ 1 h 690"/>
                <a:gd name="T18" fmla="*/ 1 w 1066"/>
                <a:gd name="T19" fmla="*/ 0 h 690"/>
                <a:gd name="T20" fmla="*/ 0 w 1066"/>
                <a:gd name="T21" fmla="*/ 0 h 690"/>
                <a:gd name="T22" fmla="*/ 0 w 1066"/>
                <a:gd name="T23" fmla="*/ 0 h 690"/>
                <a:gd name="T24" fmla="*/ 0 w 1066"/>
                <a:gd name="T25" fmla="*/ 1 h 690"/>
                <a:gd name="T26" fmla="*/ 0 w 1066"/>
                <a:gd name="T27" fmla="*/ 1 h 690"/>
                <a:gd name="T28" fmla="*/ 0 w 1066"/>
                <a:gd name="T29" fmla="*/ 0 h 69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66" h="690">
                  <a:moveTo>
                    <a:pt x="376" y="376"/>
                  </a:moveTo>
                  <a:lnTo>
                    <a:pt x="690" y="376"/>
                  </a:lnTo>
                  <a:lnTo>
                    <a:pt x="690" y="690"/>
                  </a:lnTo>
                  <a:lnTo>
                    <a:pt x="376" y="690"/>
                  </a:lnTo>
                  <a:lnTo>
                    <a:pt x="376" y="376"/>
                  </a:lnTo>
                  <a:close/>
                  <a:moveTo>
                    <a:pt x="752" y="0"/>
                  </a:moveTo>
                  <a:lnTo>
                    <a:pt x="1066" y="0"/>
                  </a:lnTo>
                  <a:lnTo>
                    <a:pt x="1066" y="690"/>
                  </a:lnTo>
                  <a:lnTo>
                    <a:pt x="752" y="690"/>
                  </a:lnTo>
                  <a:lnTo>
                    <a:pt x="752" y="0"/>
                  </a:lnTo>
                  <a:close/>
                  <a:moveTo>
                    <a:pt x="0" y="0"/>
                  </a:moveTo>
                  <a:lnTo>
                    <a:pt x="314" y="0"/>
                  </a:lnTo>
                  <a:lnTo>
                    <a:pt x="314" y="690"/>
                  </a:lnTo>
                  <a:lnTo>
                    <a:pt x="0" y="690"/>
                  </a:lnTo>
                  <a:lnTo>
                    <a:pt x="0" y="0"/>
                  </a:lnTo>
                  <a:close/>
                </a:path>
              </a:pathLst>
            </a:custGeom>
            <a:solidFill>
              <a:schemeClr val="tx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5" name="Freeform 39">
              <a:extLst>
                <a:ext uri="{FF2B5EF4-FFF2-40B4-BE49-F238E27FC236}">
                  <a16:creationId xmlns:a16="http://schemas.microsoft.com/office/drawing/2014/main" id="{9F8BA8B1-A15F-AB18-A3E9-22807467029E}"/>
                </a:ext>
              </a:extLst>
            </p:cNvPr>
            <p:cNvSpPr>
              <a:spLocks noEditPoints="1"/>
            </p:cNvSpPr>
            <p:nvPr/>
          </p:nvSpPr>
          <p:spPr bwMode="auto">
            <a:xfrm>
              <a:off x="348" y="340"/>
              <a:ext cx="266" cy="172"/>
            </a:xfrm>
            <a:custGeom>
              <a:avLst/>
              <a:gdLst>
                <a:gd name="T0" fmla="*/ 1 w 1066"/>
                <a:gd name="T1" fmla="*/ 0 h 690"/>
                <a:gd name="T2" fmla="*/ 1 w 1066"/>
                <a:gd name="T3" fmla="*/ 0 h 690"/>
                <a:gd name="T4" fmla="*/ 1 w 1066"/>
                <a:gd name="T5" fmla="*/ 0 h 690"/>
                <a:gd name="T6" fmla="*/ 1 w 1066"/>
                <a:gd name="T7" fmla="*/ 0 h 690"/>
                <a:gd name="T8" fmla="*/ 1 w 1066"/>
                <a:gd name="T9" fmla="*/ 0 h 690"/>
                <a:gd name="T10" fmla="*/ 0 w 1066"/>
                <a:gd name="T11" fmla="*/ 0 h 690"/>
                <a:gd name="T12" fmla="*/ 1 w 1066"/>
                <a:gd name="T13" fmla="*/ 0 h 690"/>
                <a:gd name="T14" fmla="*/ 1 w 1066"/>
                <a:gd name="T15" fmla="*/ 1 h 690"/>
                <a:gd name="T16" fmla="*/ 0 w 1066"/>
                <a:gd name="T17" fmla="*/ 1 h 690"/>
                <a:gd name="T18" fmla="*/ 0 w 1066"/>
                <a:gd name="T19" fmla="*/ 0 h 690"/>
                <a:gd name="T20" fmla="*/ 0 w 1066"/>
                <a:gd name="T21" fmla="*/ 0 h 690"/>
                <a:gd name="T22" fmla="*/ 0 w 1066"/>
                <a:gd name="T23" fmla="*/ 0 h 690"/>
                <a:gd name="T24" fmla="*/ 0 w 1066"/>
                <a:gd name="T25" fmla="*/ 0 h 690"/>
                <a:gd name="T26" fmla="*/ 0 w 1066"/>
                <a:gd name="T27" fmla="*/ 0 h 690"/>
                <a:gd name="T28" fmla="*/ 0 w 1066"/>
                <a:gd name="T29" fmla="*/ 0 h 69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66" h="690">
                  <a:moveTo>
                    <a:pt x="752" y="0"/>
                  </a:moveTo>
                  <a:lnTo>
                    <a:pt x="1066" y="0"/>
                  </a:lnTo>
                  <a:lnTo>
                    <a:pt x="1066" y="314"/>
                  </a:lnTo>
                  <a:lnTo>
                    <a:pt x="752" y="314"/>
                  </a:lnTo>
                  <a:lnTo>
                    <a:pt x="752" y="0"/>
                  </a:lnTo>
                  <a:close/>
                  <a:moveTo>
                    <a:pt x="376" y="0"/>
                  </a:moveTo>
                  <a:lnTo>
                    <a:pt x="690" y="0"/>
                  </a:lnTo>
                  <a:lnTo>
                    <a:pt x="690" y="690"/>
                  </a:lnTo>
                  <a:lnTo>
                    <a:pt x="376" y="690"/>
                  </a:lnTo>
                  <a:lnTo>
                    <a:pt x="376" y="0"/>
                  </a:lnTo>
                  <a:close/>
                  <a:moveTo>
                    <a:pt x="0" y="0"/>
                  </a:moveTo>
                  <a:lnTo>
                    <a:pt x="314" y="0"/>
                  </a:lnTo>
                  <a:lnTo>
                    <a:pt x="314" y="314"/>
                  </a:lnTo>
                  <a:lnTo>
                    <a:pt x="0" y="314"/>
                  </a:lnTo>
                  <a:lnTo>
                    <a:pt x="0" y="0"/>
                  </a:lnTo>
                  <a:close/>
                </a:path>
              </a:pathLst>
            </a:custGeom>
            <a:solidFill>
              <a:srgbClr val="80BF44"/>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grpSp>
    </p:spTree>
    <p:extLst>
      <p:ext uri="{BB962C8B-B14F-4D97-AF65-F5344CB8AC3E}">
        <p14:creationId xmlns:p14="http://schemas.microsoft.com/office/powerpoint/2010/main" val="14689756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C21F39ED-1CD3-478C-BDA8-9D16E8B3B798}"/>
              </a:ext>
            </a:extLst>
          </p:cNvPr>
          <p:cNvSpPr>
            <a:spLocks noGrp="1" noChangeArrowheads="1"/>
          </p:cNvSpPr>
          <p:nvPr>
            <p:ph type="title"/>
          </p:nvPr>
        </p:nvSpPr>
        <p:spPr>
          <a:xfrm>
            <a:off x="2523629" y="-32511"/>
            <a:ext cx="3095625" cy="544512"/>
          </a:xfrm>
        </p:spPr>
        <p:txBody>
          <a:bodyPr/>
          <a:lstStyle/>
          <a:p>
            <a:pPr eaLnBrk="1" hangingPunct="1"/>
            <a:r>
              <a:rPr lang="en-US" altLang="en-US" sz="1500" b="1" dirty="0">
                <a:solidFill>
                  <a:schemeClr val="bg2"/>
                </a:solidFill>
                <a:latin typeface="Calibri" panose="020F0502020204030204" pitchFamily="34" charset="0"/>
              </a:rPr>
              <a:t>Results of “toy” </a:t>
            </a:r>
            <a:r>
              <a:rPr lang="en-US" altLang="en-US" sz="1500" b="1" dirty="0" err="1">
                <a:solidFill>
                  <a:schemeClr val="bg2"/>
                </a:solidFill>
                <a:latin typeface="Calibri" panose="020F0502020204030204" pitchFamily="34" charset="0"/>
              </a:rPr>
              <a:t>vdM</a:t>
            </a:r>
            <a:r>
              <a:rPr lang="en-US" altLang="en-US" sz="1500" b="1" dirty="0">
                <a:solidFill>
                  <a:schemeClr val="bg2"/>
                </a:solidFill>
                <a:latin typeface="Calibri" panose="020F0502020204030204" pitchFamily="34" charset="0"/>
              </a:rPr>
              <a:t> scan</a:t>
            </a:r>
          </a:p>
        </p:txBody>
      </p:sp>
      <p:sp>
        <p:nvSpPr>
          <p:cNvPr id="3076" name="Rectangle 5">
            <a:extLst>
              <a:ext uri="{FF2B5EF4-FFF2-40B4-BE49-F238E27FC236}">
                <a16:creationId xmlns:a16="http://schemas.microsoft.com/office/drawing/2014/main" id="{92022922-E30C-4F8C-A94C-07DBE30B864E}"/>
              </a:ext>
            </a:extLst>
          </p:cNvPr>
          <p:cNvSpPr>
            <a:spLocks noChangeArrowheads="1"/>
          </p:cNvSpPr>
          <p:nvPr/>
        </p:nvSpPr>
        <p:spPr bwMode="auto">
          <a:xfrm>
            <a:off x="5329238" y="3889375"/>
            <a:ext cx="431800" cy="431800"/>
          </a:xfrm>
          <a:prstGeom prst="rect">
            <a:avLst/>
          </a:prstGeom>
          <a:solidFill>
            <a:srgbClr val="96969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278" tIns="34139" rIns="68278" bIns="34139" anchor="ctr"/>
          <a:lstStyle>
            <a:lvl1pPr defTabSz="576263" eaLnBrk="0" hangingPunct="0">
              <a:defRPr sz="1100">
                <a:solidFill>
                  <a:schemeClr val="tx1"/>
                </a:solidFill>
                <a:latin typeface="Arial" panose="020B0604020202020204" pitchFamily="34" charset="0"/>
              </a:defRPr>
            </a:lvl1pPr>
            <a:lvl2pPr marL="742950" indent="-285750" defTabSz="576263" eaLnBrk="0" hangingPunct="0">
              <a:defRPr sz="1100">
                <a:solidFill>
                  <a:schemeClr val="tx1"/>
                </a:solidFill>
                <a:latin typeface="Arial" panose="020B0604020202020204" pitchFamily="34" charset="0"/>
              </a:defRPr>
            </a:lvl2pPr>
            <a:lvl3pPr marL="1143000" indent="-228600" defTabSz="576263" eaLnBrk="0" hangingPunct="0">
              <a:defRPr sz="1100">
                <a:solidFill>
                  <a:schemeClr val="tx1"/>
                </a:solidFill>
                <a:latin typeface="Arial" panose="020B0604020202020204" pitchFamily="34" charset="0"/>
              </a:defRPr>
            </a:lvl3pPr>
            <a:lvl4pPr marL="1600200" indent="-228600" defTabSz="576263" eaLnBrk="0" hangingPunct="0">
              <a:defRPr sz="1100">
                <a:solidFill>
                  <a:schemeClr val="tx1"/>
                </a:solidFill>
                <a:latin typeface="Arial" panose="020B0604020202020204" pitchFamily="34" charset="0"/>
              </a:defRPr>
            </a:lvl4pPr>
            <a:lvl5pPr marL="2057400" indent="-228600" defTabSz="576263" eaLnBrk="0" hangingPunct="0">
              <a:defRPr sz="1100">
                <a:solidFill>
                  <a:schemeClr val="tx1"/>
                </a:solidFill>
                <a:latin typeface="Arial" panose="020B0604020202020204" pitchFamily="34" charset="0"/>
              </a:defRPr>
            </a:lvl5pPr>
            <a:lvl6pPr marL="2514600" indent="-228600" defTabSz="576263" eaLnBrk="0" fontAlgn="base" hangingPunct="0">
              <a:spcBef>
                <a:spcPct val="0"/>
              </a:spcBef>
              <a:spcAft>
                <a:spcPct val="0"/>
              </a:spcAft>
              <a:defRPr sz="1100">
                <a:solidFill>
                  <a:schemeClr val="tx1"/>
                </a:solidFill>
                <a:latin typeface="Arial" panose="020B0604020202020204" pitchFamily="34" charset="0"/>
              </a:defRPr>
            </a:lvl6pPr>
            <a:lvl7pPr marL="2971800" indent="-228600" defTabSz="576263" eaLnBrk="0" fontAlgn="base" hangingPunct="0">
              <a:spcBef>
                <a:spcPct val="0"/>
              </a:spcBef>
              <a:spcAft>
                <a:spcPct val="0"/>
              </a:spcAft>
              <a:defRPr sz="1100">
                <a:solidFill>
                  <a:schemeClr val="tx1"/>
                </a:solidFill>
                <a:latin typeface="Arial" panose="020B0604020202020204" pitchFamily="34" charset="0"/>
              </a:defRPr>
            </a:lvl7pPr>
            <a:lvl8pPr marL="3429000" indent="-228600" defTabSz="576263" eaLnBrk="0" fontAlgn="base" hangingPunct="0">
              <a:spcBef>
                <a:spcPct val="0"/>
              </a:spcBef>
              <a:spcAft>
                <a:spcPct val="0"/>
              </a:spcAft>
              <a:defRPr sz="1100">
                <a:solidFill>
                  <a:schemeClr val="tx1"/>
                </a:solidFill>
                <a:latin typeface="Arial" panose="020B0604020202020204" pitchFamily="34" charset="0"/>
              </a:defRPr>
            </a:lvl8pPr>
            <a:lvl9pPr marL="3886200" indent="-228600" defTabSz="576263" eaLnBrk="0" fontAlgn="base" hangingPunct="0">
              <a:spcBef>
                <a:spcPct val="0"/>
              </a:spcBef>
              <a:spcAft>
                <a:spcPct val="0"/>
              </a:spcAft>
              <a:defRPr sz="1100">
                <a:solidFill>
                  <a:schemeClr val="tx1"/>
                </a:solidFill>
                <a:latin typeface="Arial" panose="020B0604020202020204" pitchFamily="34" charset="0"/>
              </a:defRPr>
            </a:lvl9pPr>
          </a:lstStyle>
          <a:p>
            <a:pPr algn="ctr" eaLnBrk="1" hangingPunct="1"/>
            <a:r>
              <a:rPr lang="en-US" altLang="en-US" sz="900" dirty="0"/>
              <a:t>13</a:t>
            </a:r>
            <a:endParaRPr lang="ru-RU" altLang="en-US" sz="900" dirty="0"/>
          </a:p>
        </p:txBody>
      </p:sp>
      <p:sp>
        <p:nvSpPr>
          <p:cNvPr id="3077" name="Text Box 8">
            <a:extLst>
              <a:ext uri="{FF2B5EF4-FFF2-40B4-BE49-F238E27FC236}">
                <a16:creationId xmlns:a16="http://schemas.microsoft.com/office/drawing/2014/main" id="{A9B37F90-5802-491C-9473-99734F16E627}"/>
              </a:ext>
            </a:extLst>
          </p:cNvPr>
          <p:cNvSpPr txBox="1">
            <a:spLocks noChangeArrowheads="1"/>
          </p:cNvSpPr>
          <p:nvPr/>
        </p:nvSpPr>
        <p:spPr bwMode="auto">
          <a:xfrm>
            <a:off x="2447925" y="3889375"/>
            <a:ext cx="2784475" cy="1920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278" tIns="34139" rIns="68278" bIns="34139">
            <a:spAutoFit/>
          </a:bodyPr>
          <a:lstStyle>
            <a:lvl1pPr defTabSz="576263" eaLnBrk="0" hangingPunct="0">
              <a:defRPr sz="1100">
                <a:solidFill>
                  <a:schemeClr val="tx1"/>
                </a:solidFill>
                <a:latin typeface="Arial" panose="020B0604020202020204" pitchFamily="34" charset="0"/>
              </a:defRPr>
            </a:lvl1pPr>
            <a:lvl2pPr marL="742950" indent="-285750" defTabSz="576263" eaLnBrk="0" hangingPunct="0">
              <a:defRPr sz="1100">
                <a:solidFill>
                  <a:schemeClr val="tx1"/>
                </a:solidFill>
                <a:latin typeface="Arial" panose="020B0604020202020204" pitchFamily="34" charset="0"/>
              </a:defRPr>
            </a:lvl2pPr>
            <a:lvl3pPr marL="1143000" indent="-228600" defTabSz="576263" eaLnBrk="0" hangingPunct="0">
              <a:defRPr sz="1100">
                <a:solidFill>
                  <a:schemeClr val="tx1"/>
                </a:solidFill>
                <a:latin typeface="Arial" panose="020B0604020202020204" pitchFamily="34" charset="0"/>
              </a:defRPr>
            </a:lvl3pPr>
            <a:lvl4pPr marL="1600200" indent="-228600" defTabSz="576263" eaLnBrk="0" hangingPunct="0">
              <a:defRPr sz="1100">
                <a:solidFill>
                  <a:schemeClr val="tx1"/>
                </a:solidFill>
                <a:latin typeface="Arial" panose="020B0604020202020204" pitchFamily="34" charset="0"/>
              </a:defRPr>
            </a:lvl4pPr>
            <a:lvl5pPr marL="2057400" indent="-228600" defTabSz="576263" eaLnBrk="0" hangingPunct="0">
              <a:defRPr sz="1100">
                <a:solidFill>
                  <a:schemeClr val="tx1"/>
                </a:solidFill>
                <a:latin typeface="Arial" panose="020B0604020202020204" pitchFamily="34" charset="0"/>
              </a:defRPr>
            </a:lvl5pPr>
            <a:lvl6pPr marL="2514600" indent="-228600" defTabSz="576263" eaLnBrk="0" fontAlgn="base" hangingPunct="0">
              <a:spcBef>
                <a:spcPct val="0"/>
              </a:spcBef>
              <a:spcAft>
                <a:spcPct val="0"/>
              </a:spcAft>
              <a:defRPr sz="1100">
                <a:solidFill>
                  <a:schemeClr val="tx1"/>
                </a:solidFill>
                <a:latin typeface="Arial" panose="020B0604020202020204" pitchFamily="34" charset="0"/>
              </a:defRPr>
            </a:lvl6pPr>
            <a:lvl7pPr marL="2971800" indent="-228600" defTabSz="576263" eaLnBrk="0" fontAlgn="base" hangingPunct="0">
              <a:spcBef>
                <a:spcPct val="0"/>
              </a:spcBef>
              <a:spcAft>
                <a:spcPct val="0"/>
              </a:spcAft>
              <a:defRPr sz="1100">
                <a:solidFill>
                  <a:schemeClr val="tx1"/>
                </a:solidFill>
                <a:latin typeface="Arial" panose="020B0604020202020204" pitchFamily="34" charset="0"/>
              </a:defRPr>
            </a:lvl7pPr>
            <a:lvl8pPr marL="3429000" indent="-228600" defTabSz="576263" eaLnBrk="0" fontAlgn="base" hangingPunct="0">
              <a:spcBef>
                <a:spcPct val="0"/>
              </a:spcBef>
              <a:spcAft>
                <a:spcPct val="0"/>
              </a:spcAft>
              <a:defRPr sz="1100">
                <a:solidFill>
                  <a:schemeClr val="tx1"/>
                </a:solidFill>
                <a:latin typeface="Arial" panose="020B0604020202020204" pitchFamily="34" charset="0"/>
              </a:defRPr>
            </a:lvl8pPr>
            <a:lvl9pPr marL="3886200" indent="-228600" defTabSz="576263" eaLnBrk="0" fontAlgn="base" hangingPunct="0">
              <a:spcBef>
                <a:spcPct val="0"/>
              </a:spcBef>
              <a:spcAft>
                <a:spcPct val="0"/>
              </a:spcAft>
              <a:defRPr sz="1100">
                <a:solidFill>
                  <a:schemeClr val="tx1"/>
                </a:solidFill>
                <a:latin typeface="Arial" panose="020B0604020202020204" pitchFamily="34" charset="0"/>
              </a:defRPr>
            </a:lvl9pPr>
          </a:lstStyle>
          <a:p>
            <a:pPr eaLnBrk="1" hangingPunct="1"/>
            <a:endParaRPr lang="ru-RU" altLang="en-US" sz="800" dirty="0">
              <a:solidFill>
                <a:schemeClr val="bg2"/>
              </a:solidFill>
            </a:endParaRPr>
          </a:p>
        </p:txBody>
      </p:sp>
      <p:sp>
        <p:nvSpPr>
          <p:cNvPr id="2" name="Content Placeholder 1">
            <a:extLst>
              <a:ext uri="{FF2B5EF4-FFF2-40B4-BE49-F238E27FC236}">
                <a16:creationId xmlns:a16="http://schemas.microsoft.com/office/drawing/2014/main" id="{830B5A03-BA8B-ACA2-5810-5864474832F7}"/>
              </a:ext>
            </a:extLst>
          </p:cNvPr>
          <p:cNvSpPr>
            <a:spLocks noGrp="1"/>
          </p:cNvSpPr>
          <p:nvPr>
            <p:ph idx="1"/>
          </p:nvPr>
        </p:nvSpPr>
        <p:spPr/>
        <p:txBody>
          <a:bodyPr/>
          <a:lstStyle/>
          <a:p>
            <a:r>
              <a:rPr lang="en-US" sz="1200" dirty="0"/>
              <a:t> </a:t>
            </a:r>
            <a:endParaRPr lang="en-GB" sz="1200" dirty="0"/>
          </a:p>
        </p:txBody>
      </p:sp>
      <mc:AlternateContent xmlns:mc="http://schemas.openxmlformats.org/markup-compatibility/2006">
        <mc:Choice xmlns:a14="http://schemas.microsoft.com/office/drawing/2010/main" Requires="a14">
          <p:graphicFrame>
            <p:nvGraphicFramePr>
              <p:cNvPr id="9" name="Table 8">
                <a:extLst>
                  <a:ext uri="{FF2B5EF4-FFF2-40B4-BE49-F238E27FC236}">
                    <a16:creationId xmlns:a16="http://schemas.microsoft.com/office/drawing/2014/main" id="{3B2AAD5C-5DF9-8D81-68B2-1C3205E5816A}"/>
                  </a:ext>
                </a:extLst>
              </p:cNvPr>
              <p:cNvGraphicFramePr>
                <a:graphicFrameLocks noGrp="1"/>
              </p:cNvGraphicFramePr>
              <p:nvPr>
                <p:extLst>
                  <p:ext uri="{D42A27DB-BD31-4B8C-83A1-F6EECF244321}">
                    <p14:modId xmlns:p14="http://schemas.microsoft.com/office/powerpoint/2010/main" val="3912434885"/>
                  </p:ext>
                </p:extLst>
              </p:nvPr>
            </p:nvGraphicFramePr>
            <p:xfrm>
              <a:off x="540759" y="2706202"/>
              <a:ext cx="4500000" cy="1412114"/>
            </p:xfrm>
            <a:graphic>
              <a:graphicData uri="http://schemas.openxmlformats.org/drawingml/2006/table">
                <a:tbl>
                  <a:tblPr firstRow="1" firstCol="1" bandRow="1">
                    <a:tableStyleId>{7DF18680-E054-41AD-8BC1-D1AEF772440D}</a:tableStyleId>
                  </a:tblPr>
                  <a:tblGrid>
                    <a:gridCol w="828000">
                      <a:extLst>
                        <a:ext uri="{9D8B030D-6E8A-4147-A177-3AD203B41FA5}">
                          <a16:colId xmlns:a16="http://schemas.microsoft.com/office/drawing/2014/main" val="3619602860"/>
                        </a:ext>
                      </a:extLst>
                    </a:gridCol>
                    <a:gridCol w="648000">
                      <a:extLst>
                        <a:ext uri="{9D8B030D-6E8A-4147-A177-3AD203B41FA5}">
                          <a16:colId xmlns:a16="http://schemas.microsoft.com/office/drawing/2014/main" val="4021369305"/>
                        </a:ext>
                      </a:extLst>
                    </a:gridCol>
                    <a:gridCol w="900000">
                      <a:extLst>
                        <a:ext uri="{9D8B030D-6E8A-4147-A177-3AD203B41FA5}">
                          <a16:colId xmlns:a16="http://schemas.microsoft.com/office/drawing/2014/main" val="536450946"/>
                        </a:ext>
                      </a:extLst>
                    </a:gridCol>
                    <a:gridCol w="1044000">
                      <a:extLst>
                        <a:ext uri="{9D8B030D-6E8A-4147-A177-3AD203B41FA5}">
                          <a16:colId xmlns:a16="http://schemas.microsoft.com/office/drawing/2014/main" val="3088824964"/>
                        </a:ext>
                      </a:extLst>
                    </a:gridCol>
                    <a:gridCol w="1080000">
                      <a:extLst>
                        <a:ext uri="{9D8B030D-6E8A-4147-A177-3AD203B41FA5}">
                          <a16:colId xmlns:a16="http://schemas.microsoft.com/office/drawing/2014/main" val="1582408736"/>
                        </a:ext>
                      </a:extLst>
                    </a:gridCol>
                  </a:tblGrid>
                  <a:tr h="288000">
                    <a:tc>
                      <a:txBody>
                        <a:bodyPr/>
                        <a:lstStyle/>
                        <a:p>
                          <a:pPr algn="ctr">
                            <a:lnSpc>
                              <a:spcPct val="107000"/>
                            </a:lnSpc>
                            <a:spcAft>
                              <a:spcPts val="800"/>
                            </a:spcAft>
                          </a:pPr>
                          <a:r>
                            <a:rPr lang="en-US" sz="1000" b="1" dirty="0">
                              <a:solidFill>
                                <a:schemeClr val="tx1"/>
                              </a:solidFill>
                              <a:effectLst/>
                              <a:latin typeface="Calibri" panose="020F0502020204030204" pitchFamily="34" charset="0"/>
                              <a:ea typeface="Calibri" panose="020F0502020204030204" pitchFamily="34" charset="0"/>
                              <a:cs typeface="Arial" panose="020B0604020202020204" pitchFamily="34" charset="0"/>
                            </a:rPr>
                            <a:t>Fitting model</a:t>
                          </a:r>
                          <a:endParaRPr lang="en-GB" sz="10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AB414"/>
                        </a:solidFill>
                      </a:tcPr>
                    </a:tc>
                    <a:tc>
                      <a:txBody>
                        <a:bodyPr/>
                        <a:lstStyle/>
                        <a:p>
                          <a:pPr marL="0" algn="ctr" defTabSz="914400" rtl="0" eaLnBrk="1" latinLnBrk="0" hangingPunct="1">
                            <a:lnSpc>
                              <a:spcPct val="107000"/>
                            </a:lnSpc>
                            <a:spcAft>
                              <a:spcPts val="800"/>
                            </a:spcAft>
                          </a:pPr>
                          <a:r>
                            <a:rPr kumimoji="0" lang="en-US" sz="1000" b="1" u="none" strike="noStrike" kern="1200" cap="none" spc="0" normalizeH="0" baseline="0" noProof="0" dirty="0">
                              <a:ln>
                                <a:noFill/>
                              </a:ln>
                              <a:solidFill>
                                <a:srgbClr val="000000"/>
                              </a:solidFill>
                              <a:effectLst/>
                              <a:uLnTx/>
                              <a:uFillTx/>
                              <a:latin typeface="+mn-lt"/>
                              <a:ea typeface="Calibri" panose="020F0502020204030204" pitchFamily="34" charset="0"/>
                              <a:cs typeface="Arial" panose="020B0604020202020204" pitchFamily="34" charset="0"/>
                            </a:rPr>
                            <a:t> RMSE </a:t>
                          </a:r>
                          <a14:m>
                            <m:oMath xmlns:m="http://schemas.openxmlformats.org/officeDocument/2006/math">
                              <m:r>
                                <a:rPr kumimoji="0" lang="en-US" sz="1000" b="1" i="0" u="none" strike="noStrike" kern="1200" cap="none" spc="0" normalizeH="0" baseline="0" noProof="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m:t>
                              </m:r>
                              <m:sSup>
                                <m:sSupPr>
                                  <m:ctrlPr>
                                    <a:rPr kumimoji="0" lang="en-US" sz="1000" b="1" i="1" u="none" strike="noStrike" kern="1200" cap="none" spc="0" normalizeH="0" baseline="0" noProof="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ctrlPr>
                                </m:sSupPr>
                                <m:e>
                                  <m:r>
                                    <a:rPr kumimoji="0" lang="en-US" sz="1000" b="1" i="1" u="none" strike="noStrike" kern="1200" cap="none" spc="0" normalizeH="0" baseline="0" noProof="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𝟏𝟎</m:t>
                                  </m:r>
                                </m:e>
                                <m:sup>
                                  <m:r>
                                    <a:rPr kumimoji="0" lang="en-US" sz="1000" b="1" i="1" u="none" strike="noStrike" kern="1200" cap="none" spc="0" normalizeH="0" baseline="0" noProof="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m:t>
                                  </m:r>
                                  <m:r>
                                    <a:rPr kumimoji="0" lang="en-US" sz="1000" b="1" i="1" u="none" strike="noStrike" kern="1200" cap="none" spc="0" normalizeH="0" baseline="0" noProof="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𝟑</m:t>
                                  </m:r>
                                </m:sup>
                              </m:sSup>
                              <m:r>
                                <a:rPr kumimoji="0" lang="en-US" sz="1000" b="1" i="1" u="none" strike="noStrike" kern="1200" cap="none" spc="0" normalizeH="0" baseline="0" noProof="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m:t>
                              </m:r>
                            </m:oMath>
                          </a14:m>
                          <a:endParaRPr kumimoji="0" lang="en-GB" sz="1000" b="1" u="none" strike="noStrike" kern="1200" cap="none" spc="0" normalizeH="0" baseline="0" dirty="0">
                            <a:ln>
                              <a:noFill/>
                            </a:ln>
                            <a:solidFill>
                              <a:srgbClr val="000000"/>
                            </a:solidFill>
                            <a:effectLst/>
                            <a:uLnTx/>
                            <a:uFillTx/>
                            <a:latin typeface="+mn-lt"/>
                            <a:ea typeface="Calibri" panose="020F0502020204030204" pitchFamily="34" charset="0"/>
                            <a:cs typeface="Arial" panose="020B0604020202020204" pitchFamily="34" charset="0"/>
                          </a:endParaRP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AB414"/>
                        </a:solidFill>
                      </a:tcPr>
                    </a:tc>
                    <a:tc>
                      <a:txBody>
                        <a:bodyPr/>
                        <a:lstStyle/>
                        <a:p>
                          <a:pPr marL="0" algn="ctr" defTabSz="914400" rtl="0" eaLnBrk="1" latinLnBrk="0" hangingPunct="1">
                            <a:lnSpc>
                              <a:spcPct val="107000"/>
                            </a:lnSpc>
                            <a:spcAft>
                              <a:spcPts val="800"/>
                            </a:spcAft>
                          </a:pPr>
                          <a:r>
                            <a:rPr kumimoji="0" lang="en-US" sz="1000" b="1" u="none" strike="noStrike" kern="1200" cap="none" spc="0" normalizeH="0" baseline="0" dirty="0">
                              <a:ln>
                                <a:noFill/>
                              </a:ln>
                              <a:solidFill>
                                <a:srgbClr val="000000"/>
                              </a:solidFill>
                              <a:effectLst/>
                              <a:uLnTx/>
                              <a:uFillTx/>
                              <a:latin typeface="+mn-lt"/>
                              <a:ea typeface="Calibri" panose="020F0502020204030204" pitchFamily="34" charset="0"/>
                              <a:cs typeface="Arial" panose="020B0604020202020204" pitchFamily="34" charset="0"/>
                            </a:rPr>
                            <a:t>Adj. </a:t>
                          </a:r>
                          <a14:m>
                            <m:oMath xmlns:m="http://schemas.openxmlformats.org/officeDocument/2006/math">
                              <m:sSup>
                                <m:sSupPr>
                                  <m:ctrlPr>
                                    <a:rPr kumimoji="0" lang="en-US" sz="1000" b="1" i="1" u="none" strike="noStrike" kern="1200" cap="none" spc="0" normalizeH="0" baseline="0" noProof="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ctrlPr>
                                </m:sSupPr>
                                <m:e>
                                  <m:r>
                                    <a:rPr kumimoji="0" lang="en-US" sz="1000" b="1" i="1" u="none" strike="noStrike" kern="1200" cap="none" spc="0" normalizeH="0" baseline="0" noProof="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𝑹</m:t>
                                  </m:r>
                                </m:e>
                                <m:sup>
                                  <m:r>
                                    <a:rPr kumimoji="0" lang="en-US" sz="1000" b="1" i="1" u="none" strike="noStrike" kern="1200" cap="none" spc="0" normalizeH="0" baseline="0" noProof="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𝟐</m:t>
                                  </m:r>
                                </m:sup>
                              </m:sSup>
                            </m:oMath>
                          </a14:m>
                          <a:endParaRPr kumimoji="0" lang="en-GB" sz="1000" b="1" u="none" strike="noStrike" kern="1200" cap="none" spc="0" normalizeH="0" baseline="0" dirty="0">
                            <a:ln>
                              <a:noFill/>
                            </a:ln>
                            <a:solidFill>
                              <a:srgbClr val="000000"/>
                            </a:solidFill>
                            <a:effectLst/>
                            <a:uLnTx/>
                            <a:uFillTx/>
                            <a:latin typeface="+mn-lt"/>
                            <a:ea typeface="Calibri" panose="020F0502020204030204" pitchFamily="34" charset="0"/>
                            <a:cs typeface="Arial" panose="020B0604020202020204" pitchFamily="34" charset="0"/>
                          </a:endParaRP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AB414"/>
                        </a:solidFill>
                      </a:tcPr>
                    </a:tc>
                    <a:tc>
                      <a:txBody>
                        <a:bodyPr/>
                        <a:lstStyle/>
                        <a:p>
                          <a:pPr marL="0" marR="0" lvl="0" indent="0" algn="ctr" defTabSz="914400" rtl="0" eaLnBrk="1" fontAlgn="auto" latinLnBrk="0" hangingPunct="1">
                            <a:lnSpc>
                              <a:spcPct val="107000"/>
                            </a:lnSpc>
                            <a:spcBef>
                              <a:spcPts val="0"/>
                            </a:spcBef>
                            <a:spcAft>
                              <a:spcPts val="800"/>
                            </a:spcAft>
                            <a:buClrTx/>
                            <a:buSzTx/>
                            <a:buFontTx/>
                            <a:buNone/>
                            <a:tabLst/>
                            <a:defRPr/>
                          </a:pPr>
                          <a14:m>
                            <m:oMath xmlns:m="http://schemas.openxmlformats.org/officeDocument/2006/math">
                              <m:f>
                                <m:fPr>
                                  <m:ctrlPr>
                                    <a:rPr kumimoji="0" lang="en-US" sz="1000" b="1" i="1"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ctrlPr>
                                </m:fPr>
                                <m:num>
                                  <m:sSubSup>
                                    <m:sSubSupPr>
                                      <m:ctrlPr>
                                        <a:rPr kumimoji="0" lang="en-US" sz="1000" b="1" i="1"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ctrlPr>
                                    </m:sSubSupPr>
                                    <m:e>
                                      <m:r>
                                        <a:rPr kumimoji="0" lang="en-US" sz="1000" b="1" i="0"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𝚺</m:t>
                                      </m:r>
                                    </m:e>
                                    <m:sub>
                                      <m:r>
                                        <a:rPr kumimoji="0" lang="en-US" sz="1000" b="1" i="1"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𝒄𝒐𝒏𝒗</m:t>
                                      </m:r>
                                    </m:sub>
                                    <m:sup>
                                      <m:r>
                                        <a:rPr kumimoji="0" lang="en-US" sz="1000" b="1" i="1"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𝒇𝒊𝒕𝒕𝒊𝒏𝒈</m:t>
                                      </m:r>
                                    </m:sup>
                                  </m:sSubSup>
                                </m:num>
                                <m:den>
                                  <m:sSubSup>
                                    <m:sSubSupPr>
                                      <m:ctrlPr>
                                        <a:rPr kumimoji="0" lang="en-US" sz="1000" b="1" i="1"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ctrlPr>
                                    </m:sSubSupPr>
                                    <m:e>
                                      <m:r>
                                        <a:rPr kumimoji="0" lang="en-US" sz="1000" b="1" i="0"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𝚺</m:t>
                                      </m:r>
                                    </m:e>
                                    <m:sub>
                                      <m:r>
                                        <a:rPr kumimoji="0" lang="en-US" sz="1000" b="1" i="1"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𝒄𝒐𝒏𝒗</m:t>
                                      </m:r>
                                    </m:sub>
                                    <m:sup>
                                      <m:r>
                                        <a:rPr kumimoji="0" lang="en-US" sz="1000" b="1" i="1"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𝑨𝒏𝒂𝒍𝒚𝒕𝒊𝒄𝒂𝒍</m:t>
                                      </m:r>
                                      <m:r>
                                        <a:rPr kumimoji="0" lang="en-US" sz="1000" b="1" i="1"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 </m:t>
                                      </m:r>
                                    </m:sup>
                                  </m:sSubSup>
                                </m:den>
                              </m:f>
                              <m:r>
                                <a:rPr kumimoji="0" lang="en-US" sz="1000" b="1" i="0"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m:t>
                              </m:r>
                              <m:r>
                                <a:rPr kumimoji="0" lang="en-US" sz="1000" b="1" i="0"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𝟏</m:t>
                              </m:r>
                            </m:oMath>
                          </a14:m>
                          <a:r>
                            <a:rPr kumimoji="0" lang="en-GB" sz="1000" b="1" u="none" strike="noStrike" kern="1200" cap="none" spc="0" normalizeH="0" baseline="0" dirty="0">
                              <a:ln>
                                <a:noFill/>
                              </a:ln>
                              <a:solidFill>
                                <a:srgbClr val="000000"/>
                              </a:solidFill>
                              <a:effectLst/>
                              <a:uLnTx/>
                              <a:uFillTx/>
                              <a:latin typeface="+mn-lt"/>
                              <a:ea typeface="Calibri" panose="020F0502020204030204" pitchFamily="34" charset="0"/>
                              <a:cs typeface="Arial" panose="020B0604020202020204" pitchFamily="34" charset="0"/>
                            </a:rPr>
                            <a:t> , %</a:t>
                          </a: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AB414"/>
                        </a:solidFill>
                      </a:tcPr>
                    </a:tc>
                    <a:tc>
                      <a:txBody>
                        <a:bodyPr/>
                        <a:lstStyle/>
                        <a:p>
                          <a:pPr marL="0" marR="0" lvl="0" indent="0" algn="ctr" defTabSz="914400" rtl="0" eaLnBrk="1" fontAlgn="auto" latinLnBrk="0" hangingPunct="1">
                            <a:lnSpc>
                              <a:spcPct val="107000"/>
                            </a:lnSpc>
                            <a:spcBef>
                              <a:spcPts val="0"/>
                            </a:spcBef>
                            <a:spcAft>
                              <a:spcPts val="800"/>
                            </a:spcAft>
                            <a:buClrTx/>
                            <a:buSzTx/>
                            <a:buFontTx/>
                            <a:buNone/>
                            <a:tabLst/>
                            <a:defRPr/>
                          </a:pPr>
                          <a14:m>
                            <m:oMath xmlns:m="http://schemas.openxmlformats.org/officeDocument/2006/math">
                              <m:f>
                                <m:fPr>
                                  <m:ctrlPr>
                                    <a:rPr kumimoji="0" lang="en-US" sz="1000" b="1" i="1"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ctrlPr>
                                </m:fPr>
                                <m:num>
                                  <m:sSubSup>
                                    <m:sSubSupPr>
                                      <m:ctrlPr>
                                        <a:rPr kumimoji="0" lang="en-US" sz="1000" b="1" i="1"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ctrlPr>
                                    </m:sSubSupPr>
                                    <m:e>
                                      <m:r>
                                        <a:rPr kumimoji="0" lang="en-US" sz="1000" b="1" i="0"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𝛀</m:t>
                                      </m:r>
                                    </m:e>
                                    <m:sub>
                                      <m:r>
                                        <a:rPr kumimoji="0" lang="en-US" sz="1000" b="1" i="1"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𝒄𝒐𝒏𝒗</m:t>
                                      </m:r>
                                    </m:sub>
                                    <m:sup>
                                      <m:r>
                                        <a:rPr kumimoji="0" lang="en-US" sz="1000" b="1" i="1"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𝒇𝒊𝒕𝒕𝒊𝒏𝒈</m:t>
                                      </m:r>
                                    </m:sup>
                                  </m:sSubSup>
                                </m:num>
                                <m:den>
                                  <m:sSubSup>
                                    <m:sSubSupPr>
                                      <m:ctrlPr>
                                        <a:rPr kumimoji="0" lang="en-US" sz="1000" b="1" i="1"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ctrlPr>
                                    </m:sSubSupPr>
                                    <m:e>
                                      <m:r>
                                        <a:rPr kumimoji="0" lang="en-US" sz="1000" b="1" i="0"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𝛀</m:t>
                                      </m:r>
                                    </m:e>
                                    <m:sub>
                                      <m:r>
                                        <a:rPr kumimoji="0" lang="en-US" sz="1000" b="1" i="1"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𝒄𝒐𝒏𝒗</m:t>
                                      </m:r>
                                    </m:sub>
                                    <m:sup>
                                      <m:r>
                                        <a:rPr kumimoji="0" lang="en-US" sz="1000" b="1" i="1"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𝑨𝒏𝒂𝒍𝒚𝒕𝒊𝒄𝒂𝒍</m:t>
                                      </m:r>
                                      <m:r>
                                        <a:rPr kumimoji="0" lang="en-US" sz="1000" b="1" i="1"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 </m:t>
                                      </m:r>
                                    </m:sup>
                                  </m:sSubSup>
                                </m:den>
                              </m:f>
                              <m:r>
                                <a:rPr kumimoji="0" lang="en-US" sz="1000" b="1" i="0"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m:t>
                              </m:r>
                              <m:r>
                                <a:rPr kumimoji="0" lang="en-US" sz="1000" b="1" i="0"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𝟏</m:t>
                              </m:r>
                            </m:oMath>
                          </a14:m>
                          <a:r>
                            <a:rPr kumimoji="0" lang="en-GB" sz="1000" b="1" u="none" strike="noStrike" kern="1200" cap="none" spc="0" normalizeH="0" baseline="0" dirty="0">
                              <a:ln>
                                <a:noFill/>
                              </a:ln>
                              <a:solidFill>
                                <a:srgbClr val="000000"/>
                              </a:solidFill>
                              <a:effectLst/>
                              <a:uLnTx/>
                              <a:uFillTx/>
                              <a:latin typeface="+mn-lt"/>
                              <a:ea typeface="Calibri" panose="020F0502020204030204" pitchFamily="34" charset="0"/>
                              <a:cs typeface="Arial" panose="020B0604020202020204" pitchFamily="34" charset="0"/>
                            </a:rPr>
                            <a:t> , %</a:t>
                          </a: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AB414"/>
                        </a:solidFill>
                      </a:tcPr>
                    </a:tc>
                    <a:extLst>
                      <a:ext uri="{0D108BD9-81ED-4DB2-BD59-A6C34878D82A}">
                        <a16:rowId xmlns:a16="http://schemas.microsoft.com/office/drawing/2014/main" val="956065325"/>
                      </a:ext>
                    </a:extLst>
                  </a:tr>
                  <a:tr h="65694">
                    <a:tc gridSpan="5">
                      <a:txBody>
                        <a:bodyPr/>
                        <a:lstStyle/>
                        <a:p>
                          <a:pPr algn="ctr">
                            <a:lnSpc>
                              <a:spcPct val="107000"/>
                            </a:lnSpc>
                            <a:spcAft>
                              <a:spcPts val="800"/>
                            </a:spcAft>
                          </a:pPr>
                          <a:r>
                            <a:rPr lang="en-US" sz="1000" b="1" kern="1200" dirty="0">
                              <a:solidFill>
                                <a:schemeClr val="tx1"/>
                              </a:solidFill>
                              <a:effectLst/>
                              <a:latin typeface="+mn-lt"/>
                              <a:ea typeface="Calibri" panose="020F0502020204030204" pitchFamily="34" charset="0"/>
                              <a:cs typeface="Arial" panose="020B0604020202020204" pitchFamily="34" charset="0"/>
                            </a:rPr>
                            <a:t>Light-tailed “q=0.8”</a:t>
                          </a:r>
                          <a:endParaRPr lang="en-GB" sz="1000" b="1" kern="1200" dirty="0">
                            <a:solidFill>
                              <a:schemeClr val="tx1"/>
                            </a:solidFill>
                            <a:effectLst/>
                            <a:latin typeface="+mn-lt"/>
                            <a:ea typeface="Calibri" panose="020F0502020204030204" pitchFamily="34" charset="0"/>
                            <a:cs typeface="Arial" panose="020B0604020202020204" pitchFamily="34" charset="0"/>
                          </a:endParaRP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AB414"/>
                        </a:solidFill>
                      </a:tcPr>
                    </a:tc>
                    <a:tc hMerge="1">
                      <a:txBody>
                        <a:bodyPr/>
                        <a:lstStyle/>
                        <a:p>
                          <a:pPr marL="0" algn="ctr" defTabSz="914400" rtl="0" eaLnBrk="1" latinLnBrk="0" hangingPunct="1">
                            <a:lnSpc>
                              <a:spcPct val="107000"/>
                            </a:lnSpc>
                            <a:spcBef>
                              <a:spcPts val="300"/>
                            </a:spcBef>
                            <a:spcAft>
                              <a:spcPts val="300"/>
                            </a:spcAft>
                            <a:tabLst>
                              <a:tab pos="1045210" algn="l"/>
                            </a:tabLst>
                          </a:pPr>
                          <a:endParaRPr lang="en-GB" sz="1100" kern="1200" dirty="0">
                            <a:solidFill>
                              <a:schemeClr val="dk1"/>
                            </a:solidFill>
                            <a:effectLst/>
                            <a:latin typeface="Calibri" panose="020F0502020204030204" pitchFamily="34" charset="0"/>
                            <a:ea typeface="Calibri" panose="020F0502020204030204" pitchFamily="34" charset="0"/>
                            <a:cs typeface="Arial" panose="020B0604020202020204" pitchFamily="34" charset="0"/>
                          </a:endParaRP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tc hMerge="1">
                      <a:txBody>
                        <a:bodyPr/>
                        <a:lstStyle/>
                        <a:p>
                          <a:endParaRPr lang="en-GB"/>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hMerge="1">
                      <a:txBody>
                        <a:bodyPr/>
                        <a:lstStyle/>
                        <a:p>
                          <a:pPr marL="0" algn="ctr" defTabSz="914400" rtl="0" eaLnBrk="1" latinLnBrk="0" hangingPunct="1">
                            <a:lnSpc>
                              <a:spcPct val="107000"/>
                            </a:lnSpc>
                            <a:spcBef>
                              <a:spcPts val="300"/>
                            </a:spcBef>
                            <a:spcAft>
                              <a:spcPts val="300"/>
                            </a:spcAft>
                            <a:tabLst>
                              <a:tab pos="1045210" algn="l"/>
                            </a:tabLst>
                          </a:pPr>
                          <a:endParaRPr lang="en-GB" sz="1100" kern="1200" dirty="0">
                            <a:solidFill>
                              <a:schemeClr val="dk1"/>
                            </a:solidFill>
                            <a:effectLst/>
                            <a:latin typeface="Calibri" panose="020F0502020204030204" pitchFamily="34" charset="0"/>
                            <a:ea typeface="Calibri" panose="020F0502020204030204" pitchFamily="34" charset="0"/>
                            <a:cs typeface="Arial" panose="020B0604020202020204" pitchFamily="34" charset="0"/>
                          </a:endParaRP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tc hMerge="1">
                      <a:txBody>
                        <a:bodyPr/>
                        <a:lstStyle/>
                        <a:p>
                          <a:pPr marL="0" algn="ctr" defTabSz="914400" rtl="0" eaLnBrk="1" latinLnBrk="0" hangingPunct="1">
                            <a:lnSpc>
                              <a:spcPct val="107000"/>
                            </a:lnSpc>
                            <a:spcBef>
                              <a:spcPts val="300"/>
                            </a:spcBef>
                            <a:spcAft>
                              <a:spcPts val="300"/>
                            </a:spcAft>
                            <a:tabLst>
                              <a:tab pos="1045210" algn="l"/>
                            </a:tabLst>
                          </a:pPr>
                          <a:endParaRPr lang="en-GB" sz="1100" kern="1200" dirty="0">
                            <a:solidFill>
                              <a:schemeClr val="dk1"/>
                            </a:solidFill>
                            <a:effectLst/>
                            <a:latin typeface="Calibri" panose="020F0502020204030204" pitchFamily="34" charset="0"/>
                            <a:ea typeface="Calibri" panose="020F0502020204030204" pitchFamily="34" charset="0"/>
                            <a:cs typeface="Arial" panose="020B0604020202020204" pitchFamily="34" charset="0"/>
                          </a:endParaRP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extLst>
                      <a:ext uri="{0D108BD9-81ED-4DB2-BD59-A6C34878D82A}">
                        <a16:rowId xmlns:a16="http://schemas.microsoft.com/office/drawing/2014/main" val="90552624"/>
                      </a:ext>
                    </a:extLst>
                  </a:tr>
                  <a:tr h="67708">
                    <a:tc>
                      <a:txBody>
                        <a:bodyPr/>
                        <a:lstStyle/>
                        <a:p>
                          <a:pPr algn="ctr">
                            <a:lnSpc>
                              <a:spcPct val="107000"/>
                            </a:lnSpc>
                            <a:spcAft>
                              <a:spcPts val="800"/>
                            </a:spcAft>
                          </a:pPr>
                          <a:r>
                            <a:rPr lang="en-US" sz="1000" b="1" kern="1200" dirty="0">
                              <a:solidFill>
                                <a:schemeClr val="tx1"/>
                              </a:solidFill>
                              <a:effectLst/>
                              <a:latin typeface="+mn-lt"/>
                              <a:ea typeface="Calibri" panose="020F0502020204030204" pitchFamily="34" charset="0"/>
                              <a:cs typeface="Arial" panose="020B0604020202020204" pitchFamily="34" charset="0"/>
                            </a:rPr>
                            <a:t>Gaussian</a:t>
                          </a:r>
                          <a:endParaRPr lang="en-GB" sz="1000" b="1" kern="1200" dirty="0">
                            <a:solidFill>
                              <a:schemeClr val="tx1"/>
                            </a:solidFill>
                            <a:effectLst/>
                            <a:latin typeface="+mn-lt"/>
                            <a:ea typeface="Calibri" panose="020F0502020204030204" pitchFamily="34" charset="0"/>
                            <a:cs typeface="Arial" panose="020B0604020202020204" pitchFamily="34" charset="0"/>
                          </a:endParaRP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AB414"/>
                        </a:solidFill>
                      </a:tcPr>
                    </a:tc>
                    <a:tc>
                      <a:txBody>
                        <a:bodyPr/>
                        <a:lstStyle/>
                        <a:p>
                          <a:pPr marL="0" algn="ctr" defTabSz="914400" rtl="0" eaLnBrk="1" latinLnBrk="0" hangingPunct="1">
                            <a:lnSpc>
                              <a:spcPct val="107000"/>
                            </a:lnSpc>
                            <a:spcBef>
                              <a:spcPts val="300"/>
                            </a:spcBef>
                            <a:spcAft>
                              <a:spcPts val="300"/>
                            </a:spcAft>
                            <a:tabLst>
                              <a:tab pos="1045210" algn="l"/>
                            </a:tabLst>
                          </a:pPr>
                          <a:r>
                            <a:rPr lang="en-GB" sz="1000" kern="1200" dirty="0">
                              <a:solidFill>
                                <a:schemeClr val="dk1"/>
                              </a:solidFill>
                              <a:effectLst/>
                              <a:latin typeface="Calibri" panose="020F0502020204030204" pitchFamily="34" charset="0"/>
                              <a:ea typeface="Calibri" panose="020F0502020204030204" pitchFamily="34" charset="0"/>
                              <a:cs typeface="Arial" panose="020B0604020202020204" pitchFamily="34" charset="0"/>
                            </a:rPr>
                            <a:t> 0.845</a:t>
                          </a: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tc>
                      <a:txBody>
                        <a:bodyPr/>
                        <a:lstStyle/>
                        <a:p>
                          <a:pPr marL="0" algn="ctr" defTabSz="914400" rtl="0" eaLnBrk="1" latinLnBrk="0" hangingPunct="1">
                            <a:lnSpc>
                              <a:spcPct val="107000"/>
                            </a:lnSpc>
                            <a:spcBef>
                              <a:spcPts val="300"/>
                            </a:spcBef>
                            <a:spcAft>
                              <a:spcPts val="300"/>
                            </a:spcAft>
                            <a:tabLst>
                              <a:tab pos="1045210" algn="l"/>
                            </a:tabLst>
                          </a:pPr>
                          <a:r>
                            <a:rPr lang="en-GB" sz="1000" kern="1200" dirty="0">
                              <a:solidFill>
                                <a:schemeClr val="dk1"/>
                              </a:solidFill>
                              <a:effectLst/>
                              <a:latin typeface="Calibri" panose="020F0502020204030204" pitchFamily="34" charset="0"/>
                              <a:ea typeface="Calibri" panose="020F0502020204030204" pitchFamily="34" charset="0"/>
                              <a:cs typeface="Arial" panose="020B0604020202020204" pitchFamily="34" charset="0"/>
                            </a:rPr>
                            <a:t>0.9999709</a:t>
                          </a: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8FDF1"/>
                        </a:solidFill>
                      </a:tcPr>
                    </a:tc>
                    <a:tc>
                      <a:txBody>
                        <a:bodyPr/>
                        <a:lstStyle/>
                        <a:p>
                          <a:pPr marL="0" algn="ctr" defTabSz="914400" rtl="0" eaLnBrk="1" latinLnBrk="0" hangingPunct="1">
                            <a:lnSpc>
                              <a:spcPct val="107000"/>
                            </a:lnSpc>
                            <a:spcBef>
                              <a:spcPts val="300"/>
                            </a:spcBef>
                            <a:spcAft>
                              <a:spcPts val="300"/>
                            </a:spcAft>
                            <a:tabLst>
                              <a:tab pos="1045210" algn="l"/>
                            </a:tabLst>
                          </a:pPr>
                          <a:r>
                            <a:rPr lang="en-GB" sz="1000" kern="1200" dirty="0">
                              <a:solidFill>
                                <a:schemeClr val="dk1"/>
                              </a:solidFill>
                              <a:effectLst/>
                              <a:latin typeface="Calibri" panose="020F0502020204030204" pitchFamily="34" charset="0"/>
                              <a:ea typeface="Calibri" panose="020F0502020204030204" pitchFamily="34" charset="0"/>
                              <a:cs typeface="Arial" panose="020B0604020202020204" pitchFamily="34" charset="0"/>
                            </a:rPr>
                            <a:t>5.784</a:t>
                          </a: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tc>
                      <a:txBody>
                        <a:bodyPr/>
                        <a:lstStyle/>
                        <a:p>
                          <a:pPr marL="0" algn="ctr" defTabSz="914400" rtl="0" eaLnBrk="1" latinLnBrk="0" hangingPunct="1">
                            <a:lnSpc>
                              <a:spcPct val="107000"/>
                            </a:lnSpc>
                            <a:spcBef>
                              <a:spcPts val="300"/>
                            </a:spcBef>
                            <a:spcAft>
                              <a:spcPts val="300"/>
                            </a:spcAft>
                            <a:tabLst>
                              <a:tab pos="1045210" algn="l"/>
                            </a:tabLst>
                          </a:pPr>
                          <a:r>
                            <a:rPr lang="en-US" sz="1000" kern="1200" dirty="0">
                              <a:solidFill>
                                <a:schemeClr val="dk1"/>
                              </a:solidFill>
                              <a:effectLst/>
                              <a:latin typeface="Calibri" panose="020F0502020204030204" pitchFamily="34" charset="0"/>
                              <a:ea typeface="Calibri" panose="020F0502020204030204" pitchFamily="34" charset="0"/>
                              <a:cs typeface="Arial" panose="020B0604020202020204" pitchFamily="34" charset="0"/>
                            </a:rPr>
                            <a:t>0. 461</a:t>
                          </a:r>
                          <a:endParaRPr lang="en-GB" sz="1000" kern="1200" dirty="0">
                            <a:solidFill>
                              <a:schemeClr val="dk1"/>
                            </a:solidFill>
                            <a:effectLst/>
                            <a:latin typeface="Calibri" panose="020F0502020204030204" pitchFamily="34" charset="0"/>
                            <a:ea typeface="Calibri" panose="020F0502020204030204" pitchFamily="34" charset="0"/>
                            <a:cs typeface="Arial" panose="020B0604020202020204" pitchFamily="34" charset="0"/>
                          </a:endParaRP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extLst>
                      <a:ext uri="{0D108BD9-81ED-4DB2-BD59-A6C34878D82A}">
                        <a16:rowId xmlns:a16="http://schemas.microsoft.com/office/drawing/2014/main" val="3901420604"/>
                      </a:ext>
                    </a:extLst>
                  </a:tr>
                  <a:tr h="67708">
                    <a:tc>
                      <a:txBody>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lang="en-US" sz="1000" b="1" kern="1200" dirty="0">
                              <a:solidFill>
                                <a:schemeClr val="tx1"/>
                              </a:solidFill>
                              <a:effectLst/>
                              <a:latin typeface="+mn-lt"/>
                              <a:ea typeface="Calibri" panose="020F0502020204030204" pitchFamily="34" charset="0"/>
                              <a:cs typeface="Arial" panose="020B0604020202020204" pitchFamily="34" charset="0"/>
                            </a:rPr>
                            <a:t>q-Gaussian</a:t>
                          </a:r>
                          <a:endParaRPr lang="en-GB" sz="1000" b="1" kern="1200" dirty="0">
                            <a:solidFill>
                              <a:schemeClr val="tx1"/>
                            </a:solidFill>
                            <a:effectLst/>
                            <a:latin typeface="+mn-lt"/>
                            <a:ea typeface="Calibri" panose="020F0502020204030204" pitchFamily="34" charset="0"/>
                            <a:cs typeface="Arial" panose="020B0604020202020204" pitchFamily="34" charset="0"/>
                          </a:endParaRP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AB414"/>
                        </a:solidFill>
                      </a:tcPr>
                    </a:tc>
                    <a:tc>
                      <a:txBody>
                        <a:bodyPr/>
                        <a:lstStyle/>
                        <a:p>
                          <a:pPr algn="ctr">
                            <a:lnSpc>
                              <a:spcPct val="107000"/>
                            </a:lnSpc>
                            <a:spcBef>
                              <a:spcPts val="300"/>
                            </a:spcBef>
                            <a:spcAft>
                              <a:spcPts val="300"/>
                            </a:spcAft>
                            <a:tabLst>
                              <a:tab pos="1045210" algn="l"/>
                            </a:tabLst>
                          </a:pPr>
                          <a:r>
                            <a:rPr lang="en-US" sz="1000" kern="1200" dirty="0">
                              <a:solidFill>
                                <a:schemeClr val="dk1"/>
                              </a:solidFill>
                              <a:effectLst/>
                              <a:latin typeface="Calibri" panose="020F0502020204030204" pitchFamily="34" charset="0"/>
                              <a:ea typeface="Calibri" panose="020F0502020204030204" pitchFamily="34" charset="0"/>
                              <a:cs typeface="Arial" panose="020B0604020202020204" pitchFamily="34" charset="0"/>
                            </a:rPr>
                            <a:t>0.01</a:t>
                          </a:r>
                          <a:r>
                            <a:rPr lang="en-GB" sz="1000" kern="1200" dirty="0">
                              <a:solidFill>
                                <a:schemeClr val="dk1"/>
                              </a:solidFill>
                              <a:effectLst/>
                              <a:latin typeface="Calibri" panose="020F0502020204030204" pitchFamily="34" charset="0"/>
                              <a:ea typeface="Calibri" panose="020F0502020204030204" pitchFamily="34" charset="0"/>
                              <a:cs typeface="Arial" panose="020B0604020202020204" pitchFamily="34" charset="0"/>
                            </a:rPr>
                            <a:t>7</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tc>
                      <a:txBody>
                        <a:bodyPr/>
                        <a:lstStyle/>
                        <a:p>
                          <a:pPr algn="ctr">
                            <a:lnSpc>
                              <a:spcPct val="107000"/>
                            </a:lnSpc>
                            <a:spcBef>
                              <a:spcPts val="300"/>
                            </a:spcBef>
                            <a:spcAft>
                              <a:spcPts val="300"/>
                            </a:spcAft>
                            <a:tabLst>
                              <a:tab pos="1045210" algn="l"/>
                            </a:tabLst>
                          </a:pPr>
                          <a:r>
                            <a:rPr lang="en-GB" sz="1000" kern="1200" dirty="0">
                              <a:solidFill>
                                <a:schemeClr val="dk1"/>
                              </a:solidFill>
                              <a:effectLst/>
                              <a:latin typeface="Calibri" panose="020F0502020204030204" pitchFamily="34" charset="0"/>
                              <a:ea typeface="Calibri" panose="020F0502020204030204" pitchFamily="34" charset="0"/>
                              <a:cs typeface="Arial" panose="020B0604020202020204" pitchFamily="34" charset="0"/>
                            </a:rPr>
                            <a:t>0.9999999</a:t>
                          </a: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tc>
                      <a:txBody>
                        <a:bodyPr/>
                        <a:lstStyle/>
                        <a:p>
                          <a:pPr algn="ctr">
                            <a:lnSpc>
                              <a:spcPct val="107000"/>
                            </a:lnSpc>
                            <a:spcAft>
                              <a:spcPts val="800"/>
                            </a:spcAft>
                          </a:pPr>
                          <a:r>
                            <a:rPr lang="en-GB" sz="1000" kern="1200" dirty="0">
                              <a:solidFill>
                                <a:schemeClr val="dk1"/>
                              </a:solidFill>
                              <a:effectLst/>
                              <a:latin typeface="Calibri" panose="020F0502020204030204" pitchFamily="34" charset="0"/>
                              <a:ea typeface="Calibri" panose="020F0502020204030204" pitchFamily="34" charset="0"/>
                              <a:cs typeface="Arial" panose="020B0604020202020204" pitchFamily="34" charset="0"/>
                            </a:rPr>
                            <a:t>3.503</a:t>
                          </a: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tc>
                      <a:txBody>
                        <a:bodyPr/>
                        <a:lstStyle/>
                        <a:p>
                          <a:pPr algn="ctr">
                            <a:lnSpc>
                              <a:spcPct val="107000"/>
                            </a:lnSpc>
                            <a:spcAft>
                              <a:spcPts val="800"/>
                            </a:spcAft>
                          </a:pPr>
                          <a:r>
                            <a:rPr lang="en-US" sz="1000" kern="1200" dirty="0">
                              <a:solidFill>
                                <a:schemeClr val="dk1"/>
                              </a:solidFill>
                              <a:effectLst/>
                              <a:latin typeface="Calibri" panose="020F0502020204030204" pitchFamily="34" charset="0"/>
                              <a:ea typeface="Calibri" panose="020F0502020204030204" pitchFamily="34" charset="0"/>
                              <a:cs typeface="Arial" panose="020B0604020202020204" pitchFamily="34" charset="0"/>
                            </a:rPr>
                            <a:t>0.022</a:t>
                          </a:r>
                          <a:endParaRPr lang="en-GB" sz="1000" kern="1200" dirty="0">
                            <a:solidFill>
                              <a:schemeClr val="dk1"/>
                            </a:solidFill>
                            <a:effectLst/>
                            <a:latin typeface="Calibri" panose="020F0502020204030204" pitchFamily="34" charset="0"/>
                            <a:ea typeface="Calibri" panose="020F0502020204030204" pitchFamily="34" charset="0"/>
                            <a:cs typeface="Arial" panose="020B0604020202020204" pitchFamily="34" charset="0"/>
                          </a:endParaRP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extLst>
                      <a:ext uri="{0D108BD9-81ED-4DB2-BD59-A6C34878D82A}">
                        <a16:rowId xmlns:a16="http://schemas.microsoft.com/office/drawing/2014/main" val="73381630"/>
                      </a:ext>
                    </a:extLst>
                  </a:tr>
                  <a:tr h="65694">
                    <a:tc gridSpan="5">
                      <a:txBody>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lang="en-US" sz="1000" b="1" kern="1200" dirty="0">
                              <a:solidFill>
                                <a:schemeClr val="tx1"/>
                              </a:solidFill>
                              <a:effectLst/>
                              <a:latin typeface="+mn-lt"/>
                              <a:ea typeface="Calibri" panose="020F0502020204030204" pitchFamily="34" charset="0"/>
                              <a:cs typeface="Arial" panose="020B0604020202020204" pitchFamily="34" charset="0"/>
                            </a:rPr>
                            <a:t>Heavy-tailed “q=1.2”</a:t>
                          </a:r>
                          <a:endParaRPr lang="en-GB" sz="1000" b="1" kern="1200" dirty="0">
                            <a:solidFill>
                              <a:schemeClr val="tx1"/>
                            </a:solidFill>
                            <a:effectLst/>
                            <a:latin typeface="+mn-lt"/>
                            <a:ea typeface="Calibri" panose="020F0502020204030204" pitchFamily="34" charset="0"/>
                            <a:cs typeface="Arial" panose="020B0604020202020204" pitchFamily="34" charset="0"/>
                          </a:endParaRP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AB414"/>
                        </a:solidFill>
                      </a:tcPr>
                    </a:tc>
                    <a:tc hMerge="1">
                      <a:txBody>
                        <a:bodyPr/>
                        <a:lstStyle/>
                        <a:p>
                          <a:pPr algn="ctr">
                            <a:lnSpc>
                              <a:spcPct val="107000"/>
                            </a:lnSpc>
                            <a:spcBef>
                              <a:spcPts val="300"/>
                            </a:spcBef>
                            <a:spcAft>
                              <a:spcPts val="300"/>
                            </a:spcAft>
                            <a:tabLst>
                              <a:tab pos="1045210" algn="l"/>
                            </a:tabLst>
                          </a:pPr>
                          <a:endParaRPr lang="en-GB" sz="1100" kern="1200" dirty="0">
                            <a:solidFill>
                              <a:schemeClr val="dk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tc hMerge="1">
                      <a:txBody>
                        <a:bodyPr/>
                        <a:lstStyle/>
                        <a:p>
                          <a:endParaRPr lang="en-GB"/>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hMerge="1">
                      <a:txBody>
                        <a:bodyPr/>
                        <a:lstStyle/>
                        <a:p>
                          <a:pPr algn="ctr">
                            <a:lnSpc>
                              <a:spcPct val="107000"/>
                            </a:lnSpc>
                            <a:spcAft>
                              <a:spcPts val="800"/>
                            </a:spcAft>
                          </a:pPr>
                          <a:endParaRPr lang="en-GB" sz="1100" kern="1200" dirty="0">
                            <a:solidFill>
                              <a:schemeClr val="dk1"/>
                            </a:solidFill>
                            <a:effectLst/>
                            <a:latin typeface="Calibri" panose="020F0502020204030204" pitchFamily="34" charset="0"/>
                            <a:ea typeface="Calibri" panose="020F0502020204030204" pitchFamily="34" charset="0"/>
                            <a:cs typeface="Arial" panose="020B0604020202020204" pitchFamily="34" charset="0"/>
                          </a:endParaRP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tc hMerge="1">
                      <a:txBody>
                        <a:bodyPr/>
                        <a:lstStyle/>
                        <a:p>
                          <a:pPr algn="ctr">
                            <a:lnSpc>
                              <a:spcPct val="107000"/>
                            </a:lnSpc>
                            <a:spcAft>
                              <a:spcPts val="800"/>
                            </a:spcAft>
                          </a:pPr>
                          <a:endParaRPr lang="en-GB" sz="1100" kern="1200" dirty="0">
                            <a:solidFill>
                              <a:schemeClr val="dk1"/>
                            </a:solidFill>
                            <a:effectLst/>
                            <a:latin typeface="Calibri" panose="020F0502020204030204" pitchFamily="34" charset="0"/>
                            <a:ea typeface="Calibri" panose="020F0502020204030204" pitchFamily="34" charset="0"/>
                            <a:cs typeface="Arial" panose="020B0604020202020204" pitchFamily="34" charset="0"/>
                          </a:endParaRP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extLst>
                      <a:ext uri="{0D108BD9-81ED-4DB2-BD59-A6C34878D82A}">
                        <a16:rowId xmlns:a16="http://schemas.microsoft.com/office/drawing/2014/main" val="3355723508"/>
                      </a:ext>
                    </a:extLst>
                  </a:tr>
                  <a:tr h="67708">
                    <a:tc>
                      <a:txBody>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lang="en-US" sz="1000" b="1" kern="1200" dirty="0">
                              <a:solidFill>
                                <a:schemeClr val="tx1"/>
                              </a:solidFill>
                              <a:effectLst/>
                              <a:latin typeface="+mn-lt"/>
                              <a:ea typeface="Calibri" panose="020F0502020204030204" pitchFamily="34" charset="0"/>
                              <a:cs typeface="Arial" panose="020B0604020202020204" pitchFamily="34" charset="0"/>
                            </a:rPr>
                            <a:t>Gaussian</a:t>
                          </a:r>
                          <a:endParaRPr lang="en-GB" sz="1000" b="1" kern="1200" dirty="0">
                            <a:solidFill>
                              <a:schemeClr val="tx1"/>
                            </a:solidFill>
                            <a:effectLst/>
                            <a:latin typeface="+mn-lt"/>
                            <a:ea typeface="Calibri" panose="020F0502020204030204" pitchFamily="34" charset="0"/>
                            <a:cs typeface="Arial" panose="020B0604020202020204" pitchFamily="34" charset="0"/>
                          </a:endParaRP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AB414"/>
                        </a:solidFill>
                      </a:tcPr>
                    </a:tc>
                    <a:tc>
                      <a:txBody>
                        <a:bodyPr/>
                        <a:lstStyle/>
                        <a:p>
                          <a:pPr marL="0" algn="ctr" defTabSz="914400" rtl="0" eaLnBrk="1" latinLnBrk="0" hangingPunct="1">
                            <a:lnSpc>
                              <a:spcPct val="107000"/>
                            </a:lnSpc>
                            <a:spcBef>
                              <a:spcPts val="300"/>
                            </a:spcBef>
                            <a:spcAft>
                              <a:spcPts val="300"/>
                            </a:spcAft>
                            <a:tabLst>
                              <a:tab pos="1045210" algn="l"/>
                            </a:tabLst>
                          </a:pPr>
                          <a:r>
                            <a:rPr lang="en-GB" sz="1000" kern="1200" dirty="0">
                              <a:solidFill>
                                <a:schemeClr val="dk1"/>
                              </a:solidFill>
                              <a:effectLst/>
                              <a:latin typeface="Calibri" panose="020F0502020204030204" pitchFamily="34" charset="0"/>
                              <a:ea typeface="Calibri" panose="020F0502020204030204" pitchFamily="34" charset="0"/>
                              <a:cs typeface="Arial" panose="020B0604020202020204" pitchFamily="34" charset="0"/>
                            </a:rPr>
                            <a:t>1.094</a:t>
                          </a: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tc>
                      <a:txBody>
                        <a:bodyPr/>
                        <a:lstStyle/>
                        <a:p>
                          <a:pPr marL="0" algn="ctr" defTabSz="914400" rtl="0" eaLnBrk="1" latinLnBrk="0" hangingPunct="1">
                            <a:lnSpc>
                              <a:spcPct val="107000"/>
                            </a:lnSpc>
                            <a:spcBef>
                              <a:spcPts val="300"/>
                            </a:spcBef>
                            <a:spcAft>
                              <a:spcPts val="300"/>
                            </a:spcAft>
                            <a:tabLst>
                              <a:tab pos="1045210" algn="l"/>
                            </a:tabLst>
                          </a:pPr>
                          <a:r>
                            <a:rPr lang="en-US" sz="1000" kern="1200" dirty="0">
                              <a:solidFill>
                                <a:schemeClr val="dk1"/>
                              </a:solidFill>
                              <a:effectLst/>
                              <a:latin typeface="Calibri" panose="020F0502020204030204" pitchFamily="34" charset="0"/>
                              <a:ea typeface="Calibri" panose="020F0502020204030204" pitchFamily="34" charset="0"/>
                              <a:cs typeface="Arial" panose="020B0604020202020204" pitchFamily="34" charset="0"/>
                            </a:rPr>
                            <a:t>0. 9999513</a:t>
                          </a:r>
                          <a:endParaRPr lang="en-GB" sz="1000" kern="1200" dirty="0">
                            <a:solidFill>
                              <a:schemeClr val="dk1"/>
                            </a:solidFill>
                            <a:effectLst/>
                            <a:latin typeface="Calibri" panose="020F0502020204030204" pitchFamily="34" charset="0"/>
                            <a:ea typeface="Calibri" panose="020F0502020204030204" pitchFamily="34" charset="0"/>
                            <a:cs typeface="Arial" panose="020B0604020202020204" pitchFamily="34" charset="0"/>
                          </a:endParaRP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tc>
                      <a:txBody>
                        <a:bodyPr/>
                        <a:lstStyle/>
                        <a:p>
                          <a:pPr marL="0" algn="ctr" defTabSz="914400" rtl="0" eaLnBrk="1" latinLnBrk="0" hangingPunct="1">
                            <a:lnSpc>
                              <a:spcPct val="107000"/>
                            </a:lnSpc>
                            <a:spcBef>
                              <a:spcPts val="300"/>
                            </a:spcBef>
                            <a:spcAft>
                              <a:spcPts val="300"/>
                            </a:spcAft>
                            <a:tabLst>
                              <a:tab pos="1045210" algn="l"/>
                            </a:tabLst>
                          </a:pPr>
                          <a:r>
                            <a:rPr lang="en-GB" sz="1000" kern="1200" dirty="0">
                              <a:solidFill>
                                <a:schemeClr val="dk1"/>
                              </a:solidFill>
                              <a:effectLst/>
                              <a:latin typeface="Calibri" panose="020F0502020204030204" pitchFamily="34" charset="0"/>
                              <a:ea typeface="Calibri" panose="020F0502020204030204" pitchFamily="34" charset="0"/>
                              <a:cs typeface="Arial" panose="020B0604020202020204" pitchFamily="34" charset="0"/>
                            </a:rPr>
                            <a:t>-8.625</a:t>
                          </a: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tc>
                      <a:txBody>
                        <a:bodyPr/>
                        <a:lstStyle/>
                        <a:p>
                          <a:pPr marL="0" algn="ctr" defTabSz="914400" rtl="0" eaLnBrk="1" latinLnBrk="0" hangingPunct="1">
                            <a:lnSpc>
                              <a:spcPct val="107000"/>
                            </a:lnSpc>
                            <a:spcBef>
                              <a:spcPts val="300"/>
                            </a:spcBef>
                            <a:spcAft>
                              <a:spcPts val="300"/>
                            </a:spcAft>
                            <a:tabLst>
                              <a:tab pos="1045210" algn="l"/>
                            </a:tabLst>
                          </a:pPr>
                          <a:r>
                            <a:rPr lang="en-GB" sz="1000" kern="1200" dirty="0">
                              <a:solidFill>
                                <a:schemeClr val="dk1"/>
                              </a:solidFill>
                              <a:effectLst/>
                              <a:latin typeface="Calibri" panose="020F0502020204030204" pitchFamily="34" charset="0"/>
                              <a:ea typeface="Calibri" panose="020F0502020204030204" pitchFamily="34" charset="0"/>
                              <a:cs typeface="Arial" panose="020B0604020202020204" pitchFamily="34" charset="0"/>
                            </a:rPr>
                            <a:t>-0.770</a:t>
                          </a: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extLst>
                      <a:ext uri="{0D108BD9-81ED-4DB2-BD59-A6C34878D82A}">
                        <a16:rowId xmlns:a16="http://schemas.microsoft.com/office/drawing/2014/main" val="1204106301"/>
                      </a:ext>
                    </a:extLst>
                  </a:tr>
                  <a:tr h="99420">
                    <a:tc>
                      <a:txBody>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lang="en-US" sz="1000" b="1" kern="1200" dirty="0">
                              <a:solidFill>
                                <a:schemeClr val="tx1"/>
                              </a:solidFill>
                              <a:effectLst/>
                              <a:latin typeface="+mn-lt"/>
                              <a:ea typeface="Calibri" panose="020F0502020204030204" pitchFamily="34" charset="0"/>
                              <a:cs typeface="Arial" panose="020B0604020202020204" pitchFamily="34" charset="0"/>
                            </a:rPr>
                            <a:t>D Gaussian</a:t>
                          </a:r>
                          <a:endParaRPr lang="en-GB" sz="1000" b="1" kern="1200" dirty="0">
                            <a:solidFill>
                              <a:schemeClr val="tx1"/>
                            </a:solidFill>
                            <a:effectLst/>
                            <a:latin typeface="+mn-lt"/>
                            <a:ea typeface="Calibri" panose="020F0502020204030204" pitchFamily="34" charset="0"/>
                            <a:cs typeface="Arial" panose="020B0604020202020204" pitchFamily="34" charset="0"/>
                          </a:endParaRP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AB414"/>
                        </a:solidFill>
                      </a:tcPr>
                    </a:tc>
                    <a:tc>
                      <a:txBody>
                        <a:bodyPr/>
                        <a:lstStyle/>
                        <a:p>
                          <a:pPr marL="0" algn="ctr" defTabSz="914400" rtl="0" eaLnBrk="1" latinLnBrk="0" hangingPunct="1">
                            <a:lnSpc>
                              <a:spcPct val="107000"/>
                            </a:lnSpc>
                            <a:spcBef>
                              <a:spcPts val="300"/>
                            </a:spcBef>
                            <a:spcAft>
                              <a:spcPts val="300"/>
                            </a:spcAft>
                            <a:tabLst>
                              <a:tab pos="1045210" algn="l"/>
                            </a:tabLst>
                          </a:pPr>
                          <a:r>
                            <a:rPr lang="en-GB" sz="1000" kern="1200" dirty="0">
                              <a:solidFill>
                                <a:schemeClr val="dk1"/>
                              </a:solidFill>
                              <a:effectLst/>
                              <a:latin typeface="Calibri" panose="020F0502020204030204" pitchFamily="34" charset="0"/>
                              <a:ea typeface="Calibri" panose="020F0502020204030204" pitchFamily="34" charset="0"/>
                              <a:cs typeface="Arial" panose="020B0604020202020204" pitchFamily="34" charset="0"/>
                            </a:rPr>
                            <a:t>0.054</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tc>
                      <a:txBody>
                        <a:bodyPr/>
                        <a:lstStyle/>
                        <a:p>
                          <a:pPr marL="0" algn="ctr" defTabSz="914400" rtl="0" eaLnBrk="1" latinLnBrk="0" hangingPunct="1">
                            <a:lnSpc>
                              <a:spcPct val="107000"/>
                            </a:lnSpc>
                            <a:spcBef>
                              <a:spcPts val="300"/>
                            </a:spcBef>
                            <a:spcAft>
                              <a:spcPts val="300"/>
                            </a:spcAft>
                            <a:tabLst>
                              <a:tab pos="1045210" algn="l"/>
                            </a:tabLst>
                          </a:pPr>
                          <a:r>
                            <a:rPr lang="en-GB" sz="1000" kern="1200" dirty="0">
                              <a:solidFill>
                                <a:schemeClr val="dk1"/>
                              </a:solidFill>
                              <a:effectLst/>
                              <a:latin typeface="Calibri" panose="020F0502020204030204" pitchFamily="34" charset="0"/>
                              <a:ea typeface="Calibri" panose="020F0502020204030204" pitchFamily="34" charset="0"/>
                              <a:cs typeface="Arial" panose="020B0604020202020204" pitchFamily="34" charset="0"/>
                            </a:rPr>
                            <a:t>0.9999998</a:t>
                          </a: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tc>
                      <a:txBody>
                        <a:bodyPr/>
                        <a:lstStyle/>
                        <a:p>
                          <a:pPr marL="0" algn="ctr" defTabSz="914400" rtl="0" eaLnBrk="1" latinLnBrk="0" hangingPunct="1">
                            <a:lnSpc>
                              <a:spcPct val="107000"/>
                            </a:lnSpc>
                            <a:spcBef>
                              <a:spcPts val="300"/>
                            </a:spcBef>
                            <a:spcAft>
                              <a:spcPts val="300"/>
                            </a:spcAft>
                            <a:tabLst>
                              <a:tab pos="1045210" algn="l"/>
                            </a:tabLst>
                          </a:pPr>
                          <a:r>
                            <a:rPr lang="en-GB" sz="1000" kern="1200" dirty="0">
                              <a:solidFill>
                                <a:schemeClr val="dk1"/>
                              </a:solidFill>
                              <a:effectLst/>
                              <a:latin typeface="Calibri" panose="020F0502020204030204" pitchFamily="34" charset="0"/>
                              <a:ea typeface="Calibri" panose="020F0502020204030204" pitchFamily="34" charset="0"/>
                              <a:cs typeface="Arial" panose="020B0604020202020204" pitchFamily="34" charset="0"/>
                            </a:rPr>
                            <a:t>-9.295</a:t>
                          </a: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tc>
                      <a:txBody>
                        <a:bodyPr/>
                        <a:lstStyle/>
                        <a:p>
                          <a:pPr marL="0" algn="ctr" defTabSz="914400" rtl="0" eaLnBrk="1" latinLnBrk="0" hangingPunct="1">
                            <a:lnSpc>
                              <a:spcPct val="107000"/>
                            </a:lnSpc>
                            <a:spcBef>
                              <a:spcPts val="300"/>
                            </a:spcBef>
                            <a:spcAft>
                              <a:spcPts val="300"/>
                            </a:spcAft>
                            <a:tabLst>
                              <a:tab pos="1045210" algn="l"/>
                            </a:tabLst>
                          </a:pPr>
                          <a:r>
                            <a:rPr lang="en-US" sz="1000" kern="1200" dirty="0">
                              <a:solidFill>
                                <a:schemeClr val="dk1"/>
                              </a:solidFill>
                              <a:effectLst/>
                              <a:latin typeface="Calibri" panose="020F0502020204030204" pitchFamily="34" charset="0"/>
                              <a:ea typeface="Calibri" panose="020F0502020204030204" pitchFamily="34" charset="0"/>
                              <a:cs typeface="Arial" panose="020B0604020202020204" pitchFamily="34" charset="0"/>
                            </a:rPr>
                            <a:t>0.037</a:t>
                          </a:r>
                          <a:endParaRPr lang="en-GB" sz="1000" kern="1200" dirty="0">
                            <a:solidFill>
                              <a:schemeClr val="dk1"/>
                            </a:solidFill>
                            <a:effectLst/>
                            <a:latin typeface="Calibri" panose="020F0502020204030204" pitchFamily="34" charset="0"/>
                            <a:ea typeface="Calibri" panose="020F0502020204030204" pitchFamily="34" charset="0"/>
                            <a:cs typeface="Arial" panose="020B0604020202020204" pitchFamily="34" charset="0"/>
                          </a:endParaRP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extLst>
                      <a:ext uri="{0D108BD9-81ED-4DB2-BD59-A6C34878D82A}">
                        <a16:rowId xmlns:a16="http://schemas.microsoft.com/office/drawing/2014/main" val="2704145726"/>
                      </a:ext>
                    </a:extLst>
                  </a:tr>
                  <a:tr h="0">
                    <a:tc>
                      <a:txBody>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lang="en-US" sz="1000" b="1" kern="1200" dirty="0">
                              <a:solidFill>
                                <a:schemeClr val="tx1"/>
                              </a:solidFill>
                              <a:effectLst/>
                              <a:latin typeface="+mn-lt"/>
                              <a:ea typeface="Calibri" panose="020F0502020204030204" pitchFamily="34" charset="0"/>
                              <a:cs typeface="Arial" panose="020B0604020202020204" pitchFamily="34" charset="0"/>
                            </a:rPr>
                            <a:t>q-Gaussian</a:t>
                          </a:r>
                          <a:endParaRPr lang="en-GB" sz="1000" b="1" kern="1200" dirty="0">
                            <a:solidFill>
                              <a:schemeClr val="tx1"/>
                            </a:solidFill>
                            <a:effectLst/>
                            <a:latin typeface="+mn-lt"/>
                            <a:ea typeface="Calibri" panose="020F0502020204030204" pitchFamily="34" charset="0"/>
                            <a:cs typeface="Arial" panose="020B0604020202020204" pitchFamily="34" charset="0"/>
                          </a:endParaRP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AB414"/>
                        </a:solidFill>
                      </a:tcPr>
                    </a:tc>
                    <a:tc>
                      <a:txBody>
                        <a:bodyPr/>
                        <a:lstStyle/>
                        <a:p>
                          <a:pPr marL="0" algn="ctr" defTabSz="914400" rtl="0" eaLnBrk="1" latinLnBrk="0" hangingPunct="1">
                            <a:lnSpc>
                              <a:spcPct val="107000"/>
                            </a:lnSpc>
                            <a:spcBef>
                              <a:spcPts val="300"/>
                            </a:spcBef>
                            <a:spcAft>
                              <a:spcPts val="300"/>
                            </a:spcAft>
                            <a:tabLst>
                              <a:tab pos="1045210" algn="l"/>
                            </a:tabLst>
                          </a:pPr>
                          <a:r>
                            <a:rPr lang="en-GB" sz="1000" kern="1200" dirty="0">
                              <a:solidFill>
                                <a:schemeClr val="dk1"/>
                              </a:solidFill>
                              <a:effectLst/>
                              <a:latin typeface="Calibri" panose="020F0502020204030204" pitchFamily="34" charset="0"/>
                              <a:ea typeface="Calibri" panose="020F0502020204030204" pitchFamily="34" charset="0"/>
                              <a:cs typeface="Arial" panose="020B0604020202020204" pitchFamily="34" charset="0"/>
                            </a:rPr>
                            <a:t>0.012</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tc>
                      <a:txBody>
                        <a:bodyPr/>
                        <a:lstStyle/>
                        <a:p>
                          <a:pPr marL="0" algn="ctr" defTabSz="914400" rtl="0" eaLnBrk="1" latinLnBrk="0" hangingPunct="1">
                            <a:lnSpc>
                              <a:spcPct val="107000"/>
                            </a:lnSpc>
                            <a:spcBef>
                              <a:spcPts val="300"/>
                            </a:spcBef>
                            <a:spcAft>
                              <a:spcPts val="300"/>
                            </a:spcAft>
                            <a:tabLst>
                              <a:tab pos="1045210" algn="l"/>
                            </a:tabLst>
                          </a:pPr>
                          <a:r>
                            <a:rPr lang="en-GB" sz="1000" kern="1200" dirty="0">
                              <a:solidFill>
                                <a:schemeClr val="dk1"/>
                              </a:solidFill>
                              <a:effectLst/>
                              <a:latin typeface="Calibri" panose="020F0502020204030204" pitchFamily="34" charset="0"/>
                              <a:ea typeface="Calibri" panose="020F0502020204030204" pitchFamily="34" charset="0"/>
                              <a:cs typeface="Arial" panose="020B0604020202020204" pitchFamily="34" charset="0"/>
                            </a:rPr>
                            <a:t>0.9999999</a:t>
                          </a: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tc>
                      <a:txBody>
                        <a:bodyPr/>
                        <a:lstStyle/>
                        <a:p>
                          <a:pPr marL="0" algn="ctr" defTabSz="914400" rtl="0" eaLnBrk="1" latinLnBrk="0" hangingPunct="1">
                            <a:lnSpc>
                              <a:spcPct val="107000"/>
                            </a:lnSpc>
                            <a:spcBef>
                              <a:spcPts val="300"/>
                            </a:spcBef>
                            <a:spcAft>
                              <a:spcPts val="300"/>
                            </a:spcAft>
                            <a:tabLst>
                              <a:tab pos="1045210" algn="l"/>
                            </a:tabLst>
                          </a:pPr>
                          <a:r>
                            <a:rPr lang="en-GB" sz="1000" kern="1200" dirty="0">
                              <a:solidFill>
                                <a:schemeClr val="dk1"/>
                              </a:solidFill>
                              <a:effectLst/>
                              <a:latin typeface="Calibri" panose="020F0502020204030204" pitchFamily="34" charset="0"/>
                              <a:ea typeface="Calibri" panose="020F0502020204030204" pitchFamily="34" charset="0"/>
                              <a:cs typeface="Arial" panose="020B0604020202020204" pitchFamily="34" charset="0"/>
                            </a:rPr>
                            <a:t>-4.197</a:t>
                          </a: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tc>
                      <a:txBody>
                        <a:bodyPr/>
                        <a:lstStyle/>
                        <a:p>
                          <a:pPr marL="0" algn="ctr" defTabSz="914400" rtl="0" eaLnBrk="1" latinLnBrk="0" hangingPunct="1">
                            <a:lnSpc>
                              <a:spcPct val="107000"/>
                            </a:lnSpc>
                            <a:spcBef>
                              <a:spcPts val="300"/>
                            </a:spcBef>
                            <a:spcAft>
                              <a:spcPts val="300"/>
                            </a:spcAft>
                            <a:tabLst>
                              <a:tab pos="1045210" algn="l"/>
                            </a:tabLst>
                          </a:pPr>
                          <a:r>
                            <a:rPr lang="en-GB" sz="1000" kern="1200" dirty="0">
                              <a:solidFill>
                                <a:schemeClr val="dk1"/>
                              </a:solidFill>
                              <a:effectLst/>
                              <a:latin typeface="Calibri" panose="020F0502020204030204" pitchFamily="34" charset="0"/>
                              <a:ea typeface="Calibri" panose="020F0502020204030204" pitchFamily="34" charset="0"/>
                              <a:cs typeface="Arial" panose="020B0604020202020204" pitchFamily="34" charset="0"/>
                            </a:rPr>
                            <a:t>0.018</a:t>
                          </a: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extLst>
                      <a:ext uri="{0D108BD9-81ED-4DB2-BD59-A6C34878D82A}">
                        <a16:rowId xmlns:a16="http://schemas.microsoft.com/office/drawing/2014/main" val="3393455517"/>
                      </a:ext>
                    </a:extLst>
                  </a:tr>
                </a:tbl>
              </a:graphicData>
            </a:graphic>
          </p:graphicFrame>
        </mc:Choice>
        <mc:Fallback>
          <p:graphicFrame>
            <p:nvGraphicFramePr>
              <p:cNvPr id="9" name="Table 8">
                <a:extLst>
                  <a:ext uri="{FF2B5EF4-FFF2-40B4-BE49-F238E27FC236}">
                    <a16:creationId xmlns:a16="http://schemas.microsoft.com/office/drawing/2014/main" id="{3B2AAD5C-5DF9-8D81-68B2-1C3205E5816A}"/>
                  </a:ext>
                </a:extLst>
              </p:cNvPr>
              <p:cNvGraphicFramePr>
                <a:graphicFrameLocks noGrp="1"/>
              </p:cNvGraphicFramePr>
              <p:nvPr>
                <p:extLst>
                  <p:ext uri="{D42A27DB-BD31-4B8C-83A1-F6EECF244321}">
                    <p14:modId xmlns:p14="http://schemas.microsoft.com/office/powerpoint/2010/main" val="3912434885"/>
                  </p:ext>
                </p:extLst>
              </p:nvPr>
            </p:nvGraphicFramePr>
            <p:xfrm>
              <a:off x="540759" y="2706202"/>
              <a:ext cx="4500000" cy="1412114"/>
            </p:xfrm>
            <a:graphic>
              <a:graphicData uri="http://schemas.openxmlformats.org/drawingml/2006/table">
                <a:tbl>
                  <a:tblPr firstRow="1" firstCol="1" bandRow="1">
                    <a:tableStyleId>{7DF18680-E054-41AD-8BC1-D1AEF772440D}</a:tableStyleId>
                  </a:tblPr>
                  <a:tblGrid>
                    <a:gridCol w="828000">
                      <a:extLst>
                        <a:ext uri="{9D8B030D-6E8A-4147-A177-3AD203B41FA5}">
                          <a16:colId xmlns:a16="http://schemas.microsoft.com/office/drawing/2014/main" val="3619602860"/>
                        </a:ext>
                      </a:extLst>
                    </a:gridCol>
                    <a:gridCol w="648000">
                      <a:extLst>
                        <a:ext uri="{9D8B030D-6E8A-4147-A177-3AD203B41FA5}">
                          <a16:colId xmlns:a16="http://schemas.microsoft.com/office/drawing/2014/main" val="4021369305"/>
                        </a:ext>
                      </a:extLst>
                    </a:gridCol>
                    <a:gridCol w="900000">
                      <a:extLst>
                        <a:ext uri="{9D8B030D-6E8A-4147-A177-3AD203B41FA5}">
                          <a16:colId xmlns:a16="http://schemas.microsoft.com/office/drawing/2014/main" val="536450946"/>
                        </a:ext>
                      </a:extLst>
                    </a:gridCol>
                    <a:gridCol w="1044000">
                      <a:extLst>
                        <a:ext uri="{9D8B030D-6E8A-4147-A177-3AD203B41FA5}">
                          <a16:colId xmlns:a16="http://schemas.microsoft.com/office/drawing/2014/main" val="3088824964"/>
                        </a:ext>
                      </a:extLst>
                    </a:gridCol>
                    <a:gridCol w="1080000">
                      <a:extLst>
                        <a:ext uri="{9D8B030D-6E8A-4147-A177-3AD203B41FA5}">
                          <a16:colId xmlns:a16="http://schemas.microsoft.com/office/drawing/2014/main" val="1582408736"/>
                        </a:ext>
                      </a:extLst>
                    </a:gridCol>
                  </a:tblGrid>
                  <a:tr h="330581">
                    <a:tc>
                      <a:txBody>
                        <a:bodyPr/>
                        <a:lstStyle/>
                        <a:p>
                          <a:pPr algn="ctr">
                            <a:lnSpc>
                              <a:spcPct val="107000"/>
                            </a:lnSpc>
                            <a:spcAft>
                              <a:spcPts val="800"/>
                            </a:spcAft>
                          </a:pPr>
                          <a:r>
                            <a:rPr lang="en-US" sz="1000" b="1" dirty="0">
                              <a:solidFill>
                                <a:schemeClr val="tx1"/>
                              </a:solidFill>
                              <a:effectLst/>
                              <a:latin typeface="Calibri" panose="020F0502020204030204" pitchFamily="34" charset="0"/>
                              <a:ea typeface="Calibri" panose="020F0502020204030204" pitchFamily="34" charset="0"/>
                              <a:cs typeface="Arial" panose="020B0604020202020204" pitchFamily="34" charset="0"/>
                            </a:rPr>
                            <a:t>Fitting model</a:t>
                          </a:r>
                          <a:endParaRPr lang="en-GB" sz="10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AB414"/>
                        </a:solidFill>
                      </a:tcPr>
                    </a:tc>
                    <a:tc>
                      <a:txBody>
                        <a:bodyPr/>
                        <a:lstStyle/>
                        <a:p>
                          <a:endParaRPr lang="en-US"/>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129245" t="-10909" r="-470755" b="-347273"/>
                          </a:stretch>
                        </a:blipFill>
                      </a:tcPr>
                    </a:tc>
                    <a:tc>
                      <a:txBody>
                        <a:bodyPr/>
                        <a:lstStyle/>
                        <a:p>
                          <a:endParaRPr lang="en-US"/>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164189" t="-10909" r="-237162" b="-347273"/>
                          </a:stretch>
                        </a:blipFill>
                      </a:tcPr>
                    </a:tc>
                    <a:tc>
                      <a:txBody>
                        <a:bodyPr/>
                        <a:lstStyle/>
                        <a:p>
                          <a:endParaRPr lang="en-US"/>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227326" t="-10909" r="-104070" b="-347273"/>
                          </a:stretch>
                        </a:blipFill>
                      </a:tcPr>
                    </a:tc>
                    <a:tc>
                      <a:txBody>
                        <a:bodyPr/>
                        <a:lstStyle/>
                        <a:p>
                          <a:endParaRPr lang="en-US"/>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3"/>
                          <a:stretch>
                            <a:fillRect l="-318079" t="-10909" r="-1130" b="-347273"/>
                          </a:stretch>
                        </a:blipFill>
                      </a:tcPr>
                    </a:tc>
                    <a:extLst>
                      <a:ext uri="{0D108BD9-81ED-4DB2-BD59-A6C34878D82A}">
                        <a16:rowId xmlns:a16="http://schemas.microsoft.com/office/drawing/2014/main" val="956065325"/>
                      </a:ext>
                    </a:extLst>
                  </a:tr>
                  <a:tr h="151194">
                    <a:tc gridSpan="5">
                      <a:txBody>
                        <a:bodyPr/>
                        <a:lstStyle/>
                        <a:p>
                          <a:pPr algn="ctr">
                            <a:lnSpc>
                              <a:spcPct val="107000"/>
                            </a:lnSpc>
                            <a:spcAft>
                              <a:spcPts val="800"/>
                            </a:spcAft>
                          </a:pPr>
                          <a:r>
                            <a:rPr lang="en-US" sz="1000" b="1" kern="1200" dirty="0">
                              <a:solidFill>
                                <a:schemeClr val="tx1"/>
                              </a:solidFill>
                              <a:effectLst/>
                              <a:latin typeface="+mn-lt"/>
                              <a:ea typeface="Calibri" panose="020F0502020204030204" pitchFamily="34" charset="0"/>
                              <a:cs typeface="Arial" panose="020B0604020202020204" pitchFamily="34" charset="0"/>
                            </a:rPr>
                            <a:t>Light-tailed “q=0.8”</a:t>
                          </a:r>
                          <a:endParaRPr lang="en-GB" sz="1000" b="1" kern="1200" dirty="0">
                            <a:solidFill>
                              <a:schemeClr val="tx1"/>
                            </a:solidFill>
                            <a:effectLst/>
                            <a:latin typeface="+mn-lt"/>
                            <a:ea typeface="Calibri" panose="020F0502020204030204" pitchFamily="34" charset="0"/>
                            <a:cs typeface="Arial" panose="020B0604020202020204" pitchFamily="34" charset="0"/>
                          </a:endParaRP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AB414"/>
                        </a:solidFill>
                      </a:tcPr>
                    </a:tc>
                    <a:tc hMerge="1">
                      <a:txBody>
                        <a:bodyPr/>
                        <a:lstStyle/>
                        <a:p>
                          <a:pPr marL="0" algn="ctr" defTabSz="914400" rtl="0" eaLnBrk="1" latinLnBrk="0" hangingPunct="1">
                            <a:lnSpc>
                              <a:spcPct val="107000"/>
                            </a:lnSpc>
                            <a:spcBef>
                              <a:spcPts val="300"/>
                            </a:spcBef>
                            <a:spcAft>
                              <a:spcPts val="300"/>
                            </a:spcAft>
                            <a:tabLst>
                              <a:tab pos="1045210" algn="l"/>
                            </a:tabLst>
                          </a:pPr>
                          <a:endParaRPr lang="en-GB" sz="1100" kern="1200" dirty="0">
                            <a:solidFill>
                              <a:schemeClr val="dk1"/>
                            </a:solidFill>
                            <a:effectLst/>
                            <a:latin typeface="Calibri" panose="020F0502020204030204" pitchFamily="34" charset="0"/>
                            <a:ea typeface="Calibri" panose="020F0502020204030204" pitchFamily="34" charset="0"/>
                            <a:cs typeface="Arial" panose="020B0604020202020204" pitchFamily="34" charset="0"/>
                          </a:endParaRP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tc hMerge="1">
                      <a:txBody>
                        <a:bodyPr/>
                        <a:lstStyle/>
                        <a:p>
                          <a:endParaRPr lang="en-GB"/>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hMerge="1">
                      <a:txBody>
                        <a:bodyPr/>
                        <a:lstStyle/>
                        <a:p>
                          <a:pPr marL="0" algn="ctr" defTabSz="914400" rtl="0" eaLnBrk="1" latinLnBrk="0" hangingPunct="1">
                            <a:lnSpc>
                              <a:spcPct val="107000"/>
                            </a:lnSpc>
                            <a:spcBef>
                              <a:spcPts val="300"/>
                            </a:spcBef>
                            <a:spcAft>
                              <a:spcPts val="300"/>
                            </a:spcAft>
                            <a:tabLst>
                              <a:tab pos="1045210" algn="l"/>
                            </a:tabLst>
                          </a:pPr>
                          <a:endParaRPr lang="en-GB" sz="1100" kern="1200" dirty="0">
                            <a:solidFill>
                              <a:schemeClr val="dk1"/>
                            </a:solidFill>
                            <a:effectLst/>
                            <a:latin typeface="Calibri" panose="020F0502020204030204" pitchFamily="34" charset="0"/>
                            <a:ea typeface="Calibri" panose="020F0502020204030204" pitchFamily="34" charset="0"/>
                            <a:cs typeface="Arial" panose="020B0604020202020204" pitchFamily="34" charset="0"/>
                          </a:endParaRP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tc hMerge="1">
                      <a:txBody>
                        <a:bodyPr/>
                        <a:lstStyle/>
                        <a:p>
                          <a:pPr marL="0" algn="ctr" defTabSz="914400" rtl="0" eaLnBrk="1" latinLnBrk="0" hangingPunct="1">
                            <a:lnSpc>
                              <a:spcPct val="107000"/>
                            </a:lnSpc>
                            <a:spcBef>
                              <a:spcPts val="300"/>
                            </a:spcBef>
                            <a:spcAft>
                              <a:spcPts val="300"/>
                            </a:spcAft>
                            <a:tabLst>
                              <a:tab pos="1045210" algn="l"/>
                            </a:tabLst>
                          </a:pPr>
                          <a:endParaRPr lang="en-GB" sz="1100" kern="1200" dirty="0">
                            <a:solidFill>
                              <a:schemeClr val="dk1"/>
                            </a:solidFill>
                            <a:effectLst/>
                            <a:latin typeface="Calibri" panose="020F0502020204030204" pitchFamily="34" charset="0"/>
                            <a:ea typeface="Calibri" panose="020F0502020204030204" pitchFamily="34" charset="0"/>
                            <a:cs typeface="Arial" panose="020B0604020202020204" pitchFamily="34" charset="0"/>
                          </a:endParaRP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extLst>
                      <a:ext uri="{0D108BD9-81ED-4DB2-BD59-A6C34878D82A}">
                        <a16:rowId xmlns:a16="http://schemas.microsoft.com/office/drawing/2014/main" val="90552624"/>
                      </a:ext>
                    </a:extLst>
                  </a:tr>
                  <a:tr h="155829">
                    <a:tc>
                      <a:txBody>
                        <a:bodyPr/>
                        <a:lstStyle/>
                        <a:p>
                          <a:pPr algn="ctr">
                            <a:lnSpc>
                              <a:spcPct val="107000"/>
                            </a:lnSpc>
                            <a:spcAft>
                              <a:spcPts val="800"/>
                            </a:spcAft>
                          </a:pPr>
                          <a:r>
                            <a:rPr lang="en-US" sz="1000" b="1" kern="1200" dirty="0">
                              <a:solidFill>
                                <a:schemeClr val="tx1"/>
                              </a:solidFill>
                              <a:effectLst/>
                              <a:latin typeface="+mn-lt"/>
                              <a:ea typeface="Calibri" panose="020F0502020204030204" pitchFamily="34" charset="0"/>
                              <a:cs typeface="Arial" panose="020B0604020202020204" pitchFamily="34" charset="0"/>
                            </a:rPr>
                            <a:t>Gaussian</a:t>
                          </a:r>
                          <a:endParaRPr lang="en-GB" sz="1000" b="1" kern="1200" dirty="0">
                            <a:solidFill>
                              <a:schemeClr val="tx1"/>
                            </a:solidFill>
                            <a:effectLst/>
                            <a:latin typeface="+mn-lt"/>
                            <a:ea typeface="Calibri" panose="020F0502020204030204" pitchFamily="34" charset="0"/>
                            <a:cs typeface="Arial" panose="020B0604020202020204" pitchFamily="34" charset="0"/>
                          </a:endParaRP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AB414"/>
                        </a:solidFill>
                      </a:tcPr>
                    </a:tc>
                    <a:tc>
                      <a:txBody>
                        <a:bodyPr/>
                        <a:lstStyle/>
                        <a:p>
                          <a:pPr marL="0" algn="ctr" defTabSz="914400" rtl="0" eaLnBrk="1" latinLnBrk="0" hangingPunct="1">
                            <a:lnSpc>
                              <a:spcPct val="107000"/>
                            </a:lnSpc>
                            <a:spcBef>
                              <a:spcPts val="300"/>
                            </a:spcBef>
                            <a:spcAft>
                              <a:spcPts val="300"/>
                            </a:spcAft>
                            <a:tabLst>
                              <a:tab pos="1045210" algn="l"/>
                            </a:tabLst>
                          </a:pPr>
                          <a:r>
                            <a:rPr lang="en-GB" sz="1000" kern="1200" dirty="0">
                              <a:solidFill>
                                <a:schemeClr val="dk1"/>
                              </a:solidFill>
                              <a:effectLst/>
                              <a:latin typeface="Calibri" panose="020F0502020204030204" pitchFamily="34" charset="0"/>
                              <a:ea typeface="Calibri" panose="020F0502020204030204" pitchFamily="34" charset="0"/>
                              <a:cs typeface="Arial" panose="020B0604020202020204" pitchFamily="34" charset="0"/>
                            </a:rPr>
                            <a:t> 0.845</a:t>
                          </a: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tc>
                      <a:txBody>
                        <a:bodyPr/>
                        <a:lstStyle/>
                        <a:p>
                          <a:pPr marL="0" algn="ctr" defTabSz="914400" rtl="0" eaLnBrk="1" latinLnBrk="0" hangingPunct="1">
                            <a:lnSpc>
                              <a:spcPct val="107000"/>
                            </a:lnSpc>
                            <a:spcBef>
                              <a:spcPts val="300"/>
                            </a:spcBef>
                            <a:spcAft>
                              <a:spcPts val="300"/>
                            </a:spcAft>
                            <a:tabLst>
                              <a:tab pos="1045210" algn="l"/>
                            </a:tabLst>
                          </a:pPr>
                          <a:r>
                            <a:rPr lang="en-GB" sz="1000" kern="1200" dirty="0">
                              <a:solidFill>
                                <a:schemeClr val="dk1"/>
                              </a:solidFill>
                              <a:effectLst/>
                              <a:latin typeface="Calibri" panose="020F0502020204030204" pitchFamily="34" charset="0"/>
                              <a:ea typeface="Calibri" panose="020F0502020204030204" pitchFamily="34" charset="0"/>
                              <a:cs typeface="Arial" panose="020B0604020202020204" pitchFamily="34" charset="0"/>
                            </a:rPr>
                            <a:t>0.9999709</a:t>
                          </a: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F8FDF1"/>
                        </a:solidFill>
                      </a:tcPr>
                    </a:tc>
                    <a:tc>
                      <a:txBody>
                        <a:bodyPr/>
                        <a:lstStyle/>
                        <a:p>
                          <a:pPr marL="0" algn="ctr" defTabSz="914400" rtl="0" eaLnBrk="1" latinLnBrk="0" hangingPunct="1">
                            <a:lnSpc>
                              <a:spcPct val="107000"/>
                            </a:lnSpc>
                            <a:spcBef>
                              <a:spcPts val="300"/>
                            </a:spcBef>
                            <a:spcAft>
                              <a:spcPts val="300"/>
                            </a:spcAft>
                            <a:tabLst>
                              <a:tab pos="1045210" algn="l"/>
                            </a:tabLst>
                          </a:pPr>
                          <a:r>
                            <a:rPr lang="en-GB" sz="1000" kern="1200" dirty="0">
                              <a:solidFill>
                                <a:schemeClr val="dk1"/>
                              </a:solidFill>
                              <a:effectLst/>
                              <a:latin typeface="Calibri" panose="020F0502020204030204" pitchFamily="34" charset="0"/>
                              <a:ea typeface="Calibri" panose="020F0502020204030204" pitchFamily="34" charset="0"/>
                              <a:cs typeface="Arial" panose="020B0604020202020204" pitchFamily="34" charset="0"/>
                            </a:rPr>
                            <a:t>5.784</a:t>
                          </a: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tc>
                      <a:txBody>
                        <a:bodyPr/>
                        <a:lstStyle/>
                        <a:p>
                          <a:pPr marL="0" algn="ctr" defTabSz="914400" rtl="0" eaLnBrk="1" latinLnBrk="0" hangingPunct="1">
                            <a:lnSpc>
                              <a:spcPct val="107000"/>
                            </a:lnSpc>
                            <a:spcBef>
                              <a:spcPts val="300"/>
                            </a:spcBef>
                            <a:spcAft>
                              <a:spcPts val="300"/>
                            </a:spcAft>
                            <a:tabLst>
                              <a:tab pos="1045210" algn="l"/>
                            </a:tabLst>
                          </a:pPr>
                          <a:r>
                            <a:rPr lang="en-US" sz="1000" kern="1200" dirty="0">
                              <a:solidFill>
                                <a:schemeClr val="dk1"/>
                              </a:solidFill>
                              <a:effectLst/>
                              <a:latin typeface="Calibri" panose="020F0502020204030204" pitchFamily="34" charset="0"/>
                              <a:ea typeface="Calibri" panose="020F0502020204030204" pitchFamily="34" charset="0"/>
                              <a:cs typeface="Arial" panose="020B0604020202020204" pitchFamily="34" charset="0"/>
                            </a:rPr>
                            <a:t>0. 461</a:t>
                          </a:r>
                          <a:endParaRPr lang="en-GB" sz="1000" kern="1200" dirty="0">
                            <a:solidFill>
                              <a:schemeClr val="dk1"/>
                            </a:solidFill>
                            <a:effectLst/>
                            <a:latin typeface="Calibri" panose="020F0502020204030204" pitchFamily="34" charset="0"/>
                            <a:ea typeface="Calibri" panose="020F0502020204030204" pitchFamily="34" charset="0"/>
                            <a:cs typeface="Arial" panose="020B0604020202020204" pitchFamily="34" charset="0"/>
                          </a:endParaRP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extLst>
                      <a:ext uri="{0D108BD9-81ED-4DB2-BD59-A6C34878D82A}">
                        <a16:rowId xmlns:a16="http://schemas.microsoft.com/office/drawing/2014/main" val="3901420604"/>
                      </a:ext>
                    </a:extLst>
                  </a:tr>
                  <a:tr h="155829">
                    <a:tc>
                      <a:txBody>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lang="en-US" sz="1000" b="1" kern="1200" dirty="0">
                              <a:solidFill>
                                <a:schemeClr val="tx1"/>
                              </a:solidFill>
                              <a:effectLst/>
                              <a:latin typeface="+mn-lt"/>
                              <a:ea typeface="Calibri" panose="020F0502020204030204" pitchFamily="34" charset="0"/>
                              <a:cs typeface="Arial" panose="020B0604020202020204" pitchFamily="34" charset="0"/>
                            </a:rPr>
                            <a:t>q-Gaussian</a:t>
                          </a:r>
                          <a:endParaRPr lang="en-GB" sz="1000" b="1" kern="1200" dirty="0">
                            <a:solidFill>
                              <a:schemeClr val="tx1"/>
                            </a:solidFill>
                            <a:effectLst/>
                            <a:latin typeface="+mn-lt"/>
                            <a:ea typeface="Calibri" panose="020F0502020204030204" pitchFamily="34" charset="0"/>
                            <a:cs typeface="Arial" panose="020B0604020202020204" pitchFamily="34" charset="0"/>
                          </a:endParaRP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AB414"/>
                        </a:solidFill>
                      </a:tcPr>
                    </a:tc>
                    <a:tc>
                      <a:txBody>
                        <a:bodyPr/>
                        <a:lstStyle/>
                        <a:p>
                          <a:pPr algn="ctr">
                            <a:lnSpc>
                              <a:spcPct val="107000"/>
                            </a:lnSpc>
                            <a:spcBef>
                              <a:spcPts val="300"/>
                            </a:spcBef>
                            <a:spcAft>
                              <a:spcPts val="300"/>
                            </a:spcAft>
                            <a:tabLst>
                              <a:tab pos="1045210" algn="l"/>
                            </a:tabLst>
                          </a:pPr>
                          <a:r>
                            <a:rPr lang="en-US" sz="1000" kern="1200" dirty="0">
                              <a:solidFill>
                                <a:schemeClr val="dk1"/>
                              </a:solidFill>
                              <a:effectLst/>
                              <a:latin typeface="Calibri" panose="020F0502020204030204" pitchFamily="34" charset="0"/>
                              <a:ea typeface="Calibri" panose="020F0502020204030204" pitchFamily="34" charset="0"/>
                              <a:cs typeface="Arial" panose="020B0604020202020204" pitchFamily="34" charset="0"/>
                            </a:rPr>
                            <a:t>0.01</a:t>
                          </a:r>
                          <a:r>
                            <a:rPr lang="en-GB" sz="1000" kern="1200" dirty="0">
                              <a:solidFill>
                                <a:schemeClr val="dk1"/>
                              </a:solidFill>
                              <a:effectLst/>
                              <a:latin typeface="Calibri" panose="020F0502020204030204" pitchFamily="34" charset="0"/>
                              <a:ea typeface="Calibri" panose="020F0502020204030204" pitchFamily="34" charset="0"/>
                              <a:cs typeface="Arial" panose="020B0604020202020204" pitchFamily="34" charset="0"/>
                            </a:rPr>
                            <a:t>7</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tc>
                      <a:txBody>
                        <a:bodyPr/>
                        <a:lstStyle/>
                        <a:p>
                          <a:pPr algn="ctr">
                            <a:lnSpc>
                              <a:spcPct val="107000"/>
                            </a:lnSpc>
                            <a:spcBef>
                              <a:spcPts val="300"/>
                            </a:spcBef>
                            <a:spcAft>
                              <a:spcPts val="300"/>
                            </a:spcAft>
                            <a:tabLst>
                              <a:tab pos="1045210" algn="l"/>
                            </a:tabLst>
                          </a:pPr>
                          <a:r>
                            <a:rPr lang="en-GB" sz="1000" kern="1200" dirty="0">
                              <a:solidFill>
                                <a:schemeClr val="dk1"/>
                              </a:solidFill>
                              <a:effectLst/>
                              <a:latin typeface="Calibri" panose="020F0502020204030204" pitchFamily="34" charset="0"/>
                              <a:ea typeface="Calibri" panose="020F0502020204030204" pitchFamily="34" charset="0"/>
                              <a:cs typeface="Arial" panose="020B0604020202020204" pitchFamily="34" charset="0"/>
                            </a:rPr>
                            <a:t>0.9999999</a:t>
                          </a: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tc>
                      <a:txBody>
                        <a:bodyPr/>
                        <a:lstStyle/>
                        <a:p>
                          <a:pPr algn="ctr">
                            <a:lnSpc>
                              <a:spcPct val="107000"/>
                            </a:lnSpc>
                            <a:spcAft>
                              <a:spcPts val="800"/>
                            </a:spcAft>
                          </a:pPr>
                          <a:r>
                            <a:rPr lang="en-GB" sz="1000" kern="1200" dirty="0">
                              <a:solidFill>
                                <a:schemeClr val="dk1"/>
                              </a:solidFill>
                              <a:effectLst/>
                              <a:latin typeface="Calibri" panose="020F0502020204030204" pitchFamily="34" charset="0"/>
                              <a:ea typeface="Calibri" panose="020F0502020204030204" pitchFamily="34" charset="0"/>
                              <a:cs typeface="Arial" panose="020B0604020202020204" pitchFamily="34" charset="0"/>
                            </a:rPr>
                            <a:t>3.503</a:t>
                          </a: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tc>
                      <a:txBody>
                        <a:bodyPr/>
                        <a:lstStyle/>
                        <a:p>
                          <a:pPr algn="ctr">
                            <a:lnSpc>
                              <a:spcPct val="107000"/>
                            </a:lnSpc>
                            <a:spcAft>
                              <a:spcPts val="800"/>
                            </a:spcAft>
                          </a:pPr>
                          <a:r>
                            <a:rPr lang="en-US" sz="1000" kern="1200" dirty="0">
                              <a:solidFill>
                                <a:schemeClr val="dk1"/>
                              </a:solidFill>
                              <a:effectLst/>
                              <a:latin typeface="Calibri" panose="020F0502020204030204" pitchFamily="34" charset="0"/>
                              <a:ea typeface="Calibri" panose="020F0502020204030204" pitchFamily="34" charset="0"/>
                              <a:cs typeface="Arial" panose="020B0604020202020204" pitchFamily="34" charset="0"/>
                            </a:rPr>
                            <a:t>0.022</a:t>
                          </a:r>
                          <a:endParaRPr lang="en-GB" sz="1000" kern="1200" dirty="0">
                            <a:solidFill>
                              <a:schemeClr val="dk1"/>
                            </a:solidFill>
                            <a:effectLst/>
                            <a:latin typeface="Calibri" panose="020F0502020204030204" pitchFamily="34" charset="0"/>
                            <a:ea typeface="Calibri" panose="020F0502020204030204" pitchFamily="34" charset="0"/>
                            <a:cs typeface="Arial" panose="020B0604020202020204" pitchFamily="34" charset="0"/>
                          </a:endParaRP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extLst>
                      <a:ext uri="{0D108BD9-81ED-4DB2-BD59-A6C34878D82A}">
                        <a16:rowId xmlns:a16="http://schemas.microsoft.com/office/drawing/2014/main" val="73381630"/>
                      </a:ext>
                    </a:extLst>
                  </a:tr>
                  <a:tr h="151194">
                    <a:tc gridSpan="5">
                      <a:txBody>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lang="en-US" sz="1000" b="1" kern="1200" dirty="0">
                              <a:solidFill>
                                <a:schemeClr val="tx1"/>
                              </a:solidFill>
                              <a:effectLst/>
                              <a:latin typeface="+mn-lt"/>
                              <a:ea typeface="Calibri" panose="020F0502020204030204" pitchFamily="34" charset="0"/>
                              <a:cs typeface="Arial" panose="020B0604020202020204" pitchFamily="34" charset="0"/>
                            </a:rPr>
                            <a:t>Heavy-tailed “q=1.2”</a:t>
                          </a:r>
                          <a:endParaRPr lang="en-GB" sz="1000" b="1" kern="1200" dirty="0">
                            <a:solidFill>
                              <a:schemeClr val="tx1"/>
                            </a:solidFill>
                            <a:effectLst/>
                            <a:latin typeface="+mn-lt"/>
                            <a:ea typeface="Calibri" panose="020F0502020204030204" pitchFamily="34" charset="0"/>
                            <a:cs typeface="Arial" panose="020B0604020202020204" pitchFamily="34" charset="0"/>
                          </a:endParaRP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AB414"/>
                        </a:solidFill>
                      </a:tcPr>
                    </a:tc>
                    <a:tc hMerge="1">
                      <a:txBody>
                        <a:bodyPr/>
                        <a:lstStyle/>
                        <a:p>
                          <a:pPr algn="ctr">
                            <a:lnSpc>
                              <a:spcPct val="107000"/>
                            </a:lnSpc>
                            <a:spcBef>
                              <a:spcPts val="300"/>
                            </a:spcBef>
                            <a:spcAft>
                              <a:spcPts val="300"/>
                            </a:spcAft>
                            <a:tabLst>
                              <a:tab pos="1045210" algn="l"/>
                            </a:tabLst>
                          </a:pPr>
                          <a:endParaRPr lang="en-GB" sz="1100" kern="1200" dirty="0">
                            <a:solidFill>
                              <a:schemeClr val="dk1"/>
                            </a:solidFill>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tc hMerge="1">
                      <a:txBody>
                        <a:bodyPr/>
                        <a:lstStyle/>
                        <a:p>
                          <a:endParaRPr lang="en-GB"/>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hMerge="1">
                      <a:txBody>
                        <a:bodyPr/>
                        <a:lstStyle/>
                        <a:p>
                          <a:pPr algn="ctr">
                            <a:lnSpc>
                              <a:spcPct val="107000"/>
                            </a:lnSpc>
                            <a:spcAft>
                              <a:spcPts val="800"/>
                            </a:spcAft>
                          </a:pPr>
                          <a:endParaRPr lang="en-GB" sz="1100" kern="1200" dirty="0">
                            <a:solidFill>
                              <a:schemeClr val="dk1"/>
                            </a:solidFill>
                            <a:effectLst/>
                            <a:latin typeface="Calibri" panose="020F0502020204030204" pitchFamily="34" charset="0"/>
                            <a:ea typeface="Calibri" panose="020F0502020204030204" pitchFamily="34" charset="0"/>
                            <a:cs typeface="Arial" panose="020B0604020202020204" pitchFamily="34" charset="0"/>
                          </a:endParaRP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tc hMerge="1">
                      <a:txBody>
                        <a:bodyPr/>
                        <a:lstStyle/>
                        <a:p>
                          <a:pPr algn="ctr">
                            <a:lnSpc>
                              <a:spcPct val="107000"/>
                            </a:lnSpc>
                            <a:spcAft>
                              <a:spcPts val="800"/>
                            </a:spcAft>
                          </a:pPr>
                          <a:endParaRPr lang="en-GB" sz="1100" kern="1200" dirty="0">
                            <a:solidFill>
                              <a:schemeClr val="dk1"/>
                            </a:solidFill>
                            <a:effectLst/>
                            <a:latin typeface="Calibri" panose="020F0502020204030204" pitchFamily="34" charset="0"/>
                            <a:ea typeface="Calibri" panose="020F0502020204030204" pitchFamily="34" charset="0"/>
                            <a:cs typeface="Arial" panose="020B0604020202020204" pitchFamily="34" charset="0"/>
                          </a:endParaRP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extLst>
                      <a:ext uri="{0D108BD9-81ED-4DB2-BD59-A6C34878D82A}">
                        <a16:rowId xmlns:a16="http://schemas.microsoft.com/office/drawing/2014/main" val="3355723508"/>
                      </a:ext>
                    </a:extLst>
                  </a:tr>
                  <a:tr h="155829">
                    <a:tc>
                      <a:txBody>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lang="en-US" sz="1000" b="1" kern="1200" dirty="0">
                              <a:solidFill>
                                <a:schemeClr val="tx1"/>
                              </a:solidFill>
                              <a:effectLst/>
                              <a:latin typeface="+mn-lt"/>
                              <a:ea typeface="Calibri" panose="020F0502020204030204" pitchFamily="34" charset="0"/>
                              <a:cs typeface="Arial" panose="020B0604020202020204" pitchFamily="34" charset="0"/>
                            </a:rPr>
                            <a:t>Gaussian</a:t>
                          </a:r>
                          <a:endParaRPr lang="en-GB" sz="1000" b="1" kern="1200" dirty="0">
                            <a:solidFill>
                              <a:schemeClr val="tx1"/>
                            </a:solidFill>
                            <a:effectLst/>
                            <a:latin typeface="+mn-lt"/>
                            <a:ea typeface="Calibri" panose="020F0502020204030204" pitchFamily="34" charset="0"/>
                            <a:cs typeface="Arial" panose="020B0604020202020204" pitchFamily="34" charset="0"/>
                          </a:endParaRP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AB414"/>
                        </a:solidFill>
                      </a:tcPr>
                    </a:tc>
                    <a:tc>
                      <a:txBody>
                        <a:bodyPr/>
                        <a:lstStyle/>
                        <a:p>
                          <a:pPr marL="0" algn="ctr" defTabSz="914400" rtl="0" eaLnBrk="1" latinLnBrk="0" hangingPunct="1">
                            <a:lnSpc>
                              <a:spcPct val="107000"/>
                            </a:lnSpc>
                            <a:spcBef>
                              <a:spcPts val="300"/>
                            </a:spcBef>
                            <a:spcAft>
                              <a:spcPts val="300"/>
                            </a:spcAft>
                            <a:tabLst>
                              <a:tab pos="1045210" algn="l"/>
                            </a:tabLst>
                          </a:pPr>
                          <a:r>
                            <a:rPr lang="en-GB" sz="1000" kern="1200" dirty="0">
                              <a:solidFill>
                                <a:schemeClr val="dk1"/>
                              </a:solidFill>
                              <a:effectLst/>
                              <a:latin typeface="Calibri" panose="020F0502020204030204" pitchFamily="34" charset="0"/>
                              <a:ea typeface="Calibri" panose="020F0502020204030204" pitchFamily="34" charset="0"/>
                              <a:cs typeface="Arial" panose="020B0604020202020204" pitchFamily="34" charset="0"/>
                            </a:rPr>
                            <a:t>1.094</a:t>
                          </a: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tc>
                      <a:txBody>
                        <a:bodyPr/>
                        <a:lstStyle/>
                        <a:p>
                          <a:pPr marL="0" algn="ctr" defTabSz="914400" rtl="0" eaLnBrk="1" latinLnBrk="0" hangingPunct="1">
                            <a:lnSpc>
                              <a:spcPct val="107000"/>
                            </a:lnSpc>
                            <a:spcBef>
                              <a:spcPts val="300"/>
                            </a:spcBef>
                            <a:spcAft>
                              <a:spcPts val="300"/>
                            </a:spcAft>
                            <a:tabLst>
                              <a:tab pos="1045210" algn="l"/>
                            </a:tabLst>
                          </a:pPr>
                          <a:r>
                            <a:rPr lang="en-US" sz="1000" kern="1200" dirty="0">
                              <a:solidFill>
                                <a:schemeClr val="dk1"/>
                              </a:solidFill>
                              <a:effectLst/>
                              <a:latin typeface="Calibri" panose="020F0502020204030204" pitchFamily="34" charset="0"/>
                              <a:ea typeface="Calibri" panose="020F0502020204030204" pitchFamily="34" charset="0"/>
                              <a:cs typeface="Arial" panose="020B0604020202020204" pitchFamily="34" charset="0"/>
                            </a:rPr>
                            <a:t>0. 9999513</a:t>
                          </a:r>
                          <a:endParaRPr lang="en-GB" sz="1000" kern="1200" dirty="0">
                            <a:solidFill>
                              <a:schemeClr val="dk1"/>
                            </a:solidFill>
                            <a:effectLst/>
                            <a:latin typeface="Calibri" panose="020F0502020204030204" pitchFamily="34" charset="0"/>
                            <a:ea typeface="Calibri" panose="020F0502020204030204" pitchFamily="34" charset="0"/>
                            <a:cs typeface="Arial" panose="020B0604020202020204" pitchFamily="34" charset="0"/>
                          </a:endParaRP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tc>
                      <a:txBody>
                        <a:bodyPr/>
                        <a:lstStyle/>
                        <a:p>
                          <a:pPr marL="0" algn="ctr" defTabSz="914400" rtl="0" eaLnBrk="1" latinLnBrk="0" hangingPunct="1">
                            <a:lnSpc>
                              <a:spcPct val="107000"/>
                            </a:lnSpc>
                            <a:spcBef>
                              <a:spcPts val="300"/>
                            </a:spcBef>
                            <a:spcAft>
                              <a:spcPts val="300"/>
                            </a:spcAft>
                            <a:tabLst>
                              <a:tab pos="1045210" algn="l"/>
                            </a:tabLst>
                          </a:pPr>
                          <a:r>
                            <a:rPr lang="en-GB" sz="1000" kern="1200" dirty="0">
                              <a:solidFill>
                                <a:schemeClr val="dk1"/>
                              </a:solidFill>
                              <a:effectLst/>
                              <a:latin typeface="Calibri" panose="020F0502020204030204" pitchFamily="34" charset="0"/>
                              <a:ea typeface="Calibri" panose="020F0502020204030204" pitchFamily="34" charset="0"/>
                              <a:cs typeface="Arial" panose="020B0604020202020204" pitchFamily="34" charset="0"/>
                            </a:rPr>
                            <a:t>-8.625</a:t>
                          </a: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tc>
                      <a:txBody>
                        <a:bodyPr/>
                        <a:lstStyle/>
                        <a:p>
                          <a:pPr marL="0" algn="ctr" defTabSz="914400" rtl="0" eaLnBrk="1" latinLnBrk="0" hangingPunct="1">
                            <a:lnSpc>
                              <a:spcPct val="107000"/>
                            </a:lnSpc>
                            <a:spcBef>
                              <a:spcPts val="300"/>
                            </a:spcBef>
                            <a:spcAft>
                              <a:spcPts val="300"/>
                            </a:spcAft>
                            <a:tabLst>
                              <a:tab pos="1045210" algn="l"/>
                            </a:tabLst>
                          </a:pPr>
                          <a:r>
                            <a:rPr lang="en-GB" sz="1000" kern="1200" dirty="0">
                              <a:solidFill>
                                <a:schemeClr val="dk1"/>
                              </a:solidFill>
                              <a:effectLst/>
                              <a:latin typeface="Calibri" panose="020F0502020204030204" pitchFamily="34" charset="0"/>
                              <a:ea typeface="Calibri" panose="020F0502020204030204" pitchFamily="34" charset="0"/>
                              <a:cs typeface="Arial" panose="020B0604020202020204" pitchFamily="34" charset="0"/>
                            </a:rPr>
                            <a:t>-0.770</a:t>
                          </a: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extLst>
                      <a:ext uri="{0D108BD9-81ED-4DB2-BD59-A6C34878D82A}">
                        <a16:rowId xmlns:a16="http://schemas.microsoft.com/office/drawing/2014/main" val="1204106301"/>
                      </a:ext>
                    </a:extLst>
                  </a:tr>
                  <a:tr h="155829">
                    <a:tc>
                      <a:txBody>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lang="en-US" sz="1000" b="1" kern="1200" dirty="0">
                              <a:solidFill>
                                <a:schemeClr val="tx1"/>
                              </a:solidFill>
                              <a:effectLst/>
                              <a:latin typeface="+mn-lt"/>
                              <a:ea typeface="Calibri" panose="020F0502020204030204" pitchFamily="34" charset="0"/>
                              <a:cs typeface="Arial" panose="020B0604020202020204" pitchFamily="34" charset="0"/>
                            </a:rPr>
                            <a:t>D Gaussian</a:t>
                          </a:r>
                          <a:endParaRPr lang="en-GB" sz="1000" b="1" kern="1200" dirty="0">
                            <a:solidFill>
                              <a:schemeClr val="tx1"/>
                            </a:solidFill>
                            <a:effectLst/>
                            <a:latin typeface="+mn-lt"/>
                            <a:ea typeface="Calibri" panose="020F0502020204030204" pitchFamily="34" charset="0"/>
                            <a:cs typeface="Arial" panose="020B0604020202020204" pitchFamily="34" charset="0"/>
                          </a:endParaRP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AB414"/>
                        </a:solidFill>
                      </a:tcPr>
                    </a:tc>
                    <a:tc>
                      <a:txBody>
                        <a:bodyPr/>
                        <a:lstStyle/>
                        <a:p>
                          <a:pPr marL="0" algn="ctr" defTabSz="914400" rtl="0" eaLnBrk="1" latinLnBrk="0" hangingPunct="1">
                            <a:lnSpc>
                              <a:spcPct val="107000"/>
                            </a:lnSpc>
                            <a:spcBef>
                              <a:spcPts val="300"/>
                            </a:spcBef>
                            <a:spcAft>
                              <a:spcPts val="300"/>
                            </a:spcAft>
                            <a:tabLst>
                              <a:tab pos="1045210" algn="l"/>
                            </a:tabLst>
                          </a:pPr>
                          <a:r>
                            <a:rPr lang="en-GB" sz="1000" kern="1200" dirty="0">
                              <a:solidFill>
                                <a:schemeClr val="dk1"/>
                              </a:solidFill>
                              <a:effectLst/>
                              <a:latin typeface="Calibri" panose="020F0502020204030204" pitchFamily="34" charset="0"/>
                              <a:ea typeface="Calibri" panose="020F0502020204030204" pitchFamily="34" charset="0"/>
                              <a:cs typeface="Arial" panose="020B0604020202020204" pitchFamily="34" charset="0"/>
                            </a:rPr>
                            <a:t>0.054</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tc>
                      <a:txBody>
                        <a:bodyPr/>
                        <a:lstStyle/>
                        <a:p>
                          <a:pPr marL="0" algn="ctr" defTabSz="914400" rtl="0" eaLnBrk="1" latinLnBrk="0" hangingPunct="1">
                            <a:lnSpc>
                              <a:spcPct val="107000"/>
                            </a:lnSpc>
                            <a:spcBef>
                              <a:spcPts val="300"/>
                            </a:spcBef>
                            <a:spcAft>
                              <a:spcPts val="300"/>
                            </a:spcAft>
                            <a:tabLst>
                              <a:tab pos="1045210" algn="l"/>
                            </a:tabLst>
                          </a:pPr>
                          <a:r>
                            <a:rPr lang="en-GB" sz="1000" kern="1200" dirty="0">
                              <a:solidFill>
                                <a:schemeClr val="dk1"/>
                              </a:solidFill>
                              <a:effectLst/>
                              <a:latin typeface="Calibri" panose="020F0502020204030204" pitchFamily="34" charset="0"/>
                              <a:ea typeface="Calibri" panose="020F0502020204030204" pitchFamily="34" charset="0"/>
                              <a:cs typeface="Arial" panose="020B0604020202020204" pitchFamily="34" charset="0"/>
                            </a:rPr>
                            <a:t>0.9999998</a:t>
                          </a: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tc>
                      <a:txBody>
                        <a:bodyPr/>
                        <a:lstStyle/>
                        <a:p>
                          <a:pPr marL="0" algn="ctr" defTabSz="914400" rtl="0" eaLnBrk="1" latinLnBrk="0" hangingPunct="1">
                            <a:lnSpc>
                              <a:spcPct val="107000"/>
                            </a:lnSpc>
                            <a:spcBef>
                              <a:spcPts val="300"/>
                            </a:spcBef>
                            <a:spcAft>
                              <a:spcPts val="300"/>
                            </a:spcAft>
                            <a:tabLst>
                              <a:tab pos="1045210" algn="l"/>
                            </a:tabLst>
                          </a:pPr>
                          <a:r>
                            <a:rPr lang="en-GB" sz="1000" kern="1200" dirty="0">
                              <a:solidFill>
                                <a:schemeClr val="dk1"/>
                              </a:solidFill>
                              <a:effectLst/>
                              <a:latin typeface="Calibri" panose="020F0502020204030204" pitchFamily="34" charset="0"/>
                              <a:ea typeface="Calibri" panose="020F0502020204030204" pitchFamily="34" charset="0"/>
                              <a:cs typeface="Arial" panose="020B0604020202020204" pitchFamily="34" charset="0"/>
                            </a:rPr>
                            <a:t>-9.295</a:t>
                          </a: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tc>
                      <a:txBody>
                        <a:bodyPr/>
                        <a:lstStyle/>
                        <a:p>
                          <a:pPr marL="0" algn="ctr" defTabSz="914400" rtl="0" eaLnBrk="1" latinLnBrk="0" hangingPunct="1">
                            <a:lnSpc>
                              <a:spcPct val="107000"/>
                            </a:lnSpc>
                            <a:spcBef>
                              <a:spcPts val="300"/>
                            </a:spcBef>
                            <a:spcAft>
                              <a:spcPts val="300"/>
                            </a:spcAft>
                            <a:tabLst>
                              <a:tab pos="1045210" algn="l"/>
                            </a:tabLst>
                          </a:pPr>
                          <a:r>
                            <a:rPr lang="en-US" sz="1000" kern="1200" dirty="0">
                              <a:solidFill>
                                <a:schemeClr val="dk1"/>
                              </a:solidFill>
                              <a:effectLst/>
                              <a:latin typeface="Calibri" panose="020F0502020204030204" pitchFamily="34" charset="0"/>
                              <a:ea typeface="Calibri" panose="020F0502020204030204" pitchFamily="34" charset="0"/>
                              <a:cs typeface="Arial" panose="020B0604020202020204" pitchFamily="34" charset="0"/>
                            </a:rPr>
                            <a:t>0.037</a:t>
                          </a:r>
                          <a:endParaRPr lang="en-GB" sz="1000" kern="1200" dirty="0">
                            <a:solidFill>
                              <a:schemeClr val="dk1"/>
                            </a:solidFill>
                            <a:effectLst/>
                            <a:latin typeface="Calibri" panose="020F0502020204030204" pitchFamily="34" charset="0"/>
                            <a:ea typeface="Calibri" panose="020F0502020204030204" pitchFamily="34" charset="0"/>
                            <a:cs typeface="Arial" panose="020B0604020202020204" pitchFamily="34" charset="0"/>
                          </a:endParaRP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extLst>
                      <a:ext uri="{0D108BD9-81ED-4DB2-BD59-A6C34878D82A}">
                        <a16:rowId xmlns:a16="http://schemas.microsoft.com/office/drawing/2014/main" val="2704145726"/>
                      </a:ext>
                    </a:extLst>
                  </a:tr>
                  <a:tr h="155829">
                    <a:tc>
                      <a:txBody>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lang="en-US" sz="1000" b="1" kern="1200" dirty="0">
                              <a:solidFill>
                                <a:schemeClr val="tx1"/>
                              </a:solidFill>
                              <a:effectLst/>
                              <a:latin typeface="+mn-lt"/>
                              <a:ea typeface="Calibri" panose="020F0502020204030204" pitchFamily="34" charset="0"/>
                              <a:cs typeface="Arial" panose="020B0604020202020204" pitchFamily="34" charset="0"/>
                            </a:rPr>
                            <a:t>q-Gaussian</a:t>
                          </a:r>
                          <a:endParaRPr lang="en-GB" sz="1000" b="1" kern="1200" dirty="0">
                            <a:solidFill>
                              <a:schemeClr val="tx1"/>
                            </a:solidFill>
                            <a:effectLst/>
                            <a:latin typeface="+mn-lt"/>
                            <a:ea typeface="Calibri" panose="020F0502020204030204" pitchFamily="34" charset="0"/>
                            <a:cs typeface="Arial" panose="020B0604020202020204" pitchFamily="34" charset="0"/>
                          </a:endParaRP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AB414"/>
                        </a:solidFill>
                      </a:tcPr>
                    </a:tc>
                    <a:tc>
                      <a:txBody>
                        <a:bodyPr/>
                        <a:lstStyle/>
                        <a:p>
                          <a:pPr marL="0" algn="ctr" defTabSz="914400" rtl="0" eaLnBrk="1" latinLnBrk="0" hangingPunct="1">
                            <a:lnSpc>
                              <a:spcPct val="107000"/>
                            </a:lnSpc>
                            <a:spcBef>
                              <a:spcPts val="300"/>
                            </a:spcBef>
                            <a:spcAft>
                              <a:spcPts val="300"/>
                            </a:spcAft>
                            <a:tabLst>
                              <a:tab pos="1045210" algn="l"/>
                            </a:tabLst>
                          </a:pPr>
                          <a:r>
                            <a:rPr lang="en-GB" sz="1000" kern="1200" dirty="0">
                              <a:solidFill>
                                <a:schemeClr val="dk1"/>
                              </a:solidFill>
                              <a:effectLst/>
                              <a:latin typeface="Calibri" panose="020F0502020204030204" pitchFamily="34" charset="0"/>
                              <a:ea typeface="Calibri" panose="020F0502020204030204" pitchFamily="34" charset="0"/>
                              <a:cs typeface="Arial" panose="020B0604020202020204" pitchFamily="34" charset="0"/>
                            </a:rPr>
                            <a:t>0.012</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tc>
                      <a:txBody>
                        <a:bodyPr/>
                        <a:lstStyle/>
                        <a:p>
                          <a:pPr marL="0" algn="ctr" defTabSz="914400" rtl="0" eaLnBrk="1" latinLnBrk="0" hangingPunct="1">
                            <a:lnSpc>
                              <a:spcPct val="107000"/>
                            </a:lnSpc>
                            <a:spcBef>
                              <a:spcPts val="300"/>
                            </a:spcBef>
                            <a:spcAft>
                              <a:spcPts val="300"/>
                            </a:spcAft>
                            <a:tabLst>
                              <a:tab pos="1045210" algn="l"/>
                            </a:tabLst>
                          </a:pPr>
                          <a:r>
                            <a:rPr lang="en-GB" sz="1000" kern="1200" dirty="0">
                              <a:solidFill>
                                <a:schemeClr val="dk1"/>
                              </a:solidFill>
                              <a:effectLst/>
                              <a:latin typeface="Calibri" panose="020F0502020204030204" pitchFamily="34" charset="0"/>
                              <a:ea typeface="Calibri" panose="020F0502020204030204" pitchFamily="34" charset="0"/>
                              <a:cs typeface="Arial" panose="020B0604020202020204" pitchFamily="34" charset="0"/>
                            </a:rPr>
                            <a:t>0.9999999</a:t>
                          </a: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tc>
                      <a:txBody>
                        <a:bodyPr/>
                        <a:lstStyle/>
                        <a:p>
                          <a:pPr marL="0" algn="ctr" defTabSz="914400" rtl="0" eaLnBrk="1" latinLnBrk="0" hangingPunct="1">
                            <a:lnSpc>
                              <a:spcPct val="107000"/>
                            </a:lnSpc>
                            <a:spcBef>
                              <a:spcPts val="300"/>
                            </a:spcBef>
                            <a:spcAft>
                              <a:spcPts val="300"/>
                            </a:spcAft>
                            <a:tabLst>
                              <a:tab pos="1045210" algn="l"/>
                            </a:tabLst>
                          </a:pPr>
                          <a:r>
                            <a:rPr lang="en-GB" sz="1000" kern="1200" dirty="0">
                              <a:solidFill>
                                <a:schemeClr val="dk1"/>
                              </a:solidFill>
                              <a:effectLst/>
                              <a:latin typeface="Calibri" panose="020F0502020204030204" pitchFamily="34" charset="0"/>
                              <a:ea typeface="Calibri" panose="020F0502020204030204" pitchFamily="34" charset="0"/>
                              <a:cs typeface="Arial" panose="020B0604020202020204" pitchFamily="34" charset="0"/>
                            </a:rPr>
                            <a:t>-4.197</a:t>
                          </a: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tc>
                      <a:txBody>
                        <a:bodyPr/>
                        <a:lstStyle/>
                        <a:p>
                          <a:pPr marL="0" algn="ctr" defTabSz="914400" rtl="0" eaLnBrk="1" latinLnBrk="0" hangingPunct="1">
                            <a:lnSpc>
                              <a:spcPct val="107000"/>
                            </a:lnSpc>
                            <a:spcBef>
                              <a:spcPts val="300"/>
                            </a:spcBef>
                            <a:spcAft>
                              <a:spcPts val="300"/>
                            </a:spcAft>
                            <a:tabLst>
                              <a:tab pos="1045210" algn="l"/>
                            </a:tabLst>
                          </a:pPr>
                          <a:r>
                            <a:rPr lang="en-GB" sz="1000" kern="1200" dirty="0">
                              <a:solidFill>
                                <a:schemeClr val="dk1"/>
                              </a:solidFill>
                              <a:effectLst/>
                              <a:latin typeface="Calibri" panose="020F0502020204030204" pitchFamily="34" charset="0"/>
                              <a:ea typeface="Calibri" panose="020F0502020204030204" pitchFamily="34" charset="0"/>
                              <a:cs typeface="Arial" panose="020B0604020202020204" pitchFamily="34" charset="0"/>
                            </a:rPr>
                            <a:t>0.018</a:t>
                          </a: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extLst>
                      <a:ext uri="{0D108BD9-81ED-4DB2-BD59-A6C34878D82A}">
                        <a16:rowId xmlns:a16="http://schemas.microsoft.com/office/drawing/2014/main" val="3393455517"/>
                      </a:ext>
                    </a:extLst>
                  </a:tr>
                </a:tbl>
              </a:graphicData>
            </a:graphic>
          </p:graphicFrame>
        </mc:Fallback>
      </mc:AlternateContent>
      <p:sp>
        <p:nvSpPr>
          <p:cNvPr id="25" name="Content Placeholder 1">
            <a:extLst>
              <a:ext uri="{FF2B5EF4-FFF2-40B4-BE49-F238E27FC236}">
                <a16:creationId xmlns:a16="http://schemas.microsoft.com/office/drawing/2014/main" id="{34FF9227-4549-5725-FC9F-396586AC0320}"/>
              </a:ext>
            </a:extLst>
          </p:cNvPr>
          <p:cNvSpPr txBox="1">
            <a:spLocks/>
          </p:cNvSpPr>
          <p:nvPr/>
        </p:nvSpPr>
        <p:spPr bwMode="auto">
          <a:xfrm>
            <a:off x="116445" y="2511361"/>
            <a:ext cx="5186362" cy="1889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57606" tIns="28803" rIns="57606" bIns="28803" numCol="1" anchor="t" anchorCtr="0" compatLnSpc="1">
            <a:prstTxWarp prst="textNoShape">
              <a:avLst/>
            </a:prstTxWarp>
          </a:bodyPr>
          <a:lstStyle>
            <a:lvl1pPr marL="215900" indent="-215900" algn="l" defTabSz="576263" rtl="0" eaLnBrk="0" fontAlgn="base" hangingPunct="0">
              <a:spcBef>
                <a:spcPct val="20000"/>
              </a:spcBef>
              <a:spcAft>
                <a:spcPct val="0"/>
              </a:spcAft>
              <a:buChar char="•"/>
              <a:defRPr sz="2000">
                <a:solidFill>
                  <a:schemeClr val="tx1"/>
                </a:solidFill>
                <a:latin typeface="+mn-lt"/>
                <a:ea typeface="+mn-ea"/>
                <a:cs typeface="+mn-cs"/>
              </a:defRPr>
            </a:lvl1pPr>
            <a:lvl2pPr marL="468313" indent="-180975" algn="l" defTabSz="576263" rtl="0" eaLnBrk="0" fontAlgn="base" hangingPunct="0">
              <a:spcBef>
                <a:spcPct val="20000"/>
              </a:spcBef>
              <a:spcAft>
                <a:spcPct val="0"/>
              </a:spcAft>
              <a:buChar char="–"/>
              <a:defRPr>
                <a:solidFill>
                  <a:schemeClr val="tx1"/>
                </a:solidFill>
                <a:latin typeface="+mn-lt"/>
              </a:defRPr>
            </a:lvl2pPr>
            <a:lvl3pPr marL="719138" indent="-142875" algn="l" defTabSz="576263" rtl="0" eaLnBrk="0" fontAlgn="base" hangingPunct="0">
              <a:spcBef>
                <a:spcPct val="20000"/>
              </a:spcBef>
              <a:spcAft>
                <a:spcPct val="0"/>
              </a:spcAft>
              <a:buChar char="•"/>
              <a:defRPr sz="1500">
                <a:solidFill>
                  <a:schemeClr val="tx1"/>
                </a:solidFill>
                <a:latin typeface="+mn-lt"/>
              </a:defRPr>
            </a:lvl3pPr>
            <a:lvl4pPr marL="1008063" indent="-144463" algn="l" defTabSz="576263" rtl="0" eaLnBrk="0" fontAlgn="base" hangingPunct="0">
              <a:spcBef>
                <a:spcPct val="20000"/>
              </a:spcBef>
              <a:spcAft>
                <a:spcPct val="0"/>
              </a:spcAft>
              <a:buChar char="–"/>
              <a:defRPr sz="1300">
                <a:solidFill>
                  <a:schemeClr val="tx1"/>
                </a:solidFill>
                <a:latin typeface="+mn-lt"/>
              </a:defRPr>
            </a:lvl4pPr>
            <a:lvl5pPr marL="1295400" indent="-142875" algn="l" defTabSz="576263" rtl="0" eaLnBrk="0" fontAlgn="base" hangingPunct="0">
              <a:spcBef>
                <a:spcPct val="20000"/>
              </a:spcBef>
              <a:spcAft>
                <a:spcPct val="0"/>
              </a:spcAft>
              <a:buChar char="»"/>
              <a:defRPr sz="1300">
                <a:solidFill>
                  <a:schemeClr val="tx1"/>
                </a:solidFill>
                <a:latin typeface="+mn-lt"/>
              </a:defRPr>
            </a:lvl5pPr>
            <a:lvl6pPr marL="1752600" indent="-142875" algn="l" defTabSz="576263" rtl="0" fontAlgn="base">
              <a:spcBef>
                <a:spcPct val="20000"/>
              </a:spcBef>
              <a:spcAft>
                <a:spcPct val="0"/>
              </a:spcAft>
              <a:buChar char="»"/>
              <a:defRPr sz="1300">
                <a:solidFill>
                  <a:schemeClr val="tx1"/>
                </a:solidFill>
                <a:latin typeface="+mn-lt"/>
              </a:defRPr>
            </a:lvl6pPr>
            <a:lvl7pPr marL="2209800" indent="-142875" algn="l" defTabSz="576263" rtl="0" fontAlgn="base">
              <a:spcBef>
                <a:spcPct val="20000"/>
              </a:spcBef>
              <a:spcAft>
                <a:spcPct val="0"/>
              </a:spcAft>
              <a:buChar char="»"/>
              <a:defRPr sz="1300">
                <a:solidFill>
                  <a:schemeClr val="tx1"/>
                </a:solidFill>
                <a:latin typeface="+mn-lt"/>
              </a:defRPr>
            </a:lvl7pPr>
            <a:lvl8pPr marL="2667000" indent="-142875" algn="l" defTabSz="576263" rtl="0" fontAlgn="base">
              <a:spcBef>
                <a:spcPct val="20000"/>
              </a:spcBef>
              <a:spcAft>
                <a:spcPct val="0"/>
              </a:spcAft>
              <a:buChar char="»"/>
              <a:defRPr sz="1300">
                <a:solidFill>
                  <a:schemeClr val="tx1"/>
                </a:solidFill>
                <a:latin typeface="+mn-lt"/>
              </a:defRPr>
            </a:lvl8pPr>
            <a:lvl9pPr marL="3124200" indent="-142875" algn="l" defTabSz="576263" rtl="0" fontAlgn="base">
              <a:spcBef>
                <a:spcPct val="20000"/>
              </a:spcBef>
              <a:spcAft>
                <a:spcPct val="0"/>
              </a:spcAft>
              <a:buChar char="»"/>
              <a:defRPr sz="1300">
                <a:solidFill>
                  <a:schemeClr val="tx1"/>
                </a:solidFill>
                <a:latin typeface="+mn-lt"/>
              </a:defRPr>
            </a:lvl9pPr>
          </a:lstStyle>
          <a:p>
            <a:pPr marL="0" indent="0">
              <a:buFontTx/>
              <a:buNone/>
            </a:pPr>
            <a:r>
              <a:rPr lang="en-GB" sz="1000" kern="0" dirty="0"/>
              <a:t>Table 3: R statistics and results of the toy scan fitting. </a:t>
            </a:r>
          </a:p>
        </p:txBody>
      </p:sp>
      <p:sp>
        <p:nvSpPr>
          <p:cNvPr id="27" name="TextBox 26">
            <a:extLst>
              <a:ext uri="{FF2B5EF4-FFF2-40B4-BE49-F238E27FC236}">
                <a16:creationId xmlns:a16="http://schemas.microsoft.com/office/drawing/2014/main" id="{B8091642-86E6-5E84-547B-FCE43762315D}"/>
              </a:ext>
            </a:extLst>
          </p:cNvPr>
          <p:cNvSpPr txBox="1"/>
          <p:nvPr/>
        </p:nvSpPr>
        <p:spPr>
          <a:xfrm>
            <a:off x="456407" y="2172206"/>
            <a:ext cx="4945062" cy="400110"/>
          </a:xfrm>
          <a:prstGeom prst="rect">
            <a:avLst/>
          </a:prstGeom>
          <a:noFill/>
        </p:spPr>
        <p:txBody>
          <a:bodyPr wrap="square" rtlCol="0">
            <a:spAutoFit/>
          </a:bodyPr>
          <a:lstStyle/>
          <a:p>
            <a:pPr algn="ctr"/>
            <a:r>
              <a:rPr lang="en-US" sz="1000" dirty="0"/>
              <a:t>Fig. 8: Fitting of toy scan data for light-tailed “q=0.8” (a) and heavy-tailed “q=1.2” (b) q-Gaussian beams.</a:t>
            </a:r>
            <a:endParaRPr lang="en-GB" sz="1000" dirty="0"/>
          </a:p>
        </p:txBody>
      </p:sp>
      <p:pic>
        <p:nvPicPr>
          <p:cNvPr id="22" name="Picture 21">
            <a:extLst>
              <a:ext uri="{FF2B5EF4-FFF2-40B4-BE49-F238E27FC236}">
                <a16:creationId xmlns:a16="http://schemas.microsoft.com/office/drawing/2014/main" id="{925DA317-3BBC-5119-40D0-05679C46741E}"/>
              </a:ext>
            </a:extLst>
          </p:cNvPr>
          <p:cNvPicPr>
            <a:picLocks noChangeAspect="1"/>
          </p:cNvPicPr>
          <p:nvPr/>
        </p:nvPicPr>
        <p:blipFill>
          <a:blip r:embed="rId4"/>
          <a:stretch>
            <a:fillRect/>
          </a:stretch>
        </p:blipFill>
        <p:spPr>
          <a:xfrm>
            <a:off x="72008" y="512635"/>
            <a:ext cx="2808511" cy="1634827"/>
          </a:xfrm>
          <a:prstGeom prst="rect">
            <a:avLst/>
          </a:prstGeom>
        </p:spPr>
      </p:pic>
      <p:sp>
        <p:nvSpPr>
          <p:cNvPr id="39" name="TextBox 38">
            <a:extLst>
              <a:ext uri="{FF2B5EF4-FFF2-40B4-BE49-F238E27FC236}">
                <a16:creationId xmlns:a16="http://schemas.microsoft.com/office/drawing/2014/main" id="{16515DB6-3797-070F-9DFE-A290D0C31236}"/>
              </a:ext>
            </a:extLst>
          </p:cNvPr>
          <p:cNvSpPr txBox="1"/>
          <p:nvPr/>
        </p:nvSpPr>
        <p:spPr>
          <a:xfrm>
            <a:off x="1460660" y="2042404"/>
            <a:ext cx="341760" cy="246221"/>
          </a:xfrm>
          <a:prstGeom prst="rect">
            <a:avLst/>
          </a:prstGeom>
          <a:noFill/>
        </p:spPr>
        <p:txBody>
          <a:bodyPr wrap="none" rtlCol="0">
            <a:spAutoFit/>
          </a:bodyPr>
          <a:lstStyle/>
          <a:p>
            <a:r>
              <a:rPr lang="en-US" sz="1000" dirty="0"/>
              <a:t>(a)</a:t>
            </a:r>
            <a:endParaRPr lang="en-GB" sz="1000" dirty="0"/>
          </a:p>
        </p:txBody>
      </p:sp>
      <p:pic>
        <p:nvPicPr>
          <p:cNvPr id="24" name="Picture 23">
            <a:extLst>
              <a:ext uri="{FF2B5EF4-FFF2-40B4-BE49-F238E27FC236}">
                <a16:creationId xmlns:a16="http://schemas.microsoft.com/office/drawing/2014/main" id="{FD81BB96-B207-4D38-A6EE-EB12DCAF91F8}"/>
              </a:ext>
            </a:extLst>
          </p:cNvPr>
          <p:cNvPicPr>
            <a:picLocks noChangeAspect="1"/>
          </p:cNvPicPr>
          <p:nvPr/>
        </p:nvPicPr>
        <p:blipFill>
          <a:blip r:embed="rId5"/>
          <a:stretch>
            <a:fillRect/>
          </a:stretch>
        </p:blipFill>
        <p:spPr>
          <a:xfrm>
            <a:off x="2892616" y="506772"/>
            <a:ext cx="2841828" cy="1634826"/>
          </a:xfrm>
          <a:prstGeom prst="rect">
            <a:avLst/>
          </a:prstGeom>
        </p:spPr>
      </p:pic>
      <p:sp>
        <p:nvSpPr>
          <p:cNvPr id="41" name="TextBox 40">
            <a:extLst>
              <a:ext uri="{FF2B5EF4-FFF2-40B4-BE49-F238E27FC236}">
                <a16:creationId xmlns:a16="http://schemas.microsoft.com/office/drawing/2014/main" id="{BAFC6DF6-6280-005A-B8AD-C5BA4AC24737}"/>
              </a:ext>
            </a:extLst>
          </p:cNvPr>
          <p:cNvSpPr txBox="1"/>
          <p:nvPr/>
        </p:nvSpPr>
        <p:spPr>
          <a:xfrm>
            <a:off x="4288735" y="2035269"/>
            <a:ext cx="341760" cy="246221"/>
          </a:xfrm>
          <a:prstGeom prst="rect">
            <a:avLst/>
          </a:prstGeom>
          <a:noFill/>
        </p:spPr>
        <p:txBody>
          <a:bodyPr wrap="none" rtlCol="0">
            <a:spAutoFit/>
          </a:bodyPr>
          <a:lstStyle/>
          <a:p>
            <a:r>
              <a:rPr lang="en-US" sz="1000" dirty="0"/>
              <a:t>(b)</a:t>
            </a:r>
            <a:endParaRPr lang="en-GB" sz="1000" dirty="0"/>
          </a:p>
        </p:txBody>
      </p:sp>
      <p:cxnSp>
        <p:nvCxnSpPr>
          <p:cNvPr id="23" name="AutoShape 12">
            <a:extLst>
              <a:ext uri="{FF2B5EF4-FFF2-40B4-BE49-F238E27FC236}">
                <a16:creationId xmlns:a16="http://schemas.microsoft.com/office/drawing/2014/main" id="{3128524C-9AD4-D82D-6B18-F08604D35E44}"/>
              </a:ext>
            </a:extLst>
          </p:cNvPr>
          <p:cNvCxnSpPr>
            <a:cxnSpLocks noChangeShapeType="1"/>
          </p:cNvCxnSpPr>
          <p:nvPr/>
        </p:nvCxnSpPr>
        <p:spPr bwMode="auto">
          <a:xfrm>
            <a:off x="2592388" y="472652"/>
            <a:ext cx="3168650" cy="0"/>
          </a:xfrm>
          <a:prstGeom prst="straightConnector1">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26" name="Group 34">
            <a:extLst>
              <a:ext uri="{FF2B5EF4-FFF2-40B4-BE49-F238E27FC236}">
                <a16:creationId xmlns:a16="http://schemas.microsoft.com/office/drawing/2014/main" id="{74A3C3CC-9144-8EAC-0D05-27BD0ABF4B58}"/>
              </a:ext>
            </a:extLst>
          </p:cNvPr>
          <p:cNvGrpSpPr>
            <a:grpSpLocks noChangeAspect="1"/>
          </p:cNvGrpSpPr>
          <p:nvPr/>
        </p:nvGrpSpPr>
        <p:grpSpPr bwMode="auto">
          <a:xfrm>
            <a:off x="63500" y="-112301"/>
            <a:ext cx="1592883" cy="735917"/>
            <a:chOff x="230" y="217"/>
            <a:chExt cx="1096" cy="507"/>
          </a:xfrm>
        </p:grpSpPr>
        <p:sp>
          <p:nvSpPr>
            <p:cNvPr id="28" name="AutoShape 33">
              <a:extLst>
                <a:ext uri="{FF2B5EF4-FFF2-40B4-BE49-F238E27FC236}">
                  <a16:creationId xmlns:a16="http://schemas.microsoft.com/office/drawing/2014/main" id="{278F545E-6626-50F7-41EC-3C0B3309952F}"/>
                </a:ext>
              </a:extLst>
            </p:cNvPr>
            <p:cNvSpPr>
              <a:spLocks noChangeAspect="1" noChangeArrowheads="1" noTextEdit="1"/>
            </p:cNvSpPr>
            <p:nvPr/>
          </p:nvSpPr>
          <p:spPr bwMode="auto">
            <a:xfrm>
              <a:off x="230" y="217"/>
              <a:ext cx="1096" cy="5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29" name="Freeform 37">
              <a:extLst>
                <a:ext uri="{FF2B5EF4-FFF2-40B4-BE49-F238E27FC236}">
                  <a16:creationId xmlns:a16="http://schemas.microsoft.com/office/drawing/2014/main" id="{A7F0917C-664E-1F2A-6814-8FD0372999E9}"/>
                </a:ext>
              </a:extLst>
            </p:cNvPr>
            <p:cNvSpPr>
              <a:spLocks noEditPoints="1"/>
            </p:cNvSpPr>
            <p:nvPr/>
          </p:nvSpPr>
          <p:spPr bwMode="auto">
            <a:xfrm>
              <a:off x="661" y="366"/>
              <a:ext cx="544" cy="241"/>
            </a:xfrm>
            <a:custGeom>
              <a:avLst/>
              <a:gdLst>
                <a:gd name="T0" fmla="*/ 1 w 2179"/>
                <a:gd name="T1" fmla="*/ 1 h 964"/>
                <a:gd name="T2" fmla="*/ 2 w 2179"/>
                <a:gd name="T3" fmla="*/ 1 h 964"/>
                <a:gd name="T4" fmla="*/ 1 w 2179"/>
                <a:gd name="T5" fmla="*/ 1 h 964"/>
                <a:gd name="T6" fmla="*/ 1 w 2179"/>
                <a:gd name="T7" fmla="*/ 1 h 964"/>
                <a:gd name="T8" fmla="*/ 1 w 2179"/>
                <a:gd name="T9" fmla="*/ 1 h 964"/>
                <a:gd name="T10" fmla="*/ 1 w 2179"/>
                <a:gd name="T11" fmla="*/ 1 h 964"/>
                <a:gd name="T12" fmla="*/ 1 w 2179"/>
                <a:gd name="T13" fmla="*/ 1 h 964"/>
                <a:gd name="T14" fmla="*/ 0 w 2179"/>
                <a:gd name="T15" fmla="*/ 1 h 964"/>
                <a:gd name="T16" fmla="*/ 0 w 2179"/>
                <a:gd name="T17" fmla="*/ 1 h 964"/>
                <a:gd name="T18" fmla="*/ 0 w 2179"/>
                <a:gd name="T19" fmla="*/ 1 h 964"/>
                <a:gd name="T20" fmla="*/ 0 w 2179"/>
                <a:gd name="T21" fmla="*/ 1 h 964"/>
                <a:gd name="T22" fmla="*/ 0 w 2179"/>
                <a:gd name="T23" fmla="*/ 1 h 964"/>
                <a:gd name="T24" fmla="*/ 0 w 2179"/>
                <a:gd name="T25" fmla="*/ 1 h 964"/>
                <a:gd name="T26" fmla="*/ 1 w 2179"/>
                <a:gd name="T27" fmla="*/ 1 h 964"/>
                <a:gd name="T28" fmla="*/ 1 w 2179"/>
                <a:gd name="T29" fmla="*/ 1 h 964"/>
                <a:gd name="T30" fmla="*/ 1 w 2179"/>
                <a:gd name="T31" fmla="*/ 1 h 964"/>
                <a:gd name="T32" fmla="*/ 1 w 2179"/>
                <a:gd name="T33" fmla="*/ 1 h 964"/>
                <a:gd name="T34" fmla="*/ 1 w 2179"/>
                <a:gd name="T35" fmla="*/ 1 h 964"/>
                <a:gd name="T36" fmla="*/ 1 w 2179"/>
                <a:gd name="T37" fmla="*/ 1 h 964"/>
                <a:gd name="T38" fmla="*/ 0 w 2179"/>
                <a:gd name="T39" fmla="*/ 1 h 964"/>
                <a:gd name="T40" fmla="*/ 0 w 2179"/>
                <a:gd name="T41" fmla="*/ 1 h 964"/>
                <a:gd name="T42" fmla="*/ 0 w 2179"/>
                <a:gd name="T43" fmla="*/ 1 h 964"/>
                <a:gd name="T44" fmla="*/ 0 w 2179"/>
                <a:gd name="T45" fmla="*/ 1 h 964"/>
                <a:gd name="T46" fmla="*/ 2 w 2179"/>
                <a:gd name="T47" fmla="*/ 1 h 964"/>
                <a:gd name="T48" fmla="*/ 2 w 2179"/>
                <a:gd name="T49" fmla="*/ 1 h 964"/>
                <a:gd name="T50" fmla="*/ 1 w 2179"/>
                <a:gd name="T51" fmla="*/ 1 h 964"/>
                <a:gd name="T52" fmla="*/ 1 w 2179"/>
                <a:gd name="T53" fmla="*/ 1 h 964"/>
                <a:gd name="T54" fmla="*/ 1 w 2179"/>
                <a:gd name="T55" fmla="*/ 1 h 964"/>
                <a:gd name="T56" fmla="*/ 1 w 2179"/>
                <a:gd name="T57" fmla="*/ 1 h 964"/>
                <a:gd name="T58" fmla="*/ 0 w 2179"/>
                <a:gd name="T59" fmla="*/ 1 h 964"/>
                <a:gd name="T60" fmla="*/ 0 w 2179"/>
                <a:gd name="T61" fmla="*/ 1 h 964"/>
                <a:gd name="T62" fmla="*/ 0 w 2179"/>
                <a:gd name="T63" fmla="*/ 1 h 964"/>
                <a:gd name="T64" fmla="*/ 2 w 2179"/>
                <a:gd name="T65" fmla="*/ 1 h 964"/>
                <a:gd name="T66" fmla="*/ 2 w 2179"/>
                <a:gd name="T67" fmla="*/ 1 h 964"/>
                <a:gd name="T68" fmla="*/ 2 w 2179"/>
                <a:gd name="T69" fmla="*/ 1 h 964"/>
                <a:gd name="T70" fmla="*/ 2 w 2179"/>
                <a:gd name="T71" fmla="*/ 1 h 964"/>
                <a:gd name="T72" fmla="*/ 1 w 2179"/>
                <a:gd name="T73" fmla="*/ 1 h 964"/>
                <a:gd name="T74" fmla="*/ 1 w 2179"/>
                <a:gd name="T75" fmla="*/ 1 h 964"/>
                <a:gd name="T76" fmla="*/ 1 w 2179"/>
                <a:gd name="T77" fmla="*/ 1 h 964"/>
                <a:gd name="T78" fmla="*/ 1 w 2179"/>
                <a:gd name="T79" fmla="*/ 1 h 964"/>
                <a:gd name="T80" fmla="*/ 0 w 2179"/>
                <a:gd name="T81" fmla="*/ 1 h 964"/>
                <a:gd name="T82" fmla="*/ 0 w 2179"/>
                <a:gd name="T83" fmla="*/ 1 h 964"/>
                <a:gd name="T84" fmla="*/ 0 w 2179"/>
                <a:gd name="T85" fmla="*/ 1 h 964"/>
                <a:gd name="T86" fmla="*/ 0 w 2179"/>
                <a:gd name="T87" fmla="*/ 0 h 964"/>
                <a:gd name="T88" fmla="*/ 0 w 2179"/>
                <a:gd name="T89" fmla="*/ 0 h 964"/>
                <a:gd name="T90" fmla="*/ 0 w 2179"/>
                <a:gd name="T91" fmla="*/ 0 h 964"/>
                <a:gd name="T92" fmla="*/ 1 w 2179"/>
                <a:gd name="T93" fmla="*/ 0 h 964"/>
                <a:gd name="T94" fmla="*/ 0 w 2179"/>
                <a:gd name="T95" fmla="*/ 0 h 964"/>
                <a:gd name="T96" fmla="*/ 0 w 2179"/>
                <a:gd name="T97" fmla="*/ 0 h 964"/>
                <a:gd name="T98" fmla="*/ 0 w 2179"/>
                <a:gd name="T99" fmla="*/ 0 h 964"/>
                <a:gd name="T100" fmla="*/ 1 w 2179"/>
                <a:gd name="T101" fmla="*/ 0 h 964"/>
                <a:gd name="T102" fmla="*/ 1 w 2179"/>
                <a:gd name="T103" fmla="*/ 0 h 964"/>
                <a:gd name="T104" fmla="*/ 1 w 2179"/>
                <a:gd name="T105" fmla="*/ 0 h 964"/>
                <a:gd name="T106" fmla="*/ 1 w 2179"/>
                <a:gd name="T107" fmla="*/ 0 h 964"/>
                <a:gd name="T108" fmla="*/ 1 w 2179"/>
                <a:gd name="T109" fmla="*/ 0 h 964"/>
                <a:gd name="T110" fmla="*/ 0 w 2179"/>
                <a:gd name="T111" fmla="*/ 0 h 964"/>
                <a:gd name="T112" fmla="*/ 0 w 2179"/>
                <a:gd name="T113" fmla="*/ 0 h 964"/>
                <a:gd name="T114" fmla="*/ 0 w 2179"/>
                <a:gd name="T115" fmla="*/ 0 h 96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2179" h="964">
                  <a:moveTo>
                    <a:pt x="1059" y="766"/>
                  </a:moveTo>
                  <a:lnTo>
                    <a:pt x="1059" y="834"/>
                  </a:lnTo>
                  <a:lnTo>
                    <a:pt x="1085" y="834"/>
                  </a:lnTo>
                  <a:lnTo>
                    <a:pt x="1107" y="831"/>
                  </a:lnTo>
                  <a:lnTo>
                    <a:pt x="1121" y="825"/>
                  </a:lnTo>
                  <a:lnTo>
                    <a:pt x="1131" y="814"/>
                  </a:lnTo>
                  <a:lnTo>
                    <a:pt x="1133" y="799"/>
                  </a:lnTo>
                  <a:lnTo>
                    <a:pt x="1131" y="786"/>
                  </a:lnTo>
                  <a:lnTo>
                    <a:pt x="1123" y="776"/>
                  </a:lnTo>
                  <a:lnTo>
                    <a:pt x="1109" y="769"/>
                  </a:lnTo>
                  <a:lnTo>
                    <a:pt x="1089" y="766"/>
                  </a:lnTo>
                  <a:lnTo>
                    <a:pt x="1059" y="766"/>
                  </a:lnTo>
                  <a:close/>
                  <a:moveTo>
                    <a:pt x="1677" y="738"/>
                  </a:moveTo>
                  <a:lnTo>
                    <a:pt x="1714" y="738"/>
                  </a:lnTo>
                  <a:lnTo>
                    <a:pt x="1780" y="838"/>
                  </a:lnTo>
                  <a:lnTo>
                    <a:pt x="1845" y="738"/>
                  </a:lnTo>
                  <a:lnTo>
                    <a:pt x="1883" y="738"/>
                  </a:lnTo>
                  <a:lnTo>
                    <a:pt x="1796" y="867"/>
                  </a:lnTo>
                  <a:lnTo>
                    <a:pt x="1796" y="960"/>
                  </a:lnTo>
                  <a:lnTo>
                    <a:pt x="1764" y="960"/>
                  </a:lnTo>
                  <a:lnTo>
                    <a:pt x="1764" y="867"/>
                  </a:lnTo>
                  <a:lnTo>
                    <a:pt x="1677" y="738"/>
                  </a:lnTo>
                  <a:close/>
                  <a:moveTo>
                    <a:pt x="1487" y="738"/>
                  </a:moveTo>
                  <a:lnTo>
                    <a:pt x="1657" y="738"/>
                  </a:lnTo>
                  <a:lnTo>
                    <a:pt x="1657" y="766"/>
                  </a:lnTo>
                  <a:lnTo>
                    <a:pt x="1588" y="766"/>
                  </a:lnTo>
                  <a:lnTo>
                    <a:pt x="1588" y="960"/>
                  </a:lnTo>
                  <a:lnTo>
                    <a:pt x="1556" y="960"/>
                  </a:lnTo>
                  <a:lnTo>
                    <a:pt x="1556" y="766"/>
                  </a:lnTo>
                  <a:lnTo>
                    <a:pt x="1487" y="766"/>
                  </a:lnTo>
                  <a:lnTo>
                    <a:pt x="1487" y="738"/>
                  </a:lnTo>
                  <a:close/>
                  <a:moveTo>
                    <a:pt x="1410" y="738"/>
                  </a:moveTo>
                  <a:lnTo>
                    <a:pt x="1441" y="738"/>
                  </a:lnTo>
                  <a:lnTo>
                    <a:pt x="1441" y="960"/>
                  </a:lnTo>
                  <a:lnTo>
                    <a:pt x="1410" y="960"/>
                  </a:lnTo>
                  <a:lnTo>
                    <a:pt x="1410" y="738"/>
                  </a:lnTo>
                  <a:close/>
                  <a:moveTo>
                    <a:pt x="1027" y="738"/>
                  </a:moveTo>
                  <a:lnTo>
                    <a:pt x="1081" y="738"/>
                  </a:lnTo>
                  <a:lnTo>
                    <a:pt x="1097" y="738"/>
                  </a:lnTo>
                  <a:lnTo>
                    <a:pt x="1113" y="741"/>
                  </a:lnTo>
                  <a:lnTo>
                    <a:pt x="1128" y="744"/>
                  </a:lnTo>
                  <a:lnTo>
                    <a:pt x="1141" y="749"/>
                  </a:lnTo>
                  <a:lnTo>
                    <a:pt x="1152" y="757"/>
                  </a:lnTo>
                  <a:lnTo>
                    <a:pt x="1160" y="766"/>
                  </a:lnTo>
                  <a:lnTo>
                    <a:pt x="1165" y="781"/>
                  </a:lnTo>
                  <a:lnTo>
                    <a:pt x="1168" y="798"/>
                  </a:lnTo>
                  <a:lnTo>
                    <a:pt x="1164" y="818"/>
                  </a:lnTo>
                  <a:lnTo>
                    <a:pt x="1154" y="833"/>
                  </a:lnTo>
                  <a:lnTo>
                    <a:pt x="1140" y="843"/>
                  </a:lnTo>
                  <a:lnTo>
                    <a:pt x="1121" y="849"/>
                  </a:lnTo>
                  <a:lnTo>
                    <a:pt x="1121" y="850"/>
                  </a:lnTo>
                  <a:lnTo>
                    <a:pt x="1131" y="854"/>
                  </a:lnTo>
                  <a:lnTo>
                    <a:pt x="1137" y="861"/>
                  </a:lnTo>
                  <a:lnTo>
                    <a:pt x="1144" y="873"/>
                  </a:lnTo>
                  <a:lnTo>
                    <a:pt x="1185" y="960"/>
                  </a:lnTo>
                  <a:lnTo>
                    <a:pt x="1149" y="960"/>
                  </a:lnTo>
                  <a:lnTo>
                    <a:pt x="1115" y="883"/>
                  </a:lnTo>
                  <a:lnTo>
                    <a:pt x="1108" y="871"/>
                  </a:lnTo>
                  <a:lnTo>
                    <a:pt x="1099" y="865"/>
                  </a:lnTo>
                  <a:lnTo>
                    <a:pt x="1089" y="862"/>
                  </a:lnTo>
                  <a:lnTo>
                    <a:pt x="1077" y="862"/>
                  </a:lnTo>
                  <a:lnTo>
                    <a:pt x="1059" y="862"/>
                  </a:lnTo>
                  <a:lnTo>
                    <a:pt x="1059" y="960"/>
                  </a:lnTo>
                  <a:lnTo>
                    <a:pt x="1027" y="960"/>
                  </a:lnTo>
                  <a:lnTo>
                    <a:pt x="1027" y="738"/>
                  </a:lnTo>
                  <a:close/>
                  <a:moveTo>
                    <a:pt x="840" y="738"/>
                  </a:moveTo>
                  <a:lnTo>
                    <a:pt x="965" y="738"/>
                  </a:lnTo>
                  <a:lnTo>
                    <a:pt x="965" y="766"/>
                  </a:lnTo>
                  <a:lnTo>
                    <a:pt x="872" y="766"/>
                  </a:lnTo>
                  <a:lnTo>
                    <a:pt x="872" y="831"/>
                  </a:lnTo>
                  <a:lnTo>
                    <a:pt x="957" y="831"/>
                  </a:lnTo>
                  <a:lnTo>
                    <a:pt x="957" y="859"/>
                  </a:lnTo>
                  <a:lnTo>
                    <a:pt x="872" y="859"/>
                  </a:lnTo>
                  <a:lnTo>
                    <a:pt x="872" y="932"/>
                  </a:lnTo>
                  <a:lnTo>
                    <a:pt x="965" y="932"/>
                  </a:lnTo>
                  <a:lnTo>
                    <a:pt x="965" y="960"/>
                  </a:lnTo>
                  <a:lnTo>
                    <a:pt x="840" y="960"/>
                  </a:lnTo>
                  <a:lnTo>
                    <a:pt x="840" y="738"/>
                  </a:lnTo>
                  <a:close/>
                  <a:moveTo>
                    <a:pt x="586" y="738"/>
                  </a:moveTo>
                  <a:lnTo>
                    <a:pt x="622" y="738"/>
                  </a:lnTo>
                  <a:lnTo>
                    <a:pt x="691" y="932"/>
                  </a:lnTo>
                  <a:lnTo>
                    <a:pt x="761" y="738"/>
                  </a:lnTo>
                  <a:lnTo>
                    <a:pt x="794" y="738"/>
                  </a:lnTo>
                  <a:lnTo>
                    <a:pt x="709" y="960"/>
                  </a:lnTo>
                  <a:lnTo>
                    <a:pt x="670" y="960"/>
                  </a:lnTo>
                  <a:lnTo>
                    <a:pt x="586" y="738"/>
                  </a:lnTo>
                  <a:close/>
                  <a:moveTo>
                    <a:pt x="510" y="738"/>
                  </a:moveTo>
                  <a:lnTo>
                    <a:pt x="542" y="738"/>
                  </a:lnTo>
                  <a:lnTo>
                    <a:pt x="542" y="960"/>
                  </a:lnTo>
                  <a:lnTo>
                    <a:pt x="510" y="960"/>
                  </a:lnTo>
                  <a:lnTo>
                    <a:pt x="510" y="738"/>
                  </a:lnTo>
                  <a:close/>
                  <a:moveTo>
                    <a:pt x="267" y="738"/>
                  </a:moveTo>
                  <a:lnTo>
                    <a:pt x="311" y="738"/>
                  </a:lnTo>
                  <a:lnTo>
                    <a:pt x="408" y="918"/>
                  </a:lnTo>
                  <a:lnTo>
                    <a:pt x="409" y="918"/>
                  </a:lnTo>
                  <a:lnTo>
                    <a:pt x="409" y="738"/>
                  </a:lnTo>
                  <a:lnTo>
                    <a:pt x="441" y="738"/>
                  </a:lnTo>
                  <a:lnTo>
                    <a:pt x="441" y="960"/>
                  </a:lnTo>
                  <a:lnTo>
                    <a:pt x="400" y="960"/>
                  </a:lnTo>
                  <a:lnTo>
                    <a:pt x="300" y="778"/>
                  </a:lnTo>
                  <a:lnTo>
                    <a:pt x="299" y="778"/>
                  </a:lnTo>
                  <a:lnTo>
                    <a:pt x="299" y="960"/>
                  </a:lnTo>
                  <a:lnTo>
                    <a:pt x="267" y="960"/>
                  </a:lnTo>
                  <a:lnTo>
                    <a:pt x="267" y="738"/>
                  </a:lnTo>
                  <a:close/>
                  <a:moveTo>
                    <a:pt x="25" y="738"/>
                  </a:moveTo>
                  <a:lnTo>
                    <a:pt x="57" y="738"/>
                  </a:lnTo>
                  <a:lnTo>
                    <a:pt x="57" y="865"/>
                  </a:lnTo>
                  <a:lnTo>
                    <a:pt x="57" y="884"/>
                  </a:lnTo>
                  <a:lnTo>
                    <a:pt x="61" y="902"/>
                  </a:lnTo>
                  <a:lnTo>
                    <a:pt x="68" y="916"/>
                  </a:lnTo>
                  <a:lnTo>
                    <a:pt x="78" y="927"/>
                  </a:lnTo>
                  <a:lnTo>
                    <a:pt x="93" y="934"/>
                  </a:lnTo>
                  <a:lnTo>
                    <a:pt x="110" y="936"/>
                  </a:lnTo>
                  <a:lnTo>
                    <a:pt x="129" y="934"/>
                  </a:lnTo>
                  <a:lnTo>
                    <a:pt x="144" y="927"/>
                  </a:lnTo>
                  <a:lnTo>
                    <a:pt x="153" y="916"/>
                  </a:lnTo>
                  <a:lnTo>
                    <a:pt x="161" y="902"/>
                  </a:lnTo>
                  <a:lnTo>
                    <a:pt x="163" y="884"/>
                  </a:lnTo>
                  <a:lnTo>
                    <a:pt x="165" y="865"/>
                  </a:lnTo>
                  <a:lnTo>
                    <a:pt x="165" y="738"/>
                  </a:lnTo>
                  <a:lnTo>
                    <a:pt x="197" y="738"/>
                  </a:lnTo>
                  <a:lnTo>
                    <a:pt x="197" y="869"/>
                  </a:lnTo>
                  <a:lnTo>
                    <a:pt x="194" y="898"/>
                  </a:lnTo>
                  <a:lnTo>
                    <a:pt x="187" y="922"/>
                  </a:lnTo>
                  <a:lnTo>
                    <a:pt x="174" y="940"/>
                  </a:lnTo>
                  <a:lnTo>
                    <a:pt x="158" y="954"/>
                  </a:lnTo>
                  <a:lnTo>
                    <a:pt x="137" y="962"/>
                  </a:lnTo>
                  <a:lnTo>
                    <a:pt x="110" y="964"/>
                  </a:lnTo>
                  <a:lnTo>
                    <a:pt x="85" y="962"/>
                  </a:lnTo>
                  <a:lnTo>
                    <a:pt x="64" y="954"/>
                  </a:lnTo>
                  <a:lnTo>
                    <a:pt x="48" y="940"/>
                  </a:lnTo>
                  <a:lnTo>
                    <a:pt x="35" y="922"/>
                  </a:lnTo>
                  <a:lnTo>
                    <a:pt x="28" y="898"/>
                  </a:lnTo>
                  <a:lnTo>
                    <a:pt x="25" y="869"/>
                  </a:lnTo>
                  <a:lnTo>
                    <a:pt x="25" y="738"/>
                  </a:lnTo>
                  <a:close/>
                  <a:moveTo>
                    <a:pt x="1295" y="734"/>
                  </a:moveTo>
                  <a:lnTo>
                    <a:pt x="1318" y="737"/>
                  </a:lnTo>
                  <a:lnTo>
                    <a:pt x="1342" y="742"/>
                  </a:lnTo>
                  <a:lnTo>
                    <a:pt x="1338" y="772"/>
                  </a:lnTo>
                  <a:lnTo>
                    <a:pt x="1323" y="766"/>
                  </a:lnTo>
                  <a:lnTo>
                    <a:pt x="1311" y="764"/>
                  </a:lnTo>
                  <a:lnTo>
                    <a:pt x="1297" y="762"/>
                  </a:lnTo>
                  <a:lnTo>
                    <a:pt x="1285" y="764"/>
                  </a:lnTo>
                  <a:lnTo>
                    <a:pt x="1274" y="766"/>
                  </a:lnTo>
                  <a:lnTo>
                    <a:pt x="1266" y="772"/>
                  </a:lnTo>
                  <a:lnTo>
                    <a:pt x="1259" y="781"/>
                  </a:lnTo>
                  <a:lnTo>
                    <a:pt x="1257" y="793"/>
                  </a:lnTo>
                  <a:lnTo>
                    <a:pt x="1259" y="803"/>
                  </a:lnTo>
                  <a:lnTo>
                    <a:pt x="1266" y="811"/>
                  </a:lnTo>
                  <a:lnTo>
                    <a:pt x="1274" y="818"/>
                  </a:lnTo>
                  <a:lnTo>
                    <a:pt x="1286" y="825"/>
                  </a:lnTo>
                  <a:lnTo>
                    <a:pt x="1298" y="830"/>
                  </a:lnTo>
                  <a:lnTo>
                    <a:pt x="1311" y="837"/>
                  </a:lnTo>
                  <a:lnTo>
                    <a:pt x="1325" y="845"/>
                  </a:lnTo>
                  <a:lnTo>
                    <a:pt x="1335" y="854"/>
                  </a:lnTo>
                  <a:lnTo>
                    <a:pt x="1344" y="866"/>
                  </a:lnTo>
                  <a:lnTo>
                    <a:pt x="1350" y="881"/>
                  </a:lnTo>
                  <a:lnTo>
                    <a:pt x="1352" y="898"/>
                  </a:lnTo>
                  <a:lnTo>
                    <a:pt x="1350" y="916"/>
                  </a:lnTo>
                  <a:lnTo>
                    <a:pt x="1344" y="932"/>
                  </a:lnTo>
                  <a:lnTo>
                    <a:pt x="1335" y="944"/>
                  </a:lnTo>
                  <a:lnTo>
                    <a:pt x="1322" y="954"/>
                  </a:lnTo>
                  <a:lnTo>
                    <a:pt x="1307" y="959"/>
                  </a:lnTo>
                  <a:lnTo>
                    <a:pt x="1290" y="963"/>
                  </a:lnTo>
                  <a:lnTo>
                    <a:pt x="1271" y="964"/>
                  </a:lnTo>
                  <a:lnTo>
                    <a:pt x="1249" y="962"/>
                  </a:lnTo>
                  <a:lnTo>
                    <a:pt x="1226" y="955"/>
                  </a:lnTo>
                  <a:lnTo>
                    <a:pt x="1229" y="926"/>
                  </a:lnTo>
                  <a:lnTo>
                    <a:pt x="1242" y="930"/>
                  </a:lnTo>
                  <a:lnTo>
                    <a:pt x="1258" y="935"/>
                  </a:lnTo>
                  <a:lnTo>
                    <a:pt x="1275" y="936"/>
                  </a:lnTo>
                  <a:lnTo>
                    <a:pt x="1287" y="935"/>
                  </a:lnTo>
                  <a:lnTo>
                    <a:pt x="1298" y="931"/>
                  </a:lnTo>
                  <a:lnTo>
                    <a:pt x="1309" y="924"/>
                  </a:lnTo>
                  <a:lnTo>
                    <a:pt x="1317" y="914"/>
                  </a:lnTo>
                  <a:lnTo>
                    <a:pt x="1319" y="900"/>
                  </a:lnTo>
                  <a:lnTo>
                    <a:pt x="1317" y="888"/>
                  </a:lnTo>
                  <a:lnTo>
                    <a:pt x="1311" y="878"/>
                  </a:lnTo>
                  <a:lnTo>
                    <a:pt x="1302" y="871"/>
                  </a:lnTo>
                  <a:lnTo>
                    <a:pt x="1290" y="865"/>
                  </a:lnTo>
                  <a:lnTo>
                    <a:pt x="1278" y="858"/>
                  </a:lnTo>
                  <a:lnTo>
                    <a:pt x="1265" y="851"/>
                  </a:lnTo>
                  <a:lnTo>
                    <a:pt x="1253" y="845"/>
                  </a:lnTo>
                  <a:lnTo>
                    <a:pt x="1241" y="837"/>
                  </a:lnTo>
                  <a:lnTo>
                    <a:pt x="1232" y="826"/>
                  </a:lnTo>
                  <a:lnTo>
                    <a:pt x="1226" y="811"/>
                  </a:lnTo>
                  <a:lnTo>
                    <a:pt x="1224" y="796"/>
                  </a:lnTo>
                  <a:lnTo>
                    <a:pt x="1226" y="777"/>
                  </a:lnTo>
                  <a:lnTo>
                    <a:pt x="1233" y="762"/>
                  </a:lnTo>
                  <a:lnTo>
                    <a:pt x="1245" y="750"/>
                  </a:lnTo>
                  <a:lnTo>
                    <a:pt x="1258" y="741"/>
                  </a:lnTo>
                  <a:lnTo>
                    <a:pt x="1275" y="737"/>
                  </a:lnTo>
                  <a:lnTo>
                    <a:pt x="1295" y="734"/>
                  </a:lnTo>
                  <a:close/>
                  <a:moveTo>
                    <a:pt x="55" y="398"/>
                  </a:moveTo>
                  <a:lnTo>
                    <a:pt x="55" y="477"/>
                  </a:lnTo>
                  <a:lnTo>
                    <a:pt x="86" y="477"/>
                  </a:lnTo>
                  <a:lnTo>
                    <a:pt x="98" y="475"/>
                  </a:lnTo>
                  <a:lnTo>
                    <a:pt x="110" y="471"/>
                  </a:lnTo>
                  <a:lnTo>
                    <a:pt x="121" y="463"/>
                  </a:lnTo>
                  <a:lnTo>
                    <a:pt x="128" y="453"/>
                  </a:lnTo>
                  <a:lnTo>
                    <a:pt x="130" y="437"/>
                  </a:lnTo>
                  <a:lnTo>
                    <a:pt x="128" y="425"/>
                  </a:lnTo>
                  <a:lnTo>
                    <a:pt x="122" y="414"/>
                  </a:lnTo>
                  <a:lnTo>
                    <a:pt x="113" y="408"/>
                  </a:lnTo>
                  <a:lnTo>
                    <a:pt x="102" y="402"/>
                  </a:lnTo>
                  <a:lnTo>
                    <a:pt x="92" y="400"/>
                  </a:lnTo>
                  <a:lnTo>
                    <a:pt x="81" y="398"/>
                  </a:lnTo>
                  <a:lnTo>
                    <a:pt x="55" y="398"/>
                  </a:lnTo>
                  <a:close/>
                  <a:moveTo>
                    <a:pt x="310" y="396"/>
                  </a:moveTo>
                  <a:lnTo>
                    <a:pt x="291" y="397"/>
                  </a:lnTo>
                  <a:lnTo>
                    <a:pt x="274" y="405"/>
                  </a:lnTo>
                  <a:lnTo>
                    <a:pt x="260" y="416"/>
                  </a:lnTo>
                  <a:lnTo>
                    <a:pt x="251" y="429"/>
                  </a:lnTo>
                  <a:lnTo>
                    <a:pt x="243" y="445"/>
                  </a:lnTo>
                  <a:lnTo>
                    <a:pt x="239" y="463"/>
                  </a:lnTo>
                  <a:lnTo>
                    <a:pt x="237" y="482"/>
                  </a:lnTo>
                  <a:lnTo>
                    <a:pt x="238" y="501"/>
                  </a:lnTo>
                  <a:lnTo>
                    <a:pt x="243" y="518"/>
                  </a:lnTo>
                  <a:lnTo>
                    <a:pt x="250" y="535"/>
                  </a:lnTo>
                  <a:lnTo>
                    <a:pt x="260" y="548"/>
                  </a:lnTo>
                  <a:lnTo>
                    <a:pt x="274" y="559"/>
                  </a:lnTo>
                  <a:lnTo>
                    <a:pt x="290" y="566"/>
                  </a:lnTo>
                  <a:lnTo>
                    <a:pt x="310" y="568"/>
                  </a:lnTo>
                  <a:lnTo>
                    <a:pt x="331" y="566"/>
                  </a:lnTo>
                  <a:lnTo>
                    <a:pt x="347" y="559"/>
                  </a:lnTo>
                  <a:lnTo>
                    <a:pt x="360" y="548"/>
                  </a:lnTo>
                  <a:lnTo>
                    <a:pt x="371" y="535"/>
                  </a:lnTo>
                  <a:lnTo>
                    <a:pt x="377" y="518"/>
                  </a:lnTo>
                  <a:lnTo>
                    <a:pt x="381" y="501"/>
                  </a:lnTo>
                  <a:lnTo>
                    <a:pt x="384" y="482"/>
                  </a:lnTo>
                  <a:lnTo>
                    <a:pt x="381" y="463"/>
                  </a:lnTo>
                  <a:lnTo>
                    <a:pt x="377" y="445"/>
                  </a:lnTo>
                  <a:lnTo>
                    <a:pt x="369" y="429"/>
                  </a:lnTo>
                  <a:lnTo>
                    <a:pt x="360" y="416"/>
                  </a:lnTo>
                  <a:lnTo>
                    <a:pt x="347" y="405"/>
                  </a:lnTo>
                  <a:lnTo>
                    <a:pt x="330" y="397"/>
                  </a:lnTo>
                  <a:lnTo>
                    <a:pt x="310" y="396"/>
                  </a:lnTo>
                  <a:close/>
                  <a:moveTo>
                    <a:pt x="1920" y="371"/>
                  </a:moveTo>
                  <a:lnTo>
                    <a:pt x="1952" y="371"/>
                  </a:lnTo>
                  <a:lnTo>
                    <a:pt x="1952" y="592"/>
                  </a:lnTo>
                  <a:lnTo>
                    <a:pt x="1920" y="592"/>
                  </a:lnTo>
                  <a:lnTo>
                    <a:pt x="1920" y="371"/>
                  </a:lnTo>
                  <a:close/>
                  <a:moveTo>
                    <a:pt x="1677" y="371"/>
                  </a:moveTo>
                  <a:lnTo>
                    <a:pt x="1719" y="371"/>
                  </a:lnTo>
                  <a:lnTo>
                    <a:pt x="1817" y="550"/>
                  </a:lnTo>
                  <a:lnTo>
                    <a:pt x="1819" y="550"/>
                  </a:lnTo>
                  <a:lnTo>
                    <a:pt x="1819" y="371"/>
                  </a:lnTo>
                  <a:lnTo>
                    <a:pt x="1851" y="371"/>
                  </a:lnTo>
                  <a:lnTo>
                    <a:pt x="1851" y="592"/>
                  </a:lnTo>
                  <a:lnTo>
                    <a:pt x="1809" y="592"/>
                  </a:lnTo>
                  <a:lnTo>
                    <a:pt x="1708" y="410"/>
                  </a:lnTo>
                  <a:lnTo>
                    <a:pt x="1708" y="592"/>
                  </a:lnTo>
                  <a:lnTo>
                    <a:pt x="1677" y="592"/>
                  </a:lnTo>
                  <a:lnTo>
                    <a:pt x="1677" y="371"/>
                  </a:lnTo>
                  <a:close/>
                  <a:moveTo>
                    <a:pt x="1435" y="371"/>
                  </a:moveTo>
                  <a:lnTo>
                    <a:pt x="1467" y="371"/>
                  </a:lnTo>
                  <a:lnTo>
                    <a:pt x="1467" y="463"/>
                  </a:lnTo>
                  <a:lnTo>
                    <a:pt x="1573" y="463"/>
                  </a:lnTo>
                  <a:lnTo>
                    <a:pt x="1573" y="371"/>
                  </a:lnTo>
                  <a:lnTo>
                    <a:pt x="1605" y="371"/>
                  </a:lnTo>
                  <a:lnTo>
                    <a:pt x="1605" y="592"/>
                  </a:lnTo>
                  <a:lnTo>
                    <a:pt x="1573" y="592"/>
                  </a:lnTo>
                  <a:lnTo>
                    <a:pt x="1573" y="491"/>
                  </a:lnTo>
                  <a:lnTo>
                    <a:pt x="1467" y="491"/>
                  </a:lnTo>
                  <a:lnTo>
                    <a:pt x="1467" y="592"/>
                  </a:lnTo>
                  <a:lnTo>
                    <a:pt x="1435" y="592"/>
                  </a:lnTo>
                  <a:lnTo>
                    <a:pt x="1435" y="371"/>
                  </a:lnTo>
                  <a:close/>
                  <a:moveTo>
                    <a:pt x="1038" y="371"/>
                  </a:moveTo>
                  <a:lnTo>
                    <a:pt x="1161" y="371"/>
                  </a:lnTo>
                  <a:lnTo>
                    <a:pt x="1161" y="398"/>
                  </a:lnTo>
                  <a:lnTo>
                    <a:pt x="1068" y="398"/>
                  </a:lnTo>
                  <a:lnTo>
                    <a:pt x="1068" y="463"/>
                  </a:lnTo>
                  <a:lnTo>
                    <a:pt x="1153" y="463"/>
                  </a:lnTo>
                  <a:lnTo>
                    <a:pt x="1153" y="491"/>
                  </a:lnTo>
                  <a:lnTo>
                    <a:pt x="1068" y="491"/>
                  </a:lnTo>
                  <a:lnTo>
                    <a:pt x="1068" y="564"/>
                  </a:lnTo>
                  <a:lnTo>
                    <a:pt x="1161" y="564"/>
                  </a:lnTo>
                  <a:lnTo>
                    <a:pt x="1161" y="592"/>
                  </a:lnTo>
                  <a:lnTo>
                    <a:pt x="1038" y="592"/>
                  </a:lnTo>
                  <a:lnTo>
                    <a:pt x="1038" y="371"/>
                  </a:lnTo>
                  <a:close/>
                  <a:moveTo>
                    <a:pt x="820" y="371"/>
                  </a:moveTo>
                  <a:lnTo>
                    <a:pt x="990" y="371"/>
                  </a:lnTo>
                  <a:lnTo>
                    <a:pt x="990" y="398"/>
                  </a:lnTo>
                  <a:lnTo>
                    <a:pt x="921" y="398"/>
                  </a:lnTo>
                  <a:lnTo>
                    <a:pt x="921" y="592"/>
                  </a:lnTo>
                  <a:lnTo>
                    <a:pt x="889" y="592"/>
                  </a:lnTo>
                  <a:lnTo>
                    <a:pt x="889" y="398"/>
                  </a:lnTo>
                  <a:lnTo>
                    <a:pt x="820" y="398"/>
                  </a:lnTo>
                  <a:lnTo>
                    <a:pt x="820" y="371"/>
                  </a:lnTo>
                  <a:close/>
                  <a:moveTo>
                    <a:pt x="594" y="371"/>
                  </a:moveTo>
                  <a:lnTo>
                    <a:pt x="631" y="371"/>
                  </a:lnTo>
                  <a:lnTo>
                    <a:pt x="697" y="470"/>
                  </a:lnTo>
                  <a:lnTo>
                    <a:pt x="763" y="371"/>
                  </a:lnTo>
                  <a:lnTo>
                    <a:pt x="800" y="371"/>
                  </a:lnTo>
                  <a:lnTo>
                    <a:pt x="713" y="501"/>
                  </a:lnTo>
                  <a:lnTo>
                    <a:pt x="713" y="592"/>
                  </a:lnTo>
                  <a:lnTo>
                    <a:pt x="682" y="592"/>
                  </a:lnTo>
                  <a:lnTo>
                    <a:pt x="682" y="501"/>
                  </a:lnTo>
                  <a:lnTo>
                    <a:pt x="594" y="371"/>
                  </a:lnTo>
                  <a:close/>
                  <a:moveTo>
                    <a:pt x="476" y="371"/>
                  </a:moveTo>
                  <a:lnTo>
                    <a:pt x="508" y="371"/>
                  </a:lnTo>
                  <a:lnTo>
                    <a:pt x="508" y="564"/>
                  </a:lnTo>
                  <a:lnTo>
                    <a:pt x="601" y="564"/>
                  </a:lnTo>
                  <a:lnTo>
                    <a:pt x="601" y="592"/>
                  </a:lnTo>
                  <a:lnTo>
                    <a:pt x="476" y="592"/>
                  </a:lnTo>
                  <a:lnTo>
                    <a:pt x="476" y="371"/>
                  </a:lnTo>
                  <a:close/>
                  <a:moveTo>
                    <a:pt x="23" y="371"/>
                  </a:moveTo>
                  <a:lnTo>
                    <a:pt x="81" y="371"/>
                  </a:lnTo>
                  <a:lnTo>
                    <a:pt x="100" y="372"/>
                  </a:lnTo>
                  <a:lnTo>
                    <a:pt x="117" y="376"/>
                  </a:lnTo>
                  <a:lnTo>
                    <a:pt x="133" y="381"/>
                  </a:lnTo>
                  <a:lnTo>
                    <a:pt x="146" y="390"/>
                  </a:lnTo>
                  <a:lnTo>
                    <a:pt x="155" y="402"/>
                  </a:lnTo>
                  <a:lnTo>
                    <a:pt x="162" y="417"/>
                  </a:lnTo>
                  <a:lnTo>
                    <a:pt x="163" y="437"/>
                  </a:lnTo>
                  <a:lnTo>
                    <a:pt x="162" y="457"/>
                  </a:lnTo>
                  <a:lnTo>
                    <a:pt x="155" y="473"/>
                  </a:lnTo>
                  <a:lnTo>
                    <a:pt x="146" y="485"/>
                  </a:lnTo>
                  <a:lnTo>
                    <a:pt x="133" y="494"/>
                  </a:lnTo>
                  <a:lnTo>
                    <a:pt x="118" y="499"/>
                  </a:lnTo>
                  <a:lnTo>
                    <a:pt x="102" y="503"/>
                  </a:lnTo>
                  <a:lnTo>
                    <a:pt x="85" y="505"/>
                  </a:lnTo>
                  <a:lnTo>
                    <a:pt x="55" y="505"/>
                  </a:lnTo>
                  <a:lnTo>
                    <a:pt x="55" y="592"/>
                  </a:lnTo>
                  <a:lnTo>
                    <a:pt x="23" y="592"/>
                  </a:lnTo>
                  <a:lnTo>
                    <a:pt x="23" y="371"/>
                  </a:lnTo>
                  <a:close/>
                  <a:moveTo>
                    <a:pt x="2128" y="367"/>
                  </a:moveTo>
                  <a:lnTo>
                    <a:pt x="2154" y="369"/>
                  </a:lnTo>
                  <a:lnTo>
                    <a:pt x="2177" y="377"/>
                  </a:lnTo>
                  <a:lnTo>
                    <a:pt x="2175" y="408"/>
                  </a:lnTo>
                  <a:lnTo>
                    <a:pt x="2154" y="398"/>
                  </a:lnTo>
                  <a:lnTo>
                    <a:pt x="2130" y="396"/>
                  </a:lnTo>
                  <a:lnTo>
                    <a:pt x="2106" y="398"/>
                  </a:lnTo>
                  <a:lnTo>
                    <a:pt x="2084" y="406"/>
                  </a:lnTo>
                  <a:lnTo>
                    <a:pt x="2067" y="420"/>
                  </a:lnTo>
                  <a:lnTo>
                    <a:pt x="2055" y="437"/>
                  </a:lnTo>
                  <a:lnTo>
                    <a:pt x="2047" y="458"/>
                  </a:lnTo>
                  <a:lnTo>
                    <a:pt x="2045" y="482"/>
                  </a:lnTo>
                  <a:lnTo>
                    <a:pt x="2047" y="506"/>
                  </a:lnTo>
                  <a:lnTo>
                    <a:pt x="2055" y="527"/>
                  </a:lnTo>
                  <a:lnTo>
                    <a:pt x="2068" y="545"/>
                  </a:lnTo>
                  <a:lnTo>
                    <a:pt x="2086" y="558"/>
                  </a:lnTo>
                  <a:lnTo>
                    <a:pt x="2106" y="566"/>
                  </a:lnTo>
                  <a:lnTo>
                    <a:pt x="2128" y="568"/>
                  </a:lnTo>
                  <a:lnTo>
                    <a:pt x="2146" y="567"/>
                  </a:lnTo>
                  <a:lnTo>
                    <a:pt x="2163" y="563"/>
                  </a:lnTo>
                  <a:lnTo>
                    <a:pt x="2176" y="558"/>
                  </a:lnTo>
                  <a:lnTo>
                    <a:pt x="2179" y="588"/>
                  </a:lnTo>
                  <a:lnTo>
                    <a:pt x="2160" y="594"/>
                  </a:lnTo>
                  <a:lnTo>
                    <a:pt x="2143" y="596"/>
                  </a:lnTo>
                  <a:lnTo>
                    <a:pt x="2127" y="596"/>
                  </a:lnTo>
                  <a:lnTo>
                    <a:pt x="2099" y="594"/>
                  </a:lnTo>
                  <a:lnTo>
                    <a:pt x="2074" y="586"/>
                  </a:lnTo>
                  <a:lnTo>
                    <a:pt x="2053" y="574"/>
                  </a:lnTo>
                  <a:lnTo>
                    <a:pt x="2034" y="556"/>
                  </a:lnTo>
                  <a:lnTo>
                    <a:pt x="2022" y="535"/>
                  </a:lnTo>
                  <a:lnTo>
                    <a:pt x="2014" y="510"/>
                  </a:lnTo>
                  <a:lnTo>
                    <a:pt x="2010" y="481"/>
                  </a:lnTo>
                  <a:lnTo>
                    <a:pt x="2014" y="453"/>
                  </a:lnTo>
                  <a:lnTo>
                    <a:pt x="2022" y="429"/>
                  </a:lnTo>
                  <a:lnTo>
                    <a:pt x="2035" y="408"/>
                  </a:lnTo>
                  <a:lnTo>
                    <a:pt x="2054" y="390"/>
                  </a:lnTo>
                  <a:lnTo>
                    <a:pt x="2075" y="377"/>
                  </a:lnTo>
                  <a:lnTo>
                    <a:pt x="2100" y="371"/>
                  </a:lnTo>
                  <a:lnTo>
                    <a:pt x="2128" y="367"/>
                  </a:lnTo>
                  <a:close/>
                  <a:moveTo>
                    <a:pt x="1331" y="367"/>
                  </a:moveTo>
                  <a:lnTo>
                    <a:pt x="1356" y="369"/>
                  </a:lnTo>
                  <a:lnTo>
                    <a:pt x="1382" y="377"/>
                  </a:lnTo>
                  <a:lnTo>
                    <a:pt x="1379" y="408"/>
                  </a:lnTo>
                  <a:lnTo>
                    <a:pt x="1356" y="398"/>
                  </a:lnTo>
                  <a:lnTo>
                    <a:pt x="1334" y="396"/>
                  </a:lnTo>
                  <a:lnTo>
                    <a:pt x="1309" y="398"/>
                  </a:lnTo>
                  <a:lnTo>
                    <a:pt x="1289" y="406"/>
                  </a:lnTo>
                  <a:lnTo>
                    <a:pt x="1271" y="420"/>
                  </a:lnTo>
                  <a:lnTo>
                    <a:pt x="1258" y="437"/>
                  </a:lnTo>
                  <a:lnTo>
                    <a:pt x="1250" y="458"/>
                  </a:lnTo>
                  <a:lnTo>
                    <a:pt x="1247" y="482"/>
                  </a:lnTo>
                  <a:lnTo>
                    <a:pt x="1251" y="506"/>
                  </a:lnTo>
                  <a:lnTo>
                    <a:pt x="1259" y="527"/>
                  </a:lnTo>
                  <a:lnTo>
                    <a:pt x="1273" y="545"/>
                  </a:lnTo>
                  <a:lnTo>
                    <a:pt x="1290" y="558"/>
                  </a:lnTo>
                  <a:lnTo>
                    <a:pt x="1310" y="566"/>
                  </a:lnTo>
                  <a:lnTo>
                    <a:pt x="1331" y="568"/>
                  </a:lnTo>
                  <a:lnTo>
                    <a:pt x="1348" y="567"/>
                  </a:lnTo>
                  <a:lnTo>
                    <a:pt x="1366" y="563"/>
                  </a:lnTo>
                  <a:lnTo>
                    <a:pt x="1380" y="558"/>
                  </a:lnTo>
                  <a:lnTo>
                    <a:pt x="1382" y="588"/>
                  </a:lnTo>
                  <a:lnTo>
                    <a:pt x="1364" y="594"/>
                  </a:lnTo>
                  <a:lnTo>
                    <a:pt x="1346" y="596"/>
                  </a:lnTo>
                  <a:lnTo>
                    <a:pt x="1331" y="596"/>
                  </a:lnTo>
                  <a:lnTo>
                    <a:pt x="1303" y="594"/>
                  </a:lnTo>
                  <a:lnTo>
                    <a:pt x="1278" y="586"/>
                  </a:lnTo>
                  <a:lnTo>
                    <a:pt x="1255" y="574"/>
                  </a:lnTo>
                  <a:lnTo>
                    <a:pt x="1238" y="556"/>
                  </a:lnTo>
                  <a:lnTo>
                    <a:pt x="1225" y="535"/>
                  </a:lnTo>
                  <a:lnTo>
                    <a:pt x="1217" y="510"/>
                  </a:lnTo>
                  <a:lnTo>
                    <a:pt x="1214" y="481"/>
                  </a:lnTo>
                  <a:lnTo>
                    <a:pt x="1217" y="453"/>
                  </a:lnTo>
                  <a:lnTo>
                    <a:pt x="1226" y="429"/>
                  </a:lnTo>
                  <a:lnTo>
                    <a:pt x="1240" y="408"/>
                  </a:lnTo>
                  <a:lnTo>
                    <a:pt x="1257" y="390"/>
                  </a:lnTo>
                  <a:lnTo>
                    <a:pt x="1279" y="377"/>
                  </a:lnTo>
                  <a:lnTo>
                    <a:pt x="1303" y="371"/>
                  </a:lnTo>
                  <a:lnTo>
                    <a:pt x="1331" y="367"/>
                  </a:lnTo>
                  <a:close/>
                  <a:moveTo>
                    <a:pt x="310" y="367"/>
                  </a:moveTo>
                  <a:lnTo>
                    <a:pt x="337" y="371"/>
                  </a:lnTo>
                  <a:lnTo>
                    <a:pt x="361" y="378"/>
                  </a:lnTo>
                  <a:lnTo>
                    <a:pt x="380" y="392"/>
                  </a:lnTo>
                  <a:lnTo>
                    <a:pt x="396" y="409"/>
                  </a:lnTo>
                  <a:lnTo>
                    <a:pt x="408" y="430"/>
                  </a:lnTo>
                  <a:lnTo>
                    <a:pt x="415" y="454"/>
                  </a:lnTo>
                  <a:lnTo>
                    <a:pt x="417" y="482"/>
                  </a:lnTo>
                  <a:lnTo>
                    <a:pt x="415" y="510"/>
                  </a:lnTo>
                  <a:lnTo>
                    <a:pt x="408" y="534"/>
                  </a:lnTo>
                  <a:lnTo>
                    <a:pt x="396" y="555"/>
                  </a:lnTo>
                  <a:lnTo>
                    <a:pt x="381" y="572"/>
                  </a:lnTo>
                  <a:lnTo>
                    <a:pt x="361" y="586"/>
                  </a:lnTo>
                  <a:lnTo>
                    <a:pt x="337" y="594"/>
                  </a:lnTo>
                  <a:lnTo>
                    <a:pt x="310" y="596"/>
                  </a:lnTo>
                  <a:lnTo>
                    <a:pt x="283" y="594"/>
                  </a:lnTo>
                  <a:lnTo>
                    <a:pt x="259" y="586"/>
                  </a:lnTo>
                  <a:lnTo>
                    <a:pt x="239" y="572"/>
                  </a:lnTo>
                  <a:lnTo>
                    <a:pt x="225" y="555"/>
                  </a:lnTo>
                  <a:lnTo>
                    <a:pt x="213" y="534"/>
                  </a:lnTo>
                  <a:lnTo>
                    <a:pt x="206" y="510"/>
                  </a:lnTo>
                  <a:lnTo>
                    <a:pt x="203" y="482"/>
                  </a:lnTo>
                  <a:lnTo>
                    <a:pt x="206" y="454"/>
                  </a:lnTo>
                  <a:lnTo>
                    <a:pt x="213" y="430"/>
                  </a:lnTo>
                  <a:lnTo>
                    <a:pt x="225" y="409"/>
                  </a:lnTo>
                  <a:lnTo>
                    <a:pt x="241" y="392"/>
                  </a:lnTo>
                  <a:lnTo>
                    <a:pt x="259" y="378"/>
                  </a:lnTo>
                  <a:lnTo>
                    <a:pt x="283" y="371"/>
                  </a:lnTo>
                  <a:lnTo>
                    <a:pt x="310" y="367"/>
                  </a:lnTo>
                  <a:close/>
                  <a:moveTo>
                    <a:pt x="310" y="28"/>
                  </a:moveTo>
                  <a:lnTo>
                    <a:pt x="291" y="31"/>
                  </a:lnTo>
                  <a:lnTo>
                    <a:pt x="274" y="37"/>
                  </a:lnTo>
                  <a:lnTo>
                    <a:pt x="260" y="48"/>
                  </a:lnTo>
                  <a:lnTo>
                    <a:pt x="251" y="61"/>
                  </a:lnTo>
                  <a:lnTo>
                    <a:pt x="243" y="77"/>
                  </a:lnTo>
                  <a:lnTo>
                    <a:pt x="239" y="96"/>
                  </a:lnTo>
                  <a:lnTo>
                    <a:pt x="237" y="114"/>
                  </a:lnTo>
                  <a:lnTo>
                    <a:pt x="238" y="133"/>
                  </a:lnTo>
                  <a:lnTo>
                    <a:pt x="243" y="151"/>
                  </a:lnTo>
                  <a:lnTo>
                    <a:pt x="250" y="167"/>
                  </a:lnTo>
                  <a:lnTo>
                    <a:pt x="260" y="181"/>
                  </a:lnTo>
                  <a:lnTo>
                    <a:pt x="274" y="191"/>
                  </a:lnTo>
                  <a:lnTo>
                    <a:pt x="290" y="198"/>
                  </a:lnTo>
                  <a:lnTo>
                    <a:pt x="310" y="201"/>
                  </a:lnTo>
                  <a:lnTo>
                    <a:pt x="331" y="198"/>
                  </a:lnTo>
                  <a:lnTo>
                    <a:pt x="347" y="191"/>
                  </a:lnTo>
                  <a:lnTo>
                    <a:pt x="360" y="181"/>
                  </a:lnTo>
                  <a:lnTo>
                    <a:pt x="371" y="167"/>
                  </a:lnTo>
                  <a:lnTo>
                    <a:pt x="377" y="151"/>
                  </a:lnTo>
                  <a:lnTo>
                    <a:pt x="381" y="133"/>
                  </a:lnTo>
                  <a:lnTo>
                    <a:pt x="384" y="114"/>
                  </a:lnTo>
                  <a:lnTo>
                    <a:pt x="381" y="96"/>
                  </a:lnTo>
                  <a:lnTo>
                    <a:pt x="377" y="77"/>
                  </a:lnTo>
                  <a:lnTo>
                    <a:pt x="369" y="61"/>
                  </a:lnTo>
                  <a:lnTo>
                    <a:pt x="360" y="48"/>
                  </a:lnTo>
                  <a:lnTo>
                    <a:pt x="347" y="37"/>
                  </a:lnTo>
                  <a:lnTo>
                    <a:pt x="330" y="31"/>
                  </a:lnTo>
                  <a:lnTo>
                    <a:pt x="310" y="28"/>
                  </a:lnTo>
                  <a:close/>
                  <a:moveTo>
                    <a:pt x="963" y="4"/>
                  </a:moveTo>
                  <a:lnTo>
                    <a:pt x="995" y="4"/>
                  </a:lnTo>
                  <a:lnTo>
                    <a:pt x="995" y="101"/>
                  </a:lnTo>
                  <a:lnTo>
                    <a:pt x="1091" y="4"/>
                  </a:lnTo>
                  <a:lnTo>
                    <a:pt x="1133" y="4"/>
                  </a:lnTo>
                  <a:lnTo>
                    <a:pt x="1028" y="108"/>
                  </a:lnTo>
                  <a:lnTo>
                    <a:pt x="1141" y="226"/>
                  </a:lnTo>
                  <a:lnTo>
                    <a:pt x="1095" y="226"/>
                  </a:lnTo>
                  <a:lnTo>
                    <a:pt x="995" y="117"/>
                  </a:lnTo>
                  <a:lnTo>
                    <a:pt x="995" y="226"/>
                  </a:lnTo>
                  <a:lnTo>
                    <a:pt x="963" y="226"/>
                  </a:lnTo>
                  <a:lnTo>
                    <a:pt x="963" y="4"/>
                  </a:lnTo>
                  <a:close/>
                  <a:moveTo>
                    <a:pt x="476" y="4"/>
                  </a:moveTo>
                  <a:lnTo>
                    <a:pt x="529" y="4"/>
                  </a:lnTo>
                  <a:lnTo>
                    <a:pt x="598" y="187"/>
                  </a:lnTo>
                  <a:lnTo>
                    <a:pt x="667" y="4"/>
                  </a:lnTo>
                  <a:lnTo>
                    <a:pt x="719" y="4"/>
                  </a:lnTo>
                  <a:lnTo>
                    <a:pt x="719" y="226"/>
                  </a:lnTo>
                  <a:lnTo>
                    <a:pt x="687" y="226"/>
                  </a:lnTo>
                  <a:lnTo>
                    <a:pt x="687" y="33"/>
                  </a:lnTo>
                  <a:lnTo>
                    <a:pt x="614" y="226"/>
                  </a:lnTo>
                  <a:lnTo>
                    <a:pt x="582" y="226"/>
                  </a:lnTo>
                  <a:lnTo>
                    <a:pt x="509" y="33"/>
                  </a:lnTo>
                  <a:lnTo>
                    <a:pt x="508" y="33"/>
                  </a:lnTo>
                  <a:lnTo>
                    <a:pt x="508" y="226"/>
                  </a:lnTo>
                  <a:lnTo>
                    <a:pt x="476" y="226"/>
                  </a:lnTo>
                  <a:lnTo>
                    <a:pt x="476" y="4"/>
                  </a:lnTo>
                  <a:close/>
                  <a:moveTo>
                    <a:pt x="0" y="4"/>
                  </a:moveTo>
                  <a:lnTo>
                    <a:pt x="169" y="4"/>
                  </a:lnTo>
                  <a:lnTo>
                    <a:pt x="169" y="32"/>
                  </a:lnTo>
                  <a:lnTo>
                    <a:pt x="101" y="32"/>
                  </a:lnTo>
                  <a:lnTo>
                    <a:pt x="101" y="226"/>
                  </a:lnTo>
                  <a:lnTo>
                    <a:pt x="69" y="226"/>
                  </a:lnTo>
                  <a:lnTo>
                    <a:pt x="69" y="32"/>
                  </a:lnTo>
                  <a:lnTo>
                    <a:pt x="0" y="32"/>
                  </a:lnTo>
                  <a:lnTo>
                    <a:pt x="0" y="4"/>
                  </a:lnTo>
                  <a:close/>
                  <a:moveTo>
                    <a:pt x="848" y="0"/>
                  </a:moveTo>
                  <a:lnTo>
                    <a:pt x="872" y="1"/>
                  </a:lnTo>
                  <a:lnTo>
                    <a:pt x="895" y="8"/>
                  </a:lnTo>
                  <a:lnTo>
                    <a:pt x="890" y="37"/>
                  </a:lnTo>
                  <a:lnTo>
                    <a:pt x="877" y="32"/>
                  </a:lnTo>
                  <a:lnTo>
                    <a:pt x="864" y="28"/>
                  </a:lnTo>
                  <a:lnTo>
                    <a:pt x="849" y="28"/>
                  </a:lnTo>
                  <a:lnTo>
                    <a:pt x="838" y="28"/>
                  </a:lnTo>
                  <a:lnTo>
                    <a:pt x="828" y="32"/>
                  </a:lnTo>
                  <a:lnTo>
                    <a:pt x="818" y="37"/>
                  </a:lnTo>
                  <a:lnTo>
                    <a:pt x="812" y="45"/>
                  </a:lnTo>
                  <a:lnTo>
                    <a:pt x="810" y="57"/>
                  </a:lnTo>
                  <a:lnTo>
                    <a:pt x="812" y="68"/>
                  </a:lnTo>
                  <a:lnTo>
                    <a:pt x="818" y="76"/>
                  </a:lnTo>
                  <a:lnTo>
                    <a:pt x="828" y="84"/>
                  </a:lnTo>
                  <a:lnTo>
                    <a:pt x="838" y="89"/>
                  </a:lnTo>
                  <a:lnTo>
                    <a:pt x="852" y="96"/>
                  </a:lnTo>
                  <a:lnTo>
                    <a:pt x="864" y="102"/>
                  </a:lnTo>
                  <a:lnTo>
                    <a:pt x="877" y="109"/>
                  </a:lnTo>
                  <a:lnTo>
                    <a:pt x="887" y="118"/>
                  </a:lnTo>
                  <a:lnTo>
                    <a:pt x="897" y="130"/>
                  </a:lnTo>
                  <a:lnTo>
                    <a:pt x="903" y="145"/>
                  </a:lnTo>
                  <a:lnTo>
                    <a:pt x="905" y="163"/>
                  </a:lnTo>
                  <a:lnTo>
                    <a:pt x="903" y="182"/>
                  </a:lnTo>
                  <a:lnTo>
                    <a:pt x="897" y="197"/>
                  </a:lnTo>
                  <a:lnTo>
                    <a:pt x="887" y="208"/>
                  </a:lnTo>
                  <a:lnTo>
                    <a:pt x="874" y="218"/>
                  </a:lnTo>
                  <a:lnTo>
                    <a:pt x="860" y="224"/>
                  </a:lnTo>
                  <a:lnTo>
                    <a:pt x="842" y="228"/>
                  </a:lnTo>
                  <a:lnTo>
                    <a:pt x="824" y="228"/>
                  </a:lnTo>
                  <a:lnTo>
                    <a:pt x="801" y="226"/>
                  </a:lnTo>
                  <a:lnTo>
                    <a:pt x="779" y="219"/>
                  </a:lnTo>
                  <a:lnTo>
                    <a:pt x="783" y="190"/>
                  </a:lnTo>
                  <a:lnTo>
                    <a:pt x="796" y="195"/>
                  </a:lnTo>
                  <a:lnTo>
                    <a:pt x="812" y="199"/>
                  </a:lnTo>
                  <a:lnTo>
                    <a:pt x="828" y="201"/>
                  </a:lnTo>
                  <a:lnTo>
                    <a:pt x="840" y="199"/>
                  </a:lnTo>
                  <a:lnTo>
                    <a:pt x="852" y="195"/>
                  </a:lnTo>
                  <a:lnTo>
                    <a:pt x="861" y="189"/>
                  </a:lnTo>
                  <a:lnTo>
                    <a:pt x="869" y="178"/>
                  </a:lnTo>
                  <a:lnTo>
                    <a:pt x="872" y="165"/>
                  </a:lnTo>
                  <a:lnTo>
                    <a:pt x="869" y="153"/>
                  </a:lnTo>
                  <a:lnTo>
                    <a:pt x="864" y="143"/>
                  </a:lnTo>
                  <a:lnTo>
                    <a:pt x="854" y="135"/>
                  </a:lnTo>
                  <a:lnTo>
                    <a:pt x="842" y="129"/>
                  </a:lnTo>
                  <a:lnTo>
                    <a:pt x="830" y="122"/>
                  </a:lnTo>
                  <a:lnTo>
                    <a:pt x="817" y="117"/>
                  </a:lnTo>
                  <a:lnTo>
                    <a:pt x="805" y="109"/>
                  </a:lnTo>
                  <a:lnTo>
                    <a:pt x="793" y="101"/>
                  </a:lnTo>
                  <a:lnTo>
                    <a:pt x="785" y="90"/>
                  </a:lnTo>
                  <a:lnTo>
                    <a:pt x="779" y="77"/>
                  </a:lnTo>
                  <a:lnTo>
                    <a:pt x="776" y="60"/>
                  </a:lnTo>
                  <a:lnTo>
                    <a:pt x="779" y="41"/>
                  </a:lnTo>
                  <a:lnTo>
                    <a:pt x="787" y="27"/>
                  </a:lnTo>
                  <a:lnTo>
                    <a:pt x="797" y="15"/>
                  </a:lnTo>
                  <a:lnTo>
                    <a:pt x="812" y="7"/>
                  </a:lnTo>
                  <a:lnTo>
                    <a:pt x="829" y="1"/>
                  </a:lnTo>
                  <a:lnTo>
                    <a:pt x="848" y="0"/>
                  </a:lnTo>
                  <a:close/>
                  <a:moveTo>
                    <a:pt x="310" y="0"/>
                  </a:moveTo>
                  <a:lnTo>
                    <a:pt x="337" y="3"/>
                  </a:lnTo>
                  <a:lnTo>
                    <a:pt x="361" y="11"/>
                  </a:lnTo>
                  <a:lnTo>
                    <a:pt x="380" y="24"/>
                  </a:lnTo>
                  <a:lnTo>
                    <a:pt x="396" y="41"/>
                  </a:lnTo>
                  <a:lnTo>
                    <a:pt x="408" y="62"/>
                  </a:lnTo>
                  <a:lnTo>
                    <a:pt x="415" y="88"/>
                  </a:lnTo>
                  <a:lnTo>
                    <a:pt x="417" y="114"/>
                  </a:lnTo>
                  <a:lnTo>
                    <a:pt x="415" y="142"/>
                  </a:lnTo>
                  <a:lnTo>
                    <a:pt x="408" y="166"/>
                  </a:lnTo>
                  <a:lnTo>
                    <a:pt x="396" y="187"/>
                  </a:lnTo>
                  <a:lnTo>
                    <a:pt x="381" y="205"/>
                  </a:lnTo>
                  <a:lnTo>
                    <a:pt x="361" y="218"/>
                  </a:lnTo>
                  <a:lnTo>
                    <a:pt x="337" y="226"/>
                  </a:lnTo>
                  <a:lnTo>
                    <a:pt x="310" y="228"/>
                  </a:lnTo>
                  <a:lnTo>
                    <a:pt x="283" y="226"/>
                  </a:lnTo>
                  <a:lnTo>
                    <a:pt x="259" y="218"/>
                  </a:lnTo>
                  <a:lnTo>
                    <a:pt x="239" y="205"/>
                  </a:lnTo>
                  <a:lnTo>
                    <a:pt x="225" y="187"/>
                  </a:lnTo>
                  <a:lnTo>
                    <a:pt x="213" y="166"/>
                  </a:lnTo>
                  <a:lnTo>
                    <a:pt x="206" y="142"/>
                  </a:lnTo>
                  <a:lnTo>
                    <a:pt x="203" y="114"/>
                  </a:lnTo>
                  <a:lnTo>
                    <a:pt x="206" y="88"/>
                  </a:lnTo>
                  <a:lnTo>
                    <a:pt x="213" y="62"/>
                  </a:lnTo>
                  <a:lnTo>
                    <a:pt x="225" y="41"/>
                  </a:lnTo>
                  <a:lnTo>
                    <a:pt x="241" y="24"/>
                  </a:lnTo>
                  <a:lnTo>
                    <a:pt x="259" y="11"/>
                  </a:lnTo>
                  <a:lnTo>
                    <a:pt x="283" y="3"/>
                  </a:lnTo>
                  <a:lnTo>
                    <a:pt x="310" y="0"/>
                  </a:lnTo>
                  <a:close/>
                </a:path>
              </a:pathLst>
            </a:custGeom>
            <a:solidFill>
              <a:schemeClr val="tx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dirty="0"/>
            </a:p>
          </p:txBody>
        </p:sp>
        <p:sp>
          <p:nvSpPr>
            <p:cNvPr id="30" name="Freeform 38">
              <a:extLst>
                <a:ext uri="{FF2B5EF4-FFF2-40B4-BE49-F238E27FC236}">
                  <a16:creationId xmlns:a16="http://schemas.microsoft.com/office/drawing/2014/main" id="{3D4BAFB8-B50F-0D83-3AF8-BC248933775F}"/>
                </a:ext>
              </a:extLst>
            </p:cNvPr>
            <p:cNvSpPr>
              <a:spLocks noEditPoints="1"/>
            </p:cNvSpPr>
            <p:nvPr/>
          </p:nvSpPr>
          <p:spPr bwMode="auto">
            <a:xfrm>
              <a:off x="348" y="434"/>
              <a:ext cx="266" cy="172"/>
            </a:xfrm>
            <a:custGeom>
              <a:avLst/>
              <a:gdLst>
                <a:gd name="T0" fmla="*/ 0 w 1066"/>
                <a:gd name="T1" fmla="*/ 0 h 690"/>
                <a:gd name="T2" fmla="*/ 1 w 1066"/>
                <a:gd name="T3" fmla="*/ 0 h 690"/>
                <a:gd name="T4" fmla="*/ 1 w 1066"/>
                <a:gd name="T5" fmla="*/ 1 h 690"/>
                <a:gd name="T6" fmla="*/ 0 w 1066"/>
                <a:gd name="T7" fmla="*/ 1 h 690"/>
                <a:gd name="T8" fmla="*/ 0 w 1066"/>
                <a:gd name="T9" fmla="*/ 0 h 690"/>
                <a:gd name="T10" fmla="*/ 1 w 1066"/>
                <a:gd name="T11" fmla="*/ 0 h 690"/>
                <a:gd name="T12" fmla="*/ 1 w 1066"/>
                <a:gd name="T13" fmla="*/ 0 h 690"/>
                <a:gd name="T14" fmla="*/ 1 w 1066"/>
                <a:gd name="T15" fmla="*/ 1 h 690"/>
                <a:gd name="T16" fmla="*/ 1 w 1066"/>
                <a:gd name="T17" fmla="*/ 1 h 690"/>
                <a:gd name="T18" fmla="*/ 1 w 1066"/>
                <a:gd name="T19" fmla="*/ 0 h 690"/>
                <a:gd name="T20" fmla="*/ 0 w 1066"/>
                <a:gd name="T21" fmla="*/ 0 h 690"/>
                <a:gd name="T22" fmla="*/ 0 w 1066"/>
                <a:gd name="T23" fmla="*/ 0 h 690"/>
                <a:gd name="T24" fmla="*/ 0 w 1066"/>
                <a:gd name="T25" fmla="*/ 1 h 690"/>
                <a:gd name="T26" fmla="*/ 0 w 1066"/>
                <a:gd name="T27" fmla="*/ 1 h 690"/>
                <a:gd name="T28" fmla="*/ 0 w 1066"/>
                <a:gd name="T29" fmla="*/ 0 h 69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66" h="690">
                  <a:moveTo>
                    <a:pt x="376" y="376"/>
                  </a:moveTo>
                  <a:lnTo>
                    <a:pt x="690" y="376"/>
                  </a:lnTo>
                  <a:lnTo>
                    <a:pt x="690" y="690"/>
                  </a:lnTo>
                  <a:lnTo>
                    <a:pt x="376" y="690"/>
                  </a:lnTo>
                  <a:lnTo>
                    <a:pt x="376" y="376"/>
                  </a:lnTo>
                  <a:close/>
                  <a:moveTo>
                    <a:pt x="752" y="0"/>
                  </a:moveTo>
                  <a:lnTo>
                    <a:pt x="1066" y="0"/>
                  </a:lnTo>
                  <a:lnTo>
                    <a:pt x="1066" y="690"/>
                  </a:lnTo>
                  <a:lnTo>
                    <a:pt x="752" y="690"/>
                  </a:lnTo>
                  <a:lnTo>
                    <a:pt x="752" y="0"/>
                  </a:lnTo>
                  <a:close/>
                  <a:moveTo>
                    <a:pt x="0" y="0"/>
                  </a:moveTo>
                  <a:lnTo>
                    <a:pt x="314" y="0"/>
                  </a:lnTo>
                  <a:lnTo>
                    <a:pt x="314" y="690"/>
                  </a:lnTo>
                  <a:lnTo>
                    <a:pt x="0" y="690"/>
                  </a:lnTo>
                  <a:lnTo>
                    <a:pt x="0" y="0"/>
                  </a:lnTo>
                  <a:close/>
                </a:path>
              </a:pathLst>
            </a:custGeom>
            <a:solidFill>
              <a:schemeClr val="tx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1" name="Freeform 39">
              <a:extLst>
                <a:ext uri="{FF2B5EF4-FFF2-40B4-BE49-F238E27FC236}">
                  <a16:creationId xmlns:a16="http://schemas.microsoft.com/office/drawing/2014/main" id="{64691563-C1C5-787F-61D1-B882EC0C0A5B}"/>
                </a:ext>
              </a:extLst>
            </p:cNvPr>
            <p:cNvSpPr>
              <a:spLocks noEditPoints="1"/>
            </p:cNvSpPr>
            <p:nvPr/>
          </p:nvSpPr>
          <p:spPr bwMode="auto">
            <a:xfrm>
              <a:off x="348" y="340"/>
              <a:ext cx="266" cy="172"/>
            </a:xfrm>
            <a:custGeom>
              <a:avLst/>
              <a:gdLst>
                <a:gd name="T0" fmla="*/ 1 w 1066"/>
                <a:gd name="T1" fmla="*/ 0 h 690"/>
                <a:gd name="T2" fmla="*/ 1 w 1066"/>
                <a:gd name="T3" fmla="*/ 0 h 690"/>
                <a:gd name="T4" fmla="*/ 1 w 1066"/>
                <a:gd name="T5" fmla="*/ 0 h 690"/>
                <a:gd name="T6" fmla="*/ 1 w 1066"/>
                <a:gd name="T7" fmla="*/ 0 h 690"/>
                <a:gd name="T8" fmla="*/ 1 w 1066"/>
                <a:gd name="T9" fmla="*/ 0 h 690"/>
                <a:gd name="T10" fmla="*/ 0 w 1066"/>
                <a:gd name="T11" fmla="*/ 0 h 690"/>
                <a:gd name="T12" fmla="*/ 1 w 1066"/>
                <a:gd name="T13" fmla="*/ 0 h 690"/>
                <a:gd name="T14" fmla="*/ 1 w 1066"/>
                <a:gd name="T15" fmla="*/ 1 h 690"/>
                <a:gd name="T16" fmla="*/ 0 w 1066"/>
                <a:gd name="T17" fmla="*/ 1 h 690"/>
                <a:gd name="T18" fmla="*/ 0 w 1066"/>
                <a:gd name="T19" fmla="*/ 0 h 690"/>
                <a:gd name="T20" fmla="*/ 0 w 1066"/>
                <a:gd name="T21" fmla="*/ 0 h 690"/>
                <a:gd name="T22" fmla="*/ 0 w 1066"/>
                <a:gd name="T23" fmla="*/ 0 h 690"/>
                <a:gd name="T24" fmla="*/ 0 w 1066"/>
                <a:gd name="T25" fmla="*/ 0 h 690"/>
                <a:gd name="T26" fmla="*/ 0 w 1066"/>
                <a:gd name="T27" fmla="*/ 0 h 690"/>
                <a:gd name="T28" fmla="*/ 0 w 1066"/>
                <a:gd name="T29" fmla="*/ 0 h 69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66" h="690">
                  <a:moveTo>
                    <a:pt x="752" y="0"/>
                  </a:moveTo>
                  <a:lnTo>
                    <a:pt x="1066" y="0"/>
                  </a:lnTo>
                  <a:lnTo>
                    <a:pt x="1066" y="314"/>
                  </a:lnTo>
                  <a:lnTo>
                    <a:pt x="752" y="314"/>
                  </a:lnTo>
                  <a:lnTo>
                    <a:pt x="752" y="0"/>
                  </a:lnTo>
                  <a:close/>
                  <a:moveTo>
                    <a:pt x="376" y="0"/>
                  </a:moveTo>
                  <a:lnTo>
                    <a:pt x="690" y="0"/>
                  </a:lnTo>
                  <a:lnTo>
                    <a:pt x="690" y="690"/>
                  </a:lnTo>
                  <a:lnTo>
                    <a:pt x="376" y="690"/>
                  </a:lnTo>
                  <a:lnTo>
                    <a:pt x="376" y="0"/>
                  </a:lnTo>
                  <a:close/>
                  <a:moveTo>
                    <a:pt x="0" y="0"/>
                  </a:moveTo>
                  <a:lnTo>
                    <a:pt x="314" y="0"/>
                  </a:lnTo>
                  <a:lnTo>
                    <a:pt x="314" y="314"/>
                  </a:lnTo>
                  <a:lnTo>
                    <a:pt x="0" y="314"/>
                  </a:lnTo>
                  <a:lnTo>
                    <a:pt x="0" y="0"/>
                  </a:lnTo>
                  <a:close/>
                </a:path>
              </a:pathLst>
            </a:custGeom>
            <a:solidFill>
              <a:srgbClr val="80BF44"/>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grpSp>
      <p:sp>
        <p:nvSpPr>
          <p:cNvPr id="20" name="TextBox 19">
            <a:extLst>
              <a:ext uri="{FF2B5EF4-FFF2-40B4-BE49-F238E27FC236}">
                <a16:creationId xmlns:a16="http://schemas.microsoft.com/office/drawing/2014/main" id="{AFEA7D62-03EC-BD67-09BF-12DAFA9F7135}"/>
              </a:ext>
            </a:extLst>
          </p:cNvPr>
          <p:cNvSpPr txBox="1"/>
          <p:nvPr/>
        </p:nvSpPr>
        <p:spPr>
          <a:xfrm>
            <a:off x="911182" y="4089083"/>
            <a:ext cx="2329377" cy="246221"/>
          </a:xfrm>
          <a:prstGeom prst="rect">
            <a:avLst/>
          </a:prstGeom>
          <a:noFill/>
        </p:spPr>
        <p:txBody>
          <a:bodyPr wrap="square" rtlCol="0">
            <a:spAutoFit/>
          </a:bodyPr>
          <a:lstStyle/>
          <a:p>
            <a:r>
              <a:rPr lang="en-US" sz="1000" dirty="0"/>
              <a:t>RMSE: Root mean square error.</a:t>
            </a:r>
            <a:endParaRPr lang="en-GB" sz="1000" dirty="0"/>
          </a:p>
        </p:txBody>
      </p:sp>
      <mc:AlternateContent xmlns:mc="http://schemas.openxmlformats.org/markup-compatibility/2006">
        <mc:Choice xmlns:a14="http://schemas.microsoft.com/office/drawing/2010/main" Requires="a14">
          <p:sp>
            <p:nvSpPr>
              <p:cNvPr id="21" name="TextBox 20">
                <a:extLst>
                  <a:ext uri="{FF2B5EF4-FFF2-40B4-BE49-F238E27FC236}">
                    <a16:creationId xmlns:a16="http://schemas.microsoft.com/office/drawing/2014/main" id="{9DDA8719-9C84-79F4-A06B-D8E6448EDD41}"/>
                  </a:ext>
                </a:extLst>
              </p:cNvPr>
              <p:cNvSpPr txBox="1"/>
              <p:nvPr/>
            </p:nvSpPr>
            <p:spPr>
              <a:xfrm>
                <a:off x="3004501" y="4091213"/>
                <a:ext cx="1625994" cy="246221"/>
              </a:xfrm>
              <a:prstGeom prst="rect">
                <a:avLst/>
              </a:prstGeom>
              <a:noFill/>
            </p:spPr>
            <p:txBody>
              <a:bodyPr wrap="square" rtlCol="0">
                <a:spAutoFit/>
              </a:bodyPr>
              <a:lstStyle/>
              <a:p>
                <a:r>
                  <a:rPr lang="en-US" sz="1000" dirty="0"/>
                  <a:t>Adj. </a:t>
                </a:r>
                <a14:m>
                  <m:oMath xmlns:m="http://schemas.openxmlformats.org/officeDocument/2006/math">
                    <m:sSup>
                      <m:sSupPr>
                        <m:ctrlPr>
                          <a:rPr lang="en-US" sz="1000" b="0" i="1" smtClean="0">
                            <a:latin typeface="Cambria Math" panose="02040503050406030204" pitchFamily="18" charset="0"/>
                          </a:rPr>
                        </m:ctrlPr>
                      </m:sSupPr>
                      <m:e>
                        <m:r>
                          <a:rPr lang="en-US" sz="1000" b="0" i="1" smtClean="0">
                            <a:latin typeface="Cambria Math" panose="02040503050406030204" pitchFamily="18" charset="0"/>
                          </a:rPr>
                          <m:t>𝑅</m:t>
                        </m:r>
                      </m:e>
                      <m:sup>
                        <m:r>
                          <a:rPr lang="en-US" sz="1000" b="0" i="1" smtClean="0">
                            <a:latin typeface="Cambria Math" panose="02040503050406030204" pitchFamily="18" charset="0"/>
                          </a:rPr>
                          <m:t>2</m:t>
                        </m:r>
                      </m:sup>
                    </m:sSup>
                  </m:oMath>
                </a14:m>
                <a:r>
                  <a:rPr lang="en-US" sz="1000" dirty="0"/>
                  <a:t>: Adjustable. </a:t>
                </a:r>
                <a14:m>
                  <m:oMath xmlns:m="http://schemas.openxmlformats.org/officeDocument/2006/math">
                    <m:sSup>
                      <m:sSupPr>
                        <m:ctrlPr>
                          <a:rPr lang="en-US" sz="1000" i="1">
                            <a:latin typeface="Cambria Math" panose="02040503050406030204" pitchFamily="18" charset="0"/>
                          </a:rPr>
                        </m:ctrlPr>
                      </m:sSupPr>
                      <m:e>
                        <m:r>
                          <a:rPr lang="en-US" sz="1000" i="1">
                            <a:latin typeface="Cambria Math" panose="02040503050406030204" pitchFamily="18" charset="0"/>
                          </a:rPr>
                          <m:t>𝑅</m:t>
                        </m:r>
                      </m:e>
                      <m:sup>
                        <m:r>
                          <a:rPr lang="en-US" sz="1000" i="1">
                            <a:latin typeface="Cambria Math" panose="02040503050406030204" pitchFamily="18" charset="0"/>
                          </a:rPr>
                          <m:t>2</m:t>
                        </m:r>
                      </m:sup>
                    </m:sSup>
                    <m:r>
                      <a:rPr lang="en-US" sz="1000" b="0" i="1" smtClean="0">
                        <a:latin typeface="Cambria Math" panose="02040503050406030204" pitchFamily="18" charset="0"/>
                      </a:rPr>
                      <m:t>.</m:t>
                    </m:r>
                  </m:oMath>
                </a14:m>
                <a:endParaRPr lang="en-GB" sz="1000" dirty="0"/>
              </a:p>
            </p:txBody>
          </p:sp>
        </mc:Choice>
        <mc:Fallback>
          <p:sp>
            <p:nvSpPr>
              <p:cNvPr id="21" name="TextBox 20">
                <a:extLst>
                  <a:ext uri="{FF2B5EF4-FFF2-40B4-BE49-F238E27FC236}">
                    <a16:creationId xmlns:a16="http://schemas.microsoft.com/office/drawing/2014/main" id="{9DDA8719-9C84-79F4-A06B-D8E6448EDD41}"/>
                  </a:ext>
                </a:extLst>
              </p:cNvPr>
              <p:cNvSpPr txBox="1">
                <a:spLocks noRot="1" noChangeAspect="1" noMove="1" noResize="1" noEditPoints="1" noAdjustHandles="1" noChangeArrowheads="1" noChangeShapeType="1" noTextEdit="1"/>
              </p:cNvSpPr>
              <p:nvPr/>
            </p:nvSpPr>
            <p:spPr>
              <a:xfrm>
                <a:off x="3004501" y="4091213"/>
                <a:ext cx="1625994" cy="246221"/>
              </a:xfrm>
              <a:prstGeom prst="rect">
                <a:avLst/>
              </a:prstGeom>
              <a:blipFill>
                <a:blip r:embed="rId6"/>
                <a:stretch>
                  <a:fillRect b="-9756"/>
                </a:stretch>
              </a:blipFill>
            </p:spPr>
            <p:txBody>
              <a:bodyPr/>
              <a:lstStyle/>
              <a:p>
                <a:r>
                  <a:rPr lang="en-GB">
                    <a:noFill/>
                  </a:rPr>
                  <a:t> </a:t>
                </a:r>
              </a:p>
            </p:txBody>
          </p:sp>
        </mc:Fallback>
      </mc:AlternateContent>
    </p:spTree>
    <p:extLst>
      <p:ext uri="{BB962C8B-B14F-4D97-AF65-F5344CB8AC3E}">
        <p14:creationId xmlns:p14="http://schemas.microsoft.com/office/powerpoint/2010/main" val="6244104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C21F39ED-1CD3-478C-BDA8-9D16E8B3B798}"/>
              </a:ext>
            </a:extLst>
          </p:cNvPr>
          <p:cNvSpPr>
            <a:spLocks noGrp="1" noChangeArrowheads="1"/>
          </p:cNvSpPr>
          <p:nvPr>
            <p:ph type="title"/>
          </p:nvPr>
        </p:nvSpPr>
        <p:spPr>
          <a:xfrm>
            <a:off x="2520950" y="347"/>
            <a:ext cx="3095625" cy="544512"/>
          </a:xfrm>
        </p:spPr>
        <p:txBody>
          <a:bodyPr/>
          <a:lstStyle/>
          <a:p>
            <a:pPr eaLnBrk="1" hangingPunct="1"/>
            <a:r>
              <a:rPr lang="en-US" altLang="en-US" sz="1500" b="1" dirty="0">
                <a:solidFill>
                  <a:schemeClr val="bg2"/>
                </a:solidFill>
                <a:latin typeface="Calibri" panose="020F0502020204030204" pitchFamily="34" charset="0"/>
              </a:rPr>
              <a:t>Results of “toy” </a:t>
            </a:r>
            <a:r>
              <a:rPr lang="en-US" altLang="en-US" sz="1500" b="1" dirty="0" err="1">
                <a:solidFill>
                  <a:schemeClr val="bg2"/>
                </a:solidFill>
                <a:latin typeface="Calibri" panose="020F0502020204030204" pitchFamily="34" charset="0"/>
              </a:rPr>
              <a:t>vdM</a:t>
            </a:r>
            <a:r>
              <a:rPr lang="en-US" altLang="en-US" sz="1500" b="1" dirty="0">
                <a:solidFill>
                  <a:schemeClr val="bg2"/>
                </a:solidFill>
                <a:latin typeface="Calibri" panose="020F0502020204030204" pitchFamily="34" charset="0"/>
              </a:rPr>
              <a:t> scan Cont.</a:t>
            </a:r>
          </a:p>
        </p:txBody>
      </p:sp>
      <p:sp>
        <p:nvSpPr>
          <p:cNvPr id="3076" name="Rectangle 5">
            <a:extLst>
              <a:ext uri="{FF2B5EF4-FFF2-40B4-BE49-F238E27FC236}">
                <a16:creationId xmlns:a16="http://schemas.microsoft.com/office/drawing/2014/main" id="{92022922-E30C-4F8C-A94C-07DBE30B864E}"/>
              </a:ext>
            </a:extLst>
          </p:cNvPr>
          <p:cNvSpPr>
            <a:spLocks noChangeArrowheads="1"/>
          </p:cNvSpPr>
          <p:nvPr/>
        </p:nvSpPr>
        <p:spPr bwMode="auto">
          <a:xfrm>
            <a:off x="5329238" y="3889375"/>
            <a:ext cx="431800" cy="431800"/>
          </a:xfrm>
          <a:prstGeom prst="rect">
            <a:avLst/>
          </a:prstGeom>
          <a:solidFill>
            <a:srgbClr val="96969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278" tIns="34139" rIns="68278" bIns="34139" anchor="ctr"/>
          <a:lstStyle>
            <a:lvl1pPr defTabSz="576263" eaLnBrk="0" hangingPunct="0">
              <a:defRPr sz="1100">
                <a:solidFill>
                  <a:schemeClr val="tx1"/>
                </a:solidFill>
                <a:latin typeface="Arial" panose="020B0604020202020204" pitchFamily="34" charset="0"/>
              </a:defRPr>
            </a:lvl1pPr>
            <a:lvl2pPr marL="742950" indent="-285750" defTabSz="576263" eaLnBrk="0" hangingPunct="0">
              <a:defRPr sz="1100">
                <a:solidFill>
                  <a:schemeClr val="tx1"/>
                </a:solidFill>
                <a:latin typeface="Arial" panose="020B0604020202020204" pitchFamily="34" charset="0"/>
              </a:defRPr>
            </a:lvl2pPr>
            <a:lvl3pPr marL="1143000" indent="-228600" defTabSz="576263" eaLnBrk="0" hangingPunct="0">
              <a:defRPr sz="1100">
                <a:solidFill>
                  <a:schemeClr val="tx1"/>
                </a:solidFill>
                <a:latin typeface="Arial" panose="020B0604020202020204" pitchFamily="34" charset="0"/>
              </a:defRPr>
            </a:lvl3pPr>
            <a:lvl4pPr marL="1600200" indent="-228600" defTabSz="576263" eaLnBrk="0" hangingPunct="0">
              <a:defRPr sz="1100">
                <a:solidFill>
                  <a:schemeClr val="tx1"/>
                </a:solidFill>
                <a:latin typeface="Arial" panose="020B0604020202020204" pitchFamily="34" charset="0"/>
              </a:defRPr>
            </a:lvl4pPr>
            <a:lvl5pPr marL="2057400" indent="-228600" defTabSz="576263" eaLnBrk="0" hangingPunct="0">
              <a:defRPr sz="1100">
                <a:solidFill>
                  <a:schemeClr val="tx1"/>
                </a:solidFill>
                <a:latin typeface="Arial" panose="020B0604020202020204" pitchFamily="34" charset="0"/>
              </a:defRPr>
            </a:lvl5pPr>
            <a:lvl6pPr marL="2514600" indent="-228600" defTabSz="576263" eaLnBrk="0" fontAlgn="base" hangingPunct="0">
              <a:spcBef>
                <a:spcPct val="0"/>
              </a:spcBef>
              <a:spcAft>
                <a:spcPct val="0"/>
              </a:spcAft>
              <a:defRPr sz="1100">
                <a:solidFill>
                  <a:schemeClr val="tx1"/>
                </a:solidFill>
                <a:latin typeface="Arial" panose="020B0604020202020204" pitchFamily="34" charset="0"/>
              </a:defRPr>
            </a:lvl6pPr>
            <a:lvl7pPr marL="2971800" indent="-228600" defTabSz="576263" eaLnBrk="0" fontAlgn="base" hangingPunct="0">
              <a:spcBef>
                <a:spcPct val="0"/>
              </a:spcBef>
              <a:spcAft>
                <a:spcPct val="0"/>
              </a:spcAft>
              <a:defRPr sz="1100">
                <a:solidFill>
                  <a:schemeClr val="tx1"/>
                </a:solidFill>
                <a:latin typeface="Arial" panose="020B0604020202020204" pitchFamily="34" charset="0"/>
              </a:defRPr>
            </a:lvl7pPr>
            <a:lvl8pPr marL="3429000" indent="-228600" defTabSz="576263" eaLnBrk="0" fontAlgn="base" hangingPunct="0">
              <a:spcBef>
                <a:spcPct val="0"/>
              </a:spcBef>
              <a:spcAft>
                <a:spcPct val="0"/>
              </a:spcAft>
              <a:defRPr sz="1100">
                <a:solidFill>
                  <a:schemeClr val="tx1"/>
                </a:solidFill>
                <a:latin typeface="Arial" panose="020B0604020202020204" pitchFamily="34" charset="0"/>
              </a:defRPr>
            </a:lvl8pPr>
            <a:lvl9pPr marL="3886200" indent="-228600" defTabSz="576263" eaLnBrk="0" fontAlgn="base" hangingPunct="0">
              <a:spcBef>
                <a:spcPct val="0"/>
              </a:spcBef>
              <a:spcAft>
                <a:spcPct val="0"/>
              </a:spcAft>
              <a:defRPr sz="1100">
                <a:solidFill>
                  <a:schemeClr val="tx1"/>
                </a:solidFill>
                <a:latin typeface="Arial" panose="020B0604020202020204" pitchFamily="34" charset="0"/>
              </a:defRPr>
            </a:lvl9pPr>
          </a:lstStyle>
          <a:p>
            <a:pPr algn="ctr" eaLnBrk="1" hangingPunct="1"/>
            <a:r>
              <a:rPr lang="en-US" altLang="en-US" sz="900" dirty="0"/>
              <a:t>14</a:t>
            </a:r>
            <a:endParaRPr lang="ru-RU" altLang="en-US" sz="900" dirty="0"/>
          </a:p>
        </p:txBody>
      </p:sp>
      <p:sp>
        <p:nvSpPr>
          <p:cNvPr id="3077" name="Text Box 8">
            <a:extLst>
              <a:ext uri="{FF2B5EF4-FFF2-40B4-BE49-F238E27FC236}">
                <a16:creationId xmlns:a16="http://schemas.microsoft.com/office/drawing/2014/main" id="{A9B37F90-5802-491C-9473-99734F16E627}"/>
              </a:ext>
            </a:extLst>
          </p:cNvPr>
          <p:cNvSpPr txBox="1">
            <a:spLocks noChangeArrowheads="1"/>
          </p:cNvSpPr>
          <p:nvPr/>
        </p:nvSpPr>
        <p:spPr bwMode="auto">
          <a:xfrm>
            <a:off x="2447925" y="3889375"/>
            <a:ext cx="2784475" cy="1920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278" tIns="34139" rIns="68278" bIns="34139">
            <a:spAutoFit/>
          </a:bodyPr>
          <a:lstStyle>
            <a:lvl1pPr defTabSz="576263" eaLnBrk="0" hangingPunct="0">
              <a:defRPr sz="1100">
                <a:solidFill>
                  <a:schemeClr val="tx1"/>
                </a:solidFill>
                <a:latin typeface="Arial" panose="020B0604020202020204" pitchFamily="34" charset="0"/>
              </a:defRPr>
            </a:lvl1pPr>
            <a:lvl2pPr marL="742950" indent="-285750" defTabSz="576263" eaLnBrk="0" hangingPunct="0">
              <a:defRPr sz="1100">
                <a:solidFill>
                  <a:schemeClr val="tx1"/>
                </a:solidFill>
                <a:latin typeface="Arial" panose="020B0604020202020204" pitchFamily="34" charset="0"/>
              </a:defRPr>
            </a:lvl2pPr>
            <a:lvl3pPr marL="1143000" indent="-228600" defTabSz="576263" eaLnBrk="0" hangingPunct="0">
              <a:defRPr sz="1100">
                <a:solidFill>
                  <a:schemeClr val="tx1"/>
                </a:solidFill>
                <a:latin typeface="Arial" panose="020B0604020202020204" pitchFamily="34" charset="0"/>
              </a:defRPr>
            </a:lvl3pPr>
            <a:lvl4pPr marL="1600200" indent="-228600" defTabSz="576263" eaLnBrk="0" hangingPunct="0">
              <a:defRPr sz="1100">
                <a:solidFill>
                  <a:schemeClr val="tx1"/>
                </a:solidFill>
                <a:latin typeface="Arial" panose="020B0604020202020204" pitchFamily="34" charset="0"/>
              </a:defRPr>
            </a:lvl4pPr>
            <a:lvl5pPr marL="2057400" indent="-228600" defTabSz="576263" eaLnBrk="0" hangingPunct="0">
              <a:defRPr sz="1100">
                <a:solidFill>
                  <a:schemeClr val="tx1"/>
                </a:solidFill>
                <a:latin typeface="Arial" panose="020B0604020202020204" pitchFamily="34" charset="0"/>
              </a:defRPr>
            </a:lvl5pPr>
            <a:lvl6pPr marL="2514600" indent="-228600" defTabSz="576263" eaLnBrk="0" fontAlgn="base" hangingPunct="0">
              <a:spcBef>
                <a:spcPct val="0"/>
              </a:spcBef>
              <a:spcAft>
                <a:spcPct val="0"/>
              </a:spcAft>
              <a:defRPr sz="1100">
                <a:solidFill>
                  <a:schemeClr val="tx1"/>
                </a:solidFill>
                <a:latin typeface="Arial" panose="020B0604020202020204" pitchFamily="34" charset="0"/>
              </a:defRPr>
            </a:lvl6pPr>
            <a:lvl7pPr marL="2971800" indent="-228600" defTabSz="576263" eaLnBrk="0" fontAlgn="base" hangingPunct="0">
              <a:spcBef>
                <a:spcPct val="0"/>
              </a:spcBef>
              <a:spcAft>
                <a:spcPct val="0"/>
              </a:spcAft>
              <a:defRPr sz="1100">
                <a:solidFill>
                  <a:schemeClr val="tx1"/>
                </a:solidFill>
                <a:latin typeface="Arial" panose="020B0604020202020204" pitchFamily="34" charset="0"/>
              </a:defRPr>
            </a:lvl7pPr>
            <a:lvl8pPr marL="3429000" indent="-228600" defTabSz="576263" eaLnBrk="0" fontAlgn="base" hangingPunct="0">
              <a:spcBef>
                <a:spcPct val="0"/>
              </a:spcBef>
              <a:spcAft>
                <a:spcPct val="0"/>
              </a:spcAft>
              <a:defRPr sz="1100">
                <a:solidFill>
                  <a:schemeClr val="tx1"/>
                </a:solidFill>
                <a:latin typeface="Arial" panose="020B0604020202020204" pitchFamily="34" charset="0"/>
              </a:defRPr>
            </a:lvl8pPr>
            <a:lvl9pPr marL="3886200" indent="-228600" defTabSz="576263" eaLnBrk="0" fontAlgn="base" hangingPunct="0">
              <a:spcBef>
                <a:spcPct val="0"/>
              </a:spcBef>
              <a:spcAft>
                <a:spcPct val="0"/>
              </a:spcAft>
              <a:defRPr sz="1100">
                <a:solidFill>
                  <a:schemeClr val="tx1"/>
                </a:solidFill>
                <a:latin typeface="Arial" panose="020B0604020202020204" pitchFamily="34" charset="0"/>
              </a:defRPr>
            </a:lvl9pPr>
          </a:lstStyle>
          <a:p>
            <a:pPr eaLnBrk="1" hangingPunct="1"/>
            <a:endParaRPr lang="ru-RU" altLang="en-US" sz="800" dirty="0">
              <a:solidFill>
                <a:schemeClr val="bg2"/>
              </a:solidFill>
            </a:endParaRPr>
          </a:p>
        </p:txBody>
      </p:sp>
      <p:sp>
        <p:nvSpPr>
          <p:cNvPr id="3079" name="Rectangle 26">
            <a:extLst>
              <a:ext uri="{FF2B5EF4-FFF2-40B4-BE49-F238E27FC236}">
                <a16:creationId xmlns:a16="http://schemas.microsoft.com/office/drawing/2014/main" id="{7190837A-338F-4C35-BCA9-7735243D66CD}"/>
              </a:ext>
            </a:extLst>
          </p:cNvPr>
          <p:cNvSpPr>
            <a:spLocks noChangeArrowheads="1"/>
          </p:cNvSpPr>
          <p:nvPr/>
        </p:nvSpPr>
        <p:spPr bwMode="auto">
          <a:xfrm>
            <a:off x="720725" y="1152525"/>
            <a:ext cx="467995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57606" tIns="28803" rIns="57606" bIns="28803" anchor="ctr"/>
          <a:lstStyle>
            <a:lvl1pPr defTabSz="576263" eaLnBrk="0" hangingPunct="0">
              <a:defRPr sz="1100">
                <a:solidFill>
                  <a:schemeClr val="tx1"/>
                </a:solidFill>
                <a:latin typeface="Arial" panose="020B0604020202020204" pitchFamily="34" charset="0"/>
              </a:defRPr>
            </a:lvl1pPr>
            <a:lvl2pPr marL="742950" indent="-285750" defTabSz="576263" eaLnBrk="0" hangingPunct="0">
              <a:defRPr sz="1100">
                <a:solidFill>
                  <a:schemeClr val="tx1"/>
                </a:solidFill>
                <a:latin typeface="Arial" panose="020B0604020202020204" pitchFamily="34" charset="0"/>
              </a:defRPr>
            </a:lvl2pPr>
            <a:lvl3pPr marL="1143000" indent="-228600" defTabSz="576263" eaLnBrk="0" hangingPunct="0">
              <a:defRPr sz="1100">
                <a:solidFill>
                  <a:schemeClr val="tx1"/>
                </a:solidFill>
                <a:latin typeface="Arial" panose="020B0604020202020204" pitchFamily="34" charset="0"/>
              </a:defRPr>
            </a:lvl3pPr>
            <a:lvl4pPr marL="1600200" indent="-228600" defTabSz="576263" eaLnBrk="0" hangingPunct="0">
              <a:defRPr sz="1100">
                <a:solidFill>
                  <a:schemeClr val="tx1"/>
                </a:solidFill>
                <a:latin typeface="Arial" panose="020B0604020202020204" pitchFamily="34" charset="0"/>
              </a:defRPr>
            </a:lvl4pPr>
            <a:lvl5pPr marL="2057400" indent="-228600" defTabSz="576263" eaLnBrk="0" hangingPunct="0">
              <a:defRPr sz="1100">
                <a:solidFill>
                  <a:schemeClr val="tx1"/>
                </a:solidFill>
                <a:latin typeface="Arial" panose="020B0604020202020204" pitchFamily="34" charset="0"/>
              </a:defRPr>
            </a:lvl5pPr>
            <a:lvl6pPr marL="2514600" indent="-228600" defTabSz="576263" eaLnBrk="0" fontAlgn="base" hangingPunct="0">
              <a:spcBef>
                <a:spcPct val="0"/>
              </a:spcBef>
              <a:spcAft>
                <a:spcPct val="0"/>
              </a:spcAft>
              <a:defRPr sz="1100">
                <a:solidFill>
                  <a:schemeClr val="tx1"/>
                </a:solidFill>
                <a:latin typeface="Arial" panose="020B0604020202020204" pitchFamily="34" charset="0"/>
              </a:defRPr>
            </a:lvl6pPr>
            <a:lvl7pPr marL="2971800" indent="-228600" defTabSz="576263" eaLnBrk="0" fontAlgn="base" hangingPunct="0">
              <a:spcBef>
                <a:spcPct val="0"/>
              </a:spcBef>
              <a:spcAft>
                <a:spcPct val="0"/>
              </a:spcAft>
              <a:defRPr sz="1100">
                <a:solidFill>
                  <a:schemeClr val="tx1"/>
                </a:solidFill>
                <a:latin typeface="Arial" panose="020B0604020202020204" pitchFamily="34" charset="0"/>
              </a:defRPr>
            </a:lvl7pPr>
            <a:lvl8pPr marL="3429000" indent="-228600" defTabSz="576263" eaLnBrk="0" fontAlgn="base" hangingPunct="0">
              <a:spcBef>
                <a:spcPct val="0"/>
              </a:spcBef>
              <a:spcAft>
                <a:spcPct val="0"/>
              </a:spcAft>
              <a:defRPr sz="1100">
                <a:solidFill>
                  <a:schemeClr val="tx1"/>
                </a:solidFill>
                <a:latin typeface="Arial" panose="020B0604020202020204" pitchFamily="34" charset="0"/>
              </a:defRPr>
            </a:lvl8pPr>
            <a:lvl9pPr marL="3886200" indent="-228600" defTabSz="576263" eaLnBrk="0" fontAlgn="base" hangingPunct="0">
              <a:spcBef>
                <a:spcPct val="0"/>
              </a:spcBef>
              <a:spcAft>
                <a:spcPct val="0"/>
              </a:spcAft>
              <a:defRPr sz="1100">
                <a:solidFill>
                  <a:schemeClr val="tx1"/>
                </a:solidFill>
                <a:latin typeface="Arial" panose="020B0604020202020204" pitchFamily="34" charset="0"/>
              </a:defRPr>
            </a:lvl9pPr>
          </a:lstStyle>
          <a:p>
            <a:pPr eaLnBrk="1" hangingPunct="1"/>
            <a:endParaRPr lang="en-GB" altLang="en-US" dirty="0">
              <a:solidFill>
                <a:schemeClr val="tx2"/>
              </a:solidFill>
            </a:endParaRPr>
          </a:p>
        </p:txBody>
      </p:sp>
      <p:sp>
        <p:nvSpPr>
          <p:cNvPr id="36" name="TextBox 35">
            <a:extLst>
              <a:ext uri="{FF2B5EF4-FFF2-40B4-BE49-F238E27FC236}">
                <a16:creationId xmlns:a16="http://schemas.microsoft.com/office/drawing/2014/main" id="{67DDE8FF-1C34-DFCA-3835-5CF44C177B32}"/>
              </a:ext>
            </a:extLst>
          </p:cNvPr>
          <p:cNvSpPr txBox="1"/>
          <p:nvPr/>
        </p:nvSpPr>
        <p:spPr>
          <a:xfrm>
            <a:off x="1386631" y="2088579"/>
            <a:ext cx="341760" cy="246221"/>
          </a:xfrm>
          <a:prstGeom prst="rect">
            <a:avLst/>
          </a:prstGeom>
          <a:noFill/>
        </p:spPr>
        <p:txBody>
          <a:bodyPr wrap="none" rtlCol="0">
            <a:spAutoFit/>
          </a:bodyPr>
          <a:lstStyle/>
          <a:p>
            <a:r>
              <a:rPr lang="en-US" sz="1000" dirty="0"/>
              <a:t>(a)</a:t>
            </a:r>
            <a:endParaRPr lang="en-GB" sz="1000" dirty="0"/>
          </a:p>
        </p:txBody>
      </p:sp>
      <p:pic>
        <p:nvPicPr>
          <p:cNvPr id="23" name="Picture 22">
            <a:extLst>
              <a:ext uri="{FF2B5EF4-FFF2-40B4-BE49-F238E27FC236}">
                <a16:creationId xmlns:a16="http://schemas.microsoft.com/office/drawing/2014/main" id="{AE26B151-201F-E86D-F218-B298EA13E777}"/>
              </a:ext>
            </a:extLst>
          </p:cNvPr>
          <p:cNvPicPr>
            <a:picLocks noChangeAspect="1"/>
          </p:cNvPicPr>
          <p:nvPr/>
        </p:nvPicPr>
        <p:blipFill>
          <a:blip r:embed="rId3"/>
          <a:stretch>
            <a:fillRect/>
          </a:stretch>
        </p:blipFill>
        <p:spPr>
          <a:xfrm>
            <a:off x="1430689" y="2473851"/>
            <a:ext cx="3126278" cy="1636411"/>
          </a:xfrm>
          <a:prstGeom prst="rect">
            <a:avLst/>
          </a:prstGeom>
        </p:spPr>
      </p:pic>
      <p:sp>
        <p:nvSpPr>
          <p:cNvPr id="43" name="TextBox 42">
            <a:extLst>
              <a:ext uri="{FF2B5EF4-FFF2-40B4-BE49-F238E27FC236}">
                <a16:creationId xmlns:a16="http://schemas.microsoft.com/office/drawing/2014/main" id="{34313FEB-04D7-E283-55CA-0E9ABE935FD0}"/>
              </a:ext>
            </a:extLst>
          </p:cNvPr>
          <p:cNvSpPr txBox="1"/>
          <p:nvPr/>
        </p:nvSpPr>
        <p:spPr>
          <a:xfrm>
            <a:off x="294320" y="4041797"/>
            <a:ext cx="5172397" cy="246221"/>
          </a:xfrm>
          <a:prstGeom prst="rect">
            <a:avLst/>
          </a:prstGeom>
          <a:noFill/>
        </p:spPr>
        <p:txBody>
          <a:bodyPr wrap="square" rtlCol="0">
            <a:spAutoFit/>
          </a:bodyPr>
          <a:lstStyle/>
          <a:p>
            <a:pPr algn="ctr"/>
            <a:r>
              <a:rPr lang="en-US" sz="1000" dirty="0"/>
              <a:t>Fig. 10: the deviation of q predicted by q-Gaussian fit model from q of the “toy” scan.</a:t>
            </a:r>
            <a:endParaRPr lang="en-GB" sz="1000" dirty="0"/>
          </a:p>
        </p:txBody>
      </p:sp>
      <mc:AlternateContent xmlns:mc="http://schemas.openxmlformats.org/markup-compatibility/2006" xmlns:a14="http://schemas.microsoft.com/office/drawing/2010/main">
        <mc:Choice Requires="a14">
          <p:sp>
            <p:nvSpPr>
              <p:cNvPr id="44" name="TextBox 43">
                <a:extLst>
                  <a:ext uri="{FF2B5EF4-FFF2-40B4-BE49-F238E27FC236}">
                    <a16:creationId xmlns:a16="http://schemas.microsoft.com/office/drawing/2014/main" id="{E0D78FDC-EF86-12DD-9041-E621899EBF34}"/>
                  </a:ext>
                </a:extLst>
              </p:cNvPr>
              <p:cNvSpPr txBox="1"/>
              <p:nvPr/>
            </p:nvSpPr>
            <p:spPr>
              <a:xfrm>
                <a:off x="740640" y="2222942"/>
                <a:ext cx="4789773" cy="274049"/>
              </a:xfrm>
              <a:prstGeom prst="rect">
                <a:avLst/>
              </a:prstGeom>
              <a:noFill/>
            </p:spPr>
            <p:txBody>
              <a:bodyPr wrap="none" rtlCol="0">
                <a:spAutoFit/>
              </a:bodyPr>
              <a:lstStyle/>
              <a:p>
                <a:r>
                  <a:rPr lang="en-US" sz="1000" dirty="0"/>
                  <a:t>Fig.9: The dependency of  </a:t>
                </a:r>
                <a14:m>
                  <m:oMath xmlns:m="http://schemas.openxmlformats.org/officeDocument/2006/math">
                    <m:sSubSup>
                      <m:sSubSupPr>
                        <m:ctrlPr>
                          <a:rPr lang="en-US" sz="1000" b="0" i="1" smtClean="0">
                            <a:effectLst/>
                            <a:latin typeface="Cambria Math" panose="02040503050406030204" pitchFamily="18" charset="0"/>
                            <a:ea typeface="Calibri" panose="020F0502020204030204" pitchFamily="34" charset="0"/>
                            <a:cs typeface="Arial" panose="020B0604020202020204" pitchFamily="34" charset="0"/>
                          </a:rPr>
                        </m:ctrlPr>
                      </m:sSubSupPr>
                      <m:e>
                        <m:r>
                          <m:rPr>
                            <m:sty m:val="p"/>
                          </m:rPr>
                          <a:rPr lang="en-US" sz="1000">
                            <a:effectLst/>
                            <a:latin typeface="Cambria Math" panose="02040503050406030204" pitchFamily="18" charset="0"/>
                            <a:ea typeface="Calibri" panose="020F0502020204030204" pitchFamily="34" charset="0"/>
                            <a:cs typeface="Arial" panose="020B0604020202020204" pitchFamily="34" charset="0"/>
                          </a:rPr>
                          <m:t>Σ</m:t>
                        </m:r>
                      </m:e>
                      <m:sub>
                        <m:r>
                          <m:rPr>
                            <m:sty m:val="p"/>
                          </m:rPr>
                          <a:rPr lang="en-US" sz="1000">
                            <a:effectLst/>
                            <a:latin typeface="Cambria Math" panose="02040503050406030204" pitchFamily="18" charset="0"/>
                            <a:ea typeface="Calibri" panose="020F0502020204030204" pitchFamily="34" charset="0"/>
                            <a:cs typeface="Arial" panose="020B0604020202020204" pitchFamily="34" charset="0"/>
                          </a:rPr>
                          <m:t>conv</m:t>
                        </m:r>
                      </m:sub>
                      <m:sup>
                        <m:r>
                          <a:rPr lang="en-US" sz="1000" b="0" i="1" smtClean="0">
                            <a:effectLst/>
                            <a:latin typeface="Cambria Math" panose="02040503050406030204" pitchFamily="18" charset="0"/>
                            <a:ea typeface="Calibri" panose="020F0502020204030204" pitchFamily="34" charset="0"/>
                            <a:cs typeface="Arial" panose="020B0604020202020204" pitchFamily="34" charset="0"/>
                          </a:rPr>
                          <m:t>𝑓𝑖𝑡</m:t>
                        </m:r>
                        <m:r>
                          <a:rPr lang="en-US" sz="1000" b="0" i="1" smtClean="0">
                            <a:effectLst/>
                            <a:latin typeface="Cambria Math" panose="02040503050406030204" pitchFamily="18" charset="0"/>
                            <a:ea typeface="Calibri" panose="020F0502020204030204" pitchFamily="34" charset="0"/>
                            <a:cs typeface="Arial" panose="020B0604020202020204" pitchFamily="34" charset="0"/>
                          </a:rPr>
                          <m:t> </m:t>
                        </m:r>
                        <m:r>
                          <a:rPr lang="en-US" sz="1000" b="0" i="1" smtClean="0">
                            <a:effectLst/>
                            <a:latin typeface="Cambria Math" panose="02040503050406030204" pitchFamily="18" charset="0"/>
                            <a:ea typeface="Calibri" panose="020F0502020204030204" pitchFamily="34" charset="0"/>
                            <a:cs typeface="Arial" panose="020B0604020202020204" pitchFamily="34" charset="0"/>
                          </a:rPr>
                          <m:t>𝑚𝑜𝑑𝑒𝑙</m:t>
                        </m:r>
                      </m:sup>
                    </m:sSubSup>
                  </m:oMath>
                </a14:m>
                <a:r>
                  <a:rPr lang="en-GB" sz="1000" dirty="0"/>
                  <a:t> (a) and its’ deviation from</a:t>
                </a:r>
                <a:r>
                  <a:rPr lang="en-US" sz="1000" dirty="0">
                    <a:latin typeface="Calibri" panose="020F0502020204030204" pitchFamily="34" charset="0"/>
                    <a:ea typeface="Calibri" panose="020F0502020204030204" pitchFamily="34" charset="0"/>
                    <a:cs typeface="Arial" panose="020B0604020202020204" pitchFamily="34" charset="0"/>
                  </a:rPr>
                  <a:t> </a:t>
                </a:r>
                <a14:m>
                  <m:oMath xmlns:m="http://schemas.openxmlformats.org/officeDocument/2006/math">
                    <m:sSubSup>
                      <m:sSubSupPr>
                        <m:ctrlPr>
                          <a:rPr lang="en-US" sz="1000" i="1">
                            <a:latin typeface="Cambria Math" panose="02040503050406030204" pitchFamily="18" charset="0"/>
                            <a:ea typeface="Calibri" panose="020F0502020204030204" pitchFamily="34" charset="0"/>
                            <a:cs typeface="Arial" panose="020B0604020202020204" pitchFamily="34" charset="0"/>
                          </a:rPr>
                        </m:ctrlPr>
                      </m:sSubSupPr>
                      <m:e>
                        <m:r>
                          <m:rPr>
                            <m:sty m:val="p"/>
                          </m:rPr>
                          <a:rPr lang="en-US" sz="1000">
                            <a:latin typeface="Cambria Math" panose="02040503050406030204" pitchFamily="18" charset="0"/>
                            <a:ea typeface="Calibri" panose="020F0502020204030204" pitchFamily="34" charset="0"/>
                            <a:cs typeface="Arial" panose="020B0604020202020204" pitchFamily="34" charset="0"/>
                          </a:rPr>
                          <m:t>Σ</m:t>
                        </m:r>
                      </m:e>
                      <m:sub>
                        <m:r>
                          <m:rPr>
                            <m:sty m:val="p"/>
                          </m:rPr>
                          <a:rPr lang="en-US" sz="1000">
                            <a:latin typeface="Cambria Math" panose="02040503050406030204" pitchFamily="18" charset="0"/>
                            <a:ea typeface="Calibri" panose="020F0502020204030204" pitchFamily="34" charset="0"/>
                            <a:cs typeface="Arial" panose="020B0604020202020204" pitchFamily="34" charset="0"/>
                          </a:rPr>
                          <m:t>conv</m:t>
                        </m:r>
                      </m:sub>
                      <m:sup>
                        <m:r>
                          <a:rPr lang="en-US" sz="1000" b="0" i="1" smtClean="0">
                            <a:latin typeface="Cambria Math" panose="02040503050406030204" pitchFamily="18" charset="0"/>
                            <a:ea typeface="Calibri" panose="020F0502020204030204" pitchFamily="34" charset="0"/>
                            <a:cs typeface="Arial" panose="020B0604020202020204" pitchFamily="34" charset="0"/>
                          </a:rPr>
                          <m:t>𝐴𝑛𝑎𝑙𝑦𝑡𝑖𝑐𝑎𝑙</m:t>
                        </m:r>
                        <m:r>
                          <a:rPr lang="en-US" sz="1000" b="0" i="1" smtClean="0">
                            <a:latin typeface="Cambria Math" panose="02040503050406030204" pitchFamily="18" charset="0"/>
                            <a:ea typeface="Calibri" panose="020F0502020204030204" pitchFamily="34" charset="0"/>
                            <a:cs typeface="Arial" panose="020B0604020202020204" pitchFamily="34" charset="0"/>
                          </a:rPr>
                          <m:t> </m:t>
                        </m:r>
                      </m:sup>
                    </m:sSubSup>
                  </m:oMath>
                </a14:m>
                <a:r>
                  <a:rPr lang="en-GB" sz="1000" dirty="0"/>
                  <a:t> (b) on q.</a:t>
                </a:r>
              </a:p>
            </p:txBody>
          </p:sp>
        </mc:Choice>
        <mc:Fallback xmlns="">
          <p:sp>
            <p:nvSpPr>
              <p:cNvPr id="44" name="TextBox 43">
                <a:extLst>
                  <a:ext uri="{FF2B5EF4-FFF2-40B4-BE49-F238E27FC236}">
                    <a16:creationId xmlns:a16="http://schemas.microsoft.com/office/drawing/2014/main" id="{E0D78FDC-EF86-12DD-9041-E621899EBF34}"/>
                  </a:ext>
                </a:extLst>
              </p:cNvPr>
              <p:cNvSpPr txBox="1">
                <a:spLocks noRot="1" noChangeAspect="1" noMove="1" noResize="1" noEditPoints="1" noAdjustHandles="1" noChangeArrowheads="1" noChangeShapeType="1" noTextEdit="1"/>
              </p:cNvSpPr>
              <p:nvPr/>
            </p:nvSpPr>
            <p:spPr>
              <a:xfrm>
                <a:off x="740640" y="2222942"/>
                <a:ext cx="4789773" cy="274049"/>
              </a:xfrm>
              <a:prstGeom prst="rect">
                <a:avLst/>
              </a:prstGeom>
              <a:blipFill>
                <a:blip r:embed="rId4"/>
                <a:stretch>
                  <a:fillRect b="-6667"/>
                </a:stretch>
              </a:blipFill>
            </p:spPr>
            <p:txBody>
              <a:bodyPr/>
              <a:lstStyle/>
              <a:p>
                <a:r>
                  <a:rPr lang="en-GB">
                    <a:noFill/>
                  </a:rPr>
                  <a:t> </a:t>
                </a:r>
              </a:p>
            </p:txBody>
          </p:sp>
        </mc:Fallback>
      </mc:AlternateContent>
      <p:pic>
        <p:nvPicPr>
          <p:cNvPr id="34" name="Picture 33">
            <a:extLst>
              <a:ext uri="{FF2B5EF4-FFF2-40B4-BE49-F238E27FC236}">
                <a16:creationId xmlns:a16="http://schemas.microsoft.com/office/drawing/2014/main" id="{4B301C4B-7F1D-1D15-768F-10F9073CE0C2}"/>
              </a:ext>
            </a:extLst>
          </p:cNvPr>
          <p:cNvPicPr>
            <a:picLocks noChangeAspect="1"/>
          </p:cNvPicPr>
          <p:nvPr/>
        </p:nvPicPr>
        <p:blipFill>
          <a:blip r:embed="rId5"/>
          <a:stretch>
            <a:fillRect/>
          </a:stretch>
        </p:blipFill>
        <p:spPr>
          <a:xfrm>
            <a:off x="2782133" y="633377"/>
            <a:ext cx="2915405" cy="1527209"/>
          </a:xfrm>
          <a:prstGeom prst="rect">
            <a:avLst/>
          </a:prstGeom>
        </p:spPr>
      </p:pic>
      <p:sp>
        <p:nvSpPr>
          <p:cNvPr id="51" name="TextBox 50">
            <a:extLst>
              <a:ext uri="{FF2B5EF4-FFF2-40B4-BE49-F238E27FC236}">
                <a16:creationId xmlns:a16="http://schemas.microsoft.com/office/drawing/2014/main" id="{28398E55-9766-D9A4-F3C7-92E0C3DAADEF}"/>
              </a:ext>
            </a:extLst>
          </p:cNvPr>
          <p:cNvSpPr txBox="1"/>
          <p:nvPr/>
        </p:nvSpPr>
        <p:spPr>
          <a:xfrm>
            <a:off x="4270404" y="2078324"/>
            <a:ext cx="697801" cy="246221"/>
          </a:xfrm>
          <a:prstGeom prst="rect">
            <a:avLst/>
          </a:prstGeom>
          <a:noFill/>
        </p:spPr>
        <p:txBody>
          <a:bodyPr wrap="square" rtlCol="0">
            <a:spAutoFit/>
          </a:bodyPr>
          <a:lstStyle/>
          <a:p>
            <a:r>
              <a:rPr lang="en-US" sz="1000" dirty="0"/>
              <a:t>(b)</a:t>
            </a:r>
            <a:endParaRPr lang="en-GB" sz="1000" dirty="0"/>
          </a:p>
        </p:txBody>
      </p:sp>
      <p:pic>
        <p:nvPicPr>
          <p:cNvPr id="39" name="Picture 38">
            <a:extLst>
              <a:ext uri="{FF2B5EF4-FFF2-40B4-BE49-F238E27FC236}">
                <a16:creationId xmlns:a16="http://schemas.microsoft.com/office/drawing/2014/main" id="{7F42083F-625B-2364-657A-78DA289FFD67}"/>
              </a:ext>
            </a:extLst>
          </p:cNvPr>
          <p:cNvPicPr>
            <a:picLocks noChangeAspect="1"/>
          </p:cNvPicPr>
          <p:nvPr/>
        </p:nvPicPr>
        <p:blipFill>
          <a:blip r:embed="rId6"/>
          <a:stretch>
            <a:fillRect/>
          </a:stretch>
        </p:blipFill>
        <p:spPr>
          <a:xfrm>
            <a:off x="63500" y="633378"/>
            <a:ext cx="2718634" cy="1527208"/>
          </a:xfrm>
          <a:prstGeom prst="rect">
            <a:avLst/>
          </a:prstGeom>
        </p:spPr>
      </p:pic>
      <p:cxnSp>
        <p:nvCxnSpPr>
          <p:cNvPr id="21" name="AutoShape 12">
            <a:extLst>
              <a:ext uri="{FF2B5EF4-FFF2-40B4-BE49-F238E27FC236}">
                <a16:creationId xmlns:a16="http://schemas.microsoft.com/office/drawing/2014/main" id="{6C170463-711F-BFDE-216D-8FBE76927AD8}"/>
              </a:ext>
            </a:extLst>
          </p:cNvPr>
          <p:cNvCxnSpPr>
            <a:cxnSpLocks noChangeShapeType="1"/>
          </p:cNvCxnSpPr>
          <p:nvPr/>
        </p:nvCxnSpPr>
        <p:spPr bwMode="auto">
          <a:xfrm>
            <a:off x="2592388" y="485264"/>
            <a:ext cx="3168650" cy="0"/>
          </a:xfrm>
          <a:prstGeom prst="straightConnector1">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22" name="Group 34">
            <a:extLst>
              <a:ext uri="{FF2B5EF4-FFF2-40B4-BE49-F238E27FC236}">
                <a16:creationId xmlns:a16="http://schemas.microsoft.com/office/drawing/2014/main" id="{DD23C7C7-5489-9002-BBE1-91CAEF3A45BF}"/>
              </a:ext>
            </a:extLst>
          </p:cNvPr>
          <p:cNvGrpSpPr>
            <a:grpSpLocks noChangeAspect="1"/>
          </p:cNvGrpSpPr>
          <p:nvPr/>
        </p:nvGrpSpPr>
        <p:grpSpPr bwMode="auto">
          <a:xfrm>
            <a:off x="63500" y="-71661"/>
            <a:ext cx="1592883" cy="735917"/>
            <a:chOff x="230" y="217"/>
            <a:chExt cx="1096" cy="507"/>
          </a:xfrm>
        </p:grpSpPr>
        <p:sp>
          <p:nvSpPr>
            <p:cNvPr id="24" name="AutoShape 33">
              <a:extLst>
                <a:ext uri="{FF2B5EF4-FFF2-40B4-BE49-F238E27FC236}">
                  <a16:creationId xmlns:a16="http://schemas.microsoft.com/office/drawing/2014/main" id="{D1CD093A-B356-EF1F-46E0-F02BBCCA57F4}"/>
                </a:ext>
              </a:extLst>
            </p:cNvPr>
            <p:cNvSpPr>
              <a:spLocks noChangeAspect="1" noChangeArrowheads="1" noTextEdit="1"/>
            </p:cNvSpPr>
            <p:nvPr/>
          </p:nvSpPr>
          <p:spPr bwMode="auto">
            <a:xfrm>
              <a:off x="230" y="217"/>
              <a:ext cx="1096" cy="5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25" name="Freeform 37">
              <a:extLst>
                <a:ext uri="{FF2B5EF4-FFF2-40B4-BE49-F238E27FC236}">
                  <a16:creationId xmlns:a16="http://schemas.microsoft.com/office/drawing/2014/main" id="{3785B575-235B-4676-0201-05DBEF89BEB0}"/>
                </a:ext>
              </a:extLst>
            </p:cNvPr>
            <p:cNvSpPr>
              <a:spLocks noEditPoints="1"/>
            </p:cNvSpPr>
            <p:nvPr/>
          </p:nvSpPr>
          <p:spPr bwMode="auto">
            <a:xfrm>
              <a:off x="661" y="366"/>
              <a:ext cx="544" cy="241"/>
            </a:xfrm>
            <a:custGeom>
              <a:avLst/>
              <a:gdLst>
                <a:gd name="T0" fmla="*/ 1 w 2179"/>
                <a:gd name="T1" fmla="*/ 1 h 964"/>
                <a:gd name="T2" fmla="*/ 2 w 2179"/>
                <a:gd name="T3" fmla="*/ 1 h 964"/>
                <a:gd name="T4" fmla="*/ 1 w 2179"/>
                <a:gd name="T5" fmla="*/ 1 h 964"/>
                <a:gd name="T6" fmla="*/ 1 w 2179"/>
                <a:gd name="T7" fmla="*/ 1 h 964"/>
                <a:gd name="T8" fmla="*/ 1 w 2179"/>
                <a:gd name="T9" fmla="*/ 1 h 964"/>
                <a:gd name="T10" fmla="*/ 1 w 2179"/>
                <a:gd name="T11" fmla="*/ 1 h 964"/>
                <a:gd name="T12" fmla="*/ 1 w 2179"/>
                <a:gd name="T13" fmla="*/ 1 h 964"/>
                <a:gd name="T14" fmla="*/ 0 w 2179"/>
                <a:gd name="T15" fmla="*/ 1 h 964"/>
                <a:gd name="T16" fmla="*/ 0 w 2179"/>
                <a:gd name="T17" fmla="*/ 1 h 964"/>
                <a:gd name="T18" fmla="*/ 0 w 2179"/>
                <a:gd name="T19" fmla="*/ 1 h 964"/>
                <a:gd name="T20" fmla="*/ 0 w 2179"/>
                <a:gd name="T21" fmla="*/ 1 h 964"/>
                <a:gd name="T22" fmla="*/ 0 w 2179"/>
                <a:gd name="T23" fmla="*/ 1 h 964"/>
                <a:gd name="T24" fmla="*/ 0 w 2179"/>
                <a:gd name="T25" fmla="*/ 1 h 964"/>
                <a:gd name="T26" fmla="*/ 1 w 2179"/>
                <a:gd name="T27" fmla="*/ 1 h 964"/>
                <a:gd name="T28" fmla="*/ 1 w 2179"/>
                <a:gd name="T29" fmla="*/ 1 h 964"/>
                <a:gd name="T30" fmla="*/ 1 w 2179"/>
                <a:gd name="T31" fmla="*/ 1 h 964"/>
                <a:gd name="T32" fmla="*/ 1 w 2179"/>
                <a:gd name="T33" fmla="*/ 1 h 964"/>
                <a:gd name="T34" fmla="*/ 1 w 2179"/>
                <a:gd name="T35" fmla="*/ 1 h 964"/>
                <a:gd name="T36" fmla="*/ 1 w 2179"/>
                <a:gd name="T37" fmla="*/ 1 h 964"/>
                <a:gd name="T38" fmla="*/ 0 w 2179"/>
                <a:gd name="T39" fmla="*/ 1 h 964"/>
                <a:gd name="T40" fmla="*/ 0 w 2179"/>
                <a:gd name="T41" fmla="*/ 1 h 964"/>
                <a:gd name="T42" fmla="*/ 0 w 2179"/>
                <a:gd name="T43" fmla="*/ 1 h 964"/>
                <a:gd name="T44" fmla="*/ 0 w 2179"/>
                <a:gd name="T45" fmla="*/ 1 h 964"/>
                <a:gd name="T46" fmla="*/ 2 w 2179"/>
                <a:gd name="T47" fmla="*/ 1 h 964"/>
                <a:gd name="T48" fmla="*/ 2 w 2179"/>
                <a:gd name="T49" fmla="*/ 1 h 964"/>
                <a:gd name="T50" fmla="*/ 1 w 2179"/>
                <a:gd name="T51" fmla="*/ 1 h 964"/>
                <a:gd name="T52" fmla="*/ 1 w 2179"/>
                <a:gd name="T53" fmla="*/ 1 h 964"/>
                <a:gd name="T54" fmla="*/ 1 w 2179"/>
                <a:gd name="T55" fmla="*/ 1 h 964"/>
                <a:gd name="T56" fmla="*/ 1 w 2179"/>
                <a:gd name="T57" fmla="*/ 1 h 964"/>
                <a:gd name="T58" fmla="*/ 0 w 2179"/>
                <a:gd name="T59" fmla="*/ 1 h 964"/>
                <a:gd name="T60" fmla="*/ 0 w 2179"/>
                <a:gd name="T61" fmla="*/ 1 h 964"/>
                <a:gd name="T62" fmla="*/ 0 w 2179"/>
                <a:gd name="T63" fmla="*/ 1 h 964"/>
                <a:gd name="T64" fmla="*/ 2 w 2179"/>
                <a:gd name="T65" fmla="*/ 1 h 964"/>
                <a:gd name="T66" fmla="*/ 2 w 2179"/>
                <a:gd name="T67" fmla="*/ 1 h 964"/>
                <a:gd name="T68" fmla="*/ 2 w 2179"/>
                <a:gd name="T69" fmla="*/ 1 h 964"/>
                <a:gd name="T70" fmla="*/ 2 w 2179"/>
                <a:gd name="T71" fmla="*/ 1 h 964"/>
                <a:gd name="T72" fmla="*/ 1 w 2179"/>
                <a:gd name="T73" fmla="*/ 1 h 964"/>
                <a:gd name="T74" fmla="*/ 1 w 2179"/>
                <a:gd name="T75" fmla="*/ 1 h 964"/>
                <a:gd name="T76" fmla="*/ 1 w 2179"/>
                <a:gd name="T77" fmla="*/ 1 h 964"/>
                <a:gd name="T78" fmla="*/ 1 w 2179"/>
                <a:gd name="T79" fmla="*/ 1 h 964"/>
                <a:gd name="T80" fmla="*/ 0 w 2179"/>
                <a:gd name="T81" fmla="*/ 1 h 964"/>
                <a:gd name="T82" fmla="*/ 0 w 2179"/>
                <a:gd name="T83" fmla="*/ 1 h 964"/>
                <a:gd name="T84" fmla="*/ 0 w 2179"/>
                <a:gd name="T85" fmla="*/ 1 h 964"/>
                <a:gd name="T86" fmla="*/ 0 w 2179"/>
                <a:gd name="T87" fmla="*/ 0 h 964"/>
                <a:gd name="T88" fmla="*/ 0 w 2179"/>
                <a:gd name="T89" fmla="*/ 0 h 964"/>
                <a:gd name="T90" fmla="*/ 0 w 2179"/>
                <a:gd name="T91" fmla="*/ 0 h 964"/>
                <a:gd name="T92" fmla="*/ 1 w 2179"/>
                <a:gd name="T93" fmla="*/ 0 h 964"/>
                <a:gd name="T94" fmla="*/ 0 w 2179"/>
                <a:gd name="T95" fmla="*/ 0 h 964"/>
                <a:gd name="T96" fmla="*/ 0 w 2179"/>
                <a:gd name="T97" fmla="*/ 0 h 964"/>
                <a:gd name="T98" fmla="*/ 0 w 2179"/>
                <a:gd name="T99" fmla="*/ 0 h 964"/>
                <a:gd name="T100" fmla="*/ 1 w 2179"/>
                <a:gd name="T101" fmla="*/ 0 h 964"/>
                <a:gd name="T102" fmla="*/ 1 w 2179"/>
                <a:gd name="T103" fmla="*/ 0 h 964"/>
                <a:gd name="T104" fmla="*/ 1 w 2179"/>
                <a:gd name="T105" fmla="*/ 0 h 964"/>
                <a:gd name="T106" fmla="*/ 1 w 2179"/>
                <a:gd name="T107" fmla="*/ 0 h 964"/>
                <a:gd name="T108" fmla="*/ 1 w 2179"/>
                <a:gd name="T109" fmla="*/ 0 h 964"/>
                <a:gd name="T110" fmla="*/ 0 w 2179"/>
                <a:gd name="T111" fmla="*/ 0 h 964"/>
                <a:gd name="T112" fmla="*/ 0 w 2179"/>
                <a:gd name="T113" fmla="*/ 0 h 964"/>
                <a:gd name="T114" fmla="*/ 0 w 2179"/>
                <a:gd name="T115" fmla="*/ 0 h 96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2179" h="964">
                  <a:moveTo>
                    <a:pt x="1059" y="766"/>
                  </a:moveTo>
                  <a:lnTo>
                    <a:pt x="1059" y="834"/>
                  </a:lnTo>
                  <a:lnTo>
                    <a:pt x="1085" y="834"/>
                  </a:lnTo>
                  <a:lnTo>
                    <a:pt x="1107" y="831"/>
                  </a:lnTo>
                  <a:lnTo>
                    <a:pt x="1121" y="825"/>
                  </a:lnTo>
                  <a:lnTo>
                    <a:pt x="1131" y="814"/>
                  </a:lnTo>
                  <a:lnTo>
                    <a:pt x="1133" y="799"/>
                  </a:lnTo>
                  <a:lnTo>
                    <a:pt x="1131" y="786"/>
                  </a:lnTo>
                  <a:lnTo>
                    <a:pt x="1123" y="776"/>
                  </a:lnTo>
                  <a:lnTo>
                    <a:pt x="1109" y="769"/>
                  </a:lnTo>
                  <a:lnTo>
                    <a:pt x="1089" y="766"/>
                  </a:lnTo>
                  <a:lnTo>
                    <a:pt x="1059" y="766"/>
                  </a:lnTo>
                  <a:close/>
                  <a:moveTo>
                    <a:pt x="1677" y="738"/>
                  </a:moveTo>
                  <a:lnTo>
                    <a:pt x="1714" y="738"/>
                  </a:lnTo>
                  <a:lnTo>
                    <a:pt x="1780" y="838"/>
                  </a:lnTo>
                  <a:lnTo>
                    <a:pt x="1845" y="738"/>
                  </a:lnTo>
                  <a:lnTo>
                    <a:pt x="1883" y="738"/>
                  </a:lnTo>
                  <a:lnTo>
                    <a:pt x="1796" y="867"/>
                  </a:lnTo>
                  <a:lnTo>
                    <a:pt x="1796" y="960"/>
                  </a:lnTo>
                  <a:lnTo>
                    <a:pt x="1764" y="960"/>
                  </a:lnTo>
                  <a:lnTo>
                    <a:pt x="1764" y="867"/>
                  </a:lnTo>
                  <a:lnTo>
                    <a:pt x="1677" y="738"/>
                  </a:lnTo>
                  <a:close/>
                  <a:moveTo>
                    <a:pt x="1487" y="738"/>
                  </a:moveTo>
                  <a:lnTo>
                    <a:pt x="1657" y="738"/>
                  </a:lnTo>
                  <a:lnTo>
                    <a:pt x="1657" y="766"/>
                  </a:lnTo>
                  <a:lnTo>
                    <a:pt x="1588" y="766"/>
                  </a:lnTo>
                  <a:lnTo>
                    <a:pt x="1588" y="960"/>
                  </a:lnTo>
                  <a:lnTo>
                    <a:pt x="1556" y="960"/>
                  </a:lnTo>
                  <a:lnTo>
                    <a:pt x="1556" y="766"/>
                  </a:lnTo>
                  <a:lnTo>
                    <a:pt x="1487" y="766"/>
                  </a:lnTo>
                  <a:lnTo>
                    <a:pt x="1487" y="738"/>
                  </a:lnTo>
                  <a:close/>
                  <a:moveTo>
                    <a:pt x="1410" y="738"/>
                  </a:moveTo>
                  <a:lnTo>
                    <a:pt x="1441" y="738"/>
                  </a:lnTo>
                  <a:lnTo>
                    <a:pt x="1441" y="960"/>
                  </a:lnTo>
                  <a:lnTo>
                    <a:pt x="1410" y="960"/>
                  </a:lnTo>
                  <a:lnTo>
                    <a:pt x="1410" y="738"/>
                  </a:lnTo>
                  <a:close/>
                  <a:moveTo>
                    <a:pt x="1027" y="738"/>
                  </a:moveTo>
                  <a:lnTo>
                    <a:pt x="1081" y="738"/>
                  </a:lnTo>
                  <a:lnTo>
                    <a:pt x="1097" y="738"/>
                  </a:lnTo>
                  <a:lnTo>
                    <a:pt x="1113" y="741"/>
                  </a:lnTo>
                  <a:lnTo>
                    <a:pt x="1128" y="744"/>
                  </a:lnTo>
                  <a:lnTo>
                    <a:pt x="1141" y="749"/>
                  </a:lnTo>
                  <a:lnTo>
                    <a:pt x="1152" y="757"/>
                  </a:lnTo>
                  <a:lnTo>
                    <a:pt x="1160" y="766"/>
                  </a:lnTo>
                  <a:lnTo>
                    <a:pt x="1165" y="781"/>
                  </a:lnTo>
                  <a:lnTo>
                    <a:pt x="1168" y="798"/>
                  </a:lnTo>
                  <a:lnTo>
                    <a:pt x="1164" y="818"/>
                  </a:lnTo>
                  <a:lnTo>
                    <a:pt x="1154" y="833"/>
                  </a:lnTo>
                  <a:lnTo>
                    <a:pt x="1140" y="843"/>
                  </a:lnTo>
                  <a:lnTo>
                    <a:pt x="1121" y="849"/>
                  </a:lnTo>
                  <a:lnTo>
                    <a:pt x="1121" y="850"/>
                  </a:lnTo>
                  <a:lnTo>
                    <a:pt x="1131" y="854"/>
                  </a:lnTo>
                  <a:lnTo>
                    <a:pt x="1137" y="861"/>
                  </a:lnTo>
                  <a:lnTo>
                    <a:pt x="1144" y="873"/>
                  </a:lnTo>
                  <a:lnTo>
                    <a:pt x="1185" y="960"/>
                  </a:lnTo>
                  <a:lnTo>
                    <a:pt x="1149" y="960"/>
                  </a:lnTo>
                  <a:lnTo>
                    <a:pt x="1115" y="883"/>
                  </a:lnTo>
                  <a:lnTo>
                    <a:pt x="1108" y="871"/>
                  </a:lnTo>
                  <a:lnTo>
                    <a:pt x="1099" y="865"/>
                  </a:lnTo>
                  <a:lnTo>
                    <a:pt x="1089" y="862"/>
                  </a:lnTo>
                  <a:lnTo>
                    <a:pt x="1077" y="862"/>
                  </a:lnTo>
                  <a:lnTo>
                    <a:pt x="1059" y="862"/>
                  </a:lnTo>
                  <a:lnTo>
                    <a:pt x="1059" y="960"/>
                  </a:lnTo>
                  <a:lnTo>
                    <a:pt x="1027" y="960"/>
                  </a:lnTo>
                  <a:lnTo>
                    <a:pt x="1027" y="738"/>
                  </a:lnTo>
                  <a:close/>
                  <a:moveTo>
                    <a:pt x="840" y="738"/>
                  </a:moveTo>
                  <a:lnTo>
                    <a:pt x="965" y="738"/>
                  </a:lnTo>
                  <a:lnTo>
                    <a:pt x="965" y="766"/>
                  </a:lnTo>
                  <a:lnTo>
                    <a:pt x="872" y="766"/>
                  </a:lnTo>
                  <a:lnTo>
                    <a:pt x="872" y="831"/>
                  </a:lnTo>
                  <a:lnTo>
                    <a:pt x="957" y="831"/>
                  </a:lnTo>
                  <a:lnTo>
                    <a:pt x="957" y="859"/>
                  </a:lnTo>
                  <a:lnTo>
                    <a:pt x="872" y="859"/>
                  </a:lnTo>
                  <a:lnTo>
                    <a:pt x="872" y="932"/>
                  </a:lnTo>
                  <a:lnTo>
                    <a:pt x="965" y="932"/>
                  </a:lnTo>
                  <a:lnTo>
                    <a:pt x="965" y="960"/>
                  </a:lnTo>
                  <a:lnTo>
                    <a:pt x="840" y="960"/>
                  </a:lnTo>
                  <a:lnTo>
                    <a:pt x="840" y="738"/>
                  </a:lnTo>
                  <a:close/>
                  <a:moveTo>
                    <a:pt x="586" y="738"/>
                  </a:moveTo>
                  <a:lnTo>
                    <a:pt x="622" y="738"/>
                  </a:lnTo>
                  <a:lnTo>
                    <a:pt x="691" y="932"/>
                  </a:lnTo>
                  <a:lnTo>
                    <a:pt x="761" y="738"/>
                  </a:lnTo>
                  <a:lnTo>
                    <a:pt x="794" y="738"/>
                  </a:lnTo>
                  <a:lnTo>
                    <a:pt x="709" y="960"/>
                  </a:lnTo>
                  <a:lnTo>
                    <a:pt x="670" y="960"/>
                  </a:lnTo>
                  <a:lnTo>
                    <a:pt x="586" y="738"/>
                  </a:lnTo>
                  <a:close/>
                  <a:moveTo>
                    <a:pt x="510" y="738"/>
                  </a:moveTo>
                  <a:lnTo>
                    <a:pt x="542" y="738"/>
                  </a:lnTo>
                  <a:lnTo>
                    <a:pt x="542" y="960"/>
                  </a:lnTo>
                  <a:lnTo>
                    <a:pt x="510" y="960"/>
                  </a:lnTo>
                  <a:lnTo>
                    <a:pt x="510" y="738"/>
                  </a:lnTo>
                  <a:close/>
                  <a:moveTo>
                    <a:pt x="267" y="738"/>
                  </a:moveTo>
                  <a:lnTo>
                    <a:pt x="311" y="738"/>
                  </a:lnTo>
                  <a:lnTo>
                    <a:pt x="408" y="918"/>
                  </a:lnTo>
                  <a:lnTo>
                    <a:pt x="409" y="918"/>
                  </a:lnTo>
                  <a:lnTo>
                    <a:pt x="409" y="738"/>
                  </a:lnTo>
                  <a:lnTo>
                    <a:pt x="441" y="738"/>
                  </a:lnTo>
                  <a:lnTo>
                    <a:pt x="441" y="960"/>
                  </a:lnTo>
                  <a:lnTo>
                    <a:pt x="400" y="960"/>
                  </a:lnTo>
                  <a:lnTo>
                    <a:pt x="300" y="778"/>
                  </a:lnTo>
                  <a:lnTo>
                    <a:pt x="299" y="778"/>
                  </a:lnTo>
                  <a:lnTo>
                    <a:pt x="299" y="960"/>
                  </a:lnTo>
                  <a:lnTo>
                    <a:pt x="267" y="960"/>
                  </a:lnTo>
                  <a:lnTo>
                    <a:pt x="267" y="738"/>
                  </a:lnTo>
                  <a:close/>
                  <a:moveTo>
                    <a:pt x="25" y="738"/>
                  </a:moveTo>
                  <a:lnTo>
                    <a:pt x="57" y="738"/>
                  </a:lnTo>
                  <a:lnTo>
                    <a:pt x="57" y="865"/>
                  </a:lnTo>
                  <a:lnTo>
                    <a:pt x="57" y="884"/>
                  </a:lnTo>
                  <a:lnTo>
                    <a:pt x="61" y="902"/>
                  </a:lnTo>
                  <a:lnTo>
                    <a:pt x="68" y="916"/>
                  </a:lnTo>
                  <a:lnTo>
                    <a:pt x="78" y="927"/>
                  </a:lnTo>
                  <a:lnTo>
                    <a:pt x="93" y="934"/>
                  </a:lnTo>
                  <a:lnTo>
                    <a:pt x="110" y="936"/>
                  </a:lnTo>
                  <a:lnTo>
                    <a:pt x="129" y="934"/>
                  </a:lnTo>
                  <a:lnTo>
                    <a:pt x="144" y="927"/>
                  </a:lnTo>
                  <a:lnTo>
                    <a:pt x="153" y="916"/>
                  </a:lnTo>
                  <a:lnTo>
                    <a:pt x="161" y="902"/>
                  </a:lnTo>
                  <a:lnTo>
                    <a:pt x="163" y="884"/>
                  </a:lnTo>
                  <a:lnTo>
                    <a:pt x="165" y="865"/>
                  </a:lnTo>
                  <a:lnTo>
                    <a:pt x="165" y="738"/>
                  </a:lnTo>
                  <a:lnTo>
                    <a:pt x="197" y="738"/>
                  </a:lnTo>
                  <a:lnTo>
                    <a:pt x="197" y="869"/>
                  </a:lnTo>
                  <a:lnTo>
                    <a:pt x="194" y="898"/>
                  </a:lnTo>
                  <a:lnTo>
                    <a:pt x="187" y="922"/>
                  </a:lnTo>
                  <a:lnTo>
                    <a:pt x="174" y="940"/>
                  </a:lnTo>
                  <a:lnTo>
                    <a:pt x="158" y="954"/>
                  </a:lnTo>
                  <a:lnTo>
                    <a:pt x="137" y="962"/>
                  </a:lnTo>
                  <a:lnTo>
                    <a:pt x="110" y="964"/>
                  </a:lnTo>
                  <a:lnTo>
                    <a:pt x="85" y="962"/>
                  </a:lnTo>
                  <a:lnTo>
                    <a:pt x="64" y="954"/>
                  </a:lnTo>
                  <a:lnTo>
                    <a:pt x="48" y="940"/>
                  </a:lnTo>
                  <a:lnTo>
                    <a:pt x="35" y="922"/>
                  </a:lnTo>
                  <a:lnTo>
                    <a:pt x="28" y="898"/>
                  </a:lnTo>
                  <a:lnTo>
                    <a:pt x="25" y="869"/>
                  </a:lnTo>
                  <a:lnTo>
                    <a:pt x="25" y="738"/>
                  </a:lnTo>
                  <a:close/>
                  <a:moveTo>
                    <a:pt x="1295" y="734"/>
                  </a:moveTo>
                  <a:lnTo>
                    <a:pt x="1318" y="737"/>
                  </a:lnTo>
                  <a:lnTo>
                    <a:pt x="1342" y="742"/>
                  </a:lnTo>
                  <a:lnTo>
                    <a:pt x="1338" y="772"/>
                  </a:lnTo>
                  <a:lnTo>
                    <a:pt x="1323" y="766"/>
                  </a:lnTo>
                  <a:lnTo>
                    <a:pt x="1311" y="764"/>
                  </a:lnTo>
                  <a:lnTo>
                    <a:pt x="1297" y="762"/>
                  </a:lnTo>
                  <a:lnTo>
                    <a:pt x="1285" y="764"/>
                  </a:lnTo>
                  <a:lnTo>
                    <a:pt x="1274" y="766"/>
                  </a:lnTo>
                  <a:lnTo>
                    <a:pt x="1266" y="772"/>
                  </a:lnTo>
                  <a:lnTo>
                    <a:pt x="1259" y="781"/>
                  </a:lnTo>
                  <a:lnTo>
                    <a:pt x="1257" y="793"/>
                  </a:lnTo>
                  <a:lnTo>
                    <a:pt x="1259" y="803"/>
                  </a:lnTo>
                  <a:lnTo>
                    <a:pt x="1266" y="811"/>
                  </a:lnTo>
                  <a:lnTo>
                    <a:pt x="1274" y="818"/>
                  </a:lnTo>
                  <a:lnTo>
                    <a:pt x="1286" y="825"/>
                  </a:lnTo>
                  <a:lnTo>
                    <a:pt x="1298" y="830"/>
                  </a:lnTo>
                  <a:lnTo>
                    <a:pt x="1311" y="837"/>
                  </a:lnTo>
                  <a:lnTo>
                    <a:pt x="1325" y="845"/>
                  </a:lnTo>
                  <a:lnTo>
                    <a:pt x="1335" y="854"/>
                  </a:lnTo>
                  <a:lnTo>
                    <a:pt x="1344" y="866"/>
                  </a:lnTo>
                  <a:lnTo>
                    <a:pt x="1350" y="881"/>
                  </a:lnTo>
                  <a:lnTo>
                    <a:pt x="1352" y="898"/>
                  </a:lnTo>
                  <a:lnTo>
                    <a:pt x="1350" y="916"/>
                  </a:lnTo>
                  <a:lnTo>
                    <a:pt x="1344" y="932"/>
                  </a:lnTo>
                  <a:lnTo>
                    <a:pt x="1335" y="944"/>
                  </a:lnTo>
                  <a:lnTo>
                    <a:pt x="1322" y="954"/>
                  </a:lnTo>
                  <a:lnTo>
                    <a:pt x="1307" y="959"/>
                  </a:lnTo>
                  <a:lnTo>
                    <a:pt x="1290" y="963"/>
                  </a:lnTo>
                  <a:lnTo>
                    <a:pt x="1271" y="964"/>
                  </a:lnTo>
                  <a:lnTo>
                    <a:pt x="1249" y="962"/>
                  </a:lnTo>
                  <a:lnTo>
                    <a:pt x="1226" y="955"/>
                  </a:lnTo>
                  <a:lnTo>
                    <a:pt x="1229" y="926"/>
                  </a:lnTo>
                  <a:lnTo>
                    <a:pt x="1242" y="930"/>
                  </a:lnTo>
                  <a:lnTo>
                    <a:pt x="1258" y="935"/>
                  </a:lnTo>
                  <a:lnTo>
                    <a:pt x="1275" y="936"/>
                  </a:lnTo>
                  <a:lnTo>
                    <a:pt x="1287" y="935"/>
                  </a:lnTo>
                  <a:lnTo>
                    <a:pt x="1298" y="931"/>
                  </a:lnTo>
                  <a:lnTo>
                    <a:pt x="1309" y="924"/>
                  </a:lnTo>
                  <a:lnTo>
                    <a:pt x="1317" y="914"/>
                  </a:lnTo>
                  <a:lnTo>
                    <a:pt x="1319" y="900"/>
                  </a:lnTo>
                  <a:lnTo>
                    <a:pt x="1317" y="888"/>
                  </a:lnTo>
                  <a:lnTo>
                    <a:pt x="1311" y="878"/>
                  </a:lnTo>
                  <a:lnTo>
                    <a:pt x="1302" y="871"/>
                  </a:lnTo>
                  <a:lnTo>
                    <a:pt x="1290" y="865"/>
                  </a:lnTo>
                  <a:lnTo>
                    <a:pt x="1278" y="858"/>
                  </a:lnTo>
                  <a:lnTo>
                    <a:pt x="1265" y="851"/>
                  </a:lnTo>
                  <a:lnTo>
                    <a:pt x="1253" y="845"/>
                  </a:lnTo>
                  <a:lnTo>
                    <a:pt x="1241" y="837"/>
                  </a:lnTo>
                  <a:lnTo>
                    <a:pt x="1232" y="826"/>
                  </a:lnTo>
                  <a:lnTo>
                    <a:pt x="1226" y="811"/>
                  </a:lnTo>
                  <a:lnTo>
                    <a:pt x="1224" y="796"/>
                  </a:lnTo>
                  <a:lnTo>
                    <a:pt x="1226" y="777"/>
                  </a:lnTo>
                  <a:lnTo>
                    <a:pt x="1233" y="762"/>
                  </a:lnTo>
                  <a:lnTo>
                    <a:pt x="1245" y="750"/>
                  </a:lnTo>
                  <a:lnTo>
                    <a:pt x="1258" y="741"/>
                  </a:lnTo>
                  <a:lnTo>
                    <a:pt x="1275" y="737"/>
                  </a:lnTo>
                  <a:lnTo>
                    <a:pt x="1295" y="734"/>
                  </a:lnTo>
                  <a:close/>
                  <a:moveTo>
                    <a:pt x="55" y="398"/>
                  </a:moveTo>
                  <a:lnTo>
                    <a:pt x="55" y="477"/>
                  </a:lnTo>
                  <a:lnTo>
                    <a:pt x="86" y="477"/>
                  </a:lnTo>
                  <a:lnTo>
                    <a:pt x="98" y="475"/>
                  </a:lnTo>
                  <a:lnTo>
                    <a:pt x="110" y="471"/>
                  </a:lnTo>
                  <a:lnTo>
                    <a:pt x="121" y="463"/>
                  </a:lnTo>
                  <a:lnTo>
                    <a:pt x="128" y="453"/>
                  </a:lnTo>
                  <a:lnTo>
                    <a:pt x="130" y="437"/>
                  </a:lnTo>
                  <a:lnTo>
                    <a:pt x="128" y="425"/>
                  </a:lnTo>
                  <a:lnTo>
                    <a:pt x="122" y="414"/>
                  </a:lnTo>
                  <a:lnTo>
                    <a:pt x="113" y="408"/>
                  </a:lnTo>
                  <a:lnTo>
                    <a:pt x="102" y="402"/>
                  </a:lnTo>
                  <a:lnTo>
                    <a:pt x="92" y="400"/>
                  </a:lnTo>
                  <a:lnTo>
                    <a:pt x="81" y="398"/>
                  </a:lnTo>
                  <a:lnTo>
                    <a:pt x="55" y="398"/>
                  </a:lnTo>
                  <a:close/>
                  <a:moveTo>
                    <a:pt x="310" y="396"/>
                  </a:moveTo>
                  <a:lnTo>
                    <a:pt x="291" y="397"/>
                  </a:lnTo>
                  <a:lnTo>
                    <a:pt x="274" y="405"/>
                  </a:lnTo>
                  <a:lnTo>
                    <a:pt x="260" y="416"/>
                  </a:lnTo>
                  <a:lnTo>
                    <a:pt x="251" y="429"/>
                  </a:lnTo>
                  <a:lnTo>
                    <a:pt x="243" y="445"/>
                  </a:lnTo>
                  <a:lnTo>
                    <a:pt x="239" y="463"/>
                  </a:lnTo>
                  <a:lnTo>
                    <a:pt x="237" y="482"/>
                  </a:lnTo>
                  <a:lnTo>
                    <a:pt x="238" y="501"/>
                  </a:lnTo>
                  <a:lnTo>
                    <a:pt x="243" y="518"/>
                  </a:lnTo>
                  <a:lnTo>
                    <a:pt x="250" y="535"/>
                  </a:lnTo>
                  <a:lnTo>
                    <a:pt x="260" y="548"/>
                  </a:lnTo>
                  <a:lnTo>
                    <a:pt x="274" y="559"/>
                  </a:lnTo>
                  <a:lnTo>
                    <a:pt x="290" y="566"/>
                  </a:lnTo>
                  <a:lnTo>
                    <a:pt x="310" y="568"/>
                  </a:lnTo>
                  <a:lnTo>
                    <a:pt x="331" y="566"/>
                  </a:lnTo>
                  <a:lnTo>
                    <a:pt x="347" y="559"/>
                  </a:lnTo>
                  <a:lnTo>
                    <a:pt x="360" y="548"/>
                  </a:lnTo>
                  <a:lnTo>
                    <a:pt x="371" y="535"/>
                  </a:lnTo>
                  <a:lnTo>
                    <a:pt x="377" y="518"/>
                  </a:lnTo>
                  <a:lnTo>
                    <a:pt x="381" y="501"/>
                  </a:lnTo>
                  <a:lnTo>
                    <a:pt x="384" y="482"/>
                  </a:lnTo>
                  <a:lnTo>
                    <a:pt x="381" y="463"/>
                  </a:lnTo>
                  <a:lnTo>
                    <a:pt x="377" y="445"/>
                  </a:lnTo>
                  <a:lnTo>
                    <a:pt x="369" y="429"/>
                  </a:lnTo>
                  <a:lnTo>
                    <a:pt x="360" y="416"/>
                  </a:lnTo>
                  <a:lnTo>
                    <a:pt x="347" y="405"/>
                  </a:lnTo>
                  <a:lnTo>
                    <a:pt x="330" y="397"/>
                  </a:lnTo>
                  <a:lnTo>
                    <a:pt x="310" y="396"/>
                  </a:lnTo>
                  <a:close/>
                  <a:moveTo>
                    <a:pt x="1920" y="371"/>
                  </a:moveTo>
                  <a:lnTo>
                    <a:pt x="1952" y="371"/>
                  </a:lnTo>
                  <a:lnTo>
                    <a:pt x="1952" y="592"/>
                  </a:lnTo>
                  <a:lnTo>
                    <a:pt x="1920" y="592"/>
                  </a:lnTo>
                  <a:lnTo>
                    <a:pt x="1920" y="371"/>
                  </a:lnTo>
                  <a:close/>
                  <a:moveTo>
                    <a:pt x="1677" y="371"/>
                  </a:moveTo>
                  <a:lnTo>
                    <a:pt x="1719" y="371"/>
                  </a:lnTo>
                  <a:lnTo>
                    <a:pt x="1817" y="550"/>
                  </a:lnTo>
                  <a:lnTo>
                    <a:pt x="1819" y="550"/>
                  </a:lnTo>
                  <a:lnTo>
                    <a:pt x="1819" y="371"/>
                  </a:lnTo>
                  <a:lnTo>
                    <a:pt x="1851" y="371"/>
                  </a:lnTo>
                  <a:lnTo>
                    <a:pt x="1851" y="592"/>
                  </a:lnTo>
                  <a:lnTo>
                    <a:pt x="1809" y="592"/>
                  </a:lnTo>
                  <a:lnTo>
                    <a:pt x="1708" y="410"/>
                  </a:lnTo>
                  <a:lnTo>
                    <a:pt x="1708" y="592"/>
                  </a:lnTo>
                  <a:lnTo>
                    <a:pt x="1677" y="592"/>
                  </a:lnTo>
                  <a:lnTo>
                    <a:pt x="1677" y="371"/>
                  </a:lnTo>
                  <a:close/>
                  <a:moveTo>
                    <a:pt x="1435" y="371"/>
                  </a:moveTo>
                  <a:lnTo>
                    <a:pt x="1467" y="371"/>
                  </a:lnTo>
                  <a:lnTo>
                    <a:pt x="1467" y="463"/>
                  </a:lnTo>
                  <a:lnTo>
                    <a:pt x="1573" y="463"/>
                  </a:lnTo>
                  <a:lnTo>
                    <a:pt x="1573" y="371"/>
                  </a:lnTo>
                  <a:lnTo>
                    <a:pt x="1605" y="371"/>
                  </a:lnTo>
                  <a:lnTo>
                    <a:pt x="1605" y="592"/>
                  </a:lnTo>
                  <a:lnTo>
                    <a:pt x="1573" y="592"/>
                  </a:lnTo>
                  <a:lnTo>
                    <a:pt x="1573" y="491"/>
                  </a:lnTo>
                  <a:lnTo>
                    <a:pt x="1467" y="491"/>
                  </a:lnTo>
                  <a:lnTo>
                    <a:pt x="1467" y="592"/>
                  </a:lnTo>
                  <a:lnTo>
                    <a:pt x="1435" y="592"/>
                  </a:lnTo>
                  <a:lnTo>
                    <a:pt x="1435" y="371"/>
                  </a:lnTo>
                  <a:close/>
                  <a:moveTo>
                    <a:pt x="1038" y="371"/>
                  </a:moveTo>
                  <a:lnTo>
                    <a:pt x="1161" y="371"/>
                  </a:lnTo>
                  <a:lnTo>
                    <a:pt x="1161" y="398"/>
                  </a:lnTo>
                  <a:lnTo>
                    <a:pt x="1068" y="398"/>
                  </a:lnTo>
                  <a:lnTo>
                    <a:pt x="1068" y="463"/>
                  </a:lnTo>
                  <a:lnTo>
                    <a:pt x="1153" y="463"/>
                  </a:lnTo>
                  <a:lnTo>
                    <a:pt x="1153" y="491"/>
                  </a:lnTo>
                  <a:lnTo>
                    <a:pt x="1068" y="491"/>
                  </a:lnTo>
                  <a:lnTo>
                    <a:pt x="1068" y="564"/>
                  </a:lnTo>
                  <a:lnTo>
                    <a:pt x="1161" y="564"/>
                  </a:lnTo>
                  <a:lnTo>
                    <a:pt x="1161" y="592"/>
                  </a:lnTo>
                  <a:lnTo>
                    <a:pt x="1038" y="592"/>
                  </a:lnTo>
                  <a:lnTo>
                    <a:pt x="1038" y="371"/>
                  </a:lnTo>
                  <a:close/>
                  <a:moveTo>
                    <a:pt x="820" y="371"/>
                  </a:moveTo>
                  <a:lnTo>
                    <a:pt x="990" y="371"/>
                  </a:lnTo>
                  <a:lnTo>
                    <a:pt x="990" y="398"/>
                  </a:lnTo>
                  <a:lnTo>
                    <a:pt x="921" y="398"/>
                  </a:lnTo>
                  <a:lnTo>
                    <a:pt x="921" y="592"/>
                  </a:lnTo>
                  <a:lnTo>
                    <a:pt x="889" y="592"/>
                  </a:lnTo>
                  <a:lnTo>
                    <a:pt x="889" y="398"/>
                  </a:lnTo>
                  <a:lnTo>
                    <a:pt x="820" y="398"/>
                  </a:lnTo>
                  <a:lnTo>
                    <a:pt x="820" y="371"/>
                  </a:lnTo>
                  <a:close/>
                  <a:moveTo>
                    <a:pt x="594" y="371"/>
                  </a:moveTo>
                  <a:lnTo>
                    <a:pt x="631" y="371"/>
                  </a:lnTo>
                  <a:lnTo>
                    <a:pt x="697" y="470"/>
                  </a:lnTo>
                  <a:lnTo>
                    <a:pt x="763" y="371"/>
                  </a:lnTo>
                  <a:lnTo>
                    <a:pt x="800" y="371"/>
                  </a:lnTo>
                  <a:lnTo>
                    <a:pt x="713" y="501"/>
                  </a:lnTo>
                  <a:lnTo>
                    <a:pt x="713" y="592"/>
                  </a:lnTo>
                  <a:lnTo>
                    <a:pt x="682" y="592"/>
                  </a:lnTo>
                  <a:lnTo>
                    <a:pt x="682" y="501"/>
                  </a:lnTo>
                  <a:lnTo>
                    <a:pt x="594" y="371"/>
                  </a:lnTo>
                  <a:close/>
                  <a:moveTo>
                    <a:pt x="476" y="371"/>
                  </a:moveTo>
                  <a:lnTo>
                    <a:pt x="508" y="371"/>
                  </a:lnTo>
                  <a:lnTo>
                    <a:pt x="508" y="564"/>
                  </a:lnTo>
                  <a:lnTo>
                    <a:pt x="601" y="564"/>
                  </a:lnTo>
                  <a:lnTo>
                    <a:pt x="601" y="592"/>
                  </a:lnTo>
                  <a:lnTo>
                    <a:pt x="476" y="592"/>
                  </a:lnTo>
                  <a:lnTo>
                    <a:pt x="476" y="371"/>
                  </a:lnTo>
                  <a:close/>
                  <a:moveTo>
                    <a:pt x="23" y="371"/>
                  </a:moveTo>
                  <a:lnTo>
                    <a:pt x="81" y="371"/>
                  </a:lnTo>
                  <a:lnTo>
                    <a:pt x="100" y="372"/>
                  </a:lnTo>
                  <a:lnTo>
                    <a:pt x="117" y="376"/>
                  </a:lnTo>
                  <a:lnTo>
                    <a:pt x="133" y="381"/>
                  </a:lnTo>
                  <a:lnTo>
                    <a:pt x="146" y="390"/>
                  </a:lnTo>
                  <a:lnTo>
                    <a:pt x="155" y="402"/>
                  </a:lnTo>
                  <a:lnTo>
                    <a:pt x="162" y="417"/>
                  </a:lnTo>
                  <a:lnTo>
                    <a:pt x="163" y="437"/>
                  </a:lnTo>
                  <a:lnTo>
                    <a:pt x="162" y="457"/>
                  </a:lnTo>
                  <a:lnTo>
                    <a:pt x="155" y="473"/>
                  </a:lnTo>
                  <a:lnTo>
                    <a:pt x="146" y="485"/>
                  </a:lnTo>
                  <a:lnTo>
                    <a:pt x="133" y="494"/>
                  </a:lnTo>
                  <a:lnTo>
                    <a:pt x="118" y="499"/>
                  </a:lnTo>
                  <a:lnTo>
                    <a:pt x="102" y="503"/>
                  </a:lnTo>
                  <a:lnTo>
                    <a:pt x="85" y="505"/>
                  </a:lnTo>
                  <a:lnTo>
                    <a:pt x="55" y="505"/>
                  </a:lnTo>
                  <a:lnTo>
                    <a:pt x="55" y="592"/>
                  </a:lnTo>
                  <a:lnTo>
                    <a:pt x="23" y="592"/>
                  </a:lnTo>
                  <a:lnTo>
                    <a:pt x="23" y="371"/>
                  </a:lnTo>
                  <a:close/>
                  <a:moveTo>
                    <a:pt x="2128" y="367"/>
                  </a:moveTo>
                  <a:lnTo>
                    <a:pt x="2154" y="369"/>
                  </a:lnTo>
                  <a:lnTo>
                    <a:pt x="2177" y="377"/>
                  </a:lnTo>
                  <a:lnTo>
                    <a:pt x="2175" y="408"/>
                  </a:lnTo>
                  <a:lnTo>
                    <a:pt x="2154" y="398"/>
                  </a:lnTo>
                  <a:lnTo>
                    <a:pt x="2130" y="396"/>
                  </a:lnTo>
                  <a:lnTo>
                    <a:pt x="2106" y="398"/>
                  </a:lnTo>
                  <a:lnTo>
                    <a:pt x="2084" y="406"/>
                  </a:lnTo>
                  <a:lnTo>
                    <a:pt x="2067" y="420"/>
                  </a:lnTo>
                  <a:lnTo>
                    <a:pt x="2055" y="437"/>
                  </a:lnTo>
                  <a:lnTo>
                    <a:pt x="2047" y="458"/>
                  </a:lnTo>
                  <a:lnTo>
                    <a:pt x="2045" y="482"/>
                  </a:lnTo>
                  <a:lnTo>
                    <a:pt x="2047" y="506"/>
                  </a:lnTo>
                  <a:lnTo>
                    <a:pt x="2055" y="527"/>
                  </a:lnTo>
                  <a:lnTo>
                    <a:pt x="2068" y="545"/>
                  </a:lnTo>
                  <a:lnTo>
                    <a:pt x="2086" y="558"/>
                  </a:lnTo>
                  <a:lnTo>
                    <a:pt x="2106" y="566"/>
                  </a:lnTo>
                  <a:lnTo>
                    <a:pt x="2128" y="568"/>
                  </a:lnTo>
                  <a:lnTo>
                    <a:pt x="2146" y="567"/>
                  </a:lnTo>
                  <a:lnTo>
                    <a:pt x="2163" y="563"/>
                  </a:lnTo>
                  <a:lnTo>
                    <a:pt x="2176" y="558"/>
                  </a:lnTo>
                  <a:lnTo>
                    <a:pt x="2179" y="588"/>
                  </a:lnTo>
                  <a:lnTo>
                    <a:pt x="2160" y="594"/>
                  </a:lnTo>
                  <a:lnTo>
                    <a:pt x="2143" y="596"/>
                  </a:lnTo>
                  <a:lnTo>
                    <a:pt x="2127" y="596"/>
                  </a:lnTo>
                  <a:lnTo>
                    <a:pt x="2099" y="594"/>
                  </a:lnTo>
                  <a:lnTo>
                    <a:pt x="2074" y="586"/>
                  </a:lnTo>
                  <a:lnTo>
                    <a:pt x="2053" y="574"/>
                  </a:lnTo>
                  <a:lnTo>
                    <a:pt x="2034" y="556"/>
                  </a:lnTo>
                  <a:lnTo>
                    <a:pt x="2022" y="535"/>
                  </a:lnTo>
                  <a:lnTo>
                    <a:pt x="2014" y="510"/>
                  </a:lnTo>
                  <a:lnTo>
                    <a:pt x="2010" y="481"/>
                  </a:lnTo>
                  <a:lnTo>
                    <a:pt x="2014" y="453"/>
                  </a:lnTo>
                  <a:lnTo>
                    <a:pt x="2022" y="429"/>
                  </a:lnTo>
                  <a:lnTo>
                    <a:pt x="2035" y="408"/>
                  </a:lnTo>
                  <a:lnTo>
                    <a:pt x="2054" y="390"/>
                  </a:lnTo>
                  <a:lnTo>
                    <a:pt x="2075" y="377"/>
                  </a:lnTo>
                  <a:lnTo>
                    <a:pt x="2100" y="371"/>
                  </a:lnTo>
                  <a:lnTo>
                    <a:pt x="2128" y="367"/>
                  </a:lnTo>
                  <a:close/>
                  <a:moveTo>
                    <a:pt x="1331" y="367"/>
                  </a:moveTo>
                  <a:lnTo>
                    <a:pt x="1356" y="369"/>
                  </a:lnTo>
                  <a:lnTo>
                    <a:pt x="1382" y="377"/>
                  </a:lnTo>
                  <a:lnTo>
                    <a:pt x="1379" y="408"/>
                  </a:lnTo>
                  <a:lnTo>
                    <a:pt x="1356" y="398"/>
                  </a:lnTo>
                  <a:lnTo>
                    <a:pt x="1334" y="396"/>
                  </a:lnTo>
                  <a:lnTo>
                    <a:pt x="1309" y="398"/>
                  </a:lnTo>
                  <a:lnTo>
                    <a:pt x="1289" y="406"/>
                  </a:lnTo>
                  <a:lnTo>
                    <a:pt x="1271" y="420"/>
                  </a:lnTo>
                  <a:lnTo>
                    <a:pt x="1258" y="437"/>
                  </a:lnTo>
                  <a:lnTo>
                    <a:pt x="1250" y="458"/>
                  </a:lnTo>
                  <a:lnTo>
                    <a:pt x="1247" y="482"/>
                  </a:lnTo>
                  <a:lnTo>
                    <a:pt x="1251" y="506"/>
                  </a:lnTo>
                  <a:lnTo>
                    <a:pt x="1259" y="527"/>
                  </a:lnTo>
                  <a:lnTo>
                    <a:pt x="1273" y="545"/>
                  </a:lnTo>
                  <a:lnTo>
                    <a:pt x="1290" y="558"/>
                  </a:lnTo>
                  <a:lnTo>
                    <a:pt x="1310" y="566"/>
                  </a:lnTo>
                  <a:lnTo>
                    <a:pt x="1331" y="568"/>
                  </a:lnTo>
                  <a:lnTo>
                    <a:pt x="1348" y="567"/>
                  </a:lnTo>
                  <a:lnTo>
                    <a:pt x="1366" y="563"/>
                  </a:lnTo>
                  <a:lnTo>
                    <a:pt x="1380" y="558"/>
                  </a:lnTo>
                  <a:lnTo>
                    <a:pt x="1382" y="588"/>
                  </a:lnTo>
                  <a:lnTo>
                    <a:pt x="1364" y="594"/>
                  </a:lnTo>
                  <a:lnTo>
                    <a:pt x="1346" y="596"/>
                  </a:lnTo>
                  <a:lnTo>
                    <a:pt x="1331" y="596"/>
                  </a:lnTo>
                  <a:lnTo>
                    <a:pt x="1303" y="594"/>
                  </a:lnTo>
                  <a:lnTo>
                    <a:pt x="1278" y="586"/>
                  </a:lnTo>
                  <a:lnTo>
                    <a:pt x="1255" y="574"/>
                  </a:lnTo>
                  <a:lnTo>
                    <a:pt x="1238" y="556"/>
                  </a:lnTo>
                  <a:lnTo>
                    <a:pt x="1225" y="535"/>
                  </a:lnTo>
                  <a:lnTo>
                    <a:pt x="1217" y="510"/>
                  </a:lnTo>
                  <a:lnTo>
                    <a:pt x="1214" y="481"/>
                  </a:lnTo>
                  <a:lnTo>
                    <a:pt x="1217" y="453"/>
                  </a:lnTo>
                  <a:lnTo>
                    <a:pt x="1226" y="429"/>
                  </a:lnTo>
                  <a:lnTo>
                    <a:pt x="1240" y="408"/>
                  </a:lnTo>
                  <a:lnTo>
                    <a:pt x="1257" y="390"/>
                  </a:lnTo>
                  <a:lnTo>
                    <a:pt x="1279" y="377"/>
                  </a:lnTo>
                  <a:lnTo>
                    <a:pt x="1303" y="371"/>
                  </a:lnTo>
                  <a:lnTo>
                    <a:pt x="1331" y="367"/>
                  </a:lnTo>
                  <a:close/>
                  <a:moveTo>
                    <a:pt x="310" y="367"/>
                  </a:moveTo>
                  <a:lnTo>
                    <a:pt x="337" y="371"/>
                  </a:lnTo>
                  <a:lnTo>
                    <a:pt x="361" y="378"/>
                  </a:lnTo>
                  <a:lnTo>
                    <a:pt x="380" y="392"/>
                  </a:lnTo>
                  <a:lnTo>
                    <a:pt x="396" y="409"/>
                  </a:lnTo>
                  <a:lnTo>
                    <a:pt x="408" y="430"/>
                  </a:lnTo>
                  <a:lnTo>
                    <a:pt x="415" y="454"/>
                  </a:lnTo>
                  <a:lnTo>
                    <a:pt x="417" y="482"/>
                  </a:lnTo>
                  <a:lnTo>
                    <a:pt x="415" y="510"/>
                  </a:lnTo>
                  <a:lnTo>
                    <a:pt x="408" y="534"/>
                  </a:lnTo>
                  <a:lnTo>
                    <a:pt x="396" y="555"/>
                  </a:lnTo>
                  <a:lnTo>
                    <a:pt x="381" y="572"/>
                  </a:lnTo>
                  <a:lnTo>
                    <a:pt x="361" y="586"/>
                  </a:lnTo>
                  <a:lnTo>
                    <a:pt x="337" y="594"/>
                  </a:lnTo>
                  <a:lnTo>
                    <a:pt x="310" y="596"/>
                  </a:lnTo>
                  <a:lnTo>
                    <a:pt x="283" y="594"/>
                  </a:lnTo>
                  <a:lnTo>
                    <a:pt x="259" y="586"/>
                  </a:lnTo>
                  <a:lnTo>
                    <a:pt x="239" y="572"/>
                  </a:lnTo>
                  <a:lnTo>
                    <a:pt x="225" y="555"/>
                  </a:lnTo>
                  <a:lnTo>
                    <a:pt x="213" y="534"/>
                  </a:lnTo>
                  <a:lnTo>
                    <a:pt x="206" y="510"/>
                  </a:lnTo>
                  <a:lnTo>
                    <a:pt x="203" y="482"/>
                  </a:lnTo>
                  <a:lnTo>
                    <a:pt x="206" y="454"/>
                  </a:lnTo>
                  <a:lnTo>
                    <a:pt x="213" y="430"/>
                  </a:lnTo>
                  <a:lnTo>
                    <a:pt x="225" y="409"/>
                  </a:lnTo>
                  <a:lnTo>
                    <a:pt x="241" y="392"/>
                  </a:lnTo>
                  <a:lnTo>
                    <a:pt x="259" y="378"/>
                  </a:lnTo>
                  <a:lnTo>
                    <a:pt x="283" y="371"/>
                  </a:lnTo>
                  <a:lnTo>
                    <a:pt x="310" y="367"/>
                  </a:lnTo>
                  <a:close/>
                  <a:moveTo>
                    <a:pt x="310" y="28"/>
                  </a:moveTo>
                  <a:lnTo>
                    <a:pt x="291" y="31"/>
                  </a:lnTo>
                  <a:lnTo>
                    <a:pt x="274" y="37"/>
                  </a:lnTo>
                  <a:lnTo>
                    <a:pt x="260" y="48"/>
                  </a:lnTo>
                  <a:lnTo>
                    <a:pt x="251" y="61"/>
                  </a:lnTo>
                  <a:lnTo>
                    <a:pt x="243" y="77"/>
                  </a:lnTo>
                  <a:lnTo>
                    <a:pt x="239" y="96"/>
                  </a:lnTo>
                  <a:lnTo>
                    <a:pt x="237" y="114"/>
                  </a:lnTo>
                  <a:lnTo>
                    <a:pt x="238" y="133"/>
                  </a:lnTo>
                  <a:lnTo>
                    <a:pt x="243" y="151"/>
                  </a:lnTo>
                  <a:lnTo>
                    <a:pt x="250" y="167"/>
                  </a:lnTo>
                  <a:lnTo>
                    <a:pt x="260" y="181"/>
                  </a:lnTo>
                  <a:lnTo>
                    <a:pt x="274" y="191"/>
                  </a:lnTo>
                  <a:lnTo>
                    <a:pt x="290" y="198"/>
                  </a:lnTo>
                  <a:lnTo>
                    <a:pt x="310" y="201"/>
                  </a:lnTo>
                  <a:lnTo>
                    <a:pt x="331" y="198"/>
                  </a:lnTo>
                  <a:lnTo>
                    <a:pt x="347" y="191"/>
                  </a:lnTo>
                  <a:lnTo>
                    <a:pt x="360" y="181"/>
                  </a:lnTo>
                  <a:lnTo>
                    <a:pt x="371" y="167"/>
                  </a:lnTo>
                  <a:lnTo>
                    <a:pt x="377" y="151"/>
                  </a:lnTo>
                  <a:lnTo>
                    <a:pt x="381" y="133"/>
                  </a:lnTo>
                  <a:lnTo>
                    <a:pt x="384" y="114"/>
                  </a:lnTo>
                  <a:lnTo>
                    <a:pt x="381" y="96"/>
                  </a:lnTo>
                  <a:lnTo>
                    <a:pt x="377" y="77"/>
                  </a:lnTo>
                  <a:lnTo>
                    <a:pt x="369" y="61"/>
                  </a:lnTo>
                  <a:lnTo>
                    <a:pt x="360" y="48"/>
                  </a:lnTo>
                  <a:lnTo>
                    <a:pt x="347" y="37"/>
                  </a:lnTo>
                  <a:lnTo>
                    <a:pt x="330" y="31"/>
                  </a:lnTo>
                  <a:lnTo>
                    <a:pt x="310" y="28"/>
                  </a:lnTo>
                  <a:close/>
                  <a:moveTo>
                    <a:pt x="963" y="4"/>
                  </a:moveTo>
                  <a:lnTo>
                    <a:pt x="995" y="4"/>
                  </a:lnTo>
                  <a:lnTo>
                    <a:pt x="995" y="101"/>
                  </a:lnTo>
                  <a:lnTo>
                    <a:pt x="1091" y="4"/>
                  </a:lnTo>
                  <a:lnTo>
                    <a:pt x="1133" y="4"/>
                  </a:lnTo>
                  <a:lnTo>
                    <a:pt x="1028" y="108"/>
                  </a:lnTo>
                  <a:lnTo>
                    <a:pt x="1141" y="226"/>
                  </a:lnTo>
                  <a:lnTo>
                    <a:pt x="1095" y="226"/>
                  </a:lnTo>
                  <a:lnTo>
                    <a:pt x="995" y="117"/>
                  </a:lnTo>
                  <a:lnTo>
                    <a:pt x="995" y="226"/>
                  </a:lnTo>
                  <a:lnTo>
                    <a:pt x="963" y="226"/>
                  </a:lnTo>
                  <a:lnTo>
                    <a:pt x="963" y="4"/>
                  </a:lnTo>
                  <a:close/>
                  <a:moveTo>
                    <a:pt x="476" y="4"/>
                  </a:moveTo>
                  <a:lnTo>
                    <a:pt x="529" y="4"/>
                  </a:lnTo>
                  <a:lnTo>
                    <a:pt x="598" y="187"/>
                  </a:lnTo>
                  <a:lnTo>
                    <a:pt x="667" y="4"/>
                  </a:lnTo>
                  <a:lnTo>
                    <a:pt x="719" y="4"/>
                  </a:lnTo>
                  <a:lnTo>
                    <a:pt x="719" y="226"/>
                  </a:lnTo>
                  <a:lnTo>
                    <a:pt x="687" y="226"/>
                  </a:lnTo>
                  <a:lnTo>
                    <a:pt x="687" y="33"/>
                  </a:lnTo>
                  <a:lnTo>
                    <a:pt x="614" y="226"/>
                  </a:lnTo>
                  <a:lnTo>
                    <a:pt x="582" y="226"/>
                  </a:lnTo>
                  <a:lnTo>
                    <a:pt x="509" y="33"/>
                  </a:lnTo>
                  <a:lnTo>
                    <a:pt x="508" y="33"/>
                  </a:lnTo>
                  <a:lnTo>
                    <a:pt x="508" y="226"/>
                  </a:lnTo>
                  <a:lnTo>
                    <a:pt x="476" y="226"/>
                  </a:lnTo>
                  <a:lnTo>
                    <a:pt x="476" y="4"/>
                  </a:lnTo>
                  <a:close/>
                  <a:moveTo>
                    <a:pt x="0" y="4"/>
                  </a:moveTo>
                  <a:lnTo>
                    <a:pt x="169" y="4"/>
                  </a:lnTo>
                  <a:lnTo>
                    <a:pt x="169" y="32"/>
                  </a:lnTo>
                  <a:lnTo>
                    <a:pt x="101" y="32"/>
                  </a:lnTo>
                  <a:lnTo>
                    <a:pt x="101" y="226"/>
                  </a:lnTo>
                  <a:lnTo>
                    <a:pt x="69" y="226"/>
                  </a:lnTo>
                  <a:lnTo>
                    <a:pt x="69" y="32"/>
                  </a:lnTo>
                  <a:lnTo>
                    <a:pt x="0" y="32"/>
                  </a:lnTo>
                  <a:lnTo>
                    <a:pt x="0" y="4"/>
                  </a:lnTo>
                  <a:close/>
                  <a:moveTo>
                    <a:pt x="848" y="0"/>
                  </a:moveTo>
                  <a:lnTo>
                    <a:pt x="872" y="1"/>
                  </a:lnTo>
                  <a:lnTo>
                    <a:pt x="895" y="8"/>
                  </a:lnTo>
                  <a:lnTo>
                    <a:pt x="890" y="37"/>
                  </a:lnTo>
                  <a:lnTo>
                    <a:pt x="877" y="32"/>
                  </a:lnTo>
                  <a:lnTo>
                    <a:pt x="864" y="28"/>
                  </a:lnTo>
                  <a:lnTo>
                    <a:pt x="849" y="28"/>
                  </a:lnTo>
                  <a:lnTo>
                    <a:pt x="838" y="28"/>
                  </a:lnTo>
                  <a:lnTo>
                    <a:pt x="828" y="32"/>
                  </a:lnTo>
                  <a:lnTo>
                    <a:pt x="818" y="37"/>
                  </a:lnTo>
                  <a:lnTo>
                    <a:pt x="812" y="45"/>
                  </a:lnTo>
                  <a:lnTo>
                    <a:pt x="810" y="57"/>
                  </a:lnTo>
                  <a:lnTo>
                    <a:pt x="812" y="68"/>
                  </a:lnTo>
                  <a:lnTo>
                    <a:pt x="818" y="76"/>
                  </a:lnTo>
                  <a:lnTo>
                    <a:pt x="828" y="84"/>
                  </a:lnTo>
                  <a:lnTo>
                    <a:pt x="838" y="89"/>
                  </a:lnTo>
                  <a:lnTo>
                    <a:pt x="852" y="96"/>
                  </a:lnTo>
                  <a:lnTo>
                    <a:pt x="864" y="102"/>
                  </a:lnTo>
                  <a:lnTo>
                    <a:pt x="877" y="109"/>
                  </a:lnTo>
                  <a:lnTo>
                    <a:pt x="887" y="118"/>
                  </a:lnTo>
                  <a:lnTo>
                    <a:pt x="897" y="130"/>
                  </a:lnTo>
                  <a:lnTo>
                    <a:pt x="903" y="145"/>
                  </a:lnTo>
                  <a:lnTo>
                    <a:pt x="905" y="163"/>
                  </a:lnTo>
                  <a:lnTo>
                    <a:pt x="903" y="182"/>
                  </a:lnTo>
                  <a:lnTo>
                    <a:pt x="897" y="197"/>
                  </a:lnTo>
                  <a:lnTo>
                    <a:pt x="887" y="208"/>
                  </a:lnTo>
                  <a:lnTo>
                    <a:pt x="874" y="218"/>
                  </a:lnTo>
                  <a:lnTo>
                    <a:pt x="860" y="224"/>
                  </a:lnTo>
                  <a:lnTo>
                    <a:pt x="842" y="228"/>
                  </a:lnTo>
                  <a:lnTo>
                    <a:pt x="824" y="228"/>
                  </a:lnTo>
                  <a:lnTo>
                    <a:pt x="801" y="226"/>
                  </a:lnTo>
                  <a:lnTo>
                    <a:pt x="779" y="219"/>
                  </a:lnTo>
                  <a:lnTo>
                    <a:pt x="783" y="190"/>
                  </a:lnTo>
                  <a:lnTo>
                    <a:pt x="796" y="195"/>
                  </a:lnTo>
                  <a:lnTo>
                    <a:pt x="812" y="199"/>
                  </a:lnTo>
                  <a:lnTo>
                    <a:pt x="828" y="201"/>
                  </a:lnTo>
                  <a:lnTo>
                    <a:pt x="840" y="199"/>
                  </a:lnTo>
                  <a:lnTo>
                    <a:pt x="852" y="195"/>
                  </a:lnTo>
                  <a:lnTo>
                    <a:pt x="861" y="189"/>
                  </a:lnTo>
                  <a:lnTo>
                    <a:pt x="869" y="178"/>
                  </a:lnTo>
                  <a:lnTo>
                    <a:pt x="872" y="165"/>
                  </a:lnTo>
                  <a:lnTo>
                    <a:pt x="869" y="153"/>
                  </a:lnTo>
                  <a:lnTo>
                    <a:pt x="864" y="143"/>
                  </a:lnTo>
                  <a:lnTo>
                    <a:pt x="854" y="135"/>
                  </a:lnTo>
                  <a:lnTo>
                    <a:pt x="842" y="129"/>
                  </a:lnTo>
                  <a:lnTo>
                    <a:pt x="830" y="122"/>
                  </a:lnTo>
                  <a:lnTo>
                    <a:pt x="817" y="117"/>
                  </a:lnTo>
                  <a:lnTo>
                    <a:pt x="805" y="109"/>
                  </a:lnTo>
                  <a:lnTo>
                    <a:pt x="793" y="101"/>
                  </a:lnTo>
                  <a:lnTo>
                    <a:pt x="785" y="90"/>
                  </a:lnTo>
                  <a:lnTo>
                    <a:pt x="779" y="77"/>
                  </a:lnTo>
                  <a:lnTo>
                    <a:pt x="776" y="60"/>
                  </a:lnTo>
                  <a:lnTo>
                    <a:pt x="779" y="41"/>
                  </a:lnTo>
                  <a:lnTo>
                    <a:pt x="787" y="27"/>
                  </a:lnTo>
                  <a:lnTo>
                    <a:pt x="797" y="15"/>
                  </a:lnTo>
                  <a:lnTo>
                    <a:pt x="812" y="7"/>
                  </a:lnTo>
                  <a:lnTo>
                    <a:pt x="829" y="1"/>
                  </a:lnTo>
                  <a:lnTo>
                    <a:pt x="848" y="0"/>
                  </a:lnTo>
                  <a:close/>
                  <a:moveTo>
                    <a:pt x="310" y="0"/>
                  </a:moveTo>
                  <a:lnTo>
                    <a:pt x="337" y="3"/>
                  </a:lnTo>
                  <a:lnTo>
                    <a:pt x="361" y="11"/>
                  </a:lnTo>
                  <a:lnTo>
                    <a:pt x="380" y="24"/>
                  </a:lnTo>
                  <a:lnTo>
                    <a:pt x="396" y="41"/>
                  </a:lnTo>
                  <a:lnTo>
                    <a:pt x="408" y="62"/>
                  </a:lnTo>
                  <a:lnTo>
                    <a:pt x="415" y="88"/>
                  </a:lnTo>
                  <a:lnTo>
                    <a:pt x="417" y="114"/>
                  </a:lnTo>
                  <a:lnTo>
                    <a:pt x="415" y="142"/>
                  </a:lnTo>
                  <a:lnTo>
                    <a:pt x="408" y="166"/>
                  </a:lnTo>
                  <a:lnTo>
                    <a:pt x="396" y="187"/>
                  </a:lnTo>
                  <a:lnTo>
                    <a:pt x="381" y="205"/>
                  </a:lnTo>
                  <a:lnTo>
                    <a:pt x="361" y="218"/>
                  </a:lnTo>
                  <a:lnTo>
                    <a:pt x="337" y="226"/>
                  </a:lnTo>
                  <a:lnTo>
                    <a:pt x="310" y="228"/>
                  </a:lnTo>
                  <a:lnTo>
                    <a:pt x="283" y="226"/>
                  </a:lnTo>
                  <a:lnTo>
                    <a:pt x="259" y="218"/>
                  </a:lnTo>
                  <a:lnTo>
                    <a:pt x="239" y="205"/>
                  </a:lnTo>
                  <a:lnTo>
                    <a:pt x="225" y="187"/>
                  </a:lnTo>
                  <a:lnTo>
                    <a:pt x="213" y="166"/>
                  </a:lnTo>
                  <a:lnTo>
                    <a:pt x="206" y="142"/>
                  </a:lnTo>
                  <a:lnTo>
                    <a:pt x="203" y="114"/>
                  </a:lnTo>
                  <a:lnTo>
                    <a:pt x="206" y="88"/>
                  </a:lnTo>
                  <a:lnTo>
                    <a:pt x="213" y="62"/>
                  </a:lnTo>
                  <a:lnTo>
                    <a:pt x="225" y="41"/>
                  </a:lnTo>
                  <a:lnTo>
                    <a:pt x="241" y="24"/>
                  </a:lnTo>
                  <a:lnTo>
                    <a:pt x="259" y="11"/>
                  </a:lnTo>
                  <a:lnTo>
                    <a:pt x="283" y="3"/>
                  </a:lnTo>
                  <a:lnTo>
                    <a:pt x="310" y="0"/>
                  </a:lnTo>
                  <a:close/>
                </a:path>
              </a:pathLst>
            </a:custGeom>
            <a:solidFill>
              <a:schemeClr val="tx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dirty="0"/>
            </a:p>
          </p:txBody>
        </p:sp>
        <p:sp>
          <p:nvSpPr>
            <p:cNvPr id="26" name="Freeform 38">
              <a:extLst>
                <a:ext uri="{FF2B5EF4-FFF2-40B4-BE49-F238E27FC236}">
                  <a16:creationId xmlns:a16="http://schemas.microsoft.com/office/drawing/2014/main" id="{EBBD41D2-8B2E-874F-08CD-96980424211C}"/>
                </a:ext>
              </a:extLst>
            </p:cNvPr>
            <p:cNvSpPr>
              <a:spLocks noEditPoints="1"/>
            </p:cNvSpPr>
            <p:nvPr/>
          </p:nvSpPr>
          <p:spPr bwMode="auto">
            <a:xfrm>
              <a:off x="348" y="434"/>
              <a:ext cx="266" cy="172"/>
            </a:xfrm>
            <a:custGeom>
              <a:avLst/>
              <a:gdLst>
                <a:gd name="T0" fmla="*/ 0 w 1066"/>
                <a:gd name="T1" fmla="*/ 0 h 690"/>
                <a:gd name="T2" fmla="*/ 1 w 1066"/>
                <a:gd name="T3" fmla="*/ 0 h 690"/>
                <a:gd name="T4" fmla="*/ 1 w 1066"/>
                <a:gd name="T5" fmla="*/ 1 h 690"/>
                <a:gd name="T6" fmla="*/ 0 w 1066"/>
                <a:gd name="T7" fmla="*/ 1 h 690"/>
                <a:gd name="T8" fmla="*/ 0 w 1066"/>
                <a:gd name="T9" fmla="*/ 0 h 690"/>
                <a:gd name="T10" fmla="*/ 1 w 1066"/>
                <a:gd name="T11" fmla="*/ 0 h 690"/>
                <a:gd name="T12" fmla="*/ 1 w 1066"/>
                <a:gd name="T13" fmla="*/ 0 h 690"/>
                <a:gd name="T14" fmla="*/ 1 w 1066"/>
                <a:gd name="T15" fmla="*/ 1 h 690"/>
                <a:gd name="T16" fmla="*/ 1 w 1066"/>
                <a:gd name="T17" fmla="*/ 1 h 690"/>
                <a:gd name="T18" fmla="*/ 1 w 1066"/>
                <a:gd name="T19" fmla="*/ 0 h 690"/>
                <a:gd name="T20" fmla="*/ 0 w 1066"/>
                <a:gd name="T21" fmla="*/ 0 h 690"/>
                <a:gd name="T22" fmla="*/ 0 w 1066"/>
                <a:gd name="T23" fmla="*/ 0 h 690"/>
                <a:gd name="T24" fmla="*/ 0 w 1066"/>
                <a:gd name="T25" fmla="*/ 1 h 690"/>
                <a:gd name="T26" fmla="*/ 0 w 1066"/>
                <a:gd name="T27" fmla="*/ 1 h 690"/>
                <a:gd name="T28" fmla="*/ 0 w 1066"/>
                <a:gd name="T29" fmla="*/ 0 h 69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66" h="690">
                  <a:moveTo>
                    <a:pt x="376" y="376"/>
                  </a:moveTo>
                  <a:lnTo>
                    <a:pt x="690" y="376"/>
                  </a:lnTo>
                  <a:lnTo>
                    <a:pt x="690" y="690"/>
                  </a:lnTo>
                  <a:lnTo>
                    <a:pt x="376" y="690"/>
                  </a:lnTo>
                  <a:lnTo>
                    <a:pt x="376" y="376"/>
                  </a:lnTo>
                  <a:close/>
                  <a:moveTo>
                    <a:pt x="752" y="0"/>
                  </a:moveTo>
                  <a:lnTo>
                    <a:pt x="1066" y="0"/>
                  </a:lnTo>
                  <a:lnTo>
                    <a:pt x="1066" y="690"/>
                  </a:lnTo>
                  <a:lnTo>
                    <a:pt x="752" y="690"/>
                  </a:lnTo>
                  <a:lnTo>
                    <a:pt x="752" y="0"/>
                  </a:lnTo>
                  <a:close/>
                  <a:moveTo>
                    <a:pt x="0" y="0"/>
                  </a:moveTo>
                  <a:lnTo>
                    <a:pt x="314" y="0"/>
                  </a:lnTo>
                  <a:lnTo>
                    <a:pt x="314" y="690"/>
                  </a:lnTo>
                  <a:lnTo>
                    <a:pt x="0" y="690"/>
                  </a:lnTo>
                  <a:lnTo>
                    <a:pt x="0" y="0"/>
                  </a:lnTo>
                  <a:close/>
                </a:path>
              </a:pathLst>
            </a:custGeom>
            <a:solidFill>
              <a:schemeClr val="tx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7" name="Freeform 39">
              <a:extLst>
                <a:ext uri="{FF2B5EF4-FFF2-40B4-BE49-F238E27FC236}">
                  <a16:creationId xmlns:a16="http://schemas.microsoft.com/office/drawing/2014/main" id="{D7E5EBA9-526C-ED28-34F9-88826B595C85}"/>
                </a:ext>
              </a:extLst>
            </p:cNvPr>
            <p:cNvSpPr>
              <a:spLocks noEditPoints="1"/>
            </p:cNvSpPr>
            <p:nvPr/>
          </p:nvSpPr>
          <p:spPr bwMode="auto">
            <a:xfrm>
              <a:off x="348" y="340"/>
              <a:ext cx="266" cy="172"/>
            </a:xfrm>
            <a:custGeom>
              <a:avLst/>
              <a:gdLst>
                <a:gd name="T0" fmla="*/ 1 w 1066"/>
                <a:gd name="T1" fmla="*/ 0 h 690"/>
                <a:gd name="T2" fmla="*/ 1 w 1066"/>
                <a:gd name="T3" fmla="*/ 0 h 690"/>
                <a:gd name="T4" fmla="*/ 1 w 1066"/>
                <a:gd name="T5" fmla="*/ 0 h 690"/>
                <a:gd name="T6" fmla="*/ 1 w 1066"/>
                <a:gd name="T7" fmla="*/ 0 h 690"/>
                <a:gd name="T8" fmla="*/ 1 w 1066"/>
                <a:gd name="T9" fmla="*/ 0 h 690"/>
                <a:gd name="T10" fmla="*/ 0 w 1066"/>
                <a:gd name="T11" fmla="*/ 0 h 690"/>
                <a:gd name="T12" fmla="*/ 1 w 1066"/>
                <a:gd name="T13" fmla="*/ 0 h 690"/>
                <a:gd name="T14" fmla="*/ 1 w 1066"/>
                <a:gd name="T15" fmla="*/ 1 h 690"/>
                <a:gd name="T16" fmla="*/ 0 w 1066"/>
                <a:gd name="T17" fmla="*/ 1 h 690"/>
                <a:gd name="T18" fmla="*/ 0 w 1066"/>
                <a:gd name="T19" fmla="*/ 0 h 690"/>
                <a:gd name="T20" fmla="*/ 0 w 1066"/>
                <a:gd name="T21" fmla="*/ 0 h 690"/>
                <a:gd name="T22" fmla="*/ 0 w 1066"/>
                <a:gd name="T23" fmla="*/ 0 h 690"/>
                <a:gd name="T24" fmla="*/ 0 w 1066"/>
                <a:gd name="T25" fmla="*/ 0 h 690"/>
                <a:gd name="T26" fmla="*/ 0 w 1066"/>
                <a:gd name="T27" fmla="*/ 0 h 690"/>
                <a:gd name="T28" fmla="*/ 0 w 1066"/>
                <a:gd name="T29" fmla="*/ 0 h 69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66" h="690">
                  <a:moveTo>
                    <a:pt x="752" y="0"/>
                  </a:moveTo>
                  <a:lnTo>
                    <a:pt x="1066" y="0"/>
                  </a:lnTo>
                  <a:lnTo>
                    <a:pt x="1066" y="314"/>
                  </a:lnTo>
                  <a:lnTo>
                    <a:pt x="752" y="314"/>
                  </a:lnTo>
                  <a:lnTo>
                    <a:pt x="752" y="0"/>
                  </a:lnTo>
                  <a:close/>
                  <a:moveTo>
                    <a:pt x="376" y="0"/>
                  </a:moveTo>
                  <a:lnTo>
                    <a:pt x="690" y="0"/>
                  </a:lnTo>
                  <a:lnTo>
                    <a:pt x="690" y="690"/>
                  </a:lnTo>
                  <a:lnTo>
                    <a:pt x="376" y="690"/>
                  </a:lnTo>
                  <a:lnTo>
                    <a:pt x="376" y="0"/>
                  </a:lnTo>
                  <a:close/>
                  <a:moveTo>
                    <a:pt x="0" y="0"/>
                  </a:moveTo>
                  <a:lnTo>
                    <a:pt x="314" y="0"/>
                  </a:lnTo>
                  <a:lnTo>
                    <a:pt x="314" y="314"/>
                  </a:lnTo>
                  <a:lnTo>
                    <a:pt x="0" y="314"/>
                  </a:lnTo>
                  <a:lnTo>
                    <a:pt x="0" y="0"/>
                  </a:lnTo>
                  <a:close/>
                </a:path>
              </a:pathLst>
            </a:custGeom>
            <a:solidFill>
              <a:srgbClr val="80BF44"/>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grpSp>
    </p:spTree>
    <p:extLst>
      <p:ext uri="{BB962C8B-B14F-4D97-AF65-F5344CB8AC3E}">
        <p14:creationId xmlns:p14="http://schemas.microsoft.com/office/powerpoint/2010/main" val="36635331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C21F39ED-1CD3-478C-BDA8-9D16E8B3B798}"/>
              </a:ext>
            </a:extLst>
          </p:cNvPr>
          <p:cNvSpPr>
            <a:spLocks noGrp="1" noChangeArrowheads="1"/>
          </p:cNvSpPr>
          <p:nvPr>
            <p:ph type="title"/>
          </p:nvPr>
        </p:nvSpPr>
        <p:spPr>
          <a:xfrm>
            <a:off x="2592388" y="0"/>
            <a:ext cx="3095625" cy="544512"/>
          </a:xfrm>
        </p:spPr>
        <p:txBody>
          <a:bodyPr/>
          <a:lstStyle/>
          <a:p>
            <a:pPr eaLnBrk="1" hangingPunct="1"/>
            <a:r>
              <a:rPr lang="en-US" altLang="en-US" sz="1500" b="1" dirty="0">
                <a:solidFill>
                  <a:schemeClr val="bg2"/>
                </a:solidFill>
                <a:latin typeface="Calibri" panose="020F0502020204030204" pitchFamily="34" charset="0"/>
              </a:rPr>
              <a:t>Results of “toy” </a:t>
            </a:r>
            <a:r>
              <a:rPr lang="en-US" altLang="en-US" sz="1500" b="1" dirty="0" err="1">
                <a:solidFill>
                  <a:schemeClr val="bg2"/>
                </a:solidFill>
                <a:latin typeface="Calibri" panose="020F0502020204030204" pitchFamily="34" charset="0"/>
              </a:rPr>
              <a:t>vdM</a:t>
            </a:r>
            <a:r>
              <a:rPr lang="en-US" altLang="en-US" sz="1500" b="1" dirty="0">
                <a:solidFill>
                  <a:schemeClr val="bg2"/>
                </a:solidFill>
                <a:latin typeface="Calibri" panose="020F0502020204030204" pitchFamily="34" charset="0"/>
              </a:rPr>
              <a:t> scan Cont.</a:t>
            </a:r>
          </a:p>
        </p:txBody>
      </p:sp>
      <p:sp>
        <p:nvSpPr>
          <p:cNvPr id="3076" name="Rectangle 5">
            <a:extLst>
              <a:ext uri="{FF2B5EF4-FFF2-40B4-BE49-F238E27FC236}">
                <a16:creationId xmlns:a16="http://schemas.microsoft.com/office/drawing/2014/main" id="{92022922-E30C-4F8C-A94C-07DBE30B864E}"/>
              </a:ext>
            </a:extLst>
          </p:cNvPr>
          <p:cNvSpPr>
            <a:spLocks noChangeArrowheads="1"/>
          </p:cNvSpPr>
          <p:nvPr/>
        </p:nvSpPr>
        <p:spPr bwMode="auto">
          <a:xfrm>
            <a:off x="5329238" y="3889375"/>
            <a:ext cx="431800" cy="431800"/>
          </a:xfrm>
          <a:prstGeom prst="rect">
            <a:avLst/>
          </a:prstGeom>
          <a:solidFill>
            <a:srgbClr val="96969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278" tIns="34139" rIns="68278" bIns="34139" anchor="ctr"/>
          <a:lstStyle>
            <a:lvl1pPr defTabSz="576263" eaLnBrk="0" hangingPunct="0">
              <a:defRPr sz="1100">
                <a:solidFill>
                  <a:schemeClr val="tx1"/>
                </a:solidFill>
                <a:latin typeface="Arial" panose="020B0604020202020204" pitchFamily="34" charset="0"/>
              </a:defRPr>
            </a:lvl1pPr>
            <a:lvl2pPr marL="742950" indent="-285750" defTabSz="576263" eaLnBrk="0" hangingPunct="0">
              <a:defRPr sz="1100">
                <a:solidFill>
                  <a:schemeClr val="tx1"/>
                </a:solidFill>
                <a:latin typeface="Arial" panose="020B0604020202020204" pitchFamily="34" charset="0"/>
              </a:defRPr>
            </a:lvl2pPr>
            <a:lvl3pPr marL="1143000" indent="-228600" defTabSz="576263" eaLnBrk="0" hangingPunct="0">
              <a:defRPr sz="1100">
                <a:solidFill>
                  <a:schemeClr val="tx1"/>
                </a:solidFill>
                <a:latin typeface="Arial" panose="020B0604020202020204" pitchFamily="34" charset="0"/>
              </a:defRPr>
            </a:lvl3pPr>
            <a:lvl4pPr marL="1600200" indent="-228600" defTabSz="576263" eaLnBrk="0" hangingPunct="0">
              <a:defRPr sz="1100">
                <a:solidFill>
                  <a:schemeClr val="tx1"/>
                </a:solidFill>
                <a:latin typeface="Arial" panose="020B0604020202020204" pitchFamily="34" charset="0"/>
              </a:defRPr>
            </a:lvl4pPr>
            <a:lvl5pPr marL="2057400" indent="-228600" defTabSz="576263" eaLnBrk="0" hangingPunct="0">
              <a:defRPr sz="1100">
                <a:solidFill>
                  <a:schemeClr val="tx1"/>
                </a:solidFill>
                <a:latin typeface="Arial" panose="020B0604020202020204" pitchFamily="34" charset="0"/>
              </a:defRPr>
            </a:lvl5pPr>
            <a:lvl6pPr marL="2514600" indent="-228600" defTabSz="576263" eaLnBrk="0" fontAlgn="base" hangingPunct="0">
              <a:spcBef>
                <a:spcPct val="0"/>
              </a:spcBef>
              <a:spcAft>
                <a:spcPct val="0"/>
              </a:spcAft>
              <a:defRPr sz="1100">
                <a:solidFill>
                  <a:schemeClr val="tx1"/>
                </a:solidFill>
                <a:latin typeface="Arial" panose="020B0604020202020204" pitchFamily="34" charset="0"/>
              </a:defRPr>
            </a:lvl6pPr>
            <a:lvl7pPr marL="2971800" indent="-228600" defTabSz="576263" eaLnBrk="0" fontAlgn="base" hangingPunct="0">
              <a:spcBef>
                <a:spcPct val="0"/>
              </a:spcBef>
              <a:spcAft>
                <a:spcPct val="0"/>
              </a:spcAft>
              <a:defRPr sz="1100">
                <a:solidFill>
                  <a:schemeClr val="tx1"/>
                </a:solidFill>
                <a:latin typeface="Arial" panose="020B0604020202020204" pitchFamily="34" charset="0"/>
              </a:defRPr>
            </a:lvl7pPr>
            <a:lvl8pPr marL="3429000" indent="-228600" defTabSz="576263" eaLnBrk="0" fontAlgn="base" hangingPunct="0">
              <a:spcBef>
                <a:spcPct val="0"/>
              </a:spcBef>
              <a:spcAft>
                <a:spcPct val="0"/>
              </a:spcAft>
              <a:defRPr sz="1100">
                <a:solidFill>
                  <a:schemeClr val="tx1"/>
                </a:solidFill>
                <a:latin typeface="Arial" panose="020B0604020202020204" pitchFamily="34" charset="0"/>
              </a:defRPr>
            </a:lvl8pPr>
            <a:lvl9pPr marL="3886200" indent="-228600" defTabSz="576263" eaLnBrk="0" fontAlgn="base" hangingPunct="0">
              <a:spcBef>
                <a:spcPct val="0"/>
              </a:spcBef>
              <a:spcAft>
                <a:spcPct val="0"/>
              </a:spcAft>
              <a:defRPr sz="1100">
                <a:solidFill>
                  <a:schemeClr val="tx1"/>
                </a:solidFill>
                <a:latin typeface="Arial" panose="020B0604020202020204" pitchFamily="34" charset="0"/>
              </a:defRPr>
            </a:lvl9pPr>
          </a:lstStyle>
          <a:p>
            <a:pPr algn="ctr" eaLnBrk="1" hangingPunct="1"/>
            <a:r>
              <a:rPr lang="en-US" altLang="en-US" sz="900" dirty="0"/>
              <a:t>15</a:t>
            </a:r>
            <a:endParaRPr lang="ru-RU" altLang="en-US" sz="900" dirty="0"/>
          </a:p>
        </p:txBody>
      </p:sp>
      <p:sp>
        <p:nvSpPr>
          <p:cNvPr id="3077" name="Text Box 8">
            <a:extLst>
              <a:ext uri="{FF2B5EF4-FFF2-40B4-BE49-F238E27FC236}">
                <a16:creationId xmlns:a16="http://schemas.microsoft.com/office/drawing/2014/main" id="{A9B37F90-5802-491C-9473-99734F16E627}"/>
              </a:ext>
            </a:extLst>
          </p:cNvPr>
          <p:cNvSpPr txBox="1">
            <a:spLocks noChangeArrowheads="1"/>
          </p:cNvSpPr>
          <p:nvPr/>
        </p:nvSpPr>
        <p:spPr bwMode="auto">
          <a:xfrm>
            <a:off x="2447925" y="3889375"/>
            <a:ext cx="2784475" cy="1920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278" tIns="34139" rIns="68278" bIns="34139">
            <a:spAutoFit/>
          </a:bodyPr>
          <a:lstStyle>
            <a:lvl1pPr defTabSz="576263" eaLnBrk="0" hangingPunct="0">
              <a:defRPr sz="1100">
                <a:solidFill>
                  <a:schemeClr val="tx1"/>
                </a:solidFill>
                <a:latin typeface="Arial" panose="020B0604020202020204" pitchFamily="34" charset="0"/>
              </a:defRPr>
            </a:lvl1pPr>
            <a:lvl2pPr marL="742950" indent="-285750" defTabSz="576263" eaLnBrk="0" hangingPunct="0">
              <a:defRPr sz="1100">
                <a:solidFill>
                  <a:schemeClr val="tx1"/>
                </a:solidFill>
                <a:latin typeface="Arial" panose="020B0604020202020204" pitchFamily="34" charset="0"/>
              </a:defRPr>
            </a:lvl2pPr>
            <a:lvl3pPr marL="1143000" indent="-228600" defTabSz="576263" eaLnBrk="0" hangingPunct="0">
              <a:defRPr sz="1100">
                <a:solidFill>
                  <a:schemeClr val="tx1"/>
                </a:solidFill>
                <a:latin typeface="Arial" panose="020B0604020202020204" pitchFamily="34" charset="0"/>
              </a:defRPr>
            </a:lvl3pPr>
            <a:lvl4pPr marL="1600200" indent="-228600" defTabSz="576263" eaLnBrk="0" hangingPunct="0">
              <a:defRPr sz="1100">
                <a:solidFill>
                  <a:schemeClr val="tx1"/>
                </a:solidFill>
                <a:latin typeface="Arial" panose="020B0604020202020204" pitchFamily="34" charset="0"/>
              </a:defRPr>
            </a:lvl4pPr>
            <a:lvl5pPr marL="2057400" indent="-228600" defTabSz="576263" eaLnBrk="0" hangingPunct="0">
              <a:defRPr sz="1100">
                <a:solidFill>
                  <a:schemeClr val="tx1"/>
                </a:solidFill>
                <a:latin typeface="Arial" panose="020B0604020202020204" pitchFamily="34" charset="0"/>
              </a:defRPr>
            </a:lvl5pPr>
            <a:lvl6pPr marL="2514600" indent="-228600" defTabSz="576263" eaLnBrk="0" fontAlgn="base" hangingPunct="0">
              <a:spcBef>
                <a:spcPct val="0"/>
              </a:spcBef>
              <a:spcAft>
                <a:spcPct val="0"/>
              </a:spcAft>
              <a:defRPr sz="1100">
                <a:solidFill>
                  <a:schemeClr val="tx1"/>
                </a:solidFill>
                <a:latin typeface="Arial" panose="020B0604020202020204" pitchFamily="34" charset="0"/>
              </a:defRPr>
            </a:lvl6pPr>
            <a:lvl7pPr marL="2971800" indent="-228600" defTabSz="576263" eaLnBrk="0" fontAlgn="base" hangingPunct="0">
              <a:spcBef>
                <a:spcPct val="0"/>
              </a:spcBef>
              <a:spcAft>
                <a:spcPct val="0"/>
              </a:spcAft>
              <a:defRPr sz="1100">
                <a:solidFill>
                  <a:schemeClr val="tx1"/>
                </a:solidFill>
                <a:latin typeface="Arial" panose="020B0604020202020204" pitchFamily="34" charset="0"/>
              </a:defRPr>
            </a:lvl7pPr>
            <a:lvl8pPr marL="3429000" indent="-228600" defTabSz="576263" eaLnBrk="0" fontAlgn="base" hangingPunct="0">
              <a:spcBef>
                <a:spcPct val="0"/>
              </a:spcBef>
              <a:spcAft>
                <a:spcPct val="0"/>
              </a:spcAft>
              <a:defRPr sz="1100">
                <a:solidFill>
                  <a:schemeClr val="tx1"/>
                </a:solidFill>
                <a:latin typeface="Arial" panose="020B0604020202020204" pitchFamily="34" charset="0"/>
              </a:defRPr>
            </a:lvl8pPr>
            <a:lvl9pPr marL="3886200" indent="-228600" defTabSz="576263" eaLnBrk="0" fontAlgn="base" hangingPunct="0">
              <a:spcBef>
                <a:spcPct val="0"/>
              </a:spcBef>
              <a:spcAft>
                <a:spcPct val="0"/>
              </a:spcAft>
              <a:defRPr sz="1100">
                <a:solidFill>
                  <a:schemeClr val="tx1"/>
                </a:solidFill>
                <a:latin typeface="Arial" panose="020B0604020202020204" pitchFamily="34" charset="0"/>
              </a:defRPr>
            </a:lvl9pPr>
          </a:lstStyle>
          <a:p>
            <a:pPr eaLnBrk="1" hangingPunct="1"/>
            <a:endParaRPr lang="ru-RU" altLang="en-US" sz="800" dirty="0">
              <a:solidFill>
                <a:schemeClr val="bg2"/>
              </a:solidFill>
            </a:endParaRPr>
          </a:p>
        </p:txBody>
      </p:sp>
      <p:sp>
        <p:nvSpPr>
          <p:cNvPr id="3079" name="Rectangle 26">
            <a:extLst>
              <a:ext uri="{FF2B5EF4-FFF2-40B4-BE49-F238E27FC236}">
                <a16:creationId xmlns:a16="http://schemas.microsoft.com/office/drawing/2014/main" id="{7190837A-338F-4C35-BCA9-7735243D66CD}"/>
              </a:ext>
            </a:extLst>
          </p:cNvPr>
          <p:cNvSpPr>
            <a:spLocks noChangeArrowheads="1"/>
          </p:cNvSpPr>
          <p:nvPr/>
        </p:nvSpPr>
        <p:spPr bwMode="auto">
          <a:xfrm>
            <a:off x="720725" y="1152525"/>
            <a:ext cx="467995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57606" tIns="28803" rIns="57606" bIns="28803" anchor="ctr"/>
          <a:lstStyle>
            <a:lvl1pPr defTabSz="576263" eaLnBrk="0" hangingPunct="0">
              <a:defRPr sz="1100">
                <a:solidFill>
                  <a:schemeClr val="tx1"/>
                </a:solidFill>
                <a:latin typeface="Arial" panose="020B0604020202020204" pitchFamily="34" charset="0"/>
              </a:defRPr>
            </a:lvl1pPr>
            <a:lvl2pPr marL="742950" indent="-285750" defTabSz="576263" eaLnBrk="0" hangingPunct="0">
              <a:defRPr sz="1100">
                <a:solidFill>
                  <a:schemeClr val="tx1"/>
                </a:solidFill>
                <a:latin typeface="Arial" panose="020B0604020202020204" pitchFamily="34" charset="0"/>
              </a:defRPr>
            </a:lvl2pPr>
            <a:lvl3pPr marL="1143000" indent="-228600" defTabSz="576263" eaLnBrk="0" hangingPunct="0">
              <a:defRPr sz="1100">
                <a:solidFill>
                  <a:schemeClr val="tx1"/>
                </a:solidFill>
                <a:latin typeface="Arial" panose="020B0604020202020204" pitchFamily="34" charset="0"/>
              </a:defRPr>
            </a:lvl3pPr>
            <a:lvl4pPr marL="1600200" indent="-228600" defTabSz="576263" eaLnBrk="0" hangingPunct="0">
              <a:defRPr sz="1100">
                <a:solidFill>
                  <a:schemeClr val="tx1"/>
                </a:solidFill>
                <a:latin typeface="Arial" panose="020B0604020202020204" pitchFamily="34" charset="0"/>
              </a:defRPr>
            </a:lvl4pPr>
            <a:lvl5pPr marL="2057400" indent="-228600" defTabSz="576263" eaLnBrk="0" hangingPunct="0">
              <a:defRPr sz="1100">
                <a:solidFill>
                  <a:schemeClr val="tx1"/>
                </a:solidFill>
                <a:latin typeface="Arial" panose="020B0604020202020204" pitchFamily="34" charset="0"/>
              </a:defRPr>
            </a:lvl5pPr>
            <a:lvl6pPr marL="2514600" indent="-228600" defTabSz="576263" eaLnBrk="0" fontAlgn="base" hangingPunct="0">
              <a:spcBef>
                <a:spcPct val="0"/>
              </a:spcBef>
              <a:spcAft>
                <a:spcPct val="0"/>
              </a:spcAft>
              <a:defRPr sz="1100">
                <a:solidFill>
                  <a:schemeClr val="tx1"/>
                </a:solidFill>
                <a:latin typeface="Arial" panose="020B0604020202020204" pitchFamily="34" charset="0"/>
              </a:defRPr>
            </a:lvl6pPr>
            <a:lvl7pPr marL="2971800" indent="-228600" defTabSz="576263" eaLnBrk="0" fontAlgn="base" hangingPunct="0">
              <a:spcBef>
                <a:spcPct val="0"/>
              </a:spcBef>
              <a:spcAft>
                <a:spcPct val="0"/>
              </a:spcAft>
              <a:defRPr sz="1100">
                <a:solidFill>
                  <a:schemeClr val="tx1"/>
                </a:solidFill>
                <a:latin typeface="Arial" panose="020B0604020202020204" pitchFamily="34" charset="0"/>
              </a:defRPr>
            </a:lvl7pPr>
            <a:lvl8pPr marL="3429000" indent="-228600" defTabSz="576263" eaLnBrk="0" fontAlgn="base" hangingPunct="0">
              <a:spcBef>
                <a:spcPct val="0"/>
              </a:spcBef>
              <a:spcAft>
                <a:spcPct val="0"/>
              </a:spcAft>
              <a:defRPr sz="1100">
                <a:solidFill>
                  <a:schemeClr val="tx1"/>
                </a:solidFill>
                <a:latin typeface="Arial" panose="020B0604020202020204" pitchFamily="34" charset="0"/>
              </a:defRPr>
            </a:lvl8pPr>
            <a:lvl9pPr marL="3886200" indent="-228600" defTabSz="576263" eaLnBrk="0" fontAlgn="base" hangingPunct="0">
              <a:spcBef>
                <a:spcPct val="0"/>
              </a:spcBef>
              <a:spcAft>
                <a:spcPct val="0"/>
              </a:spcAft>
              <a:defRPr sz="1100">
                <a:solidFill>
                  <a:schemeClr val="tx1"/>
                </a:solidFill>
                <a:latin typeface="Arial" panose="020B0604020202020204" pitchFamily="34" charset="0"/>
              </a:defRPr>
            </a:lvl9pPr>
          </a:lstStyle>
          <a:p>
            <a:pPr eaLnBrk="1" hangingPunct="1"/>
            <a:endParaRPr lang="en-GB" altLang="en-US" dirty="0">
              <a:solidFill>
                <a:schemeClr val="tx2"/>
              </a:solidFill>
            </a:endParaRPr>
          </a:p>
        </p:txBody>
      </p:sp>
      <p:sp>
        <p:nvSpPr>
          <p:cNvPr id="7" name="TextBox 6">
            <a:extLst>
              <a:ext uri="{FF2B5EF4-FFF2-40B4-BE49-F238E27FC236}">
                <a16:creationId xmlns:a16="http://schemas.microsoft.com/office/drawing/2014/main" id="{F5B0E3BB-EC6D-6338-FE54-0F4D578D5871}"/>
              </a:ext>
            </a:extLst>
          </p:cNvPr>
          <p:cNvSpPr txBox="1"/>
          <p:nvPr/>
        </p:nvSpPr>
        <p:spPr>
          <a:xfrm>
            <a:off x="1440558" y="2256083"/>
            <a:ext cx="322524" cy="246221"/>
          </a:xfrm>
          <a:prstGeom prst="rect">
            <a:avLst/>
          </a:prstGeom>
          <a:noFill/>
        </p:spPr>
        <p:txBody>
          <a:bodyPr wrap="none" rtlCol="0">
            <a:spAutoFit/>
          </a:bodyPr>
          <a:lstStyle/>
          <a:p>
            <a:r>
              <a:rPr lang="en-US" sz="800" dirty="0"/>
              <a:t>(</a:t>
            </a:r>
            <a:r>
              <a:rPr lang="en-US" sz="1000" dirty="0"/>
              <a:t>a</a:t>
            </a:r>
            <a:r>
              <a:rPr lang="en-US" sz="800" dirty="0"/>
              <a:t>)</a:t>
            </a:r>
            <a:endParaRPr lang="en-GB" sz="800" dirty="0"/>
          </a:p>
        </p:txBody>
      </p:sp>
      <p:sp>
        <p:nvSpPr>
          <p:cNvPr id="20" name="TextBox 19">
            <a:extLst>
              <a:ext uri="{FF2B5EF4-FFF2-40B4-BE49-F238E27FC236}">
                <a16:creationId xmlns:a16="http://schemas.microsoft.com/office/drawing/2014/main" id="{C03F2C0E-B4D3-3E74-ADFF-38ADF9529725}"/>
              </a:ext>
            </a:extLst>
          </p:cNvPr>
          <p:cNvSpPr txBox="1"/>
          <p:nvPr/>
        </p:nvSpPr>
        <p:spPr>
          <a:xfrm>
            <a:off x="4297418" y="2243333"/>
            <a:ext cx="341760" cy="246221"/>
          </a:xfrm>
          <a:prstGeom prst="rect">
            <a:avLst/>
          </a:prstGeom>
          <a:noFill/>
        </p:spPr>
        <p:txBody>
          <a:bodyPr wrap="none" rtlCol="0">
            <a:spAutoFit/>
          </a:bodyPr>
          <a:lstStyle/>
          <a:p>
            <a:r>
              <a:rPr lang="en-US" sz="1000" dirty="0"/>
              <a:t>(b)</a:t>
            </a:r>
            <a:endParaRPr lang="en-GB" sz="1000" dirty="0"/>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EC2589D6-967E-EAB8-84E0-413A9B843CC3}"/>
                  </a:ext>
                </a:extLst>
              </p:cNvPr>
              <p:cNvSpPr txBox="1"/>
              <p:nvPr/>
            </p:nvSpPr>
            <p:spPr>
              <a:xfrm>
                <a:off x="497902" y="2413484"/>
                <a:ext cx="4841005" cy="251159"/>
              </a:xfrm>
              <a:prstGeom prst="rect">
                <a:avLst/>
              </a:prstGeom>
              <a:noFill/>
            </p:spPr>
            <p:txBody>
              <a:bodyPr wrap="none" rtlCol="0">
                <a:spAutoFit/>
              </a:bodyPr>
              <a:lstStyle/>
              <a:p>
                <a:r>
                  <a:rPr lang="en-US" sz="1000" dirty="0"/>
                  <a:t>Fig. 11: The dependency of </a:t>
                </a:r>
                <a14:m>
                  <m:oMath xmlns:m="http://schemas.openxmlformats.org/officeDocument/2006/math">
                    <m:sSup>
                      <m:sSupPr>
                        <m:ctrlPr>
                          <a:rPr lang="en-US" sz="1000" b="0" i="1" smtClean="0">
                            <a:latin typeface="Cambria Math" panose="02040503050406030204" pitchFamily="18" charset="0"/>
                          </a:rPr>
                        </m:ctrlPr>
                      </m:sSupPr>
                      <m:e>
                        <m:r>
                          <m:rPr>
                            <m:sty m:val="p"/>
                          </m:rPr>
                          <a:rPr lang="en-US" sz="1000" b="0" i="0" smtClean="0">
                            <a:latin typeface="Cambria Math" panose="02040503050406030204" pitchFamily="18" charset="0"/>
                          </a:rPr>
                          <m:t>Ω</m:t>
                        </m:r>
                      </m:e>
                      <m:sup>
                        <m:r>
                          <a:rPr lang="en-US" sz="1000" b="0" i="1" smtClean="0">
                            <a:latin typeface="Cambria Math" panose="02040503050406030204" pitchFamily="18" charset="0"/>
                          </a:rPr>
                          <m:t>𝑓𝑖𝑡</m:t>
                        </m:r>
                        <m:r>
                          <a:rPr lang="en-US" sz="1000" b="0" i="1" smtClean="0">
                            <a:latin typeface="Cambria Math" panose="02040503050406030204" pitchFamily="18" charset="0"/>
                          </a:rPr>
                          <m:t> </m:t>
                        </m:r>
                        <m:r>
                          <a:rPr lang="en-US" sz="1000" b="0" i="1" smtClean="0">
                            <a:latin typeface="Cambria Math" panose="02040503050406030204" pitchFamily="18" charset="0"/>
                          </a:rPr>
                          <m:t>𝑚𝑜𝑑𝑒𝑙</m:t>
                        </m:r>
                      </m:sup>
                    </m:sSup>
                  </m:oMath>
                </a14:m>
                <a:r>
                  <a:rPr lang="en-US" sz="1000" dirty="0"/>
                  <a:t>(a) and its deviation from </a:t>
                </a:r>
                <a14:m>
                  <m:oMath xmlns:m="http://schemas.openxmlformats.org/officeDocument/2006/math">
                    <m:sSup>
                      <m:sSupPr>
                        <m:ctrlPr>
                          <a:rPr lang="en-US" sz="1000" i="1">
                            <a:latin typeface="Cambria Math" panose="02040503050406030204" pitchFamily="18" charset="0"/>
                          </a:rPr>
                        </m:ctrlPr>
                      </m:sSupPr>
                      <m:e>
                        <m:r>
                          <m:rPr>
                            <m:sty m:val="p"/>
                          </m:rPr>
                          <a:rPr lang="en-US" sz="1000">
                            <a:latin typeface="Cambria Math" panose="02040503050406030204" pitchFamily="18" charset="0"/>
                          </a:rPr>
                          <m:t>Ω</m:t>
                        </m:r>
                      </m:e>
                      <m:sup>
                        <m:r>
                          <a:rPr lang="en-US" sz="1000" b="0" i="1" smtClean="0">
                            <a:latin typeface="Cambria Math" panose="02040503050406030204" pitchFamily="18" charset="0"/>
                          </a:rPr>
                          <m:t>𝐴𝑛𝑎𝑙𝑦𝑡𝑖𝑐𝑎𝑙</m:t>
                        </m:r>
                      </m:sup>
                    </m:sSup>
                  </m:oMath>
                </a14:m>
                <a:r>
                  <a:rPr lang="en-US" sz="1000" dirty="0"/>
                  <a:t> (b) on q.</a:t>
                </a:r>
                <a:endParaRPr lang="en-GB" sz="1000" dirty="0"/>
              </a:p>
            </p:txBody>
          </p:sp>
        </mc:Choice>
        <mc:Fallback xmlns="">
          <p:sp>
            <p:nvSpPr>
              <p:cNvPr id="8" name="TextBox 7">
                <a:extLst>
                  <a:ext uri="{FF2B5EF4-FFF2-40B4-BE49-F238E27FC236}">
                    <a16:creationId xmlns:a16="http://schemas.microsoft.com/office/drawing/2014/main" id="{EC2589D6-967E-EAB8-84E0-413A9B843CC3}"/>
                  </a:ext>
                </a:extLst>
              </p:cNvPr>
              <p:cNvSpPr txBox="1">
                <a:spLocks noRot="1" noChangeAspect="1" noMove="1" noResize="1" noEditPoints="1" noAdjustHandles="1" noChangeArrowheads="1" noChangeShapeType="1" noTextEdit="1"/>
              </p:cNvSpPr>
              <p:nvPr/>
            </p:nvSpPr>
            <p:spPr>
              <a:xfrm>
                <a:off x="497902" y="2413484"/>
                <a:ext cx="4841005" cy="251159"/>
              </a:xfrm>
              <a:prstGeom prst="rect">
                <a:avLst/>
              </a:prstGeom>
              <a:blipFill>
                <a:blip r:embed="rId3"/>
                <a:stretch>
                  <a:fillRect b="-975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B5C9282F-27F0-CBFC-EC0F-DDAE1D30B4C6}"/>
                  </a:ext>
                </a:extLst>
              </p:cNvPr>
              <p:cNvSpPr txBox="1"/>
              <p:nvPr/>
            </p:nvSpPr>
            <p:spPr>
              <a:xfrm>
                <a:off x="31750" y="2647537"/>
                <a:ext cx="5697538" cy="1384995"/>
              </a:xfrm>
              <a:prstGeom prst="rect">
                <a:avLst/>
              </a:prstGeom>
              <a:noFill/>
            </p:spPr>
            <p:txBody>
              <a:bodyPr wrap="square" rtlCol="0">
                <a:spAutoFit/>
              </a:bodyPr>
              <a:lstStyle/>
              <a:p>
                <a:pPr algn="just"/>
                <a:r>
                  <a:rPr lang="en-US" sz="1200" dirty="0">
                    <a:latin typeface="+mn-lt"/>
                  </a:rPr>
                  <a:t>According to the previous results:</a:t>
                </a:r>
              </a:p>
              <a:p>
                <a:pPr marL="228600" indent="-228600" algn="just">
                  <a:buFont typeface="Arial" panose="020B0604020202020204" pitchFamily="34" charset="0"/>
                  <a:buChar char="•"/>
                </a:pPr>
                <a:r>
                  <a:rPr lang="en-US" sz="1200" dirty="0">
                    <a:latin typeface="+mn-lt"/>
                  </a:rPr>
                  <a:t>q-Gaussian model provides a higher accuracy than Gaussian and double </a:t>
                </a:r>
                <a:r>
                  <a:rPr lang="en-GB" sz="1200" dirty="0">
                    <a:latin typeface="+mn-lt"/>
                  </a:rPr>
                  <a:t>Gaussian</a:t>
                </a:r>
                <a:r>
                  <a:rPr lang="en-US" sz="1200" dirty="0">
                    <a:latin typeface="+mn-lt"/>
                  </a:rPr>
                  <a:t>;</a:t>
                </a:r>
              </a:p>
              <a:p>
                <a:pPr marL="228600" indent="-228600" algn="just">
                  <a:buFont typeface="Arial" panose="020B0604020202020204" pitchFamily="34" charset="0"/>
                  <a:buChar char="•"/>
                </a:pPr>
                <a:r>
                  <a:rPr lang="en-US" sz="1200" dirty="0">
                    <a:latin typeface="+mn-lt"/>
                  </a:rPr>
                  <a:t>In contrast with double </a:t>
                </a:r>
                <a:r>
                  <a:rPr lang="en-GB" sz="1200" dirty="0">
                    <a:latin typeface="+mn-lt"/>
                  </a:rPr>
                  <a:t>Gaussian which is only applied for heavy-tailed beam “</a:t>
                </a:r>
                <a14:m>
                  <m:oMath xmlns:m="http://schemas.openxmlformats.org/officeDocument/2006/math">
                    <m:r>
                      <a:rPr lang="en-GB" sz="1200" i="1" dirty="0" smtClean="0">
                        <a:latin typeface="Cambria Math" panose="02040503050406030204" pitchFamily="18" charset="0"/>
                      </a:rPr>
                      <m:t>𝑞</m:t>
                    </m:r>
                    <m:r>
                      <a:rPr lang="en-GB" sz="1200" i="1" dirty="0" smtClean="0">
                        <a:latin typeface="Cambria Math" panose="02040503050406030204" pitchFamily="18" charset="0"/>
                      </a:rPr>
                      <m:t>&gt;1</m:t>
                    </m:r>
                  </m:oMath>
                </a14:m>
                <a:r>
                  <a:rPr lang="en-GB" sz="1200" dirty="0">
                    <a:latin typeface="+mn-lt"/>
                  </a:rPr>
                  <a:t>”, the q-Gaussian can be applied for both light- and heavy-tailed beams;</a:t>
                </a:r>
              </a:p>
              <a:p>
                <a:pPr marL="228600" indent="-228600" algn="just">
                  <a:buFont typeface="Arial" panose="020B0604020202020204" pitchFamily="34" charset="0"/>
                  <a:buChar char="•"/>
                </a:pPr>
                <a:r>
                  <a:rPr lang="en-US" sz="1200" dirty="0">
                    <a:latin typeface="+mn-lt"/>
                  </a:rPr>
                  <a:t>Compared to the analytical solution in </a:t>
                </a:r>
                <a:r>
                  <a:rPr lang="en-US" sz="1200" dirty="0" err="1">
                    <a:latin typeface="+mn-lt"/>
                  </a:rPr>
                  <a:t>Eqs</a:t>
                </a:r>
                <a:r>
                  <a:rPr lang="en-US" sz="1200" dirty="0">
                    <a:latin typeface="+mn-lt"/>
                  </a:rPr>
                  <a:t>. (7, 8) q-Gaussian model represent a good and simple approximation.</a:t>
                </a:r>
              </a:p>
            </p:txBody>
          </p:sp>
        </mc:Choice>
        <mc:Fallback xmlns="">
          <p:sp>
            <p:nvSpPr>
              <p:cNvPr id="9" name="TextBox 8">
                <a:extLst>
                  <a:ext uri="{FF2B5EF4-FFF2-40B4-BE49-F238E27FC236}">
                    <a16:creationId xmlns:a16="http://schemas.microsoft.com/office/drawing/2014/main" id="{B5C9282F-27F0-CBFC-EC0F-DDAE1D30B4C6}"/>
                  </a:ext>
                </a:extLst>
              </p:cNvPr>
              <p:cNvSpPr txBox="1">
                <a:spLocks noRot="1" noChangeAspect="1" noMove="1" noResize="1" noEditPoints="1" noAdjustHandles="1" noChangeArrowheads="1" noChangeShapeType="1" noTextEdit="1"/>
              </p:cNvSpPr>
              <p:nvPr/>
            </p:nvSpPr>
            <p:spPr>
              <a:xfrm>
                <a:off x="31750" y="2647537"/>
                <a:ext cx="5697538" cy="1384995"/>
              </a:xfrm>
              <a:prstGeom prst="rect">
                <a:avLst/>
              </a:prstGeom>
              <a:blipFill>
                <a:blip r:embed="rId4"/>
                <a:stretch>
                  <a:fillRect t="-439" b="-1754"/>
                </a:stretch>
              </a:blipFill>
            </p:spPr>
            <p:txBody>
              <a:bodyPr/>
              <a:lstStyle/>
              <a:p>
                <a:r>
                  <a:rPr lang="en-GB">
                    <a:noFill/>
                  </a:rPr>
                  <a:t> </a:t>
                </a:r>
              </a:p>
            </p:txBody>
          </p:sp>
        </mc:Fallback>
      </mc:AlternateContent>
      <p:pic>
        <p:nvPicPr>
          <p:cNvPr id="13" name="Picture 12">
            <a:extLst>
              <a:ext uri="{FF2B5EF4-FFF2-40B4-BE49-F238E27FC236}">
                <a16:creationId xmlns:a16="http://schemas.microsoft.com/office/drawing/2014/main" id="{4BCF213B-5683-923D-28BF-6BA808E1901F}"/>
              </a:ext>
            </a:extLst>
          </p:cNvPr>
          <p:cNvPicPr>
            <a:picLocks noChangeAspect="1"/>
          </p:cNvPicPr>
          <p:nvPr/>
        </p:nvPicPr>
        <p:blipFill>
          <a:blip r:embed="rId5"/>
          <a:stretch>
            <a:fillRect/>
          </a:stretch>
        </p:blipFill>
        <p:spPr>
          <a:xfrm>
            <a:off x="2852941" y="580206"/>
            <a:ext cx="2835271" cy="1735033"/>
          </a:xfrm>
          <a:prstGeom prst="rect">
            <a:avLst/>
          </a:prstGeom>
        </p:spPr>
      </p:pic>
      <p:pic>
        <p:nvPicPr>
          <p:cNvPr id="15" name="Picture 14">
            <a:extLst>
              <a:ext uri="{FF2B5EF4-FFF2-40B4-BE49-F238E27FC236}">
                <a16:creationId xmlns:a16="http://schemas.microsoft.com/office/drawing/2014/main" id="{496C1977-0602-DAF0-7A46-91BC60B8416E}"/>
              </a:ext>
            </a:extLst>
          </p:cNvPr>
          <p:cNvPicPr>
            <a:picLocks noChangeAspect="1"/>
          </p:cNvPicPr>
          <p:nvPr/>
        </p:nvPicPr>
        <p:blipFill>
          <a:blip r:embed="rId6"/>
          <a:stretch>
            <a:fillRect/>
          </a:stretch>
        </p:blipFill>
        <p:spPr>
          <a:xfrm>
            <a:off x="63699" y="571831"/>
            <a:ext cx="2789242" cy="1759962"/>
          </a:xfrm>
          <a:prstGeom prst="rect">
            <a:avLst/>
          </a:prstGeom>
        </p:spPr>
      </p:pic>
      <p:cxnSp>
        <p:nvCxnSpPr>
          <p:cNvPr id="22" name="AutoShape 12">
            <a:extLst>
              <a:ext uri="{FF2B5EF4-FFF2-40B4-BE49-F238E27FC236}">
                <a16:creationId xmlns:a16="http://schemas.microsoft.com/office/drawing/2014/main" id="{A84C481F-0179-747D-095A-50C4C5AB9FB0}"/>
              </a:ext>
            </a:extLst>
          </p:cNvPr>
          <p:cNvCxnSpPr>
            <a:cxnSpLocks noChangeShapeType="1"/>
          </p:cNvCxnSpPr>
          <p:nvPr/>
        </p:nvCxnSpPr>
        <p:spPr bwMode="auto">
          <a:xfrm>
            <a:off x="2592388" y="485264"/>
            <a:ext cx="3168650" cy="0"/>
          </a:xfrm>
          <a:prstGeom prst="straightConnector1">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23" name="Group 34">
            <a:extLst>
              <a:ext uri="{FF2B5EF4-FFF2-40B4-BE49-F238E27FC236}">
                <a16:creationId xmlns:a16="http://schemas.microsoft.com/office/drawing/2014/main" id="{A290EE2F-6F83-48C4-3B52-3B2502AB2D29}"/>
              </a:ext>
            </a:extLst>
          </p:cNvPr>
          <p:cNvGrpSpPr>
            <a:grpSpLocks noChangeAspect="1"/>
          </p:cNvGrpSpPr>
          <p:nvPr/>
        </p:nvGrpSpPr>
        <p:grpSpPr bwMode="auto">
          <a:xfrm>
            <a:off x="63500" y="-71661"/>
            <a:ext cx="1592883" cy="735917"/>
            <a:chOff x="230" y="217"/>
            <a:chExt cx="1096" cy="507"/>
          </a:xfrm>
        </p:grpSpPr>
        <p:sp>
          <p:nvSpPr>
            <p:cNvPr id="24" name="AutoShape 33">
              <a:extLst>
                <a:ext uri="{FF2B5EF4-FFF2-40B4-BE49-F238E27FC236}">
                  <a16:creationId xmlns:a16="http://schemas.microsoft.com/office/drawing/2014/main" id="{53323E5E-4D53-1B45-AF3E-8DA98F3D94D5}"/>
                </a:ext>
              </a:extLst>
            </p:cNvPr>
            <p:cNvSpPr>
              <a:spLocks noChangeAspect="1" noChangeArrowheads="1" noTextEdit="1"/>
            </p:cNvSpPr>
            <p:nvPr/>
          </p:nvSpPr>
          <p:spPr bwMode="auto">
            <a:xfrm>
              <a:off x="230" y="217"/>
              <a:ext cx="1096" cy="5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26" name="Freeform 37">
              <a:extLst>
                <a:ext uri="{FF2B5EF4-FFF2-40B4-BE49-F238E27FC236}">
                  <a16:creationId xmlns:a16="http://schemas.microsoft.com/office/drawing/2014/main" id="{3B97E03B-1871-2D84-634E-4C25195899B3}"/>
                </a:ext>
              </a:extLst>
            </p:cNvPr>
            <p:cNvSpPr>
              <a:spLocks noEditPoints="1"/>
            </p:cNvSpPr>
            <p:nvPr/>
          </p:nvSpPr>
          <p:spPr bwMode="auto">
            <a:xfrm>
              <a:off x="661" y="366"/>
              <a:ext cx="544" cy="241"/>
            </a:xfrm>
            <a:custGeom>
              <a:avLst/>
              <a:gdLst>
                <a:gd name="T0" fmla="*/ 1 w 2179"/>
                <a:gd name="T1" fmla="*/ 1 h 964"/>
                <a:gd name="T2" fmla="*/ 2 w 2179"/>
                <a:gd name="T3" fmla="*/ 1 h 964"/>
                <a:gd name="T4" fmla="*/ 1 w 2179"/>
                <a:gd name="T5" fmla="*/ 1 h 964"/>
                <a:gd name="T6" fmla="*/ 1 w 2179"/>
                <a:gd name="T7" fmla="*/ 1 h 964"/>
                <a:gd name="T8" fmla="*/ 1 w 2179"/>
                <a:gd name="T9" fmla="*/ 1 h 964"/>
                <a:gd name="T10" fmla="*/ 1 w 2179"/>
                <a:gd name="T11" fmla="*/ 1 h 964"/>
                <a:gd name="T12" fmla="*/ 1 w 2179"/>
                <a:gd name="T13" fmla="*/ 1 h 964"/>
                <a:gd name="T14" fmla="*/ 0 w 2179"/>
                <a:gd name="T15" fmla="*/ 1 h 964"/>
                <a:gd name="T16" fmla="*/ 0 w 2179"/>
                <a:gd name="T17" fmla="*/ 1 h 964"/>
                <a:gd name="T18" fmla="*/ 0 w 2179"/>
                <a:gd name="T19" fmla="*/ 1 h 964"/>
                <a:gd name="T20" fmla="*/ 0 w 2179"/>
                <a:gd name="T21" fmla="*/ 1 h 964"/>
                <a:gd name="T22" fmla="*/ 0 w 2179"/>
                <a:gd name="T23" fmla="*/ 1 h 964"/>
                <a:gd name="T24" fmla="*/ 0 w 2179"/>
                <a:gd name="T25" fmla="*/ 1 h 964"/>
                <a:gd name="T26" fmla="*/ 1 w 2179"/>
                <a:gd name="T27" fmla="*/ 1 h 964"/>
                <a:gd name="T28" fmla="*/ 1 w 2179"/>
                <a:gd name="T29" fmla="*/ 1 h 964"/>
                <a:gd name="T30" fmla="*/ 1 w 2179"/>
                <a:gd name="T31" fmla="*/ 1 h 964"/>
                <a:gd name="T32" fmla="*/ 1 w 2179"/>
                <a:gd name="T33" fmla="*/ 1 h 964"/>
                <a:gd name="T34" fmla="*/ 1 w 2179"/>
                <a:gd name="T35" fmla="*/ 1 h 964"/>
                <a:gd name="T36" fmla="*/ 1 w 2179"/>
                <a:gd name="T37" fmla="*/ 1 h 964"/>
                <a:gd name="T38" fmla="*/ 0 w 2179"/>
                <a:gd name="T39" fmla="*/ 1 h 964"/>
                <a:gd name="T40" fmla="*/ 0 w 2179"/>
                <a:gd name="T41" fmla="*/ 1 h 964"/>
                <a:gd name="T42" fmla="*/ 0 w 2179"/>
                <a:gd name="T43" fmla="*/ 1 h 964"/>
                <a:gd name="T44" fmla="*/ 0 w 2179"/>
                <a:gd name="T45" fmla="*/ 1 h 964"/>
                <a:gd name="T46" fmla="*/ 2 w 2179"/>
                <a:gd name="T47" fmla="*/ 1 h 964"/>
                <a:gd name="T48" fmla="*/ 2 w 2179"/>
                <a:gd name="T49" fmla="*/ 1 h 964"/>
                <a:gd name="T50" fmla="*/ 1 w 2179"/>
                <a:gd name="T51" fmla="*/ 1 h 964"/>
                <a:gd name="T52" fmla="*/ 1 w 2179"/>
                <a:gd name="T53" fmla="*/ 1 h 964"/>
                <a:gd name="T54" fmla="*/ 1 w 2179"/>
                <a:gd name="T55" fmla="*/ 1 h 964"/>
                <a:gd name="T56" fmla="*/ 1 w 2179"/>
                <a:gd name="T57" fmla="*/ 1 h 964"/>
                <a:gd name="T58" fmla="*/ 0 w 2179"/>
                <a:gd name="T59" fmla="*/ 1 h 964"/>
                <a:gd name="T60" fmla="*/ 0 w 2179"/>
                <a:gd name="T61" fmla="*/ 1 h 964"/>
                <a:gd name="T62" fmla="*/ 0 w 2179"/>
                <a:gd name="T63" fmla="*/ 1 h 964"/>
                <a:gd name="T64" fmla="*/ 2 w 2179"/>
                <a:gd name="T65" fmla="*/ 1 h 964"/>
                <a:gd name="T66" fmla="*/ 2 w 2179"/>
                <a:gd name="T67" fmla="*/ 1 h 964"/>
                <a:gd name="T68" fmla="*/ 2 w 2179"/>
                <a:gd name="T69" fmla="*/ 1 h 964"/>
                <a:gd name="T70" fmla="*/ 2 w 2179"/>
                <a:gd name="T71" fmla="*/ 1 h 964"/>
                <a:gd name="T72" fmla="*/ 1 w 2179"/>
                <a:gd name="T73" fmla="*/ 1 h 964"/>
                <a:gd name="T74" fmla="*/ 1 w 2179"/>
                <a:gd name="T75" fmla="*/ 1 h 964"/>
                <a:gd name="T76" fmla="*/ 1 w 2179"/>
                <a:gd name="T77" fmla="*/ 1 h 964"/>
                <a:gd name="T78" fmla="*/ 1 w 2179"/>
                <a:gd name="T79" fmla="*/ 1 h 964"/>
                <a:gd name="T80" fmla="*/ 0 w 2179"/>
                <a:gd name="T81" fmla="*/ 1 h 964"/>
                <a:gd name="T82" fmla="*/ 0 w 2179"/>
                <a:gd name="T83" fmla="*/ 1 h 964"/>
                <a:gd name="T84" fmla="*/ 0 w 2179"/>
                <a:gd name="T85" fmla="*/ 1 h 964"/>
                <a:gd name="T86" fmla="*/ 0 w 2179"/>
                <a:gd name="T87" fmla="*/ 0 h 964"/>
                <a:gd name="T88" fmla="*/ 0 w 2179"/>
                <a:gd name="T89" fmla="*/ 0 h 964"/>
                <a:gd name="T90" fmla="*/ 0 w 2179"/>
                <a:gd name="T91" fmla="*/ 0 h 964"/>
                <a:gd name="T92" fmla="*/ 1 w 2179"/>
                <a:gd name="T93" fmla="*/ 0 h 964"/>
                <a:gd name="T94" fmla="*/ 0 w 2179"/>
                <a:gd name="T95" fmla="*/ 0 h 964"/>
                <a:gd name="T96" fmla="*/ 0 w 2179"/>
                <a:gd name="T97" fmla="*/ 0 h 964"/>
                <a:gd name="T98" fmla="*/ 0 w 2179"/>
                <a:gd name="T99" fmla="*/ 0 h 964"/>
                <a:gd name="T100" fmla="*/ 1 w 2179"/>
                <a:gd name="T101" fmla="*/ 0 h 964"/>
                <a:gd name="T102" fmla="*/ 1 w 2179"/>
                <a:gd name="T103" fmla="*/ 0 h 964"/>
                <a:gd name="T104" fmla="*/ 1 w 2179"/>
                <a:gd name="T105" fmla="*/ 0 h 964"/>
                <a:gd name="T106" fmla="*/ 1 w 2179"/>
                <a:gd name="T107" fmla="*/ 0 h 964"/>
                <a:gd name="T108" fmla="*/ 1 w 2179"/>
                <a:gd name="T109" fmla="*/ 0 h 964"/>
                <a:gd name="T110" fmla="*/ 0 w 2179"/>
                <a:gd name="T111" fmla="*/ 0 h 964"/>
                <a:gd name="T112" fmla="*/ 0 w 2179"/>
                <a:gd name="T113" fmla="*/ 0 h 964"/>
                <a:gd name="T114" fmla="*/ 0 w 2179"/>
                <a:gd name="T115" fmla="*/ 0 h 96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2179" h="964">
                  <a:moveTo>
                    <a:pt x="1059" y="766"/>
                  </a:moveTo>
                  <a:lnTo>
                    <a:pt x="1059" y="834"/>
                  </a:lnTo>
                  <a:lnTo>
                    <a:pt x="1085" y="834"/>
                  </a:lnTo>
                  <a:lnTo>
                    <a:pt x="1107" y="831"/>
                  </a:lnTo>
                  <a:lnTo>
                    <a:pt x="1121" y="825"/>
                  </a:lnTo>
                  <a:lnTo>
                    <a:pt x="1131" y="814"/>
                  </a:lnTo>
                  <a:lnTo>
                    <a:pt x="1133" y="799"/>
                  </a:lnTo>
                  <a:lnTo>
                    <a:pt x="1131" y="786"/>
                  </a:lnTo>
                  <a:lnTo>
                    <a:pt x="1123" y="776"/>
                  </a:lnTo>
                  <a:lnTo>
                    <a:pt x="1109" y="769"/>
                  </a:lnTo>
                  <a:lnTo>
                    <a:pt x="1089" y="766"/>
                  </a:lnTo>
                  <a:lnTo>
                    <a:pt x="1059" y="766"/>
                  </a:lnTo>
                  <a:close/>
                  <a:moveTo>
                    <a:pt x="1677" y="738"/>
                  </a:moveTo>
                  <a:lnTo>
                    <a:pt x="1714" y="738"/>
                  </a:lnTo>
                  <a:lnTo>
                    <a:pt x="1780" y="838"/>
                  </a:lnTo>
                  <a:lnTo>
                    <a:pt x="1845" y="738"/>
                  </a:lnTo>
                  <a:lnTo>
                    <a:pt x="1883" y="738"/>
                  </a:lnTo>
                  <a:lnTo>
                    <a:pt x="1796" y="867"/>
                  </a:lnTo>
                  <a:lnTo>
                    <a:pt x="1796" y="960"/>
                  </a:lnTo>
                  <a:lnTo>
                    <a:pt x="1764" y="960"/>
                  </a:lnTo>
                  <a:lnTo>
                    <a:pt x="1764" y="867"/>
                  </a:lnTo>
                  <a:lnTo>
                    <a:pt x="1677" y="738"/>
                  </a:lnTo>
                  <a:close/>
                  <a:moveTo>
                    <a:pt x="1487" y="738"/>
                  </a:moveTo>
                  <a:lnTo>
                    <a:pt x="1657" y="738"/>
                  </a:lnTo>
                  <a:lnTo>
                    <a:pt x="1657" y="766"/>
                  </a:lnTo>
                  <a:lnTo>
                    <a:pt x="1588" y="766"/>
                  </a:lnTo>
                  <a:lnTo>
                    <a:pt x="1588" y="960"/>
                  </a:lnTo>
                  <a:lnTo>
                    <a:pt x="1556" y="960"/>
                  </a:lnTo>
                  <a:lnTo>
                    <a:pt x="1556" y="766"/>
                  </a:lnTo>
                  <a:lnTo>
                    <a:pt x="1487" y="766"/>
                  </a:lnTo>
                  <a:lnTo>
                    <a:pt x="1487" y="738"/>
                  </a:lnTo>
                  <a:close/>
                  <a:moveTo>
                    <a:pt x="1410" y="738"/>
                  </a:moveTo>
                  <a:lnTo>
                    <a:pt x="1441" y="738"/>
                  </a:lnTo>
                  <a:lnTo>
                    <a:pt x="1441" y="960"/>
                  </a:lnTo>
                  <a:lnTo>
                    <a:pt x="1410" y="960"/>
                  </a:lnTo>
                  <a:lnTo>
                    <a:pt x="1410" y="738"/>
                  </a:lnTo>
                  <a:close/>
                  <a:moveTo>
                    <a:pt x="1027" y="738"/>
                  </a:moveTo>
                  <a:lnTo>
                    <a:pt x="1081" y="738"/>
                  </a:lnTo>
                  <a:lnTo>
                    <a:pt x="1097" y="738"/>
                  </a:lnTo>
                  <a:lnTo>
                    <a:pt x="1113" y="741"/>
                  </a:lnTo>
                  <a:lnTo>
                    <a:pt x="1128" y="744"/>
                  </a:lnTo>
                  <a:lnTo>
                    <a:pt x="1141" y="749"/>
                  </a:lnTo>
                  <a:lnTo>
                    <a:pt x="1152" y="757"/>
                  </a:lnTo>
                  <a:lnTo>
                    <a:pt x="1160" y="766"/>
                  </a:lnTo>
                  <a:lnTo>
                    <a:pt x="1165" y="781"/>
                  </a:lnTo>
                  <a:lnTo>
                    <a:pt x="1168" y="798"/>
                  </a:lnTo>
                  <a:lnTo>
                    <a:pt x="1164" y="818"/>
                  </a:lnTo>
                  <a:lnTo>
                    <a:pt x="1154" y="833"/>
                  </a:lnTo>
                  <a:lnTo>
                    <a:pt x="1140" y="843"/>
                  </a:lnTo>
                  <a:lnTo>
                    <a:pt x="1121" y="849"/>
                  </a:lnTo>
                  <a:lnTo>
                    <a:pt x="1121" y="850"/>
                  </a:lnTo>
                  <a:lnTo>
                    <a:pt x="1131" y="854"/>
                  </a:lnTo>
                  <a:lnTo>
                    <a:pt x="1137" y="861"/>
                  </a:lnTo>
                  <a:lnTo>
                    <a:pt x="1144" y="873"/>
                  </a:lnTo>
                  <a:lnTo>
                    <a:pt x="1185" y="960"/>
                  </a:lnTo>
                  <a:lnTo>
                    <a:pt x="1149" y="960"/>
                  </a:lnTo>
                  <a:lnTo>
                    <a:pt x="1115" y="883"/>
                  </a:lnTo>
                  <a:lnTo>
                    <a:pt x="1108" y="871"/>
                  </a:lnTo>
                  <a:lnTo>
                    <a:pt x="1099" y="865"/>
                  </a:lnTo>
                  <a:lnTo>
                    <a:pt x="1089" y="862"/>
                  </a:lnTo>
                  <a:lnTo>
                    <a:pt x="1077" y="862"/>
                  </a:lnTo>
                  <a:lnTo>
                    <a:pt x="1059" y="862"/>
                  </a:lnTo>
                  <a:lnTo>
                    <a:pt x="1059" y="960"/>
                  </a:lnTo>
                  <a:lnTo>
                    <a:pt x="1027" y="960"/>
                  </a:lnTo>
                  <a:lnTo>
                    <a:pt x="1027" y="738"/>
                  </a:lnTo>
                  <a:close/>
                  <a:moveTo>
                    <a:pt x="840" y="738"/>
                  </a:moveTo>
                  <a:lnTo>
                    <a:pt x="965" y="738"/>
                  </a:lnTo>
                  <a:lnTo>
                    <a:pt x="965" y="766"/>
                  </a:lnTo>
                  <a:lnTo>
                    <a:pt x="872" y="766"/>
                  </a:lnTo>
                  <a:lnTo>
                    <a:pt x="872" y="831"/>
                  </a:lnTo>
                  <a:lnTo>
                    <a:pt x="957" y="831"/>
                  </a:lnTo>
                  <a:lnTo>
                    <a:pt x="957" y="859"/>
                  </a:lnTo>
                  <a:lnTo>
                    <a:pt x="872" y="859"/>
                  </a:lnTo>
                  <a:lnTo>
                    <a:pt x="872" y="932"/>
                  </a:lnTo>
                  <a:lnTo>
                    <a:pt x="965" y="932"/>
                  </a:lnTo>
                  <a:lnTo>
                    <a:pt x="965" y="960"/>
                  </a:lnTo>
                  <a:lnTo>
                    <a:pt x="840" y="960"/>
                  </a:lnTo>
                  <a:lnTo>
                    <a:pt x="840" y="738"/>
                  </a:lnTo>
                  <a:close/>
                  <a:moveTo>
                    <a:pt x="586" y="738"/>
                  </a:moveTo>
                  <a:lnTo>
                    <a:pt x="622" y="738"/>
                  </a:lnTo>
                  <a:lnTo>
                    <a:pt x="691" y="932"/>
                  </a:lnTo>
                  <a:lnTo>
                    <a:pt x="761" y="738"/>
                  </a:lnTo>
                  <a:lnTo>
                    <a:pt x="794" y="738"/>
                  </a:lnTo>
                  <a:lnTo>
                    <a:pt x="709" y="960"/>
                  </a:lnTo>
                  <a:lnTo>
                    <a:pt x="670" y="960"/>
                  </a:lnTo>
                  <a:lnTo>
                    <a:pt x="586" y="738"/>
                  </a:lnTo>
                  <a:close/>
                  <a:moveTo>
                    <a:pt x="510" y="738"/>
                  </a:moveTo>
                  <a:lnTo>
                    <a:pt x="542" y="738"/>
                  </a:lnTo>
                  <a:lnTo>
                    <a:pt x="542" y="960"/>
                  </a:lnTo>
                  <a:lnTo>
                    <a:pt x="510" y="960"/>
                  </a:lnTo>
                  <a:lnTo>
                    <a:pt x="510" y="738"/>
                  </a:lnTo>
                  <a:close/>
                  <a:moveTo>
                    <a:pt x="267" y="738"/>
                  </a:moveTo>
                  <a:lnTo>
                    <a:pt x="311" y="738"/>
                  </a:lnTo>
                  <a:lnTo>
                    <a:pt x="408" y="918"/>
                  </a:lnTo>
                  <a:lnTo>
                    <a:pt x="409" y="918"/>
                  </a:lnTo>
                  <a:lnTo>
                    <a:pt x="409" y="738"/>
                  </a:lnTo>
                  <a:lnTo>
                    <a:pt x="441" y="738"/>
                  </a:lnTo>
                  <a:lnTo>
                    <a:pt x="441" y="960"/>
                  </a:lnTo>
                  <a:lnTo>
                    <a:pt x="400" y="960"/>
                  </a:lnTo>
                  <a:lnTo>
                    <a:pt x="300" y="778"/>
                  </a:lnTo>
                  <a:lnTo>
                    <a:pt x="299" y="778"/>
                  </a:lnTo>
                  <a:lnTo>
                    <a:pt x="299" y="960"/>
                  </a:lnTo>
                  <a:lnTo>
                    <a:pt x="267" y="960"/>
                  </a:lnTo>
                  <a:lnTo>
                    <a:pt x="267" y="738"/>
                  </a:lnTo>
                  <a:close/>
                  <a:moveTo>
                    <a:pt x="25" y="738"/>
                  </a:moveTo>
                  <a:lnTo>
                    <a:pt x="57" y="738"/>
                  </a:lnTo>
                  <a:lnTo>
                    <a:pt x="57" y="865"/>
                  </a:lnTo>
                  <a:lnTo>
                    <a:pt x="57" y="884"/>
                  </a:lnTo>
                  <a:lnTo>
                    <a:pt x="61" y="902"/>
                  </a:lnTo>
                  <a:lnTo>
                    <a:pt x="68" y="916"/>
                  </a:lnTo>
                  <a:lnTo>
                    <a:pt x="78" y="927"/>
                  </a:lnTo>
                  <a:lnTo>
                    <a:pt x="93" y="934"/>
                  </a:lnTo>
                  <a:lnTo>
                    <a:pt x="110" y="936"/>
                  </a:lnTo>
                  <a:lnTo>
                    <a:pt x="129" y="934"/>
                  </a:lnTo>
                  <a:lnTo>
                    <a:pt x="144" y="927"/>
                  </a:lnTo>
                  <a:lnTo>
                    <a:pt x="153" y="916"/>
                  </a:lnTo>
                  <a:lnTo>
                    <a:pt x="161" y="902"/>
                  </a:lnTo>
                  <a:lnTo>
                    <a:pt x="163" y="884"/>
                  </a:lnTo>
                  <a:lnTo>
                    <a:pt x="165" y="865"/>
                  </a:lnTo>
                  <a:lnTo>
                    <a:pt x="165" y="738"/>
                  </a:lnTo>
                  <a:lnTo>
                    <a:pt x="197" y="738"/>
                  </a:lnTo>
                  <a:lnTo>
                    <a:pt x="197" y="869"/>
                  </a:lnTo>
                  <a:lnTo>
                    <a:pt x="194" y="898"/>
                  </a:lnTo>
                  <a:lnTo>
                    <a:pt x="187" y="922"/>
                  </a:lnTo>
                  <a:lnTo>
                    <a:pt x="174" y="940"/>
                  </a:lnTo>
                  <a:lnTo>
                    <a:pt x="158" y="954"/>
                  </a:lnTo>
                  <a:lnTo>
                    <a:pt x="137" y="962"/>
                  </a:lnTo>
                  <a:lnTo>
                    <a:pt x="110" y="964"/>
                  </a:lnTo>
                  <a:lnTo>
                    <a:pt x="85" y="962"/>
                  </a:lnTo>
                  <a:lnTo>
                    <a:pt x="64" y="954"/>
                  </a:lnTo>
                  <a:lnTo>
                    <a:pt x="48" y="940"/>
                  </a:lnTo>
                  <a:lnTo>
                    <a:pt x="35" y="922"/>
                  </a:lnTo>
                  <a:lnTo>
                    <a:pt x="28" y="898"/>
                  </a:lnTo>
                  <a:lnTo>
                    <a:pt x="25" y="869"/>
                  </a:lnTo>
                  <a:lnTo>
                    <a:pt x="25" y="738"/>
                  </a:lnTo>
                  <a:close/>
                  <a:moveTo>
                    <a:pt x="1295" y="734"/>
                  </a:moveTo>
                  <a:lnTo>
                    <a:pt x="1318" y="737"/>
                  </a:lnTo>
                  <a:lnTo>
                    <a:pt x="1342" y="742"/>
                  </a:lnTo>
                  <a:lnTo>
                    <a:pt x="1338" y="772"/>
                  </a:lnTo>
                  <a:lnTo>
                    <a:pt x="1323" y="766"/>
                  </a:lnTo>
                  <a:lnTo>
                    <a:pt x="1311" y="764"/>
                  </a:lnTo>
                  <a:lnTo>
                    <a:pt x="1297" y="762"/>
                  </a:lnTo>
                  <a:lnTo>
                    <a:pt x="1285" y="764"/>
                  </a:lnTo>
                  <a:lnTo>
                    <a:pt x="1274" y="766"/>
                  </a:lnTo>
                  <a:lnTo>
                    <a:pt x="1266" y="772"/>
                  </a:lnTo>
                  <a:lnTo>
                    <a:pt x="1259" y="781"/>
                  </a:lnTo>
                  <a:lnTo>
                    <a:pt x="1257" y="793"/>
                  </a:lnTo>
                  <a:lnTo>
                    <a:pt x="1259" y="803"/>
                  </a:lnTo>
                  <a:lnTo>
                    <a:pt x="1266" y="811"/>
                  </a:lnTo>
                  <a:lnTo>
                    <a:pt x="1274" y="818"/>
                  </a:lnTo>
                  <a:lnTo>
                    <a:pt x="1286" y="825"/>
                  </a:lnTo>
                  <a:lnTo>
                    <a:pt x="1298" y="830"/>
                  </a:lnTo>
                  <a:lnTo>
                    <a:pt x="1311" y="837"/>
                  </a:lnTo>
                  <a:lnTo>
                    <a:pt x="1325" y="845"/>
                  </a:lnTo>
                  <a:lnTo>
                    <a:pt x="1335" y="854"/>
                  </a:lnTo>
                  <a:lnTo>
                    <a:pt x="1344" y="866"/>
                  </a:lnTo>
                  <a:lnTo>
                    <a:pt x="1350" y="881"/>
                  </a:lnTo>
                  <a:lnTo>
                    <a:pt x="1352" y="898"/>
                  </a:lnTo>
                  <a:lnTo>
                    <a:pt x="1350" y="916"/>
                  </a:lnTo>
                  <a:lnTo>
                    <a:pt x="1344" y="932"/>
                  </a:lnTo>
                  <a:lnTo>
                    <a:pt x="1335" y="944"/>
                  </a:lnTo>
                  <a:lnTo>
                    <a:pt x="1322" y="954"/>
                  </a:lnTo>
                  <a:lnTo>
                    <a:pt x="1307" y="959"/>
                  </a:lnTo>
                  <a:lnTo>
                    <a:pt x="1290" y="963"/>
                  </a:lnTo>
                  <a:lnTo>
                    <a:pt x="1271" y="964"/>
                  </a:lnTo>
                  <a:lnTo>
                    <a:pt x="1249" y="962"/>
                  </a:lnTo>
                  <a:lnTo>
                    <a:pt x="1226" y="955"/>
                  </a:lnTo>
                  <a:lnTo>
                    <a:pt x="1229" y="926"/>
                  </a:lnTo>
                  <a:lnTo>
                    <a:pt x="1242" y="930"/>
                  </a:lnTo>
                  <a:lnTo>
                    <a:pt x="1258" y="935"/>
                  </a:lnTo>
                  <a:lnTo>
                    <a:pt x="1275" y="936"/>
                  </a:lnTo>
                  <a:lnTo>
                    <a:pt x="1287" y="935"/>
                  </a:lnTo>
                  <a:lnTo>
                    <a:pt x="1298" y="931"/>
                  </a:lnTo>
                  <a:lnTo>
                    <a:pt x="1309" y="924"/>
                  </a:lnTo>
                  <a:lnTo>
                    <a:pt x="1317" y="914"/>
                  </a:lnTo>
                  <a:lnTo>
                    <a:pt x="1319" y="900"/>
                  </a:lnTo>
                  <a:lnTo>
                    <a:pt x="1317" y="888"/>
                  </a:lnTo>
                  <a:lnTo>
                    <a:pt x="1311" y="878"/>
                  </a:lnTo>
                  <a:lnTo>
                    <a:pt x="1302" y="871"/>
                  </a:lnTo>
                  <a:lnTo>
                    <a:pt x="1290" y="865"/>
                  </a:lnTo>
                  <a:lnTo>
                    <a:pt x="1278" y="858"/>
                  </a:lnTo>
                  <a:lnTo>
                    <a:pt x="1265" y="851"/>
                  </a:lnTo>
                  <a:lnTo>
                    <a:pt x="1253" y="845"/>
                  </a:lnTo>
                  <a:lnTo>
                    <a:pt x="1241" y="837"/>
                  </a:lnTo>
                  <a:lnTo>
                    <a:pt x="1232" y="826"/>
                  </a:lnTo>
                  <a:lnTo>
                    <a:pt x="1226" y="811"/>
                  </a:lnTo>
                  <a:lnTo>
                    <a:pt x="1224" y="796"/>
                  </a:lnTo>
                  <a:lnTo>
                    <a:pt x="1226" y="777"/>
                  </a:lnTo>
                  <a:lnTo>
                    <a:pt x="1233" y="762"/>
                  </a:lnTo>
                  <a:lnTo>
                    <a:pt x="1245" y="750"/>
                  </a:lnTo>
                  <a:lnTo>
                    <a:pt x="1258" y="741"/>
                  </a:lnTo>
                  <a:lnTo>
                    <a:pt x="1275" y="737"/>
                  </a:lnTo>
                  <a:lnTo>
                    <a:pt x="1295" y="734"/>
                  </a:lnTo>
                  <a:close/>
                  <a:moveTo>
                    <a:pt x="55" y="398"/>
                  </a:moveTo>
                  <a:lnTo>
                    <a:pt x="55" y="477"/>
                  </a:lnTo>
                  <a:lnTo>
                    <a:pt x="86" y="477"/>
                  </a:lnTo>
                  <a:lnTo>
                    <a:pt x="98" y="475"/>
                  </a:lnTo>
                  <a:lnTo>
                    <a:pt x="110" y="471"/>
                  </a:lnTo>
                  <a:lnTo>
                    <a:pt x="121" y="463"/>
                  </a:lnTo>
                  <a:lnTo>
                    <a:pt x="128" y="453"/>
                  </a:lnTo>
                  <a:lnTo>
                    <a:pt x="130" y="437"/>
                  </a:lnTo>
                  <a:lnTo>
                    <a:pt x="128" y="425"/>
                  </a:lnTo>
                  <a:lnTo>
                    <a:pt x="122" y="414"/>
                  </a:lnTo>
                  <a:lnTo>
                    <a:pt x="113" y="408"/>
                  </a:lnTo>
                  <a:lnTo>
                    <a:pt x="102" y="402"/>
                  </a:lnTo>
                  <a:lnTo>
                    <a:pt x="92" y="400"/>
                  </a:lnTo>
                  <a:lnTo>
                    <a:pt x="81" y="398"/>
                  </a:lnTo>
                  <a:lnTo>
                    <a:pt x="55" y="398"/>
                  </a:lnTo>
                  <a:close/>
                  <a:moveTo>
                    <a:pt x="310" y="396"/>
                  </a:moveTo>
                  <a:lnTo>
                    <a:pt x="291" y="397"/>
                  </a:lnTo>
                  <a:lnTo>
                    <a:pt x="274" y="405"/>
                  </a:lnTo>
                  <a:lnTo>
                    <a:pt x="260" y="416"/>
                  </a:lnTo>
                  <a:lnTo>
                    <a:pt x="251" y="429"/>
                  </a:lnTo>
                  <a:lnTo>
                    <a:pt x="243" y="445"/>
                  </a:lnTo>
                  <a:lnTo>
                    <a:pt x="239" y="463"/>
                  </a:lnTo>
                  <a:lnTo>
                    <a:pt x="237" y="482"/>
                  </a:lnTo>
                  <a:lnTo>
                    <a:pt x="238" y="501"/>
                  </a:lnTo>
                  <a:lnTo>
                    <a:pt x="243" y="518"/>
                  </a:lnTo>
                  <a:lnTo>
                    <a:pt x="250" y="535"/>
                  </a:lnTo>
                  <a:lnTo>
                    <a:pt x="260" y="548"/>
                  </a:lnTo>
                  <a:lnTo>
                    <a:pt x="274" y="559"/>
                  </a:lnTo>
                  <a:lnTo>
                    <a:pt x="290" y="566"/>
                  </a:lnTo>
                  <a:lnTo>
                    <a:pt x="310" y="568"/>
                  </a:lnTo>
                  <a:lnTo>
                    <a:pt x="331" y="566"/>
                  </a:lnTo>
                  <a:lnTo>
                    <a:pt x="347" y="559"/>
                  </a:lnTo>
                  <a:lnTo>
                    <a:pt x="360" y="548"/>
                  </a:lnTo>
                  <a:lnTo>
                    <a:pt x="371" y="535"/>
                  </a:lnTo>
                  <a:lnTo>
                    <a:pt x="377" y="518"/>
                  </a:lnTo>
                  <a:lnTo>
                    <a:pt x="381" y="501"/>
                  </a:lnTo>
                  <a:lnTo>
                    <a:pt x="384" y="482"/>
                  </a:lnTo>
                  <a:lnTo>
                    <a:pt x="381" y="463"/>
                  </a:lnTo>
                  <a:lnTo>
                    <a:pt x="377" y="445"/>
                  </a:lnTo>
                  <a:lnTo>
                    <a:pt x="369" y="429"/>
                  </a:lnTo>
                  <a:lnTo>
                    <a:pt x="360" y="416"/>
                  </a:lnTo>
                  <a:lnTo>
                    <a:pt x="347" y="405"/>
                  </a:lnTo>
                  <a:lnTo>
                    <a:pt x="330" y="397"/>
                  </a:lnTo>
                  <a:lnTo>
                    <a:pt x="310" y="396"/>
                  </a:lnTo>
                  <a:close/>
                  <a:moveTo>
                    <a:pt x="1920" y="371"/>
                  </a:moveTo>
                  <a:lnTo>
                    <a:pt x="1952" y="371"/>
                  </a:lnTo>
                  <a:lnTo>
                    <a:pt x="1952" y="592"/>
                  </a:lnTo>
                  <a:lnTo>
                    <a:pt x="1920" y="592"/>
                  </a:lnTo>
                  <a:lnTo>
                    <a:pt x="1920" y="371"/>
                  </a:lnTo>
                  <a:close/>
                  <a:moveTo>
                    <a:pt x="1677" y="371"/>
                  </a:moveTo>
                  <a:lnTo>
                    <a:pt x="1719" y="371"/>
                  </a:lnTo>
                  <a:lnTo>
                    <a:pt x="1817" y="550"/>
                  </a:lnTo>
                  <a:lnTo>
                    <a:pt x="1819" y="550"/>
                  </a:lnTo>
                  <a:lnTo>
                    <a:pt x="1819" y="371"/>
                  </a:lnTo>
                  <a:lnTo>
                    <a:pt x="1851" y="371"/>
                  </a:lnTo>
                  <a:lnTo>
                    <a:pt x="1851" y="592"/>
                  </a:lnTo>
                  <a:lnTo>
                    <a:pt x="1809" y="592"/>
                  </a:lnTo>
                  <a:lnTo>
                    <a:pt x="1708" y="410"/>
                  </a:lnTo>
                  <a:lnTo>
                    <a:pt x="1708" y="592"/>
                  </a:lnTo>
                  <a:lnTo>
                    <a:pt x="1677" y="592"/>
                  </a:lnTo>
                  <a:lnTo>
                    <a:pt x="1677" y="371"/>
                  </a:lnTo>
                  <a:close/>
                  <a:moveTo>
                    <a:pt x="1435" y="371"/>
                  </a:moveTo>
                  <a:lnTo>
                    <a:pt x="1467" y="371"/>
                  </a:lnTo>
                  <a:lnTo>
                    <a:pt x="1467" y="463"/>
                  </a:lnTo>
                  <a:lnTo>
                    <a:pt x="1573" y="463"/>
                  </a:lnTo>
                  <a:lnTo>
                    <a:pt x="1573" y="371"/>
                  </a:lnTo>
                  <a:lnTo>
                    <a:pt x="1605" y="371"/>
                  </a:lnTo>
                  <a:lnTo>
                    <a:pt x="1605" y="592"/>
                  </a:lnTo>
                  <a:lnTo>
                    <a:pt x="1573" y="592"/>
                  </a:lnTo>
                  <a:lnTo>
                    <a:pt x="1573" y="491"/>
                  </a:lnTo>
                  <a:lnTo>
                    <a:pt x="1467" y="491"/>
                  </a:lnTo>
                  <a:lnTo>
                    <a:pt x="1467" y="592"/>
                  </a:lnTo>
                  <a:lnTo>
                    <a:pt x="1435" y="592"/>
                  </a:lnTo>
                  <a:lnTo>
                    <a:pt x="1435" y="371"/>
                  </a:lnTo>
                  <a:close/>
                  <a:moveTo>
                    <a:pt x="1038" y="371"/>
                  </a:moveTo>
                  <a:lnTo>
                    <a:pt x="1161" y="371"/>
                  </a:lnTo>
                  <a:lnTo>
                    <a:pt x="1161" y="398"/>
                  </a:lnTo>
                  <a:lnTo>
                    <a:pt x="1068" y="398"/>
                  </a:lnTo>
                  <a:lnTo>
                    <a:pt x="1068" y="463"/>
                  </a:lnTo>
                  <a:lnTo>
                    <a:pt x="1153" y="463"/>
                  </a:lnTo>
                  <a:lnTo>
                    <a:pt x="1153" y="491"/>
                  </a:lnTo>
                  <a:lnTo>
                    <a:pt x="1068" y="491"/>
                  </a:lnTo>
                  <a:lnTo>
                    <a:pt x="1068" y="564"/>
                  </a:lnTo>
                  <a:lnTo>
                    <a:pt x="1161" y="564"/>
                  </a:lnTo>
                  <a:lnTo>
                    <a:pt x="1161" y="592"/>
                  </a:lnTo>
                  <a:lnTo>
                    <a:pt x="1038" y="592"/>
                  </a:lnTo>
                  <a:lnTo>
                    <a:pt x="1038" y="371"/>
                  </a:lnTo>
                  <a:close/>
                  <a:moveTo>
                    <a:pt x="820" y="371"/>
                  </a:moveTo>
                  <a:lnTo>
                    <a:pt x="990" y="371"/>
                  </a:lnTo>
                  <a:lnTo>
                    <a:pt x="990" y="398"/>
                  </a:lnTo>
                  <a:lnTo>
                    <a:pt x="921" y="398"/>
                  </a:lnTo>
                  <a:lnTo>
                    <a:pt x="921" y="592"/>
                  </a:lnTo>
                  <a:lnTo>
                    <a:pt x="889" y="592"/>
                  </a:lnTo>
                  <a:lnTo>
                    <a:pt x="889" y="398"/>
                  </a:lnTo>
                  <a:lnTo>
                    <a:pt x="820" y="398"/>
                  </a:lnTo>
                  <a:lnTo>
                    <a:pt x="820" y="371"/>
                  </a:lnTo>
                  <a:close/>
                  <a:moveTo>
                    <a:pt x="594" y="371"/>
                  </a:moveTo>
                  <a:lnTo>
                    <a:pt x="631" y="371"/>
                  </a:lnTo>
                  <a:lnTo>
                    <a:pt x="697" y="470"/>
                  </a:lnTo>
                  <a:lnTo>
                    <a:pt x="763" y="371"/>
                  </a:lnTo>
                  <a:lnTo>
                    <a:pt x="800" y="371"/>
                  </a:lnTo>
                  <a:lnTo>
                    <a:pt x="713" y="501"/>
                  </a:lnTo>
                  <a:lnTo>
                    <a:pt x="713" y="592"/>
                  </a:lnTo>
                  <a:lnTo>
                    <a:pt x="682" y="592"/>
                  </a:lnTo>
                  <a:lnTo>
                    <a:pt x="682" y="501"/>
                  </a:lnTo>
                  <a:lnTo>
                    <a:pt x="594" y="371"/>
                  </a:lnTo>
                  <a:close/>
                  <a:moveTo>
                    <a:pt x="476" y="371"/>
                  </a:moveTo>
                  <a:lnTo>
                    <a:pt x="508" y="371"/>
                  </a:lnTo>
                  <a:lnTo>
                    <a:pt x="508" y="564"/>
                  </a:lnTo>
                  <a:lnTo>
                    <a:pt x="601" y="564"/>
                  </a:lnTo>
                  <a:lnTo>
                    <a:pt x="601" y="592"/>
                  </a:lnTo>
                  <a:lnTo>
                    <a:pt x="476" y="592"/>
                  </a:lnTo>
                  <a:lnTo>
                    <a:pt x="476" y="371"/>
                  </a:lnTo>
                  <a:close/>
                  <a:moveTo>
                    <a:pt x="23" y="371"/>
                  </a:moveTo>
                  <a:lnTo>
                    <a:pt x="81" y="371"/>
                  </a:lnTo>
                  <a:lnTo>
                    <a:pt x="100" y="372"/>
                  </a:lnTo>
                  <a:lnTo>
                    <a:pt x="117" y="376"/>
                  </a:lnTo>
                  <a:lnTo>
                    <a:pt x="133" y="381"/>
                  </a:lnTo>
                  <a:lnTo>
                    <a:pt x="146" y="390"/>
                  </a:lnTo>
                  <a:lnTo>
                    <a:pt x="155" y="402"/>
                  </a:lnTo>
                  <a:lnTo>
                    <a:pt x="162" y="417"/>
                  </a:lnTo>
                  <a:lnTo>
                    <a:pt x="163" y="437"/>
                  </a:lnTo>
                  <a:lnTo>
                    <a:pt x="162" y="457"/>
                  </a:lnTo>
                  <a:lnTo>
                    <a:pt x="155" y="473"/>
                  </a:lnTo>
                  <a:lnTo>
                    <a:pt x="146" y="485"/>
                  </a:lnTo>
                  <a:lnTo>
                    <a:pt x="133" y="494"/>
                  </a:lnTo>
                  <a:lnTo>
                    <a:pt x="118" y="499"/>
                  </a:lnTo>
                  <a:lnTo>
                    <a:pt x="102" y="503"/>
                  </a:lnTo>
                  <a:lnTo>
                    <a:pt x="85" y="505"/>
                  </a:lnTo>
                  <a:lnTo>
                    <a:pt x="55" y="505"/>
                  </a:lnTo>
                  <a:lnTo>
                    <a:pt x="55" y="592"/>
                  </a:lnTo>
                  <a:lnTo>
                    <a:pt x="23" y="592"/>
                  </a:lnTo>
                  <a:lnTo>
                    <a:pt x="23" y="371"/>
                  </a:lnTo>
                  <a:close/>
                  <a:moveTo>
                    <a:pt x="2128" y="367"/>
                  </a:moveTo>
                  <a:lnTo>
                    <a:pt x="2154" y="369"/>
                  </a:lnTo>
                  <a:lnTo>
                    <a:pt x="2177" y="377"/>
                  </a:lnTo>
                  <a:lnTo>
                    <a:pt x="2175" y="408"/>
                  </a:lnTo>
                  <a:lnTo>
                    <a:pt x="2154" y="398"/>
                  </a:lnTo>
                  <a:lnTo>
                    <a:pt x="2130" y="396"/>
                  </a:lnTo>
                  <a:lnTo>
                    <a:pt x="2106" y="398"/>
                  </a:lnTo>
                  <a:lnTo>
                    <a:pt x="2084" y="406"/>
                  </a:lnTo>
                  <a:lnTo>
                    <a:pt x="2067" y="420"/>
                  </a:lnTo>
                  <a:lnTo>
                    <a:pt x="2055" y="437"/>
                  </a:lnTo>
                  <a:lnTo>
                    <a:pt x="2047" y="458"/>
                  </a:lnTo>
                  <a:lnTo>
                    <a:pt x="2045" y="482"/>
                  </a:lnTo>
                  <a:lnTo>
                    <a:pt x="2047" y="506"/>
                  </a:lnTo>
                  <a:lnTo>
                    <a:pt x="2055" y="527"/>
                  </a:lnTo>
                  <a:lnTo>
                    <a:pt x="2068" y="545"/>
                  </a:lnTo>
                  <a:lnTo>
                    <a:pt x="2086" y="558"/>
                  </a:lnTo>
                  <a:lnTo>
                    <a:pt x="2106" y="566"/>
                  </a:lnTo>
                  <a:lnTo>
                    <a:pt x="2128" y="568"/>
                  </a:lnTo>
                  <a:lnTo>
                    <a:pt x="2146" y="567"/>
                  </a:lnTo>
                  <a:lnTo>
                    <a:pt x="2163" y="563"/>
                  </a:lnTo>
                  <a:lnTo>
                    <a:pt x="2176" y="558"/>
                  </a:lnTo>
                  <a:lnTo>
                    <a:pt x="2179" y="588"/>
                  </a:lnTo>
                  <a:lnTo>
                    <a:pt x="2160" y="594"/>
                  </a:lnTo>
                  <a:lnTo>
                    <a:pt x="2143" y="596"/>
                  </a:lnTo>
                  <a:lnTo>
                    <a:pt x="2127" y="596"/>
                  </a:lnTo>
                  <a:lnTo>
                    <a:pt x="2099" y="594"/>
                  </a:lnTo>
                  <a:lnTo>
                    <a:pt x="2074" y="586"/>
                  </a:lnTo>
                  <a:lnTo>
                    <a:pt x="2053" y="574"/>
                  </a:lnTo>
                  <a:lnTo>
                    <a:pt x="2034" y="556"/>
                  </a:lnTo>
                  <a:lnTo>
                    <a:pt x="2022" y="535"/>
                  </a:lnTo>
                  <a:lnTo>
                    <a:pt x="2014" y="510"/>
                  </a:lnTo>
                  <a:lnTo>
                    <a:pt x="2010" y="481"/>
                  </a:lnTo>
                  <a:lnTo>
                    <a:pt x="2014" y="453"/>
                  </a:lnTo>
                  <a:lnTo>
                    <a:pt x="2022" y="429"/>
                  </a:lnTo>
                  <a:lnTo>
                    <a:pt x="2035" y="408"/>
                  </a:lnTo>
                  <a:lnTo>
                    <a:pt x="2054" y="390"/>
                  </a:lnTo>
                  <a:lnTo>
                    <a:pt x="2075" y="377"/>
                  </a:lnTo>
                  <a:lnTo>
                    <a:pt x="2100" y="371"/>
                  </a:lnTo>
                  <a:lnTo>
                    <a:pt x="2128" y="367"/>
                  </a:lnTo>
                  <a:close/>
                  <a:moveTo>
                    <a:pt x="1331" y="367"/>
                  </a:moveTo>
                  <a:lnTo>
                    <a:pt x="1356" y="369"/>
                  </a:lnTo>
                  <a:lnTo>
                    <a:pt x="1382" y="377"/>
                  </a:lnTo>
                  <a:lnTo>
                    <a:pt x="1379" y="408"/>
                  </a:lnTo>
                  <a:lnTo>
                    <a:pt x="1356" y="398"/>
                  </a:lnTo>
                  <a:lnTo>
                    <a:pt x="1334" y="396"/>
                  </a:lnTo>
                  <a:lnTo>
                    <a:pt x="1309" y="398"/>
                  </a:lnTo>
                  <a:lnTo>
                    <a:pt x="1289" y="406"/>
                  </a:lnTo>
                  <a:lnTo>
                    <a:pt x="1271" y="420"/>
                  </a:lnTo>
                  <a:lnTo>
                    <a:pt x="1258" y="437"/>
                  </a:lnTo>
                  <a:lnTo>
                    <a:pt x="1250" y="458"/>
                  </a:lnTo>
                  <a:lnTo>
                    <a:pt x="1247" y="482"/>
                  </a:lnTo>
                  <a:lnTo>
                    <a:pt x="1251" y="506"/>
                  </a:lnTo>
                  <a:lnTo>
                    <a:pt x="1259" y="527"/>
                  </a:lnTo>
                  <a:lnTo>
                    <a:pt x="1273" y="545"/>
                  </a:lnTo>
                  <a:lnTo>
                    <a:pt x="1290" y="558"/>
                  </a:lnTo>
                  <a:lnTo>
                    <a:pt x="1310" y="566"/>
                  </a:lnTo>
                  <a:lnTo>
                    <a:pt x="1331" y="568"/>
                  </a:lnTo>
                  <a:lnTo>
                    <a:pt x="1348" y="567"/>
                  </a:lnTo>
                  <a:lnTo>
                    <a:pt x="1366" y="563"/>
                  </a:lnTo>
                  <a:lnTo>
                    <a:pt x="1380" y="558"/>
                  </a:lnTo>
                  <a:lnTo>
                    <a:pt x="1382" y="588"/>
                  </a:lnTo>
                  <a:lnTo>
                    <a:pt x="1364" y="594"/>
                  </a:lnTo>
                  <a:lnTo>
                    <a:pt x="1346" y="596"/>
                  </a:lnTo>
                  <a:lnTo>
                    <a:pt x="1331" y="596"/>
                  </a:lnTo>
                  <a:lnTo>
                    <a:pt x="1303" y="594"/>
                  </a:lnTo>
                  <a:lnTo>
                    <a:pt x="1278" y="586"/>
                  </a:lnTo>
                  <a:lnTo>
                    <a:pt x="1255" y="574"/>
                  </a:lnTo>
                  <a:lnTo>
                    <a:pt x="1238" y="556"/>
                  </a:lnTo>
                  <a:lnTo>
                    <a:pt x="1225" y="535"/>
                  </a:lnTo>
                  <a:lnTo>
                    <a:pt x="1217" y="510"/>
                  </a:lnTo>
                  <a:lnTo>
                    <a:pt x="1214" y="481"/>
                  </a:lnTo>
                  <a:lnTo>
                    <a:pt x="1217" y="453"/>
                  </a:lnTo>
                  <a:lnTo>
                    <a:pt x="1226" y="429"/>
                  </a:lnTo>
                  <a:lnTo>
                    <a:pt x="1240" y="408"/>
                  </a:lnTo>
                  <a:lnTo>
                    <a:pt x="1257" y="390"/>
                  </a:lnTo>
                  <a:lnTo>
                    <a:pt x="1279" y="377"/>
                  </a:lnTo>
                  <a:lnTo>
                    <a:pt x="1303" y="371"/>
                  </a:lnTo>
                  <a:lnTo>
                    <a:pt x="1331" y="367"/>
                  </a:lnTo>
                  <a:close/>
                  <a:moveTo>
                    <a:pt x="310" y="367"/>
                  </a:moveTo>
                  <a:lnTo>
                    <a:pt x="337" y="371"/>
                  </a:lnTo>
                  <a:lnTo>
                    <a:pt x="361" y="378"/>
                  </a:lnTo>
                  <a:lnTo>
                    <a:pt x="380" y="392"/>
                  </a:lnTo>
                  <a:lnTo>
                    <a:pt x="396" y="409"/>
                  </a:lnTo>
                  <a:lnTo>
                    <a:pt x="408" y="430"/>
                  </a:lnTo>
                  <a:lnTo>
                    <a:pt x="415" y="454"/>
                  </a:lnTo>
                  <a:lnTo>
                    <a:pt x="417" y="482"/>
                  </a:lnTo>
                  <a:lnTo>
                    <a:pt x="415" y="510"/>
                  </a:lnTo>
                  <a:lnTo>
                    <a:pt x="408" y="534"/>
                  </a:lnTo>
                  <a:lnTo>
                    <a:pt x="396" y="555"/>
                  </a:lnTo>
                  <a:lnTo>
                    <a:pt x="381" y="572"/>
                  </a:lnTo>
                  <a:lnTo>
                    <a:pt x="361" y="586"/>
                  </a:lnTo>
                  <a:lnTo>
                    <a:pt x="337" y="594"/>
                  </a:lnTo>
                  <a:lnTo>
                    <a:pt x="310" y="596"/>
                  </a:lnTo>
                  <a:lnTo>
                    <a:pt x="283" y="594"/>
                  </a:lnTo>
                  <a:lnTo>
                    <a:pt x="259" y="586"/>
                  </a:lnTo>
                  <a:lnTo>
                    <a:pt x="239" y="572"/>
                  </a:lnTo>
                  <a:lnTo>
                    <a:pt x="225" y="555"/>
                  </a:lnTo>
                  <a:lnTo>
                    <a:pt x="213" y="534"/>
                  </a:lnTo>
                  <a:lnTo>
                    <a:pt x="206" y="510"/>
                  </a:lnTo>
                  <a:lnTo>
                    <a:pt x="203" y="482"/>
                  </a:lnTo>
                  <a:lnTo>
                    <a:pt x="206" y="454"/>
                  </a:lnTo>
                  <a:lnTo>
                    <a:pt x="213" y="430"/>
                  </a:lnTo>
                  <a:lnTo>
                    <a:pt x="225" y="409"/>
                  </a:lnTo>
                  <a:lnTo>
                    <a:pt x="241" y="392"/>
                  </a:lnTo>
                  <a:lnTo>
                    <a:pt x="259" y="378"/>
                  </a:lnTo>
                  <a:lnTo>
                    <a:pt x="283" y="371"/>
                  </a:lnTo>
                  <a:lnTo>
                    <a:pt x="310" y="367"/>
                  </a:lnTo>
                  <a:close/>
                  <a:moveTo>
                    <a:pt x="310" y="28"/>
                  </a:moveTo>
                  <a:lnTo>
                    <a:pt x="291" y="31"/>
                  </a:lnTo>
                  <a:lnTo>
                    <a:pt x="274" y="37"/>
                  </a:lnTo>
                  <a:lnTo>
                    <a:pt x="260" y="48"/>
                  </a:lnTo>
                  <a:lnTo>
                    <a:pt x="251" y="61"/>
                  </a:lnTo>
                  <a:lnTo>
                    <a:pt x="243" y="77"/>
                  </a:lnTo>
                  <a:lnTo>
                    <a:pt x="239" y="96"/>
                  </a:lnTo>
                  <a:lnTo>
                    <a:pt x="237" y="114"/>
                  </a:lnTo>
                  <a:lnTo>
                    <a:pt x="238" y="133"/>
                  </a:lnTo>
                  <a:lnTo>
                    <a:pt x="243" y="151"/>
                  </a:lnTo>
                  <a:lnTo>
                    <a:pt x="250" y="167"/>
                  </a:lnTo>
                  <a:lnTo>
                    <a:pt x="260" y="181"/>
                  </a:lnTo>
                  <a:lnTo>
                    <a:pt x="274" y="191"/>
                  </a:lnTo>
                  <a:lnTo>
                    <a:pt x="290" y="198"/>
                  </a:lnTo>
                  <a:lnTo>
                    <a:pt x="310" y="201"/>
                  </a:lnTo>
                  <a:lnTo>
                    <a:pt x="331" y="198"/>
                  </a:lnTo>
                  <a:lnTo>
                    <a:pt x="347" y="191"/>
                  </a:lnTo>
                  <a:lnTo>
                    <a:pt x="360" y="181"/>
                  </a:lnTo>
                  <a:lnTo>
                    <a:pt x="371" y="167"/>
                  </a:lnTo>
                  <a:lnTo>
                    <a:pt x="377" y="151"/>
                  </a:lnTo>
                  <a:lnTo>
                    <a:pt x="381" y="133"/>
                  </a:lnTo>
                  <a:lnTo>
                    <a:pt x="384" y="114"/>
                  </a:lnTo>
                  <a:lnTo>
                    <a:pt x="381" y="96"/>
                  </a:lnTo>
                  <a:lnTo>
                    <a:pt x="377" y="77"/>
                  </a:lnTo>
                  <a:lnTo>
                    <a:pt x="369" y="61"/>
                  </a:lnTo>
                  <a:lnTo>
                    <a:pt x="360" y="48"/>
                  </a:lnTo>
                  <a:lnTo>
                    <a:pt x="347" y="37"/>
                  </a:lnTo>
                  <a:lnTo>
                    <a:pt x="330" y="31"/>
                  </a:lnTo>
                  <a:lnTo>
                    <a:pt x="310" y="28"/>
                  </a:lnTo>
                  <a:close/>
                  <a:moveTo>
                    <a:pt x="963" y="4"/>
                  </a:moveTo>
                  <a:lnTo>
                    <a:pt x="995" y="4"/>
                  </a:lnTo>
                  <a:lnTo>
                    <a:pt x="995" y="101"/>
                  </a:lnTo>
                  <a:lnTo>
                    <a:pt x="1091" y="4"/>
                  </a:lnTo>
                  <a:lnTo>
                    <a:pt x="1133" y="4"/>
                  </a:lnTo>
                  <a:lnTo>
                    <a:pt x="1028" y="108"/>
                  </a:lnTo>
                  <a:lnTo>
                    <a:pt x="1141" y="226"/>
                  </a:lnTo>
                  <a:lnTo>
                    <a:pt x="1095" y="226"/>
                  </a:lnTo>
                  <a:lnTo>
                    <a:pt x="995" y="117"/>
                  </a:lnTo>
                  <a:lnTo>
                    <a:pt x="995" y="226"/>
                  </a:lnTo>
                  <a:lnTo>
                    <a:pt x="963" y="226"/>
                  </a:lnTo>
                  <a:lnTo>
                    <a:pt x="963" y="4"/>
                  </a:lnTo>
                  <a:close/>
                  <a:moveTo>
                    <a:pt x="476" y="4"/>
                  </a:moveTo>
                  <a:lnTo>
                    <a:pt x="529" y="4"/>
                  </a:lnTo>
                  <a:lnTo>
                    <a:pt x="598" y="187"/>
                  </a:lnTo>
                  <a:lnTo>
                    <a:pt x="667" y="4"/>
                  </a:lnTo>
                  <a:lnTo>
                    <a:pt x="719" y="4"/>
                  </a:lnTo>
                  <a:lnTo>
                    <a:pt x="719" y="226"/>
                  </a:lnTo>
                  <a:lnTo>
                    <a:pt x="687" y="226"/>
                  </a:lnTo>
                  <a:lnTo>
                    <a:pt x="687" y="33"/>
                  </a:lnTo>
                  <a:lnTo>
                    <a:pt x="614" y="226"/>
                  </a:lnTo>
                  <a:lnTo>
                    <a:pt x="582" y="226"/>
                  </a:lnTo>
                  <a:lnTo>
                    <a:pt x="509" y="33"/>
                  </a:lnTo>
                  <a:lnTo>
                    <a:pt x="508" y="33"/>
                  </a:lnTo>
                  <a:lnTo>
                    <a:pt x="508" y="226"/>
                  </a:lnTo>
                  <a:lnTo>
                    <a:pt x="476" y="226"/>
                  </a:lnTo>
                  <a:lnTo>
                    <a:pt x="476" y="4"/>
                  </a:lnTo>
                  <a:close/>
                  <a:moveTo>
                    <a:pt x="0" y="4"/>
                  </a:moveTo>
                  <a:lnTo>
                    <a:pt x="169" y="4"/>
                  </a:lnTo>
                  <a:lnTo>
                    <a:pt x="169" y="32"/>
                  </a:lnTo>
                  <a:lnTo>
                    <a:pt x="101" y="32"/>
                  </a:lnTo>
                  <a:lnTo>
                    <a:pt x="101" y="226"/>
                  </a:lnTo>
                  <a:lnTo>
                    <a:pt x="69" y="226"/>
                  </a:lnTo>
                  <a:lnTo>
                    <a:pt x="69" y="32"/>
                  </a:lnTo>
                  <a:lnTo>
                    <a:pt x="0" y="32"/>
                  </a:lnTo>
                  <a:lnTo>
                    <a:pt x="0" y="4"/>
                  </a:lnTo>
                  <a:close/>
                  <a:moveTo>
                    <a:pt x="848" y="0"/>
                  </a:moveTo>
                  <a:lnTo>
                    <a:pt x="872" y="1"/>
                  </a:lnTo>
                  <a:lnTo>
                    <a:pt x="895" y="8"/>
                  </a:lnTo>
                  <a:lnTo>
                    <a:pt x="890" y="37"/>
                  </a:lnTo>
                  <a:lnTo>
                    <a:pt x="877" y="32"/>
                  </a:lnTo>
                  <a:lnTo>
                    <a:pt x="864" y="28"/>
                  </a:lnTo>
                  <a:lnTo>
                    <a:pt x="849" y="28"/>
                  </a:lnTo>
                  <a:lnTo>
                    <a:pt x="838" y="28"/>
                  </a:lnTo>
                  <a:lnTo>
                    <a:pt x="828" y="32"/>
                  </a:lnTo>
                  <a:lnTo>
                    <a:pt x="818" y="37"/>
                  </a:lnTo>
                  <a:lnTo>
                    <a:pt x="812" y="45"/>
                  </a:lnTo>
                  <a:lnTo>
                    <a:pt x="810" y="57"/>
                  </a:lnTo>
                  <a:lnTo>
                    <a:pt x="812" y="68"/>
                  </a:lnTo>
                  <a:lnTo>
                    <a:pt x="818" y="76"/>
                  </a:lnTo>
                  <a:lnTo>
                    <a:pt x="828" y="84"/>
                  </a:lnTo>
                  <a:lnTo>
                    <a:pt x="838" y="89"/>
                  </a:lnTo>
                  <a:lnTo>
                    <a:pt x="852" y="96"/>
                  </a:lnTo>
                  <a:lnTo>
                    <a:pt x="864" y="102"/>
                  </a:lnTo>
                  <a:lnTo>
                    <a:pt x="877" y="109"/>
                  </a:lnTo>
                  <a:lnTo>
                    <a:pt x="887" y="118"/>
                  </a:lnTo>
                  <a:lnTo>
                    <a:pt x="897" y="130"/>
                  </a:lnTo>
                  <a:lnTo>
                    <a:pt x="903" y="145"/>
                  </a:lnTo>
                  <a:lnTo>
                    <a:pt x="905" y="163"/>
                  </a:lnTo>
                  <a:lnTo>
                    <a:pt x="903" y="182"/>
                  </a:lnTo>
                  <a:lnTo>
                    <a:pt x="897" y="197"/>
                  </a:lnTo>
                  <a:lnTo>
                    <a:pt x="887" y="208"/>
                  </a:lnTo>
                  <a:lnTo>
                    <a:pt x="874" y="218"/>
                  </a:lnTo>
                  <a:lnTo>
                    <a:pt x="860" y="224"/>
                  </a:lnTo>
                  <a:lnTo>
                    <a:pt x="842" y="228"/>
                  </a:lnTo>
                  <a:lnTo>
                    <a:pt x="824" y="228"/>
                  </a:lnTo>
                  <a:lnTo>
                    <a:pt x="801" y="226"/>
                  </a:lnTo>
                  <a:lnTo>
                    <a:pt x="779" y="219"/>
                  </a:lnTo>
                  <a:lnTo>
                    <a:pt x="783" y="190"/>
                  </a:lnTo>
                  <a:lnTo>
                    <a:pt x="796" y="195"/>
                  </a:lnTo>
                  <a:lnTo>
                    <a:pt x="812" y="199"/>
                  </a:lnTo>
                  <a:lnTo>
                    <a:pt x="828" y="201"/>
                  </a:lnTo>
                  <a:lnTo>
                    <a:pt x="840" y="199"/>
                  </a:lnTo>
                  <a:lnTo>
                    <a:pt x="852" y="195"/>
                  </a:lnTo>
                  <a:lnTo>
                    <a:pt x="861" y="189"/>
                  </a:lnTo>
                  <a:lnTo>
                    <a:pt x="869" y="178"/>
                  </a:lnTo>
                  <a:lnTo>
                    <a:pt x="872" y="165"/>
                  </a:lnTo>
                  <a:lnTo>
                    <a:pt x="869" y="153"/>
                  </a:lnTo>
                  <a:lnTo>
                    <a:pt x="864" y="143"/>
                  </a:lnTo>
                  <a:lnTo>
                    <a:pt x="854" y="135"/>
                  </a:lnTo>
                  <a:lnTo>
                    <a:pt x="842" y="129"/>
                  </a:lnTo>
                  <a:lnTo>
                    <a:pt x="830" y="122"/>
                  </a:lnTo>
                  <a:lnTo>
                    <a:pt x="817" y="117"/>
                  </a:lnTo>
                  <a:lnTo>
                    <a:pt x="805" y="109"/>
                  </a:lnTo>
                  <a:lnTo>
                    <a:pt x="793" y="101"/>
                  </a:lnTo>
                  <a:lnTo>
                    <a:pt x="785" y="90"/>
                  </a:lnTo>
                  <a:lnTo>
                    <a:pt x="779" y="77"/>
                  </a:lnTo>
                  <a:lnTo>
                    <a:pt x="776" y="60"/>
                  </a:lnTo>
                  <a:lnTo>
                    <a:pt x="779" y="41"/>
                  </a:lnTo>
                  <a:lnTo>
                    <a:pt x="787" y="27"/>
                  </a:lnTo>
                  <a:lnTo>
                    <a:pt x="797" y="15"/>
                  </a:lnTo>
                  <a:lnTo>
                    <a:pt x="812" y="7"/>
                  </a:lnTo>
                  <a:lnTo>
                    <a:pt x="829" y="1"/>
                  </a:lnTo>
                  <a:lnTo>
                    <a:pt x="848" y="0"/>
                  </a:lnTo>
                  <a:close/>
                  <a:moveTo>
                    <a:pt x="310" y="0"/>
                  </a:moveTo>
                  <a:lnTo>
                    <a:pt x="337" y="3"/>
                  </a:lnTo>
                  <a:lnTo>
                    <a:pt x="361" y="11"/>
                  </a:lnTo>
                  <a:lnTo>
                    <a:pt x="380" y="24"/>
                  </a:lnTo>
                  <a:lnTo>
                    <a:pt x="396" y="41"/>
                  </a:lnTo>
                  <a:lnTo>
                    <a:pt x="408" y="62"/>
                  </a:lnTo>
                  <a:lnTo>
                    <a:pt x="415" y="88"/>
                  </a:lnTo>
                  <a:lnTo>
                    <a:pt x="417" y="114"/>
                  </a:lnTo>
                  <a:lnTo>
                    <a:pt x="415" y="142"/>
                  </a:lnTo>
                  <a:lnTo>
                    <a:pt x="408" y="166"/>
                  </a:lnTo>
                  <a:lnTo>
                    <a:pt x="396" y="187"/>
                  </a:lnTo>
                  <a:lnTo>
                    <a:pt x="381" y="205"/>
                  </a:lnTo>
                  <a:lnTo>
                    <a:pt x="361" y="218"/>
                  </a:lnTo>
                  <a:lnTo>
                    <a:pt x="337" y="226"/>
                  </a:lnTo>
                  <a:lnTo>
                    <a:pt x="310" y="228"/>
                  </a:lnTo>
                  <a:lnTo>
                    <a:pt x="283" y="226"/>
                  </a:lnTo>
                  <a:lnTo>
                    <a:pt x="259" y="218"/>
                  </a:lnTo>
                  <a:lnTo>
                    <a:pt x="239" y="205"/>
                  </a:lnTo>
                  <a:lnTo>
                    <a:pt x="225" y="187"/>
                  </a:lnTo>
                  <a:lnTo>
                    <a:pt x="213" y="166"/>
                  </a:lnTo>
                  <a:lnTo>
                    <a:pt x="206" y="142"/>
                  </a:lnTo>
                  <a:lnTo>
                    <a:pt x="203" y="114"/>
                  </a:lnTo>
                  <a:lnTo>
                    <a:pt x="206" y="88"/>
                  </a:lnTo>
                  <a:lnTo>
                    <a:pt x="213" y="62"/>
                  </a:lnTo>
                  <a:lnTo>
                    <a:pt x="225" y="41"/>
                  </a:lnTo>
                  <a:lnTo>
                    <a:pt x="241" y="24"/>
                  </a:lnTo>
                  <a:lnTo>
                    <a:pt x="259" y="11"/>
                  </a:lnTo>
                  <a:lnTo>
                    <a:pt x="283" y="3"/>
                  </a:lnTo>
                  <a:lnTo>
                    <a:pt x="310" y="0"/>
                  </a:lnTo>
                  <a:close/>
                </a:path>
              </a:pathLst>
            </a:custGeom>
            <a:solidFill>
              <a:schemeClr val="tx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dirty="0"/>
            </a:p>
          </p:txBody>
        </p:sp>
        <p:sp>
          <p:nvSpPr>
            <p:cNvPr id="27" name="Freeform 38">
              <a:extLst>
                <a:ext uri="{FF2B5EF4-FFF2-40B4-BE49-F238E27FC236}">
                  <a16:creationId xmlns:a16="http://schemas.microsoft.com/office/drawing/2014/main" id="{E75DDAD2-FF77-B208-01E4-F8D9F2C52119}"/>
                </a:ext>
              </a:extLst>
            </p:cNvPr>
            <p:cNvSpPr>
              <a:spLocks noEditPoints="1"/>
            </p:cNvSpPr>
            <p:nvPr/>
          </p:nvSpPr>
          <p:spPr bwMode="auto">
            <a:xfrm>
              <a:off x="348" y="434"/>
              <a:ext cx="266" cy="172"/>
            </a:xfrm>
            <a:custGeom>
              <a:avLst/>
              <a:gdLst>
                <a:gd name="T0" fmla="*/ 0 w 1066"/>
                <a:gd name="T1" fmla="*/ 0 h 690"/>
                <a:gd name="T2" fmla="*/ 1 w 1066"/>
                <a:gd name="T3" fmla="*/ 0 h 690"/>
                <a:gd name="T4" fmla="*/ 1 w 1066"/>
                <a:gd name="T5" fmla="*/ 1 h 690"/>
                <a:gd name="T6" fmla="*/ 0 w 1066"/>
                <a:gd name="T7" fmla="*/ 1 h 690"/>
                <a:gd name="T8" fmla="*/ 0 w 1066"/>
                <a:gd name="T9" fmla="*/ 0 h 690"/>
                <a:gd name="T10" fmla="*/ 1 w 1066"/>
                <a:gd name="T11" fmla="*/ 0 h 690"/>
                <a:gd name="T12" fmla="*/ 1 w 1066"/>
                <a:gd name="T13" fmla="*/ 0 h 690"/>
                <a:gd name="T14" fmla="*/ 1 w 1066"/>
                <a:gd name="T15" fmla="*/ 1 h 690"/>
                <a:gd name="T16" fmla="*/ 1 w 1066"/>
                <a:gd name="T17" fmla="*/ 1 h 690"/>
                <a:gd name="T18" fmla="*/ 1 w 1066"/>
                <a:gd name="T19" fmla="*/ 0 h 690"/>
                <a:gd name="T20" fmla="*/ 0 w 1066"/>
                <a:gd name="T21" fmla="*/ 0 h 690"/>
                <a:gd name="T22" fmla="*/ 0 w 1066"/>
                <a:gd name="T23" fmla="*/ 0 h 690"/>
                <a:gd name="T24" fmla="*/ 0 w 1066"/>
                <a:gd name="T25" fmla="*/ 1 h 690"/>
                <a:gd name="T26" fmla="*/ 0 w 1066"/>
                <a:gd name="T27" fmla="*/ 1 h 690"/>
                <a:gd name="T28" fmla="*/ 0 w 1066"/>
                <a:gd name="T29" fmla="*/ 0 h 69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66" h="690">
                  <a:moveTo>
                    <a:pt x="376" y="376"/>
                  </a:moveTo>
                  <a:lnTo>
                    <a:pt x="690" y="376"/>
                  </a:lnTo>
                  <a:lnTo>
                    <a:pt x="690" y="690"/>
                  </a:lnTo>
                  <a:lnTo>
                    <a:pt x="376" y="690"/>
                  </a:lnTo>
                  <a:lnTo>
                    <a:pt x="376" y="376"/>
                  </a:lnTo>
                  <a:close/>
                  <a:moveTo>
                    <a:pt x="752" y="0"/>
                  </a:moveTo>
                  <a:lnTo>
                    <a:pt x="1066" y="0"/>
                  </a:lnTo>
                  <a:lnTo>
                    <a:pt x="1066" y="690"/>
                  </a:lnTo>
                  <a:lnTo>
                    <a:pt x="752" y="690"/>
                  </a:lnTo>
                  <a:lnTo>
                    <a:pt x="752" y="0"/>
                  </a:lnTo>
                  <a:close/>
                  <a:moveTo>
                    <a:pt x="0" y="0"/>
                  </a:moveTo>
                  <a:lnTo>
                    <a:pt x="314" y="0"/>
                  </a:lnTo>
                  <a:lnTo>
                    <a:pt x="314" y="690"/>
                  </a:lnTo>
                  <a:lnTo>
                    <a:pt x="0" y="690"/>
                  </a:lnTo>
                  <a:lnTo>
                    <a:pt x="0" y="0"/>
                  </a:lnTo>
                  <a:close/>
                </a:path>
              </a:pathLst>
            </a:custGeom>
            <a:solidFill>
              <a:schemeClr val="tx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8" name="Freeform 39">
              <a:extLst>
                <a:ext uri="{FF2B5EF4-FFF2-40B4-BE49-F238E27FC236}">
                  <a16:creationId xmlns:a16="http://schemas.microsoft.com/office/drawing/2014/main" id="{4E92D0CA-9A71-D9F8-992A-A253FB0D30E4}"/>
                </a:ext>
              </a:extLst>
            </p:cNvPr>
            <p:cNvSpPr>
              <a:spLocks noEditPoints="1"/>
            </p:cNvSpPr>
            <p:nvPr/>
          </p:nvSpPr>
          <p:spPr bwMode="auto">
            <a:xfrm>
              <a:off x="348" y="340"/>
              <a:ext cx="266" cy="172"/>
            </a:xfrm>
            <a:custGeom>
              <a:avLst/>
              <a:gdLst>
                <a:gd name="T0" fmla="*/ 1 w 1066"/>
                <a:gd name="T1" fmla="*/ 0 h 690"/>
                <a:gd name="T2" fmla="*/ 1 w 1066"/>
                <a:gd name="T3" fmla="*/ 0 h 690"/>
                <a:gd name="T4" fmla="*/ 1 w 1066"/>
                <a:gd name="T5" fmla="*/ 0 h 690"/>
                <a:gd name="T6" fmla="*/ 1 w 1066"/>
                <a:gd name="T7" fmla="*/ 0 h 690"/>
                <a:gd name="T8" fmla="*/ 1 w 1066"/>
                <a:gd name="T9" fmla="*/ 0 h 690"/>
                <a:gd name="T10" fmla="*/ 0 w 1066"/>
                <a:gd name="T11" fmla="*/ 0 h 690"/>
                <a:gd name="T12" fmla="*/ 1 w 1066"/>
                <a:gd name="T13" fmla="*/ 0 h 690"/>
                <a:gd name="T14" fmla="*/ 1 w 1066"/>
                <a:gd name="T15" fmla="*/ 1 h 690"/>
                <a:gd name="T16" fmla="*/ 0 w 1066"/>
                <a:gd name="T17" fmla="*/ 1 h 690"/>
                <a:gd name="T18" fmla="*/ 0 w 1066"/>
                <a:gd name="T19" fmla="*/ 0 h 690"/>
                <a:gd name="T20" fmla="*/ 0 w 1066"/>
                <a:gd name="T21" fmla="*/ 0 h 690"/>
                <a:gd name="T22" fmla="*/ 0 w 1066"/>
                <a:gd name="T23" fmla="*/ 0 h 690"/>
                <a:gd name="T24" fmla="*/ 0 w 1066"/>
                <a:gd name="T25" fmla="*/ 0 h 690"/>
                <a:gd name="T26" fmla="*/ 0 w 1066"/>
                <a:gd name="T27" fmla="*/ 0 h 690"/>
                <a:gd name="T28" fmla="*/ 0 w 1066"/>
                <a:gd name="T29" fmla="*/ 0 h 69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66" h="690">
                  <a:moveTo>
                    <a:pt x="752" y="0"/>
                  </a:moveTo>
                  <a:lnTo>
                    <a:pt x="1066" y="0"/>
                  </a:lnTo>
                  <a:lnTo>
                    <a:pt x="1066" y="314"/>
                  </a:lnTo>
                  <a:lnTo>
                    <a:pt x="752" y="314"/>
                  </a:lnTo>
                  <a:lnTo>
                    <a:pt x="752" y="0"/>
                  </a:lnTo>
                  <a:close/>
                  <a:moveTo>
                    <a:pt x="376" y="0"/>
                  </a:moveTo>
                  <a:lnTo>
                    <a:pt x="690" y="0"/>
                  </a:lnTo>
                  <a:lnTo>
                    <a:pt x="690" y="690"/>
                  </a:lnTo>
                  <a:lnTo>
                    <a:pt x="376" y="690"/>
                  </a:lnTo>
                  <a:lnTo>
                    <a:pt x="376" y="0"/>
                  </a:lnTo>
                  <a:close/>
                  <a:moveTo>
                    <a:pt x="0" y="0"/>
                  </a:moveTo>
                  <a:lnTo>
                    <a:pt x="314" y="0"/>
                  </a:lnTo>
                  <a:lnTo>
                    <a:pt x="314" y="314"/>
                  </a:lnTo>
                  <a:lnTo>
                    <a:pt x="0" y="314"/>
                  </a:lnTo>
                  <a:lnTo>
                    <a:pt x="0" y="0"/>
                  </a:lnTo>
                  <a:close/>
                </a:path>
              </a:pathLst>
            </a:custGeom>
            <a:solidFill>
              <a:srgbClr val="80BF44"/>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grpSp>
    </p:spTree>
    <p:extLst>
      <p:ext uri="{BB962C8B-B14F-4D97-AF65-F5344CB8AC3E}">
        <p14:creationId xmlns:p14="http://schemas.microsoft.com/office/powerpoint/2010/main" val="3068853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C21F39ED-1CD3-478C-BDA8-9D16E8B3B798}"/>
              </a:ext>
            </a:extLst>
          </p:cNvPr>
          <p:cNvSpPr>
            <a:spLocks noGrp="1" noChangeArrowheads="1"/>
          </p:cNvSpPr>
          <p:nvPr>
            <p:ph type="title"/>
          </p:nvPr>
        </p:nvSpPr>
        <p:spPr>
          <a:xfrm>
            <a:off x="2574260" y="-7489"/>
            <a:ext cx="3095625" cy="544512"/>
          </a:xfrm>
        </p:spPr>
        <p:txBody>
          <a:bodyPr/>
          <a:lstStyle/>
          <a:p>
            <a:pPr eaLnBrk="1" hangingPunct="1"/>
            <a:r>
              <a:rPr lang="en-US" altLang="en-US" sz="1500" b="1" dirty="0">
                <a:solidFill>
                  <a:schemeClr val="bg2"/>
                </a:solidFill>
                <a:latin typeface="Calibri" panose="020F0502020204030204" pitchFamily="34" charset="0"/>
              </a:rPr>
              <a:t>Current </a:t>
            </a:r>
            <a:r>
              <a:rPr lang="en-US" altLang="en-US" sz="1500" b="1" dirty="0" err="1">
                <a:solidFill>
                  <a:schemeClr val="bg2"/>
                </a:solidFill>
                <a:latin typeface="Calibri" panose="020F0502020204030204" pitchFamily="34" charset="0"/>
              </a:rPr>
              <a:t>VdM</a:t>
            </a:r>
            <a:r>
              <a:rPr lang="en-US" altLang="en-US" sz="1500" b="1" dirty="0">
                <a:solidFill>
                  <a:schemeClr val="bg2"/>
                </a:solidFill>
                <a:latin typeface="Calibri" panose="020F0502020204030204" pitchFamily="34" charset="0"/>
              </a:rPr>
              <a:t> scan fit model.</a:t>
            </a:r>
          </a:p>
        </p:txBody>
      </p:sp>
      <p:sp>
        <p:nvSpPr>
          <p:cNvPr id="3076" name="Rectangle 5">
            <a:extLst>
              <a:ext uri="{FF2B5EF4-FFF2-40B4-BE49-F238E27FC236}">
                <a16:creationId xmlns:a16="http://schemas.microsoft.com/office/drawing/2014/main" id="{92022922-E30C-4F8C-A94C-07DBE30B864E}"/>
              </a:ext>
            </a:extLst>
          </p:cNvPr>
          <p:cNvSpPr>
            <a:spLocks noChangeArrowheads="1"/>
          </p:cNvSpPr>
          <p:nvPr/>
        </p:nvSpPr>
        <p:spPr bwMode="auto">
          <a:xfrm>
            <a:off x="5329238" y="3889375"/>
            <a:ext cx="431800" cy="431800"/>
          </a:xfrm>
          <a:prstGeom prst="rect">
            <a:avLst/>
          </a:prstGeom>
          <a:solidFill>
            <a:srgbClr val="96969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278" tIns="34139" rIns="68278" bIns="34139" anchor="ctr"/>
          <a:lstStyle>
            <a:lvl1pPr defTabSz="576263" eaLnBrk="0" hangingPunct="0">
              <a:defRPr sz="1100">
                <a:solidFill>
                  <a:schemeClr val="tx1"/>
                </a:solidFill>
                <a:latin typeface="Arial" panose="020B0604020202020204" pitchFamily="34" charset="0"/>
              </a:defRPr>
            </a:lvl1pPr>
            <a:lvl2pPr marL="742950" indent="-285750" defTabSz="576263" eaLnBrk="0" hangingPunct="0">
              <a:defRPr sz="1100">
                <a:solidFill>
                  <a:schemeClr val="tx1"/>
                </a:solidFill>
                <a:latin typeface="Arial" panose="020B0604020202020204" pitchFamily="34" charset="0"/>
              </a:defRPr>
            </a:lvl2pPr>
            <a:lvl3pPr marL="1143000" indent="-228600" defTabSz="576263" eaLnBrk="0" hangingPunct="0">
              <a:defRPr sz="1100">
                <a:solidFill>
                  <a:schemeClr val="tx1"/>
                </a:solidFill>
                <a:latin typeface="Arial" panose="020B0604020202020204" pitchFamily="34" charset="0"/>
              </a:defRPr>
            </a:lvl3pPr>
            <a:lvl4pPr marL="1600200" indent="-228600" defTabSz="576263" eaLnBrk="0" hangingPunct="0">
              <a:defRPr sz="1100">
                <a:solidFill>
                  <a:schemeClr val="tx1"/>
                </a:solidFill>
                <a:latin typeface="Arial" panose="020B0604020202020204" pitchFamily="34" charset="0"/>
              </a:defRPr>
            </a:lvl4pPr>
            <a:lvl5pPr marL="2057400" indent="-228600" defTabSz="576263" eaLnBrk="0" hangingPunct="0">
              <a:defRPr sz="1100">
                <a:solidFill>
                  <a:schemeClr val="tx1"/>
                </a:solidFill>
                <a:latin typeface="Arial" panose="020B0604020202020204" pitchFamily="34" charset="0"/>
              </a:defRPr>
            </a:lvl5pPr>
            <a:lvl6pPr marL="2514600" indent="-228600" defTabSz="576263" eaLnBrk="0" fontAlgn="base" hangingPunct="0">
              <a:spcBef>
                <a:spcPct val="0"/>
              </a:spcBef>
              <a:spcAft>
                <a:spcPct val="0"/>
              </a:spcAft>
              <a:defRPr sz="1100">
                <a:solidFill>
                  <a:schemeClr val="tx1"/>
                </a:solidFill>
                <a:latin typeface="Arial" panose="020B0604020202020204" pitchFamily="34" charset="0"/>
              </a:defRPr>
            </a:lvl6pPr>
            <a:lvl7pPr marL="2971800" indent="-228600" defTabSz="576263" eaLnBrk="0" fontAlgn="base" hangingPunct="0">
              <a:spcBef>
                <a:spcPct val="0"/>
              </a:spcBef>
              <a:spcAft>
                <a:spcPct val="0"/>
              </a:spcAft>
              <a:defRPr sz="1100">
                <a:solidFill>
                  <a:schemeClr val="tx1"/>
                </a:solidFill>
                <a:latin typeface="Arial" panose="020B0604020202020204" pitchFamily="34" charset="0"/>
              </a:defRPr>
            </a:lvl7pPr>
            <a:lvl8pPr marL="3429000" indent="-228600" defTabSz="576263" eaLnBrk="0" fontAlgn="base" hangingPunct="0">
              <a:spcBef>
                <a:spcPct val="0"/>
              </a:spcBef>
              <a:spcAft>
                <a:spcPct val="0"/>
              </a:spcAft>
              <a:defRPr sz="1100">
                <a:solidFill>
                  <a:schemeClr val="tx1"/>
                </a:solidFill>
                <a:latin typeface="Arial" panose="020B0604020202020204" pitchFamily="34" charset="0"/>
              </a:defRPr>
            </a:lvl8pPr>
            <a:lvl9pPr marL="3886200" indent="-228600" defTabSz="576263" eaLnBrk="0" fontAlgn="base" hangingPunct="0">
              <a:spcBef>
                <a:spcPct val="0"/>
              </a:spcBef>
              <a:spcAft>
                <a:spcPct val="0"/>
              </a:spcAft>
              <a:defRPr sz="1100">
                <a:solidFill>
                  <a:schemeClr val="tx1"/>
                </a:solidFill>
                <a:latin typeface="Arial" panose="020B0604020202020204" pitchFamily="34" charset="0"/>
              </a:defRPr>
            </a:lvl9pPr>
          </a:lstStyle>
          <a:p>
            <a:pPr algn="ctr" eaLnBrk="1" hangingPunct="1"/>
            <a:r>
              <a:rPr lang="en-US" altLang="en-US" sz="900" dirty="0"/>
              <a:t>16</a:t>
            </a:r>
            <a:endParaRPr lang="ru-RU" altLang="en-US" sz="900" dirty="0"/>
          </a:p>
        </p:txBody>
      </p:sp>
      <p:sp>
        <p:nvSpPr>
          <p:cNvPr id="3077" name="Text Box 8">
            <a:extLst>
              <a:ext uri="{FF2B5EF4-FFF2-40B4-BE49-F238E27FC236}">
                <a16:creationId xmlns:a16="http://schemas.microsoft.com/office/drawing/2014/main" id="{A9B37F90-5802-491C-9473-99734F16E627}"/>
              </a:ext>
            </a:extLst>
          </p:cNvPr>
          <p:cNvSpPr txBox="1">
            <a:spLocks noChangeArrowheads="1"/>
          </p:cNvSpPr>
          <p:nvPr/>
        </p:nvSpPr>
        <p:spPr bwMode="auto">
          <a:xfrm>
            <a:off x="2447925" y="3889375"/>
            <a:ext cx="2784475" cy="1920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278" tIns="34139" rIns="68278" bIns="34139">
            <a:spAutoFit/>
          </a:bodyPr>
          <a:lstStyle>
            <a:lvl1pPr defTabSz="576263" eaLnBrk="0" hangingPunct="0">
              <a:defRPr sz="1100">
                <a:solidFill>
                  <a:schemeClr val="tx1"/>
                </a:solidFill>
                <a:latin typeface="Arial" panose="020B0604020202020204" pitchFamily="34" charset="0"/>
              </a:defRPr>
            </a:lvl1pPr>
            <a:lvl2pPr marL="742950" indent="-285750" defTabSz="576263" eaLnBrk="0" hangingPunct="0">
              <a:defRPr sz="1100">
                <a:solidFill>
                  <a:schemeClr val="tx1"/>
                </a:solidFill>
                <a:latin typeface="Arial" panose="020B0604020202020204" pitchFamily="34" charset="0"/>
              </a:defRPr>
            </a:lvl2pPr>
            <a:lvl3pPr marL="1143000" indent="-228600" defTabSz="576263" eaLnBrk="0" hangingPunct="0">
              <a:defRPr sz="1100">
                <a:solidFill>
                  <a:schemeClr val="tx1"/>
                </a:solidFill>
                <a:latin typeface="Arial" panose="020B0604020202020204" pitchFamily="34" charset="0"/>
              </a:defRPr>
            </a:lvl3pPr>
            <a:lvl4pPr marL="1600200" indent="-228600" defTabSz="576263" eaLnBrk="0" hangingPunct="0">
              <a:defRPr sz="1100">
                <a:solidFill>
                  <a:schemeClr val="tx1"/>
                </a:solidFill>
                <a:latin typeface="Arial" panose="020B0604020202020204" pitchFamily="34" charset="0"/>
              </a:defRPr>
            </a:lvl4pPr>
            <a:lvl5pPr marL="2057400" indent="-228600" defTabSz="576263" eaLnBrk="0" hangingPunct="0">
              <a:defRPr sz="1100">
                <a:solidFill>
                  <a:schemeClr val="tx1"/>
                </a:solidFill>
                <a:latin typeface="Arial" panose="020B0604020202020204" pitchFamily="34" charset="0"/>
              </a:defRPr>
            </a:lvl5pPr>
            <a:lvl6pPr marL="2514600" indent="-228600" defTabSz="576263" eaLnBrk="0" fontAlgn="base" hangingPunct="0">
              <a:spcBef>
                <a:spcPct val="0"/>
              </a:spcBef>
              <a:spcAft>
                <a:spcPct val="0"/>
              </a:spcAft>
              <a:defRPr sz="1100">
                <a:solidFill>
                  <a:schemeClr val="tx1"/>
                </a:solidFill>
                <a:latin typeface="Arial" panose="020B0604020202020204" pitchFamily="34" charset="0"/>
              </a:defRPr>
            </a:lvl6pPr>
            <a:lvl7pPr marL="2971800" indent="-228600" defTabSz="576263" eaLnBrk="0" fontAlgn="base" hangingPunct="0">
              <a:spcBef>
                <a:spcPct val="0"/>
              </a:spcBef>
              <a:spcAft>
                <a:spcPct val="0"/>
              </a:spcAft>
              <a:defRPr sz="1100">
                <a:solidFill>
                  <a:schemeClr val="tx1"/>
                </a:solidFill>
                <a:latin typeface="Arial" panose="020B0604020202020204" pitchFamily="34" charset="0"/>
              </a:defRPr>
            </a:lvl7pPr>
            <a:lvl8pPr marL="3429000" indent="-228600" defTabSz="576263" eaLnBrk="0" fontAlgn="base" hangingPunct="0">
              <a:spcBef>
                <a:spcPct val="0"/>
              </a:spcBef>
              <a:spcAft>
                <a:spcPct val="0"/>
              </a:spcAft>
              <a:defRPr sz="1100">
                <a:solidFill>
                  <a:schemeClr val="tx1"/>
                </a:solidFill>
                <a:latin typeface="Arial" panose="020B0604020202020204" pitchFamily="34" charset="0"/>
              </a:defRPr>
            </a:lvl8pPr>
            <a:lvl9pPr marL="3886200" indent="-228600" defTabSz="576263" eaLnBrk="0" fontAlgn="base" hangingPunct="0">
              <a:spcBef>
                <a:spcPct val="0"/>
              </a:spcBef>
              <a:spcAft>
                <a:spcPct val="0"/>
              </a:spcAft>
              <a:defRPr sz="1100">
                <a:solidFill>
                  <a:schemeClr val="tx1"/>
                </a:solidFill>
                <a:latin typeface="Arial" panose="020B0604020202020204" pitchFamily="34" charset="0"/>
              </a:defRPr>
            </a:lvl9pPr>
          </a:lstStyle>
          <a:p>
            <a:pPr eaLnBrk="1" hangingPunct="1"/>
            <a:endParaRPr lang="ru-RU" altLang="en-US" sz="800" dirty="0">
              <a:solidFill>
                <a:schemeClr val="bg2"/>
              </a:solidFill>
            </a:endParaRPr>
          </a:p>
        </p:txBody>
      </p:sp>
      <p:pic>
        <p:nvPicPr>
          <p:cNvPr id="3081" name="Picture 30" descr="ТПУ_Презентация_квадраты">
            <a:extLst>
              <a:ext uri="{FF2B5EF4-FFF2-40B4-BE49-F238E27FC236}">
                <a16:creationId xmlns:a16="http://schemas.microsoft.com/office/drawing/2014/main" id="{6B590D2C-E6BE-4CBA-8367-0E76EF255A4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778250"/>
            <a:ext cx="2520950"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xmlns:a14="http://schemas.microsoft.com/office/drawing/2010/main">
        <mc:Choice Requires="a14">
          <p:sp>
            <p:nvSpPr>
              <p:cNvPr id="2" name="Content Placeholder 1">
                <a:extLst>
                  <a:ext uri="{FF2B5EF4-FFF2-40B4-BE49-F238E27FC236}">
                    <a16:creationId xmlns:a16="http://schemas.microsoft.com/office/drawing/2014/main" id="{830B5A03-BA8B-ACA2-5810-5864474832F7}"/>
                  </a:ext>
                </a:extLst>
              </p:cNvPr>
              <p:cNvSpPr>
                <a:spLocks noGrp="1"/>
              </p:cNvSpPr>
              <p:nvPr>
                <p:ph idx="1"/>
              </p:nvPr>
            </p:nvSpPr>
            <p:spPr>
              <a:xfrm>
                <a:off x="152003" y="626680"/>
                <a:ext cx="3008759" cy="2851150"/>
              </a:xfrm>
            </p:spPr>
            <p:txBody>
              <a:bodyPr/>
              <a:lstStyle/>
              <a:p>
                <a:pPr algn="just">
                  <a:lnSpc>
                    <a:spcPct val="107000"/>
                  </a:lnSpc>
                  <a:spcAft>
                    <a:spcPts val="800"/>
                  </a:spcAft>
                </a:pPr>
                <a:r>
                  <a:rPr lang="en-GB" sz="1200" dirty="0"/>
                  <a:t>The simple Gaussian assumption does not provide a very precise description fitting to the scan-curve, and it was proposed to use more sophisticated fits. For example, double Gaussian</a:t>
                </a:r>
                <a:endParaRPr lang="en-US" sz="1200" i="1" dirty="0">
                  <a:effectLst/>
                  <a:latin typeface="Cambria Math" panose="02040503050406030204" pitchFamily="18" charset="0"/>
                  <a:ea typeface="Calibri" panose="020F0502020204030204" pitchFamily="34" charset="0"/>
                  <a:cs typeface="Arial" panose="020B0604020202020204" pitchFamily="34" charset="0"/>
                </a:endParaRPr>
              </a:p>
              <a:p>
                <a:pPr marL="0" indent="0" algn="just">
                  <a:lnSpc>
                    <a:spcPct val="107000"/>
                  </a:lnSpc>
                  <a:spcAft>
                    <a:spcPts val="800"/>
                  </a:spcAft>
                  <a:buNone/>
                </a:pPr>
                <a14:m>
                  <m:oMathPara xmlns:m="http://schemas.openxmlformats.org/officeDocument/2006/math">
                    <m:oMathParaPr>
                      <m:jc m:val="centerGroup"/>
                    </m:oMathParaPr>
                    <m:oMath xmlns:m="http://schemas.openxmlformats.org/officeDocument/2006/math">
                      <m:r>
                        <a:rPr lang="en-GB" sz="1200" i="1" smtClean="0">
                          <a:effectLst/>
                          <a:latin typeface="Cambria Math" panose="02040503050406030204" pitchFamily="18" charset="0"/>
                          <a:ea typeface="Calibri" panose="020F0502020204030204" pitchFamily="34" charset="0"/>
                          <a:cs typeface="Arial" panose="020B0604020202020204" pitchFamily="34" charset="0"/>
                        </a:rPr>
                        <m:t>𝑓</m:t>
                      </m:r>
                      <m:d>
                        <m:dPr>
                          <m:ctrlPr>
                            <a:rPr lang="en-GB" sz="1200" i="1" smtClean="0">
                              <a:effectLst/>
                              <a:latin typeface="Cambria Math" panose="02040503050406030204" pitchFamily="18" charset="0"/>
                              <a:ea typeface="Calibri" panose="020F0502020204030204" pitchFamily="34" charset="0"/>
                              <a:cs typeface="Arial" panose="020B0604020202020204" pitchFamily="34" charset="0"/>
                            </a:rPr>
                          </m:ctrlPr>
                        </m:dPr>
                        <m:e>
                          <m:r>
                            <a:rPr lang="en-GB" sz="1200" i="1">
                              <a:effectLst/>
                              <a:latin typeface="Cambria Math" panose="02040503050406030204" pitchFamily="18" charset="0"/>
                              <a:ea typeface="Calibri" panose="020F0502020204030204" pitchFamily="34" charset="0"/>
                              <a:cs typeface="Arial" panose="020B0604020202020204" pitchFamily="34" charset="0"/>
                            </a:rPr>
                            <m:t>𝛥</m:t>
                          </m:r>
                        </m:e>
                      </m:d>
                      <m:r>
                        <a:rPr lang="en-GB" sz="1200">
                          <a:effectLst/>
                          <a:latin typeface="Cambria Math" panose="02040503050406030204" pitchFamily="18" charset="0"/>
                          <a:ea typeface="Calibri" panose="020F0502020204030204" pitchFamily="34" charset="0"/>
                          <a:cs typeface="Arial" panose="020B0604020202020204" pitchFamily="34" charset="0"/>
                        </a:rPr>
                        <m:t>=</m:t>
                      </m:r>
                      <m:f>
                        <m:fPr>
                          <m:ctrlPr>
                            <a:rPr lang="en-GB" sz="1200" i="1">
                              <a:effectLst/>
                              <a:latin typeface="Cambria Math" panose="02040503050406030204" pitchFamily="18" charset="0"/>
                              <a:ea typeface="Calibri" panose="020F0502020204030204" pitchFamily="34" charset="0"/>
                              <a:cs typeface="Arial" panose="020B0604020202020204" pitchFamily="34" charset="0"/>
                            </a:rPr>
                          </m:ctrlPr>
                        </m:fPr>
                        <m:num>
                          <m:r>
                            <m:rPr>
                              <m:sty m:val="p"/>
                            </m:rPr>
                            <a:rPr lang="en-US" sz="1200" b="0" i="0" smtClean="0">
                              <a:effectLst/>
                              <a:latin typeface="Cambria Math" panose="02040503050406030204" pitchFamily="18" charset="0"/>
                              <a:ea typeface="Calibri" panose="020F0502020204030204" pitchFamily="34" charset="0"/>
                              <a:cs typeface="Arial" panose="020B0604020202020204" pitchFamily="34" charset="0"/>
                            </a:rPr>
                            <m:t>A</m:t>
                          </m:r>
                        </m:num>
                        <m:den>
                          <m:rad>
                            <m:radPr>
                              <m:degHide m:val="on"/>
                              <m:ctrlPr>
                                <a:rPr lang="en-GB" sz="1200" i="1">
                                  <a:effectLst/>
                                  <a:latin typeface="Cambria Math" panose="02040503050406030204" pitchFamily="18" charset="0"/>
                                  <a:ea typeface="Calibri" panose="020F0502020204030204" pitchFamily="34" charset="0"/>
                                  <a:cs typeface="Arial" panose="020B0604020202020204" pitchFamily="34" charset="0"/>
                                </a:rPr>
                              </m:ctrlPr>
                            </m:radPr>
                            <m:deg/>
                            <m:e>
                              <m:r>
                                <a:rPr lang="en-GB" sz="1200">
                                  <a:effectLst/>
                                  <a:latin typeface="Cambria Math" panose="02040503050406030204" pitchFamily="18" charset="0"/>
                                  <a:ea typeface="Calibri" panose="020F0502020204030204" pitchFamily="34" charset="0"/>
                                  <a:cs typeface="Arial" panose="020B0604020202020204" pitchFamily="34" charset="0"/>
                                </a:rPr>
                                <m:t>2</m:t>
                              </m:r>
                              <m:r>
                                <m:rPr>
                                  <m:sty m:val="p"/>
                                </m:rPr>
                                <a:rPr lang="en-GB" sz="1200">
                                  <a:effectLst/>
                                  <a:latin typeface="Cambria Math" panose="02040503050406030204" pitchFamily="18" charset="0"/>
                                  <a:ea typeface="Calibri" panose="020F0502020204030204" pitchFamily="34" charset="0"/>
                                  <a:cs typeface="Arial" panose="020B0604020202020204" pitchFamily="34" charset="0"/>
                                </a:rPr>
                                <m:t>π</m:t>
                              </m:r>
                            </m:e>
                          </m:rad>
                        </m:den>
                      </m:f>
                      <m:d>
                        <m:dPr>
                          <m:begChr m:val="["/>
                          <m:endChr m:val="]"/>
                          <m:ctrlPr>
                            <a:rPr lang="en-GB" sz="1200" i="1">
                              <a:effectLst/>
                              <a:latin typeface="Cambria Math" panose="02040503050406030204" pitchFamily="18" charset="0"/>
                              <a:ea typeface="Calibri" panose="020F0502020204030204" pitchFamily="34" charset="0"/>
                              <a:cs typeface="Arial" panose="020B0604020202020204" pitchFamily="34" charset="0"/>
                            </a:rPr>
                          </m:ctrlPr>
                        </m:dPr>
                        <m:e>
                          <m:f>
                            <m:fPr>
                              <m:ctrlPr>
                                <a:rPr lang="en-GB" sz="1200" i="1">
                                  <a:effectLst/>
                                  <a:latin typeface="Cambria Math" panose="02040503050406030204" pitchFamily="18" charset="0"/>
                                  <a:ea typeface="Calibri" panose="020F0502020204030204" pitchFamily="34" charset="0"/>
                                  <a:cs typeface="Arial" panose="020B0604020202020204" pitchFamily="34" charset="0"/>
                                </a:rPr>
                              </m:ctrlPr>
                            </m:fPr>
                            <m:num>
                              <m:r>
                                <a:rPr lang="en-GB" sz="1200" i="1">
                                  <a:latin typeface="Cambria Math" panose="02040503050406030204" pitchFamily="18" charset="0"/>
                                  <a:ea typeface="Calibri" panose="020F0502020204030204" pitchFamily="34" charset="0"/>
                                  <a:cs typeface="Arial" panose="020B0604020202020204" pitchFamily="34" charset="0"/>
                                </a:rPr>
                                <m:t>𝜖</m:t>
                              </m:r>
                            </m:num>
                            <m:den>
                              <m:sSub>
                                <m:sSubPr>
                                  <m:ctrlPr>
                                    <a:rPr lang="en-GB" sz="1200" i="1">
                                      <a:effectLst/>
                                      <a:latin typeface="Cambria Math" panose="02040503050406030204" pitchFamily="18" charset="0"/>
                                      <a:ea typeface="Calibri" panose="020F0502020204030204" pitchFamily="34" charset="0"/>
                                      <a:cs typeface="Arial" panose="020B0604020202020204" pitchFamily="34" charset="0"/>
                                    </a:rPr>
                                  </m:ctrlPr>
                                </m:sSubPr>
                                <m:e>
                                  <m:r>
                                    <a:rPr lang="en-GB" sz="1200" i="1">
                                      <a:effectLst/>
                                      <a:latin typeface="Cambria Math" panose="02040503050406030204" pitchFamily="18" charset="0"/>
                                      <a:ea typeface="Calibri" panose="020F0502020204030204" pitchFamily="34" charset="0"/>
                                      <a:cs typeface="Arial" panose="020B0604020202020204" pitchFamily="34" charset="0"/>
                                    </a:rPr>
                                    <m:t>𝜎</m:t>
                                  </m:r>
                                </m:e>
                                <m:sub>
                                  <m:r>
                                    <a:rPr lang="en-GB" sz="1200" i="1">
                                      <a:effectLst/>
                                      <a:latin typeface="Cambria Math" panose="02040503050406030204" pitchFamily="18" charset="0"/>
                                      <a:ea typeface="Calibri" panose="020F0502020204030204" pitchFamily="34" charset="0"/>
                                      <a:cs typeface="Arial" panose="020B0604020202020204" pitchFamily="34" charset="0"/>
                                    </a:rPr>
                                    <m:t>1</m:t>
                                  </m:r>
                                  <m:r>
                                    <a:rPr lang="en-GB" sz="1200" i="1">
                                      <a:effectLst/>
                                      <a:latin typeface="Cambria Math" panose="02040503050406030204" pitchFamily="18" charset="0"/>
                                      <a:ea typeface="Calibri" panose="020F0502020204030204" pitchFamily="34" charset="0"/>
                                      <a:cs typeface="Arial" panose="020B0604020202020204" pitchFamily="34" charset="0"/>
                                    </a:rPr>
                                    <m:t> </m:t>
                                  </m:r>
                                </m:sub>
                              </m:sSub>
                            </m:den>
                          </m:f>
                          <m:func>
                            <m:funcPr>
                              <m:ctrlPr>
                                <a:rPr lang="en-GB" sz="1200" i="1">
                                  <a:effectLst/>
                                  <a:latin typeface="Cambria Math" panose="02040503050406030204" pitchFamily="18" charset="0"/>
                                  <a:ea typeface="Calibri" panose="020F0502020204030204" pitchFamily="34" charset="0"/>
                                  <a:cs typeface="Arial" panose="020B0604020202020204" pitchFamily="34" charset="0"/>
                                </a:rPr>
                              </m:ctrlPr>
                            </m:funcPr>
                            <m:fName>
                              <m:r>
                                <m:rPr>
                                  <m:sty m:val="p"/>
                                </m:rPr>
                                <a:rPr lang="en-GB" sz="1200">
                                  <a:effectLst/>
                                  <a:latin typeface="Cambria Math" panose="02040503050406030204" pitchFamily="18" charset="0"/>
                                  <a:ea typeface="Calibri" panose="020F0502020204030204" pitchFamily="34" charset="0"/>
                                  <a:cs typeface="Arial" panose="020B0604020202020204" pitchFamily="34" charset="0"/>
                                </a:rPr>
                                <m:t>exp</m:t>
                              </m:r>
                            </m:fName>
                            <m:e>
                              <m:d>
                                <m:dPr>
                                  <m:ctrlPr>
                                    <a:rPr lang="en-GB" sz="1200" i="1">
                                      <a:effectLst/>
                                      <a:latin typeface="Cambria Math" panose="02040503050406030204" pitchFamily="18" charset="0"/>
                                      <a:ea typeface="Calibri" panose="020F0502020204030204" pitchFamily="34" charset="0"/>
                                      <a:cs typeface="Arial" panose="020B0604020202020204" pitchFamily="34" charset="0"/>
                                    </a:rPr>
                                  </m:ctrlPr>
                                </m:dPr>
                                <m:e>
                                  <m:r>
                                    <a:rPr lang="en-GB" sz="1200" i="1">
                                      <a:effectLst/>
                                      <a:latin typeface="Cambria Math" panose="02040503050406030204" pitchFamily="18" charset="0"/>
                                      <a:ea typeface="Calibri" panose="020F0502020204030204" pitchFamily="34" charset="0"/>
                                      <a:cs typeface="Arial" panose="020B0604020202020204" pitchFamily="34" charset="0"/>
                                    </a:rPr>
                                    <m:t>−</m:t>
                                  </m:r>
                                  <m:f>
                                    <m:fPr>
                                      <m:ctrlPr>
                                        <a:rPr lang="en-GB" sz="1200" i="1">
                                          <a:effectLst/>
                                          <a:latin typeface="Cambria Math" panose="02040503050406030204" pitchFamily="18" charset="0"/>
                                          <a:ea typeface="Calibri" panose="020F0502020204030204" pitchFamily="34" charset="0"/>
                                          <a:cs typeface="Arial" panose="020B0604020202020204" pitchFamily="34" charset="0"/>
                                        </a:rPr>
                                      </m:ctrlPr>
                                    </m:fPr>
                                    <m:num>
                                      <m:sSup>
                                        <m:sSupPr>
                                          <m:ctrlPr>
                                            <a:rPr lang="en-GB" sz="1200" i="1">
                                              <a:effectLst/>
                                              <a:latin typeface="Cambria Math" panose="02040503050406030204" pitchFamily="18" charset="0"/>
                                              <a:ea typeface="Calibri" panose="020F0502020204030204" pitchFamily="34" charset="0"/>
                                              <a:cs typeface="Arial" panose="020B0604020202020204" pitchFamily="34" charset="0"/>
                                            </a:rPr>
                                          </m:ctrlPr>
                                        </m:sSupPr>
                                        <m:e>
                                          <m:r>
                                            <a:rPr lang="en-US" sz="1200" b="0" i="1" smtClean="0">
                                              <a:effectLst/>
                                              <a:latin typeface="Cambria Math" panose="02040503050406030204" pitchFamily="18" charset="0"/>
                                              <a:ea typeface="Calibri" panose="020F0502020204030204" pitchFamily="34" charset="0"/>
                                              <a:cs typeface="Arial" panose="020B0604020202020204" pitchFamily="34" charset="0"/>
                                            </a:rPr>
                                            <m:t>(</m:t>
                                          </m:r>
                                          <m:r>
                                            <m:rPr>
                                              <m:sty m:val="p"/>
                                            </m:rPr>
                                            <a:rPr lang="en-US" sz="1200" b="0" i="0" smtClean="0">
                                              <a:effectLst/>
                                              <a:latin typeface="Cambria Math" panose="02040503050406030204" pitchFamily="18" charset="0"/>
                                              <a:ea typeface="Calibri" panose="020F0502020204030204" pitchFamily="34" charset="0"/>
                                              <a:cs typeface="Arial" panose="020B0604020202020204" pitchFamily="34" charset="0"/>
                                            </a:rPr>
                                            <m:t>Δ</m:t>
                                          </m:r>
                                          <m:r>
                                            <a:rPr lang="en-US" sz="1200" b="0" i="1" smtClean="0">
                                              <a:effectLst/>
                                              <a:latin typeface="Cambria Math" panose="02040503050406030204" pitchFamily="18" charset="0"/>
                                              <a:ea typeface="Calibri" panose="020F0502020204030204" pitchFamily="34" charset="0"/>
                                              <a:cs typeface="Arial" panose="020B0604020202020204" pitchFamily="34" charset="0"/>
                                            </a:rPr>
                                            <m:t>−</m:t>
                                          </m:r>
                                          <m:r>
                                            <a:rPr lang="en-US" sz="1200" b="0" i="1" smtClean="0">
                                              <a:effectLst/>
                                              <a:latin typeface="Cambria Math" panose="02040503050406030204" pitchFamily="18" charset="0"/>
                                              <a:ea typeface="Calibri" panose="020F0502020204030204" pitchFamily="34" charset="0"/>
                                              <a:cs typeface="Arial" panose="020B0604020202020204" pitchFamily="34" charset="0"/>
                                            </a:rPr>
                                            <m:t>𝜇</m:t>
                                          </m:r>
                                          <m:r>
                                            <a:rPr lang="en-US" sz="1200" b="0" i="1" smtClean="0">
                                              <a:effectLst/>
                                              <a:latin typeface="Cambria Math" panose="02040503050406030204" pitchFamily="18" charset="0"/>
                                              <a:ea typeface="Calibri" panose="020F0502020204030204" pitchFamily="34" charset="0"/>
                                              <a:cs typeface="Arial" panose="020B0604020202020204" pitchFamily="34" charset="0"/>
                                            </a:rPr>
                                            <m:t>)</m:t>
                                          </m:r>
                                        </m:e>
                                        <m:sup>
                                          <m:r>
                                            <a:rPr lang="en-GB" sz="1200">
                                              <a:effectLst/>
                                              <a:latin typeface="Cambria Math" panose="02040503050406030204" pitchFamily="18" charset="0"/>
                                              <a:ea typeface="Calibri" panose="020F0502020204030204" pitchFamily="34" charset="0"/>
                                              <a:cs typeface="Arial" panose="020B0604020202020204" pitchFamily="34" charset="0"/>
                                            </a:rPr>
                                            <m:t>2</m:t>
                                          </m:r>
                                        </m:sup>
                                      </m:sSup>
                                    </m:num>
                                    <m:den>
                                      <m:r>
                                        <a:rPr lang="en-GB" sz="1200">
                                          <a:effectLst/>
                                          <a:latin typeface="Cambria Math" panose="02040503050406030204" pitchFamily="18" charset="0"/>
                                          <a:ea typeface="Calibri" panose="020F0502020204030204" pitchFamily="34" charset="0"/>
                                          <a:cs typeface="Arial" panose="020B0604020202020204" pitchFamily="34" charset="0"/>
                                        </a:rPr>
                                        <m:t>2</m:t>
                                      </m:r>
                                      <m:r>
                                        <a:rPr lang="en-GB" sz="1200">
                                          <a:effectLst/>
                                          <a:latin typeface="Cambria Math" panose="02040503050406030204" pitchFamily="18" charset="0"/>
                                          <a:ea typeface="Calibri" panose="020F0502020204030204" pitchFamily="34" charset="0"/>
                                          <a:cs typeface="Arial" panose="020B0604020202020204" pitchFamily="34" charset="0"/>
                                        </a:rPr>
                                        <m:t> </m:t>
                                      </m:r>
                                      <m:sSubSup>
                                        <m:sSubSupPr>
                                          <m:ctrlPr>
                                            <a:rPr lang="en-GB" sz="1200" i="1">
                                              <a:effectLst/>
                                              <a:latin typeface="Cambria Math" panose="02040503050406030204" pitchFamily="18" charset="0"/>
                                              <a:ea typeface="Calibri" panose="020F0502020204030204" pitchFamily="34" charset="0"/>
                                              <a:cs typeface="Arial" panose="020B0604020202020204" pitchFamily="34" charset="0"/>
                                            </a:rPr>
                                          </m:ctrlPr>
                                        </m:sSubSupPr>
                                        <m:e>
                                          <m:r>
                                            <m:rPr>
                                              <m:sty m:val="p"/>
                                            </m:rPr>
                                            <a:rPr lang="en-GB" sz="1200">
                                              <a:effectLst/>
                                              <a:latin typeface="Cambria Math" panose="02040503050406030204" pitchFamily="18" charset="0"/>
                                              <a:ea typeface="Calibri" panose="020F0502020204030204" pitchFamily="34" charset="0"/>
                                              <a:cs typeface="Arial" panose="020B0604020202020204" pitchFamily="34" charset="0"/>
                                            </a:rPr>
                                            <m:t>σ</m:t>
                                          </m:r>
                                        </m:e>
                                        <m:sub>
                                          <m:r>
                                            <a:rPr lang="en-GB" sz="1200">
                                              <a:effectLst/>
                                              <a:latin typeface="Cambria Math" panose="02040503050406030204" pitchFamily="18" charset="0"/>
                                              <a:ea typeface="Calibri" panose="020F0502020204030204" pitchFamily="34" charset="0"/>
                                              <a:cs typeface="Arial" panose="020B0604020202020204" pitchFamily="34" charset="0"/>
                                            </a:rPr>
                                            <m:t>1</m:t>
                                          </m:r>
                                          <m:r>
                                            <a:rPr lang="en-GB" sz="1200">
                                              <a:effectLst/>
                                              <a:latin typeface="Cambria Math" panose="02040503050406030204" pitchFamily="18" charset="0"/>
                                              <a:ea typeface="Calibri" panose="020F0502020204030204" pitchFamily="34" charset="0"/>
                                              <a:cs typeface="Arial" panose="020B0604020202020204" pitchFamily="34" charset="0"/>
                                            </a:rPr>
                                            <m:t> </m:t>
                                          </m:r>
                                        </m:sub>
                                        <m:sup>
                                          <m:r>
                                            <a:rPr lang="en-GB" sz="1200">
                                              <a:effectLst/>
                                              <a:latin typeface="Cambria Math" panose="02040503050406030204" pitchFamily="18" charset="0"/>
                                              <a:ea typeface="Calibri" panose="020F0502020204030204" pitchFamily="34" charset="0"/>
                                              <a:cs typeface="Arial" panose="020B0604020202020204" pitchFamily="34" charset="0"/>
                                            </a:rPr>
                                            <m:t>2</m:t>
                                          </m:r>
                                        </m:sup>
                                      </m:sSubSup>
                                    </m:den>
                                  </m:f>
                                </m:e>
                              </m:d>
                            </m:e>
                          </m:func>
                          <m:r>
                            <a:rPr lang="en-GB" sz="1200" i="1">
                              <a:effectLst/>
                              <a:latin typeface="Cambria Math" panose="02040503050406030204" pitchFamily="18" charset="0"/>
                              <a:ea typeface="Calibri" panose="020F0502020204030204" pitchFamily="34" charset="0"/>
                              <a:cs typeface="Arial" panose="020B0604020202020204" pitchFamily="34" charset="0"/>
                            </a:rPr>
                            <m:t>+</m:t>
                          </m:r>
                          <m:f>
                            <m:fPr>
                              <m:ctrlPr>
                                <a:rPr lang="en-GB" sz="1200" i="1">
                                  <a:effectLst/>
                                  <a:latin typeface="Cambria Math" panose="02040503050406030204" pitchFamily="18" charset="0"/>
                                  <a:ea typeface="Calibri" panose="020F0502020204030204" pitchFamily="34" charset="0"/>
                                  <a:cs typeface="Arial" panose="020B0604020202020204" pitchFamily="34" charset="0"/>
                                </a:rPr>
                              </m:ctrlPr>
                            </m:fPr>
                            <m:num>
                              <m:r>
                                <a:rPr lang="en-GB" sz="1200" i="1">
                                  <a:effectLst/>
                                  <a:latin typeface="Cambria Math" panose="02040503050406030204" pitchFamily="18" charset="0"/>
                                  <a:ea typeface="Calibri" panose="020F0502020204030204" pitchFamily="34" charset="0"/>
                                  <a:cs typeface="Arial" panose="020B0604020202020204" pitchFamily="34" charset="0"/>
                                </a:rPr>
                                <m:t>1</m:t>
                              </m:r>
                              <m:r>
                                <a:rPr lang="en-GB" sz="1200" i="1">
                                  <a:effectLst/>
                                  <a:latin typeface="Cambria Math" panose="02040503050406030204" pitchFamily="18" charset="0"/>
                                  <a:ea typeface="Calibri" panose="020F0502020204030204" pitchFamily="34" charset="0"/>
                                  <a:cs typeface="Arial" panose="020B0604020202020204" pitchFamily="34" charset="0"/>
                                </a:rPr>
                                <m:t>−</m:t>
                              </m:r>
                              <m:r>
                                <a:rPr lang="en-GB" sz="1200" i="1">
                                  <a:latin typeface="Cambria Math" panose="02040503050406030204" pitchFamily="18" charset="0"/>
                                  <a:ea typeface="Calibri" panose="020F0502020204030204" pitchFamily="34" charset="0"/>
                                  <a:cs typeface="Arial" panose="020B0604020202020204" pitchFamily="34" charset="0"/>
                                </a:rPr>
                                <m:t>𝜖</m:t>
                              </m:r>
                            </m:num>
                            <m:den>
                              <m:sSub>
                                <m:sSubPr>
                                  <m:ctrlPr>
                                    <a:rPr lang="en-GB" sz="1200" i="1" smtClean="0">
                                      <a:effectLst/>
                                      <a:latin typeface="Cambria Math" panose="02040503050406030204" pitchFamily="18" charset="0"/>
                                      <a:ea typeface="Calibri" panose="020F0502020204030204" pitchFamily="34" charset="0"/>
                                      <a:cs typeface="Arial" panose="020B0604020202020204" pitchFamily="34" charset="0"/>
                                    </a:rPr>
                                  </m:ctrlPr>
                                </m:sSubPr>
                                <m:e>
                                  <m:r>
                                    <a:rPr lang="en-GB" sz="1200" i="1">
                                      <a:effectLst/>
                                      <a:latin typeface="Cambria Math" panose="02040503050406030204" pitchFamily="18" charset="0"/>
                                      <a:ea typeface="Calibri" panose="020F0502020204030204" pitchFamily="34" charset="0"/>
                                      <a:cs typeface="Arial" panose="020B0604020202020204" pitchFamily="34" charset="0"/>
                                    </a:rPr>
                                    <m:t>𝜎</m:t>
                                  </m:r>
                                </m:e>
                                <m:sub>
                                  <m:r>
                                    <a:rPr lang="en-GB" sz="1200" i="1">
                                      <a:effectLst/>
                                      <a:latin typeface="Cambria Math" panose="02040503050406030204" pitchFamily="18" charset="0"/>
                                      <a:ea typeface="Calibri" panose="020F0502020204030204" pitchFamily="34" charset="0"/>
                                      <a:cs typeface="Arial" panose="020B0604020202020204" pitchFamily="34" charset="0"/>
                                    </a:rPr>
                                    <m:t>1</m:t>
                                  </m:r>
                                </m:sub>
                              </m:sSub>
                            </m:den>
                          </m:f>
                          <m:func>
                            <m:funcPr>
                              <m:ctrlPr>
                                <a:rPr lang="en-GB" sz="1200" i="1">
                                  <a:effectLst/>
                                  <a:latin typeface="Cambria Math" panose="02040503050406030204" pitchFamily="18" charset="0"/>
                                  <a:ea typeface="Calibri" panose="020F0502020204030204" pitchFamily="34" charset="0"/>
                                  <a:cs typeface="Arial" panose="020B0604020202020204" pitchFamily="34" charset="0"/>
                                </a:rPr>
                              </m:ctrlPr>
                            </m:funcPr>
                            <m:fName>
                              <m:r>
                                <m:rPr>
                                  <m:sty m:val="p"/>
                                </m:rPr>
                                <a:rPr lang="en-GB" sz="1200">
                                  <a:effectLst/>
                                  <a:latin typeface="Cambria Math" panose="02040503050406030204" pitchFamily="18" charset="0"/>
                                  <a:ea typeface="Calibri" panose="020F0502020204030204" pitchFamily="34" charset="0"/>
                                  <a:cs typeface="Arial" panose="020B0604020202020204" pitchFamily="34" charset="0"/>
                                </a:rPr>
                                <m:t>exp</m:t>
                              </m:r>
                            </m:fName>
                            <m:e>
                              <m:d>
                                <m:dPr>
                                  <m:ctrlPr>
                                    <a:rPr lang="en-GB" sz="1200" i="1">
                                      <a:effectLst/>
                                      <a:latin typeface="Cambria Math" panose="02040503050406030204" pitchFamily="18" charset="0"/>
                                      <a:ea typeface="Calibri" panose="020F0502020204030204" pitchFamily="34" charset="0"/>
                                      <a:cs typeface="Arial" panose="020B0604020202020204" pitchFamily="34" charset="0"/>
                                    </a:rPr>
                                  </m:ctrlPr>
                                </m:dPr>
                                <m:e>
                                  <m:r>
                                    <a:rPr lang="en-GB" sz="1200" i="1">
                                      <a:effectLst/>
                                      <a:latin typeface="Cambria Math" panose="02040503050406030204" pitchFamily="18" charset="0"/>
                                      <a:ea typeface="Calibri" panose="020F0502020204030204" pitchFamily="34" charset="0"/>
                                      <a:cs typeface="Arial" panose="020B0604020202020204" pitchFamily="34" charset="0"/>
                                    </a:rPr>
                                    <m:t>−</m:t>
                                  </m:r>
                                  <m:f>
                                    <m:fPr>
                                      <m:ctrlPr>
                                        <a:rPr lang="en-GB" sz="1200" i="1">
                                          <a:effectLst/>
                                          <a:latin typeface="Cambria Math" panose="02040503050406030204" pitchFamily="18" charset="0"/>
                                          <a:ea typeface="Calibri" panose="020F0502020204030204" pitchFamily="34" charset="0"/>
                                          <a:cs typeface="Arial" panose="020B0604020202020204" pitchFamily="34" charset="0"/>
                                        </a:rPr>
                                      </m:ctrlPr>
                                    </m:fPr>
                                    <m:num>
                                      <m:sSup>
                                        <m:sSupPr>
                                          <m:ctrlPr>
                                            <a:rPr lang="en-GB" sz="1200" i="1">
                                              <a:effectLst/>
                                              <a:latin typeface="Cambria Math" panose="02040503050406030204" pitchFamily="18" charset="0"/>
                                              <a:ea typeface="Calibri" panose="020F0502020204030204" pitchFamily="34" charset="0"/>
                                              <a:cs typeface="Arial" panose="020B0604020202020204" pitchFamily="34" charset="0"/>
                                            </a:rPr>
                                          </m:ctrlPr>
                                        </m:sSupPr>
                                        <m:e>
                                          <m:r>
                                            <a:rPr lang="en-US" sz="1200" b="0" i="1" smtClean="0">
                                              <a:effectLst/>
                                              <a:latin typeface="Cambria Math" panose="02040503050406030204" pitchFamily="18" charset="0"/>
                                              <a:ea typeface="Calibri" panose="020F0502020204030204" pitchFamily="34" charset="0"/>
                                              <a:cs typeface="Arial" panose="020B0604020202020204" pitchFamily="34" charset="0"/>
                                            </a:rPr>
                                            <m:t>(</m:t>
                                          </m:r>
                                          <m:r>
                                            <m:rPr>
                                              <m:sty m:val="p"/>
                                            </m:rPr>
                                            <a:rPr lang="en-US" sz="1200">
                                              <a:latin typeface="Cambria Math" panose="02040503050406030204" pitchFamily="18" charset="0"/>
                                              <a:ea typeface="Calibri" panose="020F0502020204030204" pitchFamily="34" charset="0"/>
                                              <a:cs typeface="Arial" panose="020B0604020202020204" pitchFamily="34" charset="0"/>
                                            </a:rPr>
                                            <m:t>Δ</m:t>
                                          </m:r>
                                          <m:r>
                                            <a:rPr lang="en-US" sz="1200" i="1">
                                              <a:latin typeface="Cambria Math" panose="02040503050406030204" pitchFamily="18" charset="0"/>
                                              <a:ea typeface="Calibri" panose="020F0502020204030204" pitchFamily="34" charset="0"/>
                                              <a:cs typeface="Arial" panose="020B0604020202020204" pitchFamily="34" charset="0"/>
                                            </a:rPr>
                                            <m:t>−</m:t>
                                          </m:r>
                                          <m:r>
                                            <a:rPr lang="en-US" sz="1200" b="0" i="1" smtClean="0">
                                              <a:latin typeface="Cambria Math" panose="02040503050406030204" pitchFamily="18" charset="0"/>
                                              <a:ea typeface="Calibri" panose="020F0502020204030204" pitchFamily="34" charset="0"/>
                                              <a:cs typeface="Arial" panose="020B0604020202020204" pitchFamily="34" charset="0"/>
                                            </a:rPr>
                                            <m:t>𝜇</m:t>
                                          </m:r>
                                          <m:r>
                                            <a:rPr lang="en-US" sz="1200" b="0" i="1" smtClean="0">
                                              <a:latin typeface="Cambria Math" panose="02040503050406030204" pitchFamily="18" charset="0"/>
                                              <a:ea typeface="Calibri" panose="020F0502020204030204" pitchFamily="34" charset="0"/>
                                              <a:cs typeface="Arial" panose="020B0604020202020204" pitchFamily="34" charset="0"/>
                                            </a:rPr>
                                            <m:t>)</m:t>
                                          </m:r>
                                        </m:e>
                                        <m:sup>
                                          <m:r>
                                            <a:rPr lang="en-GB" sz="1200">
                                              <a:effectLst/>
                                              <a:latin typeface="Cambria Math" panose="02040503050406030204" pitchFamily="18" charset="0"/>
                                              <a:ea typeface="Calibri" panose="020F0502020204030204" pitchFamily="34" charset="0"/>
                                              <a:cs typeface="Arial" panose="020B0604020202020204" pitchFamily="34" charset="0"/>
                                            </a:rPr>
                                            <m:t>2</m:t>
                                          </m:r>
                                        </m:sup>
                                      </m:sSup>
                                    </m:num>
                                    <m:den>
                                      <m:r>
                                        <a:rPr lang="en-GB" sz="1200">
                                          <a:effectLst/>
                                          <a:latin typeface="Cambria Math" panose="02040503050406030204" pitchFamily="18" charset="0"/>
                                          <a:ea typeface="Calibri" panose="020F0502020204030204" pitchFamily="34" charset="0"/>
                                          <a:cs typeface="Arial" panose="020B0604020202020204" pitchFamily="34" charset="0"/>
                                        </a:rPr>
                                        <m:t>2</m:t>
                                      </m:r>
                                      <m:r>
                                        <a:rPr lang="en-GB" sz="1200">
                                          <a:effectLst/>
                                          <a:latin typeface="Cambria Math" panose="02040503050406030204" pitchFamily="18" charset="0"/>
                                          <a:ea typeface="Calibri" panose="020F0502020204030204" pitchFamily="34" charset="0"/>
                                          <a:cs typeface="Arial" panose="020B0604020202020204" pitchFamily="34" charset="0"/>
                                        </a:rPr>
                                        <m:t> </m:t>
                                      </m:r>
                                      <m:sSubSup>
                                        <m:sSubSupPr>
                                          <m:ctrlPr>
                                            <a:rPr lang="en-GB" sz="1200" i="1">
                                              <a:effectLst/>
                                              <a:latin typeface="Cambria Math" panose="02040503050406030204" pitchFamily="18" charset="0"/>
                                              <a:ea typeface="Calibri" panose="020F0502020204030204" pitchFamily="34" charset="0"/>
                                              <a:cs typeface="Arial" panose="020B0604020202020204" pitchFamily="34" charset="0"/>
                                            </a:rPr>
                                          </m:ctrlPr>
                                        </m:sSubSupPr>
                                        <m:e>
                                          <m:r>
                                            <m:rPr>
                                              <m:sty m:val="p"/>
                                            </m:rPr>
                                            <a:rPr lang="en-GB" sz="1200">
                                              <a:effectLst/>
                                              <a:latin typeface="Cambria Math" panose="02040503050406030204" pitchFamily="18" charset="0"/>
                                              <a:ea typeface="Calibri" panose="020F0502020204030204" pitchFamily="34" charset="0"/>
                                              <a:cs typeface="Arial" panose="020B0604020202020204" pitchFamily="34" charset="0"/>
                                            </a:rPr>
                                            <m:t>σ</m:t>
                                          </m:r>
                                        </m:e>
                                        <m:sub>
                                          <m:r>
                                            <a:rPr lang="en-GB" sz="1200">
                                              <a:effectLst/>
                                              <a:latin typeface="Cambria Math" panose="02040503050406030204" pitchFamily="18" charset="0"/>
                                              <a:ea typeface="Calibri" panose="020F0502020204030204" pitchFamily="34" charset="0"/>
                                              <a:cs typeface="Arial" panose="020B0604020202020204" pitchFamily="34" charset="0"/>
                                            </a:rPr>
                                            <m:t>2</m:t>
                                          </m:r>
                                        </m:sub>
                                        <m:sup>
                                          <m:r>
                                            <a:rPr lang="en-GB" sz="1200">
                                              <a:effectLst/>
                                              <a:latin typeface="Cambria Math" panose="02040503050406030204" pitchFamily="18" charset="0"/>
                                              <a:ea typeface="Calibri" panose="020F0502020204030204" pitchFamily="34" charset="0"/>
                                              <a:cs typeface="Arial" panose="020B0604020202020204" pitchFamily="34" charset="0"/>
                                            </a:rPr>
                                            <m:t>2</m:t>
                                          </m:r>
                                        </m:sup>
                                      </m:sSubSup>
                                    </m:den>
                                  </m:f>
                                </m:e>
                              </m:d>
                            </m:e>
                          </m:func>
                        </m:e>
                      </m:d>
                      <m:r>
                        <a:rPr lang="en-US" sz="1200" b="0" i="1" smtClean="0">
                          <a:effectLst/>
                          <a:latin typeface="Cambria Math" panose="02040503050406030204" pitchFamily="18" charset="0"/>
                          <a:ea typeface="Calibri" panose="020F0502020204030204" pitchFamily="34" charset="0"/>
                          <a:cs typeface="Arial" panose="020B0604020202020204" pitchFamily="34" charset="0"/>
                        </a:rPr>
                        <m:t>+</m:t>
                      </m:r>
                      <m:r>
                        <a:rPr lang="en-US" sz="1200" b="0" i="1" smtClean="0">
                          <a:effectLst/>
                          <a:latin typeface="Cambria Math" panose="02040503050406030204" pitchFamily="18" charset="0"/>
                          <a:ea typeface="Calibri" panose="020F0502020204030204" pitchFamily="34" charset="0"/>
                          <a:cs typeface="Arial" panose="020B0604020202020204" pitchFamily="34" charset="0"/>
                        </a:rPr>
                        <m:t>𝐶𝑜𝑛𝑠𝑡</m:t>
                      </m:r>
                    </m:oMath>
                  </m:oMathPara>
                </a14:m>
                <a:endParaRPr lang="en-GB" sz="1200" dirty="0">
                  <a:effectLst/>
                  <a:latin typeface="Calibri" panose="020F0502020204030204" pitchFamily="34" charset="0"/>
                  <a:ea typeface="Calibri" panose="020F0502020204030204" pitchFamily="34" charset="0"/>
                  <a:cs typeface="Arial" panose="020B0604020202020204" pitchFamily="34" charset="0"/>
                </a:endParaRPr>
              </a:p>
              <a:p>
                <a:pPr algn="just">
                  <a:lnSpc>
                    <a:spcPct val="107000"/>
                  </a:lnSpc>
                  <a:spcAft>
                    <a:spcPts val="800"/>
                  </a:spcAft>
                </a:pPr>
                <a:r>
                  <a:rPr lang="en-GB" sz="1200" dirty="0"/>
                  <a:t>The effective convolved beam size is given by</a:t>
                </a:r>
              </a:p>
              <a:p>
                <a:pPr marL="0" indent="0" algn="just">
                  <a:lnSpc>
                    <a:spcPct val="107000"/>
                  </a:lnSpc>
                  <a:spcAft>
                    <a:spcPts val="800"/>
                  </a:spcAft>
                  <a:buNone/>
                </a:pPr>
                <a14:m>
                  <m:oMathPara xmlns:m="http://schemas.openxmlformats.org/officeDocument/2006/math">
                    <m:oMathParaPr>
                      <m:jc m:val="centerGroup"/>
                    </m:oMathParaPr>
                    <m:oMath xmlns:m="http://schemas.openxmlformats.org/officeDocument/2006/math">
                      <m:sSubSup>
                        <m:sSubSupPr>
                          <m:ctrlPr>
                            <a:rPr lang="en-US" sz="1100" b="0" i="1" smtClean="0">
                              <a:effectLst/>
                              <a:latin typeface="Cambria Math" panose="02040503050406030204" pitchFamily="18" charset="0"/>
                            </a:rPr>
                          </m:ctrlPr>
                        </m:sSubSupPr>
                        <m:e>
                          <m:r>
                            <m:rPr>
                              <m:sty m:val="p"/>
                            </m:rPr>
                            <a:rPr lang="en-US" sz="1100" b="0" i="0" smtClean="0">
                              <a:effectLst/>
                              <a:latin typeface="Cambria Math" panose="02040503050406030204" pitchFamily="18" charset="0"/>
                            </a:rPr>
                            <m:t>Σ</m:t>
                          </m:r>
                        </m:e>
                        <m:sub>
                          <m:r>
                            <a:rPr lang="en-US" sz="1100" b="0" i="1" smtClean="0">
                              <a:effectLst/>
                              <a:latin typeface="Cambria Math" panose="02040503050406030204" pitchFamily="18" charset="0"/>
                            </a:rPr>
                            <m:t>𝑒𝑓𝑓</m:t>
                          </m:r>
                        </m:sub>
                        <m:sup>
                          <m:r>
                            <a:rPr lang="en-US" sz="1100" b="0" i="1" smtClean="0">
                              <a:effectLst/>
                              <a:latin typeface="Cambria Math" panose="02040503050406030204" pitchFamily="18" charset="0"/>
                            </a:rPr>
                            <m:t>𝐷𝐺</m:t>
                          </m:r>
                        </m:sup>
                      </m:sSubSup>
                      <m:r>
                        <a:rPr lang="en-US" sz="1100" b="0" i="1" smtClean="0">
                          <a:effectLst/>
                          <a:latin typeface="Cambria Math" panose="02040503050406030204" pitchFamily="18" charset="0"/>
                        </a:rPr>
                        <m:t>=</m:t>
                      </m:r>
                      <m:f>
                        <m:fPr>
                          <m:ctrlPr>
                            <a:rPr lang="en-GB" sz="1100" i="1">
                              <a:effectLst/>
                              <a:latin typeface="Cambria Math" panose="02040503050406030204" pitchFamily="18" charset="0"/>
                            </a:rPr>
                          </m:ctrlPr>
                        </m:fPr>
                        <m:num>
                          <m:sSub>
                            <m:sSubPr>
                              <m:ctrlPr>
                                <a:rPr lang="en-GB" sz="1100" i="1">
                                  <a:effectLst/>
                                  <a:latin typeface="Cambria Math" panose="02040503050406030204" pitchFamily="18" charset="0"/>
                                </a:rPr>
                              </m:ctrlPr>
                            </m:sSubPr>
                            <m:e>
                              <m:r>
                                <a:rPr lang="en-GB" sz="1200" i="1">
                                  <a:effectLst/>
                                  <a:latin typeface="Cambria Math" panose="02040503050406030204" pitchFamily="18" charset="0"/>
                                  <a:ea typeface="Calibri" panose="020F0502020204030204" pitchFamily="34" charset="0"/>
                                  <a:cs typeface="Arial" panose="020B0604020202020204" pitchFamily="34" charset="0"/>
                                </a:rPr>
                                <m:t>𝜎</m:t>
                              </m:r>
                            </m:e>
                            <m:sub>
                              <m:r>
                                <a:rPr lang="en-GB" sz="1200" i="1">
                                  <a:effectLst/>
                                  <a:latin typeface="Cambria Math" panose="02040503050406030204" pitchFamily="18" charset="0"/>
                                  <a:ea typeface="Calibri" panose="020F0502020204030204" pitchFamily="34" charset="0"/>
                                  <a:cs typeface="Arial" panose="020B0604020202020204" pitchFamily="34" charset="0"/>
                                </a:rPr>
                                <m:t>1</m:t>
                              </m:r>
                            </m:sub>
                          </m:sSub>
                          <m:r>
                            <a:rPr lang="en-US" sz="1200" b="0" i="1" smtClean="0">
                              <a:effectLst/>
                              <a:latin typeface="Cambria Math" panose="02040503050406030204" pitchFamily="18" charset="0"/>
                              <a:ea typeface="Calibri" panose="020F0502020204030204" pitchFamily="34" charset="0"/>
                              <a:cs typeface="Arial" panose="020B0604020202020204" pitchFamily="34" charset="0"/>
                            </a:rPr>
                            <m:t> </m:t>
                          </m:r>
                          <m:sSub>
                            <m:sSubPr>
                              <m:ctrlPr>
                                <a:rPr lang="en-GB" sz="1100" i="1">
                                  <a:effectLst/>
                                  <a:latin typeface="Cambria Math" panose="02040503050406030204" pitchFamily="18" charset="0"/>
                                </a:rPr>
                              </m:ctrlPr>
                            </m:sSubPr>
                            <m:e>
                              <m:r>
                                <a:rPr lang="en-GB" sz="1200" i="1">
                                  <a:effectLst/>
                                  <a:latin typeface="Cambria Math" panose="02040503050406030204" pitchFamily="18" charset="0"/>
                                  <a:ea typeface="Calibri" panose="020F0502020204030204" pitchFamily="34" charset="0"/>
                                  <a:cs typeface="Arial" panose="020B0604020202020204" pitchFamily="34" charset="0"/>
                                </a:rPr>
                                <m:t>𝜎</m:t>
                              </m:r>
                            </m:e>
                            <m:sub>
                              <m:r>
                                <a:rPr lang="en-GB" sz="1200" i="1">
                                  <a:effectLst/>
                                  <a:latin typeface="Cambria Math" panose="02040503050406030204" pitchFamily="18" charset="0"/>
                                  <a:ea typeface="Calibri" panose="020F0502020204030204" pitchFamily="34" charset="0"/>
                                  <a:cs typeface="Arial" panose="020B0604020202020204" pitchFamily="34" charset="0"/>
                                </a:rPr>
                                <m:t>2</m:t>
                              </m:r>
                              <m:r>
                                <a:rPr lang="en-GB" sz="1200" i="1">
                                  <a:effectLst/>
                                  <a:latin typeface="Cambria Math" panose="02040503050406030204" pitchFamily="18" charset="0"/>
                                  <a:ea typeface="Calibri" panose="020F0502020204030204" pitchFamily="34" charset="0"/>
                                  <a:cs typeface="Arial" panose="020B0604020202020204" pitchFamily="34" charset="0"/>
                                </a:rPr>
                                <m:t> </m:t>
                              </m:r>
                            </m:sub>
                          </m:sSub>
                        </m:num>
                        <m:den>
                          <m:sSub>
                            <m:sSubPr>
                              <m:ctrlPr>
                                <a:rPr lang="en-GB" sz="1100" i="1">
                                  <a:effectLst/>
                                  <a:latin typeface="Cambria Math" panose="02040503050406030204" pitchFamily="18" charset="0"/>
                                </a:rPr>
                              </m:ctrlPr>
                            </m:sSubPr>
                            <m:e>
                              <m:r>
                                <a:rPr lang="en-GB" sz="1200" i="1">
                                  <a:effectLst/>
                                  <a:latin typeface="Cambria Math" panose="02040503050406030204" pitchFamily="18" charset="0"/>
                                  <a:ea typeface="Calibri" panose="020F0502020204030204" pitchFamily="34" charset="0"/>
                                  <a:cs typeface="Arial" panose="020B0604020202020204" pitchFamily="34" charset="0"/>
                                </a:rPr>
                                <m:t>𝜖</m:t>
                              </m:r>
                            </m:e>
                            <m:sub>
                              <m:r>
                                <a:rPr lang="en-GB" sz="1200" i="1">
                                  <a:effectLst/>
                                  <a:latin typeface="Cambria Math" panose="02040503050406030204" pitchFamily="18" charset="0"/>
                                  <a:ea typeface="Calibri" panose="020F0502020204030204" pitchFamily="34" charset="0"/>
                                  <a:cs typeface="Arial" panose="020B0604020202020204" pitchFamily="34" charset="0"/>
                                </a:rPr>
                                <m:t>𝑥</m:t>
                              </m:r>
                            </m:sub>
                          </m:sSub>
                          <m:sSub>
                            <m:sSubPr>
                              <m:ctrlPr>
                                <a:rPr lang="en-GB" sz="1100" i="1">
                                  <a:effectLst/>
                                  <a:latin typeface="Cambria Math" panose="02040503050406030204" pitchFamily="18" charset="0"/>
                                </a:rPr>
                              </m:ctrlPr>
                            </m:sSubPr>
                            <m:e>
                              <m:r>
                                <a:rPr lang="en-GB" sz="1200" i="1">
                                  <a:effectLst/>
                                  <a:latin typeface="Cambria Math" panose="02040503050406030204" pitchFamily="18" charset="0"/>
                                  <a:ea typeface="Calibri" panose="020F0502020204030204" pitchFamily="34" charset="0"/>
                                  <a:cs typeface="Arial" panose="020B0604020202020204" pitchFamily="34" charset="0"/>
                                </a:rPr>
                                <m:t>𝜎</m:t>
                              </m:r>
                            </m:e>
                            <m:sub>
                              <m:r>
                                <a:rPr lang="en-GB" sz="1200" i="1">
                                  <a:effectLst/>
                                  <a:latin typeface="Cambria Math" panose="02040503050406030204" pitchFamily="18" charset="0"/>
                                  <a:ea typeface="Calibri" panose="020F0502020204030204" pitchFamily="34" charset="0"/>
                                  <a:cs typeface="Arial" panose="020B0604020202020204" pitchFamily="34" charset="0"/>
                                </a:rPr>
                                <m:t>2</m:t>
                              </m:r>
                            </m:sub>
                          </m:sSub>
                          <m:r>
                            <a:rPr lang="en-GB" sz="1200" i="1">
                              <a:effectLst/>
                              <a:latin typeface="Cambria Math" panose="02040503050406030204" pitchFamily="18" charset="0"/>
                              <a:ea typeface="Calibri" panose="020F0502020204030204" pitchFamily="34" charset="0"/>
                              <a:cs typeface="Arial" panose="020B0604020202020204" pitchFamily="34" charset="0"/>
                            </a:rPr>
                            <m:t>+(</m:t>
                          </m:r>
                          <m:r>
                            <a:rPr lang="en-GB" sz="1200" i="1">
                              <a:effectLst/>
                              <a:latin typeface="Cambria Math" panose="02040503050406030204" pitchFamily="18" charset="0"/>
                              <a:ea typeface="Calibri" panose="020F0502020204030204" pitchFamily="34" charset="0"/>
                              <a:cs typeface="Arial" panose="020B0604020202020204" pitchFamily="34" charset="0"/>
                            </a:rPr>
                            <m:t>1</m:t>
                          </m:r>
                          <m:r>
                            <a:rPr lang="en-GB" sz="1200" i="1">
                              <a:effectLst/>
                              <a:latin typeface="Cambria Math" panose="02040503050406030204" pitchFamily="18" charset="0"/>
                              <a:ea typeface="Calibri" panose="020F0502020204030204" pitchFamily="34" charset="0"/>
                              <a:cs typeface="Arial" panose="020B0604020202020204" pitchFamily="34" charset="0"/>
                            </a:rPr>
                            <m:t>−</m:t>
                          </m:r>
                          <m:r>
                            <a:rPr lang="en-GB" sz="1100" i="1">
                              <a:latin typeface="Cambria Math" panose="02040503050406030204" pitchFamily="18" charset="0"/>
                              <a:ea typeface="Calibri" panose="020F0502020204030204" pitchFamily="34" charset="0"/>
                              <a:cs typeface="Arial" panose="020B0604020202020204" pitchFamily="34" charset="0"/>
                            </a:rPr>
                            <m:t>𝜖</m:t>
                          </m:r>
                          <m:r>
                            <a:rPr lang="en-GB" sz="1200" i="1">
                              <a:effectLst/>
                              <a:latin typeface="Cambria Math" panose="02040503050406030204" pitchFamily="18" charset="0"/>
                              <a:ea typeface="Calibri" panose="020F0502020204030204" pitchFamily="34" charset="0"/>
                              <a:cs typeface="Arial" panose="020B0604020202020204" pitchFamily="34" charset="0"/>
                            </a:rPr>
                            <m:t>)</m:t>
                          </m:r>
                          <m:sSub>
                            <m:sSubPr>
                              <m:ctrlPr>
                                <a:rPr lang="en-GB" sz="1100" i="1">
                                  <a:effectLst/>
                                  <a:latin typeface="Cambria Math" panose="02040503050406030204" pitchFamily="18" charset="0"/>
                                </a:rPr>
                              </m:ctrlPr>
                            </m:sSubPr>
                            <m:e>
                              <m:r>
                                <a:rPr lang="en-GB" sz="1200" i="1">
                                  <a:effectLst/>
                                  <a:latin typeface="Cambria Math" panose="02040503050406030204" pitchFamily="18" charset="0"/>
                                  <a:ea typeface="Calibri" panose="020F0502020204030204" pitchFamily="34" charset="0"/>
                                  <a:cs typeface="Arial" panose="020B0604020202020204" pitchFamily="34" charset="0"/>
                                </a:rPr>
                                <m:t>𝜎</m:t>
                              </m:r>
                            </m:e>
                            <m:sub>
                              <m:r>
                                <a:rPr lang="en-GB" sz="1200" i="1">
                                  <a:effectLst/>
                                  <a:latin typeface="Cambria Math" panose="02040503050406030204" pitchFamily="18" charset="0"/>
                                  <a:ea typeface="Calibri" panose="020F0502020204030204" pitchFamily="34" charset="0"/>
                                  <a:cs typeface="Arial" panose="020B0604020202020204" pitchFamily="34" charset="0"/>
                                </a:rPr>
                                <m:t>1</m:t>
                              </m:r>
                            </m:sub>
                          </m:sSub>
                        </m:den>
                      </m:f>
                    </m:oMath>
                  </m:oMathPara>
                </a14:m>
                <a:endParaRPr lang="en-GB" sz="1200" dirty="0"/>
              </a:p>
              <a:p>
                <a:endParaRPr lang="en-GB" sz="1200" dirty="0"/>
              </a:p>
            </p:txBody>
          </p:sp>
        </mc:Choice>
        <mc:Fallback xmlns="">
          <p:sp>
            <p:nvSpPr>
              <p:cNvPr id="2" name="Content Placeholder 1">
                <a:extLst>
                  <a:ext uri="{FF2B5EF4-FFF2-40B4-BE49-F238E27FC236}">
                    <a16:creationId xmlns:a16="http://schemas.microsoft.com/office/drawing/2014/main" id="{830B5A03-BA8B-ACA2-5810-5864474832F7}"/>
                  </a:ext>
                </a:extLst>
              </p:cNvPr>
              <p:cNvSpPr>
                <a:spLocks noGrp="1" noRot="1" noChangeAspect="1" noMove="1" noResize="1" noEditPoints="1" noAdjustHandles="1" noChangeArrowheads="1" noChangeShapeType="1" noTextEdit="1"/>
              </p:cNvSpPr>
              <p:nvPr>
                <p:ph idx="1"/>
              </p:nvPr>
            </p:nvSpPr>
            <p:spPr>
              <a:xfrm>
                <a:off x="152003" y="626680"/>
                <a:ext cx="3008759" cy="2851150"/>
              </a:xfrm>
              <a:blipFill>
                <a:blip r:embed="rId4"/>
                <a:stretch>
                  <a:fillRect l="-1014" t="-855" r="-1217" b="-11111"/>
                </a:stretch>
              </a:blipFill>
            </p:spPr>
            <p:txBody>
              <a:bodyPr/>
              <a:lstStyle/>
              <a:p>
                <a:r>
                  <a:rPr lang="en-GB">
                    <a:noFill/>
                  </a:rPr>
                  <a:t> </a:t>
                </a:r>
              </a:p>
            </p:txBody>
          </p:sp>
        </mc:Fallback>
      </mc:AlternateContent>
      <p:pic>
        <p:nvPicPr>
          <p:cNvPr id="9" name="Picture 8">
            <a:extLst>
              <a:ext uri="{FF2B5EF4-FFF2-40B4-BE49-F238E27FC236}">
                <a16:creationId xmlns:a16="http://schemas.microsoft.com/office/drawing/2014/main" id="{3576656A-C6D9-6087-F45E-688B6840BA6D}"/>
              </a:ext>
            </a:extLst>
          </p:cNvPr>
          <p:cNvPicPr>
            <a:picLocks noChangeAspect="1"/>
          </p:cNvPicPr>
          <p:nvPr/>
        </p:nvPicPr>
        <p:blipFill>
          <a:blip r:embed="rId5"/>
          <a:stretch>
            <a:fillRect/>
          </a:stretch>
        </p:blipFill>
        <p:spPr>
          <a:xfrm>
            <a:off x="3198949" y="679678"/>
            <a:ext cx="2507115" cy="2488229"/>
          </a:xfrm>
          <a:prstGeom prst="rect">
            <a:avLst/>
          </a:prstGeom>
        </p:spPr>
      </p:pic>
      <p:sp>
        <p:nvSpPr>
          <p:cNvPr id="12" name="TextBox 11">
            <a:extLst>
              <a:ext uri="{FF2B5EF4-FFF2-40B4-BE49-F238E27FC236}">
                <a16:creationId xmlns:a16="http://schemas.microsoft.com/office/drawing/2014/main" id="{026C9A9E-AE82-5E76-A567-6A29624A7F5B}"/>
              </a:ext>
            </a:extLst>
          </p:cNvPr>
          <p:cNvSpPr txBox="1"/>
          <p:nvPr/>
        </p:nvSpPr>
        <p:spPr>
          <a:xfrm>
            <a:off x="3262814" y="3235722"/>
            <a:ext cx="2434756" cy="400110"/>
          </a:xfrm>
          <a:prstGeom prst="rect">
            <a:avLst/>
          </a:prstGeom>
          <a:noFill/>
        </p:spPr>
        <p:txBody>
          <a:bodyPr wrap="square" rtlCol="0">
            <a:spAutoFit/>
          </a:bodyPr>
          <a:lstStyle/>
          <a:p>
            <a:pPr algn="ctr"/>
            <a:r>
              <a:rPr lang="en-US" sz="1000" dirty="0"/>
              <a:t>Fig. 12: Horizontal </a:t>
            </a:r>
            <a:r>
              <a:rPr lang="en-US" sz="1000" dirty="0" err="1"/>
              <a:t>vdM</a:t>
            </a:r>
            <a:r>
              <a:rPr lang="en-US" sz="1000" dirty="0"/>
              <a:t> scan at CMS at LHC using double Gaussian fit [5]. </a:t>
            </a:r>
            <a:endParaRPr lang="en-GB" sz="1000" dirty="0"/>
          </a:p>
        </p:txBody>
      </p:sp>
      <p:sp>
        <p:nvSpPr>
          <p:cNvPr id="24" name="TextBox 23">
            <a:extLst>
              <a:ext uri="{FF2B5EF4-FFF2-40B4-BE49-F238E27FC236}">
                <a16:creationId xmlns:a16="http://schemas.microsoft.com/office/drawing/2014/main" id="{5695A70A-BD51-3BAF-7271-71043112568E}"/>
              </a:ext>
            </a:extLst>
          </p:cNvPr>
          <p:cNvSpPr txBox="1"/>
          <p:nvPr/>
        </p:nvSpPr>
        <p:spPr>
          <a:xfrm>
            <a:off x="2805638" y="2459490"/>
            <a:ext cx="457176" cy="276999"/>
          </a:xfrm>
          <a:prstGeom prst="rect">
            <a:avLst/>
          </a:prstGeom>
          <a:noFill/>
        </p:spPr>
        <p:txBody>
          <a:bodyPr wrap="none" rtlCol="0">
            <a:spAutoFit/>
          </a:bodyPr>
          <a:lstStyle/>
          <a:p>
            <a:r>
              <a:rPr lang="en-US" sz="1200" dirty="0"/>
              <a:t>(14)</a:t>
            </a:r>
            <a:endParaRPr lang="en-GB" sz="1200" dirty="0"/>
          </a:p>
        </p:txBody>
      </p:sp>
      <p:sp>
        <p:nvSpPr>
          <p:cNvPr id="25" name="TextBox 24">
            <a:extLst>
              <a:ext uri="{FF2B5EF4-FFF2-40B4-BE49-F238E27FC236}">
                <a16:creationId xmlns:a16="http://schemas.microsoft.com/office/drawing/2014/main" id="{C6DD8763-4015-F133-068F-AFA4B5BCE1E7}"/>
              </a:ext>
            </a:extLst>
          </p:cNvPr>
          <p:cNvSpPr txBox="1"/>
          <p:nvPr/>
        </p:nvSpPr>
        <p:spPr>
          <a:xfrm>
            <a:off x="2823583" y="3440952"/>
            <a:ext cx="457176" cy="276999"/>
          </a:xfrm>
          <a:prstGeom prst="rect">
            <a:avLst/>
          </a:prstGeom>
          <a:noFill/>
        </p:spPr>
        <p:txBody>
          <a:bodyPr wrap="none" rtlCol="0">
            <a:spAutoFit/>
          </a:bodyPr>
          <a:lstStyle/>
          <a:p>
            <a:r>
              <a:rPr lang="en-US" sz="1200" dirty="0"/>
              <a:t>(15)</a:t>
            </a:r>
            <a:endParaRPr lang="en-GB" sz="1200" dirty="0"/>
          </a:p>
        </p:txBody>
      </p:sp>
      <p:cxnSp>
        <p:nvCxnSpPr>
          <p:cNvPr id="18" name="AutoShape 12">
            <a:extLst>
              <a:ext uri="{FF2B5EF4-FFF2-40B4-BE49-F238E27FC236}">
                <a16:creationId xmlns:a16="http://schemas.microsoft.com/office/drawing/2014/main" id="{E326DE22-0AEC-57C7-8ADB-ECDDC89FB9AB}"/>
              </a:ext>
            </a:extLst>
          </p:cNvPr>
          <p:cNvCxnSpPr>
            <a:cxnSpLocks noChangeShapeType="1"/>
          </p:cNvCxnSpPr>
          <p:nvPr/>
        </p:nvCxnSpPr>
        <p:spPr bwMode="auto">
          <a:xfrm>
            <a:off x="2592388" y="472652"/>
            <a:ext cx="3168650" cy="0"/>
          </a:xfrm>
          <a:prstGeom prst="straightConnector1">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19" name="Group 34">
            <a:extLst>
              <a:ext uri="{FF2B5EF4-FFF2-40B4-BE49-F238E27FC236}">
                <a16:creationId xmlns:a16="http://schemas.microsoft.com/office/drawing/2014/main" id="{03F2B69E-E3B5-F911-D87D-CDA4E68DB6F2}"/>
              </a:ext>
            </a:extLst>
          </p:cNvPr>
          <p:cNvGrpSpPr>
            <a:grpSpLocks noChangeAspect="1"/>
          </p:cNvGrpSpPr>
          <p:nvPr/>
        </p:nvGrpSpPr>
        <p:grpSpPr bwMode="auto">
          <a:xfrm>
            <a:off x="63500" y="-71661"/>
            <a:ext cx="1592883" cy="735917"/>
            <a:chOff x="230" y="217"/>
            <a:chExt cx="1096" cy="507"/>
          </a:xfrm>
        </p:grpSpPr>
        <p:sp>
          <p:nvSpPr>
            <p:cNvPr id="20" name="AutoShape 33">
              <a:extLst>
                <a:ext uri="{FF2B5EF4-FFF2-40B4-BE49-F238E27FC236}">
                  <a16:creationId xmlns:a16="http://schemas.microsoft.com/office/drawing/2014/main" id="{B6AEB72B-2902-B5F3-3684-359C56899EC3}"/>
                </a:ext>
              </a:extLst>
            </p:cNvPr>
            <p:cNvSpPr>
              <a:spLocks noChangeAspect="1" noChangeArrowheads="1" noTextEdit="1"/>
            </p:cNvSpPr>
            <p:nvPr/>
          </p:nvSpPr>
          <p:spPr bwMode="auto">
            <a:xfrm>
              <a:off x="230" y="217"/>
              <a:ext cx="1096" cy="5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21" name="Freeform 37">
              <a:extLst>
                <a:ext uri="{FF2B5EF4-FFF2-40B4-BE49-F238E27FC236}">
                  <a16:creationId xmlns:a16="http://schemas.microsoft.com/office/drawing/2014/main" id="{7BB6990E-E470-0457-BCBA-1E6679969A7C}"/>
                </a:ext>
              </a:extLst>
            </p:cNvPr>
            <p:cNvSpPr>
              <a:spLocks noEditPoints="1"/>
            </p:cNvSpPr>
            <p:nvPr/>
          </p:nvSpPr>
          <p:spPr bwMode="auto">
            <a:xfrm>
              <a:off x="661" y="366"/>
              <a:ext cx="544" cy="241"/>
            </a:xfrm>
            <a:custGeom>
              <a:avLst/>
              <a:gdLst>
                <a:gd name="T0" fmla="*/ 1 w 2179"/>
                <a:gd name="T1" fmla="*/ 1 h 964"/>
                <a:gd name="T2" fmla="*/ 2 w 2179"/>
                <a:gd name="T3" fmla="*/ 1 h 964"/>
                <a:gd name="T4" fmla="*/ 1 w 2179"/>
                <a:gd name="T5" fmla="*/ 1 h 964"/>
                <a:gd name="T6" fmla="*/ 1 w 2179"/>
                <a:gd name="T7" fmla="*/ 1 h 964"/>
                <a:gd name="T8" fmla="*/ 1 w 2179"/>
                <a:gd name="T9" fmla="*/ 1 h 964"/>
                <a:gd name="T10" fmla="*/ 1 w 2179"/>
                <a:gd name="T11" fmla="*/ 1 h 964"/>
                <a:gd name="T12" fmla="*/ 1 w 2179"/>
                <a:gd name="T13" fmla="*/ 1 h 964"/>
                <a:gd name="T14" fmla="*/ 0 w 2179"/>
                <a:gd name="T15" fmla="*/ 1 h 964"/>
                <a:gd name="T16" fmla="*/ 0 w 2179"/>
                <a:gd name="T17" fmla="*/ 1 h 964"/>
                <a:gd name="T18" fmla="*/ 0 w 2179"/>
                <a:gd name="T19" fmla="*/ 1 h 964"/>
                <a:gd name="T20" fmla="*/ 0 w 2179"/>
                <a:gd name="T21" fmla="*/ 1 h 964"/>
                <a:gd name="T22" fmla="*/ 0 w 2179"/>
                <a:gd name="T23" fmla="*/ 1 h 964"/>
                <a:gd name="T24" fmla="*/ 0 w 2179"/>
                <a:gd name="T25" fmla="*/ 1 h 964"/>
                <a:gd name="T26" fmla="*/ 1 w 2179"/>
                <a:gd name="T27" fmla="*/ 1 h 964"/>
                <a:gd name="T28" fmla="*/ 1 w 2179"/>
                <a:gd name="T29" fmla="*/ 1 h 964"/>
                <a:gd name="T30" fmla="*/ 1 w 2179"/>
                <a:gd name="T31" fmla="*/ 1 h 964"/>
                <a:gd name="T32" fmla="*/ 1 w 2179"/>
                <a:gd name="T33" fmla="*/ 1 h 964"/>
                <a:gd name="T34" fmla="*/ 1 w 2179"/>
                <a:gd name="T35" fmla="*/ 1 h 964"/>
                <a:gd name="T36" fmla="*/ 1 w 2179"/>
                <a:gd name="T37" fmla="*/ 1 h 964"/>
                <a:gd name="T38" fmla="*/ 0 w 2179"/>
                <a:gd name="T39" fmla="*/ 1 h 964"/>
                <a:gd name="T40" fmla="*/ 0 w 2179"/>
                <a:gd name="T41" fmla="*/ 1 h 964"/>
                <a:gd name="T42" fmla="*/ 0 w 2179"/>
                <a:gd name="T43" fmla="*/ 1 h 964"/>
                <a:gd name="T44" fmla="*/ 0 w 2179"/>
                <a:gd name="T45" fmla="*/ 1 h 964"/>
                <a:gd name="T46" fmla="*/ 2 w 2179"/>
                <a:gd name="T47" fmla="*/ 1 h 964"/>
                <a:gd name="T48" fmla="*/ 2 w 2179"/>
                <a:gd name="T49" fmla="*/ 1 h 964"/>
                <a:gd name="T50" fmla="*/ 1 w 2179"/>
                <a:gd name="T51" fmla="*/ 1 h 964"/>
                <a:gd name="T52" fmla="*/ 1 w 2179"/>
                <a:gd name="T53" fmla="*/ 1 h 964"/>
                <a:gd name="T54" fmla="*/ 1 w 2179"/>
                <a:gd name="T55" fmla="*/ 1 h 964"/>
                <a:gd name="T56" fmla="*/ 1 w 2179"/>
                <a:gd name="T57" fmla="*/ 1 h 964"/>
                <a:gd name="T58" fmla="*/ 0 w 2179"/>
                <a:gd name="T59" fmla="*/ 1 h 964"/>
                <a:gd name="T60" fmla="*/ 0 w 2179"/>
                <a:gd name="T61" fmla="*/ 1 h 964"/>
                <a:gd name="T62" fmla="*/ 0 w 2179"/>
                <a:gd name="T63" fmla="*/ 1 h 964"/>
                <a:gd name="T64" fmla="*/ 2 w 2179"/>
                <a:gd name="T65" fmla="*/ 1 h 964"/>
                <a:gd name="T66" fmla="*/ 2 w 2179"/>
                <a:gd name="T67" fmla="*/ 1 h 964"/>
                <a:gd name="T68" fmla="*/ 2 w 2179"/>
                <a:gd name="T69" fmla="*/ 1 h 964"/>
                <a:gd name="T70" fmla="*/ 2 w 2179"/>
                <a:gd name="T71" fmla="*/ 1 h 964"/>
                <a:gd name="T72" fmla="*/ 1 w 2179"/>
                <a:gd name="T73" fmla="*/ 1 h 964"/>
                <a:gd name="T74" fmla="*/ 1 w 2179"/>
                <a:gd name="T75" fmla="*/ 1 h 964"/>
                <a:gd name="T76" fmla="*/ 1 w 2179"/>
                <a:gd name="T77" fmla="*/ 1 h 964"/>
                <a:gd name="T78" fmla="*/ 1 w 2179"/>
                <a:gd name="T79" fmla="*/ 1 h 964"/>
                <a:gd name="T80" fmla="*/ 0 w 2179"/>
                <a:gd name="T81" fmla="*/ 1 h 964"/>
                <a:gd name="T82" fmla="*/ 0 w 2179"/>
                <a:gd name="T83" fmla="*/ 1 h 964"/>
                <a:gd name="T84" fmla="*/ 0 w 2179"/>
                <a:gd name="T85" fmla="*/ 1 h 964"/>
                <a:gd name="T86" fmla="*/ 0 w 2179"/>
                <a:gd name="T87" fmla="*/ 0 h 964"/>
                <a:gd name="T88" fmla="*/ 0 w 2179"/>
                <a:gd name="T89" fmla="*/ 0 h 964"/>
                <a:gd name="T90" fmla="*/ 0 w 2179"/>
                <a:gd name="T91" fmla="*/ 0 h 964"/>
                <a:gd name="T92" fmla="*/ 1 w 2179"/>
                <a:gd name="T93" fmla="*/ 0 h 964"/>
                <a:gd name="T94" fmla="*/ 0 w 2179"/>
                <a:gd name="T95" fmla="*/ 0 h 964"/>
                <a:gd name="T96" fmla="*/ 0 w 2179"/>
                <a:gd name="T97" fmla="*/ 0 h 964"/>
                <a:gd name="T98" fmla="*/ 0 w 2179"/>
                <a:gd name="T99" fmla="*/ 0 h 964"/>
                <a:gd name="T100" fmla="*/ 1 w 2179"/>
                <a:gd name="T101" fmla="*/ 0 h 964"/>
                <a:gd name="T102" fmla="*/ 1 w 2179"/>
                <a:gd name="T103" fmla="*/ 0 h 964"/>
                <a:gd name="T104" fmla="*/ 1 w 2179"/>
                <a:gd name="T105" fmla="*/ 0 h 964"/>
                <a:gd name="T106" fmla="*/ 1 w 2179"/>
                <a:gd name="T107" fmla="*/ 0 h 964"/>
                <a:gd name="T108" fmla="*/ 1 w 2179"/>
                <a:gd name="T109" fmla="*/ 0 h 964"/>
                <a:gd name="T110" fmla="*/ 0 w 2179"/>
                <a:gd name="T111" fmla="*/ 0 h 964"/>
                <a:gd name="T112" fmla="*/ 0 w 2179"/>
                <a:gd name="T113" fmla="*/ 0 h 964"/>
                <a:gd name="T114" fmla="*/ 0 w 2179"/>
                <a:gd name="T115" fmla="*/ 0 h 96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2179" h="964">
                  <a:moveTo>
                    <a:pt x="1059" y="766"/>
                  </a:moveTo>
                  <a:lnTo>
                    <a:pt x="1059" y="834"/>
                  </a:lnTo>
                  <a:lnTo>
                    <a:pt x="1085" y="834"/>
                  </a:lnTo>
                  <a:lnTo>
                    <a:pt x="1107" y="831"/>
                  </a:lnTo>
                  <a:lnTo>
                    <a:pt x="1121" y="825"/>
                  </a:lnTo>
                  <a:lnTo>
                    <a:pt x="1131" y="814"/>
                  </a:lnTo>
                  <a:lnTo>
                    <a:pt x="1133" y="799"/>
                  </a:lnTo>
                  <a:lnTo>
                    <a:pt x="1131" y="786"/>
                  </a:lnTo>
                  <a:lnTo>
                    <a:pt x="1123" y="776"/>
                  </a:lnTo>
                  <a:lnTo>
                    <a:pt x="1109" y="769"/>
                  </a:lnTo>
                  <a:lnTo>
                    <a:pt x="1089" y="766"/>
                  </a:lnTo>
                  <a:lnTo>
                    <a:pt x="1059" y="766"/>
                  </a:lnTo>
                  <a:close/>
                  <a:moveTo>
                    <a:pt x="1677" y="738"/>
                  </a:moveTo>
                  <a:lnTo>
                    <a:pt x="1714" y="738"/>
                  </a:lnTo>
                  <a:lnTo>
                    <a:pt x="1780" y="838"/>
                  </a:lnTo>
                  <a:lnTo>
                    <a:pt x="1845" y="738"/>
                  </a:lnTo>
                  <a:lnTo>
                    <a:pt x="1883" y="738"/>
                  </a:lnTo>
                  <a:lnTo>
                    <a:pt x="1796" y="867"/>
                  </a:lnTo>
                  <a:lnTo>
                    <a:pt x="1796" y="960"/>
                  </a:lnTo>
                  <a:lnTo>
                    <a:pt x="1764" y="960"/>
                  </a:lnTo>
                  <a:lnTo>
                    <a:pt x="1764" y="867"/>
                  </a:lnTo>
                  <a:lnTo>
                    <a:pt x="1677" y="738"/>
                  </a:lnTo>
                  <a:close/>
                  <a:moveTo>
                    <a:pt x="1487" y="738"/>
                  </a:moveTo>
                  <a:lnTo>
                    <a:pt x="1657" y="738"/>
                  </a:lnTo>
                  <a:lnTo>
                    <a:pt x="1657" y="766"/>
                  </a:lnTo>
                  <a:lnTo>
                    <a:pt x="1588" y="766"/>
                  </a:lnTo>
                  <a:lnTo>
                    <a:pt x="1588" y="960"/>
                  </a:lnTo>
                  <a:lnTo>
                    <a:pt x="1556" y="960"/>
                  </a:lnTo>
                  <a:lnTo>
                    <a:pt x="1556" y="766"/>
                  </a:lnTo>
                  <a:lnTo>
                    <a:pt x="1487" y="766"/>
                  </a:lnTo>
                  <a:lnTo>
                    <a:pt x="1487" y="738"/>
                  </a:lnTo>
                  <a:close/>
                  <a:moveTo>
                    <a:pt x="1410" y="738"/>
                  </a:moveTo>
                  <a:lnTo>
                    <a:pt x="1441" y="738"/>
                  </a:lnTo>
                  <a:lnTo>
                    <a:pt x="1441" y="960"/>
                  </a:lnTo>
                  <a:lnTo>
                    <a:pt x="1410" y="960"/>
                  </a:lnTo>
                  <a:lnTo>
                    <a:pt x="1410" y="738"/>
                  </a:lnTo>
                  <a:close/>
                  <a:moveTo>
                    <a:pt x="1027" y="738"/>
                  </a:moveTo>
                  <a:lnTo>
                    <a:pt x="1081" y="738"/>
                  </a:lnTo>
                  <a:lnTo>
                    <a:pt x="1097" y="738"/>
                  </a:lnTo>
                  <a:lnTo>
                    <a:pt x="1113" y="741"/>
                  </a:lnTo>
                  <a:lnTo>
                    <a:pt x="1128" y="744"/>
                  </a:lnTo>
                  <a:lnTo>
                    <a:pt x="1141" y="749"/>
                  </a:lnTo>
                  <a:lnTo>
                    <a:pt x="1152" y="757"/>
                  </a:lnTo>
                  <a:lnTo>
                    <a:pt x="1160" y="766"/>
                  </a:lnTo>
                  <a:lnTo>
                    <a:pt x="1165" y="781"/>
                  </a:lnTo>
                  <a:lnTo>
                    <a:pt x="1168" y="798"/>
                  </a:lnTo>
                  <a:lnTo>
                    <a:pt x="1164" y="818"/>
                  </a:lnTo>
                  <a:lnTo>
                    <a:pt x="1154" y="833"/>
                  </a:lnTo>
                  <a:lnTo>
                    <a:pt x="1140" y="843"/>
                  </a:lnTo>
                  <a:lnTo>
                    <a:pt x="1121" y="849"/>
                  </a:lnTo>
                  <a:lnTo>
                    <a:pt x="1121" y="850"/>
                  </a:lnTo>
                  <a:lnTo>
                    <a:pt x="1131" y="854"/>
                  </a:lnTo>
                  <a:lnTo>
                    <a:pt x="1137" y="861"/>
                  </a:lnTo>
                  <a:lnTo>
                    <a:pt x="1144" y="873"/>
                  </a:lnTo>
                  <a:lnTo>
                    <a:pt x="1185" y="960"/>
                  </a:lnTo>
                  <a:lnTo>
                    <a:pt x="1149" y="960"/>
                  </a:lnTo>
                  <a:lnTo>
                    <a:pt x="1115" y="883"/>
                  </a:lnTo>
                  <a:lnTo>
                    <a:pt x="1108" y="871"/>
                  </a:lnTo>
                  <a:lnTo>
                    <a:pt x="1099" y="865"/>
                  </a:lnTo>
                  <a:lnTo>
                    <a:pt x="1089" y="862"/>
                  </a:lnTo>
                  <a:lnTo>
                    <a:pt x="1077" y="862"/>
                  </a:lnTo>
                  <a:lnTo>
                    <a:pt x="1059" y="862"/>
                  </a:lnTo>
                  <a:lnTo>
                    <a:pt x="1059" y="960"/>
                  </a:lnTo>
                  <a:lnTo>
                    <a:pt x="1027" y="960"/>
                  </a:lnTo>
                  <a:lnTo>
                    <a:pt x="1027" y="738"/>
                  </a:lnTo>
                  <a:close/>
                  <a:moveTo>
                    <a:pt x="840" y="738"/>
                  </a:moveTo>
                  <a:lnTo>
                    <a:pt x="965" y="738"/>
                  </a:lnTo>
                  <a:lnTo>
                    <a:pt x="965" y="766"/>
                  </a:lnTo>
                  <a:lnTo>
                    <a:pt x="872" y="766"/>
                  </a:lnTo>
                  <a:lnTo>
                    <a:pt x="872" y="831"/>
                  </a:lnTo>
                  <a:lnTo>
                    <a:pt x="957" y="831"/>
                  </a:lnTo>
                  <a:lnTo>
                    <a:pt x="957" y="859"/>
                  </a:lnTo>
                  <a:lnTo>
                    <a:pt x="872" y="859"/>
                  </a:lnTo>
                  <a:lnTo>
                    <a:pt x="872" y="932"/>
                  </a:lnTo>
                  <a:lnTo>
                    <a:pt x="965" y="932"/>
                  </a:lnTo>
                  <a:lnTo>
                    <a:pt x="965" y="960"/>
                  </a:lnTo>
                  <a:lnTo>
                    <a:pt x="840" y="960"/>
                  </a:lnTo>
                  <a:lnTo>
                    <a:pt x="840" y="738"/>
                  </a:lnTo>
                  <a:close/>
                  <a:moveTo>
                    <a:pt x="586" y="738"/>
                  </a:moveTo>
                  <a:lnTo>
                    <a:pt x="622" y="738"/>
                  </a:lnTo>
                  <a:lnTo>
                    <a:pt x="691" y="932"/>
                  </a:lnTo>
                  <a:lnTo>
                    <a:pt x="761" y="738"/>
                  </a:lnTo>
                  <a:lnTo>
                    <a:pt x="794" y="738"/>
                  </a:lnTo>
                  <a:lnTo>
                    <a:pt x="709" y="960"/>
                  </a:lnTo>
                  <a:lnTo>
                    <a:pt x="670" y="960"/>
                  </a:lnTo>
                  <a:lnTo>
                    <a:pt x="586" y="738"/>
                  </a:lnTo>
                  <a:close/>
                  <a:moveTo>
                    <a:pt x="510" y="738"/>
                  </a:moveTo>
                  <a:lnTo>
                    <a:pt x="542" y="738"/>
                  </a:lnTo>
                  <a:lnTo>
                    <a:pt x="542" y="960"/>
                  </a:lnTo>
                  <a:lnTo>
                    <a:pt x="510" y="960"/>
                  </a:lnTo>
                  <a:lnTo>
                    <a:pt x="510" y="738"/>
                  </a:lnTo>
                  <a:close/>
                  <a:moveTo>
                    <a:pt x="267" y="738"/>
                  </a:moveTo>
                  <a:lnTo>
                    <a:pt x="311" y="738"/>
                  </a:lnTo>
                  <a:lnTo>
                    <a:pt x="408" y="918"/>
                  </a:lnTo>
                  <a:lnTo>
                    <a:pt x="409" y="918"/>
                  </a:lnTo>
                  <a:lnTo>
                    <a:pt x="409" y="738"/>
                  </a:lnTo>
                  <a:lnTo>
                    <a:pt x="441" y="738"/>
                  </a:lnTo>
                  <a:lnTo>
                    <a:pt x="441" y="960"/>
                  </a:lnTo>
                  <a:lnTo>
                    <a:pt x="400" y="960"/>
                  </a:lnTo>
                  <a:lnTo>
                    <a:pt x="300" y="778"/>
                  </a:lnTo>
                  <a:lnTo>
                    <a:pt x="299" y="778"/>
                  </a:lnTo>
                  <a:lnTo>
                    <a:pt x="299" y="960"/>
                  </a:lnTo>
                  <a:lnTo>
                    <a:pt x="267" y="960"/>
                  </a:lnTo>
                  <a:lnTo>
                    <a:pt x="267" y="738"/>
                  </a:lnTo>
                  <a:close/>
                  <a:moveTo>
                    <a:pt x="25" y="738"/>
                  </a:moveTo>
                  <a:lnTo>
                    <a:pt x="57" y="738"/>
                  </a:lnTo>
                  <a:lnTo>
                    <a:pt x="57" y="865"/>
                  </a:lnTo>
                  <a:lnTo>
                    <a:pt x="57" y="884"/>
                  </a:lnTo>
                  <a:lnTo>
                    <a:pt x="61" y="902"/>
                  </a:lnTo>
                  <a:lnTo>
                    <a:pt x="68" y="916"/>
                  </a:lnTo>
                  <a:lnTo>
                    <a:pt x="78" y="927"/>
                  </a:lnTo>
                  <a:lnTo>
                    <a:pt x="93" y="934"/>
                  </a:lnTo>
                  <a:lnTo>
                    <a:pt x="110" y="936"/>
                  </a:lnTo>
                  <a:lnTo>
                    <a:pt x="129" y="934"/>
                  </a:lnTo>
                  <a:lnTo>
                    <a:pt x="144" y="927"/>
                  </a:lnTo>
                  <a:lnTo>
                    <a:pt x="153" y="916"/>
                  </a:lnTo>
                  <a:lnTo>
                    <a:pt x="161" y="902"/>
                  </a:lnTo>
                  <a:lnTo>
                    <a:pt x="163" y="884"/>
                  </a:lnTo>
                  <a:lnTo>
                    <a:pt x="165" y="865"/>
                  </a:lnTo>
                  <a:lnTo>
                    <a:pt x="165" y="738"/>
                  </a:lnTo>
                  <a:lnTo>
                    <a:pt x="197" y="738"/>
                  </a:lnTo>
                  <a:lnTo>
                    <a:pt x="197" y="869"/>
                  </a:lnTo>
                  <a:lnTo>
                    <a:pt x="194" y="898"/>
                  </a:lnTo>
                  <a:lnTo>
                    <a:pt x="187" y="922"/>
                  </a:lnTo>
                  <a:lnTo>
                    <a:pt x="174" y="940"/>
                  </a:lnTo>
                  <a:lnTo>
                    <a:pt x="158" y="954"/>
                  </a:lnTo>
                  <a:lnTo>
                    <a:pt x="137" y="962"/>
                  </a:lnTo>
                  <a:lnTo>
                    <a:pt x="110" y="964"/>
                  </a:lnTo>
                  <a:lnTo>
                    <a:pt x="85" y="962"/>
                  </a:lnTo>
                  <a:lnTo>
                    <a:pt x="64" y="954"/>
                  </a:lnTo>
                  <a:lnTo>
                    <a:pt x="48" y="940"/>
                  </a:lnTo>
                  <a:lnTo>
                    <a:pt x="35" y="922"/>
                  </a:lnTo>
                  <a:lnTo>
                    <a:pt x="28" y="898"/>
                  </a:lnTo>
                  <a:lnTo>
                    <a:pt x="25" y="869"/>
                  </a:lnTo>
                  <a:lnTo>
                    <a:pt x="25" y="738"/>
                  </a:lnTo>
                  <a:close/>
                  <a:moveTo>
                    <a:pt x="1295" y="734"/>
                  </a:moveTo>
                  <a:lnTo>
                    <a:pt x="1318" y="737"/>
                  </a:lnTo>
                  <a:lnTo>
                    <a:pt x="1342" y="742"/>
                  </a:lnTo>
                  <a:lnTo>
                    <a:pt x="1338" y="772"/>
                  </a:lnTo>
                  <a:lnTo>
                    <a:pt x="1323" y="766"/>
                  </a:lnTo>
                  <a:lnTo>
                    <a:pt x="1311" y="764"/>
                  </a:lnTo>
                  <a:lnTo>
                    <a:pt x="1297" y="762"/>
                  </a:lnTo>
                  <a:lnTo>
                    <a:pt x="1285" y="764"/>
                  </a:lnTo>
                  <a:lnTo>
                    <a:pt x="1274" y="766"/>
                  </a:lnTo>
                  <a:lnTo>
                    <a:pt x="1266" y="772"/>
                  </a:lnTo>
                  <a:lnTo>
                    <a:pt x="1259" y="781"/>
                  </a:lnTo>
                  <a:lnTo>
                    <a:pt x="1257" y="793"/>
                  </a:lnTo>
                  <a:lnTo>
                    <a:pt x="1259" y="803"/>
                  </a:lnTo>
                  <a:lnTo>
                    <a:pt x="1266" y="811"/>
                  </a:lnTo>
                  <a:lnTo>
                    <a:pt x="1274" y="818"/>
                  </a:lnTo>
                  <a:lnTo>
                    <a:pt x="1286" y="825"/>
                  </a:lnTo>
                  <a:lnTo>
                    <a:pt x="1298" y="830"/>
                  </a:lnTo>
                  <a:lnTo>
                    <a:pt x="1311" y="837"/>
                  </a:lnTo>
                  <a:lnTo>
                    <a:pt x="1325" y="845"/>
                  </a:lnTo>
                  <a:lnTo>
                    <a:pt x="1335" y="854"/>
                  </a:lnTo>
                  <a:lnTo>
                    <a:pt x="1344" y="866"/>
                  </a:lnTo>
                  <a:lnTo>
                    <a:pt x="1350" y="881"/>
                  </a:lnTo>
                  <a:lnTo>
                    <a:pt x="1352" y="898"/>
                  </a:lnTo>
                  <a:lnTo>
                    <a:pt x="1350" y="916"/>
                  </a:lnTo>
                  <a:lnTo>
                    <a:pt x="1344" y="932"/>
                  </a:lnTo>
                  <a:lnTo>
                    <a:pt x="1335" y="944"/>
                  </a:lnTo>
                  <a:lnTo>
                    <a:pt x="1322" y="954"/>
                  </a:lnTo>
                  <a:lnTo>
                    <a:pt x="1307" y="959"/>
                  </a:lnTo>
                  <a:lnTo>
                    <a:pt x="1290" y="963"/>
                  </a:lnTo>
                  <a:lnTo>
                    <a:pt x="1271" y="964"/>
                  </a:lnTo>
                  <a:lnTo>
                    <a:pt x="1249" y="962"/>
                  </a:lnTo>
                  <a:lnTo>
                    <a:pt x="1226" y="955"/>
                  </a:lnTo>
                  <a:lnTo>
                    <a:pt x="1229" y="926"/>
                  </a:lnTo>
                  <a:lnTo>
                    <a:pt x="1242" y="930"/>
                  </a:lnTo>
                  <a:lnTo>
                    <a:pt x="1258" y="935"/>
                  </a:lnTo>
                  <a:lnTo>
                    <a:pt x="1275" y="936"/>
                  </a:lnTo>
                  <a:lnTo>
                    <a:pt x="1287" y="935"/>
                  </a:lnTo>
                  <a:lnTo>
                    <a:pt x="1298" y="931"/>
                  </a:lnTo>
                  <a:lnTo>
                    <a:pt x="1309" y="924"/>
                  </a:lnTo>
                  <a:lnTo>
                    <a:pt x="1317" y="914"/>
                  </a:lnTo>
                  <a:lnTo>
                    <a:pt x="1319" y="900"/>
                  </a:lnTo>
                  <a:lnTo>
                    <a:pt x="1317" y="888"/>
                  </a:lnTo>
                  <a:lnTo>
                    <a:pt x="1311" y="878"/>
                  </a:lnTo>
                  <a:lnTo>
                    <a:pt x="1302" y="871"/>
                  </a:lnTo>
                  <a:lnTo>
                    <a:pt x="1290" y="865"/>
                  </a:lnTo>
                  <a:lnTo>
                    <a:pt x="1278" y="858"/>
                  </a:lnTo>
                  <a:lnTo>
                    <a:pt x="1265" y="851"/>
                  </a:lnTo>
                  <a:lnTo>
                    <a:pt x="1253" y="845"/>
                  </a:lnTo>
                  <a:lnTo>
                    <a:pt x="1241" y="837"/>
                  </a:lnTo>
                  <a:lnTo>
                    <a:pt x="1232" y="826"/>
                  </a:lnTo>
                  <a:lnTo>
                    <a:pt x="1226" y="811"/>
                  </a:lnTo>
                  <a:lnTo>
                    <a:pt x="1224" y="796"/>
                  </a:lnTo>
                  <a:lnTo>
                    <a:pt x="1226" y="777"/>
                  </a:lnTo>
                  <a:lnTo>
                    <a:pt x="1233" y="762"/>
                  </a:lnTo>
                  <a:lnTo>
                    <a:pt x="1245" y="750"/>
                  </a:lnTo>
                  <a:lnTo>
                    <a:pt x="1258" y="741"/>
                  </a:lnTo>
                  <a:lnTo>
                    <a:pt x="1275" y="737"/>
                  </a:lnTo>
                  <a:lnTo>
                    <a:pt x="1295" y="734"/>
                  </a:lnTo>
                  <a:close/>
                  <a:moveTo>
                    <a:pt x="55" y="398"/>
                  </a:moveTo>
                  <a:lnTo>
                    <a:pt x="55" y="477"/>
                  </a:lnTo>
                  <a:lnTo>
                    <a:pt x="86" y="477"/>
                  </a:lnTo>
                  <a:lnTo>
                    <a:pt x="98" y="475"/>
                  </a:lnTo>
                  <a:lnTo>
                    <a:pt x="110" y="471"/>
                  </a:lnTo>
                  <a:lnTo>
                    <a:pt x="121" y="463"/>
                  </a:lnTo>
                  <a:lnTo>
                    <a:pt x="128" y="453"/>
                  </a:lnTo>
                  <a:lnTo>
                    <a:pt x="130" y="437"/>
                  </a:lnTo>
                  <a:lnTo>
                    <a:pt x="128" y="425"/>
                  </a:lnTo>
                  <a:lnTo>
                    <a:pt x="122" y="414"/>
                  </a:lnTo>
                  <a:lnTo>
                    <a:pt x="113" y="408"/>
                  </a:lnTo>
                  <a:lnTo>
                    <a:pt x="102" y="402"/>
                  </a:lnTo>
                  <a:lnTo>
                    <a:pt x="92" y="400"/>
                  </a:lnTo>
                  <a:lnTo>
                    <a:pt x="81" y="398"/>
                  </a:lnTo>
                  <a:lnTo>
                    <a:pt x="55" y="398"/>
                  </a:lnTo>
                  <a:close/>
                  <a:moveTo>
                    <a:pt x="310" y="396"/>
                  </a:moveTo>
                  <a:lnTo>
                    <a:pt x="291" y="397"/>
                  </a:lnTo>
                  <a:lnTo>
                    <a:pt x="274" y="405"/>
                  </a:lnTo>
                  <a:lnTo>
                    <a:pt x="260" y="416"/>
                  </a:lnTo>
                  <a:lnTo>
                    <a:pt x="251" y="429"/>
                  </a:lnTo>
                  <a:lnTo>
                    <a:pt x="243" y="445"/>
                  </a:lnTo>
                  <a:lnTo>
                    <a:pt x="239" y="463"/>
                  </a:lnTo>
                  <a:lnTo>
                    <a:pt x="237" y="482"/>
                  </a:lnTo>
                  <a:lnTo>
                    <a:pt x="238" y="501"/>
                  </a:lnTo>
                  <a:lnTo>
                    <a:pt x="243" y="518"/>
                  </a:lnTo>
                  <a:lnTo>
                    <a:pt x="250" y="535"/>
                  </a:lnTo>
                  <a:lnTo>
                    <a:pt x="260" y="548"/>
                  </a:lnTo>
                  <a:lnTo>
                    <a:pt x="274" y="559"/>
                  </a:lnTo>
                  <a:lnTo>
                    <a:pt x="290" y="566"/>
                  </a:lnTo>
                  <a:lnTo>
                    <a:pt x="310" y="568"/>
                  </a:lnTo>
                  <a:lnTo>
                    <a:pt x="331" y="566"/>
                  </a:lnTo>
                  <a:lnTo>
                    <a:pt x="347" y="559"/>
                  </a:lnTo>
                  <a:lnTo>
                    <a:pt x="360" y="548"/>
                  </a:lnTo>
                  <a:lnTo>
                    <a:pt x="371" y="535"/>
                  </a:lnTo>
                  <a:lnTo>
                    <a:pt x="377" y="518"/>
                  </a:lnTo>
                  <a:lnTo>
                    <a:pt x="381" y="501"/>
                  </a:lnTo>
                  <a:lnTo>
                    <a:pt x="384" y="482"/>
                  </a:lnTo>
                  <a:lnTo>
                    <a:pt x="381" y="463"/>
                  </a:lnTo>
                  <a:lnTo>
                    <a:pt x="377" y="445"/>
                  </a:lnTo>
                  <a:lnTo>
                    <a:pt x="369" y="429"/>
                  </a:lnTo>
                  <a:lnTo>
                    <a:pt x="360" y="416"/>
                  </a:lnTo>
                  <a:lnTo>
                    <a:pt x="347" y="405"/>
                  </a:lnTo>
                  <a:lnTo>
                    <a:pt x="330" y="397"/>
                  </a:lnTo>
                  <a:lnTo>
                    <a:pt x="310" y="396"/>
                  </a:lnTo>
                  <a:close/>
                  <a:moveTo>
                    <a:pt x="1920" y="371"/>
                  </a:moveTo>
                  <a:lnTo>
                    <a:pt x="1952" y="371"/>
                  </a:lnTo>
                  <a:lnTo>
                    <a:pt x="1952" y="592"/>
                  </a:lnTo>
                  <a:lnTo>
                    <a:pt x="1920" y="592"/>
                  </a:lnTo>
                  <a:lnTo>
                    <a:pt x="1920" y="371"/>
                  </a:lnTo>
                  <a:close/>
                  <a:moveTo>
                    <a:pt x="1677" y="371"/>
                  </a:moveTo>
                  <a:lnTo>
                    <a:pt x="1719" y="371"/>
                  </a:lnTo>
                  <a:lnTo>
                    <a:pt x="1817" y="550"/>
                  </a:lnTo>
                  <a:lnTo>
                    <a:pt x="1819" y="550"/>
                  </a:lnTo>
                  <a:lnTo>
                    <a:pt x="1819" y="371"/>
                  </a:lnTo>
                  <a:lnTo>
                    <a:pt x="1851" y="371"/>
                  </a:lnTo>
                  <a:lnTo>
                    <a:pt x="1851" y="592"/>
                  </a:lnTo>
                  <a:lnTo>
                    <a:pt x="1809" y="592"/>
                  </a:lnTo>
                  <a:lnTo>
                    <a:pt x="1708" y="410"/>
                  </a:lnTo>
                  <a:lnTo>
                    <a:pt x="1708" y="592"/>
                  </a:lnTo>
                  <a:lnTo>
                    <a:pt x="1677" y="592"/>
                  </a:lnTo>
                  <a:lnTo>
                    <a:pt x="1677" y="371"/>
                  </a:lnTo>
                  <a:close/>
                  <a:moveTo>
                    <a:pt x="1435" y="371"/>
                  </a:moveTo>
                  <a:lnTo>
                    <a:pt x="1467" y="371"/>
                  </a:lnTo>
                  <a:lnTo>
                    <a:pt x="1467" y="463"/>
                  </a:lnTo>
                  <a:lnTo>
                    <a:pt x="1573" y="463"/>
                  </a:lnTo>
                  <a:lnTo>
                    <a:pt x="1573" y="371"/>
                  </a:lnTo>
                  <a:lnTo>
                    <a:pt x="1605" y="371"/>
                  </a:lnTo>
                  <a:lnTo>
                    <a:pt x="1605" y="592"/>
                  </a:lnTo>
                  <a:lnTo>
                    <a:pt x="1573" y="592"/>
                  </a:lnTo>
                  <a:lnTo>
                    <a:pt x="1573" y="491"/>
                  </a:lnTo>
                  <a:lnTo>
                    <a:pt x="1467" y="491"/>
                  </a:lnTo>
                  <a:lnTo>
                    <a:pt x="1467" y="592"/>
                  </a:lnTo>
                  <a:lnTo>
                    <a:pt x="1435" y="592"/>
                  </a:lnTo>
                  <a:lnTo>
                    <a:pt x="1435" y="371"/>
                  </a:lnTo>
                  <a:close/>
                  <a:moveTo>
                    <a:pt x="1038" y="371"/>
                  </a:moveTo>
                  <a:lnTo>
                    <a:pt x="1161" y="371"/>
                  </a:lnTo>
                  <a:lnTo>
                    <a:pt x="1161" y="398"/>
                  </a:lnTo>
                  <a:lnTo>
                    <a:pt x="1068" y="398"/>
                  </a:lnTo>
                  <a:lnTo>
                    <a:pt x="1068" y="463"/>
                  </a:lnTo>
                  <a:lnTo>
                    <a:pt x="1153" y="463"/>
                  </a:lnTo>
                  <a:lnTo>
                    <a:pt x="1153" y="491"/>
                  </a:lnTo>
                  <a:lnTo>
                    <a:pt x="1068" y="491"/>
                  </a:lnTo>
                  <a:lnTo>
                    <a:pt x="1068" y="564"/>
                  </a:lnTo>
                  <a:lnTo>
                    <a:pt x="1161" y="564"/>
                  </a:lnTo>
                  <a:lnTo>
                    <a:pt x="1161" y="592"/>
                  </a:lnTo>
                  <a:lnTo>
                    <a:pt x="1038" y="592"/>
                  </a:lnTo>
                  <a:lnTo>
                    <a:pt x="1038" y="371"/>
                  </a:lnTo>
                  <a:close/>
                  <a:moveTo>
                    <a:pt x="820" y="371"/>
                  </a:moveTo>
                  <a:lnTo>
                    <a:pt x="990" y="371"/>
                  </a:lnTo>
                  <a:lnTo>
                    <a:pt x="990" y="398"/>
                  </a:lnTo>
                  <a:lnTo>
                    <a:pt x="921" y="398"/>
                  </a:lnTo>
                  <a:lnTo>
                    <a:pt x="921" y="592"/>
                  </a:lnTo>
                  <a:lnTo>
                    <a:pt x="889" y="592"/>
                  </a:lnTo>
                  <a:lnTo>
                    <a:pt x="889" y="398"/>
                  </a:lnTo>
                  <a:lnTo>
                    <a:pt x="820" y="398"/>
                  </a:lnTo>
                  <a:lnTo>
                    <a:pt x="820" y="371"/>
                  </a:lnTo>
                  <a:close/>
                  <a:moveTo>
                    <a:pt x="594" y="371"/>
                  </a:moveTo>
                  <a:lnTo>
                    <a:pt x="631" y="371"/>
                  </a:lnTo>
                  <a:lnTo>
                    <a:pt x="697" y="470"/>
                  </a:lnTo>
                  <a:lnTo>
                    <a:pt x="763" y="371"/>
                  </a:lnTo>
                  <a:lnTo>
                    <a:pt x="800" y="371"/>
                  </a:lnTo>
                  <a:lnTo>
                    <a:pt x="713" y="501"/>
                  </a:lnTo>
                  <a:lnTo>
                    <a:pt x="713" y="592"/>
                  </a:lnTo>
                  <a:lnTo>
                    <a:pt x="682" y="592"/>
                  </a:lnTo>
                  <a:lnTo>
                    <a:pt x="682" y="501"/>
                  </a:lnTo>
                  <a:lnTo>
                    <a:pt x="594" y="371"/>
                  </a:lnTo>
                  <a:close/>
                  <a:moveTo>
                    <a:pt x="476" y="371"/>
                  </a:moveTo>
                  <a:lnTo>
                    <a:pt x="508" y="371"/>
                  </a:lnTo>
                  <a:lnTo>
                    <a:pt x="508" y="564"/>
                  </a:lnTo>
                  <a:lnTo>
                    <a:pt x="601" y="564"/>
                  </a:lnTo>
                  <a:lnTo>
                    <a:pt x="601" y="592"/>
                  </a:lnTo>
                  <a:lnTo>
                    <a:pt x="476" y="592"/>
                  </a:lnTo>
                  <a:lnTo>
                    <a:pt x="476" y="371"/>
                  </a:lnTo>
                  <a:close/>
                  <a:moveTo>
                    <a:pt x="23" y="371"/>
                  </a:moveTo>
                  <a:lnTo>
                    <a:pt x="81" y="371"/>
                  </a:lnTo>
                  <a:lnTo>
                    <a:pt x="100" y="372"/>
                  </a:lnTo>
                  <a:lnTo>
                    <a:pt x="117" y="376"/>
                  </a:lnTo>
                  <a:lnTo>
                    <a:pt x="133" y="381"/>
                  </a:lnTo>
                  <a:lnTo>
                    <a:pt x="146" y="390"/>
                  </a:lnTo>
                  <a:lnTo>
                    <a:pt x="155" y="402"/>
                  </a:lnTo>
                  <a:lnTo>
                    <a:pt x="162" y="417"/>
                  </a:lnTo>
                  <a:lnTo>
                    <a:pt x="163" y="437"/>
                  </a:lnTo>
                  <a:lnTo>
                    <a:pt x="162" y="457"/>
                  </a:lnTo>
                  <a:lnTo>
                    <a:pt x="155" y="473"/>
                  </a:lnTo>
                  <a:lnTo>
                    <a:pt x="146" y="485"/>
                  </a:lnTo>
                  <a:lnTo>
                    <a:pt x="133" y="494"/>
                  </a:lnTo>
                  <a:lnTo>
                    <a:pt x="118" y="499"/>
                  </a:lnTo>
                  <a:lnTo>
                    <a:pt x="102" y="503"/>
                  </a:lnTo>
                  <a:lnTo>
                    <a:pt x="85" y="505"/>
                  </a:lnTo>
                  <a:lnTo>
                    <a:pt x="55" y="505"/>
                  </a:lnTo>
                  <a:lnTo>
                    <a:pt x="55" y="592"/>
                  </a:lnTo>
                  <a:lnTo>
                    <a:pt x="23" y="592"/>
                  </a:lnTo>
                  <a:lnTo>
                    <a:pt x="23" y="371"/>
                  </a:lnTo>
                  <a:close/>
                  <a:moveTo>
                    <a:pt x="2128" y="367"/>
                  </a:moveTo>
                  <a:lnTo>
                    <a:pt x="2154" y="369"/>
                  </a:lnTo>
                  <a:lnTo>
                    <a:pt x="2177" y="377"/>
                  </a:lnTo>
                  <a:lnTo>
                    <a:pt x="2175" y="408"/>
                  </a:lnTo>
                  <a:lnTo>
                    <a:pt x="2154" y="398"/>
                  </a:lnTo>
                  <a:lnTo>
                    <a:pt x="2130" y="396"/>
                  </a:lnTo>
                  <a:lnTo>
                    <a:pt x="2106" y="398"/>
                  </a:lnTo>
                  <a:lnTo>
                    <a:pt x="2084" y="406"/>
                  </a:lnTo>
                  <a:lnTo>
                    <a:pt x="2067" y="420"/>
                  </a:lnTo>
                  <a:lnTo>
                    <a:pt x="2055" y="437"/>
                  </a:lnTo>
                  <a:lnTo>
                    <a:pt x="2047" y="458"/>
                  </a:lnTo>
                  <a:lnTo>
                    <a:pt x="2045" y="482"/>
                  </a:lnTo>
                  <a:lnTo>
                    <a:pt x="2047" y="506"/>
                  </a:lnTo>
                  <a:lnTo>
                    <a:pt x="2055" y="527"/>
                  </a:lnTo>
                  <a:lnTo>
                    <a:pt x="2068" y="545"/>
                  </a:lnTo>
                  <a:lnTo>
                    <a:pt x="2086" y="558"/>
                  </a:lnTo>
                  <a:lnTo>
                    <a:pt x="2106" y="566"/>
                  </a:lnTo>
                  <a:lnTo>
                    <a:pt x="2128" y="568"/>
                  </a:lnTo>
                  <a:lnTo>
                    <a:pt x="2146" y="567"/>
                  </a:lnTo>
                  <a:lnTo>
                    <a:pt x="2163" y="563"/>
                  </a:lnTo>
                  <a:lnTo>
                    <a:pt x="2176" y="558"/>
                  </a:lnTo>
                  <a:lnTo>
                    <a:pt x="2179" y="588"/>
                  </a:lnTo>
                  <a:lnTo>
                    <a:pt x="2160" y="594"/>
                  </a:lnTo>
                  <a:lnTo>
                    <a:pt x="2143" y="596"/>
                  </a:lnTo>
                  <a:lnTo>
                    <a:pt x="2127" y="596"/>
                  </a:lnTo>
                  <a:lnTo>
                    <a:pt x="2099" y="594"/>
                  </a:lnTo>
                  <a:lnTo>
                    <a:pt x="2074" y="586"/>
                  </a:lnTo>
                  <a:lnTo>
                    <a:pt x="2053" y="574"/>
                  </a:lnTo>
                  <a:lnTo>
                    <a:pt x="2034" y="556"/>
                  </a:lnTo>
                  <a:lnTo>
                    <a:pt x="2022" y="535"/>
                  </a:lnTo>
                  <a:lnTo>
                    <a:pt x="2014" y="510"/>
                  </a:lnTo>
                  <a:lnTo>
                    <a:pt x="2010" y="481"/>
                  </a:lnTo>
                  <a:lnTo>
                    <a:pt x="2014" y="453"/>
                  </a:lnTo>
                  <a:lnTo>
                    <a:pt x="2022" y="429"/>
                  </a:lnTo>
                  <a:lnTo>
                    <a:pt x="2035" y="408"/>
                  </a:lnTo>
                  <a:lnTo>
                    <a:pt x="2054" y="390"/>
                  </a:lnTo>
                  <a:lnTo>
                    <a:pt x="2075" y="377"/>
                  </a:lnTo>
                  <a:lnTo>
                    <a:pt x="2100" y="371"/>
                  </a:lnTo>
                  <a:lnTo>
                    <a:pt x="2128" y="367"/>
                  </a:lnTo>
                  <a:close/>
                  <a:moveTo>
                    <a:pt x="1331" y="367"/>
                  </a:moveTo>
                  <a:lnTo>
                    <a:pt x="1356" y="369"/>
                  </a:lnTo>
                  <a:lnTo>
                    <a:pt x="1382" y="377"/>
                  </a:lnTo>
                  <a:lnTo>
                    <a:pt x="1379" y="408"/>
                  </a:lnTo>
                  <a:lnTo>
                    <a:pt x="1356" y="398"/>
                  </a:lnTo>
                  <a:lnTo>
                    <a:pt x="1334" y="396"/>
                  </a:lnTo>
                  <a:lnTo>
                    <a:pt x="1309" y="398"/>
                  </a:lnTo>
                  <a:lnTo>
                    <a:pt x="1289" y="406"/>
                  </a:lnTo>
                  <a:lnTo>
                    <a:pt x="1271" y="420"/>
                  </a:lnTo>
                  <a:lnTo>
                    <a:pt x="1258" y="437"/>
                  </a:lnTo>
                  <a:lnTo>
                    <a:pt x="1250" y="458"/>
                  </a:lnTo>
                  <a:lnTo>
                    <a:pt x="1247" y="482"/>
                  </a:lnTo>
                  <a:lnTo>
                    <a:pt x="1251" y="506"/>
                  </a:lnTo>
                  <a:lnTo>
                    <a:pt x="1259" y="527"/>
                  </a:lnTo>
                  <a:lnTo>
                    <a:pt x="1273" y="545"/>
                  </a:lnTo>
                  <a:lnTo>
                    <a:pt x="1290" y="558"/>
                  </a:lnTo>
                  <a:lnTo>
                    <a:pt x="1310" y="566"/>
                  </a:lnTo>
                  <a:lnTo>
                    <a:pt x="1331" y="568"/>
                  </a:lnTo>
                  <a:lnTo>
                    <a:pt x="1348" y="567"/>
                  </a:lnTo>
                  <a:lnTo>
                    <a:pt x="1366" y="563"/>
                  </a:lnTo>
                  <a:lnTo>
                    <a:pt x="1380" y="558"/>
                  </a:lnTo>
                  <a:lnTo>
                    <a:pt x="1382" y="588"/>
                  </a:lnTo>
                  <a:lnTo>
                    <a:pt x="1364" y="594"/>
                  </a:lnTo>
                  <a:lnTo>
                    <a:pt x="1346" y="596"/>
                  </a:lnTo>
                  <a:lnTo>
                    <a:pt x="1331" y="596"/>
                  </a:lnTo>
                  <a:lnTo>
                    <a:pt x="1303" y="594"/>
                  </a:lnTo>
                  <a:lnTo>
                    <a:pt x="1278" y="586"/>
                  </a:lnTo>
                  <a:lnTo>
                    <a:pt x="1255" y="574"/>
                  </a:lnTo>
                  <a:lnTo>
                    <a:pt x="1238" y="556"/>
                  </a:lnTo>
                  <a:lnTo>
                    <a:pt x="1225" y="535"/>
                  </a:lnTo>
                  <a:lnTo>
                    <a:pt x="1217" y="510"/>
                  </a:lnTo>
                  <a:lnTo>
                    <a:pt x="1214" y="481"/>
                  </a:lnTo>
                  <a:lnTo>
                    <a:pt x="1217" y="453"/>
                  </a:lnTo>
                  <a:lnTo>
                    <a:pt x="1226" y="429"/>
                  </a:lnTo>
                  <a:lnTo>
                    <a:pt x="1240" y="408"/>
                  </a:lnTo>
                  <a:lnTo>
                    <a:pt x="1257" y="390"/>
                  </a:lnTo>
                  <a:lnTo>
                    <a:pt x="1279" y="377"/>
                  </a:lnTo>
                  <a:lnTo>
                    <a:pt x="1303" y="371"/>
                  </a:lnTo>
                  <a:lnTo>
                    <a:pt x="1331" y="367"/>
                  </a:lnTo>
                  <a:close/>
                  <a:moveTo>
                    <a:pt x="310" y="367"/>
                  </a:moveTo>
                  <a:lnTo>
                    <a:pt x="337" y="371"/>
                  </a:lnTo>
                  <a:lnTo>
                    <a:pt x="361" y="378"/>
                  </a:lnTo>
                  <a:lnTo>
                    <a:pt x="380" y="392"/>
                  </a:lnTo>
                  <a:lnTo>
                    <a:pt x="396" y="409"/>
                  </a:lnTo>
                  <a:lnTo>
                    <a:pt x="408" y="430"/>
                  </a:lnTo>
                  <a:lnTo>
                    <a:pt x="415" y="454"/>
                  </a:lnTo>
                  <a:lnTo>
                    <a:pt x="417" y="482"/>
                  </a:lnTo>
                  <a:lnTo>
                    <a:pt x="415" y="510"/>
                  </a:lnTo>
                  <a:lnTo>
                    <a:pt x="408" y="534"/>
                  </a:lnTo>
                  <a:lnTo>
                    <a:pt x="396" y="555"/>
                  </a:lnTo>
                  <a:lnTo>
                    <a:pt x="381" y="572"/>
                  </a:lnTo>
                  <a:lnTo>
                    <a:pt x="361" y="586"/>
                  </a:lnTo>
                  <a:lnTo>
                    <a:pt x="337" y="594"/>
                  </a:lnTo>
                  <a:lnTo>
                    <a:pt x="310" y="596"/>
                  </a:lnTo>
                  <a:lnTo>
                    <a:pt x="283" y="594"/>
                  </a:lnTo>
                  <a:lnTo>
                    <a:pt x="259" y="586"/>
                  </a:lnTo>
                  <a:lnTo>
                    <a:pt x="239" y="572"/>
                  </a:lnTo>
                  <a:lnTo>
                    <a:pt x="225" y="555"/>
                  </a:lnTo>
                  <a:lnTo>
                    <a:pt x="213" y="534"/>
                  </a:lnTo>
                  <a:lnTo>
                    <a:pt x="206" y="510"/>
                  </a:lnTo>
                  <a:lnTo>
                    <a:pt x="203" y="482"/>
                  </a:lnTo>
                  <a:lnTo>
                    <a:pt x="206" y="454"/>
                  </a:lnTo>
                  <a:lnTo>
                    <a:pt x="213" y="430"/>
                  </a:lnTo>
                  <a:lnTo>
                    <a:pt x="225" y="409"/>
                  </a:lnTo>
                  <a:lnTo>
                    <a:pt x="241" y="392"/>
                  </a:lnTo>
                  <a:lnTo>
                    <a:pt x="259" y="378"/>
                  </a:lnTo>
                  <a:lnTo>
                    <a:pt x="283" y="371"/>
                  </a:lnTo>
                  <a:lnTo>
                    <a:pt x="310" y="367"/>
                  </a:lnTo>
                  <a:close/>
                  <a:moveTo>
                    <a:pt x="310" y="28"/>
                  </a:moveTo>
                  <a:lnTo>
                    <a:pt x="291" y="31"/>
                  </a:lnTo>
                  <a:lnTo>
                    <a:pt x="274" y="37"/>
                  </a:lnTo>
                  <a:lnTo>
                    <a:pt x="260" y="48"/>
                  </a:lnTo>
                  <a:lnTo>
                    <a:pt x="251" y="61"/>
                  </a:lnTo>
                  <a:lnTo>
                    <a:pt x="243" y="77"/>
                  </a:lnTo>
                  <a:lnTo>
                    <a:pt x="239" y="96"/>
                  </a:lnTo>
                  <a:lnTo>
                    <a:pt x="237" y="114"/>
                  </a:lnTo>
                  <a:lnTo>
                    <a:pt x="238" y="133"/>
                  </a:lnTo>
                  <a:lnTo>
                    <a:pt x="243" y="151"/>
                  </a:lnTo>
                  <a:lnTo>
                    <a:pt x="250" y="167"/>
                  </a:lnTo>
                  <a:lnTo>
                    <a:pt x="260" y="181"/>
                  </a:lnTo>
                  <a:lnTo>
                    <a:pt x="274" y="191"/>
                  </a:lnTo>
                  <a:lnTo>
                    <a:pt x="290" y="198"/>
                  </a:lnTo>
                  <a:lnTo>
                    <a:pt x="310" y="201"/>
                  </a:lnTo>
                  <a:lnTo>
                    <a:pt x="331" y="198"/>
                  </a:lnTo>
                  <a:lnTo>
                    <a:pt x="347" y="191"/>
                  </a:lnTo>
                  <a:lnTo>
                    <a:pt x="360" y="181"/>
                  </a:lnTo>
                  <a:lnTo>
                    <a:pt x="371" y="167"/>
                  </a:lnTo>
                  <a:lnTo>
                    <a:pt x="377" y="151"/>
                  </a:lnTo>
                  <a:lnTo>
                    <a:pt x="381" y="133"/>
                  </a:lnTo>
                  <a:lnTo>
                    <a:pt x="384" y="114"/>
                  </a:lnTo>
                  <a:lnTo>
                    <a:pt x="381" y="96"/>
                  </a:lnTo>
                  <a:lnTo>
                    <a:pt x="377" y="77"/>
                  </a:lnTo>
                  <a:lnTo>
                    <a:pt x="369" y="61"/>
                  </a:lnTo>
                  <a:lnTo>
                    <a:pt x="360" y="48"/>
                  </a:lnTo>
                  <a:lnTo>
                    <a:pt x="347" y="37"/>
                  </a:lnTo>
                  <a:lnTo>
                    <a:pt x="330" y="31"/>
                  </a:lnTo>
                  <a:lnTo>
                    <a:pt x="310" y="28"/>
                  </a:lnTo>
                  <a:close/>
                  <a:moveTo>
                    <a:pt x="963" y="4"/>
                  </a:moveTo>
                  <a:lnTo>
                    <a:pt x="995" y="4"/>
                  </a:lnTo>
                  <a:lnTo>
                    <a:pt x="995" y="101"/>
                  </a:lnTo>
                  <a:lnTo>
                    <a:pt x="1091" y="4"/>
                  </a:lnTo>
                  <a:lnTo>
                    <a:pt x="1133" y="4"/>
                  </a:lnTo>
                  <a:lnTo>
                    <a:pt x="1028" y="108"/>
                  </a:lnTo>
                  <a:lnTo>
                    <a:pt x="1141" y="226"/>
                  </a:lnTo>
                  <a:lnTo>
                    <a:pt x="1095" y="226"/>
                  </a:lnTo>
                  <a:lnTo>
                    <a:pt x="995" y="117"/>
                  </a:lnTo>
                  <a:lnTo>
                    <a:pt x="995" y="226"/>
                  </a:lnTo>
                  <a:lnTo>
                    <a:pt x="963" y="226"/>
                  </a:lnTo>
                  <a:lnTo>
                    <a:pt x="963" y="4"/>
                  </a:lnTo>
                  <a:close/>
                  <a:moveTo>
                    <a:pt x="476" y="4"/>
                  </a:moveTo>
                  <a:lnTo>
                    <a:pt x="529" y="4"/>
                  </a:lnTo>
                  <a:lnTo>
                    <a:pt x="598" y="187"/>
                  </a:lnTo>
                  <a:lnTo>
                    <a:pt x="667" y="4"/>
                  </a:lnTo>
                  <a:lnTo>
                    <a:pt x="719" y="4"/>
                  </a:lnTo>
                  <a:lnTo>
                    <a:pt x="719" y="226"/>
                  </a:lnTo>
                  <a:lnTo>
                    <a:pt x="687" y="226"/>
                  </a:lnTo>
                  <a:lnTo>
                    <a:pt x="687" y="33"/>
                  </a:lnTo>
                  <a:lnTo>
                    <a:pt x="614" y="226"/>
                  </a:lnTo>
                  <a:lnTo>
                    <a:pt x="582" y="226"/>
                  </a:lnTo>
                  <a:lnTo>
                    <a:pt x="509" y="33"/>
                  </a:lnTo>
                  <a:lnTo>
                    <a:pt x="508" y="33"/>
                  </a:lnTo>
                  <a:lnTo>
                    <a:pt x="508" y="226"/>
                  </a:lnTo>
                  <a:lnTo>
                    <a:pt x="476" y="226"/>
                  </a:lnTo>
                  <a:lnTo>
                    <a:pt x="476" y="4"/>
                  </a:lnTo>
                  <a:close/>
                  <a:moveTo>
                    <a:pt x="0" y="4"/>
                  </a:moveTo>
                  <a:lnTo>
                    <a:pt x="169" y="4"/>
                  </a:lnTo>
                  <a:lnTo>
                    <a:pt x="169" y="32"/>
                  </a:lnTo>
                  <a:lnTo>
                    <a:pt x="101" y="32"/>
                  </a:lnTo>
                  <a:lnTo>
                    <a:pt x="101" y="226"/>
                  </a:lnTo>
                  <a:lnTo>
                    <a:pt x="69" y="226"/>
                  </a:lnTo>
                  <a:lnTo>
                    <a:pt x="69" y="32"/>
                  </a:lnTo>
                  <a:lnTo>
                    <a:pt x="0" y="32"/>
                  </a:lnTo>
                  <a:lnTo>
                    <a:pt x="0" y="4"/>
                  </a:lnTo>
                  <a:close/>
                  <a:moveTo>
                    <a:pt x="848" y="0"/>
                  </a:moveTo>
                  <a:lnTo>
                    <a:pt x="872" y="1"/>
                  </a:lnTo>
                  <a:lnTo>
                    <a:pt x="895" y="8"/>
                  </a:lnTo>
                  <a:lnTo>
                    <a:pt x="890" y="37"/>
                  </a:lnTo>
                  <a:lnTo>
                    <a:pt x="877" y="32"/>
                  </a:lnTo>
                  <a:lnTo>
                    <a:pt x="864" y="28"/>
                  </a:lnTo>
                  <a:lnTo>
                    <a:pt x="849" y="28"/>
                  </a:lnTo>
                  <a:lnTo>
                    <a:pt x="838" y="28"/>
                  </a:lnTo>
                  <a:lnTo>
                    <a:pt x="828" y="32"/>
                  </a:lnTo>
                  <a:lnTo>
                    <a:pt x="818" y="37"/>
                  </a:lnTo>
                  <a:lnTo>
                    <a:pt x="812" y="45"/>
                  </a:lnTo>
                  <a:lnTo>
                    <a:pt x="810" y="57"/>
                  </a:lnTo>
                  <a:lnTo>
                    <a:pt x="812" y="68"/>
                  </a:lnTo>
                  <a:lnTo>
                    <a:pt x="818" y="76"/>
                  </a:lnTo>
                  <a:lnTo>
                    <a:pt x="828" y="84"/>
                  </a:lnTo>
                  <a:lnTo>
                    <a:pt x="838" y="89"/>
                  </a:lnTo>
                  <a:lnTo>
                    <a:pt x="852" y="96"/>
                  </a:lnTo>
                  <a:lnTo>
                    <a:pt x="864" y="102"/>
                  </a:lnTo>
                  <a:lnTo>
                    <a:pt x="877" y="109"/>
                  </a:lnTo>
                  <a:lnTo>
                    <a:pt x="887" y="118"/>
                  </a:lnTo>
                  <a:lnTo>
                    <a:pt x="897" y="130"/>
                  </a:lnTo>
                  <a:lnTo>
                    <a:pt x="903" y="145"/>
                  </a:lnTo>
                  <a:lnTo>
                    <a:pt x="905" y="163"/>
                  </a:lnTo>
                  <a:lnTo>
                    <a:pt x="903" y="182"/>
                  </a:lnTo>
                  <a:lnTo>
                    <a:pt x="897" y="197"/>
                  </a:lnTo>
                  <a:lnTo>
                    <a:pt x="887" y="208"/>
                  </a:lnTo>
                  <a:lnTo>
                    <a:pt x="874" y="218"/>
                  </a:lnTo>
                  <a:lnTo>
                    <a:pt x="860" y="224"/>
                  </a:lnTo>
                  <a:lnTo>
                    <a:pt x="842" y="228"/>
                  </a:lnTo>
                  <a:lnTo>
                    <a:pt x="824" y="228"/>
                  </a:lnTo>
                  <a:lnTo>
                    <a:pt x="801" y="226"/>
                  </a:lnTo>
                  <a:lnTo>
                    <a:pt x="779" y="219"/>
                  </a:lnTo>
                  <a:lnTo>
                    <a:pt x="783" y="190"/>
                  </a:lnTo>
                  <a:lnTo>
                    <a:pt x="796" y="195"/>
                  </a:lnTo>
                  <a:lnTo>
                    <a:pt x="812" y="199"/>
                  </a:lnTo>
                  <a:lnTo>
                    <a:pt x="828" y="201"/>
                  </a:lnTo>
                  <a:lnTo>
                    <a:pt x="840" y="199"/>
                  </a:lnTo>
                  <a:lnTo>
                    <a:pt x="852" y="195"/>
                  </a:lnTo>
                  <a:lnTo>
                    <a:pt x="861" y="189"/>
                  </a:lnTo>
                  <a:lnTo>
                    <a:pt x="869" y="178"/>
                  </a:lnTo>
                  <a:lnTo>
                    <a:pt x="872" y="165"/>
                  </a:lnTo>
                  <a:lnTo>
                    <a:pt x="869" y="153"/>
                  </a:lnTo>
                  <a:lnTo>
                    <a:pt x="864" y="143"/>
                  </a:lnTo>
                  <a:lnTo>
                    <a:pt x="854" y="135"/>
                  </a:lnTo>
                  <a:lnTo>
                    <a:pt x="842" y="129"/>
                  </a:lnTo>
                  <a:lnTo>
                    <a:pt x="830" y="122"/>
                  </a:lnTo>
                  <a:lnTo>
                    <a:pt x="817" y="117"/>
                  </a:lnTo>
                  <a:lnTo>
                    <a:pt x="805" y="109"/>
                  </a:lnTo>
                  <a:lnTo>
                    <a:pt x="793" y="101"/>
                  </a:lnTo>
                  <a:lnTo>
                    <a:pt x="785" y="90"/>
                  </a:lnTo>
                  <a:lnTo>
                    <a:pt x="779" y="77"/>
                  </a:lnTo>
                  <a:lnTo>
                    <a:pt x="776" y="60"/>
                  </a:lnTo>
                  <a:lnTo>
                    <a:pt x="779" y="41"/>
                  </a:lnTo>
                  <a:lnTo>
                    <a:pt x="787" y="27"/>
                  </a:lnTo>
                  <a:lnTo>
                    <a:pt x="797" y="15"/>
                  </a:lnTo>
                  <a:lnTo>
                    <a:pt x="812" y="7"/>
                  </a:lnTo>
                  <a:lnTo>
                    <a:pt x="829" y="1"/>
                  </a:lnTo>
                  <a:lnTo>
                    <a:pt x="848" y="0"/>
                  </a:lnTo>
                  <a:close/>
                  <a:moveTo>
                    <a:pt x="310" y="0"/>
                  </a:moveTo>
                  <a:lnTo>
                    <a:pt x="337" y="3"/>
                  </a:lnTo>
                  <a:lnTo>
                    <a:pt x="361" y="11"/>
                  </a:lnTo>
                  <a:lnTo>
                    <a:pt x="380" y="24"/>
                  </a:lnTo>
                  <a:lnTo>
                    <a:pt x="396" y="41"/>
                  </a:lnTo>
                  <a:lnTo>
                    <a:pt x="408" y="62"/>
                  </a:lnTo>
                  <a:lnTo>
                    <a:pt x="415" y="88"/>
                  </a:lnTo>
                  <a:lnTo>
                    <a:pt x="417" y="114"/>
                  </a:lnTo>
                  <a:lnTo>
                    <a:pt x="415" y="142"/>
                  </a:lnTo>
                  <a:lnTo>
                    <a:pt x="408" y="166"/>
                  </a:lnTo>
                  <a:lnTo>
                    <a:pt x="396" y="187"/>
                  </a:lnTo>
                  <a:lnTo>
                    <a:pt x="381" y="205"/>
                  </a:lnTo>
                  <a:lnTo>
                    <a:pt x="361" y="218"/>
                  </a:lnTo>
                  <a:lnTo>
                    <a:pt x="337" y="226"/>
                  </a:lnTo>
                  <a:lnTo>
                    <a:pt x="310" y="228"/>
                  </a:lnTo>
                  <a:lnTo>
                    <a:pt x="283" y="226"/>
                  </a:lnTo>
                  <a:lnTo>
                    <a:pt x="259" y="218"/>
                  </a:lnTo>
                  <a:lnTo>
                    <a:pt x="239" y="205"/>
                  </a:lnTo>
                  <a:lnTo>
                    <a:pt x="225" y="187"/>
                  </a:lnTo>
                  <a:lnTo>
                    <a:pt x="213" y="166"/>
                  </a:lnTo>
                  <a:lnTo>
                    <a:pt x="206" y="142"/>
                  </a:lnTo>
                  <a:lnTo>
                    <a:pt x="203" y="114"/>
                  </a:lnTo>
                  <a:lnTo>
                    <a:pt x="206" y="88"/>
                  </a:lnTo>
                  <a:lnTo>
                    <a:pt x="213" y="62"/>
                  </a:lnTo>
                  <a:lnTo>
                    <a:pt x="225" y="41"/>
                  </a:lnTo>
                  <a:lnTo>
                    <a:pt x="241" y="24"/>
                  </a:lnTo>
                  <a:lnTo>
                    <a:pt x="259" y="11"/>
                  </a:lnTo>
                  <a:lnTo>
                    <a:pt x="283" y="3"/>
                  </a:lnTo>
                  <a:lnTo>
                    <a:pt x="310" y="0"/>
                  </a:lnTo>
                  <a:close/>
                </a:path>
              </a:pathLst>
            </a:custGeom>
            <a:solidFill>
              <a:schemeClr val="tx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dirty="0"/>
            </a:p>
          </p:txBody>
        </p:sp>
        <p:sp>
          <p:nvSpPr>
            <p:cNvPr id="22" name="Freeform 38">
              <a:extLst>
                <a:ext uri="{FF2B5EF4-FFF2-40B4-BE49-F238E27FC236}">
                  <a16:creationId xmlns:a16="http://schemas.microsoft.com/office/drawing/2014/main" id="{5C76F5E4-58B1-B79F-E5CB-84AD4D1E6C01}"/>
                </a:ext>
              </a:extLst>
            </p:cNvPr>
            <p:cNvSpPr>
              <a:spLocks noEditPoints="1"/>
            </p:cNvSpPr>
            <p:nvPr/>
          </p:nvSpPr>
          <p:spPr bwMode="auto">
            <a:xfrm>
              <a:off x="348" y="434"/>
              <a:ext cx="266" cy="172"/>
            </a:xfrm>
            <a:custGeom>
              <a:avLst/>
              <a:gdLst>
                <a:gd name="T0" fmla="*/ 0 w 1066"/>
                <a:gd name="T1" fmla="*/ 0 h 690"/>
                <a:gd name="T2" fmla="*/ 1 w 1066"/>
                <a:gd name="T3" fmla="*/ 0 h 690"/>
                <a:gd name="T4" fmla="*/ 1 w 1066"/>
                <a:gd name="T5" fmla="*/ 1 h 690"/>
                <a:gd name="T6" fmla="*/ 0 w 1066"/>
                <a:gd name="T7" fmla="*/ 1 h 690"/>
                <a:gd name="T8" fmla="*/ 0 w 1066"/>
                <a:gd name="T9" fmla="*/ 0 h 690"/>
                <a:gd name="T10" fmla="*/ 1 w 1066"/>
                <a:gd name="T11" fmla="*/ 0 h 690"/>
                <a:gd name="T12" fmla="*/ 1 w 1066"/>
                <a:gd name="T13" fmla="*/ 0 h 690"/>
                <a:gd name="T14" fmla="*/ 1 w 1066"/>
                <a:gd name="T15" fmla="*/ 1 h 690"/>
                <a:gd name="T16" fmla="*/ 1 w 1066"/>
                <a:gd name="T17" fmla="*/ 1 h 690"/>
                <a:gd name="T18" fmla="*/ 1 w 1066"/>
                <a:gd name="T19" fmla="*/ 0 h 690"/>
                <a:gd name="T20" fmla="*/ 0 w 1066"/>
                <a:gd name="T21" fmla="*/ 0 h 690"/>
                <a:gd name="T22" fmla="*/ 0 w 1066"/>
                <a:gd name="T23" fmla="*/ 0 h 690"/>
                <a:gd name="T24" fmla="*/ 0 w 1066"/>
                <a:gd name="T25" fmla="*/ 1 h 690"/>
                <a:gd name="T26" fmla="*/ 0 w 1066"/>
                <a:gd name="T27" fmla="*/ 1 h 690"/>
                <a:gd name="T28" fmla="*/ 0 w 1066"/>
                <a:gd name="T29" fmla="*/ 0 h 69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66" h="690">
                  <a:moveTo>
                    <a:pt x="376" y="376"/>
                  </a:moveTo>
                  <a:lnTo>
                    <a:pt x="690" y="376"/>
                  </a:lnTo>
                  <a:lnTo>
                    <a:pt x="690" y="690"/>
                  </a:lnTo>
                  <a:lnTo>
                    <a:pt x="376" y="690"/>
                  </a:lnTo>
                  <a:lnTo>
                    <a:pt x="376" y="376"/>
                  </a:lnTo>
                  <a:close/>
                  <a:moveTo>
                    <a:pt x="752" y="0"/>
                  </a:moveTo>
                  <a:lnTo>
                    <a:pt x="1066" y="0"/>
                  </a:lnTo>
                  <a:lnTo>
                    <a:pt x="1066" y="690"/>
                  </a:lnTo>
                  <a:lnTo>
                    <a:pt x="752" y="690"/>
                  </a:lnTo>
                  <a:lnTo>
                    <a:pt x="752" y="0"/>
                  </a:lnTo>
                  <a:close/>
                  <a:moveTo>
                    <a:pt x="0" y="0"/>
                  </a:moveTo>
                  <a:lnTo>
                    <a:pt x="314" y="0"/>
                  </a:lnTo>
                  <a:lnTo>
                    <a:pt x="314" y="690"/>
                  </a:lnTo>
                  <a:lnTo>
                    <a:pt x="0" y="690"/>
                  </a:lnTo>
                  <a:lnTo>
                    <a:pt x="0" y="0"/>
                  </a:lnTo>
                  <a:close/>
                </a:path>
              </a:pathLst>
            </a:custGeom>
            <a:solidFill>
              <a:schemeClr val="tx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3" name="Freeform 39">
              <a:extLst>
                <a:ext uri="{FF2B5EF4-FFF2-40B4-BE49-F238E27FC236}">
                  <a16:creationId xmlns:a16="http://schemas.microsoft.com/office/drawing/2014/main" id="{B7674C04-819C-41BA-45B2-41090A7BB4E1}"/>
                </a:ext>
              </a:extLst>
            </p:cNvPr>
            <p:cNvSpPr>
              <a:spLocks noEditPoints="1"/>
            </p:cNvSpPr>
            <p:nvPr/>
          </p:nvSpPr>
          <p:spPr bwMode="auto">
            <a:xfrm>
              <a:off x="348" y="340"/>
              <a:ext cx="266" cy="172"/>
            </a:xfrm>
            <a:custGeom>
              <a:avLst/>
              <a:gdLst>
                <a:gd name="T0" fmla="*/ 1 w 1066"/>
                <a:gd name="T1" fmla="*/ 0 h 690"/>
                <a:gd name="T2" fmla="*/ 1 w 1066"/>
                <a:gd name="T3" fmla="*/ 0 h 690"/>
                <a:gd name="T4" fmla="*/ 1 w 1066"/>
                <a:gd name="T5" fmla="*/ 0 h 690"/>
                <a:gd name="T6" fmla="*/ 1 w 1066"/>
                <a:gd name="T7" fmla="*/ 0 h 690"/>
                <a:gd name="T8" fmla="*/ 1 w 1066"/>
                <a:gd name="T9" fmla="*/ 0 h 690"/>
                <a:gd name="T10" fmla="*/ 0 w 1066"/>
                <a:gd name="T11" fmla="*/ 0 h 690"/>
                <a:gd name="T12" fmla="*/ 1 w 1066"/>
                <a:gd name="T13" fmla="*/ 0 h 690"/>
                <a:gd name="T14" fmla="*/ 1 w 1066"/>
                <a:gd name="T15" fmla="*/ 1 h 690"/>
                <a:gd name="T16" fmla="*/ 0 w 1066"/>
                <a:gd name="T17" fmla="*/ 1 h 690"/>
                <a:gd name="T18" fmla="*/ 0 w 1066"/>
                <a:gd name="T19" fmla="*/ 0 h 690"/>
                <a:gd name="T20" fmla="*/ 0 w 1066"/>
                <a:gd name="T21" fmla="*/ 0 h 690"/>
                <a:gd name="T22" fmla="*/ 0 w 1066"/>
                <a:gd name="T23" fmla="*/ 0 h 690"/>
                <a:gd name="T24" fmla="*/ 0 w 1066"/>
                <a:gd name="T25" fmla="*/ 0 h 690"/>
                <a:gd name="T26" fmla="*/ 0 w 1066"/>
                <a:gd name="T27" fmla="*/ 0 h 690"/>
                <a:gd name="T28" fmla="*/ 0 w 1066"/>
                <a:gd name="T29" fmla="*/ 0 h 69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66" h="690">
                  <a:moveTo>
                    <a:pt x="752" y="0"/>
                  </a:moveTo>
                  <a:lnTo>
                    <a:pt x="1066" y="0"/>
                  </a:lnTo>
                  <a:lnTo>
                    <a:pt x="1066" y="314"/>
                  </a:lnTo>
                  <a:lnTo>
                    <a:pt x="752" y="314"/>
                  </a:lnTo>
                  <a:lnTo>
                    <a:pt x="752" y="0"/>
                  </a:lnTo>
                  <a:close/>
                  <a:moveTo>
                    <a:pt x="376" y="0"/>
                  </a:moveTo>
                  <a:lnTo>
                    <a:pt x="690" y="0"/>
                  </a:lnTo>
                  <a:lnTo>
                    <a:pt x="690" y="690"/>
                  </a:lnTo>
                  <a:lnTo>
                    <a:pt x="376" y="690"/>
                  </a:lnTo>
                  <a:lnTo>
                    <a:pt x="376" y="0"/>
                  </a:lnTo>
                  <a:close/>
                  <a:moveTo>
                    <a:pt x="0" y="0"/>
                  </a:moveTo>
                  <a:lnTo>
                    <a:pt x="314" y="0"/>
                  </a:lnTo>
                  <a:lnTo>
                    <a:pt x="314" y="314"/>
                  </a:lnTo>
                  <a:lnTo>
                    <a:pt x="0" y="314"/>
                  </a:lnTo>
                  <a:lnTo>
                    <a:pt x="0" y="0"/>
                  </a:lnTo>
                  <a:close/>
                </a:path>
              </a:pathLst>
            </a:custGeom>
            <a:solidFill>
              <a:srgbClr val="80BF44"/>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grpSp>
    </p:spTree>
    <p:extLst>
      <p:ext uri="{BB962C8B-B14F-4D97-AF65-F5344CB8AC3E}">
        <p14:creationId xmlns:p14="http://schemas.microsoft.com/office/powerpoint/2010/main" val="197699746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C21F39ED-1CD3-478C-BDA8-9D16E8B3B798}"/>
              </a:ext>
            </a:extLst>
          </p:cNvPr>
          <p:cNvSpPr>
            <a:spLocks noGrp="1" noChangeArrowheads="1"/>
          </p:cNvSpPr>
          <p:nvPr>
            <p:ph type="title"/>
          </p:nvPr>
        </p:nvSpPr>
        <p:spPr>
          <a:xfrm>
            <a:off x="2592388" y="-6854"/>
            <a:ext cx="3095625" cy="544512"/>
          </a:xfrm>
        </p:spPr>
        <p:txBody>
          <a:bodyPr/>
          <a:lstStyle/>
          <a:p>
            <a:pPr eaLnBrk="1" hangingPunct="1"/>
            <a:r>
              <a:rPr lang="en-US" altLang="en-US" sz="1500" b="1" dirty="0">
                <a:solidFill>
                  <a:schemeClr val="bg2"/>
                </a:solidFill>
                <a:latin typeface="Calibri" panose="020F0502020204030204" pitchFamily="34" charset="0"/>
              </a:rPr>
              <a:t>Real </a:t>
            </a:r>
            <a:r>
              <a:rPr lang="en-US" altLang="en-US" sz="1500" b="1" dirty="0" err="1">
                <a:solidFill>
                  <a:schemeClr val="bg2"/>
                </a:solidFill>
                <a:latin typeface="Calibri" panose="020F0502020204030204" pitchFamily="34" charset="0"/>
              </a:rPr>
              <a:t>vdM</a:t>
            </a:r>
            <a:r>
              <a:rPr lang="en-US" altLang="en-US" sz="1500" b="1" dirty="0">
                <a:solidFill>
                  <a:schemeClr val="bg2"/>
                </a:solidFill>
                <a:latin typeface="Calibri" panose="020F0502020204030204" pitchFamily="34" charset="0"/>
              </a:rPr>
              <a:t> scan at CMS </a:t>
            </a:r>
          </a:p>
        </p:txBody>
      </p:sp>
      <p:sp>
        <p:nvSpPr>
          <p:cNvPr id="3076" name="Rectangle 5">
            <a:extLst>
              <a:ext uri="{FF2B5EF4-FFF2-40B4-BE49-F238E27FC236}">
                <a16:creationId xmlns:a16="http://schemas.microsoft.com/office/drawing/2014/main" id="{92022922-E30C-4F8C-A94C-07DBE30B864E}"/>
              </a:ext>
            </a:extLst>
          </p:cNvPr>
          <p:cNvSpPr>
            <a:spLocks noChangeArrowheads="1"/>
          </p:cNvSpPr>
          <p:nvPr/>
        </p:nvSpPr>
        <p:spPr bwMode="auto">
          <a:xfrm>
            <a:off x="5329238" y="3889375"/>
            <a:ext cx="431800" cy="431800"/>
          </a:xfrm>
          <a:prstGeom prst="rect">
            <a:avLst/>
          </a:prstGeom>
          <a:solidFill>
            <a:srgbClr val="96969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278" tIns="34139" rIns="68278" bIns="34139" anchor="ctr"/>
          <a:lstStyle>
            <a:lvl1pPr defTabSz="576263" eaLnBrk="0" hangingPunct="0">
              <a:defRPr sz="1100">
                <a:solidFill>
                  <a:schemeClr val="tx1"/>
                </a:solidFill>
                <a:latin typeface="Arial" panose="020B0604020202020204" pitchFamily="34" charset="0"/>
              </a:defRPr>
            </a:lvl1pPr>
            <a:lvl2pPr marL="742950" indent="-285750" defTabSz="576263" eaLnBrk="0" hangingPunct="0">
              <a:defRPr sz="1100">
                <a:solidFill>
                  <a:schemeClr val="tx1"/>
                </a:solidFill>
                <a:latin typeface="Arial" panose="020B0604020202020204" pitchFamily="34" charset="0"/>
              </a:defRPr>
            </a:lvl2pPr>
            <a:lvl3pPr marL="1143000" indent="-228600" defTabSz="576263" eaLnBrk="0" hangingPunct="0">
              <a:defRPr sz="1100">
                <a:solidFill>
                  <a:schemeClr val="tx1"/>
                </a:solidFill>
                <a:latin typeface="Arial" panose="020B0604020202020204" pitchFamily="34" charset="0"/>
              </a:defRPr>
            </a:lvl3pPr>
            <a:lvl4pPr marL="1600200" indent="-228600" defTabSz="576263" eaLnBrk="0" hangingPunct="0">
              <a:defRPr sz="1100">
                <a:solidFill>
                  <a:schemeClr val="tx1"/>
                </a:solidFill>
                <a:latin typeface="Arial" panose="020B0604020202020204" pitchFamily="34" charset="0"/>
              </a:defRPr>
            </a:lvl4pPr>
            <a:lvl5pPr marL="2057400" indent="-228600" defTabSz="576263" eaLnBrk="0" hangingPunct="0">
              <a:defRPr sz="1100">
                <a:solidFill>
                  <a:schemeClr val="tx1"/>
                </a:solidFill>
                <a:latin typeface="Arial" panose="020B0604020202020204" pitchFamily="34" charset="0"/>
              </a:defRPr>
            </a:lvl5pPr>
            <a:lvl6pPr marL="2514600" indent="-228600" defTabSz="576263" eaLnBrk="0" fontAlgn="base" hangingPunct="0">
              <a:spcBef>
                <a:spcPct val="0"/>
              </a:spcBef>
              <a:spcAft>
                <a:spcPct val="0"/>
              </a:spcAft>
              <a:defRPr sz="1100">
                <a:solidFill>
                  <a:schemeClr val="tx1"/>
                </a:solidFill>
                <a:latin typeface="Arial" panose="020B0604020202020204" pitchFamily="34" charset="0"/>
              </a:defRPr>
            </a:lvl6pPr>
            <a:lvl7pPr marL="2971800" indent="-228600" defTabSz="576263" eaLnBrk="0" fontAlgn="base" hangingPunct="0">
              <a:spcBef>
                <a:spcPct val="0"/>
              </a:spcBef>
              <a:spcAft>
                <a:spcPct val="0"/>
              </a:spcAft>
              <a:defRPr sz="1100">
                <a:solidFill>
                  <a:schemeClr val="tx1"/>
                </a:solidFill>
                <a:latin typeface="Arial" panose="020B0604020202020204" pitchFamily="34" charset="0"/>
              </a:defRPr>
            </a:lvl7pPr>
            <a:lvl8pPr marL="3429000" indent="-228600" defTabSz="576263" eaLnBrk="0" fontAlgn="base" hangingPunct="0">
              <a:spcBef>
                <a:spcPct val="0"/>
              </a:spcBef>
              <a:spcAft>
                <a:spcPct val="0"/>
              </a:spcAft>
              <a:defRPr sz="1100">
                <a:solidFill>
                  <a:schemeClr val="tx1"/>
                </a:solidFill>
                <a:latin typeface="Arial" panose="020B0604020202020204" pitchFamily="34" charset="0"/>
              </a:defRPr>
            </a:lvl8pPr>
            <a:lvl9pPr marL="3886200" indent="-228600" defTabSz="576263" eaLnBrk="0" fontAlgn="base" hangingPunct="0">
              <a:spcBef>
                <a:spcPct val="0"/>
              </a:spcBef>
              <a:spcAft>
                <a:spcPct val="0"/>
              </a:spcAft>
              <a:defRPr sz="1100">
                <a:solidFill>
                  <a:schemeClr val="tx1"/>
                </a:solidFill>
                <a:latin typeface="Arial" panose="020B0604020202020204" pitchFamily="34" charset="0"/>
              </a:defRPr>
            </a:lvl9pPr>
          </a:lstStyle>
          <a:p>
            <a:pPr algn="ctr" eaLnBrk="1" hangingPunct="1"/>
            <a:r>
              <a:rPr lang="en-US" altLang="en-US" sz="900" dirty="0"/>
              <a:t>17</a:t>
            </a:r>
            <a:endParaRPr lang="ru-RU" altLang="en-US" sz="900" dirty="0"/>
          </a:p>
        </p:txBody>
      </p:sp>
      <p:sp>
        <p:nvSpPr>
          <p:cNvPr id="3077" name="Text Box 8">
            <a:extLst>
              <a:ext uri="{FF2B5EF4-FFF2-40B4-BE49-F238E27FC236}">
                <a16:creationId xmlns:a16="http://schemas.microsoft.com/office/drawing/2014/main" id="{A9B37F90-5802-491C-9473-99734F16E627}"/>
              </a:ext>
            </a:extLst>
          </p:cNvPr>
          <p:cNvSpPr txBox="1">
            <a:spLocks noChangeArrowheads="1"/>
          </p:cNvSpPr>
          <p:nvPr/>
        </p:nvSpPr>
        <p:spPr bwMode="auto">
          <a:xfrm>
            <a:off x="2447925" y="3889375"/>
            <a:ext cx="2784475" cy="1920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278" tIns="34139" rIns="68278" bIns="34139">
            <a:spAutoFit/>
          </a:bodyPr>
          <a:lstStyle>
            <a:lvl1pPr defTabSz="576263" eaLnBrk="0" hangingPunct="0">
              <a:defRPr sz="1100">
                <a:solidFill>
                  <a:schemeClr val="tx1"/>
                </a:solidFill>
                <a:latin typeface="Arial" panose="020B0604020202020204" pitchFamily="34" charset="0"/>
              </a:defRPr>
            </a:lvl1pPr>
            <a:lvl2pPr marL="742950" indent="-285750" defTabSz="576263" eaLnBrk="0" hangingPunct="0">
              <a:defRPr sz="1100">
                <a:solidFill>
                  <a:schemeClr val="tx1"/>
                </a:solidFill>
                <a:latin typeface="Arial" panose="020B0604020202020204" pitchFamily="34" charset="0"/>
              </a:defRPr>
            </a:lvl2pPr>
            <a:lvl3pPr marL="1143000" indent="-228600" defTabSz="576263" eaLnBrk="0" hangingPunct="0">
              <a:defRPr sz="1100">
                <a:solidFill>
                  <a:schemeClr val="tx1"/>
                </a:solidFill>
                <a:latin typeface="Arial" panose="020B0604020202020204" pitchFamily="34" charset="0"/>
              </a:defRPr>
            </a:lvl3pPr>
            <a:lvl4pPr marL="1600200" indent="-228600" defTabSz="576263" eaLnBrk="0" hangingPunct="0">
              <a:defRPr sz="1100">
                <a:solidFill>
                  <a:schemeClr val="tx1"/>
                </a:solidFill>
                <a:latin typeface="Arial" panose="020B0604020202020204" pitchFamily="34" charset="0"/>
              </a:defRPr>
            </a:lvl4pPr>
            <a:lvl5pPr marL="2057400" indent="-228600" defTabSz="576263" eaLnBrk="0" hangingPunct="0">
              <a:defRPr sz="1100">
                <a:solidFill>
                  <a:schemeClr val="tx1"/>
                </a:solidFill>
                <a:latin typeface="Arial" panose="020B0604020202020204" pitchFamily="34" charset="0"/>
              </a:defRPr>
            </a:lvl5pPr>
            <a:lvl6pPr marL="2514600" indent="-228600" defTabSz="576263" eaLnBrk="0" fontAlgn="base" hangingPunct="0">
              <a:spcBef>
                <a:spcPct val="0"/>
              </a:spcBef>
              <a:spcAft>
                <a:spcPct val="0"/>
              </a:spcAft>
              <a:defRPr sz="1100">
                <a:solidFill>
                  <a:schemeClr val="tx1"/>
                </a:solidFill>
                <a:latin typeface="Arial" panose="020B0604020202020204" pitchFamily="34" charset="0"/>
              </a:defRPr>
            </a:lvl6pPr>
            <a:lvl7pPr marL="2971800" indent="-228600" defTabSz="576263" eaLnBrk="0" fontAlgn="base" hangingPunct="0">
              <a:spcBef>
                <a:spcPct val="0"/>
              </a:spcBef>
              <a:spcAft>
                <a:spcPct val="0"/>
              </a:spcAft>
              <a:defRPr sz="1100">
                <a:solidFill>
                  <a:schemeClr val="tx1"/>
                </a:solidFill>
                <a:latin typeface="Arial" panose="020B0604020202020204" pitchFamily="34" charset="0"/>
              </a:defRPr>
            </a:lvl7pPr>
            <a:lvl8pPr marL="3429000" indent="-228600" defTabSz="576263" eaLnBrk="0" fontAlgn="base" hangingPunct="0">
              <a:spcBef>
                <a:spcPct val="0"/>
              </a:spcBef>
              <a:spcAft>
                <a:spcPct val="0"/>
              </a:spcAft>
              <a:defRPr sz="1100">
                <a:solidFill>
                  <a:schemeClr val="tx1"/>
                </a:solidFill>
                <a:latin typeface="Arial" panose="020B0604020202020204" pitchFamily="34" charset="0"/>
              </a:defRPr>
            </a:lvl8pPr>
            <a:lvl9pPr marL="3886200" indent="-228600" defTabSz="576263" eaLnBrk="0" fontAlgn="base" hangingPunct="0">
              <a:spcBef>
                <a:spcPct val="0"/>
              </a:spcBef>
              <a:spcAft>
                <a:spcPct val="0"/>
              </a:spcAft>
              <a:defRPr sz="1100">
                <a:solidFill>
                  <a:schemeClr val="tx1"/>
                </a:solidFill>
                <a:latin typeface="Arial" panose="020B0604020202020204" pitchFamily="34" charset="0"/>
              </a:defRPr>
            </a:lvl9pPr>
          </a:lstStyle>
          <a:p>
            <a:pPr eaLnBrk="1" hangingPunct="1"/>
            <a:endParaRPr lang="ru-RU" altLang="en-US" sz="800" dirty="0">
              <a:solidFill>
                <a:schemeClr val="bg2"/>
              </a:solidFill>
            </a:endParaRPr>
          </a:p>
        </p:txBody>
      </p:sp>
      <p:sp>
        <p:nvSpPr>
          <p:cNvPr id="3079" name="Rectangle 26">
            <a:extLst>
              <a:ext uri="{FF2B5EF4-FFF2-40B4-BE49-F238E27FC236}">
                <a16:creationId xmlns:a16="http://schemas.microsoft.com/office/drawing/2014/main" id="{7190837A-338F-4C35-BCA9-7735243D66CD}"/>
              </a:ext>
            </a:extLst>
          </p:cNvPr>
          <p:cNvSpPr>
            <a:spLocks noChangeArrowheads="1"/>
          </p:cNvSpPr>
          <p:nvPr/>
        </p:nvSpPr>
        <p:spPr bwMode="auto">
          <a:xfrm>
            <a:off x="720725" y="1152525"/>
            <a:ext cx="467995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57606" tIns="28803" rIns="57606" bIns="28803" anchor="ctr"/>
          <a:lstStyle>
            <a:lvl1pPr defTabSz="576263" eaLnBrk="0" hangingPunct="0">
              <a:defRPr sz="1100">
                <a:solidFill>
                  <a:schemeClr val="tx1"/>
                </a:solidFill>
                <a:latin typeface="Arial" panose="020B0604020202020204" pitchFamily="34" charset="0"/>
              </a:defRPr>
            </a:lvl1pPr>
            <a:lvl2pPr marL="742950" indent="-285750" defTabSz="576263" eaLnBrk="0" hangingPunct="0">
              <a:defRPr sz="1100">
                <a:solidFill>
                  <a:schemeClr val="tx1"/>
                </a:solidFill>
                <a:latin typeface="Arial" panose="020B0604020202020204" pitchFamily="34" charset="0"/>
              </a:defRPr>
            </a:lvl2pPr>
            <a:lvl3pPr marL="1143000" indent="-228600" defTabSz="576263" eaLnBrk="0" hangingPunct="0">
              <a:defRPr sz="1100">
                <a:solidFill>
                  <a:schemeClr val="tx1"/>
                </a:solidFill>
                <a:latin typeface="Arial" panose="020B0604020202020204" pitchFamily="34" charset="0"/>
              </a:defRPr>
            </a:lvl3pPr>
            <a:lvl4pPr marL="1600200" indent="-228600" defTabSz="576263" eaLnBrk="0" hangingPunct="0">
              <a:defRPr sz="1100">
                <a:solidFill>
                  <a:schemeClr val="tx1"/>
                </a:solidFill>
                <a:latin typeface="Arial" panose="020B0604020202020204" pitchFamily="34" charset="0"/>
              </a:defRPr>
            </a:lvl4pPr>
            <a:lvl5pPr marL="2057400" indent="-228600" defTabSz="576263" eaLnBrk="0" hangingPunct="0">
              <a:defRPr sz="1100">
                <a:solidFill>
                  <a:schemeClr val="tx1"/>
                </a:solidFill>
                <a:latin typeface="Arial" panose="020B0604020202020204" pitchFamily="34" charset="0"/>
              </a:defRPr>
            </a:lvl5pPr>
            <a:lvl6pPr marL="2514600" indent="-228600" defTabSz="576263" eaLnBrk="0" fontAlgn="base" hangingPunct="0">
              <a:spcBef>
                <a:spcPct val="0"/>
              </a:spcBef>
              <a:spcAft>
                <a:spcPct val="0"/>
              </a:spcAft>
              <a:defRPr sz="1100">
                <a:solidFill>
                  <a:schemeClr val="tx1"/>
                </a:solidFill>
                <a:latin typeface="Arial" panose="020B0604020202020204" pitchFamily="34" charset="0"/>
              </a:defRPr>
            </a:lvl6pPr>
            <a:lvl7pPr marL="2971800" indent="-228600" defTabSz="576263" eaLnBrk="0" fontAlgn="base" hangingPunct="0">
              <a:spcBef>
                <a:spcPct val="0"/>
              </a:spcBef>
              <a:spcAft>
                <a:spcPct val="0"/>
              </a:spcAft>
              <a:defRPr sz="1100">
                <a:solidFill>
                  <a:schemeClr val="tx1"/>
                </a:solidFill>
                <a:latin typeface="Arial" panose="020B0604020202020204" pitchFamily="34" charset="0"/>
              </a:defRPr>
            </a:lvl7pPr>
            <a:lvl8pPr marL="3429000" indent="-228600" defTabSz="576263" eaLnBrk="0" fontAlgn="base" hangingPunct="0">
              <a:spcBef>
                <a:spcPct val="0"/>
              </a:spcBef>
              <a:spcAft>
                <a:spcPct val="0"/>
              </a:spcAft>
              <a:defRPr sz="1100">
                <a:solidFill>
                  <a:schemeClr val="tx1"/>
                </a:solidFill>
                <a:latin typeface="Arial" panose="020B0604020202020204" pitchFamily="34" charset="0"/>
              </a:defRPr>
            </a:lvl8pPr>
            <a:lvl9pPr marL="3886200" indent="-228600" defTabSz="576263" eaLnBrk="0" fontAlgn="base" hangingPunct="0">
              <a:spcBef>
                <a:spcPct val="0"/>
              </a:spcBef>
              <a:spcAft>
                <a:spcPct val="0"/>
              </a:spcAft>
              <a:defRPr sz="1100">
                <a:solidFill>
                  <a:schemeClr val="tx1"/>
                </a:solidFill>
                <a:latin typeface="Arial" panose="020B0604020202020204" pitchFamily="34" charset="0"/>
              </a:defRPr>
            </a:lvl9pPr>
          </a:lstStyle>
          <a:p>
            <a:pPr eaLnBrk="1" hangingPunct="1"/>
            <a:endParaRPr lang="en-GB" altLang="en-US" dirty="0">
              <a:solidFill>
                <a:schemeClr val="tx2"/>
              </a:solidFill>
            </a:endParaRPr>
          </a:p>
        </p:txBody>
      </p:sp>
      <p:sp>
        <p:nvSpPr>
          <p:cNvPr id="5" name="Content Placeholder 4">
            <a:extLst>
              <a:ext uri="{FF2B5EF4-FFF2-40B4-BE49-F238E27FC236}">
                <a16:creationId xmlns:a16="http://schemas.microsoft.com/office/drawing/2014/main" id="{0863DBE5-8897-C69C-653B-409B12246AE8}"/>
              </a:ext>
            </a:extLst>
          </p:cNvPr>
          <p:cNvSpPr>
            <a:spLocks noGrp="1"/>
          </p:cNvSpPr>
          <p:nvPr>
            <p:ph idx="1"/>
          </p:nvPr>
        </p:nvSpPr>
        <p:spPr>
          <a:xfrm>
            <a:off x="287661" y="649140"/>
            <a:ext cx="5257477" cy="3059112"/>
          </a:xfrm>
        </p:spPr>
        <p:txBody>
          <a:bodyPr/>
          <a:lstStyle/>
          <a:p>
            <a:pPr algn="just"/>
            <a:r>
              <a:rPr lang="en-US" sz="1200" dirty="0"/>
              <a:t>Two cases was considered:</a:t>
            </a:r>
          </a:p>
          <a:p>
            <a:pPr lvl="1" algn="just"/>
            <a:r>
              <a:rPr lang="en-GB" sz="1000" dirty="0" err="1"/>
              <a:t>PLT_Fill</a:t>
            </a:r>
            <a:r>
              <a:rPr lang="en-GB" sz="1000" dirty="0"/>
              <a:t>=4954_BCID=2734_Scan_9_X</a:t>
            </a:r>
          </a:p>
          <a:p>
            <a:pPr lvl="1" algn="just"/>
            <a:r>
              <a:rPr lang="en-GB" sz="1000" dirty="0" err="1"/>
              <a:t>PLT_Fill</a:t>
            </a:r>
            <a:r>
              <a:rPr lang="en-GB" sz="1000" dirty="0"/>
              <a:t>=4954_BCID=2734_Scan_10_Y </a:t>
            </a:r>
          </a:p>
        </p:txBody>
      </p:sp>
      <p:pic>
        <p:nvPicPr>
          <p:cNvPr id="27" name="Picture 26">
            <a:extLst>
              <a:ext uri="{FF2B5EF4-FFF2-40B4-BE49-F238E27FC236}">
                <a16:creationId xmlns:a16="http://schemas.microsoft.com/office/drawing/2014/main" id="{7DFE6474-CD7A-0D8B-8902-B8A2074159C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61729" y="1258459"/>
            <a:ext cx="3988979" cy="2488660"/>
          </a:xfrm>
          <a:prstGeom prst="rect">
            <a:avLst/>
          </a:prstGeom>
        </p:spPr>
      </p:pic>
      <p:sp>
        <p:nvSpPr>
          <p:cNvPr id="41" name="TextBox 40">
            <a:extLst>
              <a:ext uri="{FF2B5EF4-FFF2-40B4-BE49-F238E27FC236}">
                <a16:creationId xmlns:a16="http://schemas.microsoft.com/office/drawing/2014/main" id="{17CA8B0E-0601-7C8A-1267-178E856F14FA}"/>
              </a:ext>
            </a:extLst>
          </p:cNvPr>
          <p:cNvSpPr txBox="1"/>
          <p:nvPr/>
        </p:nvSpPr>
        <p:spPr>
          <a:xfrm>
            <a:off x="1251199" y="3747119"/>
            <a:ext cx="3708064" cy="246221"/>
          </a:xfrm>
          <a:prstGeom prst="rect">
            <a:avLst/>
          </a:prstGeom>
          <a:noFill/>
        </p:spPr>
        <p:txBody>
          <a:bodyPr wrap="square">
            <a:spAutoFit/>
          </a:bodyPr>
          <a:lstStyle/>
          <a:p>
            <a:pPr lvl="1" algn="just"/>
            <a:r>
              <a:rPr lang="en-GB" sz="1000" dirty="0"/>
              <a:t>Fig. 13: </a:t>
            </a:r>
            <a:r>
              <a:rPr lang="en-GB" sz="1000" dirty="0" err="1"/>
              <a:t>PLT_Fill</a:t>
            </a:r>
            <a:r>
              <a:rPr lang="en-GB" sz="1000" dirty="0"/>
              <a:t>=4954_BCID=2734_Scan_9_X</a:t>
            </a:r>
          </a:p>
        </p:txBody>
      </p:sp>
      <p:cxnSp>
        <p:nvCxnSpPr>
          <p:cNvPr id="17" name="AutoShape 12">
            <a:extLst>
              <a:ext uri="{FF2B5EF4-FFF2-40B4-BE49-F238E27FC236}">
                <a16:creationId xmlns:a16="http://schemas.microsoft.com/office/drawing/2014/main" id="{2B8F4908-5A9E-1B6F-F625-91AE261E7F56}"/>
              </a:ext>
            </a:extLst>
          </p:cNvPr>
          <p:cNvCxnSpPr>
            <a:cxnSpLocks noChangeShapeType="1"/>
          </p:cNvCxnSpPr>
          <p:nvPr/>
        </p:nvCxnSpPr>
        <p:spPr bwMode="auto">
          <a:xfrm>
            <a:off x="2592388" y="485264"/>
            <a:ext cx="3168650" cy="0"/>
          </a:xfrm>
          <a:prstGeom prst="straightConnector1">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18" name="Group 34">
            <a:extLst>
              <a:ext uri="{FF2B5EF4-FFF2-40B4-BE49-F238E27FC236}">
                <a16:creationId xmlns:a16="http://schemas.microsoft.com/office/drawing/2014/main" id="{A0DE69E9-7060-2BC9-C8A3-B15F054D23B3}"/>
              </a:ext>
            </a:extLst>
          </p:cNvPr>
          <p:cNvGrpSpPr>
            <a:grpSpLocks noChangeAspect="1"/>
          </p:cNvGrpSpPr>
          <p:nvPr/>
        </p:nvGrpSpPr>
        <p:grpSpPr bwMode="auto">
          <a:xfrm>
            <a:off x="63500" y="-71661"/>
            <a:ext cx="1592883" cy="735917"/>
            <a:chOff x="230" y="217"/>
            <a:chExt cx="1096" cy="507"/>
          </a:xfrm>
        </p:grpSpPr>
        <p:sp>
          <p:nvSpPr>
            <p:cNvPr id="19" name="AutoShape 33">
              <a:extLst>
                <a:ext uri="{FF2B5EF4-FFF2-40B4-BE49-F238E27FC236}">
                  <a16:creationId xmlns:a16="http://schemas.microsoft.com/office/drawing/2014/main" id="{32EB2BF1-8D91-10F0-2FA8-4DCB426C65A4}"/>
                </a:ext>
              </a:extLst>
            </p:cNvPr>
            <p:cNvSpPr>
              <a:spLocks noChangeAspect="1" noChangeArrowheads="1" noTextEdit="1"/>
            </p:cNvSpPr>
            <p:nvPr/>
          </p:nvSpPr>
          <p:spPr bwMode="auto">
            <a:xfrm>
              <a:off x="230" y="217"/>
              <a:ext cx="1096" cy="5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20" name="Freeform 37">
              <a:extLst>
                <a:ext uri="{FF2B5EF4-FFF2-40B4-BE49-F238E27FC236}">
                  <a16:creationId xmlns:a16="http://schemas.microsoft.com/office/drawing/2014/main" id="{68D42808-35FA-8EAE-8CF6-7E4E151CDD49}"/>
                </a:ext>
              </a:extLst>
            </p:cNvPr>
            <p:cNvSpPr>
              <a:spLocks noEditPoints="1"/>
            </p:cNvSpPr>
            <p:nvPr/>
          </p:nvSpPr>
          <p:spPr bwMode="auto">
            <a:xfrm>
              <a:off x="661" y="366"/>
              <a:ext cx="544" cy="241"/>
            </a:xfrm>
            <a:custGeom>
              <a:avLst/>
              <a:gdLst>
                <a:gd name="T0" fmla="*/ 1 w 2179"/>
                <a:gd name="T1" fmla="*/ 1 h 964"/>
                <a:gd name="T2" fmla="*/ 2 w 2179"/>
                <a:gd name="T3" fmla="*/ 1 h 964"/>
                <a:gd name="T4" fmla="*/ 1 w 2179"/>
                <a:gd name="T5" fmla="*/ 1 h 964"/>
                <a:gd name="T6" fmla="*/ 1 w 2179"/>
                <a:gd name="T7" fmla="*/ 1 h 964"/>
                <a:gd name="T8" fmla="*/ 1 w 2179"/>
                <a:gd name="T9" fmla="*/ 1 h 964"/>
                <a:gd name="T10" fmla="*/ 1 w 2179"/>
                <a:gd name="T11" fmla="*/ 1 h 964"/>
                <a:gd name="T12" fmla="*/ 1 w 2179"/>
                <a:gd name="T13" fmla="*/ 1 h 964"/>
                <a:gd name="T14" fmla="*/ 0 w 2179"/>
                <a:gd name="T15" fmla="*/ 1 h 964"/>
                <a:gd name="T16" fmla="*/ 0 w 2179"/>
                <a:gd name="T17" fmla="*/ 1 h 964"/>
                <a:gd name="T18" fmla="*/ 0 w 2179"/>
                <a:gd name="T19" fmla="*/ 1 h 964"/>
                <a:gd name="T20" fmla="*/ 0 w 2179"/>
                <a:gd name="T21" fmla="*/ 1 h 964"/>
                <a:gd name="T22" fmla="*/ 0 w 2179"/>
                <a:gd name="T23" fmla="*/ 1 h 964"/>
                <a:gd name="T24" fmla="*/ 0 w 2179"/>
                <a:gd name="T25" fmla="*/ 1 h 964"/>
                <a:gd name="T26" fmla="*/ 1 w 2179"/>
                <a:gd name="T27" fmla="*/ 1 h 964"/>
                <a:gd name="T28" fmla="*/ 1 w 2179"/>
                <a:gd name="T29" fmla="*/ 1 h 964"/>
                <a:gd name="T30" fmla="*/ 1 w 2179"/>
                <a:gd name="T31" fmla="*/ 1 h 964"/>
                <a:gd name="T32" fmla="*/ 1 w 2179"/>
                <a:gd name="T33" fmla="*/ 1 h 964"/>
                <a:gd name="T34" fmla="*/ 1 w 2179"/>
                <a:gd name="T35" fmla="*/ 1 h 964"/>
                <a:gd name="T36" fmla="*/ 1 w 2179"/>
                <a:gd name="T37" fmla="*/ 1 h 964"/>
                <a:gd name="T38" fmla="*/ 0 w 2179"/>
                <a:gd name="T39" fmla="*/ 1 h 964"/>
                <a:gd name="T40" fmla="*/ 0 w 2179"/>
                <a:gd name="T41" fmla="*/ 1 h 964"/>
                <a:gd name="T42" fmla="*/ 0 w 2179"/>
                <a:gd name="T43" fmla="*/ 1 h 964"/>
                <a:gd name="T44" fmla="*/ 0 w 2179"/>
                <a:gd name="T45" fmla="*/ 1 h 964"/>
                <a:gd name="T46" fmla="*/ 2 w 2179"/>
                <a:gd name="T47" fmla="*/ 1 h 964"/>
                <a:gd name="T48" fmla="*/ 2 w 2179"/>
                <a:gd name="T49" fmla="*/ 1 h 964"/>
                <a:gd name="T50" fmla="*/ 1 w 2179"/>
                <a:gd name="T51" fmla="*/ 1 h 964"/>
                <a:gd name="T52" fmla="*/ 1 w 2179"/>
                <a:gd name="T53" fmla="*/ 1 h 964"/>
                <a:gd name="T54" fmla="*/ 1 w 2179"/>
                <a:gd name="T55" fmla="*/ 1 h 964"/>
                <a:gd name="T56" fmla="*/ 1 w 2179"/>
                <a:gd name="T57" fmla="*/ 1 h 964"/>
                <a:gd name="T58" fmla="*/ 0 w 2179"/>
                <a:gd name="T59" fmla="*/ 1 h 964"/>
                <a:gd name="T60" fmla="*/ 0 w 2179"/>
                <a:gd name="T61" fmla="*/ 1 h 964"/>
                <a:gd name="T62" fmla="*/ 0 w 2179"/>
                <a:gd name="T63" fmla="*/ 1 h 964"/>
                <a:gd name="T64" fmla="*/ 2 w 2179"/>
                <a:gd name="T65" fmla="*/ 1 h 964"/>
                <a:gd name="T66" fmla="*/ 2 w 2179"/>
                <a:gd name="T67" fmla="*/ 1 h 964"/>
                <a:gd name="T68" fmla="*/ 2 w 2179"/>
                <a:gd name="T69" fmla="*/ 1 h 964"/>
                <a:gd name="T70" fmla="*/ 2 w 2179"/>
                <a:gd name="T71" fmla="*/ 1 h 964"/>
                <a:gd name="T72" fmla="*/ 1 w 2179"/>
                <a:gd name="T73" fmla="*/ 1 h 964"/>
                <a:gd name="T74" fmla="*/ 1 w 2179"/>
                <a:gd name="T75" fmla="*/ 1 h 964"/>
                <a:gd name="T76" fmla="*/ 1 w 2179"/>
                <a:gd name="T77" fmla="*/ 1 h 964"/>
                <a:gd name="T78" fmla="*/ 1 w 2179"/>
                <a:gd name="T79" fmla="*/ 1 h 964"/>
                <a:gd name="T80" fmla="*/ 0 w 2179"/>
                <a:gd name="T81" fmla="*/ 1 h 964"/>
                <a:gd name="T82" fmla="*/ 0 w 2179"/>
                <a:gd name="T83" fmla="*/ 1 h 964"/>
                <a:gd name="T84" fmla="*/ 0 w 2179"/>
                <a:gd name="T85" fmla="*/ 1 h 964"/>
                <a:gd name="T86" fmla="*/ 0 w 2179"/>
                <a:gd name="T87" fmla="*/ 0 h 964"/>
                <a:gd name="T88" fmla="*/ 0 w 2179"/>
                <a:gd name="T89" fmla="*/ 0 h 964"/>
                <a:gd name="T90" fmla="*/ 0 w 2179"/>
                <a:gd name="T91" fmla="*/ 0 h 964"/>
                <a:gd name="T92" fmla="*/ 1 w 2179"/>
                <a:gd name="T93" fmla="*/ 0 h 964"/>
                <a:gd name="T94" fmla="*/ 0 w 2179"/>
                <a:gd name="T95" fmla="*/ 0 h 964"/>
                <a:gd name="T96" fmla="*/ 0 w 2179"/>
                <a:gd name="T97" fmla="*/ 0 h 964"/>
                <a:gd name="T98" fmla="*/ 0 w 2179"/>
                <a:gd name="T99" fmla="*/ 0 h 964"/>
                <a:gd name="T100" fmla="*/ 1 w 2179"/>
                <a:gd name="T101" fmla="*/ 0 h 964"/>
                <a:gd name="T102" fmla="*/ 1 w 2179"/>
                <a:gd name="T103" fmla="*/ 0 h 964"/>
                <a:gd name="T104" fmla="*/ 1 w 2179"/>
                <a:gd name="T105" fmla="*/ 0 h 964"/>
                <a:gd name="T106" fmla="*/ 1 w 2179"/>
                <a:gd name="T107" fmla="*/ 0 h 964"/>
                <a:gd name="T108" fmla="*/ 1 w 2179"/>
                <a:gd name="T109" fmla="*/ 0 h 964"/>
                <a:gd name="T110" fmla="*/ 0 w 2179"/>
                <a:gd name="T111" fmla="*/ 0 h 964"/>
                <a:gd name="T112" fmla="*/ 0 w 2179"/>
                <a:gd name="T113" fmla="*/ 0 h 964"/>
                <a:gd name="T114" fmla="*/ 0 w 2179"/>
                <a:gd name="T115" fmla="*/ 0 h 96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2179" h="964">
                  <a:moveTo>
                    <a:pt x="1059" y="766"/>
                  </a:moveTo>
                  <a:lnTo>
                    <a:pt x="1059" y="834"/>
                  </a:lnTo>
                  <a:lnTo>
                    <a:pt x="1085" y="834"/>
                  </a:lnTo>
                  <a:lnTo>
                    <a:pt x="1107" y="831"/>
                  </a:lnTo>
                  <a:lnTo>
                    <a:pt x="1121" y="825"/>
                  </a:lnTo>
                  <a:lnTo>
                    <a:pt x="1131" y="814"/>
                  </a:lnTo>
                  <a:lnTo>
                    <a:pt x="1133" y="799"/>
                  </a:lnTo>
                  <a:lnTo>
                    <a:pt x="1131" y="786"/>
                  </a:lnTo>
                  <a:lnTo>
                    <a:pt x="1123" y="776"/>
                  </a:lnTo>
                  <a:lnTo>
                    <a:pt x="1109" y="769"/>
                  </a:lnTo>
                  <a:lnTo>
                    <a:pt x="1089" y="766"/>
                  </a:lnTo>
                  <a:lnTo>
                    <a:pt x="1059" y="766"/>
                  </a:lnTo>
                  <a:close/>
                  <a:moveTo>
                    <a:pt x="1677" y="738"/>
                  </a:moveTo>
                  <a:lnTo>
                    <a:pt x="1714" y="738"/>
                  </a:lnTo>
                  <a:lnTo>
                    <a:pt x="1780" y="838"/>
                  </a:lnTo>
                  <a:lnTo>
                    <a:pt x="1845" y="738"/>
                  </a:lnTo>
                  <a:lnTo>
                    <a:pt x="1883" y="738"/>
                  </a:lnTo>
                  <a:lnTo>
                    <a:pt x="1796" y="867"/>
                  </a:lnTo>
                  <a:lnTo>
                    <a:pt x="1796" y="960"/>
                  </a:lnTo>
                  <a:lnTo>
                    <a:pt x="1764" y="960"/>
                  </a:lnTo>
                  <a:lnTo>
                    <a:pt x="1764" y="867"/>
                  </a:lnTo>
                  <a:lnTo>
                    <a:pt x="1677" y="738"/>
                  </a:lnTo>
                  <a:close/>
                  <a:moveTo>
                    <a:pt x="1487" y="738"/>
                  </a:moveTo>
                  <a:lnTo>
                    <a:pt x="1657" y="738"/>
                  </a:lnTo>
                  <a:lnTo>
                    <a:pt x="1657" y="766"/>
                  </a:lnTo>
                  <a:lnTo>
                    <a:pt x="1588" y="766"/>
                  </a:lnTo>
                  <a:lnTo>
                    <a:pt x="1588" y="960"/>
                  </a:lnTo>
                  <a:lnTo>
                    <a:pt x="1556" y="960"/>
                  </a:lnTo>
                  <a:lnTo>
                    <a:pt x="1556" y="766"/>
                  </a:lnTo>
                  <a:lnTo>
                    <a:pt x="1487" y="766"/>
                  </a:lnTo>
                  <a:lnTo>
                    <a:pt x="1487" y="738"/>
                  </a:lnTo>
                  <a:close/>
                  <a:moveTo>
                    <a:pt x="1410" y="738"/>
                  </a:moveTo>
                  <a:lnTo>
                    <a:pt x="1441" y="738"/>
                  </a:lnTo>
                  <a:lnTo>
                    <a:pt x="1441" y="960"/>
                  </a:lnTo>
                  <a:lnTo>
                    <a:pt x="1410" y="960"/>
                  </a:lnTo>
                  <a:lnTo>
                    <a:pt x="1410" y="738"/>
                  </a:lnTo>
                  <a:close/>
                  <a:moveTo>
                    <a:pt x="1027" y="738"/>
                  </a:moveTo>
                  <a:lnTo>
                    <a:pt x="1081" y="738"/>
                  </a:lnTo>
                  <a:lnTo>
                    <a:pt x="1097" y="738"/>
                  </a:lnTo>
                  <a:lnTo>
                    <a:pt x="1113" y="741"/>
                  </a:lnTo>
                  <a:lnTo>
                    <a:pt x="1128" y="744"/>
                  </a:lnTo>
                  <a:lnTo>
                    <a:pt x="1141" y="749"/>
                  </a:lnTo>
                  <a:lnTo>
                    <a:pt x="1152" y="757"/>
                  </a:lnTo>
                  <a:lnTo>
                    <a:pt x="1160" y="766"/>
                  </a:lnTo>
                  <a:lnTo>
                    <a:pt x="1165" y="781"/>
                  </a:lnTo>
                  <a:lnTo>
                    <a:pt x="1168" y="798"/>
                  </a:lnTo>
                  <a:lnTo>
                    <a:pt x="1164" y="818"/>
                  </a:lnTo>
                  <a:lnTo>
                    <a:pt x="1154" y="833"/>
                  </a:lnTo>
                  <a:lnTo>
                    <a:pt x="1140" y="843"/>
                  </a:lnTo>
                  <a:lnTo>
                    <a:pt x="1121" y="849"/>
                  </a:lnTo>
                  <a:lnTo>
                    <a:pt x="1121" y="850"/>
                  </a:lnTo>
                  <a:lnTo>
                    <a:pt x="1131" y="854"/>
                  </a:lnTo>
                  <a:lnTo>
                    <a:pt x="1137" y="861"/>
                  </a:lnTo>
                  <a:lnTo>
                    <a:pt x="1144" y="873"/>
                  </a:lnTo>
                  <a:lnTo>
                    <a:pt x="1185" y="960"/>
                  </a:lnTo>
                  <a:lnTo>
                    <a:pt x="1149" y="960"/>
                  </a:lnTo>
                  <a:lnTo>
                    <a:pt x="1115" y="883"/>
                  </a:lnTo>
                  <a:lnTo>
                    <a:pt x="1108" y="871"/>
                  </a:lnTo>
                  <a:lnTo>
                    <a:pt x="1099" y="865"/>
                  </a:lnTo>
                  <a:lnTo>
                    <a:pt x="1089" y="862"/>
                  </a:lnTo>
                  <a:lnTo>
                    <a:pt x="1077" y="862"/>
                  </a:lnTo>
                  <a:lnTo>
                    <a:pt x="1059" y="862"/>
                  </a:lnTo>
                  <a:lnTo>
                    <a:pt x="1059" y="960"/>
                  </a:lnTo>
                  <a:lnTo>
                    <a:pt x="1027" y="960"/>
                  </a:lnTo>
                  <a:lnTo>
                    <a:pt x="1027" y="738"/>
                  </a:lnTo>
                  <a:close/>
                  <a:moveTo>
                    <a:pt x="840" y="738"/>
                  </a:moveTo>
                  <a:lnTo>
                    <a:pt x="965" y="738"/>
                  </a:lnTo>
                  <a:lnTo>
                    <a:pt x="965" y="766"/>
                  </a:lnTo>
                  <a:lnTo>
                    <a:pt x="872" y="766"/>
                  </a:lnTo>
                  <a:lnTo>
                    <a:pt x="872" y="831"/>
                  </a:lnTo>
                  <a:lnTo>
                    <a:pt x="957" y="831"/>
                  </a:lnTo>
                  <a:lnTo>
                    <a:pt x="957" y="859"/>
                  </a:lnTo>
                  <a:lnTo>
                    <a:pt x="872" y="859"/>
                  </a:lnTo>
                  <a:lnTo>
                    <a:pt x="872" y="932"/>
                  </a:lnTo>
                  <a:lnTo>
                    <a:pt x="965" y="932"/>
                  </a:lnTo>
                  <a:lnTo>
                    <a:pt x="965" y="960"/>
                  </a:lnTo>
                  <a:lnTo>
                    <a:pt x="840" y="960"/>
                  </a:lnTo>
                  <a:lnTo>
                    <a:pt x="840" y="738"/>
                  </a:lnTo>
                  <a:close/>
                  <a:moveTo>
                    <a:pt x="586" y="738"/>
                  </a:moveTo>
                  <a:lnTo>
                    <a:pt x="622" y="738"/>
                  </a:lnTo>
                  <a:lnTo>
                    <a:pt x="691" y="932"/>
                  </a:lnTo>
                  <a:lnTo>
                    <a:pt x="761" y="738"/>
                  </a:lnTo>
                  <a:lnTo>
                    <a:pt x="794" y="738"/>
                  </a:lnTo>
                  <a:lnTo>
                    <a:pt x="709" y="960"/>
                  </a:lnTo>
                  <a:lnTo>
                    <a:pt x="670" y="960"/>
                  </a:lnTo>
                  <a:lnTo>
                    <a:pt x="586" y="738"/>
                  </a:lnTo>
                  <a:close/>
                  <a:moveTo>
                    <a:pt x="510" y="738"/>
                  </a:moveTo>
                  <a:lnTo>
                    <a:pt x="542" y="738"/>
                  </a:lnTo>
                  <a:lnTo>
                    <a:pt x="542" y="960"/>
                  </a:lnTo>
                  <a:lnTo>
                    <a:pt x="510" y="960"/>
                  </a:lnTo>
                  <a:lnTo>
                    <a:pt x="510" y="738"/>
                  </a:lnTo>
                  <a:close/>
                  <a:moveTo>
                    <a:pt x="267" y="738"/>
                  </a:moveTo>
                  <a:lnTo>
                    <a:pt x="311" y="738"/>
                  </a:lnTo>
                  <a:lnTo>
                    <a:pt x="408" y="918"/>
                  </a:lnTo>
                  <a:lnTo>
                    <a:pt x="409" y="918"/>
                  </a:lnTo>
                  <a:lnTo>
                    <a:pt x="409" y="738"/>
                  </a:lnTo>
                  <a:lnTo>
                    <a:pt x="441" y="738"/>
                  </a:lnTo>
                  <a:lnTo>
                    <a:pt x="441" y="960"/>
                  </a:lnTo>
                  <a:lnTo>
                    <a:pt x="400" y="960"/>
                  </a:lnTo>
                  <a:lnTo>
                    <a:pt x="300" y="778"/>
                  </a:lnTo>
                  <a:lnTo>
                    <a:pt x="299" y="778"/>
                  </a:lnTo>
                  <a:lnTo>
                    <a:pt x="299" y="960"/>
                  </a:lnTo>
                  <a:lnTo>
                    <a:pt x="267" y="960"/>
                  </a:lnTo>
                  <a:lnTo>
                    <a:pt x="267" y="738"/>
                  </a:lnTo>
                  <a:close/>
                  <a:moveTo>
                    <a:pt x="25" y="738"/>
                  </a:moveTo>
                  <a:lnTo>
                    <a:pt x="57" y="738"/>
                  </a:lnTo>
                  <a:lnTo>
                    <a:pt x="57" y="865"/>
                  </a:lnTo>
                  <a:lnTo>
                    <a:pt x="57" y="884"/>
                  </a:lnTo>
                  <a:lnTo>
                    <a:pt x="61" y="902"/>
                  </a:lnTo>
                  <a:lnTo>
                    <a:pt x="68" y="916"/>
                  </a:lnTo>
                  <a:lnTo>
                    <a:pt x="78" y="927"/>
                  </a:lnTo>
                  <a:lnTo>
                    <a:pt x="93" y="934"/>
                  </a:lnTo>
                  <a:lnTo>
                    <a:pt x="110" y="936"/>
                  </a:lnTo>
                  <a:lnTo>
                    <a:pt x="129" y="934"/>
                  </a:lnTo>
                  <a:lnTo>
                    <a:pt x="144" y="927"/>
                  </a:lnTo>
                  <a:lnTo>
                    <a:pt x="153" y="916"/>
                  </a:lnTo>
                  <a:lnTo>
                    <a:pt x="161" y="902"/>
                  </a:lnTo>
                  <a:lnTo>
                    <a:pt x="163" y="884"/>
                  </a:lnTo>
                  <a:lnTo>
                    <a:pt x="165" y="865"/>
                  </a:lnTo>
                  <a:lnTo>
                    <a:pt x="165" y="738"/>
                  </a:lnTo>
                  <a:lnTo>
                    <a:pt x="197" y="738"/>
                  </a:lnTo>
                  <a:lnTo>
                    <a:pt x="197" y="869"/>
                  </a:lnTo>
                  <a:lnTo>
                    <a:pt x="194" y="898"/>
                  </a:lnTo>
                  <a:lnTo>
                    <a:pt x="187" y="922"/>
                  </a:lnTo>
                  <a:lnTo>
                    <a:pt x="174" y="940"/>
                  </a:lnTo>
                  <a:lnTo>
                    <a:pt x="158" y="954"/>
                  </a:lnTo>
                  <a:lnTo>
                    <a:pt x="137" y="962"/>
                  </a:lnTo>
                  <a:lnTo>
                    <a:pt x="110" y="964"/>
                  </a:lnTo>
                  <a:lnTo>
                    <a:pt x="85" y="962"/>
                  </a:lnTo>
                  <a:lnTo>
                    <a:pt x="64" y="954"/>
                  </a:lnTo>
                  <a:lnTo>
                    <a:pt x="48" y="940"/>
                  </a:lnTo>
                  <a:lnTo>
                    <a:pt x="35" y="922"/>
                  </a:lnTo>
                  <a:lnTo>
                    <a:pt x="28" y="898"/>
                  </a:lnTo>
                  <a:lnTo>
                    <a:pt x="25" y="869"/>
                  </a:lnTo>
                  <a:lnTo>
                    <a:pt x="25" y="738"/>
                  </a:lnTo>
                  <a:close/>
                  <a:moveTo>
                    <a:pt x="1295" y="734"/>
                  </a:moveTo>
                  <a:lnTo>
                    <a:pt x="1318" y="737"/>
                  </a:lnTo>
                  <a:lnTo>
                    <a:pt x="1342" y="742"/>
                  </a:lnTo>
                  <a:lnTo>
                    <a:pt x="1338" y="772"/>
                  </a:lnTo>
                  <a:lnTo>
                    <a:pt x="1323" y="766"/>
                  </a:lnTo>
                  <a:lnTo>
                    <a:pt x="1311" y="764"/>
                  </a:lnTo>
                  <a:lnTo>
                    <a:pt x="1297" y="762"/>
                  </a:lnTo>
                  <a:lnTo>
                    <a:pt x="1285" y="764"/>
                  </a:lnTo>
                  <a:lnTo>
                    <a:pt x="1274" y="766"/>
                  </a:lnTo>
                  <a:lnTo>
                    <a:pt x="1266" y="772"/>
                  </a:lnTo>
                  <a:lnTo>
                    <a:pt x="1259" y="781"/>
                  </a:lnTo>
                  <a:lnTo>
                    <a:pt x="1257" y="793"/>
                  </a:lnTo>
                  <a:lnTo>
                    <a:pt x="1259" y="803"/>
                  </a:lnTo>
                  <a:lnTo>
                    <a:pt x="1266" y="811"/>
                  </a:lnTo>
                  <a:lnTo>
                    <a:pt x="1274" y="818"/>
                  </a:lnTo>
                  <a:lnTo>
                    <a:pt x="1286" y="825"/>
                  </a:lnTo>
                  <a:lnTo>
                    <a:pt x="1298" y="830"/>
                  </a:lnTo>
                  <a:lnTo>
                    <a:pt x="1311" y="837"/>
                  </a:lnTo>
                  <a:lnTo>
                    <a:pt x="1325" y="845"/>
                  </a:lnTo>
                  <a:lnTo>
                    <a:pt x="1335" y="854"/>
                  </a:lnTo>
                  <a:lnTo>
                    <a:pt x="1344" y="866"/>
                  </a:lnTo>
                  <a:lnTo>
                    <a:pt x="1350" y="881"/>
                  </a:lnTo>
                  <a:lnTo>
                    <a:pt x="1352" y="898"/>
                  </a:lnTo>
                  <a:lnTo>
                    <a:pt x="1350" y="916"/>
                  </a:lnTo>
                  <a:lnTo>
                    <a:pt x="1344" y="932"/>
                  </a:lnTo>
                  <a:lnTo>
                    <a:pt x="1335" y="944"/>
                  </a:lnTo>
                  <a:lnTo>
                    <a:pt x="1322" y="954"/>
                  </a:lnTo>
                  <a:lnTo>
                    <a:pt x="1307" y="959"/>
                  </a:lnTo>
                  <a:lnTo>
                    <a:pt x="1290" y="963"/>
                  </a:lnTo>
                  <a:lnTo>
                    <a:pt x="1271" y="964"/>
                  </a:lnTo>
                  <a:lnTo>
                    <a:pt x="1249" y="962"/>
                  </a:lnTo>
                  <a:lnTo>
                    <a:pt x="1226" y="955"/>
                  </a:lnTo>
                  <a:lnTo>
                    <a:pt x="1229" y="926"/>
                  </a:lnTo>
                  <a:lnTo>
                    <a:pt x="1242" y="930"/>
                  </a:lnTo>
                  <a:lnTo>
                    <a:pt x="1258" y="935"/>
                  </a:lnTo>
                  <a:lnTo>
                    <a:pt x="1275" y="936"/>
                  </a:lnTo>
                  <a:lnTo>
                    <a:pt x="1287" y="935"/>
                  </a:lnTo>
                  <a:lnTo>
                    <a:pt x="1298" y="931"/>
                  </a:lnTo>
                  <a:lnTo>
                    <a:pt x="1309" y="924"/>
                  </a:lnTo>
                  <a:lnTo>
                    <a:pt x="1317" y="914"/>
                  </a:lnTo>
                  <a:lnTo>
                    <a:pt x="1319" y="900"/>
                  </a:lnTo>
                  <a:lnTo>
                    <a:pt x="1317" y="888"/>
                  </a:lnTo>
                  <a:lnTo>
                    <a:pt x="1311" y="878"/>
                  </a:lnTo>
                  <a:lnTo>
                    <a:pt x="1302" y="871"/>
                  </a:lnTo>
                  <a:lnTo>
                    <a:pt x="1290" y="865"/>
                  </a:lnTo>
                  <a:lnTo>
                    <a:pt x="1278" y="858"/>
                  </a:lnTo>
                  <a:lnTo>
                    <a:pt x="1265" y="851"/>
                  </a:lnTo>
                  <a:lnTo>
                    <a:pt x="1253" y="845"/>
                  </a:lnTo>
                  <a:lnTo>
                    <a:pt x="1241" y="837"/>
                  </a:lnTo>
                  <a:lnTo>
                    <a:pt x="1232" y="826"/>
                  </a:lnTo>
                  <a:lnTo>
                    <a:pt x="1226" y="811"/>
                  </a:lnTo>
                  <a:lnTo>
                    <a:pt x="1224" y="796"/>
                  </a:lnTo>
                  <a:lnTo>
                    <a:pt x="1226" y="777"/>
                  </a:lnTo>
                  <a:lnTo>
                    <a:pt x="1233" y="762"/>
                  </a:lnTo>
                  <a:lnTo>
                    <a:pt x="1245" y="750"/>
                  </a:lnTo>
                  <a:lnTo>
                    <a:pt x="1258" y="741"/>
                  </a:lnTo>
                  <a:lnTo>
                    <a:pt x="1275" y="737"/>
                  </a:lnTo>
                  <a:lnTo>
                    <a:pt x="1295" y="734"/>
                  </a:lnTo>
                  <a:close/>
                  <a:moveTo>
                    <a:pt x="55" y="398"/>
                  </a:moveTo>
                  <a:lnTo>
                    <a:pt x="55" y="477"/>
                  </a:lnTo>
                  <a:lnTo>
                    <a:pt x="86" y="477"/>
                  </a:lnTo>
                  <a:lnTo>
                    <a:pt x="98" y="475"/>
                  </a:lnTo>
                  <a:lnTo>
                    <a:pt x="110" y="471"/>
                  </a:lnTo>
                  <a:lnTo>
                    <a:pt x="121" y="463"/>
                  </a:lnTo>
                  <a:lnTo>
                    <a:pt x="128" y="453"/>
                  </a:lnTo>
                  <a:lnTo>
                    <a:pt x="130" y="437"/>
                  </a:lnTo>
                  <a:lnTo>
                    <a:pt x="128" y="425"/>
                  </a:lnTo>
                  <a:lnTo>
                    <a:pt x="122" y="414"/>
                  </a:lnTo>
                  <a:lnTo>
                    <a:pt x="113" y="408"/>
                  </a:lnTo>
                  <a:lnTo>
                    <a:pt x="102" y="402"/>
                  </a:lnTo>
                  <a:lnTo>
                    <a:pt x="92" y="400"/>
                  </a:lnTo>
                  <a:lnTo>
                    <a:pt x="81" y="398"/>
                  </a:lnTo>
                  <a:lnTo>
                    <a:pt x="55" y="398"/>
                  </a:lnTo>
                  <a:close/>
                  <a:moveTo>
                    <a:pt x="310" y="396"/>
                  </a:moveTo>
                  <a:lnTo>
                    <a:pt x="291" y="397"/>
                  </a:lnTo>
                  <a:lnTo>
                    <a:pt x="274" y="405"/>
                  </a:lnTo>
                  <a:lnTo>
                    <a:pt x="260" y="416"/>
                  </a:lnTo>
                  <a:lnTo>
                    <a:pt x="251" y="429"/>
                  </a:lnTo>
                  <a:lnTo>
                    <a:pt x="243" y="445"/>
                  </a:lnTo>
                  <a:lnTo>
                    <a:pt x="239" y="463"/>
                  </a:lnTo>
                  <a:lnTo>
                    <a:pt x="237" y="482"/>
                  </a:lnTo>
                  <a:lnTo>
                    <a:pt x="238" y="501"/>
                  </a:lnTo>
                  <a:lnTo>
                    <a:pt x="243" y="518"/>
                  </a:lnTo>
                  <a:lnTo>
                    <a:pt x="250" y="535"/>
                  </a:lnTo>
                  <a:lnTo>
                    <a:pt x="260" y="548"/>
                  </a:lnTo>
                  <a:lnTo>
                    <a:pt x="274" y="559"/>
                  </a:lnTo>
                  <a:lnTo>
                    <a:pt x="290" y="566"/>
                  </a:lnTo>
                  <a:lnTo>
                    <a:pt x="310" y="568"/>
                  </a:lnTo>
                  <a:lnTo>
                    <a:pt x="331" y="566"/>
                  </a:lnTo>
                  <a:lnTo>
                    <a:pt x="347" y="559"/>
                  </a:lnTo>
                  <a:lnTo>
                    <a:pt x="360" y="548"/>
                  </a:lnTo>
                  <a:lnTo>
                    <a:pt x="371" y="535"/>
                  </a:lnTo>
                  <a:lnTo>
                    <a:pt x="377" y="518"/>
                  </a:lnTo>
                  <a:lnTo>
                    <a:pt x="381" y="501"/>
                  </a:lnTo>
                  <a:lnTo>
                    <a:pt x="384" y="482"/>
                  </a:lnTo>
                  <a:lnTo>
                    <a:pt x="381" y="463"/>
                  </a:lnTo>
                  <a:lnTo>
                    <a:pt x="377" y="445"/>
                  </a:lnTo>
                  <a:lnTo>
                    <a:pt x="369" y="429"/>
                  </a:lnTo>
                  <a:lnTo>
                    <a:pt x="360" y="416"/>
                  </a:lnTo>
                  <a:lnTo>
                    <a:pt x="347" y="405"/>
                  </a:lnTo>
                  <a:lnTo>
                    <a:pt x="330" y="397"/>
                  </a:lnTo>
                  <a:lnTo>
                    <a:pt x="310" y="396"/>
                  </a:lnTo>
                  <a:close/>
                  <a:moveTo>
                    <a:pt x="1920" y="371"/>
                  </a:moveTo>
                  <a:lnTo>
                    <a:pt x="1952" y="371"/>
                  </a:lnTo>
                  <a:lnTo>
                    <a:pt x="1952" y="592"/>
                  </a:lnTo>
                  <a:lnTo>
                    <a:pt x="1920" y="592"/>
                  </a:lnTo>
                  <a:lnTo>
                    <a:pt x="1920" y="371"/>
                  </a:lnTo>
                  <a:close/>
                  <a:moveTo>
                    <a:pt x="1677" y="371"/>
                  </a:moveTo>
                  <a:lnTo>
                    <a:pt x="1719" y="371"/>
                  </a:lnTo>
                  <a:lnTo>
                    <a:pt x="1817" y="550"/>
                  </a:lnTo>
                  <a:lnTo>
                    <a:pt x="1819" y="550"/>
                  </a:lnTo>
                  <a:lnTo>
                    <a:pt x="1819" y="371"/>
                  </a:lnTo>
                  <a:lnTo>
                    <a:pt x="1851" y="371"/>
                  </a:lnTo>
                  <a:lnTo>
                    <a:pt x="1851" y="592"/>
                  </a:lnTo>
                  <a:lnTo>
                    <a:pt x="1809" y="592"/>
                  </a:lnTo>
                  <a:lnTo>
                    <a:pt x="1708" y="410"/>
                  </a:lnTo>
                  <a:lnTo>
                    <a:pt x="1708" y="592"/>
                  </a:lnTo>
                  <a:lnTo>
                    <a:pt x="1677" y="592"/>
                  </a:lnTo>
                  <a:lnTo>
                    <a:pt x="1677" y="371"/>
                  </a:lnTo>
                  <a:close/>
                  <a:moveTo>
                    <a:pt x="1435" y="371"/>
                  </a:moveTo>
                  <a:lnTo>
                    <a:pt x="1467" y="371"/>
                  </a:lnTo>
                  <a:lnTo>
                    <a:pt x="1467" y="463"/>
                  </a:lnTo>
                  <a:lnTo>
                    <a:pt x="1573" y="463"/>
                  </a:lnTo>
                  <a:lnTo>
                    <a:pt x="1573" y="371"/>
                  </a:lnTo>
                  <a:lnTo>
                    <a:pt x="1605" y="371"/>
                  </a:lnTo>
                  <a:lnTo>
                    <a:pt x="1605" y="592"/>
                  </a:lnTo>
                  <a:lnTo>
                    <a:pt x="1573" y="592"/>
                  </a:lnTo>
                  <a:lnTo>
                    <a:pt x="1573" y="491"/>
                  </a:lnTo>
                  <a:lnTo>
                    <a:pt x="1467" y="491"/>
                  </a:lnTo>
                  <a:lnTo>
                    <a:pt x="1467" y="592"/>
                  </a:lnTo>
                  <a:lnTo>
                    <a:pt x="1435" y="592"/>
                  </a:lnTo>
                  <a:lnTo>
                    <a:pt x="1435" y="371"/>
                  </a:lnTo>
                  <a:close/>
                  <a:moveTo>
                    <a:pt x="1038" y="371"/>
                  </a:moveTo>
                  <a:lnTo>
                    <a:pt x="1161" y="371"/>
                  </a:lnTo>
                  <a:lnTo>
                    <a:pt x="1161" y="398"/>
                  </a:lnTo>
                  <a:lnTo>
                    <a:pt x="1068" y="398"/>
                  </a:lnTo>
                  <a:lnTo>
                    <a:pt x="1068" y="463"/>
                  </a:lnTo>
                  <a:lnTo>
                    <a:pt x="1153" y="463"/>
                  </a:lnTo>
                  <a:lnTo>
                    <a:pt x="1153" y="491"/>
                  </a:lnTo>
                  <a:lnTo>
                    <a:pt x="1068" y="491"/>
                  </a:lnTo>
                  <a:lnTo>
                    <a:pt x="1068" y="564"/>
                  </a:lnTo>
                  <a:lnTo>
                    <a:pt x="1161" y="564"/>
                  </a:lnTo>
                  <a:lnTo>
                    <a:pt x="1161" y="592"/>
                  </a:lnTo>
                  <a:lnTo>
                    <a:pt x="1038" y="592"/>
                  </a:lnTo>
                  <a:lnTo>
                    <a:pt x="1038" y="371"/>
                  </a:lnTo>
                  <a:close/>
                  <a:moveTo>
                    <a:pt x="820" y="371"/>
                  </a:moveTo>
                  <a:lnTo>
                    <a:pt x="990" y="371"/>
                  </a:lnTo>
                  <a:lnTo>
                    <a:pt x="990" y="398"/>
                  </a:lnTo>
                  <a:lnTo>
                    <a:pt x="921" y="398"/>
                  </a:lnTo>
                  <a:lnTo>
                    <a:pt x="921" y="592"/>
                  </a:lnTo>
                  <a:lnTo>
                    <a:pt x="889" y="592"/>
                  </a:lnTo>
                  <a:lnTo>
                    <a:pt x="889" y="398"/>
                  </a:lnTo>
                  <a:lnTo>
                    <a:pt x="820" y="398"/>
                  </a:lnTo>
                  <a:lnTo>
                    <a:pt x="820" y="371"/>
                  </a:lnTo>
                  <a:close/>
                  <a:moveTo>
                    <a:pt x="594" y="371"/>
                  </a:moveTo>
                  <a:lnTo>
                    <a:pt x="631" y="371"/>
                  </a:lnTo>
                  <a:lnTo>
                    <a:pt x="697" y="470"/>
                  </a:lnTo>
                  <a:lnTo>
                    <a:pt x="763" y="371"/>
                  </a:lnTo>
                  <a:lnTo>
                    <a:pt x="800" y="371"/>
                  </a:lnTo>
                  <a:lnTo>
                    <a:pt x="713" y="501"/>
                  </a:lnTo>
                  <a:lnTo>
                    <a:pt x="713" y="592"/>
                  </a:lnTo>
                  <a:lnTo>
                    <a:pt x="682" y="592"/>
                  </a:lnTo>
                  <a:lnTo>
                    <a:pt x="682" y="501"/>
                  </a:lnTo>
                  <a:lnTo>
                    <a:pt x="594" y="371"/>
                  </a:lnTo>
                  <a:close/>
                  <a:moveTo>
                    <a:pt x="476" y="371"/>
                  </a:moveTo>
                  <a:lnTo>
                    <a:pt x="508" y="371"/>
                  </a:lnTo>
                  <a:lnTo>
                    <a:pt x="508" y="564"/>
                  </a:lnTo>
                  <a:lnTo>
                    <a:pt x="601" y="564"/>
                  </a:lnTo>
                  <a:lnTo>
                    <a:pt x="601" y="592"/>
                  </a:lnTo>
                  <a:lnTo>
                    <a:pt x="476" y="592"/>
                  </a:lnTo>
                  <a:lnTo>
                    <a:pt x="476" y="371"/>
                  </a:lnTo>
                  <a:close/>
                  <a:moveTo>
                    <a:pt x="23" y="371"/>
                  </a:moveTo>
                  <a:lnTo>
                    <a:pt x="81" y="371"/>
                  </a:lnTo>
                  <a:lnTo>
                    <a:pt x="100" y="372"/>
                  </a:lnTo>
                  <a:lnTo>
                    <a:pt x="117" y="376"/>
                  </a:lnTo>
                  <a:lnTo>
                    <a:pt x="133" y="381"/>
                  </a:lnTo>
                  <a:lnTo>
                    <a:pt x="146" y="390"/>
                  </a:lnTo>
                  <a:lnTo>
                    <a:pt x="155" y="402"/>
                  </a:lnTo>
                  <a:lnTo>
                    <a:pt x="162" y="417"/>
                  </a:lnTo>
                  <a:lnTo>
                    <a:pt x="163" y="437"/>
                  </a:lnTo>
                  <a:lnTo>
                    <a:pt x="162" y="457"/>
                  </a:lnTo>
                  <a:lnTo>
                    <a:pt x="155" y="473"/>
                  </a:lnTo>
                  <a:lnTo>
                    <a:pt x="146" y="485"/>
                  </a:lnTo>
                  <a:lnTo>
                    <a:pt x="133" y="494"/>
                  </a:lnTo>
                  <a:lnTo>
                    <a:pt x="118" y="499"/>
                  </a:lnTo>
                  <a:lnTo>
                    <a:pt x="102" y="503"/>
                  </a:lnTo>
                  <a:lnTo>
                    <a:pt x="85" y="505"/>
                  </a:lnTo>
                  <a:lnTo>
                    <a:pt x="55" y="505"/>
                  </a:lnTo>
                  <a:lnTo>
                    <a:pt x="55" y="592"/>
                  </a:lnTo>
                  <a:lnTo>
                    <a:pt x="23" y="592"/>
                  </a:lnTo>
                  <a:lnTo>
                    <a:pt x="23" y="371"/>
                  </a:lnTo>
                  <a:close/>
                  <a:moveTo>
                    <a:pt x="2128" y="367"/>
                  </a:moveTo>
                  <a:lnTo>
                    <a:pt x="2154" y="369"/>
                  </a:lnTo>
                  <a:lnTo>
                    <a:pt x="2177" y="377"/>
                  </a:lnTo>
                  <a:lnTo>
                    <a:pt x="2175" y="408"/>
                  </a:lnTo>
                  <a:lnTo>
                    <a:pt x="2154" y="398"/>
                  </a:lnTo>
                  <a:lnTo>
                    <a:pt x="2130" y="396"/>
                  </a:lnTo>
                  <a:lnTo>
                    <a:pt x="2106" y="398"/>
                  </a:lnTo>
                  <a:lnTo>
                    <a:pt x="2084" y="406"/>
                  </a:lnTo>
                  <a:lnTo>
                    <a:pt x="2067" y="420"/>
                  </a:lnTo>
                  <a:lnTo>
                    <a:pt x="2055" y="437"/>
                  </a:lnTo>
                  <a:lnTo>
                    <a:pt x="2047" y="458"/>
                  </a:lnTo>
                  <a:lnTo>
                    <a:pt x="2045" y="482"/>
                  </a:lnTo>
                  <a:lnTo>
                    <a:pt x="2047" y="506"/>
                  </a:lnTo>
                  <a:lnTo>
                    <a:pt x="2055" y="527"/>
                  </a:lnTo>
                  <a:lnTo>
                    <a:pt x="2068" y="545"/>
                  </a:lnTo>
                  <a:lnTo>
                    <a:pt x="2086" y="558"/>
                  </a:lnTo>
                  <a:lnTo>
                    <a:pt x="2106" y="566"/>
                  </a:lnTo>
                  <a:lnTo>
                    <a:pt x="2128" y="568"/>
                  </a:lnTo>
                  <a:lnTo>
                    <a:pt x="2146" y="567"/>
                  </a:lnTo>
                  <a:lnTo>
                    <a:pt x="2163" y="563"/>
                  </a:lnTo>
                  <a:lnTo>
                    <a:pt x="2176" y="558"/>
                  </a:lnTo>
                  <a:lnTo>
                    <a:pt x="2179" y="588"/>
                  </a:lnTo>
                  <a:lnTo>
                    <a:pt x="2160" y="594"/>
                  </a:lnTo>
                  <a:lnTo>
                    <a:pt x="2143" y="596"/>
                  </a:lnTo>
                  <a:lnTo>
                    <a:pt x="2127" y="596"/>
                  </a:lnTo>
                  <a:lnTo>
                    <a:pt x="2099" y="594"/>
                  </a:lnTo>
                  <a:lnTo>
                    <a:pt x="2074" y="586"/>
                  </a:lnTo>
                  <a:lnTo>
                    <a:pt x="2053" y="574"/>
                  </a:lnTo>
                  <a:lnTo>
                    <a:pt x="2034" y="556"/>
                  </a:lnTo>
                  <a:lnTo>
                    <a:pt x="2022" y="535"/>
                  </a:lnTo>
                  <a:lnTo>
                    <a:pt x="2014" y="510"/>
                  </a:lnTo>
                  <a:lnTo>
                    <a:pt x="2010" y="481"/>
                  </a:lnTo>
                  <a:lnTo>
                    <a:pt x="2014" y="453"/>
                  </a:lnTo>
                  <a:lnTo>
                    <a:pt x="2022" y="429"/>
                  </a:lnTo>
                  <a:lnTo>
                    <a:pt x="2035" y="408"/>
                  </a:lnTo>
                  <a:lnTo>
                    <a:pt x="2054" y="390"/>
                  </a:lnTo>
                  <a:lnTo>
                    <a:pt x="2075" y="377"/>
                  </a:lnTo>
                  <a:lnTo>
                    <a:pt x="2100" y="371"/>
                  </a:lnTo>
                  <a:lnTo>
                    <a:pt x="2128" y="367"/>
                  </a:lnTo>
                  <a:close/>
                  <a:moveTo>
                    <a:pt x="1331" y="367"/>
                  </a:moveTo>
                  <a:lnTo>
                    <a:pt x="1356" y="369"/>
                  </a:lnTo>
                  <a:lnTo>
                    <a:pt x="1382" y="377"/>
                  </a:lnTo>
                  <a:lnTo>
                    <a:pt x="1379" y="408"/>
                  </a:lnTo>
                  <a:lnTo>
                    <a:pt x="1356" y="398"/>
                  </a:lnTo>
                  <a:lnTo>
                    <a:pt x="1334" y="396"/>
                  </a:lnTo>
                  <a:lnTo>
                    <a:pt x="1309" y="398"/>
                  </a:lnTo>
                  <a:lnTo>
                    <a:pt x="1289" y="406"/>
                  </a:lnTo>
                  <a:lnTo>
                    <a:pt x="1271" y="420"/>
                  </a:lnTo>
                  <a:lnTo>
                    <a:pt x="1258" y="437"/>
                  </a:lnTo>
                  <a:lnTo>
                    <a:pt x="1250" y="458"/>
                  </a:lnTo>
                  <a:lnTo>
                    <a:pt x="1247" y="482"/>
                  </a:lnTo>
                  <a:lnTo>
                    <a:pt x="1251" y="506"/>
                  </a:lnTo>
                  <a:lnTo>
                    <a:pt x="1259" y="527"/>
                  </a:lnTo>
                  <a:lnTo>
                    <a:pt x="1273" y="545"/>
                  </a:lnTo>
                  <a:lnTo>
                    <a:pt x="1290" y="558"/>
                  </a:lnTo>
                  <a:lnTo>
                    <a:pt x="1310" y="566"/>
                  </a:lnTo>
                  <a:lnTo>
                    <a:pt x="1331" y="568"/>
                  </a:lnTo>
                  <a:lnTo>
                    <a:pt x="1348" y="567"/>
                  </a:lnTo>
                  <a:lnTo>
                    <a:pt x="1366" y="563"/>
                  </a:lnTo>
                  <a:lnTo>
                    <a:pt x="1380" y="558"/>
                  </a:lnTo>
                  <a:lnTo>
                    <a:pt x="1382" y="588"/>
                  </a:lnTo>
                  <a:lnTo>
                    <a:pt x="1364" y="594"/>
                  </a:lnTo>
                  <a:lnTo>
                    <a:pt x="1346" y="596"/>
                  </a:lnTo>
                  <a:lnTo>
                    <a:pt x="1331" y="596"/>
                  </a:lnTo>
                  <a:lnTo>
                    <a:pt x="1303" y="594"/>
                  </a:lnTo>
                  <a:lnTo>
                    <a:pt x="1278" y="586"/>
                  </a:lnTo>
                  <a:lnTo>
                    <a:pt x="1255" y="574"/>
                  </a:lnTo>
                  <a:lnTo>
                    <a:pt x="1238" y="556"/>
                  </a:lnTo>
                  <a:lnTo>
                    <a:pt x="1225" y="535"/>
                  </a:lnTo>
                  <a:lnTo>
                    <a:pt x="1217" y="510"/>
                  </a:lnTo>
                  <a:lnTo>
                    <a:pt x="1214" y="481"/>
                  </a:lnTo>
                  <a:lnTo>
                    <a:pt x="1217" y="453"/>
                  </a:lnTo>
                  <a:lnTo>
                    <a:pt x="1226" y="429"/>
                  </a:lnTo>
                  <a:lnTo>
                    <a:pt x="1240" y="408"/>
                  </a:lnTo>
                  <a:lnTo>
                    <a:pt x="1257" y="390"/>
                  </a:lnTo>
                  <a:lnTo>
                    <a:pt x="1279" y="377"/>
                  </a:lnTo>
                  <a:lnTo>
                    <a:pt x="1303" y="371"/>
                  </a:lnTo>
                  <a:lnTo>
                    <a:pt x="1331" y="367"/>
                  </a:lnTo>
                  <a:close/>
                  <a:moveTo>
                    <a:pt x="310" y="367"/>
                  </a:moveTo>
                  <a:lnTo>
                    <a:pt x="337" y="371"/>
                  </a:lnTo>
                  <a:lnTo>
                    <a:pt x="361" y="378"/>
                  </a:lnTo>
                  <a:lnTo>
                    <a:pt x="380" y="392"/>
                  </a:lnTo>
                  <a:lnTo>
                    <a:pt x="396" y="409"/>
                  </a:lnTo>
                  <a:lnTo>
                    <a:pt x="408" y="430"/>
                  </a:lnTo>
                  <a:lnTo>
                    <a:pt x="415" y="454"/>
                  </a:lnTo>
                  <a:lnTo>
                    <a:pt x="417" y="482"/>
                  </a:lnTo>
                  <a:lnTo>
                    <a:pt x="415" y="510"/>
                  </a:lnTo>
                  <a:lnTo>
                    <a:pt x="408" y="534"/>
                  </a:lnTo>
                  <a:lnTo>
                    <a:pt x="396" y="555"/>
                  </a:lnTo>
                  <a:lnTo>
                    <a:pt x="381" y="572"/>
                  </a:lnTo>
                  <a:lnTo>
                    <a:pt x="361" y="586"/>
                  </a:lnTo>
                  <a:lnTo>
                    <a:pt x="337" y="594"/>
                  </a:lnTo>
                  <a:lnTo>
                    <a:pt x="310" y="596"/>
                  </a:lnTo>
                  <a:lnTo>
                    <a:pt x="283" y="594"/>
                  </a:lnTo>
                  <a:lnTo>
                    <a:pt x="259" y="586"/>
                  </a:lnTo>
                  <a:lnTo>
                    <a:pt x="239" y="572"/>
                  </a:lnTo>
                  <a:lnTo>
                    <a:pt x="225" y="555"/>
                  </a:lnTo>
                  <a:lnTo>
                    <a:pt x="213" y="534"/>
                  </a:lnTo>
                  <a:lnTo>
                    <a:pt x="206" y="510"/>
                  </a:lnTo>
                  <a:lnTo>
                    <a:pt x="203" y="482"/>
                  </a:lnTo>
                  <a:lnTo>
                    <a:pt x="206" y="454"/>
                  </a:lnTo>
                  <a:lnTo>
                    <a:pt x="213" y="430"/>
                  </a:lnTo>
                  <a:lnTo>
                    <a:pt x="225" y="409"/>
                  </a:lnTo>
                  <a:lnTo>
                    <a:pt x="241" y="392"/>
                  </a:lnTo>
                  <a:lnTo>
                    <a:pt x="259" y="378"/>
                  </a:lnTo>
                  <a:lnTo>
                    <a:pt x="283" y="371"/>
                  </a:lnTo>
                  <a:lnTo>
                    <a:pt x="310" y="367"/>
                  </a:lnTo>
                  <a:close/>
                  <a:moveTo>
                    <a:pt x="310" y="28"/>
                  </a:moveTo>
                  <a:lnTo>
                    <a:pt x="291" y="31"/>
                  </a:lnTo>
                  <a:lnTo>
                    <a:pt x="274" y="37"/>
                  </a:lnTo>
                  <a:lnTo>
                    <a:pt x="260" y="48"/>
                  </a:lnTo>
                  <a:lnTo>
                    <a:pt x="251" y="61"/>
                  </a:lnTo>
                  <a:lnTo>
                    <a:pt x="243" y="77"/>
                  </a:lnTo>
                  <a:lnTo>
                    <a:pt x="239" y="96"/>
                  </a:lnTo>
                  <a:lnTo>
                    <a:pt x="237" y="114"/>
                  </a:lnTo>
                  <a:lnTo>
                    <a:pt x="238" y="133"/>
                  </a:lnTo>
                  <a:lnTo>
                    <a:pt x="243" y="151"/>
                  </a:lnTo>
                  <a:lnTo>
                    <a:pt x="250" y="167"/>
                  </a:lnTo>
                  <a:lnTo>
                    <a:pt x="260" y="181"/>
                  </a:lnTo>
                  <a:lnTo>
                    <a:pt x="274" y="191"/>
                  </a:lnTo>
                  <a:lnTo>
                    <a:pt x="290" y="198"/>
                  </a:lnTo>
                  <a:lnTo>
                    <a:pt x="310" y="201"/>
                  </a:lnTo>
                  <a:lnTo>
                    <a:pt x="331" y="198"/>
                  </a:lnTo>
                  <a:lnTo>
                    <a:pt x="347" y="191"/>
                  </a:lnTo>
                  <a:lnTo>
                    <a:pt x="360" y="181"/>
                  </a:lnTo>
                  <a:lnTo>
                    <a:pt x="371" y="167"/>
                  </a:lnTo>
                  <a:lnTo>
                    <a:pt x="377" y="151"/>
                  </a:lnTo>
                  <a:lnTo>
                    <a:pt x="381" y="133"/>
                  </a:lnTo>
                  <a:lnTo>
                    <a:pt x="384" y="114"/>
                  </a:lnTo>
                  <a:lnTo>
                    <a:pt x="381" y="96"/>
                  </a:lnTo>
                  <a:lnTo>
                    <a:pt x="377" y="77"/>
                  </a:lnTo>
                  <a:lnTo>
                    <a:pt x="369" y="61"/>
                  </a:lnTo>
                  <a:lnTo>
                    <a:pt x="360" y="48"/>
                  </a:lnTo>
                  <a:lnTo>
                    <a:pt x="347" y="37"/>
                  </a:lnTo>
                  <a:lnTo>
                    <a:pt x="330" y="31"/>
                  </a:lnTo>
                  <a:lnTo>
                    <a:pt x="310" y="28"/>
                  </a:lnTo>
                  <a:close/>
                  <a:moveTo>
                    <a:pt x="963" y="4"/>
                  </a:moveTo>
                  <a:lnTo>
                    <a:pt x="995" y="4"/>
                  </a:lnTo>
                  <a:lnTo>
                    <a:pt x="995" y="101"/>
                  </a:lnTo>
                  <a:lnTo>
                    <a:pt x="1091" y="4"/>
                  </a:lnTo>
                  <a:lnTo>
                    <a:pt x="1133" y="4"/>
                  </a:lnTo>
                  <a:lnTo>
                    <a:pt x="1028" y="108"/>
                  </a:lnTo>
                  <a:lnTo>
                    <a:pt x="1141" y="226"/>
                  </a:lnTo>
                  <a:lnTo>
                    <a:pt x="1095" y="226"/>
                  </a:lnTo>
                  <a:lnTo>
                    <a:pt x="995" y="117"/>
                  </a:lnTo>
                  <a:lnTo>
                    <a:pt x="995" y="226"/>
                  </a:lnTo>
                  <a:lnTo>
                    <a:pt x="963" y="226"/>
                  </a:lnTo>
                  <a:lnTo>
                    <a:pt x="963" y="4"/>
                  </a:lnTo>
                  <a:close/>
                  <a:moveTo>
                    <a:pt x="476" y="4"/>
                  </a:moveTo>
                  <a:lnTo>
                    <a:pt x="529" y="4"/>
                  </a:lnTo>
                  <a:lnTo>
                    <a:pt x="598" y="187"/>
                  </a:lnTo>
                  <a:lnTo>
                    <a:pt x="667" y="4"/>
                  </a:lnTo>
                  <a:lnTo>
                    <a:pt x="719" y="4"/>
                  </a:lnTo>
                  <a:lnTo>
                    <a:pt x="719" y="226"/>
                  </a:lnTo>
                  <a:lnTo>
                    <a:pt x="687" y="226"/>
                  </a:lnTo>
                  <a:lnTo>
                    <a:pt x="687" y="33"/>
                  </a:lnTo>
                  <a:lnTo>
                    <a:pt x="614" y="226"/>
                  </a:lnTo>
                  <a:lnTo>
                    <a:pt x="582" y="226"/>
                  </a:lnTo>
                  <a:lnTo>
                    <a:pt x="509" y="33"/>
                  </a:lnTo>
                  <a:lnTo>
                    <a:pt x="508" y="33"/>
                  </a:lnTo>
                  <a:lnTo>
                    <a:pt x="508" y="226"/>
                  </a:lnTo>
                  <a:lnTo>
                    <a:pt x="476" y="226"/>
                  </a:lnTo>
                  <a:lnTo>
                    <a:pt x="476" y="4"/>
                  </a:lnTo>
                  <a:close/>
                  <a:moveTo>
                    <a:pt x="0" y="4"/>
                  </a:moveTo>
                  <a:lnTo>
                    <a:pt x="169" y="4"/>
                  </a:lnTo>
                  <a:lnTo>
                    <a:pt x="169" y="32"/>
                  </a:lnTo>
                  <a:lnTo>
                    <a:pt x="101" y="32"/>
                  </a:lnTo>
                  <a:lnTo>
                    <a:pt x="101" y="226"/>
                  </a:lnTo>
                  <a:lnTo>
                    <a:pt x="69" y="226"/>
                  </a:lnTo>
                  <a:lnTo>
                    <a:pt x="69" y="32"/>
                  </a:lnTo>
                  <a:lnTo>
                    <a:pt x="0" y="32"/>
                  </a:lnTo>
                  <a:lnTo>
                    <a:pt x="0" y="4"/>
                  </a:lnTo>
                  <a:close/>
                  <a:moveTo>
                    <a:pt x="848" y="0"/>
                  </a:moveTo>
                  <a:lnTo>
                    <a:pt x="872" y="1"/>
                  </a:lnTo>
                  <a:lnTo>
                    <a:pt x="895" y="8"/>
                  </a:lnTo>
                  <a:lnTo>
                    <a:pt x="890" y="37"/>
                  </a:lnTo>
                  <a:lnTo>
                    <a:pt x="877" y="32"/>
                  </a:lnTo>
                  <a:lnTo>
                    <a:pt x="864" y="28"/>
                  </a:lnTo>
                  <a:lnTo>
                    <a:pt x="849" y="28"/>
                  </a:lnTo>
                  <a:lnTo>
                    <a:pt x="838" y="28"/>
                  </a:lnTo>
                  <a:lnTo>
                    <a:pt x="828" y="32"/>
                  </a:lnTo>
                  <a:lnTo>
                    <a:pt x="818" y="37"/>
                  </a:lnTo>
                  <a:lnTo>
                    <a:pt x="812" y="45"/>
                  </a:lnTo>
                  <a:lnTo>
                    <a:pt x="810" y="57"/>
                  </a:lnTo>
                  <a:lnTo>
                    <a:pt x="812" y="68"/>
                  </a:lnTo>
                  <a:lnTo>
                    <a:pt x="818" y="76"/>
                  </a:lnTo>
                  <a:lnTo>
                    <a:pt x="828" y="84"/>
                  </a:lnTo>
                  <a:lnTo>
                    <a:pt x="838" y="89"/>
                  </a:lnTo>
                  <a:lnTo>
                    <a:pt x="852" y="96"/>
                  </a:lnTo>
                  <a:lnTo>
                    <a:pt x="864" y="102"/>
                  </a:lnTo>
                  <a:lnTo>
                    <a:pt x="877" y="109"/>
                  </a:lnTo>
                  <a:lnTo>
                    <a:pt x="887" y="118"/>
                  </a:lnTo>
                  <a:lnTo>
                    <a:pt x="897" y="130"/>
                  </a:lnTo>
                  <a:lnTo>
                    <a:pt x="903" y="145"/>
                  </a:lnTo>
                  <a:lnTo>
                    <a:pt x="905" y="163"/>
                  </a:lnTo>
                  <a:lnTo>
                    <a:pt x="903" y="182"/>
                  </a:lnTo>
                  <a:lnTo>
                    <a:pt x="897" y="197"/>
                  </a:lnTo>
                  <a:lnTo>
                    <a:pt x="887" y="208"/>
                  </a:lnTo>
                  <a:lnTo>
                    <a:pt x="874" y="218"/>
                  </a:lnTo>
                  <a:lnTo>
                    <a:pt x="860" y="224"/>
                  </a:lnTo>
                  <a:lnTo>
                    <a:pt x="842" y="228"/>
                  </a:lnTo>
                  <a:lnTo>
                    <a:pt x="824" y="228"/>
                  </a:lnTo>
                  <a:lnTo>
                    <a:pt x="801" y="226"/>
                  </a:lnTo>
                  <a:lnTo>
                    <a:pt x="779" y="219"/>
                  </a:lnTo>
                  <a:lnTo>
                    <a:pt x="783" y="190"/>
                  </a:lnTo>
                  <a:lnTo>
                    <a:pt x="796" y="195"/>
                  </a:lnTo>
                  <a:lnTo>
                    <a:pt x="812" y="199"/>
                  </a:lnTo>
                  <a:lnTo>
                    <a:pt x="828" y="201"/>
                  </a:lnTo>
                  <a:lnTo>
                    <a:pt x="840" y="199"/>
                  </a:lnTo>
                  <a:lnTo>
                    <a:pt x="852" y="195"/>
                  </a:lnTo>
                  <a:lnTo>
                    <a:pt x="861" y="189"/>
                  </a:lnTo>
                  <a:lnTo>
                    <a:pt x="869" y="178"/>
                  </a:lnTo>
                  <a:lnTo>
                    <a:pt x="872" y="165"/>
                  </a:lnTo>
                  <a:lnTo>
                    <a:pt x="869" y="153"/>
                  </a:lnTo>
                  <a:lnTo>
                    <a:pt x="864" y="143"/>
                  </a:lnTo>
                  <a:lnTo>
                    <a:pt x="854" y="135"/>
                  </a:lnTo>
                  <a:lnTo>
                    <a:pt x="842" y="129"/>
                  </a:lnTo>
                  <a:lnTo>
                    <a:pt x="830" y="122"/>
                  </a:lnTo>
                  <a:lnTo>
                    <a:pt x="817" y="117"/>
                  </a:lnTo>
                  <a:lnTo>
                    <a:pt x="805" y="109"/>
                  </a:lnTo>
                  <a:lnTo>
                    <a:pt x="793" y="101"/>
                  </a:lnTo>
                  <a:lnTo>
                    <a:pt x="785" y="90"/>
                  </a:lnTo>
                  <a:lnTo>
                    <a:pt x="779" y="77"/>
                  </a:lnTo>
                  <a:lnTo>
                    <a:pt x="776" y="60"/>
                  </a:lnTo>
                  <a:lnTo>
                    <a:pt x="779" y="41"/>
                  </a:lnTo>
                  <a:lnTo>
                    <a:pt x="787" y="27"/>
                  </a:lnTo>
                  <a:lnTo>
                    <a:pt x="797" y="15"/>
                  </a:lnTo>
                  <a:lnTo>
                    <a:pt x="812" y="7"/>
                  </a:lnTo>
                  <a:lnTo>
                    <a:pt x="829" y="1"/>
                  </a:lnTo>
                  <a:lnTo>
                    <a:pt x="848" y="0"/>
                  </a:lnTo>
                  <a:close/>
                  <a:moveTo>
                    <a:pt x="310" y="0"/>
                  </a:moveTo>
                  <a:lnTo>
                    <a:pt x="337" y="3"/>
                  </a:lnTo>
                  <a:lnTo>
                    <a:pt x="361" y="11"/>
                  </a:lnTo>
                  <a:lnTo>
                    <a:pt x="380" y="24"/>
                  </a:lnTo>
                  <a:lnTo>
                    <a:pt x="396" y="41"/>
                  </a:lnTo>
                  <a:lnTo>
                    <a:pt x="408" y="62"/>
                  </a:lnTo>
                  <a:lnTo>
                    <a:pt x="415" y="88"/>
                  </a:lnTo>
                  <a:lnTo>
                    <a:pt x="417" y="114"/>
                  </a:lnTo>
                  <a:lnTo>
                    <a:pt x="415" y="142"/>
                  </a:lnTo>
                  <a:lnTo>
                    <a:pt x="408" y="166"/>
                  </a:lnTo>
                  <a:lnTo>
                    <a:pt x="396" y="187"/>
                  </a:lnTo>
                  <a:lnTo>
                    <a:pt x="381" y="205"/>
                  </a:lnTo>
                  <a:lnTo>
                    <a:pt x="361" y="218"/>
                  </a:lnTo>
                  <a:lnTo>
                    <a:pt x="337" y="226"/>
                  </a:lnTo>
                  <a:lnTo>
                    <a:pt x="310" y="228"/>
                  </a:lnTo>
                  <a:lnTo>
                    <a:pt x="283" y="226"/>
                  </a:lnTo>
                  <a:lnTo>
                    <a:pt x="259" y="218"/>
                  </a:lnTo>
                  <a:lnTo>
                    <a:pt x="239" y="205"/>
                  </a:lnTo>
                  <a:lnTo>
                    <a:pt x="225" y="187"/>
                  </a:lnTo>
                  <a:lnTo>
                    <a:pt x="213" y="166"/>
                  </a:lnTo>
                  <a:lnTo>
                    <a:pt x="206" y="142"/>
                  </a:lnTo>
                  <a:lnTo>
                    <a:pt x="203" y="114"/>
                  </a:lnTo>
                  <a:lnTo>
                    <a:pt x="206" y="88"/>
                  </a:lnTo>
                  <a:lnTo>
                    <a:pt x="213" y="62"/>
                  </a:lnTo>
                  <a:lnTo>
                    <a:pt x="225" y="41"/>
                  </a:lnTo>
                  <a:lnTo>
                    <a:pt x="241" y="24"/>
                  </a:lnTo>
                  <a:lnTo>
                    <a:pt x="259" y="11"/>
                  </a:lnTo>
                  <a:lnTo>
                    <a:pt x="283" y="3"/>
                  </a:lnTo>
                  <a:lnTo>
                    <a:pt x="310" y="0"/>
                  </a:lnTo>
                  <a:close/>
                </a:path>
              </a:pathLst>
            </a:custGeom>
            <a:solidFill>
              <a:schemeClr val="tx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dirty="0"/>
            </a:p>
          </p:txBody>
        </p:sp>
        <p:sp>
          <p:nvSpPr>
            <p:cNvPr id="21" name="Freeform 38">
              <a:extLst>
                <a:ext uri="{FF2B5EF4-FFF2-40B4-BE49-F238E27FC236}">
                  <a16:creationId xmlns:a16="http://schemas.microsoft.com/office/drawing/2014/main" id="{788BC27C-B08B-8E40-EB98-230066C5BB40}"/>
                </a:ext>
              </a:extLst>
            </p:cNvPr>
            <p:cNvSpPr>
              <a:spLocks noEditPoints="1"/>
            </p:cNvSpPr>
            <p:nvPr/>
          </p:nvSpPr>
          <p:spPr bwMode="auto">
            <a:xfrm>
              <a:off x="348" y="434"/>
              <a:ext cx="266" cy="172"/>
            </a:xfrm>
            <a:custGeom>
              <a:avLst/>
              <a:gdLst>
                <a:gd name="T0" fmla="*/ 0 w 1066"/>
                <a:gd name="T1" fmla="*/ 0 h 690"/>
                <a:gd name="T2" fmla="*/ 1 w 1066"/>
                <a:gd name="T3" fmla="*/ 0 h 690"/>
                <a:gd name="T4" fmla="*/ 1 w 1066"/>
                <a:gd name="T5" fmla="*/ 1 h 690"/>
                <a:gd name="T6" fmla="*/ 0 w 1066"/>
                <a:gd name="T7" fmla="*/ 1 h 690"/>
                <a:gd name="T8" fmla="*/ 0 w 1066"/>
                <a:gd name="T9" fmla="*/ 0 h 690"/>
                <a:gd name="T10" fmla="*/ 1 w 1066"/>
                <a:gd name="T11" fmla="*/ 0 h 690"/>
                <a:gd name="T12" fmla="*/ 1 w 1066"/>
                <a:gd name="T13" fmla="*/ 0 h 690"/>
                <a:gd name="T14" fmla="*/ 1 w 1066"/>
                <a:gd name="T15" fmla="*/ 1 h 690"/>
                <a:gd name="T16" fmla="*/ 1 w 1066"/>
                <a:gd name="T17" fmla="*/ 1 h 690"/>
                <a:gd name="T18" fmla="*/ 1 w 1066"/>
                <a:gd name="T19" fmla="*/ 0 h 690"/>
                <a:gd name="T20" fmla="*/ 0 w 1066"/>
                <a:gd name="T21" fmla="*/ 0 h 690"/>
                <a:gd name="T22" fmla="*/ 0 w 1066"/>
                <a:gd name="T23" fmla="*/ 0 h 690"/>
                <a:gd name="T24" fmla="*/ 0 w 1066"/>
                <a:gd name="T25" fmla="*/ 1 h 690"/>
                <a:gd name="T26" fmla="*/ 0 w 1066"/>
                <a:gd name="T27" fmla="*/ 1 h 690"/>
                <a:gd name="T28" fmla="*/ 0 w 1066"/>
                <a:gd name="T29" fmla="*/ 0 h 69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66" h="690">
                  <a:moveTo>
                    <a:pt x="376" y="376"/>
                  </a:moveTo>
                  <a:lnTo>
                    <a:pt x="690" y="376"/>
                  </a:lnTo>
                  <a:lnTo>
                    <a:pt x="690" y="690"/>
                  </a:lnTo>
                  <a:lnTo>
                    <a:pt x="376" y="690"/>
                  </a:lnTo>
                  <a:lnTo>
                    <a:pt x="376" y="376"/>
                  </a:lnTo>
                  <a:close/>
                  <a:moveTo>
                    <a:pt x="752" y="0"/>
                  </a:moveTo>
                  <a:lnTo>
                    <a:pt x="1066" y="0"/>
                  </a:lnTo>
                  <a:lnTo>
                    <a:pt x="1066" y="690"/>
                  </a:lnTo>
                  <a:lnTo>
                    <a:pt x="752" y="690"/>
                  </a:lnTo>
                  <a:lnTo>
                    <a:pt x="752" y="0"/>
                  </a:lnTo>
                  <a:close/>
                  <a:moveTo>
                    <a:pt x="0" y="0"/>
                  </a:moveTo>
                  <a:lnTo>
                    <a:pt x="314" y="0"/>
                  </a:lnTo>
                  <a:lnTo>
                    <a:pt x="314" y="690"/>
                  </a:lnTo>
                  <a:lnTo>
                    <a:pt x="0" y="690"/>
                  </a:lnTo>
                  <a:lnTo>
                    <a:pt x="0" y="0"/>
                  </a:lnTo>
                  <a:close/>
                </a:path>
              </a:pathLst>
            </a:custGeom>
            <a:solidFill>
              <a:schemeClr val="tx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2" name="Freeform 39">
              <a:extLst>
                <a:ext uri="{FF2B5EF4-FFF2-40B4-BE49-F238E27FC236}">
                  <a16:creationId xmlns:a16="http://schemas.microsoft.com/office/drawing/2014/main" id="{548493A4-C1A5-46BA-37C8-D3FDDC8AB0BC}"/>
                </a:ext>
              </a:extLst>
            </p:cNvPr>
            <p:cNvSpPr>
              <a:spLocks noEditPoints="1"/>
            </p:cNvSpPr>
            <p:nvPr/>
          </p:nvSpPr>
          <p:spPr bwMode="auto">
            <a:xfrm>
              <a:off x="348" y="340"/>
              <a:ext cx="266" cy="172"/>
            </a:xfrm>
            <a:custGeom>
              <a:avLst/>
              <a:gdLst>
                <a:gd name="T0" fmla="*/ 1 w 1066"/>
                <a:gd name="T1" fmla="*/ 0 h 690"/>
                <a:gd name="T2" fmla="*/ 1 w 1066"/>
                <a:gd name="T3" fmla="*/ 0 h 690"/>
                <a:gd name="T4" fmla="*/ 1 w 1066"/>
                <a:gd name="T5" fmla="*/ 0 h 690"/>
                <a:gd name="T6" fmla="*/ 1 w 1066"/>
                <a:gd name="T7" fmla="*/ 0 h 690"/>
                <a:gd name="T8" fmla="*/ 1 w 1066"/>
                <a:gd name="T9" fmla="*/ 0 h 690"/>
                <a:gd name="T10" fmla="*/ 0 w 1066"/>
                <a:gd name="T11" fmla="*/ 0 h 690"/>
                <a:gd name="T12" fmla="*/ 1 w 1066"/>
                <a:gd name="T13" fmla="*/ 0 h 690"/>
                <a:gd name="T14" fmla="*/ 1 w 1066"/>
                <a:gd name="T15" fmla="*/ 1 h 690"/>
                <a:gd name="T16" fmla="*/ 0 w 1066"/>
                <a:gd name="T17" fmla="*/ 1 h 690"/>
                <a:gd name="T18" fmla="*/ 0 w 1066"/>
                <a:gd name="T19" fmla="*/ 0 h 690"/>
                <a:gd name="T20" fmla="*/ 0 w 1066"/>
                <a:gd name="T21" fmla="*/ 0 h 690"/>
                <a:gd name="T22" fmla="*/ 0 w 1066"/>
                <a:gd name="T23" fmla="*/ 0 h 690"/>
                <a:gd name="T24" fmla="*/ 0 w 1066"/>
                <a:gd name="T25" fmla="*/ 0 h 690"/>
                <a:gd name="T26" fmla="*/ 0 w 1066"/>
                <a:gd name="T27" fmla="*/ 0 h 690"/>
                <a:gd name="T28" fmla="*/ 0 w 1066"/>
                <a:gd name="T29" fmla="*/ 0 h 69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66" h="690">
                  <a:moveTo>
                    <a:pt x="752" y="0"/>
                  </a:moveTo>
                  <a:lnTo>
                    <a:pt x="1066" y="0"/>
                  </a:lnTo>
                  <a:lnTo>
                    <a:pt x="1066" y="314"/>
                  </a:lnTo>
                  <a:lnTo>
                    <a:pt x="752" y="314"/>
                  </a:lnTo>
                  <a:lnTo>
                    <a:pt x="752" y="0"/>
                  </a:lnTo>
                  <a:close/>
                  <a:moveTo>
                    <a:pt x="376" y="0"/>
                  </a:moveTo>
                  <a:lnTo>
                    <a:pt x="690" y="0"/>
                  </a:lnTo>
                  <a:lnTo>
                    <a:pt x="690" y="690"/>
                  </a:lnTo>
                  <a:lnTo>
                    <a:pt x="376" y="690"/>
                  </a:lnTo>
                  <a:lnTo>
                    <a:pt x="376" y="0"/>
                  </a:lnTo>
                  <a:close/>
                  <a:moveTo>
                    <a:pt x="0" y="0"/>
                  </a:moveTo>
                  <a:lnTo>
                    <a:pt x="314" y="0"/>
                  </a:lnTo>
                  <a:lnTo>
                    <a:pt x="314" y="314"/>
                  </a:lnTo>
                  <a:lnTo>
                    <a:pt x="0" y="314"/>
                  </a:lnTo>
                  <a:lnTo>
                    <a:pt x="0" y="0"/>
                  </a:lnTo>
                  <a:close/>
                </a:path>
              </a:pathLst>
            </a:custGeom>
            <a:solidFill>
              <a:srgbClr val="80BF44"/>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grpSp>
    </p:spTree>
    <p:extLst>
      <p:ext uri="{BB962C8B-B14F-4D97-AF65-F5344CB8AC3E}">
        <p14:creationId xmlns:p14="http://schemas.microsoft.com/office/powerpoint/2010/main" val="182858935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C21F39ED-1CD3-478C-BDA8-9D16E8B3B798}"/>
              </a:ext>
            </a:extLst>
          </p:cNvPr>
          <p:cNvSpPr>
            <a:spLocks noGrp="1" noChangeArrowheads="1"/>
          </p:cNvSpPr>
          <p:nvPr>
            <p:ph type="title"/>
          </p:nvPr>
        </p:nvSpPr>
        <p:spPr>
          <a:xfrm>
            <a:off x="2628900" y="3078"/>
            <a:ext cx="3095625" cy="544512"/>
          </a:xfrm>
        </p:spPr>
        <p:txBody>
          <a:bodyPr/>
          <a:lstStyle/>
          <a:p>
            <a:pPr eaLnBrk="1" hangingPunct="1"/>
            <a:r>
              <a:rPr lang="en-GB" altLang="en-US" sz="1500" b="1" dirty="0" err="1">
                <a:solidFill>
                  <a:schemeClr val="bg2"/>
                </a:solidFill>
                <a:latin typeface="Calibri" panose="020F0502020204030204" pitchFamily="34" charset="0"/>
              </a:rPr>
              <a:t>PLT_Fill</a:t>
            </a:r>
            <a:r>
              <a:rPr lang="en-GB" altLang="en-US" sz="1500" b="1" dirty="0">
                <a:solidFill>
                  <a:schemeClr val="bg2"/>
                </a:solidFill>
                <a:latin typeface="Calibri" panose="020F0502020204030204" pitchFamily="34" charset="0"/>
              </a:rPr>
              <a:t>=4954_BCID=2734_Scan_9_X</a:t>
            </a:r>
            <a:endParaRPr lang="en-US" altLang="en-US" sz="1500" b="1" dirty="0">
              <a:solidFill>
                <a:schemeClr val="bg2"/>
              </a:solidFill>
              <a:latin typeface="Calibri" panose="020F0502020204030204" pitchFamily="34" charset="0"/>
            </a:endParaRPr>
          </a:p>
        </p:txBody>
      </p:sp>
      <p:sp>
        <p:nvSpPr>
          <p:cNvPr id="3076" name="Rectangle 5">
            <a:extLst>
              <a:ext uri="{FF2B5EF4-FFF2-40B4-BE49-F238E27FC236}">
                <a16:creationId xmlns:a16="http://schemas.microsoft.com/office/drawing/2014/main" id="{92022922-E30C-4F8C-A94C-07DBE30B864E}"/>
              </a:ext>
            </a:extLst>
          </p:cNvPr>
          <p:cNvSpPr>
            <a:spLocks noChangeArrowheads="1"/>
          </p:cNvSpPr>
          <p:nvPr/>
        </p:nvSpPr>
        <p:spPr bwMode="auto">
          <a:xfrm>
            <a:off x="5329238" y="3889375"/>
            <a:ext cx="431800" cy="431800"/>
          </a:xfrm>
          <a:prstGeom prst="rect">
            <a:avLst/>
          </a:prstGeom>
          <a:solidFill>
            <a:srgbClr val="96969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278" tIns="34139" rIns="68278" bIns="34139" anchor="ctr"/>
          <a:lstStyle>
            <a:lvl1pPr defTabSz="576263" eaLnBrk="0" hangingPunct="0">
              <a:defRPr sz="1100">
                <a:solidFill>
                  <a:schemeClr val="tx1"/>
                </a:solidFill>
                <a:latin typeface="Arial" panose="020B0604020202020204" pitchFamily="34" charset="0"/>
              </a:defRPr>
            </a:lvl1pPr>
            <a:lvl2pPr marL="742950" indent="-285750" defTabSz="576263" eaLnBrk="0" hangingPunct="0">
              <a:defRPr sz="1100">
                <a:solidFill>
                  <a:schemeClr val="tx1"/>
                </a:solidFill>
                <a:latin typeface="Arial" panose="020B0604020202020204" pitchFamily="34" charset="0"/>
              </a:defRPr>
            </a:lvl2pPr>
            <a:lvl3pPr marL="1143000" indent="-228600" defTabSz="576263" eaLnBrk="0" hangingPunct="0">
              <a:defRPr sz="1100">
                <a:solidFill>
                  <a:schemeClr val="tx1"/>
                </a:solidFill>
                <a:latin typeface="Arial" panose="020B0604020202020204" pitchFamily="34" charset="0"/>
              </a:defRPr>
            </a:lvl3pPr>
            <a:lvl4pPr marL="1600200" indent="-228600" defTabSz="576263" eaLnBrk="0" hangingPunct="0">
              <a:defRPr sz="1100">
                <a:solidFill>
                  <a:schemeClr val="tx1"/>
                </a:solidFill>
                <a:latin typeface="Arial" panose="020B0604020202020204" pitchFamily="34" charset="0"/>
              </a:defRPr>
            </a:lvl4pPr>
            <a:lvl5pPr marL="2057400" indent="-228600" defTabSz="576263" eaLnBrk="0" hangingPunct="0">
              <a:defRPr sz="1100">
                <a:solidFill>
                  <a:schemeClr val="tx1"/>
                </a:solidFill>
                <a:latin typeface="Arial" panose="020B0604020202020204" pitchFamily="34" charset="0"/>
              </a:defRPr>
            </a:lvl5pPr>
            <a:lvl6pPr marL="2514600" indent="-228600" defTabSz="576263" eaLnBrk="0" fontAlgn="base" hangingPunct="0">
              <a:spcBef>
                <a:spcPct val="0"/>
              </a:spcBef>
              <a:spcAft>
                <a:spcPct val="0"/>
              </a:spcAft>
              <a:defRPr sz="1100">
                <a:solidFill>
                  <a:schemeClr val="tx1"/>
                </a:solidFill>
                <a:latin typeface="Arial" panose="020B0604020202020204" pitchFamily="34" charset="0"/>
              </a:defRPr>
            </a:lvl6pPr>
            <a:lvl7pPr marL="2971800" indent="-228600" defTabSz="576263" eaLnBrk="0" fontAlgn="base" hangingPunct="0">
              <a:spcBef>
                <a:spcPct val="0"/>
              </a:spcBef>
              <a:spcAft>
                <a:spcPct val="0"/>
              </a:spcAft>
              <a:defRPr sz="1100">
                <a:solidFill>
                  <a:schemeClr val="tx1"/>
                </a:solidFill>
                <a:latin typeface="Arial" panose="020B0604020202020204" pitchFamily="34" charset="0"/>
              </a:defRPr>
            </a:lvl7pPr>
            <a:lvl8pPr marL="3429000" indent="-228600" defTabSz="576263" eaLnBrk="0" fontAlgn="base" hangingPunct="0">
              <a:spcBef>
                <a:spcPct val="0"/>
              </a:spcBef>
              <a:spcAft>
                <a:spcPct val="0"/>
              </a:spcAft>
              <a:defRPr sz="1100">
                <a:solidFill>
                  <a:schemeClr val="tx1"/>
                </a:solidFill>
                <a:latin typeface="Arial" panose="020B0604020202020204" pitchFamily="34" charset="0"/>
              </a:defRPr>
            </a:lvl8pPr>
            <a:lvl9pPr marL="3886200" indent="-228600" defTabSz="576263" eaLnBrk="0" fontAlgn="base" hangingPunct="0">
              <a:spcBef>
                <a:spcPct val="0"/>
              </a:spcBef>
              <a:spcAft>
                <a:spcPct val="0"/>
              </a:spcAft>
              <a:defRPr sz="1100">
                <a:solidFill>
                  <a:schemeClr val="tx1"/>
                </a:solidFill>
                <a:latin typeface="Arial" panose="020B0604020202020204" pitchFamily="34" charset="0"/>
              </a:defRPr>
            </a:lvl9pPr>
          </a:lstStyle>
          <a:p>
            <a:pPr algn="ctr" eaLnBrk="1" hangingPunct="1"/>
            <a:r>
              <a:rPr lang="en-US" altLang="en-US" sz="900" dirty="0"/>
              <a:t>18</a:t>
            </a:r>
            <a:endParaRPr lang="ru-RU" altLang="en-US" sz="900" dirty="0"/>
          </a:p>
        </p:txBody>
      </p:sp>
      <p:sp>
        <p:nvSpPr>
          <p:cNvPr id="3077" name="Text Box 8">
            <a:extLst>
              <a:ext uri="{FF2B5EF4-FFF2-40B4-BE49-F238E27FC236}">
                <a16:creationId xmlns:a16="http://schemas.microsoft.com/office/drawing/2014/main" id="{A9B37F90-5802-491C-9473-99734F16E627}"/>
              </a:ext>
            </a:extLst>
          </p:cNvPr>
          <p:cNvSpPr txBox="1">
            <a:spLocks noChangeArrowheads="1"/>
          </p:cNvSpPr>
          <p:nvPr/>
        </p:nvSpPr>
        <p:spPr bwMode="auto">
          <a:xfrm>
            <a:off x="2447925" y="3889375"/>
            <a:ext cx="2784475" cy="1920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278" tIns="34139" rIns="68278" bIns="34139">
            <a:spAutoFit/>
          </a:bodyPr>
          <a:lstStyle>
            <a:lvl1pPr defTabSz="576263" eaLnBrk="0" hangingPunct="0">
              <a:defRPr sz="1100">
                <a:solidFill>
                  <a:schemeClr val="tx1"/>
                </a:solidFill>
                <a:latin typeface="Arial" panose="020B0604020202020204" pitchFamily="34" charset="0"/>
              </a:defRPr>
            </a:lvl1pPr>
            <a:lvl2pPr marL="742950" indent="-285750" defTabSz="576263" eaLnBrk="0" hangingPunct="0">
              <a:defRPr sz="1100">
                <a:solidFill>
                  <a:schemeClr val="tx1"/>
                </a:solidFill>
                <a:latin typeface="Arial" panose="020B0604020202020204" pitchFamily="34" charset="0"/>
              </a:defRPr>
            </a:lvl2pPr>
            <a:lvl3pPr marL="1143000" indent="-228600" defTabSz="576263" eaLnBrk="0" hangingPunct="0">
              <a:defRPr sz="1100">
                <a:solidFill>
                  <a:schemeClr val="tx1"/>
                </a:solidFill>
                <a:latin typeface="Arial" panose="020B0604020202020204" pitchFamily="34" charset="0"/>
              </a:defRPr>
            </a:lvl3pPr>
            <a:lvl4pPr marL="1600200" indent="-228600" defTabSz="576263" eaLnBrk="0" hangingPunct="0">
              <a:defRPr sz="1100">
                <a:solidFill>
                  <a:schemeClr val="tx1"/>
                </a:solidFill>
                <a:latin typeface="Arial" panose="020B0604020202020204" pitchFamily="34" charset="0"/>
              </a:defRPr>
            </a:lvl4pPr>
            <a:lvl5pPr marL="2057400" indent="-228600" defTabSz="576263" eaLnBrk="0" hangingPunct="0">
              <a:defRPr sz="1100">
                <a:solidFill>
                  <a:schemeClr val="tx1"/>
                </a:solidFill>
                <a:latin typeface="Arial" panose="020B0604020202020204" pitchFamily="34" charset="0"/>
              </a:defRPr>
            </a:lvl5pPr>
            <a:lvl6pPr marL="2514600" indent="-228600" defTabSz="576263" eaLnBrk="0" fontAlgn="base" hangingPunct="0">
              <a:spcBef>
                <a:spcPct val="0"/>
              </a:spcBef>
              <a:spcAft>
                <a:spcPct val="0"/>
              </a:spcAft>
              <a:defRPr sz="1100">
                <a:solidFill>
                  <a:schemeClr val="tx1"/>
                </a:solidFill>
                <a:latin typeface="Arial" panose="020B0604020202020204" pitchFamily="34" charset="0"/>
              </a:defRPr>
            </a:lvl6pPr>
            <a:lvl7pPr marL="2971800" indent="-228600" defTabSz="576263" eaLnBrk="0" fontAlgn="base" hangingPunct="0">
              <a:spcBef>
                <a:spcPct val="0"/>
              </a:spcBef>
              <a:spcAft>
                <a:spcPct val="0"/>
              </a:spcAft>
              <a:defRPr sz="1100">
                <a:solidFill>
                  <a:schemeClr val="tx1"/>
                </a:solidFill>
                <a:latin typeface="Arial" panose="020B0604020202020204" pitchFamily="34" charset="0"/>
              </a:defRPr>
            </a:lvl7pPr>
            <a:lvl8pPr marL="3429000" indent="-228600" defTabSz="576263" eaLnBrk="0" fontAlgn="base" hangingPunct="0">
              <a:spcBef>
                <a:spcPct val="0"/>
              </a:spcBef>
              <a:spcAft>
                <a:spcPct val="0"/>
              </a:spcAft>
              <a:defRPr sz="1100">
                <a:solidFill>
                  <a:schemeClr val="tx1"/>
                </a:solidFill>
                <a:latin typeface="Arial" panose="020B0604020202020204" pitchFamily="34" charset="0"/>
              </a:defRPr>
            </a:lvl8pPr>
            <a:lvl9pPr marL="3886200" indent="-228600" defTabSz="576263" eaLnBrk="0" fontAlgn="base" hangingPunct="0">
              <a:spcBef>
                <a:spcPct val="0"/>
              </a:spcBef>
              <a:spcAft>
                <a:spcPct val="0"/>
              </a:spcAft>
              <a:defRPr sz="1100">
                <a:solidFill>
                  <a:schemeClr val="tx1"/>
                </a:solidFill>
                <a:latin typeface="Arial" panose="020B0604020202020204" pitchFamily="34" charset="0"/>
              </a:defRPr>
            </a:lvl9pPr>
          </a:lstStyle>
          <a:p>
            <a:pPr eaLnBrk="1" hangingPunct="1"/>
            <a:endParaRPr lang="ru-RU" altLang="en-US" sz="800" dirty="0">
              <a:solidFill>
                <a:schemeClr val="bg2"/>
              </a:solidFill>
            </a:endParaRPr>
          </a:p>
        </p:txBody>
      </p:sp>
      <p:sp>
        <p:nvSpPr>
          <p:cNvPr id="3079" name="Rectangle 26">
            <a:extLst>
              <a:ext uri="{FF2B5EF4-FFF2-40B4-BE49-F238E27FC236}">
                <a16:creationId xmlns:a16="http://schemas.microsoft.com/office/drawing/2014/main" id="{7190837A-338F-4C35-BCA9-7735243D66CD}"/>
              </a:ext>
            </a:extLst>
          </p:cNvPr>
          <p:cNvSpPr>
            <a:spLocks noChangeArrowheads="1"/>
          </p:cNvSpPr>
          <p:nvPr/>
        </p:nvSpPr>
        <p:spPr bwMode="auto">
          <a:xfrm>
            <a:off x="720725" y="1152525"/>
            <a:ext cx="467995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57606" tIns="28803" rIns="57606" bIns="28803" anchor="ctr"/>
          <a:lstStyle>
            <a:lvl1pPr defTabSz="576263" eaLnBrk="0" hangingPunct="0">
              <a:defRPr sz="1100">
                <a:solidFill>
                  <a:schemeClr val="tx1"/>
                </a:solidFill>
                <a:latin typeface="Arial" panose="020B0604020202020204" pitchFamily="34" charset="0"/>
              </a:defRPr>
            </a:lvl1pPr>
            <a:lvl2pPr marL="742950" indent="-285750" defTabSz="576263" eaLnBrk="0" hangingPunct="0">
              <a:defRPr sz="1100">
                <a:solidFill>
                  <a:schemeClr val="tx1"/>
                </a:solidFill>
                <a:latin typeface="Arial" panose="020B0604020202020204" pitchFamily="34" charset="0"/>
              </a:defRPr>
            </a:lvl2pPr>
            <a:lvl3pPr marL="1143000" indent="-228600" defTabSz="576263" eaLnBrk="0" hangingPunct="0">
              <a:defRPr sz="1100">
                <a:solidFill>
                  <a:schemeClr val="tx1"/>
                </a:solidFill>
                <a:latin typeface="Arial" panose="020B0604020202020204" pitchFamily="34" charset="0"/>
              </a:defRPr>
            </a:lvl3pPr>
            <a:lvl4pPr marL="1600200" indent="-228600" defTabSz="576263" eaLnBrk="0" hangingPunct="0">
              <a:defRPr sz="1100">
                <a:solidFill>
                  <a:schemeClr val="tx1"/>
                </a:solidFill>
                <a:latin typeface="Arial" panose="020B0604020202020204" pitchFamily="34" charset="0"/>
              </a:defRPr>
            </a:lvl4pPr>
            <a:lvl5pPr marL="2057400" indent="-228600" defTabSz="576263" eaLnBrk="0" hangingPunct="0">
              <a:defRPr sz="1100">
                <a:solidFill>
                  <a:schemeClr val="tx1"/>
                </a:solidFill>
                <a:latin typeface="Arial" panose="020B0604020202020204" pitchFamily="34" charset="0"/>
              </a:defRPr>
            </a:lvl5pPr>
            <a:lvl6pPr marL="2514600" indent="-228600" defTabSz="576263" eaLnBrk="0" fontAlgn="base" hangingPunct="0">
              <a:spcBef>
                <a:spcPct val="0"/>
              </a:spcBef>
              <a:spcAft>
                <a:spcPct val="0"/>
              </a:spcAft>
              <a:defRPr sz="1100">
                <a:solidFill>
                  <a:schemeClr val="tx1"/>
                </a:solidFill>
                <a:latin typeface="Arial" panose="020B0604020202020204" pitchFamily="34" charset="0"/>
              </a:defRPr>
            </a:lvl6pPr>
            <a:lvl7pPr marL="2971800" indent="-228600" defTabSz="576263" eaLnBrk="0" fontAlgn="base" hangingPunct="0">
              <a:spcBef>
                <a:spcPct val="0"/>
              </a:spcBef>
              <a:spcAft>
                <a:spcPct val="0"/>
              </a:spcAft>
              <a:defRPr sz="1100">
                <a:solidFill>
                  <a:schemeClr val="tx1"/>
                </a:solidFill>
                <a:latin typeface="Arial" panose="020B0604020202020204" pitchFamily="34" charset="0"/>
              </a:defRPr>
            </a:lvl7pPr>
            <a:lvl8pPr marL="3429000" indent="-228600" defTabSz="576263" eaLnBrk="0" fontAlgn="base" hangingPunct="0">
              <a:spcBef>
                <a:spcPct val="0"/>
              </a:spcBef>
              <a:spcAft>
                <a:spcPct val="0"/>
              </a:spcAft>
              <a:defRPr sz="1100">
                <a:solidFill>
                  <a:schemeClr val="tx1"/>
                </a:solidFill>
                <a:latin typeface="Arial" panose="020B0604020202020204" pitchFamily="34" charset="0"/>
              </a:defRPr>
            </a:lvl8pPr>
            <a:lvl9pPr marL="3886200" indent="-228600" defTabSz="576263" eaLnBrk="0" fontAlgn="base" hangingPunct="0">
              <a:spcBef>
                <a:spcPct val="0"/>
              </a:spcBef>
              <a:spcAft>
                <a:spcPct val="0"/>
              </a:spcAft>
              <a:defRPr sz="1100">
                <a:solidFill>
                  <a:schemeClr val="tx1"/>
                </a:solidFill>
                <a:latin typeface="Arial" panose="020B0604020202020204" pitchFamily="34" charset="0"/>
              </a:defRPr>
            </a:lvl9pPr>
          </a:lstStyle>
          <a:p>
            <a:pPr eaLnBrk="1" hangingPunct="1"/>
            <a:endParaRPr lang="en-GB" altLang="en-US" dirty="0">
              <a:solidFill>
                <a:schemeClr val="tx2"/>
              </a:solidFill>
            </a:endParaRPr>
          </a:p>
        </p:txBody>
      </p:sp>
      <p:pic>
        <p:nvPicPr>
          <p:cNvPr id="3081" name="Picture 30" descr="ТПУ_Презентация_квадраты">
            <a:extLst>
              <a:ext uri="{FF2B5EF4-FFF2-40B4-BE49-F238E27FC236}">
                <a16:creationId xmlns:a16="http://schemas.microsoft.com/office/drawing/2014/main" id="{6B590D2C-E6BE-4CBA-8367-0E76EF255A4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778250"/>
            <a:ext cx="2520950"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Content Placeholder 2" descr="Chart, scatter chart&#10;&#10;Description automatically generated">
            <a:extLst>
              <a:ext uri="{FF2B5EF4-FFF2-40B4-BE49-F238E27FC236}">
                <a16:creationId xmlns:a16="http://schemas.microsoft.com/office/drawing/2014/main" id="{C01820E2-E7A6-7478-4439-7908FF38ADA0}"/>
              </a:ext>
            </a:extLst>
          </p:cNvPr>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2447925" y="570922"/>
            <a:ext cx="3168650" cy="1654882"/>
          </a:xfrm>
        </p:spPr>
      </p:pic>
      <mc:AlternateContent xmlns:mc="http://schemas.openxmlformats.org/markup-compatibility/2006" xmlns:a14="http://schemas.microsoft.com/office/drawing/2010/main">
        <mc:Choice Requires="a14">
          <p:graphicFrame>
            <p:nvGraphicFramePr>
              <p:cNvPr id="17" name="Table 16">
                <a:extLst>
                  <a:ext uri="{FF2B5EF4-FFF2-40B4-BE49-F238E27FC236}">
                    <a16:creationId xmlns:a16="http://schemas.microsoft.com/office/drawing/2014/main" id="{32C23E2E-5656-079D-7083-D1D29234813E}"/>
                  </a:ext>
                </a:extLst>
              </p:cNvPr>
              <p:cNvGraphicFramePr>
                <a:graphicFrameLocks noGrp="1"/>
              </p:cNvGraphicFramePr>
              <p:nvPr>
                <p:extLst>
                  <p:ext uri="{D42A27DB-BD31-4B8C-83A1-F6EECF244321}">
                    <p14:modId xmlns:p14="http://schemas.microsoft.com/office/powerpoint/2010/main" val="505521506"/>
                  </p:ext>
                </p:extLst>
              </p:nvPr>
            </p:nvGraphicFramePr>
            <p:xfrm>
              <a:off x="192314" y="2735641"/>
              <a:ext cx="5474519" cy="712639"/>
            </p:xfrm>
            <a:graphic>
              <a:graphicData uri="http://schemas.openxmlformats.org/drawingml/2006/table">
                <a:tbl>
                  <a:tblPr firstRow="1" firstCol="1" bandRow="1">
                    <a:tableStyleId>{7DF18680-E054-41AD-8BC1-D1AEF772440D}</a:tableStyleId>
                  </a:tblPr>
                  <a:tblGrid>
                    <a:gridCol w="931068">
                      <a:extLst>
                        <a:ext uri="{9D8B030D-6E8A-4147-A177-3AD203B41FA5}">
                          <a16:colId xmlns:a16="http://schemas.microsoft.com/office/drawing/2014/main" val="3619602860"/>
                        </a:ext>
                      </a:extLst>
                    </a:gridCol>
                    <a:gridCol w="941140">
                      <a:extLst>
                        <a:ext uri="{9D8B030D-6E8A-4147-A177-3AD203B41FA5}">
                          <a16:colId xmlns:a16="http://schemas.microsoft.com/office/drawing/2014/main" val="4021369305"/>
                        </a:ext>
                      </a:extLst>
                    </a:gridCol>
                    <a:gridCol w="647531">
                      <a:extLst>
                        <a:ext uri="{9D8B030D-6E8A-4147-A177-3AD203B41FA5}">
                          <a16:colId xmlns:a16="http://schemas.microsoft.com/office/drawing/2014/main" val="3461138646"/>
                        </a:ext>
                      </a:extLst>
                    </a:gridCol>
                    <a:gridCol w="708052">
                      <a:extLst>
                        <a:ext uri="{9D8B030D-6E8A-4147-A177-3AD203B41FA5}">
                          <a16:colId xmlns:a16="http://schemas.microsoft.com/office/drawing/2014/main" val="4173647468"/>
                        </a:ext>
                      </a:extLst>
                    </a:gridCol>
                    <a:gridCol w="1094600">
                      <a:extLst>
                        <a:ext uri="{9D8B030D-6E8A-4147-A177-3AD203B41FA5}">
                          <a16:colId xmlns:a16="http://schemas.microsoft.com/office/drawing/2014/main" val="3088824964"/>
                        </a:ext>
                      </a:extLst>
                    </a:gridCol>
                    <a:gridCol w="1152128">
                      <a:extLst>
                        <a:ext uri="{9D8B030D-6E8A-4147-A177-3AD203B41FA5}">
                          <a16:colId xmlns:a16="http://schemas.microsoft.com/office/drawing/2014/main" val="1582408736"/>
                        </a:ext>
                      </a:extLst>
                    </a:gridCol>
                  </a:tblGrid>
                  <a:tr h="230093">
                    <a:tc>
                      <a:txBody>
                        <a:bodyPr/>
                        <a:lstStyle/>
                        <a:p>
                          <a:pPr algn="ctr">
                            <a:lnSpc>
                              <a:spcPct val="107000"/>
                            </a:lnSpc>
                            <a:spcAft>
                              <a:spcPts val="800"/>
                            </a:spcAft>
                          </a:pPr>
                          <a:r>
                            <a:rPr lang="en-US" sz="1000" b="1" dirty="0">
                              <a:solidFill>
                                <a:schemeClr val="tx1"/>
                              </a:solidFill>
                              <a:effectLst/>
                              <a:latin typeface="+mn-lt"/>
                              <a:ea typeface="Calibri" panose="020F0502020204030204" pitchFamily="34" charset="0"/>
                              <a:cs typeface="Arial" panose="020B0604020202020204" pitchFamily="34" charset="0"/>
                            </a:rPr>
                            <a:t>Fitting model</a:t>
                          </a:r>
                          <a:endParaRPr lang="en-GB" sz="1000" b="1" dirty="0">
                            <a:solidFill>
                              <a:schemeClr val="tx1"/>
                            </a:solidFill>
                            <a:effectLst/>
                            <a:latin typeface="+mn-lt"/>
                            <a:ea typeface="Calibri" panose="020F0502020204030204" pitchFamily="34" charset="0"/>
                            <a:cs typeface="Arial" panose="020B0604020202020204" pitchFamily="34" charset="0"/>
                          </a:endParaRP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AB414"/>
                        </a:solidFill>
                      </a:tcPr>
                    </a:tc>
                    <a:tc>
                      <a:txBody>
                        <a:bodyPr/>
                        <a:lstStyle/>
                        <a:p>
                          <a:pPr marL="0" algn="ctr" defTabSz="914400" rtl="0" eaLnBrk="1" latinLnBrk="0" hangingPunct="1">
                            <a:lnSpc>
                              <a:spcPct val="107000"/>
                            </a:lnSpc>
                            <a:spcAft>
                              <a:spcPts val="800"/>
                            </a:spcAft>
                          </a:pPr>
                          <a:r>
                            <a:rPr kumimoji="0" lang="en-US" sz="1000" b="1" u="none" strike="noStrike" kern="1200" cap="none" spc="0" normalizeH="0" baseline="0" noProof="0" dirty="0">
                              <a:ln>
                                <a:noFill/>
                              </a:ln>
                              <a:solidFill>
                                <a:srgbClr val="000000"/>
                              </a:solidFill>
                              <a:effectLst/>
                              <a:uLnTx/>
                              <a:uFillTx/>
                              <a:latin typeface="+mn-lt"/>
                              <a:ea typeface="Calibri" panose="020F0502020204030204" pitchFamily="34" charset="0"/>
                              <a:cs typeface="Arial" panose="020B0604020202020204" pitchFamily="34" charset="0"/>
                            </a:rPr>
                            <a:t>RMSE [</a:t>
                          </a:r>
                          <a14:m>
                            <m:oMath xmlns:m="http://schemas.openxmlformats.org/officeDocument/2006/math">
                              <m:r>
                                <a:rPr kumimoji="0" lang="en-US" sz="1000" b="1" i="1" u="none" strike="noStrike" kern="1200" cap="none" spc="0" normalizeH="0" baseline="0" noProof="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𝟏</m:t>
                              </m:r>
                              <m:sSup>
                                <m:sSupPr>
                                  <m:ctrlPr>
                                    <a:rPr kumimoji="0" lang="en-US" sz="1000" b="1" i="1" u="none" strike="noStrike" kern="1200" cap="none" spc="0" normalizeH="0" baseline="0" noProof="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ctrlPr>
                                </m:sSupPr>
                                <m:e>
                                  <m:r>
                                    <a:rPr kumimoji="0" lang="en-US" sz="1000" b="1" i="1" u="none" strike="noStrike" kern="1200" cap="none" spc="0" normalizeH="0" baseline="0" noProof="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𝟎</m:t>
                                  </m:r>
                                </m:e>
                                <m:sup>
                                  <m:r>
                                    <a:rPr kumimoji="0" lang="en-US" sz="1000" b="1" i="1" u="none" strike="noStrike" kern="1200" cap="none" spc="0" normalizeH="0" baseline="0" noProof="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m:t>
                                  </m:r>
                                  <m:r>
                                    <a:rPr kumimoji="0" lang="en-US" sz="1000" b="1" i="1" u="none" strike="noStrike" kern="1200" cap="none" spc="0" normalizeH="0" baseline="0" noProof="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𝟔</m:t>
                                  </m:r>
                                </m:sup>
                              </m:sSup>
                            </m:oMath>
                          </a14:m>
                          <a:r>
                            <a:rPr kumimoji="0" lang="en-US" sz="1000" b="1" u="none" strike="noStrike" kern="1200" cap="none" spc="0" normalizeH="0" baseline="0" noProof="0" dirty="0">
                              <a:ln>
                                <a:noFill/>
                              </a:ln>
                              <a:solidFill>
                                <a:srgbClr val="000000"/>
                              </a:solidFill>
                              <a:effectLst/>
                              <a:uLnTx/>
                              <a:uFillTx/>
                              <a:latin typeface="+mn-lt"/>
                              <a:ea typeface="Calibri" panose="020F0502020204030204" pitchFamily="34" charset="0"/>
                              <a:cs typeface="Arial" panose="020B0604020202020204" pitchFamily="34" charset="0"/>
                            </a:rPr>
                            <a:t>]</a:t>
                          </a:r>
                          <a:endParaRPr kumimoji="0" lang="en-GB" sz="1000" b="1" u="none" strike="noStrike" kern="1200" cap="none" spc="0" normalizeH="0" baseline="0" dirty="0">
                            <a:ln>
                              <a:noFill/>
                            </a:ln>
                            <a:solidFill>
                              <a:srgbClr val="000000"/>
                            </a:solidFill>
                            <a:effectLst/>
                            <a:uLnTx/>
                            <a:uFillTx/>
                            <a:latin typeface="+mn-lt"/>
                            <a:ea typeface="Calibri" panose="020F0502020204030204" pitchFamily="34" charset="0"/>
                            <a:cs typeface="Arial" panose="020B0604020202020204" pitchFamily="34" charset="0"/>
                          </a:endParaRP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AB414"/>
                        </a:solidFill>
                      </a:tcPr>
                    </a:tc>
                    <a:tc>
                      <a:txBody>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n-US" sz="1000" b="1" u="none" strike="noStrike" kern="1200" cap="none" spc="0" normalizeH="0" baseline="0" dirty="0">
                              <a:ln>
                                <a:noFill/>
                              </a:ln>
                              <a:solidFill>
                                <a:srgbClr val="000000"/>
                              </a:solidFill>
                              <a:effectLst/>
                              <a:uLnTx/>
                              <a:uFillTx/>
                              <a:latin typeface="+mn-lt"/>
                              <a:ea typeface="Calibri" panose="020F0502020204030204" pitchFamily="34" charset="0"/>
                              <a:cs typeface="Arial" panose="020B0604020202020204" pitchFamily="34" charset="0"/>
                            </a:rPr>
                            <a:t>Adj. </a:t>
                          </a:r>
                          <a14:m>
                            <m:oMath xmlns:m="http://schemas.openxmlformats.org/officeDocument/2006/math">
                              <m:sSup>
                                <m:sSupPr>
                                  <m:ctrlPr>
                                    <a:rPr kumimoji="0" lang="en-US" sz="1000" b="1" i="1" u="none" strike="noStrike" kern="1200" cap="none" spc="0" normalizeH="0" baseline="0" noProof="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ctrlPr>
                                </m:sSupPr>
                                <m:e>
                                  <m:r>
                                    <a:rPr kumimoji="0" lang="en-US" sz="1000" b="1" i="1" u="none" strike="noStrike" kern="1200" cap="none" spc="0" normalizeH="0" baseline="0" noProof="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𝑹</m:t>
                                  </m:r>
                                </m:e>
                                <m:sup>
                                  <m:r>
                                    <a:rPr kumimoji="0" lang="en-US" sz="1000" b="1" i="1" u="none" strike="noStrike" kern="1200" cap="none" spc="0" normalizeH="0" baseline="0" noProof="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𝟐</m:t>
                                  </m:r>
                                </m:sup>
                              </m:sSup>
                            </m:oMath>
                          </a14:m>
                          <a:endParaRPr kumimoji="0" lang="en-GB" sz="1000" b="1" u="none" strike="noStrike" kern="1200" cap="none" spc="0" normalizeH="0" baseline="0" dirty="0">
                            <a:ln>
                              <a:noFill/>
                            </a:ln>
                            <a:solidFill>
                              <a:srgbClr val="000000"/>
                            </a:solidFill>
                            <a:effectLst/>
                            <a:uLnTx/>
                            <a:uFillTx/>
                            <a:latin typeface="+mn-lt"/>
                            <a:ea typeface="Calibri" panose="020F0502020204030204" pitchFamily="34" charset="0"/>
                            <a:cs typeface="Arial" panose="020B0604020202020204" pitchFamily="34" charset="0"/>
                          </a:endParaRP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AB414"/>
                        </a:solidFill>
                      </a:tcPr>
                    </a:tc>
                    <a:tc>
                      <a:txBody>
                        <a:bodyPr/>
                        <a:lstStyle/>
                        <a:p>
                          <a:pPr marL="0" marR="0" lvl="0" indent="0" algn="ctr" defTabSz="914400" rtl="0" eaLnBrk="1" fontAlgn="auto" latinLnBrk="0" hangingPunct="1">
                            <a:lnSpc>
                              <a:spcPct val="107000"/>
                            </a:lnSpc>
                            <a:spcBef>
                              <a:spcPts val="0"/>
                            </a:spcBef>
                            <a:spcAft>
                              <a:spcPts val="800"/>
                            </a:spcAft>
                            <a:buClrTx/>
                            <a:buSzTx/>
                            <a:buFontTx/>
                            <a:buNone/>
                            <a:tabLst/>
                            <a:defRPr/>
                          </a:pPr>
                          <a14:m>
                            <m:oMath xmlns:m="http://schemas.openxmlformats.org/officeDocument/2006/math">
                              <m:sSup>
                                <m:sSupPr>
                                  <m:ctrlPr>
                                    <a:rPr kumimoji="0" lang="en-US" sz="1000" b="1" i="1" u="none" strike="noStrike" kern="1200" cap="none" spc="0" normalizeH="0" baseline="0" noProof="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ctrlPr>
                                </m:sSupPr>
                                <m:e>
                                  <m:r>
                                    <a:rPr kumimoji="0" lang="en-US" sz="1000" b="1" i="1" u="none" strike="noStrike" kern="1200" cap="none" spc="0" normalizeH="0" baseline="0" noProof="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𝝌</m:t>
                                  </m:r>
                                </m:e>
                                <m:sup>
                                  <m:r>
                                    <a:rPr kumimoji="0" lang="en-US" sz="1000" b="1" i="1" u="none" strike="noStrike" kern="1200" cap="none" spc="0" normalizeH="0" baseline="0" noProof="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𝟐</m:t>
                                  </m:r>
                                </m:sup>
                              </m:sSup>
                              <m:r>
                                <a:rPr kumimoji="0" lang="en-US" sz="1000" b="1" i="1" u="none" strike="noStrike" kern="1200" cap="none" spc="0" normalizeH="0" baseline="0" noProof="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m:t>
                              </m:r>
                              <m:r>
                                <a:rPr kumimoji="0" lang="en-US" sz="1000" b="1" i="1" u="none" strike="noStrike" kern="1200" cap="none" spc="0" normalizeH="0" baseline="0" noProof="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𝒅𝒐𝒇</m:t>
                              </m:r>
                            </m:oMath>
                          </a14:m>
                          <a:r>
                            <a:rPr kumimoji="0" lang="en-GB" sz="1000" b="1" u="none" strike="noStrike" kern="1200" cap="none" spc="0" normalizeH="0" baseline="0" dirty="0">
                              <a:ln>
                                <a:noFill/>
                              </a:ln>
                              <a:solidFill>
                                <a:srgbClr val="000000"/>
                              </a:solidFill>
                              <a:effectLst/>
                              <a:uLnTx/>
                              <a:uFillTx/>
                              <a:latin typeface="+mn-lt"/>
                              <a:ea typeface="Calibri" panose="020F0502020204030204" pitchFamily="34" charset="0"/>
                              <a:cs typeface="Arial" panose="020B0604020202020204" pitchFamily="34" charset="0"/>
                            </a:rPr>
                            <a:t> </a:t>
                          </a: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AB414"/>
                        </a:solidFill>
                      </a:tcPr>
                    </a:tc>
                    <a:tc>
                      <a:txBody>
                        <a:bodyPr/>
                        <a:lstStyle/>
                        <a:p>
                          <a:pPr marL="0" algn="ctr" defTabSz="914400" rtl="0" eaLnBrk="1" latinLnBrk="0" hangingPunct="1">
                            <a:lnSpc>
                              <a:spcPct val="107000"/>
                            </a:lnSpc>
                            <a:spcAft>
                              <a:spcPts val="800"/>
                            </a:spcAft>
                          </a:pPr>
                          <a14:m>
                            <m:oMath xmlns:m="http://schemas.openxmlformats.org/officeDocument/2006/math">
                              <m:sSubSup>
                                <m:sSubSupPr>
                                  <m:ctrlPr>
                                    <a:rPr kumimoji="0" lang="en-US" sz="1000" b="1" i="1"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ctrlPr>
                                </m:sSubSupPr>
                                <m:e>
                                  <m:r>
                                    <a:rPr kumimoji="0" lang="en-US" sz="1000" b="1" i="0"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𝚺</m:t>
                                  </m:r>
                                </m:e>
                                <m:sub>
                                  <m:r>
                                    <a:rPr kumimoji="0" lang="en-US" sz="1000" b="1" i="1"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𝒄𝒐𝒏𝒗</m:t>
                                  </m:r>
                                </m:sub>
                                <m:sup>
                                  <m:r>
                                    <a:rPr kumimoji="0" lang="en-US" sz="1000" b="1" i="1"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𝒇𝒊𝒕</m:t>
                                  </m:r>
                                  <m:r>
                                    <a:rPr kumimoji="0" lang="en-US" sz="1000" b="1" i="1"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m:t>
                                  </m:r>
                                  <m:r>
                                    <a:rPr kumimoji="0" lang="en-US" sz="1000" b="1" i="1"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𝒎𝒐𝒅𝒆𝒍</m:t>
                                  </m:r>
                                </m:sup>
                              </m:sSubSup>
                              <m:r>
                                <a:rPr kumimoji="0" lang="en-US" sz="1000" b="1" i="0"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m:t>
                              </m:r>
                              <m:r>
                                <a:rPr kumimoji="0" lang="en-US" sz="1000" b="1" i="1"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𝝁</m:t>
                              </m:r>
                              <m:r>
                                <a:rPr kumimoji="0" lang="en-US" sz="1000" b="1" i="1"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𝒎</m:t>
                              </m:r>
                              <m:r>
                                <a:rPr kumimoji="0" lang="en-US" sz="1000" b="1" i="1"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m:t>
                              </m:r>
                            </m:oMath>
                          </a14:m>
                          <a:r>
                            <a:rPr kumimoji="0" lang="en-GB" sz="1000" b="1" u="none" strike="noStrike" kern="1200" cap="none" spc="0" normalizeH="0" baseline="0" dirty="0">
                              <a:ln>
                                <a:noFill/>
                              </a:ln>
                              <a:solidFill>
                                <a:srgbClr val="000000"/>
                              </a:solidFill>
                              <a:effectLst/>
                              <a:uLnTx/>
                              <a:uFillTx/>
                              <a:latin typeface="+mn-lt"/>
                              <a:ea typeface="Calibri" panose="020F0502020204030204" pitchFamily="34" charset="0"/>
                              <a:cs typeface="Arial" panose="020B0604020202020204" pitchFamily="34" charset="0"/>
                            </a:rPr>
                            <a:t> </a:t>
                          </a: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AB414"/>
                        </a:solidFill>
                      </a:tcPr>
                    </a:tc>
                    <a:tc>
                      <a:txBody>
                        <a:bodyPr/>
                        <a:lstStyle/>
                        <a:p>
                          <a:pPr marL="0" marR="0" lvl="0" indent="0" algn="ctr" defTabSz="914400" rtl="0" eaLnBrk="1" fontAlgn="auto" latinLnBrk="0" hangingPunct="1">
                            <a:lnSpc>
                              <a:spcPct val="107000"/>
                            </a:lnSpc>
                            <a:spcBef>
                              <a:spcPts val="0"/>
                            </a:spcBef>
                            <a:spcAft>
                              <a:spcPts val="800"/>
                            </a:spcAft>
                            <a:buClrTx/>
                            <a:buSzTx/>
                            <a:buFontTx/>
                            <a:buNone/>
                            <a:tabLst/>
                            <a:defRPr/>
                          </a:pPr>
                          <a14:m>
                            <m:oMath xmlns:m="http://schemas.openxmlformats.org/officeDocument/2006/math">
                              <m:sSup>
                                <m:sSupPr>
                                  <m:ctrlPr>
                                    <a:rPr kumimoji="0" lang="en-US" sz="1000" b="1" i="1"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ctrlPr>
                                </m:sSupPr>
                                <m:e>
                                  <m:r>
                                    <a:rPr kumimoji="0" lang="en-US" sz="1000" b="1" i="0"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𝛀</m:t>
                                  </m:r>
                                </m:e>
                                <m:sup>
                                  <m:r>
                                    <a:rPr kumimoji="0" lang="en-US" sz="1000" b="1" i="0"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𝐟𝐢𝐭</m:t>
                                  </m:r>
                                  <m:r>
                                    <a:rPr kumimoji="0" lang="en-US" sz="1000" b="1" i="0"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m:t>
                                  </m:r>
                                  <m:r>
                                    <a:rPr kumimoji="0" lang="en-US" sz="1000" b="1" i="0"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𝐦𝐨𝐝𝐞𝐥</m:t>
                                  </m:r>
                                </m:sup>
                              </m:sSup>
                              <m:r>
                                <a:rPr kumimoji="0" lang="en-US" sz="1000" b="1" i="0"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 </m:t>
                              </m:r>
                              <m:r>
                                <a:rPr kumimoji="0" lang="en-US" sz="1000" b="1" i="1"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m:t>
                              </m:r>
                              <m:r>
                                <a:rPr kumimoji="0" lang="en-US" sz="1000" b="1" i="1"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𝝁</m:t>
                              </m:r>
                              <m:sSup>
                                <m:sSupPr>
                                  <m:ctrlPr>
                                    <a:rPr kumimoji="0" lang="en-US" sz="1000" b="1" i="1"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ctrlPr>
                                </m:sSupPr>
                                <m:e>
                                  <m:r>
                                    <a:rPr kumimoji="0" lang="en-US" sz="1000" b="1" i="1"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𝒎</m:t>
                                  </m:r>
                                </m:e>
                                <m:sup>
                                  <m:r>
                                    <a:rPr kumimoji="0" lang="en-US" sz="1000" b="1" i="1"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m:t>
                                  </m:r>
                                  <m:r>
                                    <a:rPr kumimoji="0" lang="en-US" sz="1000" b="1" i="1"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𝟏</m:t>
                                  </m:r>
                                </m:sup>
                              </m:sSup>
                              <m:r>
                                <a:rPr kumimoji="0" lang="en-US" sz="1000" b="1" i="1"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m:t>
                              </m:r>
                            </m:oMath>
                          </a14:m>
                          <a:r>
                            <a:rPr kumimoji="0" lang="en-GB" sz="1000" b="1" u="none" strike="noStrike" kern="1200" cap="none" spc="0" normalizeH="0" baseline="0" dirty="0">
                              <a:ln>
                                <a:noFill/>
                              </a:ln>
                              <a:solidFill>
                                <a:srgbClr val="000000"/>
                              </a:solidFill>
                              <a:effectLst/>
                              <a:uLnTx/>
                              <a:uFillTx/>
                              <a:latin typeface="+mn-lt"/>
                              <a:ea typeface="Calibri" panose="020F0502020204030204" pitchFamily="34" charset="0"/>
                              <a:cs typeface="Arial" panose="020B0604020202020204" pitchFamily="34" charset="0"/>
                            </a:rPr>
                            <a:t> </a:t>
                          </a: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AB414"/>
                        </a:solidFill>
                      </a:tcPr>
                    </a:tc>
                    <a:extLst>
                      <a:ext uri="{0D108BD9-81ED-4DB2-BD59-A6C34878D82A}">
                        <a16:rowId xmlns:a16="http://schemas.microsoft.com/office/drawing/2014/main" val="956065325"/>
                      </a:ext>
                    </a:extLst>
                  </a:tr>
                  <a:tr h="180158">
                    <a:tc>
                      <a:txBody>
                        <a:bodyPr/>
                        <a:lstStyle/>
                        <a:p>
                          <a:pPr algn="ctr">
                            <a:lnSpc>
                              <a:spcPct val="107000"/>
                            </a:lnSpc>
                            <a:spcAft>
                              <a:spcPts val="800"/>
                            </a:spcAft>
                          </a:pPr>
                          <a:r>
                            <a:rPr lang="en-US" sz="1000" b="1" kern="1200" dirty="0">
                              <a:solidFill>
                                <a:schemeClr val="tx1"/>
                              </a:solidFill>
                              <a:effectLst/>
                              <a:latin typeface="+mn-lt"/>
                              <a:ea typeface="Calibri" panose="020F0502020204030204" pitchFamily="34" charset="0"/>
                              <a:cs typeface="Arial" panose="020B0604020202020204" pitchFamily="34" charset="0"/>
                            </a:rPr>
                            <a:t>Gaussian</a:t>
                          </a:r>
                          <a:endParaRPr lang="en-GB" sz="1000" b="1" kern="1200" dirty="0">
                            <a:solidFill>
                              <a:schemeClr val="tx1"/>
                            </a:solidFill>
                            <a:effectLst/>
                            <a:latin typeface="+mn-lt"/>
                            <a:ea typeface="Calibri" panose="020F0502020204030204" pitchFamily="34" charset="0"/>
                            <a:cs typeface="Arial" panose="020B0604020202020204" pitchFamily="34" charset="0"/>
                          </a:endParaRP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AB414"/>
                        </a:solidFill>
                      </a:tcPr>
                    </a:tc>
                    <a:tc>
                      <a:txBody>
                        <a:bodyPr/>
                        <a:lstStyle/>
                        <a:p>
                          <a:pPr marL="0" algn="ctr" defTabSz="914400" rtl="0" eaLnBrk="1" latinLnBrk="0" hangingPunct="1">
                            <a:lnSpc>
                              <a:spcPct val="107000"/>
                            </a:lnSpc>
                            <a:spcBef>
                              <a:spcPts val="300"/>
                            </a:spcBef>
                            <a:spcAft>
                              <a:spcPts val="300"/>
                            </a:spcAft>
                            <a:tabLst>
                              <a:tab pos="1045210" algn="l"/>
                            </a:tabLst>
                          </a:pPr>
                          <a:r>
                            <a:rPr lang="en-GB" sz="1000" kern="1200" dirty="0">
                              <a:solidFill>
                                <a:schemeClr val="dk1"/>
                              </a:solidFill>
                              <a:effectLst/>
                              <a:latin typeface="+mn-lt"/>
                              <a:ea typeface="Calibri" panose="020F0502020204030204" pitchFamily="34" charset="0"/>
                              <a:cs typeface="Arial" panose="020B0604020202020204" pitchFamily="34" charset="0"/>
                            </a:rPr>
                            <a:t>2.497</a:t>
                          </a: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tc>
                      <a:txBody>
                        <a:bodyPr/>
                        <a:lstStyle/>
                        <a:p>
                          <a:pPr marL="0" algn="ctr" defTabSz="914400" rtl="0" eaLnBrk="1" latinLnBrk="0" hangingPunct="1">
                            <a:lnSpc>
                              <a:spcPct val="107000"/>
                            </a:lnSpc>
                            <a:spcBef>
                              <a:spcPts val="300"/>
                            </a:spcBef>
                            <a:spcAft>
                              <a:spcPts val="300"/>
                            </a:spcAft>
                            <a:tabLst>
                              <a:tab pos="1045210" algn="l"/>
                            </a:tabLst>
                          </a:pPr>
                          <a:r>
                            <a:rPr lang="en-GB" sz="1000" kern="1200">
                              <a:solidFill>
                                <a:schemeClr val="dk1"/>
                              </a:solidFill>
                              <a:effectLst/>
                              <a:latin typeface="+mn-lt"/>
                              <a:ea typeface="Calibri" panose="020F0502020204030204" pitchFamily="34" charset="0"/>
                              <a:cs typeface="Arial" panose="020B0604020202020204" pitchFamily="34" charset="0"/>
                            </a:rPr>
                            <a:t>0.99972</a:t>
                          </a:r>
                          <a:endParaRPr lang="en-GB" sz="1000" kern="1200" dirty="0">
                            <a:solidFill>
                              <a:schemeClr val="dk1"/>
                            </a:solidFill>
                            <a:effectLst/>
                            <a:latin typeface="+mn-lt"/>
                            <a:ea typeface="Calibri" panose="020F0502020204030204" pitchFamily="34" charset="0"/>
                            <a:cs typeface="Arial" panose="020B0604020202020204" pitchFamily="34" charset="0"/>
                          </a:endParaRP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tc>
                      <a:txBody>
                        <a:bodyPr/>
                        <a:lstStyle/>
                        <a:p>
                          <a:pPr marL="0" algn="ctr" defTabSz="914400" rtl="0" eaLnBrk="1" latinLnBrk="0" hangingPunct="1">
                            <a:lnSpc>
                              <a:spcPct val="107000"/>
                            </a:lnSpc>
                            <a:spcBef>
                              <a:spcPts val="300"/>
                            </a:spcBef>
                            <a:spcAft>
                              <a:spcPts val="300"/>
                            </a:spcAft>
                            <a:tabLst>
                              <a:tab pos="1045210" algn="l"/>
                            </a:tabLst>
                          </a:pPr>
                          <a:r>
                            <a:rPr lang="en-GB" sz="1000" kern="1200" dirty="0">
                              <a:solidFill>
                                <a:schemeClr val="dk1"/>
                              </a:solidFill>
                              <a:effectLst/>
                              <a:latin typeface="+mn-lt"/>
                              <a:ea typeface="Calibri" panose="020F0502020204030204" pitchFamily="34" charset="0"/>
                              <a:cs typeface="Arial" panose="020B0604020202020204" pitchFamily="34" charset="0"/>
                            </a:rPr>
                            <a:t>1.159626</a:t>
                          </a: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tc>
                      <a:txBody>
                        <a:bodyPr/>
                        <a:lstStyle/>
                        <a:p>
                          <a:pPr marL="0" algn="ctr" defTabSz="914400" rtl="0" eaLnBrk="1" latinLnBrk="0" hangingPunct="1">
                            <a:lnSpc>
                              <a:spcPct val="107000"/>
                            </a:lnSpc>
                            <a:spcBef>
                              <a:spcPts val="300"/>
                            </a:spcBef>
                            <a:spcAft>
                              <a:spcPts val="300"/>
                            </a:spcAft>
                            <a:tabLst>
                              <a:tab pos="1045210" algn="l"/>
                            </a:tabLst>
                          </a:pPr>
                          <a:r>
                            <a:rPr lang="en-GB" sz="1000" kern="1200" dirty="0">
                              <a:solidFill>
                                <a:schemeClr val="dk1"/>
                              </a:solidFill>
                              <a:effectLst/>
                              <a:latin typeface="+mn-lt"/>
                              <a:ea typeface="Calibri" panose="020F0502020204030204" pitchFamily="34" charset="0"/>
                              <a:cs typeface="Arial" panose="020B0604020202020204" pitchFamily="34" charset="0"/>
                            </a:rPr>
                            <a:t>131.06 </a:t>
                          </a:r>
                          <a14:m>
                            <m:oMath xmlns:m="http://schemas.openxmlformats.org/officeDocument/2006/math">
                              <m:r>
                                <a:rPr kumimoji="0" lang="en-US" sz="1000" b="0" i="1"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m:t>
                              </m:r>
                            </m:oMath>
                          </a14:m>
                          <a:r>
                            <a:rPr lang="en-GB" sz="1000" kern="1200" dirty="0">
                              <a:solidFill>
                                <a:schemeClr val="dk1"/>
                              </a:solidFill>
                              <a:effectLst/>
                              <a:latin typeface="+mn-lt"/>
                              <a:ea typeface="Calibri" panose="020F0502020204030204" pitchFamily="34" charset="0"/>
                              <a:cs typeface="Arial" panose="020B0604020202020204" pitchFamily="34" charset="0"/>
                            </a:rPr>
                            <a:t> 0.338</a:t>
                          </a: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tc>
                      <a:txBody>
                        <a:bodyPr/>
                        <a:lstStyle/>
                        <a:p>
                          <a:pPr marL="0" algn="ctr" defTabSz="914400" rtl="0" eaLnBrk="1" latinLnBrk="0" hangingPunct="1">
                            <a:lnSpc>
                              <a:spcPct val="107000"/>
                            </a:lnSpc>
                            <a:spcBef>
                              <a:spcPts val="300"/>
                            </a:spcBef>
                            <a:spcAft>
                              <a:spcPts val="300"/>
                            </a:spcAft>
                            <a:tabLst>
                              <a:tab pos="1045210" algn="l"/>
                            </a:tabLst>
                          </a:pPr>
                          <a:r>
                            <a:rPr lang="en-GB" sz="1000" kern="1200" dirty="0">
                              <a:solidFill>
                                <a:schemeClr val="dk1"/>
                              </a:solidFill>
                              <a:effectLst/>
                              <a:latin typeface="+mn-lt"/>
                              <a:ea typeface="Calibri" panose="020F0502020204030204" pitchFamily="34" charset="0"/>
                              <a:cs typeface="Arial" panose="020B0604020202020204" pitchFamily="34" charset="0"/>
                            </a:rPr>
                            <a:t>3043.89</a:t>
                          </a: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extLst>
                      <a:ext uri="{0D108BD9-81ED-4DB2-BD59-A6C34878D82A}">
                        <a16:rowId xmlns:a16="http://schemas.microsoft.com/office/drawing/2014/main" val="3901420604"/>
                      </a:ext>
                    </a:extLst>
                  </a:tr>
                  <a:tr h="0">
                    <a:tc>
                      <a:txBody>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lang="en-US" sz="1000" b="1" kern="1200" dirty="0">
                              <a:solidFill>
                                <a:schemeClr val="tx1"/>
                              </a:solidFill>
                              <a:effectLst/>
                              <a:latin typeface="+mn-lt"/>
                              <a:ea typeface="Calibri" panose="020F0502020204030204" pitchFamily="34" charset="0"/>
                              <a:cs typeface="Arial" panose="020B0604020202020204" pitchFamily="34" charset="0"/>
                            </a:rPr>
                            <a:t>D Gaussian</a:t>
                          </a:r>
                          <a:endParaRPr lang="en-GB" sz="1000" b="1" kern="1200" dirty="0">
                            <a:solidFill>
                              <a:schemeClr val="tx1"/>
                            </a:solidFill>
                            <a:effectLst/>
                            <a:latin typeface="+mn-lt"/>
                            <a:ea typeface="Calibri" panose="020F0502020204030204" pitchFamily="34" charset="0"/>
                            <a:cs typeface="Arial" panose="020B0604020202020204" pitchFamily="34" charset="0"/>
                          </a:endParaRP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AB414"/>
                        </a:solidFill>
                      </a:tcPr>
                    </a:tc>
                    <a:tc>
                      <a:txBody>
                        <a:bodyPr/>
                        <a:lstStyle/>
                        <a:p>
                          <a:pPr algn="ctr">
                            <a:lnSpc>
                              <a:spcPct val="107000"/>
                            </a:lnSpc>
                            <a:spcBef>
                              <a:spcPts val="300"/>
                            </a:spcBef>
                            <a:spcAft>
                              <a:spcPts val="300"/>
                            </a:spcAft>
                            <a:tabLst>
                              <a:tab pos="1045210" algn="l"/>
                            </a:tabLst>
                          </a:pPr>
                          <a:r>
                            <a:rPr lang="en-GB" sz="1000" kern="1200" dirty="0">
                              <a:solidFill>
                                <a:schemeClr val="dk1"/>
                              </a:solidFill>
                              <a:effectLst/>
                              <a:latin typeface="+mn-lt"/>
                              <a:ea typeface="Calibri" panose="020F0502020204030204" pitchFamily="34" charset="0"/>
                              <a:cs typeface="Arial" panose="020B0604020202020204" pitchFamily="34" charset="0"/>
                            </a:rPr>
                            <a:t>2.497</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tc>
                      <a:txBody>
                        <a:bodyPr/>
                        <a:lstStyle/>
                        <a:p>
                          <a:pPr algn="ctr">
                            <a:lnSpc>
                              <a:spcPct val="107000"/>
                            </a:lnSpc>
                            <a:spcAft>
                              <a:spcPts val="800"/>
                            </a:spcAft>
                          </a:pPr>
                          <a:r>
                            <a:rPr lang="en-GB" sz="1000" kern="1200" dirty="0">
                              <a:solidFill>
                                <a:schemeClr val="dk1"/>
                              </a:solidFill>
                              <a:effectLst/>
                              <a:latin typeface="+mn-lt"/>
                              <a:ea typeface="Calibri" panose="020F0502020204030204" pitchFamily="34" charset="0"/>
                              <a:cs typeface="Arial" panose="020B0604020202020204" pitchFamily="34" charset="0"/>
                            </a:rPr>
                            <a:t>0.99969</a:t>
                          </a: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tc>
                      <a:txBody>
                        <a:bodyPr/>
                        <a:lstStyle/>
                        <a:p>
                          <a:pPr algn="ctr">
                            <a:lnSpc>
                              <a:spcPct val="107000"/>
                            </a:lnSpc>
                            <a:spcAft>
                              <a:spcPts val="800"/>
                            </a:spcAft>
                          </a:pPr>
                          <a:r>
                            <a:rPr lang="en-GB" sz="1000" kern="1200" dirty="0">
                              <a:solidFill>
                                <a:schemeClr val="dk1"/>
                              </a:solidFill>
                              <a:effectLst/>
                              <a:latin typeface="+mn-lt"/>
                              <a:ea typeface="Calibri" panose="020F0502020204030204" pitchFamily="34" charset="0"/>
                              <a:cs typeface="Arial" panose="020B0604020202020204" pitchFamily="34" charset="0"/>
                            </a:rPr>
                            <a:t>1.281692</a:t>
                          </a: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tc>
                      <a:txBody>
                        <a:bodyPr/>
                        <a:lstStyle/>
                        <a:p>
                          <a:pPr algn="ctr">
                            <a:lnSpc>
                              <a:spcPct val="107000"/>
                            </a:lnSpc>
                            <a:spcAft>
                              <a:spcPts val="800"/>
                            </a:spcAft>
                          </a:pPr>
                          <a:r>
                            <a:rPr lang="en-GB" sz="1000" kern="1200" dirty="0">
                              <a:solidFill>
                                <a:schemeClr val="dk1"/>
                              </a:solidFill>
                              <a:effectLst/>
                              <a:latin typeface="+mn-lt"/>
                              <a:ea typeface="Calibri" panose="020F0502020204030204" pitchFamily="34" charset="0"/>
                              <a:cs typeface="Arial" panose="020B0604020202020204" pitchFamily="34" charset="0"/>
                            </a:rPr>
                            <a:t>131.06 </a:t>
                          </a:r>
                          <a14:m>
                            <m:oMath xmlns:m="http://schemas.openxmlformats.org/officeDocument/2006/math">
                              <m:r>
                                <a:rPr kumimoji="0" lang="en-US" sz="1000" b="0" i="1"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m:t>
                              </m:r>
                            </m:oMath>
                          </a14:m>
                          <a:r>
                            <a:rPr lang="en-GB" sz="1000" kern="1200" dirty="0">
                              <a:solidFill>
                                <a:schemeClr val="dk1"/>
                              </a:solidFill>
                              <a:effectLst/>
                              <a:latin typeface="+mn-lt"/>
                              <a:ea typeface="Calibri" panose="020F0502020204030204" pitchFamily="34" charset="0"/>
                              <a:cs typeface="Arial" panose="020B0604020202020204" pitchFamily="34" charset="0"/>
                            </a:rPr>
                            <a:t> 0.338</a:t>
                          </a: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tc>
                      <a:txBody>
                        <a:bodyPr/>
                        <a:lstStyle/>
                        <a:p>
                          <a:pPr algn="ctr">
                            <a:lnSpc>
                              <a:spcPct val="107000"/>
                            </a:lnSpc>
                            <a:spcAft>
                              <a:spcPts val="800"/>
                            </a:spcAft>
                          </a:pPr>
                          <a:r>
                            <a:rPr lang="en-GB" sz="1000" kern="1200" dirty="0">
                              <a:solidFill>
                                <a:schemeClr val="dk1"/>
                              </a:solidFill>
                              <a:effectLst/>
                              <a:latin typeface="+mn-lt"/>
                              <a:ea typeface="Calibri" panose="020F0502020204030204" pitchFamily="34" charset="0"/>
                              <a:cs typeface="Arial" panose="020B0604020202020204" pitchFamily="34" charset="0"/>
                            </a:rPr>
                            <a:t>3043.89</a:t>
                          </a: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extLst>
                      <a:ext uri="{0D108BD9-81ED-4DB2-BD59-A6C34878D82A}">
                        <a16:rowId xmlns:a16="http://schemas.microsoft.com/office/drawing/2014/main" val="73381630"/>
                      </a:ext>
                    </a:extLst>
                  </a:tr>
                  <a:tr h="0">
                    <a:tc>
                      <a:txBody>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lang="en-US" sz="1000" b="1" kern="1200" dirty="0">
                              <a:solidFill>
                                <a:schemeClr val="tx1"/>
                              </a:solidFill>
                              <a:effectLst/>
                              <a:latin typeface="+mn-lt"/>
                              <a:ea typeface="Calibri" panose="020F0502020204030204" pitchFamily="34" charset="0"/>
                              <a:cs typeface="Arial" panose="020B0604020202020204" pitchFamily="34" charset="0"/>
                            </a:rPr>
                            <a:t>q-Gaussian</a:t>
                          </a:r>
                          <a:endParaRPr lang="en-GB" sz="1000" b="1" kern="1200" dirty="0">
                            <a:solidFill>
                              <a:schemeClr val="tx1"/>
                            </a:solidFill>
                            <a:effectLst/>
                            <a:latin typeface="+mn-lt"/>
                            <a:ea typeface="Calibri" panose="020F0502020204030204" pitchFamily="34" charset="0"/>
                            <a:cs typeface="Arial" panose="020B0604020202020204" pitchFamily="34" charset="0"/>
                          </a:endParaRP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AB414"/>
                        </a:solidFill>
                      </a:tcPr>
                    </a:tc>
                    <a:tc>
                      <a:txBody>
                        <a:bodyPr/>
                        <a:lstStyle/>
                        <a:p>
                          <a:pPr marL="0" algn="ctr" defTabSz="914400" rtl="0" eaLnBrk="1" latinLnBrk="0" hangingPunct="1">
                            <a:lnSpc>
                              <a:spcPct val="107000"/>
                            </a:lnSpc>
                            <a:spcBef>
                              <a:spcPts val="300"/>
                            </a:spcBef>
                            <a:spcAft>
                              <a:spcPts val="300"/>
                            </a:spcAft>
                            <a:tabLst>
                              <a:tab pos="1045210" algn="l"/>
                            </a:tabLst>
                          </a:pPr>
                          <a:r>
                            <a:rPr lang="en-GB" sz="1000" kern="1200">
                              <a:solidFill>
                                <a:schemeClr val="dk1"/>
                              </a:solidFill>
                              <a:effectLst/>
                              <a:latin typeface="+mn-lt"/>
                              <a:ea typeface="Calibri" panose="020F0502020204030204" pitchFamily="34" charset="0"/>
                              <a:cs typeface="Arial" panose="020B0604020202020204" pitchFamily="34" charset="0"/>
                            </a:rPr>
                            <a:t>2.264 </a:t>
                          </a:r>
                          <a:endParaRPr lang="en-GB" sz="1000" kern="1200" dirty="0">
                            <a:solidFill>
                              <a:schemeClr val="dk1"/>
                            </a:solidFill>
                            <a:effectLst/>
                            <a:latin typeface="+mn-lt"/>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tc>
                      <a:txBody>
                        <a:bodyPr/>
                        <a:lstStyle/>
                        <a:p>
                          <a:pPr marL="0" algn="ctr" defTabSz="914400" rtl="0" eaLnBrk="1" latinLnBrk="0" hangingPunct="1">
                            <a:lnSpc>
                              <a:spcPct val="107000"/>
                            </a:lnSpc>
                            <a:spcBef>
                              <a:spcPts val="300"/>
                            </a:spcBef>
                            <a:spcAft>
                              <a:spcPts val="300"/>
                            </a:spcAft>
                            <a:tabLst>
                              <a:tab pos="1045210" algn="l"/>
                            </a:tabLst>
                          </a:pPr>
                          <a:r>
                            <a:rPr lang="en-GB" sz="1000" kern="1200" dirty="0">
                              <a:solidFill>
                                <a:schemeClr val="dk1"/>
                              </a:solidFill>
                              <a:effectLst/>
                              <a:latin typeface="+mn-lt"/>
                              <a:ea typeface="Calibri" panose="020F0502020204030204" pitchFamily="34" charset="0"/>
                              <a:cs typeface="Arial" panose="020B0604020202020204" pitchFamily="34" charset="0"/>
                            </a:rPr>
                            <a:t>0.99976</a:t>
                          </a: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tc>
                      <a:txBody>
                        <a:bodyPr/>
                        <a:lstStyle/>
                        <a:p>
                          <a:pPr marL="0" algn="ctr" defTabSz="914400" rtl="0" eaLnBrk="1" latinLnBrk="0" hangingPunct="1">
                            <a:lnSpc>
                              <a:spcPct val="107000"/>
                            </a:lnSpc>
                            <a:spcBef>
                              <a:spcPts val="300"/>
                            </a:spcBef>
                            <a:spcAft>
                              <a:spcPts val="300"/>
                            </a:spcAft>
                            <a:tabLst>
                              <a:tab pos="1045210" algn="l"/>
                            </a:tabLst>
                          </a:pPr>
                          <a:r>
                            <a:rPr lang="en-GB" sz="1000" kern="1200" dirty="0">
                              <a:solidFill>
                                <a:schemeClr val="dk1"/>
                              </a:solidFill>
                              <a:effectLst/>
                              <a:latin typeface="+mn-lt"/>
                              <a:ea typeface="Calibri" panose="020F0502020204030204" pitchFamily="34" charset="0"/>
                              <a:cs typeface="Arial" panose="020B0604020202020204" pitchFamily="34" charset="0"/>
                            </a:rPr>
                            <a:t>1.000926</a:t>
                          </a: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tc>
                      <a:txBody>
                        <a:bodyPr/>
                        <a:lstStyle/>
                        <a:p>
                          <a:pPr marL="0" algn="ctr" defTabSz="914400" rtl="0" eaLnBrk="1" latinLnBrk="0" hangingPunct="1">
                            <a:lnSpc>
                              <a:spcPct val="107000"/>
                            </a:lnSpc>
                            <a:spcBef>
                              <a:spcPts val="300"/>
                            </a:spcBef>
                            <a:spcAft>
                              <a:spcPts val="300"/>
                            </a:spcAft>
                            <a:tabLst>
                              <a:tab pos="1045210" algn="l"/>
                            </a:tabLst>
                          </a:pPr>
                          <a:r>
                            <a:rPr lang="en-GB" sz="1000" kern="1200" dirty="0">
                              <a:solidFill>
                                <a:schemeClr val="dk1"/>
                              </a:solidFill>
                              <a:effectLst/>
                              <a:latin typeface="+mn-lt"/>
                              <a:ea typeface="Calibri" panose="020F0502020204030204" pitchFamily="34" charset="0"/>
                              <a:cs typeface="Arial" panose="020B0604020202020204" pitchFamily="34" charset="0"/>
                            </a:rPr>
                            <a:t>130.83 </a:t>
                          </a:r>
                          <a14:m>
                            <m:oMath xmlns:m="http://schemas.openxmlformats.org/officeDocument/2006/math">
                              <m:r>
                                <a:rPr kumimoji="0" lang="en-US" sz="1000" b="0" i="1"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m:t>
                              </m:r>
                            </m:oMath>
                          </a14:m>
                          <a:r>
                            <a:rPr lang="en-GB" sz="1000" kern="1200" dirty="0">
                              <a:solidFill>
                                <a:schemeClr val="dk1"/>
                              </a:solidFill>
                              <a:effectLst/>
                              <a:latin typeface="+mn-lt"/>
                              <a:ea typeface="Calibri" panose="020F0502020204030204" pitchFamily="34" charset="0"/>
                              <a:cs typeface="Arial" panose="020B0604020202020204" pitchFamily="34" charset="0"/>
                            </a:rPr>
                            <a:t> 0.327</a:t>
                          </a: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tc>
                      <a:txBody>
                        <a:bodyPr/>
                        <a:lstStyle/>
                        <a:p>
                          <a:pPr marL="0" algn="ctr" defTabSz="914400" rtl="0" eaLnBrk="1" latinLnBrk="0" hangingPunct="1">
                            <a:lnSpc>
                              <a:spcPct val="107000"/>
                            </a:lnSpc>
                            <a:spcBef>
                              <a:spcPts val="300"/>
                            </a:spcBef>
                            <a:spcAft>
                              <a:spcPts val="300"/>
                            </a:spcAft>
                            <a:tabLst>
                              <a:tab pos="1045210" algn="l"/>
                            </a:tabLst>
                          </a:pPr>
                          <a:r>
                            <a:rPr lang="en-GB" sz="1000" kern="1200" dirty="0">
                              <a:solidFill>
                                <a:schemeClr val="dk1"/>
                              </a:solidFill>
                              <a:effectLst/>
                              <a:latin typeface="+mn-lt"/>
                              <a:ea typeface="Calibri" panose="020F0502020204030204" pitchFamily="34" charset="0"/>
                              <a:cs typeface="Arial" panose="020B0604020202020204" pitchFamily="34" charset="0"/>
                            </a:rPr>
                            <a:t>3032.288</a:t>
                          </a: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extLst>
                      <a:ext uri="{0D108BD9-81ED-4DB2-BD59-A6C34878D82A}">
                        <a16:rowId xmlns:a16="http://schemas.microsoft.com/office/drawing/2014/main" val="2704145726"/>
                      </a:ext>
                    </a:extLst>
                  </a:tr>
                </a:tbl>
              </a:graphicData>
            </a:graphic>
          </p:graphicFrame>
        </mc:Choice>
        <mc:Fallback xmlns="">
          <p:graphicFrame>
            <p:nvGraphicFramePr>
              <p:cNvPr id="17" name="Table 16">
                <a:extLst>
                  <a:ext uri="{FF2B5EF4-FFF2-40B4-BE49-F238E27FC236}">
                    <a16:creationId xmlns:a16="http://schemas.microsoft.com/office/drawing/2014/main" id="{32C23E2E-5656-079D-7083-D1D29234813E}"/>
                  </a:ext>
                </a:extLst>
              </p:cNvPr>
              <p:cNvGraphicFramePr>
                <a:graphicFrameLocks noGrp="1"/>
              </p:cNvGraphicFramePr>
              <p:nvPr>
                <p:extLst>
                  <p:ext uri="{D42A27DB-BD31-4B8C-83A1-F6EECF244321}">
                    <p14:modId xmlns:p14="http://schemas.microsoft.com/office/powerpoint/2010/main" val="505521506"/>
                  </p:ext>
                </p:extLst>
              </p:nvPr>
            </p:nvGraphicFramePr>
            <p:xfrm>
              <a:off x="192314" y="2735641"/>
              <a:ext cx="5474519" cy="712639"/>
            </p:xfrm>
            <a:graphic>
              <a:graphicData uri="http://schemas.openxmlformats.org/drawingml/2006/table">
                <a:tbl>
                  <a:tblPr firstRow="1" firstCol="1" bandRow="1">
                    <a:tableStyleId>{7DF18680-E054-41AD-8BC1-D1AEF772440D}</a:tableStyleId>
                  </a:tblPr>
                  <a:tblGrid>
                    <a:gridCol w="931068">
                      <a:extLst>
                        <a:ext uri="{9D8B030D-6E8A-4147-A177-3AD203B41FA5}">
                          <a16:colId xmlns:a16="http://schemas.microsoft.com/office/drawing/2014/main" val="3619602860"/>
                        </a:ext>
                      </a:extLst>
                    </a:gridCol>
                    <a:gridCol w="941140">
                      <a:extLst>
                        <a:ext uri="{9D8B030D-6E8A-4147-A177-3AD203B41FA5}">
                          <a16:colId xmlns:a16="http://schemas.microsoft.com/office/drawing/2014/main" val="4021369305"/>
                        </a:ext>
                      </a:extLst>
                    </a:gridCol>
                    <a:gridCol w="647531">
                      <a:extLst>
                        <a:ext uri="{9D8B030D-6E8A-4147-A177-3AD203B41FA5}">
                          <a16:colId xmlns:a16="http://schemas.microsoft.com/office/drawing/2014/main" val="3461138646"/>
                        </a:ext>
                      </a:extLst>
                    </a:gridCol>
                    <a:gridCol w="708052">
                      <a:extLst>
                        <a:ext uri="{9D8B030D-6E8A-4147-A177-3AD203B41FA5}">
                          <a16:colId xmlns:a16="http://schemas.microsoft.com/office/drawing/2014/main" val="4173647468"/>
                        </a:ext>
                      </a:extLst>
                    </a:gridCol>
                    <a:gridCol w="1094600">
                      <a:extLst>
                        <a:ext uri="{9D8B030D-6E8A-4147-A177-3AD203B41FA5}">
                          <a16:colId xmlns:a16="http://schemas.microsoft.com/office/drawing/2014/main" val="3088824964"/>
                        </a:ext>
                      </a:extLst>
                    </a:gridCol>
                    <a:gridCol w="1152128">
                      <a:extLst>
                        <a:ext uri="{9D8B030D-6E8A-4147-A177-3AD203B41FA5}">
                          <a16:colId xmlns:a16="http://schemas.microsoft.com/office/drawing/2014/main" val="1582408736"/>
                        </a:ext>
                      </a:extLst>
                    </a:gridCol>
                  </a:tblGrid>
                  <a:tr h="230093">
                    <a:tc>
                      <a:txBody>
                        <a:bodyPr/>
                        <a:lstStyle/>
                        <a:p>
                          <a:pPr algn="ctr">
                            <a:lnSpc>
                              <a:spcPct val="107000"/>
                            </a:lnSpc>
                            <a:spcAft>
                              <a:spcPts val="800"/>
                            </a:spcAft>
                          </a:pPr>
                          <a:r>
                            <a:rPr lang="en-US" sz="1000" b="1" dirty="0">
                              <a:solidFill>
                                <a:schemeClr val="tx1"/>
                              </a:solidFill>
                              <a:effectLst/>
                              <a:latin typeface="+mn-lt"/>
                              <a:ea typeface="Calibri" panose="020F0502020204030204" pitchFamily="34" charset="0"/>
                              <a:cs typeface="Arial" panose="020B0604020202020204" pitchFamily="34" charset="0"/>
                            </a:rPr>
                            <a:t>Fitting model</a:t>
                          </a:r>
                          <a:endParaRPr lang="en-GB" sz="1000" b="1" dirty="0">
                            <a:solidFill>
                              <a:schemeClr val="tx1"/>
                            </a:solidFill>
                            <a:effectLst/>
                            <a:latin typeface="+mn-lt"/>
                            <a:ea typeface="Calibri" panose="020F0502020204030204" pitchFamily="34" charset="0"/>
                            <a:cs typeface="Arial" panose="020B0604020202020204" pitchFamily="34" charset="0"/>
                          </a:endParaRP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AB414"/>
                        </a:solidFill>
                      </a:tcPr>
                    </a:tc>
                    <a:tc>
                      <a:txBody>
                        <a:bodyPr/>
                        <a:lstStyle/>
                        <a:p>
                          <a:endParaRPr lang="en-US"/>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5"/>
                          <a:stretch>
                            <a:fillRect l="-100000" t="-2632" r="-385714" b="-242105"/>
                          </a:stretch>
                        </a:blipFill>
                      </a:tcPr>
                    </a:tc>
                    <a:tc>
                      <a:txBody>
                        <a:bodyPr/>
                        <a:lstStyle/>
                        <a:p>
                          <a:endParaRPr lang="en-US"/>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5"/>
                          <a:stretch>
                            <a:fillRect l="-287850" t="-2632" r="-455140" b="-242105"/>
                          </a:stretch>
                        </a:blipFill>
                      </a:tcPr>
                    </a:tc>
                    <a:tc>
                      <a:txBody>
                        <a:bodyPr/>
                        <a:lstStyle/>
                        <a:p>
                          <a:endParaRPr lang="en-US"/>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5"/>
                          <a:stretch>
                            <a:fillRect l="-357759" t="-2632" r="-319828" b="-242105"/>
                          </a:stretch>
                        </a:blipFill>
                      </a:tcPr>
                    </a:tc>
                    <a:tc>
                      <a:txBody>
                        <a:bodyPr/>
                        <a:lstStyle/>
                        <a:p>
                          <a:endParaRPr lang="en-US"/>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5"/>
                          <a:stretch>
                            <a:fillRect l="-295000" t="-2632" r="-106111" b="-242105"/>
                          </a:stretch>
                        </a:blipFill>
                      </a:tcPr>
                    </a:tc>
                    <a:tc>
                      <a:txBody>
                        <a:bodyPr/>
                        <a:lstStyle/>
                        <a:p>
                          <a:endParaRPr lang="en-US"/>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5"/>
                          <a:stretch>
                            <a:fillRect l="-376190" t="-2632" r="-1058" b="-242105"/>
                          </a:stretch>
                        </a:blipFill>
                      </a:tcPr>
                    </a:tc>
                    <a:extLst>
                      <a:ext uri="{0D108BD9-81ED-4DB2-BD59-A6C34878D82A}">
                        <a16:rowId xmlns:a16="http://schemas.microsoft.com/office/drawing/2014/main" val="956065325"/>
                      </a:ext>
                    </a:extLst>
                  </a:tr>
                  <a:tr h="180158">
                    <a:tc>
                      <a:txBody>
                        <a:bodyPr/>
                        <a:lstStyle/>
                        <a:p>
                          <a:pPr algn="ctr">
                            <a:lnSpc>
                              <a:spcPct val="107000"/>
                            </a:lnSpc>
                            <a:spcAft>
                              <a:spcPts val="800"/>
                            </a:spcAft>
                          </a:pPr>
                          <a:r>
                            <a:rPr lang="en-US" sz="1000" b="1" kern="1200" dirty="0">
                              <a:solidFill>
                                <a:schemeClr val="tx1"/>
                              </a:solidFill>
                              <a:effectLst/>
                              <a:latin typeface="+mn-lt"/>
                              <a:ea typeface="Calibri" panose="020F0502020204030204" pitchFamily="34" charset="0"/>
                              <a:cs typeface="Arial" panose="020B0604020202020204" pitchFamily="34" charset="0"/>
                            </a:rPr>
                            <a:t>Gaussian</a:t>
                          </a:r>
                          <a:endParaRPr lang="en-GB" sz="1000" b="1" kern="1200" dirty="0">
                            <a:solidFill>
                              <a:schemeClr val="tx1"/>
                            </a:solidFill>
                            <a:effectLst/>
                            <a:latin typeface="+mn-lt"/>
                            <a:ea typeface="Calibri" panose="020F0502020204030204" pitchFamily="34" charset="0"/>
                            <a:cs typeface="Arial" panose="020B0604020202020204" pitchFamily="34" charset="0"/>
                          </a:endParaRP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AB414"/>
                        </a:solidFill>
                      </a:tcPr>
                    </a:tc>
                    <a:tc>
                      <a:txBody>
                        <a:bodyPr/>
                        <a:lstStyle/>
                        <a:p>
                          <a:pPr marL="0" algn="ctr" defTabSz="914400" rtl="0" eaLnBrk="1" latinLnBrk="0" hangingPunct="1">
                            <a:lnSpc>
                              <a:spcPct val="107000"/>
                            </a:lnSpc>
                            <a:spcBef>
                              <a:spcPts val="300"/>
                            </a:spcBef>
                            <a:spcAft>
                              <a:spcPts val="300"/>
                            </a:spcAft>
                            <a:tabLst>
                              <a:tab pos="1045210" algn="l"/>
                            </a:tabLst>
                          </a:pPr>
                          <a:r>
                            <a:rPr lang="en-GB" sz="1000" kern="1200" dirty="0">
                              <a:solidFill>
                                <a:schemeClr val="dk1"/>
                              </a:solidFill>
                              <a:effectLst/>
                              <a:latin typeface="+mn-lt"/>
                              <a:ea typeface="Calibri" panose="020F0502020204030204" pitchFamily="34" charset="0"/>
                              <a:cs typeface="Arial" panose="020B0604020202020204" pitchFamily="34" charset="0"/>
                            </a:rPr>
                            <a:t>2.497</a:t>
                          </a: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tc>
                      <a:txBody>
                        <a:bodyPr/>
                        <a:lstStyle/>
                        <a:p>
                          <a:pPr marL="0" algn="ctr" defTabSz="914400" rtl="0" eaLnBrk="1" latinLnBrk="0" hangingPunct="1">
                            <a:lnSpc>
                              <a:spcPct val="107000"/>
                            </a:lnSpc>
                            <a:spcBef>
                              <a:spcPts val="300"/>
                            </a:spcBef>
                            <a:spcAft>
                              <a:spcPts val="300"/>
                            </a:spcAft>
                            <a:tabLst>
                              <a:tab pos="1045210" algn="l"/>
                            </a:tabLst>
                          </a:pPr>
                          <a:r>
                            <a:rPr lang="en-GB" sz="1000" kern="1200">
                              <a:solidFill>
                                <a:schemeClr val="dk1"/>
                              </a:solidFill>
                              <a:effectLst/>
                              <a:latin typeface="+mn-lt"/>
                              <a:ea typeface="Calibri" panose="020F0502020204030204" pitchFamily="34" charset="0"/>
                              <a:cs typeface="Arial" panose="020B0604020202020204" pitchFamily="34" charset="0"/>
                            </a:rPr>
                            <a:t>0.99972</a:t>
                          </a:r>
                          <a:endParaRPr lang="en-GB" sz="1000" kern="1200" dirty="0">
                            <a:solidFill>
                              <a:schemeClr val="dk1"/>
                            </a:solidFill>
                            <a:effectLst/>
                            <a:latin typeface="+mn-lt"/>
                            <a:ea typeface="Calibri" panose="020F0502020204030204" pitchFamily="34" charset="0"/>
                            <a:cs typeface="Arial" panose="020B0604020202020204" pitchFamily="34" charset="0"/>
                          </a:endParaRP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tc>
                      <a:txBody>
                        <a:bodyPr/>
                        <a:lstStyle/>
                        <a:p>
                          <a:pPr marL="0" algn="ctr" defTabSz="914400" rtl="0" eaLnBrk="1" latinLnBrk="0" hangingPunct="1">
                            <a:lnSpc>
                              <a:spcPct val="107000"/>
                            </a:lnSpc>
                            <a:spcBef>
                              <a:spcPts val="300"/>
                            </a:spcBef>
                            <a:spcAft>
                              <a:spcPts val="300"/>
                            </a:spcAft>
                            <a:tabLst>
                              <a:tab pos="1045210" algn="l"/>
                            </a:tabLst>
                          </a:pPr>
                          <a:r>
                            <a:rPr lang="en-GB" sz="1000" kern="1200" dirty="0">
                              <a:solidFill>
                                <a:schemeClr val="dk1"/>
                              </a:solidFill>
                              <a:effectLst/>
                              <a:latin typeface="+mn-lt"/>
                              <a:ea typeface="Calibri" panose="020F0502020204030204" pitchFamily="34" charset="0"/>
                              <a:cs typeface="Arial" panose="020B0604020202020204" pitchFamily="34" charset="0"/>
                            </a:rPr>
                            <a:t>1.159626</a:t>
                          </a: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tc>
                      <a:txBody>
                        <a:bodyPr/>
                        <a:lstStyle/>
                        <a:p>
                          <a:endParaRPr lang="en-US"/>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5"/>
                          <a:stretch>
                            <a:fillRect l="-295000" t="-130000" r="-106111" b="-206667"/>
                          </a:stretch>
                        </a:blipFill>
                      </a:tcPr>
                    </a:tc>
                    <a:tc>
                      <a:txBody>
                        <a:bodyPr/>
                        <a:lstStyle/>
                        <a:p>
                          <a:pPr marL="0" algn="ctr" defTabSz="914400" rtl="0" eaLnBrk="1" latinLnBrk="0" hangingPunct="1">
                            <a:lnSpc>
                              <a:spcPct val="107000"/>
                            </a:lnSpc>
                            <a:spcBef>
                              <a:spcPts val="300"/>
                            </a:spcBef>
                            <a:spcAft>
                              <a:spcPts val="300"/>
                            </a:spcAft>
                            <a:tabLst>
                              <a:tab pos="1045210" algn="l"/>
                            </a:tabLst>
                          </a:pPr>
                          <a:r>
                            <a:rPr lang="en-GB" sz="1000" kern="1200" dirty="0">
                              <a:solidFill>
                                <a:schemeClr val="dk1"/>
                              </a:solidFill>
                              <a:effectLst/>
                              <a:latin typeface="+mn-lt"/>
                              <a:ea typeface="Calibri" panose="020F0502020204030204" pitchFamily="34" charset="0"/>
                              <a:cs typeface="Arial" panose="020B0604020202020204" pitchFamily="34" charset="0"/>
                            </a:rPr>
                            <a:t>3043.89</a:t>
                          </a: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extLst>
                      <a:ext uri="{0D108BD9-81ED-4DB2-BD59-A6C34878D82A}">
                        <a16:rowId xmlns:a16="http://schemas.microsoft.com/office/drawing/2014/main" val="3901420604"/>
                      </a:ext>
                    </a:extLst>
                  </a:tr>
                  <a:tr h="151194">
                    <a:tc>
                      <a:txBody>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lang="en-US" sz="1000" b="1" kern="1200" dirty="0">
                              <a:solidFill>
                                <a:schemeClr val="tx1"/>
                              </a:solidFill>
                              <a:effectLst/>
                              <a:latin typeface="+mn-lt"/>
                              <a:ea typeface="Calibri" panose="020F0502020204030204" pitchFamily="34" charset="0"/>
                              <a:cs typeface="Arial" panose="020B0604020202020204" pitchFamily="34" charset="0"/>
                            </a:rPr>
                            <a:t>D Gaussian</a:t>
                          </a:r>
                          <a:endParaRPr lang="en-GB" sz="1000" b="1" kern="1200" dirty="0">
                            <a:solidFill>
                              <a:schemeClr val="tx1"/>
                            </a:solidFill>
                            <a:effectLst/>
                            <a:latin typeface="+mn-lt"/>
                            <a:ea typeface="Calibri" panose="020F0502020204030204" pitchFamily="34" charset="0"/>
                            <a:cs typeface="Arial" panose="020B0604020202020204" pitchFamily="34" charset="0"/>
                          </a:endParaRP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AB414"/>
                        </a:solidFill>
                      </a:tcPr>
                    </a:tc>
                    <a:tc>
                      <a:txBody>
                        <a:bodyPr/>
                        <a:lstStyle/>
                        <a:p>
                          <a:pPr algn="ctr">
                            <a:lnSpc>
                              <a:spcPct val="107000"/>
                            </a:lnSpc>
                            <a:spcBef>
                              <a:spcPts val="300"/>
                            </a:spcBef>
                            <a:spcAft>
                              <a:spcPts val="300"/>
                            </a:spcAft>
                            <a:tabLst>
                              <a:tab pos="1045210" algn="l"/>
                            </a:tabLst>
                          </a:pPr>
                          <a:r>
                            <a:rPr lang="en-GB" sz="1000" kern="1200" dirty="0">
                              <a:solidFill>
                                <a:schemeClr val="dk1"/>
                              </a:solidFill>
                              <a:effectLst/>
                              <a:latin typeface="+mn-lt"/>
                              <a:ea typeface="Calibri" panose="020F0502020204030204" pitchFamily="34" charset="0"/>
                              <a:cs typeface="Arial" panose="020B0604020202020204" pitchFamily="34" charset="0"/>
                            </a:rPr>
                            <a:t>2.497</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tc>
                      <a:txBody>
                        <a:bodyPr/>
                        <a:lstStyle/>
                        <a:p>
                          <a:pPr algn="ctr">
                            <a:lnSpc>
                              <a:spcPct val="107000"/>
                            </a:lnSpc>
                            <a:spcAft>
                              <a:spcPts val="800"/>
                            </a:spcAft>
                          </a:pPr>
                          <a:r>
                            <a:rPr lang="en-GB" sz="1000" kern="1200" dirty="0">
                              <a:solidFill>
                                <a:schemeClr val="dk1"/>
                              </a:solidFill>
                              <a:effectLst/>
                              <a:latin typeface="+mn-lt"/>
                              <a:ea typeface="Calibri" panose="020F0502020204030204" pitchFamily="34" charset="0"/>
                              <a:cs typeface="Arial" panose="020B0604020202020204" pitchFamily="34" charset="0"/>
                            </a:rPr>
                            <a:t>0.99969</a:t>
                          </a: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tc>
                      <a:txBody>
                        <a:bodyPr/>
                        <a:lstStyle/>
                        <a:p>
                          <a:pPr algn="ctr">
                            <a:lnSpc>
                              <a:spcPct val="107000"/>
                            </a:lnSpc>
                            <a:spcAft>
                              <a:spcPts val="800"/>
                            </a:spcAft>
                          </a:pPr>
                          <a:r>
                            <a:rPr lang="en-GB" sz="1000" kern="1200" dirty="0">
                              <a:solidFill>
                                <a:schemeClr val="dk1"/>
                              </a:solidFill>
                              <a:effectLst/>
                              <a:latin typeface="+mn-lt"/>
                              <a:ea typeface="Calibri" panose="020F0502020204030204" pitchFamily="34" charset="0"/>
                              <a:cs typeface="Arial" panose="020B0604020202020204" pitchFamily="34" charset="0"/>
                            </a:rPr>
                            <a:t>1.281692</a:t>
                          </a: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tc>
                      <a:txBody>
                        <a:bodyPr/>
                        <a:lstStyle/>
                        <a:p>
                          <a:endParaRPr lang="en-US"/>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5"/>
                          <a:stretch>
                            <a:fillRect l="-295000" t="-276000" r="-106111" b="-148000"/>
                          </a:stretch>
                        </a:blipFill>
                      </a:tcPr>
                    </a:tc>
                    <a:tc>
                      <a:txBody>
                        <a:bodyPr/>
                        <a:lstStyle/>
                        <a:p>
                          <a:pPr algn="ctr">
                            <a:lnSpc>
                              <a:spcPct val="107000"/>
                            </a:lnSpc>
                            <a:spcAft>
                              <a:spcPts val="800"/>
                            </a:spcAft>
                          </a:pPr>
                          <a:r>
                            <a:rPr lang="en-GB" sz="1000" kern="1200" dirty="0">
                              <a:solidFill>
                                <a:schemeClr val="dk1"/>
                              </a:solidFill>
                              <a:effectLst/>
                              <a:latin typeface="+mn-lt"/>
                              <a:ea typeface="Calibri" panose="020F0502020204030204" pitchFamily="34" charset="0"/>
                              <a:cs typeface="Arial" panose="020B0604020202020204" pitchFamily="34" charset="0"/>
                            </a:rPr>
                            <a:t>3043.89</a:t>
                          </a: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extLst>
                      <a:ext uri="{0D108BD9-81ED-4DB2-BD59-A6C34878D82A}">
                        <a16:rowId xmlns:a16="http://schemas.microsoft.com/office/drawing/2014/main" val="73381630"/>
                      </a:ext>
                    </a:extLst>
                  </a:tr>
                  <a:tr h="151194">
                    <a:tc>
                      <a:txBody>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lang="en-US" sz="1000" b="1" kern="1200" dirty="0">
                              <a:solidFill>
                                <a:schemeClr val="tx1"/>
                              </a:solidFill>
                              <a:effectLst/>
                              <a:latin typeface="+mn-lt"/>
                              <a:ea typeface="Calibri" panose="020F0502020204030204" pitchFamily="34" charset="0"/>
                              <a:cs typeface="Arial" panose="020B0604020202020204" pitchFamily="34" charset="0"/>
                            </a:rPr>
                            <a:t>q-Gaussian</a:t>
                          </a:r>
                          <a:endParaRPr lang="en-GB" sz="1000" b="1" kern="1200" dirty="0">
                            <a:solidFill>
                              <a:schemeClr val="tx1"/>
                            </a:solidFill>
                            <a:effectLst/>
                            <a:latin typeface="+mn-lt"/>
                            <a:ea typeface="Calibri" panose="020F0502020204030204" pitchFamily="34" charset="0"/>
                            <a:cs typeface="Arial" panose="020B0604020202020204" pitchFamily="34" charset="0"/>
                          </a:endParaRP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AB414"/>
                        </a:solidFill>
                      </a:tcPr>
                    </a:tc>
                    <a:tc>
                      <a:txBody>
                        <a:bodyPr/>
                        <a:lstStyle/>
                        <a:p>
                          <a:pPr marL="0" algn="ctr" defTabSz="914400" rtl="0" eaLnBrk="1" latinLnBrk="0" hangingPunct="1">
                            <a:lnSpc>
                              <a:spcPct val="107000"/>
                            </a:lnSpc>
                            <a:spcBef>
                              <a:spcPts val="300"/>
                            </a:spcBef>
                            <a:spcAft>
                              <a:spcPts val="300"/>
                            </a:spcAft>
                            <a:tabLst>
                              <a:tab pos="1045210" algn="l"/>
                            </a:tabLst>
                          </a:pPr>
                          <a:r>
                            <a:rPr lang="en-GB" sz="1000" kern="1200">
                              <a:solidFill>
                                <a:schemeClr val="dk1"/>
                              </a:solidFill>
                              <a:effectLst/>
                              <a:latin typeface="+mn-lt"/>
                              <a:ea typeface="Calibri" panose="020F0502020204030204" pitchFamily="34" charset="0"/>
                              <a:cs typeface="Arial" panose="020B0604020202020204" pitchFamily="34" charset="0"/>
                            </a:rPr>
                            <a:t>2.264 </a:t>
                          </a:r>
                          <a:endParaRPr lang="en-GB" sz="1000" kern="1200" dirty="0">
                            <a:solidFill>
                              <a:schemeClr val="dk1"/>
                            </a:solidFill>
                            <a:effectLst/>
                            <a:latin typeface="+mn-lt"/>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tc>
                      <a:txBody>
                        <a:bodyPr/>
                        <a:lstStyle/>
                        <a:p>
                          <a:pPr marL="0" algn="ctr" defTabSz="914400" rtl="0" eaLnBrk="1" latinLnBrk="0" hangingPunct="1">
                            <a:lnSpc>
                              <a:spcPct val="107000"/>
                            </a:lnSpc>
                            <a:spcBef>
                              <a:spcPts val="300"/>
                            </a:spcBef>
                            <a:spcAft>
                              <a:spcPts val="300"/>
                            </a:spcAft>
                            <a:tabLst>
                              <a:tab pos="1045210" algn="l"/>
                            </a:tabLst>
                          </a:pPr>
                          <a:r>
                            <a:rPr lang="en-GB" sz="1000" kern="1200" dirty="0">
                              <a:solidFill>
                                <a:schemeClr val="dk1"/>
                              </a:solidFill>
                              <a:effectLst/>
                              <a:latin typeface="+mn-lt"/>
                              <a:ea typeface="Calibri" panose="020F0502020204030204" pitchFamily="34" charset="0"/>
                              <a:cs typeface="Arial" panose="020B0604020202020204" pitchFamily="34" charset="0"/>
                            </a:rPr>
                            <a:t>0.99976</a:t>
                          </a: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tc>
                      <a:txBody>
                        <a:bodyPr/>
                        <a:lstStyle/>
                        <a:p>
                          <a:pPr marL="0" algn="ctr" defTabSz="914400" rtl="0" eaLnBrk="1" latinLnBrk="0" hangingPunct="1">
                            <a:lnSpc>
                              <a:spcPct val="107000"/>
                            </a:lnSpc>
                            <a:spcBef>
                              <a:spcPts val="300"/>
                            </a:spcBef>
                            <a:spcAft>
                              <a:spcPts val="300"/>
                            </a:spcAft>
                            <a:tabLst>
                              <a:tab pos="1045210" algn="l"/>
                            </a:tabLst>
                          </a:pPr>
                          <a:r>
                            <a:rPr lang="en-GB" sz="1000" kern="1200" dirty="0">
                              <a:solidFill>
                                <a:schemeClr val="dk1"/>
                              </a:solidFill>
                              <a:effectLst/>
                              <a:latin typeface="+mn-lt"/>
                              <a:ea typeface="Calibri" panose="020F0502020204030204" pitchFamily="34" charset="0"/>
                              <a:cs typeface="Arial" panose="020B0604020202020204" pitchFamily="34" charset="0"/>
                            </a:rPr>
                            <a:t>1.000926</a:t>
                          </a: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tc>
                      <a:txBody>
                        <a:bodyPr/>
                        <a:lstStyle/>
                        <a:p>
                          <a:endParaRPr lang="en-US"/>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5"/>
                          <a:stretch>
                            <a:fillRect l="-295000" t="-376000" r="-106111" b="-48000"/>
                          </a:stretch>
                        </a:blipFill>
                      </a:tcPr>
                    </a:tc>
                    <a:tc>
                      <a:txBody>
                        <a:bodyPr/>
                        <a:lstStyle/>
                        <a:p>
                          <a:pPr marL="0" algn="ctr" defTabSz="914400" rtl="0" eaLnBrk="1" latinLnBrk="0" hangingPunct="1">
                            <a:lnSpc>
                              <a:spcPct val="107000"/>
                            </a:lnSpc>
                            <a:spcBef>
                              <a:spcPts val="300"/>
                            </a:spcBef>
                            <a:spcAft>
                              <a:spcPts val="300"/>
                            </a:spcAft>
                            <a:tabLst>
                              <a:tab pos="1045210" algn="l"/>
                            </a:tabLst>
                          </a:pPr>
                          <a:r>
                            <a:rPr lang="en-GB" sz="1000" kern="1200" dirty="0">
                              <a:solidFill>
                                <a:schemeClr val="dk1"/>
                              </a:solidFill>
                              <a:effectLst/>
                              <a:latin typeface="+mn-lt"/>
                              <a:ea typeface="Calibri" panose="020F0502020204030204" pitchFamily="34" charset="0"/>
                              <a:cs typeface="Arial" panose="020B0604020202020204" pitchFamily="34" charset="0"/>
                            </a:rPr>
                            <a:t>3032.288</a:t>
                          </a: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extLst>
                      <a:ext uri="{0D108BD9-81ED-4DB2-BD59-A6C34878D82A}">
                        <a16:rowId xmlns:a16="http://schemas.microsoft.com/office/drawing/2014/main" val="2704145726"/>
                      </a:ext>
                    </a:extLst>
                  </a:tr>
                </a:tbl>
              </a:graphicData>
            </a:graphic>
          </p:graphicFrame>
        </mc:Fallback>
      </mc:AlternateContent>
      <p:sp>
        <p:nvSpPr>
          <p:cNvPr id="18" name="Content Placeholder 1">
            <a:extLst>
              <a:ext uri="{FF2B5EF4-FFF2-40B4-BE49-F238E27FC236}">
                <a16:creationId xmlns:a16="http://schemas.microsoft.com/office/drawing/2014/main" id="{C1BA6108-6F9F-4359-74BD-88CCFCE66A07}"/>
              </a:ext>
            </a:extLst>
          </p:cNvPr>
          <p:cNvSpPr txBox="1">
            <a:spLocks/>
          </p:cNvSpPr>
          <p:nvPr/>
        </p:nvSpPr>
        <p:spPr bwMode="auto">
          <a:xfrm>
            <a:off x="209638" y="2497571"/>
            <a:ext cx="5186362" cy="3896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57606" tIns="28803" rIns="57606" bIns="28803" numCol="1" anchor="t" anchorCtr="0" compatLnSpc="1">
            <a:prstTxWarp prst="textNoShape">
              <a:avLst/>
            </a:prstTxWarp>
          </a:bodyPr>
          <a:lstStyle>
            <a:lvl1pPr marL="215900" indent="-215900" algn="l" defTabSz="576263" rtl="0" eaLnBrk="0" fontAlgn="base" hangingPunct="0">
              <a:spcBef>
                <a:spcPct val="20000"/>
              </a:spcBef>
              <a:spcAft>
                <a:spcPct val="0"/>
              </a:spcAft>
              <a:buChar char="•"/>
              <a:defRPr sz="2000">
                <a:solidFill>
                  <a:schemeClr val="tx1"/>
                </a:solidFill>
                <a:latin typeface="+mn-lt"/>
                <a:ea typeface="+mn-ea"/>
                <a:cs typeface="+mn-cs"/>
              </a:defRPr>
            </a:lvl1pPr>
            <a:lvl2pPr marL="468313" indent="-180975" algn="l" defTabSz="576263" rtl="0" eaLnBrk="0" fontAlgn="base" hangingPunct="0">
              <a:spcBef>
                <a:spcPct val="20000"/>
              </a:spcBef>
              <a:spcAft>
                <a:spcPct val="0"/>
              </a:spcAft>
              <a:buChar char="–"/>
              <a:defRPr>
                <a:solidFill>
                  <a:schemeClr val="tx1"/>
                </a:solidFill>
                <a:latin typeface="+mn-lt"/>
              </a:defRPr>
            </a:lvl2pPr>
            <a:lvl3pPr marL="719138" indent="-142875" algn="l" defTabSz="576263" rtl="0" eaLnBrk="0" fontAlgn="base" hangingPunct="0">
              <a:spcBef>
                <a:spcPct val="20000"/>
              </a:spcBef>
              <a:spcAft>
                <a:spcPct val="0"/>
              </a:spcAft>
              <a:buChar char="•"/>
              <a:defRPr sz="1500">
                <a:solidFill>
                  <a:schemeClr val="tx1"/>
                </a:solidFill>
                <a:latin typeface="+mn-lt"/>
              </a:defRPr>
            </a:lvl3pPr>
            <a:lvl4pPr marL="1008063" indent="-144463" algn="l" defTabSz="576263" rtl="0" eaLnBrk="0" fontAlgn="base" hangingPunct="0">
              <a:spcBef>
                <a:spcPct val="20000"/>
              </a:spcBef>
              <a:spcAft>
                <a:spcPct val="0"/>
              </a:spcAft>
              <a:buChar char="–"/>
              <a:defRPr sz="1300">
                <a:solidFill>
                  <a:schemeClr val="tx1"/>
                </a:solidFill>
                <a:latin typeface="+mn-lt"/>
              </a:defRPr>
            </a:lvl4pPr>
            <a:lvl5pPr marL="1295400" indent="-142875" algn="l" defTabSz="576263" rtl="0" eaLnBrk="0" fontAlgn="base" hangingPunct="0">
              <a:spcBef>
                <a:spcPct val="20000"/>
              </a:spcBef>
              <a:spcAft>
                <a:spcPct val="0"/>
              </a:spcAft>
              <a:buChar char="»"/>
              <a:defRPr sz="1300">
                <a:solidFill>
                  <a:schemeClr val="tx1"/>
                </a:solidFill>
                <a:latin typeface="+mn-lt"/>
              </a:defRPr>
            </a:lvl5pPr>
            <a:lvl6pPr marL="1752600" indent="-142875" algn="l" defTabSz="576263" rtl="0" fontAlgn="base">
              <a:spcBef>
                <a:spcPct val="20000"/>
              </a:spcBef>
              <a:spcAft>
                <a:spcPct val="0"/>
              </a:spcAft>
              <a:buChar char="»"/>
              <a:defRPr sz="1300">
                <a:solidFill>
                  <a:schemeClr val="tx1"/>
                </a:solidFill>
                <a:latin typeface="+mn-lt"/>
              </a:defRPr>
            </a:lvl6pPr>
            <a:lvl7pPr marL="2209800" indent="-142875" algn="l" defTabSz="576263" rtl="0" fontAlgn="base">
              <a:spcBef>
                <a:spcPct val="20000"/>
              </a:spcBef>
              <a:spcAft>
                <a:spcPct val="0"/>
              </a:spcAft>
              <a:buChar char="»"/>
              <a:defRPr sz="1300">
                <a:solidFill>
                  <a:schemeClr val="tx1"/>
                </a:solidFill>
                <a:latin typeface="+mn-lt"/>
              </a:defRPr>
            </a:lvl7pPr>
            <a:lvl8pPr marL="2667000" indent="-142875" algn="l" defTabSz="576263" rtl="0" fontAlgn="base">
              <a:spcBef>
                <a:spcPct val="20000"/>
              </a:spcBef>
              <a:spcAft>
                <a:spcPct val="0"/>
              </a:spcAft>
              <a:buChar char="»"/>
              <a:defRPr sz="1300">
                <a:solidFill>
                  <a:schemeClr val="tx1"/>
                </a:solidFill>
                <a:latin typeface="+mn-lt"/>
              </a:defRPr>
            </a:lvl8pPr>
            <a:lvl9pPr marL="3124200" indent="-142875" algn="l" defTabSz="576263" rtl="0" fontAlgn="base">
              <a:spcBef>
                <a:spcPct val="20000"/>
              </a:spcBef>
              <a:spcAft>
                <a:spcPct val="0"/>
              </a:spcAft>
              <a:buChar char="»"/>
              <a:defRPr sz="1300">
                <a:solidFill>
                  <a:schemeClr val="tx1"/>
                </a:solidFill>
                <a:latin typeface="+mn-lt"/>
              </a:defRPr>
            </a:lvl9pPr>
          </a:lstStyle>
          <a:p>
            <a:pPr marL="0" indent="0">
              <a:buFontTx/>
              <a:buNone/>
            </a:pPr>
            <a:r>
              <a:rPr lang="en-GB" sz="1000" kern="0" dirty="0"/>
              <a:t>Table 4: Fitting parameters and statistical analysis.</a:t>
            </a:r>
          </a:p>
        </p:txBody>
      </p:sp>
      <mc:AlternateContent xmlns:mc="http://schemas.openxmlformats.org/markup-compatibility/2006" xmlns:a14="http://schemas.microsoft.com/office/drawing/2010/main">
        <mc:Choice Requires="a14">
          <p:graphicFrame>
            <p:nvGraphicFramePr>
              <p:cNvPr id="26" name="Table 25">
                <a:extLst>
                  <a:ext uri="{FF2B5EF4-FFF2-40B4-BE49-F238E27FC236}">
                    <a16:creationId xmlns:a16="http://schemas.microsoft.com/office/drawing/2014/main" id="{437DECA9-DC24-24AE-795C-6105F1D92523}"/>
                  </a:ext>
                </a:extLst>
              </p:cNvPr>
              <p:cNvGraphicFramePr>
                <a:graphicFrameLocks noGrp="1"/>
              </p:cNvGraphicFramePr>
              <p:nvPr>
                <p:extLst>
                  <p:ext uri="{D42A27DB-BD31-4B8C-83A1-F6EECF244321}">
                    <p14:modId xmlns:p14="http://schemas.microsoft.com/office/powerpoint/2010/main" val="1842727618"/>
                  </p:ext>
                </p:extLst>
              </p:nvPr>
            </p:nvGraphicFramePr>
            <p:xfrm>
              <a:off x="233547" y="636014"/>
              <a:ext cx="1567217" cy="333901"/>
            </p:xfrm>
            <a:graphic>
              <a:graphicData uri="http://schemas.openxmlformats.org/drawingml/2006/table">
                <a:tbl>
                  <a:tblPr firstRow="1" firstCol="1" bandRow="1">
                    <a:tableStyleId>{7DF18680-E054-41AD-8BC1-D1AEF772440D}</a:tableStyleId>
                  </a:tblPr>
                  <a:tblGrid>
                    <a:gridCol w="1567217">
                      <a:extLst>
                        <a:ext uri="{9D8B030D-6E8A-4147-A177-3AD203B41FA5}">
                          <a16:colId xmlns:a16="http://schemas.microsoft.com/office/drawing/2014/main" val="2263285554"/>
                        </a:ext>
                      </a:extLst>
                    </a:gridCol>
                  </a:tblGrid>
                  <a:tr h="182707">
                    <a:tc>
                      <a:txBody>
                        <a:bodyPr/>
                        <a:lstStyle/>
                        <a:p>
                          <a:pPr marL="0" algn="ctr" defTabSz="914400" rtl="0" eaLnBrk="1" latinLnBrk="0" hangingPunct="1">
                            <a:lnSpc>
                              <a:spcPct val="107000"/>
                            </a:lnSpc>
                            <a:spcAft>
                              <a:spcPts val="800"/>
                            </a:spcAft>
                          </a:pPr>
                          <a:r>
                            <a:rPr lang="en-US" sz="1000" b="1" kern="1200" dirty="0">
                              <a:solidFill>
                                <a:schemeClr val="tx1"/>
                              </a:solidFill>
                              <a:effectLst/>
                              <a:latin typeface="+mn-lt"/>
                              <a:ea typeface="Calibri" panose="020F0502020204030204" pitchFamily="34" charset="0"/>
                              <a:cs typeface="Arial" panose="020B0604020202020204" pitchFamily="34" charset="0"/>
                            </a:rPr>
                            <a:t>Gaussian</a:t>
                          </a:r>
                          <a:endParaRPr kumimoji="0" lang="en-GB" sz="1000" b="1" u="none" strike="noStrike" kern="1200" cap="none" spc="0" normalizeH="0" baseline="0" dirty="0">
                            <a:ln>
                              <a:noFill/>
                            </a:ln>
                            <a:solidFill>
                              <a:srgbClr val="000000"/>
                            </a:solidFill>
                            <a:effectLst/>
                            <a:uLnTx/>
                            <a:uFillTx/>
                            <a:latin typeface="+mn-lt"/>
                            <a:ea typeface="Calibri" panose="020F0502020204030204" pitchFamily="34" charset="0"/>
                            <a:cs typeface="Arial" panose="020B0604020202020204" pitchFamily="34" charset="0"/>
                          </a:endParaRP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AB414"/>
                        </a:solidFill>
                      </a:tcPr>
                    </a:tc>
                    <a:extLst>
                      <a:ext uri="{0D108BD9-81ED-4DB2-BD59-A6C34878D82A}">
                        <a16:rowId xmlns:a16="http://schemas.microsoft.com/office/drawing/2014/main" val="2480735766"/>
                      </a:ext>
                    </a:extLst>
                  </a:tr>
                  <a:tr h="0">
                    <a:tc>
                      <a:txBody>
                        <a:bodyPr/>
                        <a:lstStyle/>
                        <a:p>
                          <a:pPr algn="ctr">
                            <a:lnSpc>
                              <a:spcPct val="107000"/>
                            </a:lnSpc>
                            <a:spcBef>
                              <a:spcPts val="300"/>
                            </a:spcBef>
                            <a:spcAft>
                              <a:spcPts val="300"/>
                            </a:spcAft>
                            <a:tabLst>
                              <a:tab pos="1045210" algn="l"/>
                            </a:tabLst>
                          </a:pPr>
                          <a14:m>
                            <m:oMath xmlns:m="http://schemas.openxmlformats.org/officeDocument/2006/math">
                              <m:r>
                                <a:rPr kumimoji="0" lang="en-US" sz="1000" b="1" i="1"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𝜷</m:t>
                              </m:r>
                              <m:r>
                                <a:rPr kumimoji="0" lang="en-US" sz="1000" b="0" i="1"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m:t>
                              </m:r>
                            </m:oMath>
                          </a14:m>
                          <a:r>
                            <a:rPr lang="en-GB" sz="1000" b="0" kern="1200" dirty="0">
                              <a:solidFill>
                                <a:schemeClr val="dk1"/>
                              </a:solidFill>
                              <a:effectLst/>
                              <a:latin typeface="+mn-lt"/>
                              <a:ea typeface="Calibri" panose="020F0502020204030204" pitchFamily="34" charset="0"/>
                              <a:cs typeface="Arial" panose="020B0604020202020204" pitchFamily="34" charset="0"/>
                            </a:rPr>
                            <a:t>29.1077 </a:t>
                          </a:r>
                          <a14:m>
                            <m:oMath xmlns:m="http://schemas.openxmlformats.org/officeDocument/2006/math">
                              <m:r>
                                <a:rPr kumimoji="0" lang="en-US" sz="1000" b="0" i="1"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m:t>
                              </m:r>
                            </m:oMath>
                          </a14:m>
                          <a:r>
                            <a:rPr lang="en-GB" sz="1000" b="0" kern="1200" dirty="0">
                              <a:solidFill>
                                <a:schemeClr val="dk1"/>
                              </a:solidFill>
                              <a:effectLst/>
                              <a:latin typeface="+mn-lt"/>
                              <a:ea typeface="Calibri" panose="020F0502020204030204" pitchFamily="34" charset="0"/>
                              <a:cs typeface="Arial" panose="020B0604020202020204" pitchFamily="34" charset="0"/>
                            </a:rPr>
                            <a:t> 0.1504</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extLst>
                      <a:ext uri="{0D108BD9-81ED-4DB2-BD59-A6C34878D82A}">
                        <a16:rowId xmlns:a16="http://schemas.microsoft.com/office/drawing/2014/main" val="2430323425"/>
                      </a:ext>
                    </a:extLst>
                  </a:tr>
                </a:tbl>
              </a:graphicData>
            </a:graphic>
          </p:graphicFrame>
        </mc:Choice>
        <mc:Fallback xmlns="">
          <p:graphicFrame>
            <p:nvGraphicFramePr>
              <p:cNvPr id="26" name="Table 25">
                <a:extLst>
                  <a:ext uri="{FF2B5EF4-FFF2-40B4-BE49-F238E27FC236}">
                    <a16:creationId xmlns:a16="http://schemas.microsoft.com/office/drawing/2014/main" id="{437DECA9-DC24-24AE-795C-6105F1D92523}"/>
                  </a:ext>
                </a:extLst>
              </p:cNvPr>
              <p:cNvGraphicFramePr>
                <a:graphicFrameLocks noGrp="1"/>
              </p:cNvGraphicFramePr>
              <p:nvPr>
                <p:extLst>
                  <p:ext uri="{D42A27DB-BD31-4B8C-83A1-F6EECF244321}">
                    <p14:modId xmlns:p14="http://schemas.microsoft.com/office/powerpoint/2010/main" val="1842727618"/>
                  </p:ext>
                </p:extLst>
              </p:nvPr>
            </p:nvGraphicFramePr>
            <p:xfrm>
              <a:off x="233547" y="636014"/>
              <a:ext cx="1567217" cy="333901"/>
            </p:xfrm>
            <a:graphic>
              <a:graphicData uri="http://schemas.openxmlformats.org/drawingml/2006/table">
                <a:tbl>
                  <a:tblPr firstRow="1" firstCol="1" bandRow="1">
                    <a:tableStyleId>{7DF18680-E054-41AD-8BC1-D1AEF772440D}</a:tableStyleId>
                  </a:tblPr>
                  <a:tblGrid>
                    <a:gridCol w="1567217">
                      <a:extLst>
                        <a:ext uri="{9D8B030D-6E8A-4147-A177-3AD203B41FA5}">
                          <a16:colId xmlns:a16="http://schemas.microsoft.com/office/drawing/2014/main" val="2263285554"/>
                        </a:ext>
                      </a:extLst>
                    </a:gridCol>
                  </a:tblGrid>
                  <a:tr h="182707">
                    <a:tc>
                      <a:txBody>
                        <a:bodyPr/>
                        <a:lstStyle/>
                        <a:p>
                          <a:pPr marL="0" algn="ctr" defTabSz="914400" rtl="0" eaLnBrk="1" latinLnBrk="0" hangingPunct="1">
                            <a:lnSpc>
                              <a:spcPct val="107000"/>
                            </a:lnSpc>
                            <a:spcAft>
                              <a:spcPts val="800"/>
                            </a:spcAft>
                          </a:pPr>
                          <a:r>
                            <a:rPr lang="en-US" sz="1000" b="1" kern="1200" dirty="0">
                              <a:solidFill>
                                <a:schemeClr val="tx1"/>
                              </a:solidFill>
                              <a:effectLst/>
                              <a:latin typeface="+mn-lt"/>
                              <a:ea typeface="Calibri" panose="020F0502020204030204" pitchFamily="34" charset="0"/>
                              <a:cs typeface="Arial" panose="020B0604020202020204" pitchFamily="34" charset="0"/>
                            </a:rPr>
                            <a:t>Gaussian</a:t>
                          </a:r>
                          <a:endParaRPr kumimoji="0" lang="en-GB" sz="1000" b="1" u="none" strike="noStrike" kern="1200" cap="none" spc="0" normalizeH="0" baseline="0" dirty="0">
                            <a:ln>
                              <a:noFill/>
                            </a:ln>
                            <a:solidFill>
                              <a:srgbClr val="000000"/>
                            </a:solidFill>
                            <a:effectLst/>
                            <a:uLnTx/>
                            <a:uFillTx/>
                            <a:latin typeface="+mn-lt"/>
                            <a:ea typeface="Calibri" panose="020F0502020204030204" pitchFamily="34" charset="0"/>
                            <a:cs typeface="Arial" panose="020B0604020202020204" pitchFamily="34" charset="0"/>
                          </a:endParaRP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AB414"/>
                        </a:solidFill>
                      </a:tcPr>
                    </a:tc>
                    <a:extLst>
                      <a:ext uri="{0D108BD9-81ED-4DB2-BD59-A6C34878D82A}">
                        <a16:rowId xmlns:a16="http://schemas.microsoft.com/office/drawing/2014/main" val="2480735766"/>
                      </a:ext>
                    </a:extLst>
                  </a:tr>
                  <a:tr h="151194">
                    <a:tc>
                      <a:txBody>
                        <a:bodyPr/>
                        <a:lstStyle/>
                        <a:p>
                          <a:endParaRPr lang="en-US"/>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6"/>
                          <a:stretch>
                            <a:fillRect l="-388" t="-144000" r="-775" b="-44000"/>
                          </a:stretch>
                        </a:blipFill>
                      </a:tcPr>
                    </a:tc>
                    <a:extLst>
                      <a:ext uri="{0D108BD9-81ED-4DB2-BD59-A6C34878D82A}">
                        <a16:rowId xmlns:a16="http://schemas.microsoft.com/office/drawing/2014/main" val="2430323425"/>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7" name="Table 26">
                <a:extLst>
                  <a:ext uri="{FF2B5EF4-FFF2-40B4-BE49-F238E27FC236}">
                    <a16:creationId xmlns:a16="http://schemas.microsoft.com/office/drawing/2014/main" id="{7470EEA0-29E7-5E4B-886F-2CCB0E70AB42}"/>
                  </a:ext>
                </a:extLst>
              </p:cNvPr>
              <p:cNvGraphicFramePr>
                <a:graphicFrameLocks noGrp="1"/>
              </p:cNvGraphicFramePr>
              <p:nvPr>
                <p:extLst>
                  <p:ext uri="{D42A27DB-BD31-4B8C-83A1-F6EECF244321}">
                    <p14:modId xmlns:p14="http://schemas.microsoft.com/office/powerpoint/2010/main" val="13201618"/>
                  </p:ext>
                </p:extLst>
              </p:nvPr>
            </p:nvGraphicFramePr>
            <p:xfrm>
              <a:off x="229614" y="1082643"/>
              <a:ext cx="1567217" cy="636289"/>
            </p:xfrm>
            <a:graphic>
              <a:graphicData uri="http://schemas.openxmlformats.org/drawingml/2006/table">
                <a:tbl>
                  <a:tblPr firstRow="1" firstCol="1" bandRow="1">
                    <a:tableStyleId>{7DF18680-E054-41AD-8BC1-D1AEF772440D}</a:tableStyleId>
                  </a:tblPr>
                  <a:tblGrid>
                    <a:gridCol w="1567217">
                      <a:extLst>
                        <a:ext uri="{9D8B030D-6E8A-4147-A177-3AD203B41FA5}">
                          <a16:colId xmlns:a16="http://schemas.microsoft.com/office/drawing/2014/main" val="2263285554"/>
                        </a:ext>
                      </a:extLst>
                    </a:gridCol>
                  </a:tblGrid>
                  <a:tr h="182707">
                    <a:tc>
                      <a:txBody>
                        <a:bodyPr/>
                        <a:lstStyle/>
                        <a:p>
                          <a:pPr marL="0" algn="ctr" defTabSz="914400" rtl="0" eaLnBrk="1" latinLnBrk="0" hangingPunct="1">
                            <a:lnSpc>
                              <a:spcPct val="107000"/>
                            </a:lnSpc>
                            <a:spcAft>
                              <a:spcPts val="800"/>
                            </a:spcAft>
                          </a:pPr>
                          <a:r>
                            <a:rPr lang="en-US" sz="1000" b="1" kern="1200" dirty="0">
                              <a:solidFill>
                                <a:schemeClr val="tx1"/>
                              </a:solidFill>
                              <a:effectLst/>
                              <a:latin typeface="+mn-lt"/>
                              <a:ea typeface="Calibri" panose="020F0502020204030204" pitchFamily="34" charset="0"/>
                              <a:cs typeface="Arial" panose="020B0604020202020204" pitchFamily="34" charset="0"/>
                            </a:rPr>
                            <a:t>D Gaussian*</a:t>
                          </a:r>
                          <a:endParaRPr kumimoji="0" lang="en-GB" sz="1000" b="1" u="none" strike="noStrike" kern="1200" cap="none" spc="0" normalizeH="0" baseline="0" dirty="0">
                            <a:ln>
                              <a:noFill/>
                            </a:ln>
                            <a:solidFill>
                              <a:srgbClr val="000000"/>
                            </a:solidFill>
                            <a:effectLst/>
                            <a:uLnTx/>
                            <a:uFillTx/>
                            <a:latin typeface="+mn-lt"/>
                            <a:ea typeface="Calibri" panose="020F0502020204030204" pitchFamily="34" charset="0"/>
                            <a:cs typeface="Arial" panose="020B0604020202020204" pitchFamily="34" charset="0"/>
                          </a:endParaRP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AB414"/>
                        </a:solidFill>
                      </a:tcPr>
                    </a:tc>
                    <a:extLst>
                      <a:ext uri="{0D108BD9-81ED-4DB2-BD59-A6C34878D82A}">
                        <a16:rowId xmlns:a16="http://schemas.microsoft.com/office/drawing/2014/main" val="2480735766"/>
                      </a:ext>
                    </a:extLst>
                  </a:tr>
                  <a:tr h="0">
                    <a:tc>
                      <a:txBody>
                        <a:bodyPr/>
                        <a:lstStyle/>
                        <a:p>
                          <a:pPr algn="ctr">
                            <a:lnSpc>
                              <a:spcPct val="107000"/>
                            </a:lnSpc>
                            <a:spcBef>
                              <a:spcPts val="300"/>
                            </a:spcBef>
                            <a:spcAft>
                              <a:spcPts val="300"/>
                            </a:spcAft>
                            <a:tabLst>
                              <a:tab pos="1045210" algn="l"/>
                            </a:tabLst>
                          </a:pPr>
                          <a14:m>
                            <m:oMath xmlns:m="http://schemas.openxmlformats.org/officeDocument/2006/math">
                              <m:sSub>
                                <m:sSubPr>
                                  <m:ctrlPr>
                                    <a:rPr kumimoji="0" lang="en-US" sz="1000" b="0" i="1"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ctrlPr>
                                </m:sSubPr>
                                <m:e>
                                  <m:r>
                                    <a:rPr kumimoji="0" lang="en-US" sz="1000" b="1" i="1"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𝜷</m:t>
                                  </m:r>
                                </m:e>
                                <m:sub>
                                  <m:r>
                                    <a:rPr kumimoji="0" lang="en-US" sz="1000" b="0" i="1"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1</m:t>
                                  </m:r>
                                </m:sub>
                              </m:sSub>
                              <m:r>
                                <a:rPr kumimoji="0" lang="en-US" sz="1000" b="0" i="1"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m:t>
                              </m:r>
                            </m:oMath>
                          </a14:m>
                          <a:r>
                            <a:rPr lang="en-GB" sz="1000" b="0" kern="1200" dirty="0">
                              <a:solidFill>
                                <a:schemeClr val="dk1"/>
                              </a:solidFill>
                              <a:effectLst/>
                              <a:latin typeface="+mn-lt"/>
                              <a:ea typeface="Calibri" panose="020F0502020204030204" pitchFamily="34" charset="0"/>
                              <a:cs typeface="Arial" panose="020B0604020202020204" pitchFamily="34" charset="0"/>
                            </a:rPr>
                            <a:t>29.1077</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extLst>
                      <a:ext uri="{0D108BD9-81ED-4DB2-BD59-A6C34878D82A}">
                        <a16:rowId xmlns:a16="http://schemas.microsoft.com/office/drawing/2014/main" val="2430323425"/>
                      </a:ext>
                    </a:extLst>
                  </a:tr>
                  <a:tr h="0">
                    <a:tc>
                      <a:txBody>
                        <a:bodyPr/>
                        <a:lstStyle/>
                        <a:p>
                          <a:pPr algn="ctr">
                            <a:lnSpc>
                              <a:spcPct val="107000"/>
                            </a:lnSpc>
                            <a:spcBef>
                              <a:spcPts val="300"/>
                            </a:spcBef>
                            <a:spcAft>
                              <a:spcPts val="300"/>
                            </a:spcAft>
                            <a:tabLst>
                              <a:tab pos="1045210" algn="l"/>
                            </a:tabLst>
                          </a:pPr>
                          <a14:m>
                            <m:oMath xmlns:m="http://schemas.openxmlformats.org/officeDocument/2006/math">
                              <m:sSub>
                                <m:sSubPr>
                                  <m:ctrlPr>
                                    <a:rPr kumimoji="0" lang="en-US" sz="1000" b="0" i="1"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ctrlPr>
                                </m:sSubPr>
                                <m:e>
                                  <m:r>
                                    <a:rPr kumimoji="0" lang="en-US" sz="1000" b="1" i="1"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𝜷</m:t>
                                  </m:r>
                                </m:e>
                                <m:sub>
                                  <m:r>
                                    <a:rPr kumimoji="0" lang="en-US" sz="1000" b="0" i="1"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1</m:t>
                                  </m:r>
                                </m:sub>
                              </m:sSub>
                              <m:r>
                                <a:rPr kumimoji="0" lang="en-US" sz="1000" b="0" i="1"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m:t>
                              </m:r>
                            </m:oMath>
                          </a14:m>
                          <a:r>
                            <a:rPr lang="en-GB" sz="1000" b="0" kern="1200" dirty="0">
                              <a:solidFill>
                                <a:schemeClr val="dk1"/>
                              </a:solidFill>
                              <a:effectLst/>
                              <a:latin typeface="+mn-lt"/>
                              <a:ea typeface="Calibri" panose="020F0502020204030204" pitchFamily="34" charset="0"/>
                              <a:cs typeface="Arial" panose="020B0604020202020204" pitchFamily="34" charset="0"/>
                            </a:rPr>
                            <a:t>34.2542</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extLst>
                      <a:ext uri="{0D108BD9-81ED-4DB2-BD59-A6C34878D82A}">
                        <a16:rowId xmlns:a16="http://schemas.microsoft.com/office/drawing/2014/main" val="4020635663"/>
                      </a:ext>
                    </a:extLst>
                  </a:tr>
                  <a:tr h="0">
                    <a:tc>
                      <a:txBody>
                        <a:bodyPr/>
                        <a:lstStyle/>
                        <a:p>
                          <a:pPr algn="ctr">
                            <a:lnSpc>
                              <a:spcPct val="107000"/>
                            </a:lnSpc>
                            <a:spcBef>
                              <a:spcPts val="300"/>
                            </a:spcBef>
                            <a:spcAft>
                              <a:spcPts val="300"/>
                            </a:spcAft>
                            <a:tabLst>
                              <a:tab pos="1045210" algn="l"/>
                            </a:tabLst>
                          </a:pPr>
                          <a14:m>
                            <m:oMath xmlns:m="http://schemas.openxmlformats.org/officeDocument/2006/math">
                              <m:r>
                                <a:rPr kumimoji="0" lang="en-US" sz="1000" b="1" i="1"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𝒘</m:t>
                              </m:r>
                              <m:r>
                                <a:rPr kumimoji="0" lang="en-US" sz="1000" b="0" i="1"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m:t>
                              </m:r>
                            </m:oMath>
                          </a14:m>
                          <a:r>
                            <a:rPr lang="en-GB" sz="1000" b="0" kern="1200" dirty="0">
                              <a:solidFill>
                                <a:schemeClr val="dk1"/>
                              </a:solidFill>
                              <a:effectLst/>
                              <a:latin typeface="+mn-lt"/>
                              <a:ea typeface="Calibri" panose="020F0502020204030204" pitchFamily="34" charset="0"/>
                              <a:cs typeface="Arial" panose="020B0604020202020204" pitchFamily="34" charset="0"/>
                            </a:rPr>
                            <a:t>1.0000</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extLst>
                      <a:ext uri="{0D108BD9-81ED-4DB2-BD59-A6C34878D82A}">
                        <a16:rowId xmlns:a16="http://schemas.microsoft.com/office/drawing/2014/main" val="3553222035"/>
                      </a:ext>
                    </a:extLst>
                  </a:tr>
                </a:tbl>
              </a:graphicData>
            </a:graphic>
          </p:graphicFrame>
        </mc:Choice>
        <mc:Fallback xmlns="">
          <p:graphicFrame>
            <p:nvGraphicFramePr>
              <p:cNvPr id="27" name="Table 26">
                <a:extLst>
                  <a:ext uri="{FF2B5EF4-FFF2-40B4-BE49-F238E27FC236}">
                    <a16:creationId xmlns:a16="http://schemas.microsoft.com/office/drawing/2014/main" id="{7470EEA0-29E7-5E4B-886F-2CCB0E70AB42}"/>
                  </a:ext>
                </a:extLst>
              </p:cNvPr>
              <p:cNvGraphicFramePr>
                <a:graphicFrameLocks noGrp="1"/>
              </p:cNvGraphicFramePr>
              <p:nvPr>
                <p:extLst>
                  <p:ext uri="{D42A27DB-BD31-4B8C-83A1-F6EECF244321}">
                    <p14:modId xmlns:p14="http://schemas.microsoft.com/office/powerpoint/2010/main" val="13201618"/>
                  </p:ext>
                </p:extLst>
              </p:nvPr>
            </p:nvGraphicFramePr>
            <p:xfrm>
              <a:off x="229614" y="1082643"/>
              <a:ext cx="1567217" cy="636289"/>
            </p:xfrm>
            <a:graphic>
              <a:graphicData uri="http://schemas.openxmlformats.org/drawingml/2006/table">
                <a:tbl>
                  <a:tblPr firstRow="1" firstCol="1" bandRow="1">
                    <a:tableStyleId>{7DF18680-E054-41AD-8BC1-D1AEF772440D}</a:tableStyleId>
                  </a:tblPr>
                  <a:tblGrid>
                    <a:gridCol w="1567217">
                      <a:extLst>
                        <a:ext uri="{9D8B030D-6E8A-4147-A177-3AD203B41FA5}">
                          <a16:colId xmlns:a16="http://schemas.microsoft.com/office/drawing/2014/main" val="2263285554"/>
                        </a:ext>
                      </a:extLst>
                    </a:gridCol>
                  </a:tblGrid>
                  <a:tr h="182707">
                    <a:tc>
                      <a:txBody>
                        <a:bodyPr/>
                        <a:lstStyle/>
                        <a:p>
                          <a:pPr marL="0" algn="ctr" defTabSz="914400" rtl="0" eaLnBrk="1" latinLnBrk="0" hangingPunct="1">
                            <a:lnSpc>
                              <a:spcPct val="107000"/>
                            </a:lnSpc>
                            <a:spcAft>
                              <a:spcPts val="800"/>
                            </a:spcAft>
                          </a:pPr>
                          <a:r>
                            <a:rPr lang="en-US" sz="1000" b="1" kern="1200" dirty="0">
                              <a:solidFill>
                                <a:schemeClr val="tx1"/>
                              </a:solidFill>
                              <a:effectLst/>
                              <a:latin typeface="+mn-lt"/>
                              <a:ea typeface="Calibri" panose="020F0502020204030204" pitchFamily="34" charset="0"/>
                              <a:cs typeface="Arial" panose="020B0604020202020204" pitchFamily="34" charset="0"/>
                            </a:rPr>
                            <a:t>D Gaussian*</a:t>
                          </a:r>
                          <a:endParaRPr kumimoji="0" lang="en-GB" sz="1000" b="1" u="none" strike="noStrike" kern="1200" cap="none" spc="0" normalizeH="0" baseline="0" dirty="0">
                            <a:ln>
                              <a:noFill/>
                            </a:ln>
                            <a:solidFill>
                              <a:srgbClr val="000000"/>
                            </a:solidFill>
                            <a:effectLst/>
                            <a:uLnTx/>
                            <a:uFillTx/>
                            <a:latin typeface="+mn-lt"/>
                            <a:ea typeface="Calibri" panose="020F0502020204030204" pitchFamily="34" charset="0"/>
                            <a:cs typeface="Arial" panose="020B0604020202020204" pitchFamily="34" charset="0"/>
                          </a:endParaRP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AB414"/>
                        </a:solidFill>
                      </a:tcPr>
                    </a:tc>
                    <a:extLst>
                      <a:ext uri="{0D108BD9-81ED-4DB2-BD59-A6C34878D82A}">
                        <a16:rowId xmlns:a16="http://schemas.microsoft.com/office/drawing/2014/main" val="2480735766"/>
                      </a:ext>
                    </a:extLst>
                  </a:tr>
                  <a:tr h="151194">
                    <a:tc>
                      <a:txBody>
                        <a:bodyPr/>
                        <a:lstStyle/>
                        <a:p>
                          <a:endParaRPr lang="en-US"/>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7"/>
                          <a:stretch>
                            <a:fillRect l="-388" t="-140000" r="-775" b="-248000"/>
                          </a:stretch>
                        </a:blipFill>
                      </a:tcPr>
                    </a:tc>
                    <a:extLst>
                      <a:ext uri="{0D108BD9-81ED-4DB2-BD59-A6C34878D82A}">
                        <a16:rowId xmlns:a16="http://schemas.microsoft.com/office/drawing/2014/main" val="2430323425"/>
                      </a:ext>
                    </a:extLst>
                  </a:tr>
                  <a:tr h="151194">
                    <a:tc>
                      <a:txBody>
                        <a:bodyPr/>
                        <a:lstStyle/>
                        <a:p>
                          <a:endParaRPr lang="en-US"/>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7"/>
                          <a:stretch>
                            <a:fillRect l="-388" t="-240000" r="-775" b="-148000"/>
                          </a:stretch>
                        </a:blipFill>
                      </a:tcPr>
                    </a:tc>
                    <a:extLst>
                      <a:ext uri="{0D108BD9-81ED-4DB2-BD59-A6C34878D82A}">
                        <a16:rowId xmlns:a16="http://schemas.microsoft.com/office/drawing/2014/main" val="4020635663"/>
                      </a:ext>
                    </a:extLst>
                  </a:tr>
                  <a:tr h="151194">
                    <a:tc>
                      <a:txBody>
                        <a:bodyPr/>
                        <a:lstStyle/>
                        <a:p>
                          <a:endParaRPr lang="en-US"/>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7"/>
                          <a:stretch>
                            <a:fillRect l="-388" t="-340000" r="-775" b="-48000"/>
                          </a:stretch>
                        </a:blipFill>
                      </a:tcPr>
                    </a:tc>
                    <a:extLst>
                      <a:ext uri="{0D108BD9-81ED-4DB2-BD59-A6C34878D82A}">
                        <a16:rowId xmlns:a16="http://schemas.microsoft.com/office/drawing/2014/main" val="3553222035"/>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0" name="Table 29">
                <a:extLst>
                  <a:ext uri="{FF2B5EF4-FFF2-40B4-BE49-F238E27FC236}">
                    <a16:creationId xmlns:a16="http://schemas.microsoft.com/office/drawing/2014/main" id="{55B324E1-B082-A28F-DE41-15E2B32D67D2}"/>
                  </a:ext>
                </a:extLst>
              </p:cNvPr>
              <p:cNvGraphicFramePr>
                <a:graphicFrameLocks noGrp="1"/>
              </p:cNvGraphicFramePr>
              <p:nvPr>
                <p:extLst>
                  <p:ext uri="{D42A27DB-BD31-4B8C-83A1-F6EECF244321}">
                    <p14:modId xmlns:p14="http://schemas.microsoft.com/office/powerpoint/2010/main" val="1150590397"/>
                  </p:ext>
                </p:extLst>
              </p:nvPr>
            </p:nvGraphicFramePr>
            <p:xfrm>
              <a:off x="263498" y="1809451"/>
              <a:ext cx="1567217" cy="485095"/>
            </p:xfrm>
            <a:graphic>
              <a:graphicData uri="http://schemas.openxmlformats.org/drawingml/2006/table">
                <a:tbl>
                  <a:tblPr firstRow="1" firstCol="1" bandRow="1">
                    <a:tableStyleId>{7DF18680-E054-41AD-8BC1-D1AEF772440D}</a:tableStyleId>
                  </a:tblPr>
                  <a:tblGrid>
                    <a:gridCol w="1567217">
                      <a:extLst>
                        <a:ext uri="{9D8B030D-6E8A-4147-A177-3AD203B41FA5}">
                          <a16:colId xmlns:a16="http://schemas.microsoft.com/office/drawing/2014/main" val="2263285554"/>
                        </a:ext>
                      </a:extLst>
                    </a:gridCol>
                  </a:tblGrid>
                  <a:tr h="182707">
                    <a:tc>
                      <a:txBody>
                        <a:bodyPr/>
                        <a:lstStyle/>
                        <a:p>
                          <a:pPr marL="0" algn="ctr" defTabSz="914400" rtl="0" eaLnBrk="1" latinLnBrk="0" hangingPunct="1">
                            <a:lnSpc>
                              <a:spcPct val="107000"/>
                            </a:lnSpc>
                            <a:spcAft>
                              <a:spcPts val="800"/>
                            </a:spcAft>
                          </a:pPr>
                          <a:r>
                            <a:rPr lang="en-US" sz="1000" b="1" kern="1200" dirty="0">
                              <a:solidFill>
                                <a:schemeClr val="tx1"/>
                              </a:solidFill>
                              <a:effectLst/>
                              <a:latin typeface="+mn-lt"/>
                              <a:ea typeface="Calibri" panose="020F0502020204030204" pitchFamily="34" charset="0"/>
                              <a:cs typeface="Arial" panose="020B0604020202020204" pitchFamily="34" charset="0"/>
                            </a:rPr>
                            <a:t>q-Gaussian</a:t>
                          </a:r>
                          <a:endParaRPr kumimoji="0" lang="en-GB" sz="1000" b="1" u="none" strike="noStrike" kern="1200" cap="none" spc="0" normalizeH="0" baseline="0" dirty="0">
                            <a:ln>
                              <a:noFill/>
                            </a:ln>
                            <a:solidFill>
                              <a:srgbClr val="000000"/>
                            </a:solidFill>
                            <a:effectLst/>
                            <a:uLnTx/>
                            <a:uFillTx/>
                            <a:latin typeface="+mn-lt"/>
                            <a:ea typeface="Calibri" panose="020F0502020204030204" pitchFamily="34" charset="0"/>
                            <a:cs typeface="Arial" panose="020B0604020202020204" pitchFamily="34" charset="0"/>
                          </a:endParaRP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AB414"/>
                        </a:solidFill>
                      </a:tcPr>
                    </a:tc>
                    <a:extLst>
                      <a:ext uri="{0D108BD9-81ED-4DB2-BD59-A6C34878D82A}">
                        <a16:rowId xmlns:a16="http://schemas.microsoft.com/office/drawing/2014/main" val="2480735766"/>
                      </a:ext>
                    </a:extLst>
                  </a:tr>
                  <a:tr h="0">
                    <a:tc>
                      <a:txBody>
                        <a:bodyPr/>
                        <a:lstStyle/>
                        <a:p>
                          <a:pPr algn="ctr">
                            <a:lnSpc>
                              <a:spcPct val="107000"/>
                            </a:lnSpc>
                            <a:spcBef>
                              <a:spcPts val="300"/>
                            </a:spcBef>
                            <a:spcAft>
                              <a:spcPts val="300"/>
                            </a:spcAft>
                            <a:tabLst>
                              <a:tab pos="1045210" algn="l"/>
                            </a:tabLst>
                          </a:pPr>
                          <a:r>
                            <a:rPr lang="en-GB" sz="1000" kern="1200" dirty="0">
                              <a:solidFill>
                                <a:schemeClr val="dk1"/>
                              </a:solidFill>
                              <a:effectLst/>
                              <a:latin typeface="+mn-lt"/>
                              <a:ea typeface="Calibri" panose="020F0502020204030204" pitchFamily="34" charset="0"/>
                              <a:cs typeface="Arial" panose="020B0604020202020204" pitchFamily="34" charset="0"/>
                            </a:rPr>
                            <a:t> </a:t>
                          </a:r>
                          <a14:m>
                            <m:oMath xmlns:m="http://schemas.openxmlformats.org/officeDocument/2006/math">
                              <m:r>
                                <a:rPr kumimoji="0" lang="en-US" sz="1000" b="1" i="1"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𝒒</m:t>
                              </m:r>
                              <m:r>
                                <a:rPr kumimoji="0" lang="en-US" sz="1000" b="1" i="1"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m:t>
                              </m:r>
                            </m:oMath>
                          </a14:m>
                          <a:r>
                            <a:rPr lang="en-GB" sz="1000" b="0" kern="1200" dirty="0">
                              <a:solidFill>
                                <a:schemeClr val="dk1"/>
                              </a:solidFill>
                              <a:effectLst/>
                              <a:latin typeface="+mn-lt"/>
                              <a:ea typeface="Calibri" panose="020F0502020204030204" pitchFamily="34" charset="0"/>
                              <a:cs typeface="Arial" panose="020B0604020202020204" pitchFamily="34" charset="0"/>
                            </a:rPr>
                            <a:t>0.9849 </a:t>
                          </a:r>
                          <a14:m>
                            <m:oMath xmlns:m="http://schemas.openxmlformats.org/officeDocument/2006/math">
                              <m:r>
                                <a:rPr kumimoji="0" lang="en-US" sz="1000" b="0" i="1"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m:t>
                              </m:r>
                            </m:oMath>
                          </a14:m>
                          <a:r>
                            <a:rPr lang="en-GB" sz="1000" b="0" kern="1200" dirty="0">
                              <a:solidFill>
                                <a:schemeClr val="dk1"/>
                              </a:solidFill>
                              <a:effectLst/>
                              <a:latin typeface="+mn-lt"/>
                              <a:ea typeface="Calibri" panose="020F0502020204030204" pitchFamily="34" charset="0"/>
                              <a:cs typeface="Arial" panose="020B0604020202020204" pitchFamily="34" charset="0"/>
                            </a:rPr>
                            <a:t> 0.0073</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extLst>
                      <a:ext uri="{0D108BD9-81ED-4DB2-BD59-A6C34878D82A}">
                        <a16:rowId xmlns:a16="http://schemas.microsoft.com/office/drawing/2014/main" val="2430323425"/>
                      </a:ext>
                    </a:extLst>
                  </a:tr>
                  <a:tr h="0">
                    <a:tc>
                      <a:txBody>
                        <a:bodyPr/>
                        <a:lstStyle/>
                        <a:p>
                          <a:pPr algn="ctr">
                            <a:lnSpc>
                              <a:spcPct val="107000"/>
                            </a:lnSpc>
                            <a:spcBef>
                              <a:spcPts val="300"/>
                            </a:spcBef>
                            <a:spcAft>
                              <a:spcPts val="300"/>
                            </a:spcAft>
                            <a:tabLst>
                              <a:tab pos="1045210" algn="l"/>
                            </a:tabLst>
                          </a:pPr>
                          <a14:m>
                            <m:oMath xmlns:m="http://schemas.openxmlformats.org/officeDocument/2006/math">
                              <m:r>
                                <a:rPr kumimoji="0" lang="en-US" sz="1000" b="1" i="1" u="none" strike="noStrike" kern="1200" cap="none" spc="0" normalizeH="0" baseline="0" noProof="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𝜷</m:t>
                              </m:r>
                              <m:r>
                                <a:rPr kumimoji="0" lang="en-US" sz="1000" b="1" i="1" u="none" strike="noStrike" kern="1200" cap="none" spc="0" normalizeH="0" baseline="0" noProof="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m:t>
                              </m:r>
                            </m:oMath>
                          </a14:m>
                          <a:r>
                            <a:rPr kumimoji="0" lang="en-GB" sz="1000" b="0" i="0" u="none" strike="noStrike" kern="1200" cap="none" spc="0" normalizeH="0" baseline="0" noProof="0" dirty="0">
                              <a:ln>
                                <a:noFill/>
                              </a:ln>
                              <a:solidFill>
                                <a:srgbClr val="000000"/>
                              </a:solidFill>
                              <a:effectLst/>
                              <a:uLnTx/>
                              <a:uFillTx/>
                              <a:latin typeface="+mn-lt"/>
                              <a:ea typeface="Calibri" panose="020F0502020204030204" pitchFamily="34" charset="0"/>
                              <a:cs typeface="Arial" panose="020B0604020202020204" pitchFamily="34" charset="0"/>
                            </a:rPr>
                            <a:t>28.5625 </a:t>
                          </a:r>
                          <a14:m>
                            <m:oMath xmlns:m="http://schemas.openxmlformats.org/officeDocument/2006/math">
                              <m:r>
                                <a:rPr kumimoji="0" lang="en-US" sz="1000" b="0" i="1"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m:t>
                              </m:r>
                            </m:oMath>
                          </a14:m>
                          <a:r>
                            <a:rPr kumimoji="0" lang="en-GB" sz="1000" b="0" i="0" u="none" strike="noStrike" kern="1200" cap="none" spc="0" normalizeH="0" baseline="0" noProof="0" dirty="0">
                              <a:ln>
                                <a:noFill/>
                              </a:ln>
                              <a:solidFill>
                                <a:srgbClr val="000000"/>
                              </a:solidFill>
                              <a:effectLst/>
                              <a:uLnTx/>
                              <a:uFillTx/>
                              <a:latin typeface="+mn-lt"/>
                              <a:ea typeface="Calibri" panose="020F0502020204030204" pitchFamily="34" charset="0"/>
                              <a:cs typeface="Arial" panose="020B0604020202020204" pitchFamily="34" charset="0"/>
                            </a:rPr>
                            <a:t> 0.2929</a:t>
                          </a:r>
                          <a:endParaRPr lang="en-GB" sz="1000" b="0" kern="1200" dirty="0">
                            <a:solidFill>
                              <a:schemeClr val="dk1"/>
                            </a:solidFill>
                            <a:effectLst/>
                            <a:latin typeface="+mn-lt"/>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extLst>
                      <a:ext uri="{0D108BD9-81ED-4DB2-BD59-A6C34878D82A}">
                        <a16:rowId xmlns:a16="http://schemas.microsoft.com/office/drawing/2014/main" val="2818688520"/>
                      </a:ext>
                    </a:extLst>
                  </a:tr>
                </a:tbl>
              </a:graphicData>
            </a:graphic>
          </p:graphicFrame>
        </mc:Choice>
        <mc:Fallback xmlns="">
          <p:graphicFrame>
            <p:nvGraphicFramePr>
              <p:cNvPr id="30" name="Table 29">
                <a:extLst>
                  <a:ext uri="{FF2B5EF4-FFF2-40B4-BE49-F238E27FC236}">
                    <a16:creationId xmlns:a16="http://schemas.microsoft.com/office/drawing/2014/main" id="{55B324E1-B082-A28F-DE41-15E2B32D67D2}"/>
                  </a:ext>
                </a:extLst>
              </p:cNvPr>
              <p:cNvGraphicFramePr>
                <a:graphicFrameLocks noGrp="1"/>
              </p:cNvGraphicFramePr>
              <p:nvPr>
                <p:extLst>
                  <p:ext uri="{D42A27DB-BD31-4B8C-83A1-F6EECF244321}">
                    <p14:modId xmlns:p14="http://schemas.microsoft.com/office/powerpoint/2010/main" val="1150590397"/>
                  </p:ext>
                </p:extLst>
              </p:nvPr>
            </p:nvGraphicFramePr>
            <p:xfrm>
              <a:off x="263498" y="1809451"/>
              <a:ext cx="1567217" cy="485095"/>
            </p:xfrm>
            <a:graphic>
              <a:graphicData uri="http://schemas.openxmlformats.org/drawingml/2006/table">
                <a:tbl>
                  <a:tblPr firstRow="1" firstCol="1" bandRow="1">
                    <a:tableStyleId>{7DF18680-E054-41AD-8BC1-D1AEF772440D}</a:tableStyleId>
                  </a:tblPr>
                  <a:tblGrid>
                    <a:gridCol w="1567217">
                      <a:extLst>
                        <a:ext uri="{9D8B030D-6E8A-4147-A177-3AD203B41FA5}">
                          <a16:colId xmlns:a16="http://schemas.microsoft.com/office/drawing/2014/main" val="2263285554"/>
                        </a:ext>
                      </a:extLst>
                    </a:gridCol>
                  </a:tblGrid>
                  <a:tr h="182707">
                    <a:tc>
                      <a:txBody>
                        <a:bodyPr/>
                        <a:lstStyle/>
                        <a:p>
                          <a:pPr marL="0" algn="ctr" defTabSz="914400" rtl="0" eaLnBrk="1" latinLnBrk="0" hangingPunct="1">
                            <a:lnSpc>
                              <a:spcPct val="107000"/>
                            </a:lnSpc>
                            <a:spcAft>
                              <a:spcPts val="800"/>
                            </a:spcAft>
                          </a:pPr>
                          <a:r>
                            <a:rPr lang="en-US" sz="1000" b="1" kern="1200" dirty="0">
                              <a:solidFill>
                                <a:schemeClr val="tx1"/>
                              </a:solidFill>
                              <a:effectLst/>
                              <a:latin typeface="+mn-lt"/>
                              <a:ea typeface="Calibri" panose="020F0502020204030204" pitchFamily="34" charset="0"/>
                              <a:cs typeface="Arial" panose="020B0604020202020204" pitchFamily="34" charset="0"/>
                            </a:rPr>
                            <a:t>q-Gaussian</a:t>
                          </a:r>
                          <a:endParaRPr kumimoji="0" lang="en-GB" sz="1000" b="1" u="none" strike="noStrike" kern="1200" cap="none" spc="0" normalizeH="0" baseline="0" dirty="0">
                            <a:ln>
                              <a:noFill/>
                            </a:ln>
                            <a:solidFill>
                              <a:srgbClr val="000000"/>
                            </a:solidFill>
                            <a:effectLst/>
                            <a:uLnTx/>
                            <a:uFillTx/>
                            <a:latin typeface="+mn-lt"/>
                            <a:ea typeface="Calibri" panose="020F0502020204030204" pitchFamily="34" charset="0"/>
                            <a:cs typeface="Arial" panose="020B0604020202020204" pitchFamily="34" charset="0"/>
                          </a:endParaRP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AB414"/>
                        </a:solidFill>
                      </a:tcPr>
                    </a:tc>
                    <a:extLst>
                      <a:ext uri="{0D108BD9-81ED-4DB2-BD59-A6C34878D82A}">
                        <a16:rowId xmlns:a16="http://schemas.microsoft.com/office/drawing/2014/main" val="2480735766"/>
                      </a:ext>
                    </a:extLst>
                  </a:tr>
                  <a:tr h="151194">
                    <a:tc>
                      <a:txBody>
                        <a:bodyPr/>
                        <a:lstStyle/>
                        <a:p>
                          <a:endParaRPr lang="en-US"/>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8"/>
                          <a:stretch>
                            <a:fillRect l="-388" t="-140000" r="-775" b="-148000"/>
                          </a:stretch>
                        </a:blipFill>
                      </a:tcPr>
                    </a:tc>
                    <a:extLst>
                      <a:ext uri="{0D108BD9-81ED-4DB2-BD59-A6C34878D82A}">
                        <a16:rowId xmlns:a16="http://schemas.microsoft.com/office/drawing/2014/main" val="2430323425"/>
                      </a:ext>
                    </a:extLst>
                  </a:tr>
                  <a:tr h="151194">
                    <a:tc>
                      <a:txBody>
                        <a:bodyPr/>
                        <a:lstStyle/>
                        <a:p>
                          <a:endParaRPr lang="en-US"/>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8"/>
                          <a:stretch>
                            <a:fillRect l="-388" t="-240000" r="-775" b="-48000"/>
                          </a:stretch>
                        </a:blipFill>
                      </a:tcPr>
                    </a:tc>
                    <a:extLst>
                      <a:ext uri="{0D108BD9-81ED-4DB2-BD59-A6C34878D82A}">
                        <a16:rowId xmlns:a16="http://schemas.microsoft.com/office/drawing/2014/main" val="2818688520"/>
                      </a:ext>
                    </a:extLst>
                  </a:tr>
                </a:tbl>
              </a:graphicData>
            </a:graphic>
          </p:graphicFrame>
        </mc:Fallback>
      </mc:AlternateContent>
      <p:sp>
        <p:nvSpPr>
          <p:cNvPr id="20" name="TextBox 19">
            <a:extLst>
              <a:ext uri="{FF2B5EF4-FFF2-40B4-BE49-F238E27FC236}">
                <a16:creationId xmlns:a16="http://schemas.microsoft.com/office/drawing/2014/main" id="{1CA44400-C2C2-2724-2086-7D94DFD12831}"/>
              </a:ext>
            </a:extLst>
          </p:cNvPr>
          <p:cNvSpPr txBox="1"/>
          <p:nvPr/>
        </p:nvSpPr>
        <p:spPr>
          <a:xfrm>
            <a:off x="800401" y="3492630"/>
            <a:ext cx="2202847" cy="261610"/>
          </a:xfrm>
          <a:prstGeom prst="rect">
            <a:avLst/>
          </a:prstGeom>
          <a:noFill/>
        </p:spPr>
        <p:txBody>
          <a:bodyPr wrap="none" rtlCol="0">
            <a:spAutoFit/>
          </a:bodyPr>
          <a:lstStyle/>
          <a:p>
            <a:r>
              <a:rPr lang="en-US" dirty="0"/>
              <a:t>RMSE: Root mean square error.</a:t>
            </a:r>
            <a:endParaRPr lang="en-GB" dirty="0"/>
          </a:p>
        </p:txBody>
      </p:sp>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0CB05D7F-DAAD-B2A9-A05C-ED47011C95BD}"/>
                  </a:ext>
                </a:extLst>
              </p:cNvPr>
              <p:cNvSpPr txBox="1"/>
              <p:nvPr/>
            </p:nvSpPr>
            <p:spPr>
              <a:xfrm>
                <a:off x="3113980" y="3493057"/>
                <a:ext cx="1676100" cy="261610"/>
              </a:xfrm>
              <a:prstGeom prst="rect">
                <a:avLst/>
              </a:prstGeom>
              <a:noFill/>
            </p:spPr>
            <p:txBody>
              <a:bodyPr wrap="none" rtlCol="0">
                <a:spAutoFit/>
              </a:bodyPr>
              <a:lstStyle/>
              <a:p>
                <a:r>
                  <a:rPr lang="en-US" dirty="0"/>
                  <a:t>Adj. </a:t>
                </a:r>
                <a14:m>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𝑅</m:t>
                        </m:r>
                      </m:e>
                      <m:sup>
                        <m:r>
                          <a:rPr lang="en-US" b="0" i="1" smtClean="0">
                            <a:latin typeface="Cambria Math" panose="02040503050406030204" pitchFamily="18" charset="0"/>
                          </a:rPr>
                          <m:t>2</m:t>
                        </m:r>
                      </m:sup>
                    </m:sSup>
                  </m:oMath>
                </a14:m>
                <a:r>
                  <a:rPr lang="en-US" dirty="0"/>
                  <a:t>: Adjustable. </a:t>
                </a:r>
                <a14:m>
                  <m:oMath xmlns:m="http://schemas.openxmlformats.org/officeDocument/2006/math">
                    <m:sSup>
                      <m:sSupPr>
                        <m:ctrlPr>
                          <a:rPr lang="en-US" i="1">
                            <a:latin typeface="Cambria Math" panose="02040503050406030204" pitchFamily="18" charset="0"/>
                          </a:rPr>
                        </m:ctrlPr>
                      </m:sSupPr>
                      <m:e>
                        <m:r>
                          <a:rPr lang="en-US" i="1">
                            <a:latin typeface="Cambria Math" panose="02040503050406030204" pitchFamily="18" charset="0"/>
                          </a:rPr>
                          <m:t>𝑅</m:t>
                        </m:r>
                      </m:e>
                      <m:sup>
                        <m:r>
                          <a:rPr lang="en-US" i="1">
                            <a:latin typeface="Cambria Math" panose="02040503050406030204" pitchFamily="18" charset="0"/>
                          </a:rPr>
                          <m:t>2</m:t>
                        </m:r>
                      </m:sup>
                    </m:sSup>
                    <m:r>
                      <a:rPr lang="en-US" b="0" i="1" smtClean="0">
                        <a:latin typeface="Cambria Math" panose="02040503050406030204" pitchFamily="18" charset="0"/>
                      </a:rPr>
                      <m:t>.</m:t>
                    </m:r>
                  </m:oMath>
                </a14:m>
                <a:endParaRPr lang="en-GB" dirty="0"/>
              </a:p>
            </p:txBody>
          </p:sp>
        </mc:Choice>
        <mc:Fallback xmlns="">
          <p:sp>
            <p:nvSpPr>
              <p:cNvPr id="21" name="TextBox 20">
                <a:extLst>
                  <a:ext uri="{FF2B5EF4-FFF2-40B4-BE49-F238E27FC236}">
                    <a16:creationId xmlns:a16="http://schemas.microsoft.com/office/drawing/2014/main" id="{0CB05D7F-DAAD-B2A9-A05C-ED47011C95BD}"/>
                  </a:ext>
                </a:extLst>
              </p:cNvPr>
              <p:cNvSpPr txBox="1">
                <a:spLocks noRot="1" noChangeAspect="1" noMove="1" noResize="1" noEditPoints="1" noAdjustHandles="1" noChangeArrowheads="1" noChangeShapeType="1" noTextEdit="1"/>
              </p:cNvSpPr>
              <p:nvPr/>
            </p:nvSpPr>
            <p:spPr>
              <a:xfrm>
                <a:off x="3113980" y="3493057"/>
                <a:ext cx="1676100" cy="261610"/>
              </a:xfrm>
              <a:prstGeom prst="rect">
                <a:avLst/>
              </a:prstGeom>
              <a:blipFill>
                <a:blip r:embed="rId9"/>
                <a:stretch>
                  <a:fillRect t="-2326" b="-1395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2" name="TextBox 21">
                <a:extLst>
                  <a:ext uri="{FF2B5EF4-FFF2-40B4-BE49-F238E27FC236}">
                    <a16:creationId xmlns:a16="http://schemas.microsoft.com/office/drawing/2014/main" id="{96A34353-32F3-6C94-7A89-54BE84593289}"/>
                  </a:ext>
                </a:extLst>
              </p:cNvPr>
              <p:cNvSpPr txBox="1"/>
              <p:nvPr/>
            </p:nvSpPr>
            <p:spPr>
              <a:xfrm>
                <a:off x="2430977" y="3717718"/>
                <a:ext cx="2891396" cy="261610"/>
              </a:xfrm>
              <a:prstGeom prst="rect">
                <a:avLst/>
              </a:prstGeom>
              <a:noFill/>
            </p:spPr>
            <p:txBody>
              <a:bodyPr wrap="square">
                <a:spAutoFit/>
              </a:bodyPr>
              <a:lstStyle/>
              <a:p>
                <a14:m>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𝜒</m:t>
                        </m:r>
                      </m:e>
                      <m:sup>
                        <m:r>
                          <a:rPr lang="en-US" b="0" i="1" smtClean="0">
                            <a:latin typeface="Cambria Math" panose="02040503050406030204" pitchFamily="18" charset="0"/>
                          </a:rPr>
                          <m:t>2</m:t>
                        </m:r>
                      </m:sup>
                    </m:sSup>
                    <m:r>
                      <a:rPr lang="en-US" b="0" i="1" smtClean="0">
                        <a:latin typeface="Cambria Math" panose="02040503050406030204" pitchFamily="18" charset="0"/>
                      </a:rPr>
                      <m:t>/</m:t>
                    </m:r>
                    <m:r>
                      <a:rPr lang="en-US" b="0" i="1" smtClean="0">
                        <a:latin typeface="Cambria Math" panose="02040503050406030204" pitchFamily="18" charset="0"/>
                      </a:rPr>
                      <m:t>𝑑𝑜𝑓</m:t>
                    </m:r>
                  </m:oMath>
                </a14:m>
                <a:r>
                  <a:rPr lang="en-US" dirty="0"/>
                  <a:t>: Reduced </a:t>
                </a:r>
                <a14:m>
                  <m:oMath xmlns:m="http://schemas.openxmlformats.org/officeDocument/2006/math">
                    <m:sSup>
                      <m:sSupPr>
                        <m:ctrlPr>
                          <a:rPr lang="en-US" i="1">
                            <a:latin typeface="Cambria Math" panose="02040503050406030204" pitchFamily="18" charset="0"/>
                          </a:rPr>
                        </m:ctrlPr>
                      </m:sSupPr>
                      <m:e>
                        <m:r>
                          <a:rPr lang="en-US" i="1">
                            <a:latin typeface="Cambria Math" panose="02040503050406030204" pitchFamily="18" charset="0"/>
                          </a:rPr>
                          <m:t>𝜒</m:t>
                        </m:r>
                      </m:e>
                      <m:sup>
                        <m:r>
                          <a:rPr lang="en-US" i="1">
                            <a:latin typeface="Cambria Math" panose="02040503050406030204" pitchFamily="18" charset="0"/>
                          </a:rPr>
                          <m:t>2</m:t>
                        </m:r>
                      </m:sup>
                    </m:sSup>
                  </m:oMath>
                </a14:m>
                <a:r>
                  <a:rPr lang="en-GB" dirty="0"/>
                  <a:t>.</a:t>
                </a:r>
              </a:p>
            </p:txBody>
          </p:sp>
        </mc:Choice>
        <mc:Fallback xmlns="">
          <p:sp>
            <p:nvSpPr>
              <p:cNvPr id="22" name="TextBox 21">
                <a:extLst>
                  <a:ext uri="{FF2B5EF4-FFF2-40B4-BE49-F238E27FC236}">
                    <a16:creationId xmlns:a16="http://schemas.microsoft.com/office/drawing/2014/main" id="{96A34353-32F3-6C94-7A89-54BE84593289}"/>
                  </a:ext>
                </a:extLst>
              </p:cNvPr>
              <p:cNvSpPr txBox="1">
                <a:spLocks noRot="1" noChangeAspect="1" noMove="1" noResize="1" noEditPoints="1" noAdjustHandles="1" noChangeArrowheads="1" noChangeShapeType="1" noTextEdit="1"/>
              </p:cNvSpPr>
              <p:nvPr/>
            </p:nvSpPr>
            <p:spPr>
              <a:xfrm>
                <a:off x="2430977" y="3717718"/>
                <a:ext cx="2891396" cy="261610"/>
              </a:xfrm>
              <a:prstGeom prst="rect">
                <a:avLst/>
              </a:prstGeom>
              <a:blipFill>
                <a:blip r:embed="rId10"/>
                <a:stretch>
                  <a:fillRect t="-2326" b="-13953"/>
                </a:stretch>
              </a:blipFill>
            </p:spPr>
            <p:txBody>
              <a:bodyPr/>
              <a:lstStyle/>
              <a:p>
                <a:r>
                  <a:rPr lang="en-GB">
                    <a:noFill/>
                  </a:rPr>
                  <a:t> </a:t>
                </a:r>
              </a:p>
            </p:txBody>
          </p:sp>
        </mc:Fallback>
      </mc:AlternateContent>
      <p:sp>
        <p:nvSpPr>
          <p:cNvPr id="2" name="TextBox 1">
            <a:extLst>
              <a:ext uri="{FF2B5EF4-FFF2-40B4-BE49-F238E27FC236}">
                <a16:creationId xmlns:a16="http://schemas.microsoft.com/office/drawing/2014/main" id="{7133DFA4-0785-8B2D-3A0B-CD12341EF121}"/>
              </a:ext>
            </a:extLst>
          </p:cNvPr>
          <p:cNvSpPr txBox="1"/>
          <p:nvPr/>
        </p:nvSpPr>
        <p:spPr>
          <a:xfrm>
            <a:off x="2780721" y="2161718"/>
            <a:ext cx="2835854" cy="400110"/>
          </a:xfrm>
          <a:prstGeom prst="rect">
            <a:avLst/>
          </a:prstGeom>
          <a:noFill/>
        </p:spPr>
        <p:txBody>
          <a:bodyPr wrap="square" rtlCol="0">
            <a:spAutoFit/>
          </a:bodyPr>
          <a:lstStyle/>
          <a:p>
            <a:pPr algn="ctr"/>
            <a:r>
              <a:rPr lang="en-GB" sz="1000" dirty="0"/>
              <a:t>Fig. 14: Residuals of </a:t>
            </a:r>
            <a:r>
              <a:rPr lang="en-GB" sz="1000" dirty="0" err="1"/>
              <a:t>PLT_Fill</a:t>
            </a:r>
            <a:r>
              <a:rPr lang="en-GB" sz="1000" dirty="0"/>
              <a:t>=4954_BCID=2734_Scan_9_X</a:t>
            </a:r>
          </a:p>
        </p:txBody>
      </p:sp>
      <p:cxnSp>
        <p:nvCxnSpPr>
          <p:cNvPr id="36" name="AutoShape 12">
            <a:extLst>
              <a:ext uri="{FF2B5EF4-FFF2-40B4-BE49-F238E27FC236}">
                <a16:creationId xmlns:a16="http://schemas.microsoft.com/office/drawing/2014/main" id="{1BE1070C-8DBA-2E3D-9535-4F5F322B2782}"/>
              </a:ext>
            </a:extLst>
          </p:cNvPr>
          <p:cNvCxnSpPr>
            <a:cxnSpLocks noChangeShapeType="1"/>
          </p:cNvCxnSpPr>
          <p:nvPr/>
        </p:nvCxnSpPr>
        <p:spPr bwMode="auto">
          <a:xfrm>
            <a:off x="2592388" y="472652"/>
            <a:ext cx="3168650" cy="0"/>
          </a:xfrm>
          <a:prstGeom prst="straightConnector1">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37" name="Group 34">
            <a:extLst>
              <a:ext uri="{FF2B5EF4-FFF2-40B4-BE49-F238E27FC236}">
                <a16:creationId xmlns:a16="http://schemas.microsoft.com/office/drawing/2014/main" id="{50A8B881-7483-CDB1-AE0F-F34DC19B0B31}"/>
              </a:ext>
            </a:extLst>
          </p:cNvPr>
          <p:cNvGrpSpPr>
            <a:grpSpLocks noChangeAspect="1"/>
          </p:cNvGrpSpPr>
          <p:nvPr/>
        </p:nvGrpSpPr>
        <p:grpSpPr bwMode="auto">
          <a:xfrm>
            <a:off x="63500" y="-71661"/>
            <a:ext cx="1592883" cy="735917"/>
            <a:chOff x="230" y="217"/>
            <a:chExt cx="1096" cy="507"/>
          </a:xfrm>
        </p:grpSpPr>
        <p:sp>
          <p:nvSpPr>
            <p:cNvPr id="38" name="AutoShape 33">
              <a:extLst>
                <a:ext uri="{FF2B5EF4-FFF2-40B4-BE49-F238E27FC236}">
                  <a16:creationId xmlns:a16="http://schemas.microsoft.com/office/drawing/2014/main" id="{97F0B6B7-0373-CE71-5ACB-1A67FB36CCC2}"/>
                </a:ext>
              </a:extLst>
            </p:cNvPr>
            <p:cNvSpPr>
              <a:spLocks noChangeAspect="1" noChangeArrowheads="1" noTextEdit="1"/>
            </p:cNvSpPr>
            <p:nvPr/>
          </p:nvSpPr>
          <p:spPr bwMode="auto">
            <a:xfrm>
              <a:off x="230" y="217"/>
              <a:ext cx="1096" cy="5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39" name="Freeform 37">
              <a:extLst>
                <a:ext uri="{FF2B5EF4-FFF2-40B4-BE49-F238E27FC236}">
                  <a16:creationId xmlns:a16="http://schemas.microsoft.com/office/drawing/2014/main" id="{1095120E-AB8A-7A32-01CC-D613A94F65D6}"/>
                </a:ext>
              </a:extLst>
            </p:cNvPr>
            <p:cNvSpPr>
              <a:spLocks noEditPoints="1"/>
            </p:cNvSpPr>
            <p:nvPr/>
          </p:nvSpPr>
          <p:spPr bwMode="auto">
            <a:xfrm>
              <a:off x="661" y="366"/>
              <a:ext cx="544" cy="241"/>
            </a:xfrm>
            <a:custGeom>
              <a:avLst/>
              <a:gdLst>
                <a:gd name="T0" fmla="*/ 1 w 2179"/>
                <a:gd name="T1" fmla="*/ 1 h 964"/>
                <a:gd name="T2" fmla="*/ 2 w 2179"/>
                <a:gd name="T3" fmla="*/ 1 h 964"/>
                <a:gd name="T4" fmla="*/ 1 w 2179"/>
                <a:gd name="T5" fmla="*/ 1 h 964"/>
                <a:gd name="T6" fmla="*/ 1 w 2179"/>
                <a:gd name="T7" fmla="*/ 1 h 964"/>
                <a:gd name="T8" fmla="*/ 1 w 2179"/>
                <a:gd name="T9" fmla="*/ 1 h 964"/>
                <a:gd name="T10" fmla="*/ 1 w 2179"/>
                <a:gd name="T11" fmla="*/ 1 h 964"/>
                <a:gd name="T12" fmla="*/ 1 w 2179"/>
                <a:gd name="T13" fmla="*/ 1 h 964"/>
                <a:gd name="T14" fmla="*/ 0 w 2179"/>
                <a:gd name="T15" fmla="*/ 1 h 964"/>
                <a:gd name="T16" fmla="*/ 0 w 2179"/>
                <a:gd name="T17" fmla="*/ 1 h 964"/>
                <a:gd name="T18" fmla="*/ 0 w 2179"/>
                <a:gd name="T19" fmla="*/ 1 h 964"/>
                <a:gd name="T20" fmla="*/ 0 w 2179"/>
                <a:gd name="T21" fmla="*/ 1 h 964"/>
                <a:gd name="T22" fmla="*/ 0 w 2179"/>
                <a:gd name="T23" fmla="*/ 1 h 964"/>
                <a:gd name="T24" fmla="*/ 0 w 2179"/>
                <a:gd name="T25" fmla="*/ 1 h 964"/>
                <a:gd name="T26" fmla="*/ 1 w 2179"/>
                <a:gd name="T27" fmla="*/ 1 h 964"/>
                <a:gd name="T28" fmla="*/ 1 w 2179"/>
                <a:gd name="T29" fmla="*/ 1 h 964"/>
                <a:gd name="T30" fmla="*/ 1 w 2179"/>
                <a:gd name="T31" fmla="*/ 1 h 964"/>
                <a:gd name="T32" fmla="*/ 1 w 2179"/>
                <a:gd name="T33" fmla="*/ 1 h 964"/>
                <a:gd name="T34" fmla="*/ 1 w 2179"/>
                <a:gd name="T35" fmla="*/ 1 h 964"/>
                <a:gd name="T36" fmla="*/ 1 w 2179"/>
                <a:gd name="T37" fmla="*/ 1 h 964"/>
                <a:gd name="T38" fmla="*/ 0 w 2179"/>
                <a:gd name="T39" fmla="*/ 1 h 964"/>
                <a:gd name="T40" fmla="*/ 0 w 2179"/>
                <a:gd name="T41" fmla="*/ 1 h 964"/>
                <a:gd name="T42" fmla="*/ 0 w 2179"/>
                <a:gd name="T43" fmla="*/ 1 h 964"/>
                <a:gd name="T44" fmla="*/ 0 w 2179"/>
                <a:gd name="T45" fmla="*/ 1 h 964"/>
                <a:gd name="T46" fmla="*/ 2 w 2179"/>
                <a:gd name="T47" fmla="*/ 1 h 964"/>
                <a:gd name="T48" fmla="*/ 2 w 2179"/>
                <a:gd name="T49" fmla="*/ 1 h 964"/>
                <a:gd name="T50" fmla="*/ 1 w 2179"/>
                <a:gd name="T51" fmla="*/ 1 h 964"/>
                <a:gd name="T52" fmla="*/ 1 w 2179"/>
                <a:gd name="T53" fmla="*/ 1 h 964"/>
                <a:gd name="T54" fmla="*/ 1 w 2179"/>
                <a:gd name="T55" fmla="*/ 1 h 964"/>
                <a:gd name="T56" fmla="*/ 1 w 2179"/>
                <a:gd name="T57" fmla="*/ 1 h 964"/>
                <a:gd name="T58" fmla="*/ 0 w 2179"/>
                <a:gd name="T59" fmla="*/ 1 h 964"/>
                <a:gd name="T60" fmla="*/ 0 w 2179"/>
                <a:gd name="T61" fmla="*/ 1 h 964"/>
                <a:gd name="T62" fmla="*/ 0 w 2179"/>
                <a:gd name="T63" fmla="*/ 1 h 964"/>
                <a:gd name="T64" fmla="*/ 2 w 2179"/>
                <a:gd name="T65" fmla="*/ 1 h 964"/>
                <a:gd name="T66" fmla="*/ 2 w 2179"/>
                <a:gd name="T67" fmla="*/ 1 h 964"/>
                <a:gd name="T68" fmla="*/ 2 w 2179"/>
                <a:gd name="T69" fmla="*/ 1 h 964"/>
                <a:gd name="T70" fmla="*/ 2 w 2179"/>
                <a:gd name="T71" fmla="*/ 1 h 964"/>
                <a:gd name="T72" fmla="*/ 1 w 2179"/>
                <a:gd name="T73" fmla="*/ 1 h 964"/>
                <a:gd name="T74" fmla="*/ 1 w 2179"/>
                <a:gd name="T75" fmla="*/ 1 h 964"/>
                <a:gd name="T76" fmla="*/ 1 w 2179"/>
                <a:gd name="T77" fmla="*/ 1 h 964"/>
                <a:gd name="T78" fmla="*/ 1 w 2179"/>
                <a:gd name="T79" fmla="*/ 1 h 964"/>
                <a:gd name="T80" fmla="*/ 0 w 2179"/>
                <a:gd name="T81" fmla="*/ 1 h 964"/>
                <a:gd name="T82" fmla="*/ 0 w 2179"/>
                <a:gd name="T83" fmla="*/ 1 h 964"/>
                <a:gd name="T84" fmla="*/ 0 w 2179"/>
                <a:gd name="T85" fmla="*/ 1 h 964"/>
                <a:gd name="T86" fmla="*/ 0 w 2179"/>
                <a:gd name="T87" fmla="*/ 0 h 964"/>
                <a:gd name="T88" fmla="*/ 0 w 2179"/>
                <a:gd name="T89" fmla="*/ 0 h 964"/>
                <a:gd name="T90" fmla="*/ 0 w 2179"/>
                <a:gd name="T91" fmla="*/ 0 h 964"/>
                <a:gd name="T92" fmla="*/ 1 w 2179"/>
                <a:gd name="T93" fmla="*/ 0 h 964"/>
                <a:gd name="T94" fmla="*/ 0 w 2179"/>
                <a:gd name="T95" fmla="*/ 0 h 964"/>
                <a:gd name="T96" fmla="*/ 0 w 2179"/>
                <a:gd name="T97" fmla="*/ 0 h 964"/>
                <a:gd name="T98" fmla="*/ 0 w 2179"/>
                <a:gd name="T99" fmla="*/ 0 h 964"/>
                <a:gd name="T100" fmla="*/ 1 w 2179"/>
                <a:gd name="T101" fmla="*/ 0 h 964"/>
                <a:gd name="T102" fmla="*/ 1 w 2179"/>
                <a:gd name="T103" fmla="*/ 0 h 964"/>
                <a:gd name="T104" fmla="*/ 1 w 2179"/>
                <a:gd name="T105" fmla="*/ 0 h 964"/>
                <a:gd name="T106" fmla="*/ 1 w 2179"/>
                <a:gd name="T107" fmla="*/ 0 h 964"/>
                <a:gd name="T108" fmla="*/ 1 w 2179"/>
                <a:gd name="T109" fmla="*/ 0 h 964"/>
                <a:gd name="T110" fmla="*/ 0 w 2179"/>
                <a:gd name="T111" fmla="*/ 0 h 964"/>
                <a:gd name="T112" fmla="*/ 0 w 2179"/>
                <a:gd name="T113" fmla="*/ 0 h 964"/>
                <a:gd name="T114" fmla="*/ 0 w 2179"/>
                <a:gd name="T115" fmla="*/ 0 h 96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2179" h="964">
                  <a:moveTo>
                    <a:pt x="1059" y="766"/>
                  </a:moveTo>
                  <a:lnTo>
                    <a:pt x="1059" y="834"/>
                  </a:lnTo>
                  <a:lnTo>
                    <a:pt x="1085" y="834"/>
                  </a:lnTo>
                  <a:lnTo>
                    <a:pt x="1107" y="831"/>
                  </a:lnTo>
                  <a:lnTo>
                    <a:pt x="1121" y="825"/>
                  </a:lnTo>
                  <a:lnTo>
                    <a:pt x="1131" y="814"/>
                  </a:lnTo>
                  <a:lnTo>
                    <a:pt x="1133" y="799"/>
                  </a:lnTo>
                  <a:lnTo>
                    <a:pt x="1131" y="786"/>
                  </a:lnTo>
                  <a:lnTo>
                    <a:pt x="1123" y="776"/>
                  </a:lnTo>
                  <a:lnTo>
                    <a:pt x="1109" y="769"/>
                  </a:lnTo>
                  <a:lnTo>
                    <a:pt x="1089" y="766"/>
                  </a:lnTo>
                  <a:lnTo>
                    <a:pt x="1059" y="766"/>
                  </a:lnTo>
                  <a:close/>
                  <a:moveTo>
                    <a:pt x="1677" y="738"/>
                  </a:moveTo>
                  <a:lnTo>
                    <a:pt x="1714" y="738"/>
                  </a:lnTo>
                  <a:lnTo>
                    <a:pt x="1780" y="838"/>
                  </a:lnTo>
                  <a:lnTo>
                    <a:pt x="1845" y="738"/>
                  </a:lnTo>
                  <a:lnTo>
                    <a:pt x="1883" y="738"/>
                  </a:lnTo>
                  <a:lnTo>
                    <a:pt x="1796" y="867"/>
                  </a:lnTo>
                  <a:lnTo>
                    <a:pt x="1796" y="960"/>
                  </a:lnTo>
                  <a:lnTo>
                    <a:pt x="1764" y="960"/>
                  </a:lnTo>
                  <a:lnTo>
                    <a:pt x="1764" y="867"/>
                  </a:lnTo>
                  <a:lnTo>
                    <a:pt x="1677" y="738"/>
                  </a:lnTo>
                  <a:close/>
                  <a:moveTo>
                    <a:pt x="1487" y="738"/>
                  </a:moveTo>
                  <a:lnTo>
                    <a:pt x="1657" y="738"/>
                  </a:lnTo>
                  <a:lnTo>
                    <a:pt x="1657" y="766"/>
                  </a:lnTo>
                  <a:lnTo>
                    <a:pt x="1588" y="766"/>
                  </a:lnTo>
                  <a:lnTo>
                    <a:pt x="1588" y="960"/>
                  </a:lnTo>
                  <a:lnTo>
                    <a:pt x="1556" y="960"/>
                  </a:lnTo>
                  <a:lnTo>
                    <a:pt x="1556" y="766"/>
                  </a:lnTo>
                  <a:lnTo>
                    <a:pt x="1487" y="766"/>
                  </a:lnTo>
                  <a:lnTo>
                    <a:pt x="1487" y="738"/>
                  </a:lnTo>
                  <a:close/>
                  <a:moveTo>
                    <a:pt x="1410" y="738"/>
                  </a:moveTo>
                  <a:lnTo>
                    <a:pt x="1441" y="738"/>
                  </a:lnTo>
                  <a:lnTo>
                    <a:pt x="1441" y="960"/>
                  </a:lnTo>
                  <a:lnTo>
                    <a:pt x="1410" y="960"/>
                  </a:lnTo>
                  <a:lnTo>
                    <a:pt x="1410" y="738"/>
                  </a:lnTo>
                  <a:close/>
                  <a:moveTo>
                    <a:pt x="1027" y="738"/>
                  </a:moveTo>
                  <a:lnTo>
                    <a:pt x="1081" y="738"/>
                  </a:lnTo>
                  <a:lnTo>
                    <a:pt x="1097" y="738"/>
                  </a:lnTo>
                  <a:lnTo>
                    <a:pt x="1113" y="741"/>
                  </a:lnTo>
                  <a:lnTo>
                    <a:pt x="1128" y="744"/>
                  </a:lnTo>
                  <a:lnTo>
                    <a:pt x="1141" y="749"/>
                  </a:lnTo>
                  <a:lnTo>
                    <a:pt x="1152" y="757"/>
                  </a:lnTo>
                  <a:lnTo>
                    <a:pt x="1160" y="766"/>
                  </a:lnTo>
                  <a:lnTo>
                    <a:pt x="1165" y="781"/>
                  </a:lnTo>
                  <a:lnTo>
                    <a:pt x="1168" y="798"/>
                  </a:lnTo>
                  <a:lnTo>
                    <a:pt x="1164" y="818"/>
                  </a:lnTo>
                  <a:lnTo>
                    <a:pt x="1154" y="833"/>
                  </a:lnTo>
                  <a:lnTo>
                    <a:pt x="1140" y="843"/>
                  </a:lnTo>
                  <a:lnTo>
                    <a:pt x="1121" y="849"/>
                  </a:lnTo>
                  <a:lnTo>
                    <a:pt x="1121" y="850"/>
                  </a:lnTo>
                  <a:lnTo>
                    <a:pt x="1131" y="854"/>
                  </a:lnTo>
                  <a:lnTo>
                    <a:pt x="1137" y="861"/>
                  </a:lnTo>
                  <a:lnTo>
                    <a:pt x="1144" y="873"/>
                  </a:lnTo>
                  <a:lnTo>
                    <a:pt x="1185" y="960"/>
                  </a:lnTo>
                  <a:lnTo>
                    <a:pt x="1149" y="960"/>
                  </a:lnTo>
                  <a:lnTo>
                    <a:pt x="1115" y="883"/>
                  </a:lnTo>
                  <a:lnTo>
                    <a:pt x="1108" y="871"/>
                  </a:lnTo>
                  <a:lnTo>
                    <a:pt x="1099" y="865"/>
                  </a:lnTo>
                  <a:lnTo>
                    <a:pt x="1089" y="862"/>
                  </a:lnTo>
                  <a:lnTo>
                    <a:pt x="1077" y="862"/>
                  </a:lnTo>
                  <a:lnTo>
                    <a:pt x="1059" y="862"/>
                  </a:lnTo>
                  <a:lnTo>
                    <a:pt x="1059" y="960"/>
                  </a:lnTo>
                  <a:lnTo>
                    <a:pt x="1027" y="960"/>
                  </a:lnTo>
                  <a:lnTo>
                    <a:pt x="1027" y="738"/>
                  </a:lnTo>
                  <a:close/>
                  <a:moveTo>
                    <a:pt x="840" y="738"/>
                  </a:moveTo>
                  <a:lnTo>
                    <a:pt x="965" y="738"/>
                  </a:lnTo>
                  <a:lnTo>
                    <a:pt x="965" y="766"/>
                  </a:lnTo>
                  <a:lnTo>
                    <a:pt x="872" y="766"/>
                  </a:lnTo>
                  <a:lnTo>
                    <a:pt x="872" y="831"/>
                  </a:lnTo>
                  <a:lnTo>
                    <a:pt x="957" y="831"/>
                  </a:lnTo>
                  <a:lnTo>
                    <a:pt x="957" y="859"/>
                  </a:lnTo>
                  <a:lnTo>
                    <a:pt x="872" y="859"/>
                  </a:lnTo>
                  <a:lnTo>
                    <a:pt x="872" y="932"/>
                  </a:lnTo>
                  <a:lnTo>
                    <a:pt x="965" y="932"/>
                  </a:lnTo>
                  <a:lnTo>
                    <a:pt x="965" y="960"/>
                  </a:lnTo>
                  <a:lnTo>
                    <a:pt x="840" y="960"/>
                  </a:lnTo>
                  <a:lnTo>
                    <a:pt x="840" y="738"/>
                  </a:lnTo>
                  <a:close/>
                  <a:moveTo>
                    <a:pt x="586" y="738"/>
                  </a:moveTo>
                  <a:lnTo>
                    <a:pt x="622" y="738"/>
                  </a:lnTo>
                  <a:lnTo>
                    <a:pt x="691" y="932"/>
                  </a:lnTo>
                  <a:lnTo>
                    <a:pt x="761" y="738"/>
                  </a:lnTo>
                  <a:lnTo>
                    <a:pt x="794" y="738"/>
                  </a:lnTo>
                  <a:lnTo>
                    <a:pt x="709" y="960"/>
                  </a:lnTo>
                  <a:lnTo>
                    <a:pt x="670" y="960"/>
                  </a:lnTo>
                  <a:lnTo>
                    <a:pt x="586" y="738"/>
                  </a:lnTo>
                  <a:close/>
                  <a:moveTo>
                    <a:pt x="510" y="738"/>
                  </a:moveTo>
                  <a:lnTo>
                    <a:pt x="542" y="738"/>
                  </a:lnTo>
                  <a:lnTo>
                    <a:pt x="542" y="960"/>
                  </a:lnTo>
                  <a:lnTo>
                    <a:pt x="510" y="960"/>
                  </a:lnTo>
                  <a:lnTo>
                    <a:pt x="510" y="738"/>
                  </a:lnTo>
                  <a:close/>
                  <a:moveTo>
                    <a:pt x="267" y="738"/>
                  </a:moveTo>
                  <a:lnTo>
                    <a:pt x="311" y="738"/>
                  </a:lnTo>
                  <a:lnTo>
                    <a:pt x="408" y="918"/>
                  </a:lnTo>
                  <a:lnTo>
                    <a:pt x="409" y="918"/>
                  </a:lnTo>
                  <a:lnTo>
                    <a:pt x="409" y="738"/>
                  </a:lnTo>
                  <a:lnTo>
                    <a:pt x="441" y="738"/>
                  </a:lnTo>
                  <a:lnTo>
                    <a:pt x="441" y="960"/>
                  </a:lnTo>
                  <a:lnTo>
                    <a:pt x="400" y="960"/>
                  </a:lnTo>
                  <a:lnTo>
                    <a:pt x="300" y="778"/>
                  </a:lnTo>
                  <a:lnTo>
                    <a:pt x="299" y="778"/>
                  </a:lnTo>
                  <a:lnTo>
                    <a:pt x="299" y="960"/>
                  </a:lnTo>
                  <a:lnTo>
                    <a:pt x="267" y="960"/>
                  </a:lnTo>
                  <a:lnTo>
                    <a:pt x="267" y="738"/>
                  </a:lnTo>
                  <a:close/>
                  <a:moveTo>
                    <a:pt x="25" y="738"/>
                  </a:moveTo>
                  <a:lnTo>
                    <a:pt x="57" y="738"/>
                  </a:lnTo>
                  <a:lnTo>
                    <a:pt x="57" y="865"/>
                  </a:lnTo>
                  <a:lnTo>
                    <a:pt x="57" y="884"/>
                  </a:lnTo>
                  <a:lnTo>
                    <a:pt x="61" y="902"/>
                  </a:lnTo>
                  <a:lnTo>
                    <a:pt x="68" y="916"/>
                  </a:lnTo>
                  <a:lnTo>
                    <a:pt x="78" y="927"/>
                  </a:lnTo>
                  <a:lnTo>
                    <a:pt x="93" y="934"/>
                  </a:lnTo>
                  <a:lnTo>
                    <a:pt x="110" y="936"/>
                  </a:lnTo>
                  <a:lnTo>
                    <a:pt x="129" y="934"/>
                  </a:lnTo>
                  <a:lnTo>
                    <a:pt x="144" y="927"/>
                  </a:lnTo>
                  <a:lnTo>
                    <a:pt x="153" y="916"/>
                  </a:lnTo>
                  <a:lnTo>
                    <a:pt x="161" y="902"/>
                  </a:lnTo>
                  <a:lnTo>
                    <a:pt x="163" y="884"/>
                  </a:lnTo>
                  <a:lnTo>
                    <a:pt x="165" y="865"/>
                  </a:lnTo>
                  <a:lnTo>
                    <a:pt x="165" y="738"/>
                  </a:lnTo>
                  <a:lnTo>
                    <a:pt x="197" y="738"/>
                  </a:lnTo>
                  <a:lnTo>
                    <a:pt x="197" y="869"/>
                  </a:lnTo>
                  <a:lnTo>
                    <a:pt x="194" y="898"/>
                  </a:lnTo>
                  <a:lnTo>
                    <a:pt x="187" y="922"/>
                  </a:lnTo>
                  <a:lnTo>
                    <a:pt x="174" y="940"/>
                  </a:lnTo>
                  <a:lnTo>
                    <a:pt x="158" y="954"/>
                  </a:lnTo>
                  <a:lnTo>
                    <a:pt x="137" y="962"/>
                  </a:lnTo>
                  <a:lnTo>
                    <a:pt x="110" y="964"/>
                  </a:lnTo>
                  <a:lnTo>
                    <a:pt x="85" y="962"/>
                  </a:lnTo>
                  <a:lnTo>
                    <a:pt x="64" y="954"/>
                  </a:lnTo>
                  <a:lnTo>
                    <a:pt x="48" y="940"/>
                  </a:lnTo>
                  <a:lnTo>
                    <a:pt x="35" y="922"/>
                  </a:lnTo>
                  <a:lnTo>
                    <a:pt x="28" y="898"/>
                  </a:lnTo>
                  <a:lnTo>
                    <a:pt x="25" y="869"/>
                  </a:lnTo>
                  <a:lnTo>
                    <a:pt x="25" y="738"/>
                  </a:lnTo>
                  <a:close/>
                  <a:moveTo>
                    <a:pt x="1295" y="734"/>
                  </a:moveTo>
                  <a:lnTo>
                    <a:pt x="1318" y="737"/>
                  </a:lnTo>
                  <a:lnTo>
                    <a:pt x="1342" y="742"/>
                  </a:lnTo>
                  <a:lnTo>
                    <a:pt x="1338" y="772"/>
                  </a:lnTo>
                  <a:lnTo>
                    <a:pt x="1323" y="766"/>
                  </a:lnTo>
                  <a:lnTo>
                    <a:pt x="1311" y="764"/>
                  </a:lnTo>
                  <a:lnTo>
                    <a:pt x="1297" y="762"/>
                  </a:lnTo>
                  <a:lnTo>
                    <a:pt x="1285" y="764"/>
                  </a:lnTo>
                  <a:lnTo>
                    <a:pt x="1274" y="766"/>
                  </a:lnTo>
                  <a:lnTo>
                    <a:pt x="1266" y="772"/>
                  </a:lnTo>
                  <a:lnTo>
                    <a:pt x="1259" y="781"/>
                  </a:lnTo>
                  <a:lnTo>
                    <a:pt x="1257" y="793"/>
                  </a:lnTo>
                  <a:lnTo>
                    <a:pt x="1259" y="803"/>
                  </a:lnTo>
                  <a:lnTo>
                    <a:pt x="1266" y="811"/>
                  </a:lnTo>
                  <a:lnTo>
                    <a:pt x="1274" y="818"/>
                  </a:lnTo>
                  <a:lnTo>
                    <a:pt x="1286" y="825"/>
                  </a:lnTo>
                  <a:lnTo>
                    <a:pt x="1298" y="830"/>
                  </a:lnTo>
                  <a:lnTo>
                    <a:pt x="1311" y="837"/>
                  </a:lnTo>
                  <a:lnTo>
                    <a:pt x="1325" y="845"/>
                  </a:lnTo>
                  <a:lnTo>
                    <a:pt x="1335" y="854"/>
                  </a:lnTo>
                  <a:lnTo>
                    <a:pt x="1344" y="866"/>
                  </a:lnTo>
                  <a:lnTo>
                    <a:pt x="1350" y="881"/>
                  </a:lnTo>
                  <a:lnTo>
                    <a:pt x="1352" y="898"/>
                  </a:lnTo>
                  <a:lnTo>
                    <a:pt x="1350" y="916"/>
                  </a:lnTo>
                  <a:lnTo>
                    <a:pt x="1344" y="932"/>
                  </a:lnTo>
                  <a:lnTo>
                    <a:pt x="1335" y="944"/>
                  </a:lnTo>
                  <a:lnTo>
                    <a:pt x="1322" y="954"/>
                  </a:lnTo>
                  <a:lnTo>
                    <a:pt x="1307" y="959"/>
                  </a:lnTo>
                  <a:lnTo>
                    <a:pt x="1290" y="963"/>
                  </a:lnTo>
                  <a:lnTo>
                    <a:pt x="1271" y="964"/>
                  </a:lnTo>
                  <a:lnTo>
                    <a:pt x="1249" y="962"/>
                  </a:lnTo>
                  <a:lnTo>
                    <a:pt x="1226" y="955"/>
                  </a:lnTo>
                  <a:lnTo>
                    <a:pt x="1229" y="926"/>
                  </a:lnTo>
                  <a:lnTo>
                    <a:pt x="1242" y="930"/>
                  </a:lnTo>
                  <a:lnTo>
                    <a:pt x="1258" y="935"/>
                  </a:lnTo>
                  <a:lnTo>
                    <a:pt x="1275" y="936"/>
                  </a:lnTo>
                  <a:lnTo>
                    <a:pt x="1287" y="935"/>
                  </a:lnTo>
                  <a:lnTo>
                    <a:pt x="1298" y="931"/>
                  </a:lnTo>
                  <a:lnTo>
                    <a:pt x="1309" y="924"/>
                  </a:lnTo>
                  <a:lnTo>
                    <a:pt x="1317" y="914"/>
                  </a:lnTo>
                  <a:lnTo>
                    <a:pt x="1319" y="900"/>
                  </a:lnTo>
                  <a:lnTo>
                    <a:pt x="1317" y="888"/>
                  </a:lnTo>
                  <a:lnTo>
                    <a:pt x="1311" y="878"/>
                  </a:lnTo>
                  <a:lnTo>
                    <a:pt x="1302" y="871"/>
                  </a:lnTo>
                  <a:lnTo>
                    <a:pt x="1290" y="865"/>
                  </a:lnTo>
                  <a:lnTo>
                    <a:pt x="1278" y="858"/>
                  </a:lnTo>
                  <a:lnTo>
                    <a:pt x="1265" y="851"/>
                  </a:lnTo>
                  <a:lnTo>
                    <a:pt x="1253" y="845"/>
                  </a:lnTo>
                  <a:lnTo>
                    <a:pt x="1241" y="837"/>
                  </a:lnTo>
                  <a:lnTo>
                    <a:pt x="1232" y="826"/>
                  </a:lnTo>
                  <a:lnTo>
                    <a:pt x="1226" y="811"/>
                  </a:lnTo>
                  <a:lnTo>
                    <a:pt x="1224" y="796"/>
                  </a:lnTo>
                  <a:lnTo>
                    <a:pt x="1226" y="777"/>
                  </a:lnTo>
                  <a:lnTo>
                    <a:pt x="1233" y="762"/>
                  </a:lnTo>
                  <a:lnTo>
                    <a:pt x="1245" y="750"/>
                  </a:lnTo>
                  <a:lnTo>
                    <a:pt x="1258" y="741"/>
                  </a:lnTo>
                  <a:lnTo>
                    <a:pt x="1275" y="737"/>
                  </a:lnTo>
                  <a:lnTo>
                    <a:pt x="1295" y="734"/>
                  </a:lnTo>
                  <a:close/>
                  <a:moveTo>
                    <a:pt x="55" y="398"/>
                  </a:moveTo>
                  <a:lnTo>
                    <a:pt x="55" y="477"/>
                  </a:lnTo>
                  <a:lnTo>
                    <a:pt x="86" y="477"/>
                  </a:lnTo>
                  <a:lnTo>
                    <a:pt x="98" y="475"/>
                  </a:lnTo>
                  <a:lnTo>
                    <a:pt x="110" y="471"/>
                  </a:lnTo>
                  <a:lnTo>
                    <a:pt x="121" y="463"/>
                  </a:lnTo>
                  <a:lnTo>
                    <a:pt x="128" y="453"/>
                  </a:lnTo>
                  <a:lnTo>
                    <a:pt x="130" y="437"/>
                  </a:lnTo>
                  <a:lnTo>
                    <a:pt x="128" y="425"/>
                  </a:lnTo>
                  <a:lnTo>
                    <a:pt x="122" y="414"/>
                  </a:lnTo>
                  <a:lnTo>
                    <a:pt x="113" y="408"/>
                  </a:lnTo>
                  <a:lnTo>
                    <a:pt x="102" y="402"/>
                  </a:lnTo>
                  <a:lnTo>
                    <a:pt x="92" y="400"/>
                  </a:lnTo>
                  <a:lnTo>
                    <a:pt x="81" y="398"/>
                  </a:lnTo>
                  <a:lnTo>
                    <a:pt x="55" y="398"/>
                  </a:lnTo>
                  <a:close/>
                  <a:moveTo>
                    <a:pt x="310" y="396"/>
                  </a:moveTo>
                  <a:lnTo>
                    <a:pt x="291" y="397"/>
                  </a:lnTo>
                  <a:lnTo>
                    <a:pt x="274" y="405"/>
                  </a:lnTo>
                  <a:lnTo>
                    <a:pt x="260" y="416"/>
                  </a:lnTo>
                  <a:lnTo>
                    <a:pt x="251" y="429"/>
                  </a:lnTo>
                  <a:lnTo>
                    <a:pt x="243" y="445"/>
                  </a:lnTo>
                  <a:lnTo>
                    <a:pt x="239" y="463"/>
                  </a:lnTo>
                  <a:lnTo>
                    <a:pt x="237" y="482"/>
                  </a:lnTo>
                  <a:lnTo>
                    <a:pt x="238" y="501"/>
                  </a:lnTo>
                  <a:lnTo>
                    <a:pt x="243" y="518"/>
                  </a:lnTo>
                  <a:lnTo>
                    <a:pt x="250" y="535"/>
                  </a:lnTo>
                  <a:lnTo>
                    <a:pt x="260" y="548"/>
                  </a:lnTo>
                  <a:lnTo>
                    <a:pt x="274" y="559"/>
                  </a:lnTo>
                  <a:lnTo>
                    <a:pt x="290" y="566"/>
                  </a:lnTo>
                  <a:lnTo>
                    <a:pt x="310" y="568"/>
                  </a:lnTo>
                  <a:lnTo>
                    <a:pt x="331" y="566"/>
                  </a:lnTo>
                  <a:lnTo>
                    <a:pt x="347" y="559"/>
                  </a:lnTo>
                  <a:lnTo>
                    <a:pt x="360" y="548"/>
                  </a:lnTo>
                  <a:lnTo>
                    <a:pt x="371" y="535"/>
                  </a:lnTo>
                  <a:lnTo>
                    <a:pt x="377" y="518"/>
                  </a:lnTo>
                  <a:lnTo>
                    <a:pt x="381" y="501"/>
                  </a:lnTo>
                  <a:lnTo>
                    <a:pt x="384" y="482"/>
                  </a:lnTo>
                  <a:lnTo>
                    <a:pt x="381" y="463"/>
                  </a:lnTo>
                  <a:lnTo>
                    <a:pt x="377" y="445"/>
                  </a:lnTo>
                  <a:lnTo>
                    <a:pt x="369" y="429"/>
                  </a:lnTo>
                  <a:lnTo>
                    <a:pt x="360" y="416"/>
                  </a:lnTo>
                  <a:lnTo>
                    <a:pt x="347" y="405"/>
                  </a:lnTo>
                  <a:lnTo>
                    <a:pt x="330" y="397"/>
                  </a:lnTo>
                  <a:lnTo>
                    <a:pt x="310" y="396"/>
                  </a:lnTo>
                  <a:close/>
                  <a:moveTo>
                    <a:pt x="1920" y="371"/>
                  </a:moveTo>
                  <a:lnTo>
                    <a:pt x="1952" y="371"/>
                  </a:lnTo>
                  <a:lnTo>
                    <a:pt x="1952" y="592"/>
                  </a:lnTo>
                  <a:lnTo>
                    <a:pt x="1920" y="592"/>
                  </a:lnTo>
                  <a:lnTo>
                    <a:pt x="1920" y="371"/>
                  </a:lnTo>
                  <a:close/>
                  <a:moveTo>
                    <a:pt x="1677" y="371"/>
                  </a:moveTo>
                  <a:lnTo>
                    <a:pt x="1719" y="371"/>
                  </a:lnTo>
                  <a:lnTo>
                    <a:pt x="1817" y="550"/>
                  </a:lnTo>
                  <a:lnTo>
                    <a:pt x="1819" y="550"/>
                  </a:lnTo>
                  <a:lnTo>
                    <a:pt x="1819" y="371"/>
                  </a:lnTo>
                  <a:lnTo>
                    <a:pt x="1851" y="371"/>
                  </a:lnTo>
                  <a:lnTo>
                    <a:pt x="1851" y="592"/>
                  </a:lnTo>
                  <a:lnTo>
                    <a:pt x="1809" y="592"/>
                  </a:lnTo>
                  <a:lnTo>
                    <a:pt x="1708" y="410"/>
                  </a:lnTo>
                  <a:lnTo>
                    <a:pt x="1708" y="592"/>
                  </a:lnTo>
                  <a:lnTo>
                    <a:pt x="1677" y="592"/>
                  </a:lnTo>
                  <a:lnTo>
                    <a:pt x="1677" y="371"/>
                  </a:lnTo>
                  <a:close/>
                  <a:moveTo>
                    <a:pt x="1435" y="371"/>
                  </a:moveTo>
                  <a:lnTo>
                    <a:pt x="1467" y="371"/>
                  </a:lnTo>
                  <a:lnTo>
                    <a:pt x="1467" y="463"/>
                  </a:lnTo>
                  <a:lnTo>
                    <a:pt x="1573" y="463"/>
                  </a:lnTo>
                  <a:lnTo>
                    <a:pt x="1573" y="371"/>
                  </a:lnTo>
                  <a:lnTo>
                    <a:pt x="1605" y="371"/>
                  </a:lnTo>
                  <a:lnTo>
                    <a:pt x="1605" y="592"/>
                  </a:lnTo>
                  <a:lnTo>
                    <a:pt x="1573" y="592"/>
                  </a:lnTo>
                  <a:lnTo>
                    <a:pt x="1573" y="491"/>
                  </a:lnTo>
                  <a:lnTo>
                    <a:pt x="1467" y="491"/>
                  </a:lnTo>
                  <a:lnTo>
                    <a:pt x="1467" y="592"/>
                  </a:lnTo>
                  <a:lnTo>
                    <a:pt x="1435" y="592"/>
                  </a:lnTo>
                  <a:lnTo>
                    <a:pt x="1435" y="371"/>
                  </a:lnTo>
                  <a:close/>
                  <a:moveTo>
                    <a:pt x="1038" y="371"/>
                  </a:moveTo>
                  <a:lnTo>
                    <a:pt x="1161" y="371"/>
                  </a:lnTo>
                  <a:lnTo>
                    <a:pt x="1161" y="398"/>
                  </a:lnTo>
                  <a:lnTo>
                    <a:pt x="1068" y="398"/>
                  </a:lnTo>
                  <a:lnTo>
                    <a:pt x="1068" y="463"/>
                  </a:lnTo>
                  <a:lnTo>
                    <a:pt x="1153" y="463"/>
                  </a:lnTo>
                  <a:lnTo>
                    <a:pt x="1153" y="491"/>
                  </a:lnTo>
                  <a:lnTo>
                    <a:pt x="1068" y="491"/>
                  </a:lnTo>
                  <a:lnTo>
                    <a:pt x="1068" y="564"/>
                  </a:lnTo>
                  <a:lnTo>
                    <a:pt x="1161" y="564"/>
                  </a:lnTo>
                  <a:lnTo>
                    <a:pt x="1161" y="592"/>
                  </a:lnTo>
                  <a:lnTo>
                    <a:pt x="1038" y="592"/>
                  </a:lnTo>
                  <a:lnTo>
                    <a:pt x="1038" y="371"/>
                  </a:lnTo>
                  <a:close/>
                  <a:moveTo>
                    <a:pt x="820" y="371"/>
                  </a:moveTo>
                  <a:lnTo>
                    <a:pt x="990" y="371"/>
                  </a:lnTo>
                  <a:lnTo>
                    <a:pt x="990" y="398"/>
                  </a:lnTo>
                  <a:lnTo>
                    <a:pt x="921" y="398"/>
                  </a:lnTo>
                  <a:lnTo>
                    <a:pt x="921" y="592"/>
                  </a:lnTo>
                  <a:lnTo>
                    <a:pt x="889" y="592"/>
                  </a:lnTo>
                  <a:lnTo>
                    <a:pt x="889" y="398"/>
                  </a:lnTo>
                  <a:lnTo>
                    <a:pt x="820" y="398"/>
                  </a:lnTo>
                  <a:lnTo>
                    <a:pt x="820" y="371"/>
                  </a:lnTo>
                  <a:close/>
                  <a:moveTo>
                    <a:pt x="594" y="371"/>
                  </a:moveTo>
                  <a:lnTo>
                    <a:pt x="631" y="371"/>
                  </a:lnTo>
                  <a:lnTo>
                    <a:pt x="697" y="470"/>
                  </a:lnTo>
                  <a:lnTo>
                    <a:pt x="763" y="371"/>
                  </a:lnTo>
                  <a:lnTo>
                    <a:pt x="800" y="371"/>
                  </a:lnTo>
                  <a:lnTo>
                    <a:pt x="713" y="501"/>
                  </a:lnTo>
                  <a:lnTo>
                    <a:pt x="713" y="592"/>
                  </a:lnTo>
                  <a:lnTo>
                    <a:pt x="682" y="592"/>
                  </a:lnTo>
                  <a:lnTo>
                    <a:pt x="682" y="501"/>
                  </a:lnTo>
                  <a:lnTo>
                    <a:pt x="594" y="371"/>
                  </a:lnTo>
                  <a:close/>
                  <a:moveTo>
                    <a:pt x="476" y="371"/>
                  </a:moveTo>
                  <a:lnTo>
                    <a:pt x="508" y="371"/>
                  </a:lnTo>
                  <a:lnTo>
                    <a:pt x="508" y="564"/>
                  </a:lnTo>
                  <a:lnTo>
                    <a:pt x="601" y="564"/>
                  </a:lnTo>
                  <a:lnTo>
                    <a:pt x="601" y="592"/>
                  </a:lnTo>
                  <a:lnTo>
                    <a:pt x="476" y="592"/>
                  </a:lnTo>
                  <a:lnTo>
                    <a:pt x="476" y="371"/>
                  </a:lnTo>
                  <a:close/>
                  <a:moveTo>
                    <a:pt x="23" y="371"/>
                  </a:moveTo>
                  <a:lnTo>
                    <a:pt x="81" y="371"/>
                  </a:lnTo>
                  <a:lnTo>
                    <a:pt x="100" y="372"/>
                  </a:lnTo>
                  <a:lnTo>
                    <a:pt x="117" y="376"/>
                  </a:lnTo>
                  <a:lnTo>
                    <a:pt x="133" y="381"/>
                  </a:lnTo>
                  <a:lnTo>
                    <a:pt x="146" y="390"/>
                  </a:lnTo>
                  <a:lnTo>
                    <a:pt x="155" y="402"/>
                  </a:lnTo>
                  <a:lnTo>
                    <a:pt x="162" y="417"/>
                  </a:lnTo>
                  <a:lnTo>
                    <a:pt x="163" y="437"/>
                  </a:lnTo>
                  <a:lnTo>
                    <a:pt x="162" y="457"/>
                  </a:lnTo>
                  <a:lnTo>
                    <a:pt x="155" y="473"/>
                  </a:lnTo>
                  <a:lnTo>
                    <a:pt x="146" y="485"/>
                  </a:lnTo>
                  <a:lnTo>
                    <a:pt x="133" y="494"/>
                  </a:lnTo>
                  <a:lnTo>
                    <a:pt x="118" y="499"/>
                  </a:lnTo>
                  <a:lnTo>
                    <a:pt x="102" y="503"/>
                  </a:lnTo>
                  <a:lnTo>
                    <a:pt x="85" y="505"/>
                  </a:lnTo>
                  <a:lnTo>
                    <a:pt x="55" y="505"/>
                  </a:lnTo>
                  <a:lnTo>
                    <a:pt x="55" y="592"/>
                  </a:lnTo>
                  <a:lnTo>
                    <a:pt x="23" y="592"/>
                  </a:lnTo>
                  <a:lnTo>
                    <a:pt x="23" y="371"/>
                  </a:lnTo>
                  <a:close/>
                  <a:moveTo>
                    <a:pt x="2128" y="367"/>
                  </a:moveTo>
                  <a:lnTo>
                    <a:pt x="2154" y="369"/>
                  </a:lnTo>
                  <a:lnTo>
                    <a:pt x="2177" y="377"/>
                  </a:lnTo>
                  <a:lnTo>
                    <a:pt x="2175" y="408"/>
                  </a:lnTo>
                  <a:lnTo>
                    <a:pt x="2154" y="398"/>
                  </a:lnTo>
                  <a:lnTo>
                    <a:pt x="2130" y="396"/>
                  </a:lnTo>
                  <a:lnTo>
                    <a:pt x="2106" y="398"/>
                  </a:lnTo>
                  <a:lnTo>
                    <a:pt x="2084" y="406"/>
                  </a:lnTo>
                  <a:lnTo>
                    <a:pt x="2067" y="420"/>
                  </a:lnTo>
                  <a:lnTo>
                    <a:pt x="2055" y="437"/>
                  </a:lnTo>
                  <a:lnTo>
                    <a:pt x="2047" y="458"/>
                  </a:lnTo>
                  <a:lnTo>
                    <a:pt x="2045" y="482"/>
                  </a:lnTo>
                  <a:lnTo>
                    <a:pt x="2047" y="506"/>
                  </a:lnTo>
                  <a:lnTo>
                    <a:pt x="2055" y="527"/>
                  </a:lnTo>
                  <a:lnTo>
                    <a:pt x="2068" y="545"/>
                  </a:lnTo>
                  <a:lnTo>
                    <a:pt x="2086" y="558"/>
                  </a:lnTo>
                  <a:lnTo>
                    <a:pt x="2106" y="566"/>
                  </a:lnTo>
                  <a:lnTo>
                    <a:pt x="2128" y="568"/>
                  </a:lnTo>
                  <a:lnTo>
                    <a:pt x="2146" y="567"/>
                  </a:lnTo>
                  <a:lnTo>
                    <a:pt x="2163" y="563"/>
                  </a:lnTo>
                  <a:lnTo>
                    <a:pt x="2176" y="558"/>
                  </a:lnTo>
                  <a:lnTo>
                    <a:pt x="2179" y="588"/>
                  </a:lnTo>
                  <a:lnTo>
                    <a:pt x="2160" y="594"/>
                  </a:lnTo>
                  <a:lnTo>
                    <a:pt x="2143" y="596"/>
                  </a:lnTo>
                  <a:lnTo>
                    <a:pt x="2127" y="596"/>
                  </a:lnTo>
                  <a:lnTo>
                    <a:pt x="2099" y="594"/>
                  </a:lnTo>
                  <a:lnTo>
                    <a:pt x="2074" y="586"/>
                  </a:lnTo>
                  <a:lnTo>
                    <a:pt x="2053" y="574"/>
                  </a:lnTo>
                  <a:lnTo>
                    <a:pt x="2034" y="556"/>
                  </a:lnTo>
                  <a:lnTo>
                    <a:pt x="2022" y="535"/>
                  </a:lnTo>
                  <a:lnTo>
                    <a:pt x="2014" y="510"/>
                  </a:lnTo>
                  <a:lnTo>
                    <a:pt x="2010" y="481"/>
                  </a:lnTo>
                  <a:lnTo>
                    <a:pt x="2014" y="453"/>
                  </a:lnTo>
                  <a:lnTo>
                    <a:pt x="2022" y="429"/>
                  </a:lnTo>
                  <a:lnTo>
                    <a:pt x="2035" y="408"/>
                  </a:lnTo>
                  <a:lnTo>
                    <a:pt x="2054" y="390"/>
                  </a:lnTo>
                  <a:lnTo>
                    <a:pt x="2075" y="377"/>
                  </a:lnTo>
                  <a:lnTo>
                    <a:pt x="2100" y="371"/>
                  </a:lnTo>
                  <a:lnTo>
                    <a:pt x="2128" y="367"/>
                  </a:lnTo>
                  <a:close/>
                  <a:moveTo>
                    <a:pt x="1331" y="367"/>
                  </a:moveTo>
                  <a:lnTo>
                    <a:pt x="1356" y="369"/>
                  </a:lnTo>
                  <a:lnTo>
                    <a:pt x="1382" y="377"/>
                  </a:lnTo>
                  <a:lnTo>
                    <a:pt x="1379" y="408"/>
                  </a:lnTo>
                  <a:lnTo>
                    <a:pt x="1356" y="398"/>
                  </a:lnTo>
                  <a:lnTo>
                    <a:pt x="1334" y="396"/>
                  </a:lnTo>
                  <a:lnTo>
                    <a:pt x="1309" y="398"/>
                  </a:lnTo>
                  <a:lnTo>
                    <a:pt x="1289" y="406"/>
                  </a:lnTo>
                  <a:lnTo>
                    <a:pt x="1271" y="420"/>
                  </a:lnTo>
                  <a:lnTo>
                    <a:pt x="1258" y="437"/>
                  </a:lnTo>
                  <a:lnTo>
                    <a:pt x="1250" y="458"/>
                  </a:lnTo>
                  <a:lnTo>
                    <a:pt x="1247" y="482"/>
                  </a:lnTo>
                  <a:lnTo>
                    <a:pt x="1251" y="506"/>
                  </a:lnTo>
                  <a:lnTo>
                    <a:pt x="1259" y="527"/>
                  </a:lnTo>
                  <a:lnTo>
                    <a:pt x="1273" y="545"/>
                  </a:lnTo>
                  <a:lnTo>
                    <a:pt x="1290" y="558"/>
                  </a:lnTo>
                  <a:lnTo>
                    <a:pt x="1310" y="566"/>
                  </a:lnTo>
                  <a:lnTo>
                    <a:pt x="1331" y="568"/>
                  </a:lnTo>
                  <a:lnTo>
                    <a:pt x="1348" y="567"/>
                  </a:lnTo>
                  <a:lnTo>
                    <a:pt x="1366" y="563"/>
                  </a:lnTo>
                  <a:lnTo>
                    <a:pt x="1380" y="558"/>
                  </a:lnTo>
                  <a:lnTo>
                    <a:pt x="1382" y="588"/>
                  </a:lnTo>
                  <a:lnTo>
                    <a:pt x="1364" y="594"/>
                  </a:lnTo>
                  <a:lnTo>
                    <a:pt x="1346" y="596"/>
                  </a:lnTo>
                  <a:lnTo>
                    <a:pt x="1331" y="596"/>
                  </a:lnTo>
                  <a:lnTo>
                    <a:pt x="1303" y="594"/>
                  </a:lnTo>
                  <a:lnTo>
                    <a:pt x="1278" y="586"/>
                  </a:lnTo>
                  <a:lnTo>
                    <a:pt x="1255" y="574"/>
                  </a:lnTo>
                  <a:lnTo>
                    <a:pt x="1238" y="556"/>
                  </a:lnTo>
                  <a:lnTo>
                    <a:pt x="1225" y="535"/>
                  </a:lnTo>
                  <a:lnTo>
                    <a:pt x="1217" y="510"/>
                  </a:lnTo>
                  <a:lnTo>
                    <a:pt x="1214" y="481"/>
                  </a:lnTo>
                  <a:lnTo>
                    <a:pt x="1217" y="453"/>
                  </a:lnTo>
                  <a:lnTo>
                    <a:pt x="1226" y="429"/>
                  </a:lnTo>
                  <a:lnTo>
                    <a:pt x="1240" y="408"/>
                  </a:lnTo>
                  <a:lnTo>
                    <a:pt x="1257" y="390"/>
                  </a:lnTo>
                  <a:lnTo>
                    <a:pt x="1279" y="377"/>
                  </a:lnTo>
                  <a:lnTo>
                    <a:pt x="1303" y="371"/>
                  </a:lnTo>
                  <a:lnTo>
                    <a:pt x="1331" y="367"/>
                  </a:lnTo>
                  <a:close/>
                  <a:moveTo>
                    <a:pt x="310" y="367"/>
                  </a:moveTo>
                  <a:lnTo>
                    <a:pt x="337" y="371"/>
                  </a:lnTo>
                  <a:lnTo>
                    <a:pt x="361" y="378"/>
                  </a:lnTo>
                  <a:lnTo>
                    <a:pt x="380" y="392"/>
                  </a:lnTo>
                  <a:lnTo>
                    <a:pt x="396" y="409"/>
                  </a:lnTo>
                  <a:lnTo>
                    <a:pt x="408" y="430"/>
                  </a:lnTo>
                  <a:lnTo>
                    <a:pt x="415" y="454"/>
                  </a:lnTo>
                  <a:lnTo>
                    <a:pt x="417" y="482"/>
                  </a:lnTo>
                  <a:lnTo>
                    <a:pt x="415" y="510"/>
                  </a:lnTo>
                  <a:lnTo>
                    <a:pt x="408" y="534"/>
                  </a:lnTo>
                  <a:lnTo>
                    <a:pt x="396" y="555"/>
                  </a:lnTo>
                  <a:lnTo>
                    <a:pt x="381" y="572"/>
                  </a:lnTo>
                  <a:lnTo>
                    <a:pt x="361" y="586"/>
                  </a:lnTo>
                  <a:lnTo>
                    <a:pt x="337" y="594"/>
                  </a:lnTo>
                  <a:lnTo>
                    <a:pt x="310" y="596"/>
                  </a:lnTo>
                  <a:lnTo>
                    <a:pt x="283" y="594"/>
                  </a:lnTo>
                  <a:lnTo>
                    <a:pt x="259" y="586"/>
                  </a:lnTo>
                  <a:lnTo>
                    <a:pt x="239" y="572"/>
                  </a:lnTo>
                  <a:lnTo>
                    <a:pt x="225" y="555"/>
                  </a:lnTo>
                  <a:lnTo>
                    <a:pt x="213" y="534"/>
                  </a:lnTo>
                  <a:lnTo>
                    <a:pt x="206" y="510"/>
                  </a:lnTo>
                  <a:lnTo>
                    <a:pt x="203" y="482"/>
                  </a:lnTo>
                  <a:lnTo>
                    <a:pt x="206" y="454"/>
                  </a:lnTo>
                  <a:lnTo>
                    <a:pt x="213" y="430"/>
                  </a:lnTo>
                  <a:lnTo>
                    <a:pt x="225" y="409"/>
                  </a:lnTo>
                  <a:lnTo>
                    <a:pt x="241" y="392"/>
                  </a:lnTo>
                  <a:lnTo>
                    <a:pt x="259" y="378"/>
                  </a:lnTo>
                  <a:lnTo>
                    <a:pt x="283" y="371"/>
                  </a:lnTo>
                  <a:lnTo>
                    <a:pt x="310" y="367"/>
                  </a:lnTo>
                  <a:close/>
                  <a:moveTo>
                    <a:pt x="310" y="28"/>
                  </a:moveTo>
                  <a:lnTo>
                    <a:pt x="291" y="31"/>
                  </a:lnTo>
                  <a:lnTo>
                    <a:pt x="274" y="37"/>
                  </a:lnTo>
                  <a:lnTo>
                    <a:pt x="260" y="48"/>
                  </a:lnTo>
                  <a:lnTo>
                    <a:pt x="251" y="61"/>
                  </a:lnTo>
                  <a:lnTo>
                    <a:pt x="243" y="77"/>
                  </a:lnTo>
                  <a:lnTo>
                    <a:pt x="239" y="96"/>
                  </a:lnTo>
                  <a:lnTo>
                    <a:pt x="237" y="114"/>
                  </a:lnTo>
                  <a:lnTo>
                    <a:pt x="238" y="133"/>
                  </a:lnTo>
                  <a:lnTo>
                    <a:pt x="243" y="151"/>
                  </a:lnTo>
                  <a:lnTo>
                    <a:pt x="250" y="167"/>
                  </a:lnTo>
                  <a:lnTo>
                    <a:pt x="260" y="181"/>
                  </a:lnTo>
                  <a:lnTo>
                    <a:pt x="274" y="191"/>
                  </a:lnTo>
                  <a:lnTo>
                    <a:pt x="290" y="198"/>
                  </a:lnTo>
                  <a:lnTo>
                    <a:pt x="310" y="201"/>
                  </a:lnTo>
                  <a:lnTo>
                    <a:pt x="331" y="198"/>
                  </a:lnTo>
                  <a:lnTo>
                    <a:pt x="347" y="191"/>
                  </a:lnTo>
                  <a:lnTo>
                    <a:pt x="360" y="181"/>
                  </a:lnTo>
                  <a:lnTo>
                    <a:pt x="371" y="167"/>
                  </a:lnTo>
                  <a:lnTo>
                    <a:pt x="377" y="151"/>
                  </a:lnTo>
                  <a:lnTo>
                    <a:pt x="381" y="133"/>
                  </a:lnTo>
                  <a:lnTo>
                    <a:pt x="384" y="114"/>
                  </a:lnTo>
                  <a:lnTo>
                    <a:pt x="381" y="96"/>
                  </a:lnTo>
                  <a:lnTo>
                    <a:pt x="377" y="77"/>
                  </a:lnTo>
                  <a:lnTo>
                    <a:pt x="369" y="61"/>
                  </a:lnTo>
                  <a:lnTo>
                    <a:pt x="360" y="48"/>
                  </a:lnTo>
                  <a:lnTo>
                    <a:pt x="347" y="37"/>
                  </a:lnTo>
                  <a:lnTo>
                    <a:pt x="330" y="31"/>
                  </a:lnTo>
                  <a:lnTo>
                    <a:pt x="310" y="28"/>
                  </a:lnTo>
                  <a:close/>
                  <a:moveTo>
                    <a:pt x="963" y="4"/>
                  </a:moveTo>
                  <a:lnTo>
                    <a:pt x="995" y="4"/>
                  </a:lnTo>
                  <a:lnTo>
                    <a:pt x="995" y="101"/>
                  </a:lnTo>
                  <a:lnTo>
                    <a:pt x="1091" y="4"/>
                  </a:lnTo>
                  <a:lnTo>
                    <a:pt x="1133" y="4"/>
                  </a:lnTo>
                  <a:lnTo>
                    <a:pt x="1028" y="108"/>
                  </a:lnTo>
                  <a:lnTo>
                    <a:pt x="1141" y="226"/>
                  </a:lnTo>
                  <a:lnTo>
                    <a:pt x="1095" y="226"/>
                  </a:lnTo>
                  <a:lnTo>
                    <a:pt x="995" y="117"/>
                  </a:lnTo>
                  <a:lnTo>
                    <a:pt x="995" y="226"/>
                  </a:lnTo>
                  <a:lnTo>
                    <a:pt x="963" y="226"/>
                  </a:lnTo>
                  <a:lnTo>
                    <a:pt x="963" y="4"/>
                  </a:lnTo>
                  <a:close/>
                  <a:moveTo>
                    <a:pt x="476" y="4"/>
                  </a:moveTo>
                  <a:lnTo>
                    <a:pt x="529" y="4"/>
                  </a:lnTo>
                  <a:lnTo>
                    <a:pt x="598" y="187"/>
                  </a:lnTo>
                  <a:lnTo>
                    <a:pt x="667" y="4"/>
                  </a:lnTo>
                  <a:lnTo>
                    <a:pt x="719" y="4"/>
                  </a:lnTo>
                  <a:lnTo>
                    <a:pt x="719" y="226"/>
                  </a:lnTo>
                  <a:lnTo>
                    <a:pt x="687" y="226"/>
                  </a:lnTo>
                  <a:lnTo>
                    <a:pt x="687" y="33"/>
                  </a:lnTo>
                  <a:lnTo>
                    <a:pt x="614" y="226"/>
                  </a:lnTo>
                  <a:lnTo>
                    <a:pt x="582" y="226"/>
                  </a:lnTo>
                  <a:lnTo>
                    <a:pt x="509" y="33"/>
                  </a:lnTo>
                  <a:lnTo>
                    <a:pt x="508" y="33"/>
                  </a:lnTo>
                  <a:lnTo>
                    <a:pt x="508" y="226"/>
                  </a:lnTo>
                  <a:lnTo>
                    <a:pt x="476" y="226"/>
                  </a:lnTo>
                  <a:lnTo>
                    <a:pt x="476" y="4"/>
                  </a:lnTo>
                  <a:close/>
                  <a:moveTo>
                    <a:pt x="0" y="4"/>
                  </a:moveTo>
                  <a:lnTo>
                    <a:pt x="169" y="4"/>
                  </a:lnTo>
                  <a:lnTo>
                    <a:pt x="169" y="32"/>
                  </a:lnTo>
                  <a:lnTo>
                    <a:pt x="101" y="32"/>
                  </a:lnTo>
                  <a:lnTo>
                    <a:pt x="101" y="226"/>
                  </a:lnTo>
                  <a:lnTo>
                    <a:pt x="69" y="226"/>
                  </a:lnTo>
                  <a:lnTo>
                    <a:pt x="69" y="32"/>
                  </a:lnTo>
                  <a:lnTo>
                    <a:pt x="0" y="32"/>
                  </a:lnTo>
                  <a:lnTo>
                    <a:pt x="0" y="4"/>
                  </a:lnTo>
                  <a:close/>
                  <a:moveTo>
                    <a:pt x="848" y="0"/>
                  </a:moveTo>
                  <a:lnTo>
                    <a:pt x="872" y="1"/>
                  </a:lnTo>
                  <a:lnTo>
                    <a:pt x="895" y="8"/>
                  </a:lnTo>
                  <a:lnTo>
                    <a:pt x="890" y="37"/>
                  </a:lnTo>
                  <a:lnTo>
                    <a:pt x="877" y="32"/>
                  </a:lnTo>
                  <a:lnTo>
                    <a:pt x="864" y="28"/>
                  </a:lnTo>
                  <a:lnTo>
                    <a:pt x="849" y="28"/>
                  </a:lnTo>
                  <a:lnTo>
                    <a:pt x="838" y="28"/>
                  </a:lnTo>
                  <a:lnTo>
                    <a:pt x="828" y="32"/>
                  </a:lnTo>
                  <a:lnTo>
                    <a:pt x="818" y="37"/>
                  </a:lnTo>
                  <a:lnTo>
                    <a:pt x="812" y="45"/>
                  </a:lnTo>
                  <a:lnTo>
                    <a:pt x="810" y="57"/>
                  </a:lnTo>
                  <a:lnTo>
                    <a:pt x="812" y="68"/>
                  </a:lnTo>
                  <a:lnTo>
                    <a:pt x="818" y="76"/>
                  </a:lnTo>
                  <a:lnTo>
                    <a:pt x="828" y="84"/>
                  </a:lnTo>
                  <a:lnTo>
                    <a:pt x="838" y="89"/>
                  </a:lnTo>
                  <a:lnTo>
                    <a:pt x="852" y="96"/>
                  </a:lnTo>
                  <a:lnTo>
                    <a:pt x="864" y="102"/>
                  </a:lnTo>
                  <a:lnTo>
                    <a:pt x="877" y="109"/>
                  </a:lnTo>
                  <a:lnTo>
                    <a:pt x="887" y="118"/>
                  </a:lnTo>
                  <a:lnTo>
                    <a:pt x="897" y="130"/>
                  </a:lnTo>
                  <a:lnTo>
                    <a:pt x="903" y="145"/>
                  </a:lnTo>
                  <a:lnTo>
                    <a:pt x="905" y="163"/>
                  </a:lnTo>
                  <a:lnTo>
                    <a:pt x="903" y="182"/>
                  </a:lnTo>
                  <a:lnTo>
                    <a:pt x="897" y="197"/>
                  </a:lnTo>
                  <a:lnTo>
                    <a:pt x="887" y="208"/>
                  </a:lnTo>
                  <a:lnTo>
                    <a:pt x="874" y="218"/>
                  </a:lnTo>
                  <a:lnTo>
                    <a:pt x="860" y="224"/>
                  </a:lnTo>
                  <a:lnTo>
                    <a:pt x="842" y="228"/>
                  </a:lnTo>
                  <a:lnTo>
                    <a:pt x="824" y="228"/>
                  </a:lnTo>
                  <a:lnTo>
                    <a:pt x="801" y="226"/>
                  </a:lnTo>
                  <a:lnTo>
                    <a:pt x="779" y="219"/>
                  </a:lnTo>
                  <a:lnTo>
                    <a:pt x="783" y="190"/>
                  </a:lnTo>
                  <a:lnTo>
                    <a:pt x="796" y="195"/>
                  </a:lnTo>
                  <a:lnTo>
                    <a:pt x="812" y="199"/>
                  </a:lnTo>
                  <a:lnTo>
                    <a:pt x="828" y="201"/>
                  </a:lnTo>
                  <a:lnTo>
                    <a:pt x="840" y="199"/>
                  </a:lnTo>
                  <a:lnTo>
                    <a:pt x="852" y="195"/>
                  </a:lnTo>
                  <a:lnTo>
                    <a:pt x="861" y="189"/>
                  </a:lnTo>
                  <a:lnTo>
                    <a:pt x="869" y="178"/>
                  </a:lnTo>
                  <a:lnTo>
                    <a:pt x="872" y="165"/>
                  </a:lnTo>
                  <a:lnTo>
                    <a:pt x="869" y="153"/>
                  </a:lnTo>
                  <a:lnTo>
                    <a:pt x="864" y="143"/>
                  </a:lnTo>
                  <a:lnTo>
                    <a:pt x="854" y="135"/>
                  </a:lnTo>
                  <a:lnTo>
                    <a:pt x="842" y="129"/>
                  </a:lnTo>
                  <a:lnTo>
                    <a:pt x="830" y="122"/>
                  </a:lnTo>
                  <a:lnTo>
                    <a:pt x="817" y="117"/>
                  </a:lnTo>
                  <a:lnTo>
                    <a:pt x="805" y="109"/>
                  </a:lnTo>
                  <a:lnTo>
                    <a:pt x="793" y="101"/>
                  </a:lnTo>
                  <a:lnTo>
                    <a:pt x="785" y="90"/>
                  </a:lnTo>
                  <a:lnTo>
                    <a:pt x="779" y="77"/>
                  </a:lnTo>
                  <a:lnTo>
                    <a:pt x="776" y="60"/>
                  </a:lnTo>
                  <a:lnTo>
                    <a:pt x="779" y="41"/>
                  </a:lnTo>
                  <a:lnTo>
                    <a:pt x="787" y="27"/>
                  </a:lnTo>
                  <a:lnTo>
                    <a:pt x="797" y="15"/>
                  </a:lnTo>
                  <a:lnTo>
                    <a:pt x="812" y="7"/>
                  </a:lnTo>
                  <a:lnTo>
                    <a:pt x="829" y="1"/>
                  </a:lnTo>
                  <a:lnTo>
                    <a:pt x="848" y="0"/>
                  </a:lnTo>
                  <a:close/>
                  <a:moveTo>
                    <a:pt x="310" y="0"/>
                  </a:moveTo>
                  <a:lnTo>
                    <a:pt x="337" y="3"/>
                  </a:lnTo>
                  <a:lnTo>
                    <a:pt x="361" y="11"/>
                  </a:lnTo>
                  <a:lnTo>
                    <a:pt x="380" y="24"/>
                  </a:lnTo>
                  <a:lnTo>
                    <a:pt x="396" y="41"/>
                  </a:lnTo>
                  <a:lnTo>
                    <a:pt x="408" y="62"/>
                  </a:lnTo>
                  <a:lnTo>
                    <a:pt x="415" y="88"/>
                  </a:lnTo>
                  <a:lnTo>
                    <a:pt x="417" y="114"/>
                  </a:lnTo>
                  <a:lnTo>
                    <a:pt x="415" y="142"/>
                  </a:lnTo>
                  <a:lnTo>
                    <a:pt x="408" y="166"/>
                  </a:lnTo>
                  <a:lnTo>
                    <a:pt x="396" y="187"/>
                  </a:lnTo>
                  <a:lnTo>
                    <a:pt x="381" y="205"/>
                  </a:lnTo>
                  <a:lnTo>
                    <a:pt x="361" y="218"/>
                  </a:lnTo>
                  <a:lnTo>
                    <a:pt x="337" y="226"/>
                  </a:lnTo>
                  <a:lnTo>
                    <a:pt x="310" y="228"/>
                  </a:lnTo>
                  <a:lnTo>
                    <a:pt x="283" y="226"/>
                  </a:lnTo>
                  <a:lnTo>
                    <a:pt x="259" y="218"/>
                  </a:lnTo>
                  <a:lnTo>
                    <a:pt x="239" y="205"/>
                  </a:lnTo>
                  <a:lnTo>
                    <a:pt x="225" y="187"/>
                  </a:lnTo>
                  <a:lnTo>
                    <a:pt x="213" y="166"/>
                  </a:lnTo>
                  <a:lnTo>
                    <a:pt x="206" y="142"/>
                  </a:lnTo>
                  <a:lnTo>
                    <a:pt x="203" y="114"/>
                  </a:lnTo>
                  <a:lnTo>
                    <a:pt x="206" y="88"/>
                  </a:lnTo>
                  <a:lnTo>
                    <a:pt x="213" y="62"/>
                  </a:lnTo>
                  <a:lnTo>
                    <a:pt x="225" y="41"/>
                  </a:lnTo>
                  <a:lnTo>
                    <a:pt x="241" y="24"/>
                  </a:lnTo>
                  <a:lnTo>
                    <a:pt x="259" y="11"/>
                  </a:lnTo>
                  <a:lnTo>
                    <a:pt x="283" y="3"/>
                  </a:lnTo>
                  <a:lnTo>
                    <a:pt x="310" y="0"/>
                  </a:lnTo>
                  <a:close/>
                </a:path>
              </a:pathLst>
            </a:custGeom>
            <a:solidFill>
              <a:schemeClr val="tx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dirty="0"/>
            </a:p>
          </p:txBody>
        </p:sp>
        <p:sp>
          <p:nvSpPr>
            <p:cNvPr id="40" name="Freeform 38">
              <a:extLst>
                <a:ext uri="{FF2B5EF4-FFF2-40B4-BE49-F238E27FC236}">
                  <a16:creationId xmlns:a16="http://schemas.microsoft.com/office/drawing/2014/main" id="{E715D825-7793-CFA1-4413-E4E2339E35CA}"/>
                </a:ext>
              </a:extLst>
            </p:cNvPr>
            <p:cNvSpPr>
              <a:spLocks noEditPoints="1"/>
            </p:cNvSpPr>
            <p:nvPr/>
          </p:nvSpPr>
          <p:spPr bwMode="auto">
            <a:xfrm>
              <a:off x="348" y="434"/>
              <a:ext cx="266" cy="172"/>
            </a:xfrm>
            <a:custGeom>
              <a:avLst/>
              <a:gdLst>
                <a:gd name="T0" fmla="*/ 0 w 1066"/>
                <a:gd name="T1" fmla="*/ 0 h 690"/>
                <a:gd name="T2" fmla="*/ 1 w 1066"/>
                <a:gd name="T3" fmla="*/ 0 h 690"/>
                <a:gd name="T4" fmla="*/ 1 w 1066"/>
                <a:gd name="T5" fmla="*/ 1 h 690"/>
                <a:gd name="T6" fmla="*/ 0 w 1066"/>
                <a:gd name="T7" fmla="*/ 1 h 690"/>
                <a:gd name="T8" fmla="*/ 0 w 1066"/>
                <a:gd name="T9" fmla="*/ 0 h 690"/>
                <a:gd name="T10" fmla="*/ 1 w 1066"/>
                <a:gd name="T11" fmla="*/ 0 h 690"/>
                <a:gd name="T12" fmla="*/ 1 w 1066"/>
                <a:gd name="T13" fmla="*/ 0 h 690"/>
                <a:gd name="T14" fmla="*/ 1 w 1066"/>
                <a:gd name="T15" fmla="*/ 1 h 690"/>
                <a:gd name="T16" fmla="*/ 1 w 1066"/>
                <a:gd name="T17" fmla="*/ 1 h 690"/>
                <a:gd name="T18" fmla="*/ 1 w 1066"/>
                <a:gd name="T19" fmla="*/ 0 h 690"/>
                <a:gd name="T20" fmla="*/ 0 w 1066"/>
                <a:gd name="T21" fmla="*/ 0 h 690"/>
                <a:gd name="T22" fmla="*/ 0 w 1066"/>
                <a:gd name="T23" fmla="*/ 0 h 690"/>
                <a:gd name="T24" fmla="*/ 0 w 1066"/>
                <a:gd name="T25" fmla="*/ 1 h 690"/>
                <a:gd name="T26" fmla="*/ 0 w 1066"/>
                <a:gd name="T27" fmla="*/ 1 h 690"/>
                <a:gd name="T28" fmla="*/ 0 w 1066"/>
                <a:gd name="T29" fmla="*/ 0 h 69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66" h="690">
                  <a:moveTo>
                    <a:pt x="376" y="376"/>
                  </a:moveTo>
                  <a:lnTo>
                    <a:pt x="690" y="376"/>
                  </a:lnTo>
                  <a:lnTo>
                    <a:pt x="690" y="690"/>
                  </a:lnTo>
                  <a:lnTo>
                    <a:pt x="376" y="690"/>
                  </a:lnTo>
                  <a:lnTo>
                    <a:pt x="376" y="376"/>
                  </a:lnTo>
                  <a:close/>
                  <a:moveTo>
                    <a:pt x="752" y="0"/>
                  </a:moveTo>
                  <a:lnTo>
                    <a:pt x="1066" y="0"/>
                  </a:lnTo>
                  <a:lnTo>
                    <a:pt x="1066" y="690"/>
                  </a:lnTo>
                  <a:lnTo>
                    <a:pt x="752" y="690"/>
                  </a:lnTo>
                  <a:lnTo>
                    <a:pt x="752" y="0"/>
                  </a:lnTo>
                  <a:close/>
                  <a:moveTo>
                    <a:pt x="0" y="0"/>
                  </a:moveTo>
                  <a:lnTo>
                    <a:pt x="314" y="0"/>
                  </a:lnTo>
                  <a:lnTo>
                    <a:pt x="314" y="690"/>
                  </a:lnTo>
                  <a:lnTo>
                    <a:pt x="0" y="690"/>
                  </a:lnTo>
                  <a:lnTo>
                    <a:pt x="0" y="0"/>
                  </a:lnTo>
                  <a:close/>
                </a:path>
              </a:pathLst>
            </a:custGeom>
            <a:solidFill>
              <a:schemeClr val="tx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1" name="Freeform 39">
              <a:extLst>
                <a:ext uri="{FF2B5EF4-FFF2-40B4-BE49-F238E27FC236}">
                  <a16:creationId xmlns:a16="http://schemas.microsoft.com/office/drawing/2014/main" id="{32C74102-6409-5A14-1903-30820EC5669B}"/>
                </a:ext>
              </a:extLst>
            </p:cNvPr>
            <p:cNvSpPr>
              <a:spLocks noEditPoints="1"/>
            </p:cNvSpPr>
            <p:nvPr/>
          </p:nvSpPr>
          <p:spPr bwMode="auto">
            <a:xfrm>
              <a:off x="348" y="340"/>
              <a:ext cx="266" cy="172"/>
            </a:xfrm>
            <a:custGeom>
              <a:avLst/>
              <a:gdLst>
                <a:gd name="T0" fmla="*/ 1 w 1066"/>
                <a:gd name="T1" fmla="*/ 0 h 690"/>
                <a:gd name="T2" fmla="*/ 1 w 1066"/>
                <a:gd name="T3" fmla="*/ 0 h 690"/>
                <a:gd name="T4" fmla="*/ 1 w 1066"/>
                <a:gd name="T5" fmla="*/ 0 h 690"/>
                <a:gd name="T6" fmla="*/ 1 w 1066"/>
                <a:gd name="T7" fmla="*/ 0 h 690"/>
                <a:gd name="T8" fmla="*/ 1 w 1066"/>
                <a:gd name="T9" fmla="*/ 0 h 690"/>
                <a:gd name="T10" fmla="*/ 0 w 1066"/>
                <a:gd name="T11" fmla="*/ 0 h 690"/>
                <a:gd name="T12" fmla="*/ 1 w 1066"/>
                <a:gd name="T13" fmla="*/ 0 h 690"/>
                <a:gd name="T14" fmla="*/ 1 w 1066"/>
                <a:gd name="T15" fmla="*/ 1 h 690"/>
                <a:gd name="T16" fmla="*/ 0 w 1066"/>
                <a:gd name="T17" fmla="*/ 1 h 690"/>
                <a:gd name="T18" fmla="*/ 0 w 1066"/>
                <a:gd name="T19" fmla="*/ 0 h 690"/>
                <a:gd name="T20" fmla="*/ 0 w 1066"/>
                <a:gd name="T21" fmla="*/ 0 h 690"/>
                <a:gd name="T22" fmla="*/ 0 w 1066"/>
                <a:gd name="T23" fmla="*/ 0 h 690"/>
                <a:gd name="T24" fmla="*/ 0 w 1066"/>
                <a:gd name="T25" fmla="*/ 0 h 690"/>
                <a:gd name="T26" fmla="*/ 0 w 1066"/>
                <a:gd name="T27" fmla="*/ 0 h 690"/>
                <a:gd name="T28" fmla="*/ 0 w 1066"/>
                <a:gd name="T29" fmla="*/ 0 h 69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66" h="690">
                  <a:moveTo>
                    <a:pt x="752" y="0"/>
                  </a:moveTo>
                  <a:lnTo>
                    <a:pt x="1066" y="0"/>
                  </a:lnTo>
                  <a:lnTo>
                    <a:pt x="1066" y="314"/>
                  </a:lnTo>
                  <a:lnTo>
                    <a:pt x="752" y="314"/>
                  </a:lnTo>
                  <a:lnTo>
                    <a:pt x="752" y="0"/>
                  </a:lnTo>
                  <a:close/>
                  <a:moveTo>
                    <a:pt x="376" y="0"/>
                  </a:moveTo>
                  <a:lnTo>
                    <a:pt x="690" y="0"/>
                  </a:lnTo>
                  <a:lnTo>
                    <a:pt x="690" y="690"/>
                  </a:lnTo>
                  <a:lnTo>
                    <a:pt x="376" y="690"/>
                  </a:lnTo>
                  <a:lnTo>
                    <a:pt x="376" y="0"/>
                  </a:lnTo>
                  <a:close/>
                  <a:moveTo>
                    <a:pt x="0" y="0"/>
                  </a:moveTo>
                  <a:lnTo>
                    <a:pt x="314" y="0"/>
                  </a:lnTo>
                  <a:lnTo>
                    <a:pt x="314" y="314"/>
                  </a:lnTo>
                  <a:lnTo>
                    <a:pt x="0" y="314"/>
                  </a:lnTo>
                  <a:lnTo>
                    <a:pt x="0" y="0"/>
                  </a:lnTo>
                  <a:close/>
                </a:path>
              </a:pathLst>
            </a:custGeom>
            <a:solidFill>
              <a:srgbClr val="80BF44"/>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grpSp>
    </p:spTree>
    <p:extLst>
      <p:ext uri="{BB962C8B-B14F-4D97-AF65-F5344CB8AC3E}">
        <p14:creationId xmlns:p14="http://schemas.microsoft.com/office/powerpoint/2010/main" val="343782219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C21F39ED-1CD3-478C-BDA8-9D16E8B3B798}"/>
              </a:ext>
            </a:extLst>
          </p:cNvPr>
          <p:cNvSpPr>
            <a:spLocks noGrp="1" noChangeArrowheads="1"/>
          </p:cNvSpPr>
          <p:nvPr>
            <p:ph type="title"/>
          </p:nvPr>
        </p:nvSpPr>
        <p:spPr>
          <a:xfrm>
            <a:off x="2628900" y="347"/>
            <a:ext cx="3095625" cy="544512"/>
          </a:xfrm>
        </p:spPr>
        <p:txBody>
          <a:bodyPr/>
          <a:lstStyle/>
          <a:p>
            <a:pPr eaLnBrk="1" hangingPunct="1"/>
            <a:r>
              <a:rPr lang="en-GB" altLang="en-US" sz="1500" b="1" dirty="0" err="1">
                <a:solidFill>
                  <a:schemeClr val="bg2"/>
                </a:solidFill>
                <a:latin typeface="Calibri" panose="020F0502020204030204" pitchFamily="34" charset="0"/>
              </a:rPr>
              <a:t>PLT_Fill</a:t>
            </a:r>
            <a:r>
              <a:rPr lang="en-GB" altLang="en-US" sz="1500" b="1" dirty="0">
                <a:solidFill>
                  <a:schemeClr val="bg2"/>
                </a:solidFill>
                <a:latin typeface="Calibri" panose="020F0502020204030204" pitchFamily="34" charset="0"/>
              </a:rPr>
              <a:t>=4954_BCID=2734_Scan_10_Y </a:t>
            </a:r>
            <a:endParaRPr lang="en-US" altLang="en-US" sz="1500" b="1" dirty="0">
              <a:solidFill>
                <a:schemeClr val="bg2"/>
              </a:solidFill>
              <a:latin typeface="Calibri" panose="020F0502020204030204" pitchFamily="34" charset="0"/>
            </a:endParaRPr>
          </a:p>
        </p:txBody>
      </p:sp>
      <p:sp>
        <p:nvSpPr>
          <p:cNvPr id="3076" name="Rectangle 5">
            <a:extLst>
              <a:ext uri="{FF2B5EF4-FFF2-40B4-BE49-F238E27FC236}">
                <a16:creationId xmlns:a16="http://schemas.microsoft.com/office/drawing/2014/main" id="{92022922-E30C-4F8C-A94C-07DBE30B864E}"/>
              </a:ext>
            </a:extLst>
          </p:cNvPr>
          <p:cNvSpPr>
            <a:spLocks noChangeArrowheads="1"/>
          </p:cNvSpPr>
          <p:nvPr/>
        </p:nvSpPr>
        <p:spPr bwMode="auto">
          <a:xfrm>
            <a:off x="5329238" y="3889375"/>
            <a:ext cx="431800" cy="431800"/>
          </a:xfrm>
          <a:prstGeom prst="rect">
            <a:avLst/>
          </a:prstGeom>
          <a:solidFill>
            <a:srgbClr val="96969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278" tIns="34139" rIns="68278" bIns="34139" anchor="ctr"/>
          <a:lstStyle>
            <a:lvl1pPr defTabSz="576263" eaLnBrk="0" hangingPunct="0">
              <a:defRPr sz="1100">
                <a:solidFill>
                  <a:schemeClr val="tx1"/>
                </a:solidFill>
                <a:latin typeface="Arial" panose="020B0604020202020204" pitchFamily="34" charset="0"/>
              </a:defRPr>
            </a:lvl1pPr>
            <a:lvl2pPr marL="742950" indent="-285750" defTabSz="576263" eaLnBrk="0" hangingPunct="0">
              <a:defRPr sz="1100">
                <a:solidFill>
                  <a:schemeClr val="tx1"/>
                </a:solidFill>
                <a:latin typeface="Arial" panose="020B0604020202020204" pitchFamily="34" charset="0"/>
              </a:defRPr>
            </a:lvl2pPr>
            <a:lvl3pPr marL="1143000" indent="-228600" defTabSz="576263" eaLnBrk="0" hangingPunct="0">
              <a:defRPr sz="1100">
                <a:solidFill>
                  <a:schemeClr val="tx1"/>
                </a:solidFill>
                <a:latin typeface="Arial" panose="020B0604020202020204" pitchFamily="34" charset="0"/>
              </a:defRPr>
            </a:lvl3pPr>
            <a:lvl4pPr marL="1600200" indent="-228600" defTabSz="576263" eaLnBrk="0" hangingPunct="0">
              <a:defRPr sz="1100">
                <a:solidFill>
                  <a:schemeClr val="tx1"/>
                </a:solidFill>
                <a:latin typeface="Arial" panose="020B0604020202020204" pitchFamily="34" charset="0"/>
              </a:defRPr>
            </a:lvl4pPr>
            <a:lvl5pPr marL="2057400" indent="-228600" defTabSz="576263" eaLnBrk="0" hangingPunct="0">
              <a:defRPr sz="1100">
                <a:solidFill>
                  <a:schemeClr val="tx1"/>
                </a:solidFill>
                <a:latin typeface="Arial" panose="020B0604020202020204" pitchFamily="34" charset="0"/>
              </a:defRPr>
            </a:lvl5pPr>
            <a:lvl6pPr marL="2514600" indent="-228600" defTabSz="576263" eaLnBrk="0" fontAlgn="base" hangingPunct="0">
              <a:spcBef>
                <a:spcPct val="0"/>
              </a:spcBef>
              <a:spcAft>
                <a:spcPct val="0"/>
              </a:spcAft>
              <a:defRPr sz="1100">
                <a:solidFill>
                  <a:schemeClr val="tx1"/>
                </a:solidFill>
                <a:latin typeface="Arial" panose="020B0604020202020204" pitchFamily="34" charset="0"/>
              </a:defRPr>
            </a:lvl6pPr>
            <a:lvl7pPr marL="2971800" indent="-228600" defTabSz="576263" eaLnBrk="0" fontAlgn="base" hangingPunct="0">
              <a:spcBef>
                <a:spcPct val="0"/>
              </a:spcBef>
              <a:spcAft>
                <a:spcPct val="0"/>
              </a:spcAft>
              <a:defRPr sz="1100">
                <a:solidFill>
                  <a:schemeClr val="tx1"/>
                </a:solidFill>
                <a:latin typeface="Arial" panose="020B0604020202020204" pitchFamily="34" charset="0"/>
              </a:defRPr>
            </a:lvl7pPr>
            <a:lvl8pPr marL="3429000" indent="-228600" defTabSz="576263" eaLnBrk="0" fontAlgn="base" hangingPunct="0">
              <a:spcBef>
                <a:spcPct val="0"/>
              </a:spcBef>
              <a:spcAft>
                <a:spcPct val="0"/>
              </a:spcAft>
              <a:defRPr sz="1100">
                <a:solidFill>
                  <a:schemeClr val="tx1"/>
                </a:solidFill>
                <a:latin typeface="Arial" panose="020B0604020202020204" pitchFamily="34" charset="0"/>
              </a:defRPr>
            </a:lvl8pPr>
            <a:lvl9pPr marL="3886200" indent="-228600" defTabSz="576263" eaLnBrk="0" fontAlgn="base" hangingPunct="0">
              <a:spcBef>
                <a:spcPct val="0"/>
              </a:spcBef>
              <a:spcAft>
                <a:spcPct val="0"/>
              </a:spcAft>
              <a:defRPr sz="1100">
                <a:solidFill>
                  <a:schemeClr val="tx1"/>
                </a:solidFill>
                <a:latin typeface="Arial" panose="020B0604020202020204" pitchFamily="34" charset="0"/>
              </a:defRPr>
            </a:lvl9pPr>
          </a:lstStyle>
          <a:p>
            <a:pPr algn="ctr" eaLnBrk="1" hangingPunct="1"/>
            <a:r>
              <a:rPr lang="en-US" altLang="en-US" sz="900" dirty="0"/>
              <a:t>19</a:t>
            </a:r>
            <a:endParaRPr lang="ru-RU" altLang="en-US" sz="900" dirty="0"/>
          </a:p>
        </p:txBody>
      </p:sp>
      <p:sp>
        <p:nvSpPr>
          <p:cNvPr id="3077" name="Text Box 8">
            <a:extLst>
              <a:ext uri="{FF2B5EF4-FFF2-40B4-BE49-F238E27FC236}">
                <a16:creationId xmlns:a16="http://schemas.microsoft.com/office/drawing/2014/main" id="{A9B37F90-5802-491C-9473-99734F16E627}"/>
              </a:ext>
            </a:extLst>
          </p:cNvPr>
          <p:cNvSpPr txBox="1">
            <a:spLocks noChangeArrowheads="1"/>
          </p:cNvSpPr>
          <p:nvPr/>
        </p:nvSpPr>
        <p:spPr bwMode="auto">
          <a:xfrm>
            <a:off x="2447925" y="3889375"/>
            <a:ext cx="2784475" cy="1920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278" tIns="34139" rIns="68278" bIns="34139">
            <a:spAutoFit/>
          </a:bodyPr>
          <a:lstStyle>
            <a:lvl1pPr defTabSz="576263" eaLnBrk="0" hangingPunct="0">
              <a:defRPr sz="1100">
                <a:solidFill>
                  <a:schemeClr val="tx1"/>
                </a:solidFill>
                <a:latin typeface="Arial" panose="020B0604020202020204" pitchFamily="34" charset="0"/>
              </a:defRPr>
            </a:lvl1pPr>
            <a:lvl2pPr marL="742950" indent="-285750" defTabSz="576263" eaLnBrk="0" hangingPunct="0">
              <a:defRPr sz="1100">
                <a:solidFill>
                  <a:schemeClr val="tx1"/>
                </a:solidFill>
                <a:latin typeface="Arial" panose="020B0604020202020204" pitchFamily="34" charset="0"/>
              </a:defRPr>
            </a:lvl2pPr>
            <a:lvl3pPr marL="1143000" indent="-228600" defTabSz="576263" eaLnBrk="0" hangingPunct="0">
              <a:defRPr sz="1100">
                <a:solidFill>
                  <a:schemeClr val="tx1"/>
                </a:solidFill>
                <a:latin typeface="Arial" panose="020B0604020202020204" pitchFamily="34" charset="0"/>
              </a:defRPr>
            </a:lvl3pPr>
            <a:lvl4pPr marL="1600200" indent="-228600" defTabSz="576263" eaLnBrk="0" hangingPunct="0">
              <a:defRPr sz="1100">
                <a:solidFill>
                  <a:schemeClr val="tx1"/>
                </a:solidFill>
                <a:latin typeface="Arial" panose="020B0604020202020204" pitchFamily="34" charset="0"/>
              </a:defRPr>
            </a:lvl4pPr>
            <a:lvl5pPr marL="2057400" indent="-228600" defTabSz="576263" eaLnBrk="0" hangingPunct="0">
              <a:defRPr sz="1100">
                <a:solidFill>
                  <a:schemeClr val="tx1"/>
                </a:solidFill>
                <a:latin typeface="Arial" panose="020B0604020202020204" pitchFamily="34" charset="0"/>
              </a:defRPr>
            </a:lvl5pPr>
            <a:lvl6pPr marL="2514600" indent="-228600" defTabSz="576263" eaLnBrk="0" fontAlgn="base" hangingPunct="0">
              <a:spcBef>
                <a:spcPct val="0"/>
              </a:spcBef>
              <a:spcAft>
                <a:spcPct val="0"/>
              </a:spcAft>
              <a:defRPr sz="1100">
                <a:solidFill>
                  <a:schemeClr val="tx1"/>
                </a:solidFill>
                <a:latin typeface="Arial" panose="020B0604020202020204" pitchFamily="34" charset="0"/>
              </a:defRPr>
            </a:lvl6pPr>
            <a:lvl7pPr marL="2971800" indent="-228600" defTabSz="576263" eaLnBrk="0" fontAlgn="base" hangingPunct="0">
              <a:spcBef>
                <a:spcPct val="0"/>
              </a:spcBef>
              <a:spcAft>
                <a:spcPct val="0"/>
              </a:spcAft>
              <a:defRPr sz="1100">
                <a:solidFill>
                  <a:schemeClr val="tx1"/>
                </a:solidFill>
                <a:latin typeface="Arial" panose="020B0604020202020204" pitchFamily="34" charset="0"/>
              </a:defRPr>
            </a:lvl7pPr>
            <a:lvl8pPr marL="3429000" indent="-228600" defTabSz="576263" eaLnBrk="0" fontAlgn="base" hangingPunct="0">
              <a:spcBef>
                <a:spcPct val="0"/>
              </a:spcBef>
              <a:spcAft>
                <a:spcPct val="0"/>
              </a:spcAft>
              <a:defRPr sz="1100">
                <a:solidFill>
                  <a:schemeClr val="tx1"/>
                </a:solidFill>
                <a:latin typeface="Arial" panose="020B0604020202020204" pitchFamily="34" charset="0"/>
              </a:defRPr>
            </a:lvl8pPr>
            <a:lvl9pPr marL="3886200" indent="-228600" defTabSz="576263" eaLnBrk="0" fontAlgn="base" hangingPunct="0">
              <a:spcBef>
                <a:spcPct val="0"/>
              </a:spcBef>
              <a:spcAft>
                <a:spcPct val="0"/>
              </a:spcAft>
              <a:defRPr sz="1100">
                <a:solidFill>
                  <a:schemeClr val="tx1"/>
                </a:solidFill>
                <a:latin typeface="Arial" panose="020B0604020202020204" pitchFamily="34" charset="0"/>
              </a:defRPr>
            </a:lvl9pPr>
          </a:lstStyle>
          <a:p>
            <a:pPr eaLnBrk="1" hangingPunct="1"/>
            <a:endParaRPr lang="ru-RU" altLang="en-US" sz="800" dirty="0">
              <a:solidFill>
                <a:schemeClr val="bg2"/>
              </a:solidFill>
            </a:endParaRPr>
          </a:p>
        </p:txBody>
      </p:sp>
      <p:sp>
        <p:nvSpPr>
          <p:cNvPr id="3079" name="Rectangle 26">
            <a:extLst>
              <a:ext uri="{FF2B5EF4-FFF2-40B4-BE49-F238E27FC236}">
                <a16:creationId xmlns:a16="http://schemas.microsoft.com/office/drawing/2014/main" id="{7190837A-338F-4C35-BCA9-7735243D66CD}"/>
              </a:ext>
            </a:extLst>
          </p:cNvPr>
          <p:cNvSpPr>
            <a:spLocks noChangeArrowheads="1"/>
          </p:cNvSpPr>
          <p:nvPr/>
        </p:nvSpPr>
        <p:spPr bwMode="auto">
          <a:xfrm>
            <a:off x="720725" y="1152525"/>
            <a:ext cx="467995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57606" tIns="28803" rIns="57606" bIns="28803" anchor="ctr"/>
          <a:lstStyle>
            <a:lvl1pPr defTabSz="576263" eaLnBrk="0" hangingPunct="0">
              <a:defRPr sz="1100">
                <a:solidFill>
                  <a:schemeClr val="tx1"/>
                </a:solidFill>
                <a:latin typeface="Arial" panose="020B0604020202020204" pitchFamily="34" charset="0"/>
              </a:defRPr>
            </a:lvl1pPr>
            <a:lvl2pPr marL="742950" indent="-285750" defTabSz="576263" eaLnBrk="0" hangingPunct="0">
              <a:defRPr sz="1100">
                <a:solidFill>
                  <a:schemeClr val="tx1"/>
                </a:solidFill>
                <a:latin typeface="Arial" panose="020B0604020202020204" pitchFamily="34" charset="0"/>
              </a:defRPr>
            </a:lvl2pPr>
            <a:lvl3pPr marL="1143000" indent="-228600" defTabSz="576263" eaLnBrk="0" hangingPunct="0">
              <a:defRPr sz="1100">
                <a:solidFill>
                  <a:schemeClr val="tx1"/>
                </a:solidFill>
                <a:latin typeface="Arial" panose="020B0604020202020204" pitchFamily="34" charset="0"/>
              </a:defRPr>
            </a:lvl3pPr>
            <a:lvl4pPr marL="1600200" indent="-228600" defTabSz="576263" eaLnBrk="0" hangingPunct="0">
              <a:defRPr sz="1100">
                <a:solidFill>
                  <a:schemeClr val="tx1"/>
                </a:solidFill>
                <a:latin typeface="Arial" panose="020B0604020202020204" pitchFamily="34" charset="0"/>
              </a:defRPr>
            </a:lvl4pPr>
            <a:lvl5pPr marL="2057400" indent="-228600" defTabSz="576263" eaLnBrk="0" hangingPunct="0">
              <a:defRPr sz="1100">
                <a:solidFill>
                  <a:schemeClr val="tx1"/>
                </a:solidFill>
                <a:latin typeface="Arial" panose="020B0604020202020204" pitchFamily="34" charset="0"/>
              </a:defRPr>
            </a:lvl5pPr>
            <a:lvl6pPr marL="2514600" indent="-228600" defTabSz="576263" eaLnBrk="0" fontAlgn="base" hangingPunct="0">
              <a:spcBef>
                <a:spcPct val="0"/>
              </a:spcBef>
              <a:spcAft>
                <a:spcPct val="0"/>
              </a:spcAft>
              <a:defRPr sz="1100">
                <a:solidFill>
                  <a:schemeClr val="tx1"/>
                </a:solidFill>
                <a:latin typeface="Arial" panose="020B0604020202020204" pitchFamily="34" charset="0"/>
              </a:defRPr>
            </a:lvl6pPr>
            <a:lvl7pPr marL="2971800" indent="-228600" defTabSz="576263" eaLnBrk="0" fontAlgn="base" hangingPunct="0">
              <a:spcBef>
                <a:spcPct val="0"/>
              </a:spcBef>
              <a:spcAft>
                <a:spcPct val="0"/>
              </a:spcAft>
              <a:defRPr sz="1100">
                <a:solidFill>
                  <a:schemeClr val="tx1"/>
                </a:solidFill>
                <a:latin typeface="Arial" panose="020B0604020202020204" pitchFamily="34" charset="0"/>
              </a:defRPr>
            </a:lvl7pPr>
            <a:lvl8pPr marL="3429000" indent="-228600" defTabSz="576263" eaLnBrk="0" fontAlgn="base" hangingPunct="0">
              <a:spcBef>
                <a:spcPct val="0"/>
              </a:spcBef>
              <a:spcAft>
                <a:spcPct val="0"/>
              </a:spcAft>
              <a:defRPr sz="1100">
                <a:solidFill>
                  <a:schemeClr val="tx1"/>
                </a:solidFill>
                <a:latin typeface="Arial" panose="020B0604020202020204" pitchFamily="34" charset="0"/>
              </a:defRPr>
            </a:lvl8pPr>
            <a:lvl9pPr marL="3886200" indent="-228600" defTabSz="576263" eaLnBrk="0" fontAlgn="base" hangingPunct="0">
              <a:spcBef>
                <a:spcPct val="0"/>
              </a:spcBef>
              <a:spcAft>
                <a:spcPct val="0"/>
              </a:spcAft>
              <a:defRPr sz="1100">
                <a:solidFill>
                  <a:schemeClr val="tx1"/>
                </a:solidFill>
                <a:latin typeface="Arial" panose="020B0604020202020204" pitchFamily="34" charset="0"/>
              </a:defRPr>
            </a:lvl9pPr>
          </a:lstStyle>
          <a:p>
            <a:pPr eaLnBrk="1" hangingPunct="1"/>
            <a:endParaRPr lang="en-GB" altLang="en-US" dirty="0">
              <a:solidFill>
                <a:schemeClr val="tx2"/>
              </a:solidFill>
            </a:endParaRPr>
          </a:p>
        </p:txBody>
      </p:sp>
      <p:pic>
        <p:nvPicPr>
          <p:cNvPr id="3081" name="Picture 30" descr="ТПУ_Презентация_квадраты">
            <a:extLst>
              <a:ext uri="{FF2B5EF4-FFF2-40B4-BE49-F238E27FC236}">
                <a16:creationId xmlns:a16="http://schemas.microsoft.com/office/drawing/2014/main" id="{6B590D2C-E6BE-4CBA-8367-0E76EF255A4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778250"/>
            <a:ext cx="2520950"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 name="Content Placeholder 2" descr="Chart, line chart&#10;&#10;Description automatically generated">
            <a:extLst>
              <a:ext uri="{FF2B5EF4-FFF2-40B4-BE49-F238E27FC236}">
                <a16:creationId xmlns:a16="http://schemas.microsoft.com/office/drawing/2014/main" id="{5A21C3E0-6128-0D2D-B3DC-E19F91D897EF}"/>
              </a:ext>
            </a:extLst>
          </p:cNvPr>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880418" y="785080"/>
            <a:ext cx="4000202" cy="2487600"/>
          </a:xfrm>
        </p:spPr>
      </p:pic>
      <p:sp>
        <p:nvSpPr>
          <p:cNvPr id="19" name="TextBox 18">
            <a:extLst>
              <a:ext uri="{FF2B5EF4-FFF2-40B4-BE49-F238E27FC236}">
                <a16:creationId xmlns:a16="http://schemas.microsoft.com/office/drawing/2014/main" id="{84BF840B-62B1-9F2D-101B-DA201463175C}"/>
              </a:ext>
            </a:extLst>
          </p:cNvPr>
          <p:cNvSpPr txBox="1"/>
          <p:nvPr/>
        </p:nvSpPr>
        <p:spPr>
          <a:xfrm>
            <a:off x="1172556" y="3269442"/>
            <a:ext cx="3708064" cy="246221"/>
          </a:xfrm>
          <a:prstGeom prst="rect">
            <a:avLst/>
          </a:prstGeom>
          <a:noFill/>
        </p:spPr>
        <p:txBody>
          <a:bodyPr wrap="square">
            <a:spAutoFit/>
          </a:bodyPr>
          <a:lstStyle/>
          <a:p>
            <a:pPr lvl="1" algn="just"/>
            <a:r>
              <a:rPr lang="en-GB" sz="1000" dirty="0"/>
              <a:t>Fig. 15: </a:t>
            </a:r>
            <a:r>
              <a:rPr lang="en-GB" sz="1000" dirty="0" err="1"/>
              <a:t>PLT_Fill</a:t>
            </a:r>
            <a:r>
              <a:rPr lang="en-GB" sz="1000" dirty="0"/>
              <a:t>=4954_BCID=2734_Scan_10_Y</a:t>
            </a:r>
          </a:p>
        </p:txBody>
      </p:sp>
      <p:cxnSp>
        <p:nvCxnSpPr>
          <p:cNvPr id="24" name="AutoShape 12">
            <a:extLst>
              <a:ext uri="{FF2B5EF4-FFF2-40B4-BE49-F238E27FC236}">
                <a16:creationId xmlns:a16="http://schemas.microsoft.com/office/drawing/2014/main" id="{9398F0C3-0D91-FDE5-D391-751E1A8AA097}"/>
              </a:ext>
            </a:extLst>
          </p:cNvPr>
          <p:cNvCxnSpPr>
            <a:cxnSpLocks noChangeShapeType="1"/>
          </p:cNvCxnSpPr>
          <p:nvPr/>
        </p:nvCxnSpPr>
        <p:spPr bwMode="auto">
          <a:xfrm>
            <a:off x="2592388" y="472652"/>
            <a:ext cx="3168650" cy="0"/>
          </a:xfrm>
          <a:prstGeom prst="straightConnector1">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25" name="Group 34">
            <a:extLst>
              <a:ext uri="{FF2B5EF4-FFF2-40B4-BE49-F238E27FC236}">
                <a16:creationId xmlns:a16="http://schemas.microsoft.com/office/drawing/2014/main" id="{F953B0FF-2AA2-D554-5B16-4A42F31926A3}"/>
              </a:ext>
            </a:extLst>
          </p:cNvPr>
          <p:cNvGrpSpPr>
            <a:grpSpLocks noChangeAspect="1"/>
          </p:cNvGrpSpPr>
          <p:nvPr/>
        </p:nvGrpSpPr>
        <p:grpSpPr bwMode="auto">
          <a:xfrm>
            <a:off x="63500" y="-71661"/>
            <a:ext cx="1592883" cy="735917"/>
            <a:chOff x="230" y="217"/>
            <a:chExt cx="1096" cy="507"/>
          </a:xfrm>
        </p:grpSpPr>
        <p:sp>
          <p:nvSpPr>
            <p:cNvPr id="26" name="AutoShape 33">
              <a:extLst>
                <a:ext uri="{FF2B5EF4-FFF2-40B4-BE49-F238E27FC236}">
                  <a16:creationId xmlns:a16="http://schemas.microsoft.com/office/drawing/2014/main" id="{46B62ACF-873F-5DE1-66E7-870276341674}"/>
                </a:ext>
              </a:extLst>
            </p:cNvPr>
            <p:cNvSpPr>
              <a:spLocks noChangeAspect="1" noChangeArrowheads="1" noTextEdit="1"/>
            </p:cNvSpPr>
            <p:nvPr/>
          </p:nvSpPr>
          <p:spPr bwMode="auto">
            <a:xfrm>
              <a:off x="230" y="217"/>
              <a:ext cx="1096" cy="5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27" name="Freeform 37">
              <a:extLst>
                <a:ext uri="{FF2B5EF4-FFF2-40B4-BE49-F238E27FC236}">
                  <a16:creationId xmlns:a16="http://schemas.microsoft.com/office/drawing/2014/main" id="{06E242FB-F0A8-6DD0-58BF-1E788F55E1CA}"/>
                </a:ext>
              </a:extLst>
            </p:cNvPr>
            <p:cNvSpPr>
              <a:spLocks noEditPoints="1"/>
            </p:cNvSpPr>
            <p:nvPr/>
          </p:nvSpPr>
          <p:spPr bwMode="auto">
            <a:xfrm>
              <a:off x="661" y="366"/>
              <a:ext cx="544" cy="241"/>
            </a:xfrm>
            <a:custGeom>
              <a:avLst/>
              <a:gdLst>
                <a:gd name="T0" fmla="*/ 1 w 2179"/>
                <a:gd name="T1" fmla="*/ 1 h 964"/>
                <a:gd name="T2" fmla="*/ 2 w 2179"/>
                <a:gd name="T3" fmla="*/ 1 h 964"/>
                <a:gd name="T4" fmla="*/ 1 w 2179"/>
                <a:gd name="T5" fmla="*/ 1 h 964"/>
                <a:gd name="T6" fmla="*/ 1 w 2179"/>
                <a:gd name="T7" fmla="*/ 1 h 964"/>
                <a:gd name="T8" fmla="*/ 1 w 2179"/>
                <a:gd name="T9" fmla="*/ 1 h 964"/>
                <a:gd name="T10" fmla="*/ 1 w 2179"/>
                <a:gd name="T11" fmla="*/ 1 h 964"/>
                <a:gd name="T12" fmla="*/ 1 w 2179"/>
                <a:gd name="T13" fmla="*/ 1 h 964"/>
                <a:gd name="T14" fmla="*/ 0 w 2179"/>
                <a:gd name="T15" fmla="*/ 1 h 964"/>
                <a:gd name="T16" fmla="*/ 0 w 2179"/>
                <a:gd name="T17" fmla="*/ 1 h 964"/>
                <a:gd name="T18" fmla="*/ 0 w 2179"/>
                <a:gd name="T19" fmla="*/ 1 h 964"/>
                <a:gd name="T20" fmla="*/ 0 w 2179"/>
                <a:gd name="T21" fmla="*/ 1 h 964"/>
                <a:gd name="T22" fmla="*/ 0 w 2179"/>
                <a:gd name="T23" fmla="*/ 1 h 964"/>
                <a:gd name="T24" fmla="*/ 0 w 2179"/>
                <a:gd name="T25" fmla="*/ 1 h 964"/>
                <a:gd name="T26" fmla="*/ 1 w 2179"/>
                <a:gd name="T27" fmla="*/ 1 h 964"/>
                <a:gd name="T28" fmla="*/ 1 w 2179"/>
                <a:gd name="T29" fmla="*/ 1 h 964"/>
                <a:gd name="T30" fmla="*/ 1 w 2179"/>
                <a:gd name="T31" fmla="*/ 1 h 964"/>
                <a:gd name="T32" fmla="*/ 1 w 2179"/>
                <a:gd name="T33" fmla="*/ 1 h 964"/>
                <a:gd name="T34" fmla="*/ 1 w 2179"/>
                <a:gd name="T35" fmla="*/ 1 h 964"/>
                <a:gd name="T36" fmla="*/ 1 w 2179"/>
                <a:gd name="T37" fmla="*/ 1 h 964"/>
                <a:gd name="T38" fmla="*/ 0 w 2179"/>
                <a:gd name="T39" fmla="*/ 1 h 964"/>
                <a:gd name="T40" fmla="*/ 0 w 2179"/>
                <a:gd name="T41" fmla="*/ 1 h 964"/>
                <a:gd name="T42" fmla="*/ 0 w 2179"/>
                <a:gd name="T43" fmla="*/ 1 h 964"/>
                <a:gd name="T44" fmla="*/ 0 w 2179"/>
                <a:gd name="T45" fmla="*/ 1 h 964"/>
                <a:gd name="T46" fmla="*/ 2 w 2179"/>
                <a:gd name="T47" fmla="*/ 1 h 964"/>
                <a:gd name="T48" fmla="*/ 2 w 2179"/>
                <a:gd name="T49" fmla="*/ 1 h 964"/>
                <a:gd name="T50" fmla="*/ 1 w 2179"/>
                <a:gd name="T51" fmla="*/ 1 h 964"/>
                <a:gd name="T52" fmla="*/ 1 w 2179"/>
                <a:gd name="T53" fmla="*/ 1 h 964"/>
                <a:gd name="T54" fmla="*/ 1 w 2179"/>
                <a:gd name="T55" fmla="*/ 1 h 964"/>
                <a:gd name="T56" fmla="*/ 1 w 2179"/>
                <a:gd name="T57" fmla="*/ 1 h 964"/>
                <a:gd name="T58" fmla="*/ 0 w 2179"/>
                <a:gd name="T59" fmla="*/ 1 h 964"/>
                <a:gd name="T60" fmla="*/ 0 w 2179"/>
                <a:gd name="T61" fmla="*/ 1 h 964"/>
                <a:gd name="T62" fmla="*/ 0 w 2179"/>
                <a:gd name="T63" fmla="*/ 1 h 964"/>
                <a:gd name="T64" fmla="*/ 2 w 2179"/>
                <a:gd name="T65" fmla="*/ 1 h 964"/>
                <a:gd name="T66" fmla="*/ 2 w 2179"/>
                <a:gd name="T67" fmla="*/ 1 h 964"/>
                <a:gd name="T68" fmla="*/ 2 w 2179"/>
                <a:gd name="T69" fmla="*/ 1 h 964"/>
                <a:gd name="T70" fmla="*/ 2 w 2179"/>
                <a:gd name="T71" fmla="*/ 1 h 964"/>
                <a:gd name="T72" fmla="*/ 1 w 2179"/>
                <a:gd name="T73" fmla="*/ 1 h 964"/>
                <a:gd name="T74" fmla="*/ 1 w 2179"/>
                <a:gd name="T75" fmla="*/ 1 h 964"/>
                <a:gd name="T76" fmla="*/ 1 w 2179"/>
                <a:gd name="T77" fmla="*/ 1 h 964"/>
                <a:gd name="T78" fmla="*/ 1 w 2179"/>
                <a:gd name="T79" fmla="*/ 1 h 964"/>
                <a:gd name="T80" fmla="*/ 0 w 2179"/>
                <a:gd name="T81" fmla="*/ 1 h 964"/>
                <a:gd name="T82" fmla="*/ 0 w 2179"/>
                <a:gd name="T83" fmla="*/ 1 h 964"/>
                <a:gd name="T84" fmla="*/ 0 w 2179"/>
                <a:gd name="T85" fmla="*/ 1 h 964"/>
                <a:gd name="T86" fmla="*/ 0 w 2179"/>
                <a:gd name="T87" fmla="*/ 0 h 964"/>
                <a:gd name="T88" fmla="*/ 0 w 2179"/>
                <a:gd name="T89" fmla="*/ 0 h 964"/>
                <a:gd name="T90" fmla="*/ 0 w 2179"/>
                <a:gd name="T91" fmla="*/ 0 h 964"/>
                <a:gd name="T92" fmla="*/ 1 w 2179"/>
                <a:gd name="T93" fmla="*/ 0 h 964"/>
                <a:gd name="T94" fmla="*/ 0 w 2179"/>
                <a:gd name="T95" fmla="*/ 0 h 964"/>
                <a:gd name="T96" fmla="*/ 0 w 2179"/>
                <a:gd name="T97" fmla="*/ 0 h 964"/>
                <a:gd name="T98" fmla="*/ 0 w 2179"/>
                <a:gd name="T99" fmla="*/ 0 h 964"/>
                <a:gd name="T100" fmla="*/ 1 w 2179"/>
                <a:gd name="T101" fmla="*/ 0 h 964"/>
                <a:gd name="T102" fmla="*/ 1 w 2179"/>
                <a:gd name="T103" fmla="*/ 0 h 964"/>
                <a:gd name="T104" fmla="*/ 1 w 2179"/>
                <a:gd name="T105" fmla="*/ 0 h 964"/>
                <a:gd name="T106" fmla="*/ 1 w 2179"/>
                <a:gd name="T107" fmla="*/ 0 h 964"/>
                <a:gd name="T108" fmla="*/ 1 w 2179"/>
                <a:gd name="T109" fmla="*/ 0 h 964"/>
                <a:gd name="T110" fmla="*/ 0 w 2179"/>
                <a:gd name="T111" fmla="*/ 0 h 964"/>
                <a:gd name="T112" fmla="*/ 0 w 2179"/>
                <a:gd name="T113" fmla="*/ 0 h 964"/>
                <a:gd name="T114" fmla="*/ 0 w 2179"/>
                <a:gd name="T115" fmla="*/ 0 h 96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2179" h="964">
                  <a:moveTo>
                    <a:pt x="1059" y="766"/>
                  </a:moveTo>
                  <a:lnTo>
                    <a:pt x="1059" y="834"/>
                  </a:lnTo>
                  <a:lnTo>
                    <a:pt x="1085" y="834"/>
                  </a:lnTo>
                  <a:lnTo>
                    <a:pt x="1107" y="831"/>
                  </a:lnTo>
                  <a:lnTo>
                    <a:pt x="1121" y="825"/>
                  </a:lnTo>
                  <a:lnTo>
                    <a:pt x="1131" y="814"/>
                  </a:lnTo>
                  <a:lnTo>
                    <a:pt x="1133" y="799"/>
                  </a:lnTo>
                  <a:lnTo>
                    <a:pt x="1131" y="786"/>
                  </a:lnTo>
                  <a:lnTo>
                    <a:pt x="1123" y="776"/>
                  </a:lnTo>
                  <a:lnTo>
                    <a:pt x="1109" y="769"/>
                  </a:lnTo>
                  <a:lnTo>
                    <a:pt x="1089" y="766"/>
                  </a:lnTo>
                  <a:lnTo>
                    <a:pt x="1059" y="766"/>
                  </a:lnTo>
                  <a:close/>
                  <a:moveTo>
                    <a:pt x="1677" y="738"/>
                  </a:moveTo>
                  <a:lnTo>
                    <a:pt x="1714" y="738"/>
                  </a:lnTo>
                  <a:lnTo>
                    <a:pt x="1780" y="838"/>
                  </a:lnTo>
                  <a:lnTo>
                    <a:pt x="1845" y="738"/>
                  </a:lnTo>
                  <a:lnTo>
                    <a:pt x="1883" y="738"/>
                  </a:lnTo>
                  <a:lnTo>
                    <a:pt x="1796" y="867"/>
                  </a:lnTo>
                  <a:lnTo>
                    <a:pt x="1796" y="960"/>
                  </a:lnTo>
                  <a:lnTo>
                    <a:pt x="1764" y="960"/>
                  </a:lnTo>
                  <a:lnTo>
                    <a:pt x="1764" y="867"/>
                  </a:lnTo>
                  <a:lnTo>
                    <a:pt x="1677" y="738"/>
                  </a:lnTo>
                  <a:close/>
                  <a:moveTo>
                    <a:pt x="1487" y="738"/>
                  </a:moveTo>
                  <a:lnTo>
                    <a:pt x="1657" y="738"/>
                  </a:lnTo>
                  <a:lnTo>
                    <a:pt x="1657" y="766"/>
                  </a:lnTo>
                  <a:lnTo>
                    <a:pt x="1588" y="766"/>
                  </a:lnTo>
                  <a:lnTo>
                    <a:pt x="1588" y="960"/>
                  </a:lnTo>
                  <a:lnTo>
                    <a:pt x="1556" y="960"/>
                  </a:lnTo>
                  <a:lnTo>
                    <a:pt x="1556" y="766"/>
                  </a:lnTo>
                  <a:lnTo>
                    <a:pt x="1487" y="766"/>
                  </a:lnTo>
                  <a:lnTo>
                    <a:pt x="1487" y="738"/>
                  </a:lnTo>
                  <a:close/>
                  <a:moveTo>
                    <a:pt x="1410" y="738"/>
                  </a:moveTo>
                  <a:lnTo>
                    <a:pt x="1441" y="738"/>
                  </a:lnTo>
                  <a:lnTo>
                    <a:pt x="1441" y="960"/>
                  </a:lnTo>
                  <a:lnTo>
                    <a:pt x="1410" y="960"/>
                  </a:lnTo>
                  <a:lnTo>
                    <a:pt x="1410" y="738"/>
                  </a:lnTo>
                  <a:close/>
                  <a:moveTo>
                    <a:pt x="1027" y="738"/>
                  </a:moveTo>
                  <a:lnTo>
                    <a:pt x="1081" y="738"/>
                  </a:lnTo>
                  <a:lnTo>
                    <a:pt x="1097" y="738"/>
                  </a:lnTo>
                  <a:lnTo>
                    <a:pt x="1113" y="741"/>
                  </a:lnTo>
                  <a:lnTo>
                    <a:pt x="1128" y="744"/>
                  </a:lnTo>
                  <a:lnTo>
                    <a:pt x="1141" y="749"/>
                  </a:lnTo>
                  <a:lnTo>
                    <a:pt x="1152" y="757"/>
                  </a:lnTo>
                  <a:lnTo>
                    <a:pt x="1160" y="766"/>
                  </a:lnTo>
                  <a:lnTo>
                    <a:pt x="1165" y="781"/>
                  </a:lnTo>
                  <a:lnTo>
                    <a:pt x="1168" y="798"/>
                  </a:lnTo>
                  <a:lnTo>
                    <a:pt x="1164" y="818"/>
                  </a:lnTo>
                  <a:lnTo>
                    <a:pt x="1154" y="833"/>
                  </a:lnTo>
                  <a:lnTo>
                    <a:pt x="1140" y="843"/>
                  </a:lnTo>
                  <a:lnTo>
                    <a:pt x="1121" y="849"/>
                  </a:lnTo>
                  <a:lnTo>
                    <a:pt x="1121" y="850"/>
                  </a:lnTo>
                  <a:lnTo>
                    <a:pt x="1131" y="854"/>
                  </a:lnTo>
                  <a:lnTo>
                    <a:pt x="1137" y="861"/>
                  </a:lnTo>
                  <a:lnTo>
                    <a:pt x="1144" y="873"/>
                  </a:lnTo>
                  <a:lnTo>
                    <a:pt x="1185" y="960"/>
                  </a:lnTo>
                  <a:lnTo>
                    <a:pt x="1149" y="960"/>
                  </a:lnTo>
                  <a:lnTo>
                    <a:pt x="1115" y="883"/>
                  </a:lnTo>
                  <a:lnTo>
                    <a:pt x="1108" y="871"/>
                  </a:lnTo>
                  <a:lnTo>
                    <a:pt x="1099" y="865"/>
                  </a:lnTo>
                  <a:lnTo>
                    <a:pt x="1089" y="862"/>
                  </a:lnTo>
                  <a:lnTo>
                    <a:pt x="1077" y="862"/>
                  </a:lnTo>
                  <a:lnTo>
                    <a:pt x="1059" y="862"/>
                  </a:lnTo>
                  <a:lnTo>
                    <a:pt x="1059" y="960"/>
                  </a:lnTo>
                  <a:lnTo>
                    <a:pt x="1027" y="960"/>
                  </a:lnTo>
                  <a:lnTo>
                    <a:pt x="1027" y="738"/>
                  </a:lnTo>
                  <a:close/>
                  <a:moveTo>
                    <a:pt x="840" y="738"/>
                  </a:moveTo>
                  <a:lnTo>
                    <a:pt x="965" y="738"/>
                  </a:lnTo>
                  <a:lnTo>
                    <a:pt x="965" y="766"/>
                  </a:lnTo>
                  <a:lnTo>
                    <a:pt x="872" y="766"/>
                  </a:lnTo>
                  <a:lnTo>
                    <a:pt x="872" y="831"/>
                  </a:lnTo>
                  <a:lnTo>
                    <a:pt x="957" y="831"/>
                  </a:lnTo>
                  <a:lnTo>
                    <a:pt x="957" y="859"/>
                  </a:lnTo>
                  <a:lnTo>
                    <a:pt x="872" y="859"/>
                  </a:lnTo>
                  <a:lnTo>
                    <a:pt x="872" y="932"/>
                  </a:lnTo>
                  <a:lnTo>
                    <a:pt x="965" y="932"/>
                  </a:lnTo>
                  <a:lnTo>
                    <a:pt x="965" y="960"/>
                  </a:lnTo>
                  <a:lnTo>
                    <a:pt x="840" y="960"/>
                  </a:lnTo>
                  <a:lnTo>
                    <a:pt x="840" y="738"/>
                  </a:lnTo>
                  <a:close/>
                  <a:moveTo>
                    <a:pt x="586" y="738"/>
                  </a:moveTo>
                  <a:lnTo>
                    <a:pt x="622" y="738"/>
                  </a:lnTo>
                  <a:lnTo>
                    <a:pt x="691" y="932"/>
                  </a:lnTo>
                  <a:lnTo>
                    <a:pt x="761" y="738"/>
                  </a:lnTo>
                  <a:lnTo>
                    <a:pt x="794" y="738"/>
                  </a:lnTo>
                  <a:lnTo>
                    <a:pt x="709" y="960"/>
                  </a:lnTo>
                  <a:lnTo>
                    <a:pt x="670" y="960"/>
                  </a:lnTo>
                  <a:lnTo>
                    <a:pt x="586" y="738"/>
                  </a:lnTo>
                  <a:close/>
                  <a:moveTo>
                    <a:pt x="510" y="738"/>
                  </a:moveTo>
                  <a:lnTo>
                    <a:pt x="542" y="738"/>
                  </a:lnTo>
                  <a:lnTo>
                    <a:pt x="542" y="960"/>
                  </a:lnTo>
                  <a:lnTo>
                    <a:pt x="510" y="960"/>
                  </a:lnTo>
                  <a:lnTo>
                    <a:pt x="510" y="738"/>
                  </a:lnTo>
                  <a:close/>
                  <a:moveTo>
                    <a:pt x="267" y="738"/>
                  </a:moveTo>
                  <a:lnTo>
                    <a:pt x="311" y="738"/>
                  </a:lnTo>
                  <a:lnTo>
                    <a:pt x="408" y="918"/>
                  </a:lnTo>
                  <a:lnTo>
                    <a:pt x="409" y="918"/>
                  </a:lnTo>
                  <a:lnTo>
                    <a:pt x="409" y="738"/>
                  </a:lnTo>
                  <a:lnTo>
                    <a:pt x="441" y="738"/>
                  </a:lnTo>
                  <a:lnTo>
                    <a:pt x="441" y="960"/>
                  </a:lnTo>
                  <a:lnTo>
                    <a:pt x="400" y="960"/>
                  </a:lnTo>
                  <a:lnTo>
                    <a:pt x="300" y="778"/>
                  </a:lnTo>
                  <a:lnTo>
                    <a:pt x="299" y="778"/>
                  </a:lnTo>
                  <a:lnTo>
                    <a:pt x="299" y="960"/>
                  </a:lnTo>
                  <a:lnTo>
                    <a:pt x="267" y="960"/>
                  </a:lnTo>
                  <a:lnTo>
                    <a:pt x="267" y="738"/>
                  </a:lnTo>
                  <a:close/>
                  <a:moveTo>
                    <a:pt x="25" y="738"/>
                  </a:moveTo>
                  <a:lnTo>
                    <a:pt x="57" y="738"/>
                  </a:lnTo>
                  <a:lnTo>
                    <a:pt x="57" y="865"/>
                  </a:lnTo>
                  <a:lnTo>
                    <a:pt x="57" y="884"/>
                  </a:lnTo>
                  <a:lnTo>
                    <a:pt x="61" y="902"/>
                  </a:lnTo>
                  <a:lnTo>
                    <a:pt x="68" y="916"/>
                  </a:lnTo>
                  <a:lnTo>
                    <a:pt x="78" y="927"/>
                  </a:lnTo>
                  <a:lnTo>
                    <a:pt x="93" y="934"/>
                  </a:lnTo>
                  <a:lnTo>
                    <a:pt x="110" y="936"/>
                  </a:lnTo>
                  <a:lnTo>
                    <a:pt x="129" y="934"/>
                  </a:lnTo>
                  <a:lnTo>
                    <a:pt x="144" y="927"/>
                  </a:lnTo>
                  <a:lnTo>
                    <a:pt x="153" y="916"/>
                  </a:lnTo>
                  <a:lnTo>
                    <a:pt x="161" y="902"/>
                  </a:lnTo>
                  <a:lnTo>
                    <a:pt x="163" y="884"/>
                  </a:lnTo>
                  <a:lnTo>
                    <a:pt x="165" y="865"/>
                  </a:lnTo>
                  <a:lnTo>
                    <a:pt x="165" y="738"/>
                  </a:lnTo>
                  <a:lnTo>
                    <a:pt x="197" y="738"/>
                  </a:lnTo>
                  <a:lnTo>
                    <a:pt x="197" y="869"/>
                  </a:lnTo>
                  <a:lnTo>
                    <a:pt x="194" y="898"/>
                  </a:lnTo>
                  <a:lnTo>
                    <a:pt x="187" y="922"/>
                  </a:lnTo>
                  <a:lnTo>
                    <a:pt x="174" y="940"/>
                  </a:lnTo>
                  <a:lnTo>
                    <a:pt x="158" y="954"/>
                  </a:lnTo>
                  <a:lnTo>
                    <a:pt x="137" y="962"/>
                  </a:lnTo>
                  <a:lnTo>
                    <a:pt x="110" y="964"/>
                  </a:lnTo>
                  <a:lnTo>
                    <a:pt x="85" y="962"/>
                  </a:lnTo>
                  <a:lnTo>
                    <a:pt x="64" y="954"/>
                  </a:lnTo>
                  <a:lnTo>
                    <a:pt x="48" y="940"/>
                  </a:lnTo>
                  <a:lnTo>
                    <a:pt x="35" y="922"/>
                  </a:lnTo>
                  <a:lnTo>
                    <a:pt x="28" y="898"/>
                  </a:lnTo>
                  <a:lnTo>
                    <a:pt x="25" y="869"/>
                  </a:lnTo>
                  <a:lnTo>
                    <a:pt x="25" y="738"/>
                  </a:lnTo>
                  <a:close/>
                  <a:moveTo>
                    <a:pt x="1295" y="734"/>
                  </a:moveTo>
                  <a:lnTo>
                    <a:pt x="1318" y="737"/>
                  </a:lnTo>
                  <a:lnTo>
                    <a:pt x="1342" y="742"/>
                  </a:lnTo>
                  <a:lnTo>
                    <a:pt x="1338" y="772"/>
                  </a:lnTo>
                  <a:lnTo>
                    <a:pt x="1323" y="766"/>
                  </a:lnTo>
                  <a:lnTo>
                    <a:pt x="1311" y="764"/>
                  </a:lnTo>
                  <a:lnTo>
                    <a:pt x="1297" y="762"/>
                  </a:lnTo>
                  <a:lnTo>
                    <a:pt x="1285" y="764"/>
                  </a:lnTo>
                  <a:lnTo>
                    <a:pt x="1274" y="766"/>
                  </a:lnTo>
                  <a:lnTo>
                    <a:pt x="1266" y="772"/>
                  </a:lnTo>
                  <a:lnTo>
                    <a:pt x="1259" y="781"/>
                  </a:lnTo>
                  <a:lnTo>
                    <a:pt x="1257" y="793"/>
                  </a:lnTo>
                  <a:lnTo>
                    <a:pt x="1259" y="803"/>
                  </a:lnTo>
                  <a:lnTo>
                    <a:pt x="1266" y="811"/>
                  </a:lnTo>
                  <a:lnTo>
                    <a:pt x="1274" y="818"/>
                  </a:lnTo>
                  <a:lnTo>
                    <a:pt x="1286" y="825"/>
                  </a:lnTo>
                  <a:lnTo>
                    <a:pt x="1298" y="830"/>
                  </a:lnTo>
                  <a:lnTo>
                    <a:pt x="1311" y="837"/>
                  </a:lnTo>
                  <a:lnTo>
                    <a:pt x="1325" y="845"/>
                  </a:lnTo>
                  <a:lnTo>
                    <a:pt x="1335" y="854"/>
                  </a:lnTo>
                  <a:lnTo>
                    <a:pt x="1344" y="866"/>
                  </a:lnTo>
                  <a:lnTo>
                    <a:pt x="1350" y="881"/>
                  </a:lnTo>
                  <a:lnTo>
                    <a:pt x="1352" y="898"/>
                  </a:lnTo>
                  <a:lnTo>
                    <a:pt x="1350" y="916"/>
                  </a:lnTo>
                  <a:lnTo>
                    <a:pt x="1344" y="932"/>
                  </a:lnTo>
                  <a:lnTo>
                    <a:pt x="1335" y="944"/>
                  </a:lnTo>
                  <a:lnTo>
                    <a:pt x="1322" y="954"/>
                  </a:lnTo>
                  <a:lnTo>
                    <a:pt x="1307" y="959"/>
                  </a:lnTo>
                  <a:lnTo>
                    <a:pt x="1290" y="963"/>
                  </a:lnTo>
                  <a:lnTo>
                    <a:pt x="1271" y="964"/>
                  </a:lnTo>
                  <a:lnTo>
                    <a:pt x="1249" y="962"/>
                  </a:lnTo>
                  <a:lnTo>
                    <a:pt x="1226" y="955"/>
                  </a:lnTo>
                  <a:lnTo>
                    <a:pt x="1229" y="926"/>
                  </a:lnTo>
                  <a:lnTo>
                    <a:pt x="1242" y="930"/>
                  </a:lnTo>
                  <a:lnTo>
                    <a:pt x="1258" y="935"/>
                  </a:lnTo>
                  <a:lnTo>
                    <a:pt x="1275" y="936"/>
                  </a:lnTo>
                  <a:lnTo>
                    <a:pt x="1287" y="935"/>
                  </a:lnTo>
                  <a:lnTo>
                    <a:pt x="1298" y="931"/>
                  </a:lnTo>
                  <a:lnTo>
                    <a:pt x="1309" y="924"/>
                  </a:lnTo>
                  <a:lnTo>
                    <a:pt x="1317" y="914"/>
                  </a:lnTo>
                  <a:lnTo>
                    <a:pt x="1319" y="900"/>
                  </a:lnTo>
                  <a:lnTo>
                    <a:pt x="1317" y="888"/>
                  </a:lnTo>
                  <a:lnTo>
                    <a:pt x="1311" y="878"/>
                  </a:lnTo>
                  <a:lnTo>
                    <a:pt x="1302" y="871"/>
                  </a:lnTo>
                  <a:lnTo>
                    <a:pt x="1290" y="865"/>
                  </a:lnTo>
                  <a:lnTo>
                    <a:pt x="1278" y="858"/>
                  </a:lnTo>
                  <a:lnTo>
                    <a:pt x="1265" y="851"/>
                  </a:lnTo>
                  <a:lnTo>
                    <a:pt x="1253" y="845"/>
                  </a:lnTo>
                  <a:lnTo>
                    <a:pt x="1241" y="837"/>
                  </a:lnTo>
                  <a:lnTo>
                    <a:pt x="1232" y="826"/>
                  </a:lnTo>
                  <a:lnTo>
                    <a:pt x="1226" y="811"/>
                  </a:lnTo>
                  <a:lnTo>
                    <a:pt x="1224" y="796"/>
                  </a:lnTo>
                  <a:lnTo>
                    <a:pt x="1226" y="777"/>
                  </a:lnTo>
                  <a:lnTo>
                    <a:pt x="1233" y="762"/>
                  </a:lnTo>
                  <a:lnTo>
                    <a:pt x="1245" y="750"/>
                  </a:lnTo>
                  <a:lnTo>
                    <a:pt x="1258" y="741"/>
                  </a:lnTo>
                  <a:lnTo>
                    <a:pt x="1275" y="737"/>
                  </a:lnTo>
                  <a:lnTo>
                    <a:pt x="1295" y="734"/>
                  </a:lnTo>
                  <a:close/>
                  <a:moveTo>
                    <a:pt x="55" y="398"/>
                  </a:moveTo>
                  <a:lnTo>
                    <a:pt x="55" y="477"/>
                  </a:lnTo>
                  <a:lnTo>
                    <a:pt x="86" y="477"/>
                  </a:lnTo>
                  <a:lnTo>
                    <a:pt x="98" y="475"/>
                  </a:lnTo>
                  <a:lnTo>
                    <a:pt x="110" y="471"/>
                  </a:lnTo>
                  <a:lnTo>
                    <a:pt x="121" y="463"/>
                  </a:lnTo>
                  <a:lnTo>
                    <a:pt x="128" y="453"/>
                  </a:lnTo>
                  <a:lnTo>
                    <a:pt x="130" y="437"/>
                  </a:lnTo>
                  <a:lnTo>
                    <a:pt x="128" y="425"/>
                  </a:lnTo>
                  <a:lnTo>
                    <a:pt x="122" y="414"/>
                  </a:lnTo>
                  <a:lnTo>
                    <a:pt x="113" y="408"/>
                  </a:lnTo>
                  <a:lnTo>
                    <a:pt x="102" y="402"/>
                  </a:lnTo>
                  <a:lnTo>
                    <a:pt x="92" y="400"/>
                  </a:lnTo>
                  <a:lnTo>
                    <a:pt x="81" y="398"/>
                  </a:lnTo>
                  <a:lnTo>
                    <a:pt x="55" y="398"/>
                  </a:lnTo>
                  <a:close/>
                  <a:moveTo>
                    <a:pt x="310" y="396"/>
                  </a:moveTo>
                  <a:lnTo>
                    <a:pt x="291" y="397"/>
                  </a:lnTo>
                  <a:lnTo>
                    <a:pt x="274" y="405"/>
                  </a:lnTo>
                  <a:lnTo>
                    <a:pt x="260" y="416"/>
                  </a:lnTo>
                  <a:lnTo>
                    <a:pt x="251" y="429"/>
                  </a:lnTo>
                  <a:lnTo>
                    <a:pt x="243" y="445"/>
                  </a:lnTo>
                  <a:lnTo>
                    <a:pt x="239" y="463"/>
                  </a:lnTo>
                  <a:lnTo>
                    <a:pt x="237" y="482"/>
                  </a:lnTo>
                  <a:lnTo>
                    <a:pt x="238" y="501"/>
                  </a:lnTo>
                  <a:lnTo>
                    <a:pt x="243" y="518"/>
                  </a:lnTo>
                  <a:lnTo>
                    <a:pt x="250" y="535"/>
                  </a:lnTo>
                  <a:lnTo>
                    <a:pt x="260" y="548"/>
                  </a:lnTo>
                  <a:lnTo>
                    <a:pt x="274" y="559"/>
                  </a:lnTo>
                  <a:lnTo>
                    <a:pt x="290" y="566"/>
                  </a:lnTo>
                  <a:lnTo>
                    <a:pt x="310" y="568"/>
                  </a:lnTo>
                  <a:lnTo>
                    <a:pt x="331" y="566"/>
                  </a:lnTo>
                  <a:lnTo>
                    <a:pt x="347" y="559"/>
                  </a:lnTo>
                  <a:lnTo>
                    <a:pt x="360" y="548"/>
                  </a:lnTo>
                  <a:lnTo>
                    <a:pt x="371" y="535"/>
                  </a:lnTo>
                  <a:lnTo>
                    <a:pt x="377" y="518"/>
                  </a:lnTo>
                  <a:lnTo>
                    <a:pt x="381" y="501"/>
                  </a:lnTo>
                  <a:lnTo>
                    <a:pt x="384" y="482"/>
                  </a:lnTo>
                  <a:lnTo>
                    <a:pt x="381" y="463"/>
                  </a:lnTo>
                  <a:lnTo>
                    <a:pt x="377" y="445"/>
                  </a:lnTo>
                  <a:lnTo>
                    <a:pt x="369" y="429"/>
                  </a:lnTo>
                  <a:lnTo>
                    <a:pt x="360" y="416"/>
                  </a:lnTo>
                  <a:lnTo>
                    <a:pt x="347" y="405"/>
                  </a:lnTo>
                  <a:lnTo>
                    <a:pt x="330" y="397"/>
                  </a:lnTo>
                  <a:lnTo>
                    <a:pt x="310" y="396"/>
                  </a:lnTo>
                  <a:close/>
                  <a:moveTo>
                    <a:pt x="1920" y="371"/>
                  </a:moveTo>
                  <a:lnTo>
                    <a:pt x="1952" y="371"/>
                  </a:lnTo>
                  <a:lnTo>
                    <a:pt x="1952" y="592"/>
                  </a:lnTo>
                  <a:lnTo>
                    <a:pt x="1920" y="592"/>
                  </a:lnTo>
                  <a:lnTo>
                    <a:pt x="1920" y="371"/>
                  </a:lnTo>
                  <a:close/>
                  <a:moveTo>
                    <a:pt x="1677" y="371"/>
                  </a:moveTo>
                  <a:lnTo>
                    <a:pt x="1719" y="371"/>
                  </a:lnTo>
                  <a:lnTo>
                    <a:pt x="1817" y="550"/>
                  </a:lnTo>
                  <a:lnTo>
                    <a:pt x="1819" y="550"/>
                  </a:lnTo>
                  <a:lnTo>
                    <a:pt x="1819" y="371"/>
                  </a:lnTo>
                  <a:lnTo>
                    <a:pt x="1851" y="371"/>
                  </a:lnTo>
                  <a:lnTo>
                    <a:pt x="1851" y="592"/>
                  </a:lnTo>
                  <a:lnTo>
                    <a:pt x="1809" y="592"/>
                  </a:lnTo>
                  <a:lnTo>
                    <a:pt x="1708" y="410"/>
                  </a:lnTo>
                  <a:lnTo>
                    <a:pt x="1708" y="592"/>
                  </a:lnTo>
                  <a:lnTo>
                    <a:pt x="1677" y="592"/>
                  </a:lnTo>
                  <a:lnTo>
                    <a:pt x="1677" y="371"/>
                  </a:lnTo>
                  <a:close/>
                  <a:moveTo>
                    <a:pt x="1435" y="371"/>
                  </a:moveTo>
                  <a:lnTo>
                    <a:pt x="1467" y="371"/>
                  </a:lnTo>
                  <a:lnTo>
                    <a:pt x="1467" y="463"/>
                  </a:lnTo>
                  <a:lnTo>
                    <a:pt x="1573" y="463"/>
                  </a:lnTo>
                  <a:lnTo>
                    <a:pt x="1573" y="371"/>
                  </a:lnTo>
                  <a:lnTo>
                    <a:pt x="1605" y="371"/>
                  </a:lnTo>
                  <a:lnTo>
                    <a:pt x="1605" y="592"/>
                  </a:lnTo>
                  <a:lnTo>
                    <a:pt x="1573" y="592"/>
                  </a:lnTo>
                  <a:lnTo>
                    <a:pt x="1573" y="491"/>
                  </a:lnTo>
                  <a:lnTo>
                    <a:pt x="1467" y="491"/>
                  </a:lnTo>
                  <a:lnTo>
                    <a:pt x="1467" y="592"/>
                  </a:lnTo>
                  <a:lnTo>
                    <a:pt x="1435" y="592"/>
                  </a:lnTo>
                  <a:lnTo>
                    <a:pt x="1435" y="371"/>
                  </a:lnTo>
                  <a:close/>
                  <a:moveTo>
                    <a:pt x="1038" y="371"/>
                  </a:moveTo>
                  <a:lnTo>
                    <a:pt x="1161" y="371"/>
                  </a:lnTo>
                  <a:lnTo>
                    <a:pt x="1161" y="398"/>
                  </a:lnTo>
                  <a:lnTo>
                    <a:pt x="1068" y="398"/>
                  </a:lnTo>
                  <a:lnTo>
                    <a:pt x="1068" y="463"/>
                  </a:lnTo>
                  <a:lnTo>
                    <a:pt x="1153" y="463"/>
                  </a:lnTo>
                  <a:lnTo>
                    <a:pt x="1153" y="491"/>
                  </a:lnTo>
                  <a:lnTo>
                    <a:pt x="1068" y="491"/>
                  </a:lnTo>
                  <a:lnTo>
                    <a:pt x="1068" y="564"/>
                  </a:lnTo>
                  <a:lnTo>
                    <a:pt x="1161" y="564"/>
                  </a:lnTo>
                  <a:lnTo>
                    <a:pt x="1161" y="592"/>
                  </a:lnTo>
                  <a:lnTo>
                    <a:pt x="1038" y="592"/>
                  </a:lnTo>
                  <a:lnTo>
                    <a:pt x="1038" y="371"/>
                  </a:lnTo>
                  <a:close/>
                  <a:moveTo>
                    <a:pt x="820" y="371"/>
                  </a:moveTo>
                  <a:lnTo>
                    <a:pt x="990" y="371"/>
                  </a:lnTo>
                  <a:lnTo>
                    <a:pt x="990" y="398"/>
                  </a:lnTo>
                  <a:lnTo>
                    <a:pt x="921" y="398"/>
                  </a:lnTo>
                  <a:lnTo>
                    <a:pt x="921" y="592"/>
                  </a:lnTo>
                  <a:lnTo>
                    <a:pt x="889" y="592"/>
                  </a:lnTo>
                  <a:lnTo>
                    <a:pt x="889" y="398"/>
                  </a:lnTo>
                  <a:lnTo>
                    <a:pt x="820" y="398"/>
                  </a:lnTo>
                  <a:lnTo>
                    <a:pt x="820" y="371"/>
                  </a:lnTo>
                  <a:close/>
                  <a:moveTo>
                    <a:pt x="594" y="371"/>
                  </a:moveTo>
                  <a:lnTo>
                    <a:pt x="631" y="371"/>
                  </a:lnTo>
                  <a:lnTo>
                    <a:pt x="697" y="470"/>
                  </a:lnTo>
                  <a:lnTo>
                    <a:pt x="763" y="371"/>
                  </a:lnTo>
                  <a:lnTo>
                    <a:pt x="800" y="371"/>
                  </a:lnTo>
                  <a:lnTo>
                    <a:pt x="713" y="501"/>
                  </a:lnTo>
                  <a:lnTo>
                    <a:pt x="713" y="592"/>
                  </a:lnTo>
                  <a:lnTo>
                    <a:pt x="682" y="592"/>
                  </a:lnTo>
                  <a:lnTo>
                    <a:pt x="682" y="501"/>
                  </a:lnTo>
                  <a:lnTo>
                    <a:pt x="594" y="371"/>
                  </a:lnTo>
                  <a:close/>
                  <a:moveTo>
                    <a:pt x="476" y="371"/>
                  </a:moveTo>
                  <a:lnTo>
                    <a:pt x="508" y="371"/>
                  </a:lnTo>
                  <a:lnTo>
                    <a:pt x="508" y="564"/>
                  </a:lnTo>
                  <a:lnTo>
                    <a:pt x="601" y="564"/>
                  </a:lnTo>
                  <a:lnTo>
                    <a:pt x="601" y="592"/>
                  </a:lnTo>
                  <a:lnTo>
                    <a:pt x="476" y="592"/>
                  </a:lnTo>
                  <a:lnTo>
                    <a:pt x="476" y="371"/>
                  </a:lnTo>
                  <a:close/>
                  <a:moveTo>
                    <a:pt x="23" y="371"/>
                  </a:moveTo>
                  <a:lnTo>
                    <a:pt x="81" y="371"/>
                  </a:lnTo>
                  <a:lnTo>
                    <a:pt x="100" y="372"/>
                  </a:lnTo>
                  <a:lnTo>
                    <a:pt x="117" y="376"/>
                  </a:lnTo>
                  <a:lnTo>
                    <a:pt x="133" y="381"/>
                  </a:lnTo>
                  <a:lnTo>
                    <a:pt x="146" y="390"/>
                  </a:lnTo>
                  <a:lnTo>
                    <a:pt x="155" y="402"/>
                  </a:lnTo>
                  <a:lnTo>
                    <a:pt x="162" y="417"/>
                  </a:lnTo>
                  <a:lnTo>
                    <a:pt x="163" y="437"/>
                  </a:lnTo>
                  <a:lnTo>
                    <a:pt x="162" y="457"/>
                  </a:lnTo>
                  <a:lnTo>
                    <a:pt x="155" y="473"/>
                  </a:lnTo>
                  <a:lnTo>
                    <a:pt x="146" y="485"/>
                  </a:lnTo>
                  <a:lnTo>
                    <a:pt x="133" y="494"/>
                  </a:lnTo>
                  <a:lnTo>
                    <a:pt x="118" y="499"/>
                  </a:lnTo>
                  <a:lnTo>
                    <a:pt x="102" y="503"/>
                  </a:lnTo>
                  <a:lnTo>
                    <a:pt x="85" y="505"/>
                  </a:lnTo>
                  <a:lnTo>
                    <a:pt x="55" y="505"/>
                  </a:lnTo>
                  <a:lnTo>
                    <a:pt x="55" y="592"/>
                  </a:lnTo>
                  <a:lnTo>
                    <a:pt x="23" y="592"/>
                  </a:lnTo>
                  <a:lnTo>
                    <a:pt x="23" y="371"/>
                  </a:lnTo>
                  <a:close/>
                  <a:moveTo>
                    <a:pt x="2128" y="367"/>
                  </a:moveTo>
                  <a:lnTo>
                    <a:pt x="2154" y="369"/>
                  </a:lnTo>
                  <a:lnTo>
                    <a:pt x="2177" y="377"/>
                  </a:lnTo>
                  <a:lnTo>
                    <a:pt x="2175" y="408"/>
                  </a:lnTo>
                  <a:lnTo>
                    <a:pt x="2154" y="398"/>
                  </a:lnTo>
                  <a:lnTo>
                    <a:pt x="2130" y="396"/>
                  </a:lnTo>
                  <a:lnTo>
                    <a:pt x="2106" y="398"/>
                  </a:lnTo>
                  <a:lnTo>
                    <a:pt x="2084" y="406"/>
                  </a:lnTo>
                  <a:lnTo>
                    <a:pt x="2067" y="420"/>
                  </a:lnTo>
                  <a:lnTo>
                    <a:pt x="2055" y="437"/>
                  </a:lnTo>
                  <a:lnTo>
                    <a:pt x="2047" y="458"/>
                  </a:lnTo>
                  <a:lnTo>
                    <a:pt x="2045" y="482"/>
                  </a:lnTo>
                  <a:lnTo>
                    <a:pt x="2047" y="506"/>
                  </a:lnTo>
                  <a:lnTo>
                    <a:pt x="2055" y="527"/>
                  </a:lnTo>
                  <a:lnTo>
                    <a:pt x="2068" y="545"/>
                  </a:lnTo>
                  <a:lnTo>
                    <a:pt x="2086" y="558"/>
                  </a:lnTo>
                  <a:lnTo>
                    <a:pt x="2106" y="566"/>
                  </a:lnTo>
                  <a:lnTo>
                    <a:pt x="2128" y="568"/>
                  </a:lnTo>
                  <a:lnTo>
                    <a:pt x="2146" y="567"/>
                  </a:lnTo>
                  <a:lnTo>
                    <a:pt x="2163" y="563"/>
                  </a:lnTo>
                  <a:lnTo>
                    <a:pt x="2176" y="558"/>
                  </a:lnTo>
                  <a:lnTo>
                    <a:pt x="2179" y="588"/>
                  </a:lnTo>
                  <a:lnTo>
                    <a:pt x="2160" y="594"/>
                  </a:lnTo>
                  <a:lnTo>
                    <a:pt x="2143" y="596"/>
                  </a:lnTo>
                  <a:lnTo>
                    <a:pt x="2127" y="596"/>
                  </a:lnTo>
                  <a:lnTo>
                    <a:pt x="2099" y="594"/>
                  </a:lnTo>
                  <a:lnTo>
                    <a:pt x="2074" y="586"/>
                  </a:lnTo>
                  <a:lnTo>
                    <a:pt x="2053" y="574"/>
                  </a:lnTo>
                  <a:lnTo>
                    <a:pt x="2034" y="556"/>
                  </a:lnTo>
                  <a:lnTo>
                    <a:pt x="2022" y="535"/>
                  </a:lnTo>
                  <a:lnTo>
                    <a:pt x="2014" y="510"/>
                  </a:lnTo>
                  <a:lnTo>
                    <a:pt x="2010" y="481"/>
                  </a:lnTo>
                  <a:lnTo>
                    <a:pt x="2014" y="453"/>
                  </a:lnTo>
                  <a:lnTo>
                    <a:pt x="2022" y="429"/>
                  </a:lnTo>
                  <a:lnTo>
                    <a:pt x="2035" y="408"/>
                  </a:lnTo>
                  <a:lnTo>
                    <a:pt x="2054" y="390"/>
                  </a:lnTo>
                  <a:lnTo>
                    <a:pt x="2075" y="377"/>
                  </a:lnTo>
                  <a:lnTo>
                    <a:pt x="2100" y="371"/>
                  </a:lnTo>
                  <a:lnTo>
                    <a:pt x="2128" y="367"/>
                  </a:lnTo>
                  <a:close/>
                  <a:moveTo>
                    <a:pt x="1331" y="367"/>
                  </a:moveTo>
                  <a:lnTo>
                    <a:pt x="1356" y="369"/>
                  </a:lnTo>
                  <a:lnTo>
                    <a:pt x="1382" y="377"/>
                  </a:lnTo>
                  <a:lnTo>
                    <a:pt x="1379" y="408"/>
                  </a:lnTo>
                  <a:lnTo>
                    <a:pt x="1356" y="398"/>
                  </a:lnTo>
                  <a:lnTo>
                    <a:pt x="1334" y="396"/>
                  </a:lnTo>
                  <a:lnTo>
                    <a:pt x="1309" y="398"/>
                  </a:lnTo>
                  <a:lnTo>
                    <a:pt x="1289" y="406"/>
                  </a:lnTo>
                  <a:lnTo>
                    <a:pt x="1271" y="420"/>
                  </a:lnTo>
                  <a:lnTo>
                    <a:pt x="1258" y="437"/>
                  </a:lnTo>
                  <a:lnTo>
                    <a:pt x="1250" y="458"/>
                  </a:lnTo>
                  <a:lnTo>
                    <a:pt x="1247" y="482"/>
                  </a:lnTo>
                  <a:lnTo>
                    <a:pt x="1251" y="506"/>
                  </a:lnTo>
                  <a:lnTo>
                    <a:pt x="1259" y="527"/>
                  </a:lnTo>
                  <a:lnTo>
                    <a:pt x="1273" y="545"/>
                  </a:lnTo>
                  <a:lnTo>
                    <a:pt x="1290" y="558"/>
                  </a:lnTo>
                  <a:lnTo>
                    <a:pt x="1310" y="566"/>
                  </a:lnTo>
                  <a:lnTo>
                    <a:pt x="1331" y="568"/>
                  </a:lnTo>
                  <a:lnTo>
                    <a:pt x="1348" y="567"/>
                  </a:lnTo>
                  <a:lnTo>
                    <a:pt x="1366" y="563"/>
                  </a:lnTo>
                  <a:lnTo>
                    <a:pt x="1380" y="558"/>
                  </a:lnTo>
                  <a:lnTo>
                    <a:pt x="1382" y="588"/>
                  </a:lnTo>
                  <a:lnTo>
                    <a:pt x="1364" y="594"/>
                  </a:lnTo>
                  <a:lnTo>
                    <a:pt x="1346" y="596"/>
                  </a:lnTo>
                  <a:lnTo>
                    <a:pt x="1331" y="596"/>
                  </a:lnTo>
                  <a:lnTo>
                    <a:pt x="1303" y="594"/>
                  </a:lnTo>
                  <a:lnTo>
                    <a:pt x="1278" y="586"/>
                  </a:lnTo>
                  <a:lnTo>
                    <a:pt x="1255" y="574"/>
                  </a:lnTo>
                  <a:lnTo>
                    <a:pt x="1238" y="556"/>
                  </a:lnTo>
                  <a:lnTo>
                    <a:pt x="1225" y="535"/>
                  </a:lnTo>
                  <a:lnTo>
                    <a:pt x="1217" y="510"/>
                  </a:lnTo>
                  <a:lnTo>
                    <a:pt x="1214" y="481"/>
                  </a:lnTo>
                  <a:lnTo>
                    <a:pt x="1217" y="453"/>
                  </a:lnTo>
                  <a:lnTo>
                    <a:pt x="1226" y="429"/>
                  </a:lnTo>
                  <a:lnTo>
                    <a:pt x="1240" y="408"/>
                  </a:lnTo>
                  <a:lnTo>
                    <a:pt x="1257" y="390"/>
                  </a:lnTo>
                  <a:lnTo>
                    <a:pt x="1279" y="377"/>
                  </a:lnTo>
                  <a:lnTo>
                    <a:pt x="1303" y="371"/>
                  </a:lnTo>
                  <a:lnTo>
                    <a:pt x="1331" y="367"/>
                  </a:lnTo>
                  <a:close/>
                  <a:moveTo>
                    <a:pt x="310" y="367"/>
                  </a:moveTo>
                  <a:lnTo>
                    <a:pt x="337" y="371"/>
                  </a:lnTo>
                  <a:lnTo>
                    <a:pt x="361" y="378"/>
                  </a:lnTo>
                  <a:lnTo>
                    <a:pt x="380" y="392"/>
                  </a:lnTo>
                  <a:lnTo>
                    <a:pt x="396" y="409"/>
                  </a:lnTo>
                  <a:lnTo>
                    <a:pt x="408" y="430"/>
                  </a:lnTo>
                  <a:lnTo>
                    <a:pt x="415" y="454"/>
                  </a:lnTo>
                  <a:lnTo>
                    <a:pt x="417" y="482"/>
                  </a:lnTo>
                  <a:lnTo>
                    <a:pt x="415" y="510"/>
                  </a:lnTo>
                  <a:lnTo>
                    <a:pt x="408" y="534"/>
                  </a:lnTo>
                  <a:lnTo>
                    <a:pt x="396" y="555"/>
                  </a:lnTo>
                  <a:lnTo>
                    <a:pt x="381" y="572"/>
                  </a:lnTo>
                  <a:lnTo>
                    <a:pt x="361" y="586"/>
                  </a:lnTo>
                  <a:lnTo>
                    <a:pt x="337" y="594"/>
                  </a:lnTo>
                  <a:lnTo>
                    <a:pt x="310" y="596"/>
                  </a:lnTo>
                  <a:lnTo>
                    <a:pt x="283" y="594"/>
                  </a:lnTo>
                  <a:lnTo>
                    <a:pt x="259" y="586"/>
                  </a:lnTo>
                  <a:lnTo>
                    <a:pt x="239" y="572"/>
                  </a:lnTo>
                  <a:lnTo>
                    <a:pt x="225" y="555"/>
                  </a:lnTo>
                  <a:lnTo>
                    <a:pt x="213" y="534"/>
                  </a:lnTo>
                  <a:lnTo>
                    <a:pt x="206" y="510"/>
                  </a:lnTo>
                  <a:lnTo>
                    <a:pt x="203" y="482"/>
                  </a:lnTo>
                  <a:lnTo>
                    <a:pt x="206" y="454"/>
                  </a:lnTo>
                  <a:lnTo>
                    <a:pt x="213" y="430"/>
                  </a:lnTo>
                  <a:lnTo>
                    <a:pt x="225" y="409"/>
                  </a:lnTo>
                  <a:lnTo>
                    <a:pt x="241" y="392"/>
                  </a:lnTo>
                  <a:lnTo>
                    <a:pt x="259" y="378"/>
                  </a:lnTo>
                  <a:lnTo>
                    <a:pt x="283" y="371"/>
                  </a:lnTo>
                  <a:lnTo>
                    <a:pt x="310" y="367"/>
                  </a:lnTo>
                  <a:close/>
                  <a:moveTo>
                    <a:pt x="310" y="28"/>
                  </a:moveTo>
                  <a:lnTo>
                    <a:pt x="291" y="31"/>
                  </a:lnTo>
                  <a:lnTo>
                    <a:pt x="274" y="37"/>
                  </a:lnTo>
                  <a:lnTo>
                    <a:pt x="260" y="48"/>
                  </a:lnTo>
                  <a:lnTo>
                    <a:pt x="251" y="61"/>
                  </a:lnTo>
                  <a:lnTo>
                    <a:pt x="243" y="77"/>
                  </a:lnTo>
                  <a:lnTo>
                    <a:pt x="239" y="96"/>
                  </a:lnTo>
                  <a:lnTo>
                    <a:pt x="237" y="114"/>
                  </a:lnTo>
                  <a:lnTo>
                    <a:pt x="238" y="133"/>
                  </a:lnTo>
                  <a:lnTo>
                    <a:pt x="243" y="151"/>
                  </a:lnTo>
                  <a:lnTo>
                    <a:pt x="250" y="167"/>
                  </a:lnTo>
                  <a:lnTo>
                    <a:pt x="260" y="181"/>
                  </a:lnTo>
                  <a:lnTo>
                    <a:pt x="274" y="191"/>
                  </a:lnTo>
                  <a:lnTo>
                    <a:pt x="290" y="198"/>
                  </a:lnTo>
                  <a:lnTo>
                    <a:pt x="310" y="201"/>
                  </a:lnTo>
                  <a:lnTo>
                    <a:pt x="331" y="198"/>
                  </a:lnTo>
                  <a:lnTo>
                    <a:pt x="347" y="191"/>
                  </a:lnTo>
                  <a:lnTo>
                    <a:pt x="360" y="181"/>
                  </a:lnTo>
                  <a:lnTo>
                    <a:pt x="371" y="167"/>
                  </a:lnTo>
                  <a:lnTo>
                    <a:pt x="377" y="151"/>
                  </a:lnTo>
                  <a:lnTo>
                    <a:pt x="381" y="133"/>
                  </a:lnTo>
                  <a:lnTo>
                    <a:pt x="384" y="114"/>
                  </a:lnTo>
                  <a:lnTo>
                    <a:pt x="381" y="96"/>
                  </a:lnTo>
                  <a:lnTo>
                    <a:pt x="377" y="77"/>
                  </a:lnTo>
                  <a:lnTo>
                    <a:pt x="369" y="61"/>
                  </a:lnTo>
                  <a:lnTo>
                    <a:pt x="360" y="48"/>
                  </a:lnTo>
                  <a:lnTo>
                    <a:pt x="347" y="37"/>
                  </a:lnTo>
                  <a:lnTo>
                    <a:pt x="330" y="31"/>
                  </a:lnTo>
                  <a:lnTo>
                    <a:pt x="310" y="28"/>
                  </a:lnTo>
                  <a:close/>
                  <a:moveTo>
                    <a:pt x="963" y="4"/>
                  </a:moveTo>
                  <a:lnTo>
                    <a:pt x="995" y="4"/>
                  </a:lnTo>
                  <a:lnTo>
                    <a:pt x="995" y="101"/>
                  </a:lnTo>
                  <a:lnTo>
                    <a:pt x="1091" y="4"/>
                  </a:lnTo>
                  <a:lnTo>
                    <a:pt x="1133" y="4"/>
                  </a:lnTo>
                  <a:lnTo>
                    <a:pt x="1028" y="108"/>
                  </a:lnTo>
                  <a:lnTo>
                    <a:pt x="1141" y="226"/>
                  </a:lnTo>
                  <a:lnTo>
                    <a:pt x="1095" y="226"/>
                  </a:lnTo>
                  <a:lnTo>
                    <a:pt x="995" y="117"/>
                  </a:lnTo>
                  <a:lnTo>
                    <a:pt x="995" y="226"/>
                  </a:lnTo>
                  <a:lnTo>
                    <a:pt x="963" y="226"/>
                  </a:lnTo>
                  <a:lnTo>
                    <a:pt x="963" y="4"/>
                  </a:lnTo>
                  <a:close/>
                  <a:moveTo>
                    <a:pt x="476" y="4"/>
                  </a:moveTo>
                  <a:lnTo>
                    <a:pt x="529" y="4"/>
                  </a:lnTo>
                  <a:lnTo>
                    <a:pt x="598" y="187"/>
                  </a:lnTo>
                  <a:lnTo>
                    <a:pt x="667" y="4"/>
                  </a:lnTo>
                  <a:lnTo>
                    <a:pt x="719" y="4"/>
                  </a:lnTo>
                  <a:lnTo>
                    <a:pt x="719" y="226"/>
                  </a:lnTo>
                  <a:lnTo>
                    <a:pt x="687" y="226"/>
                  </a:lnTo>
                  <a:lnTo>
                    <a:pt x="687" y="33"/>
                  </a:lnTo>
                  <a:lnTo>
                    <a:pt x="614" y="226"/>
                  </a:lnTo>
                  <a:lnTo>
                    <a:pt x="582" y="226"/>
                  </a:lnTo>
                  <a:lnTo>
                    <a:pt x="509" y="33"/>
                  </a:lnTo>
                  <a:lnTo>
                    <a:pt x="508" y="33"/>
                  </a:lnTo>
                  <a:lnTo>
                    <a:pt x="508" y="226"/>
                  </a:lnTo>
                  <a:lnTo>
                    <a:pt x="476" y="226"/>
                  </a:lnTo>
                  <a:lnTo>
                    <a:pt x="476" y="4"/>
                  </a:lnTo>
                  <a:close/>
                  <a:moveTo>
                    <a:pt x="0" y="4"/>
                  </a:moveTo>
                  <a:lnTo>
                    <a:pt x="169" y="4"/>
                  </a:lnTo>
                  <a:lnTo>
                    <a:pt x="169" y="32"/>
                  </a:lnTo>
                  <a:lnTo>
                    <a:pt x="101" y="32"/>
                  </a:lnTo>
                  <a:lnTo>
                    <a:pt x="101" y="226"/>
                  </a:lnTo>
                  <a:lnTo>
                    <a:pt x="69" y="226"/>
                  </a:lnTo>
                  <a:lnTo>
                    <a:pt x="69" y="32"/>
                  </a:lnTo>
                  <a:lnTo>
                    <a:pt x="0" y="32"/>
                  </a:lnTo>
                  <a:lnTo>
                    <a:pt x="0" y="4"/>
                  </a:lnTo>
                  <a:close/>
                  <a:moveTo>
                    <a:pt x="848" y="0"/>
                  </a:moveTo>
                  <a:lnTo>
                    <a:pt x="872" y="1"/>
                  </a:lnTo>
                  <a:lnTo>
                    <a:pt x="895" y="8"/>
                  </a:lnTo>
                  <a:lnTo>
                    <a:pt x="890" y="37"/>
                  </a:lnTo>
                  <a:lnTo>
                    <a:pt x="877" y="32"/>
                  </a:lnTo>
                  <a:lnTo>
                    <a:pt x="864" y="28"/>
                  </a:lnTo>
                  <a:lnTo>
                    <a:pt x="849" y="28"/>
                  </a:lnTo>
                  <a:lnTo>
                    <a:pt x="838" y="28"/>
                  </a:lnTo>
                  <a:lnTo>
                    <a:pt x="828" y="32"/>
                  </a:lnTo>
                  <a:lnTo>
                    <a:pt x="818" y="37"/>
                  </a:lnTo>
                  <a:lnTo>
                    <a:pt x="812" y="45"/>
                  </a:lnTo>
                  <a:lnTo>
                    <a:pt x="810" y="57"/>
                  </a:lnTo>
                  <a:lnTo>
                    <a:pt x="812" y="68"/>
                  </a:lnTo>
                  <a:lnTo>
                    <a:pt x="818" y="76"/>
                  </a:lnTo>
                  <a:lnTo>
                    <a:pt x="828" y="84"/>
                  </a:lnTo>
                  <a:lnTo>
                    <a:pt x="838" y="89"/>
                  </a:lnTo>
                  <a:lnTo>
                    <a:pt x="852" y="96"/>
                  </a:lnTo>
                  <a:lnTo>
                    <a:pt x="864" y="102"/>
                  </a:lnTo>
                  <a:lnTo>
                    <a:pt x="877" y="109"/>
                  </a:lnTo>
                  <a:lnTo>
                    <a:pt x="887" y="118"/>
                  </a:lnTo>
                  <a:lnTo>
                    <a:pt x="897" y="130"/>
                  </a:lnTo>
                  <a:lnTo>
                    <a:pt x="903" y="145"/>
                  </a:lnTo>
                  <a:lnTo>
                    <a:pt x="905" y="163"/>
                  </a:lnTo>
                  <a:lnTo>
                    <a:pt x="903" y="182"/>
                  </a:lnTo>
                  <a:lnTo>
                    <a:pt x="897" y="197"/>
                  </a:lnTo>
                  <a:lnTo>
                    <a:pt x="887" y="208"/>
                  </a:lnTo>
                  <a:lnTo>
                    <a:pt x="874" y="218"/>
                  </a:lnTo>
                  <a:lnTo>
                    <a:pt x="860" y="224"/>
                  </a:lnTo>
                  <a:lnTo>
                    <a:pt x="842" y="228"/>
                  </a:lnTo>
                  <a:lnTo>
                    <a:pt x="824" y="228"/>
                  </a:lnTo>
                  <a:lnTo>
                    <a:pt x="801" y="226"/>
                  </a:lnTo>
                  <a:lnTo>
                    <a:pt x="779" y="219"/>
                  </a:lnTo>
                  <a:lnTo>
                    <a:pt x="783" y="190"/>
                  </a:lnTo>
                  <a:lnTo>
                    <a:pt x="796" y="195"/>
                  </a:lnTo>
                  <a:lnTo>
                    <a:pt x="812" y="199"/>
                  </a:lnTo>
                  <a:lnTo>
                    <a:pt x="828" y="201"/>
                  </a:lnTo>
                  <a:lnTo>
                    <a:pt x="840" y="199"/>
                  </a:lnTo>
                  <a:lnTo>
                    <a:pt x="852" y="195"/>
                  </a:lnTo>
                  <a:lnTo>
                    <a:pt x="861" y="189"/>
                  </a:lnTo>
                  <a:lnTo>
                    <a:pt x="869" y="178"/>
                  </a:lnTo>
                  <a:lnTo>
                    <a:pt x="872" y="165"/>
                  </a:lnTo>
                  <a:lnTo>
                    <a:pt x="869" y="153"/>
                  </a:lnTo>
                  <a:lnTo>
                    <a:pt x="864" y="143"/>
                  </a:lnTo>
                  <a:lnTo>
                    <a:pt x="854" y="135"/>
                  </a:lnTo>
                  <a:lnTo>
                    <a:pt x="842" y="129"/>
                  </a:lnTo>
                  <a:lnTo>
                    <a:pt x="830" y="122"/>
                  </a:lnTo>
                  <a:lnTo>
                    <a:pt x="817" y="117"/>
                  </a:lnTo>
                  <a:lnTo>
                    <a:pt x="805" y="109"/>
                  </a:lnTo>
                  <a:lnTo>
                    <a:pt x="793" y="101"/>
                  </a:lnTo>
                  <a:lnTo>
                    <a:pt x="785" y="90"/>
                  </a:lnTo>
                  <a:lnTo>
                    <a:pt x="779" y="77"/>
                  </a:lnTo>
                  <a:lnTo>
                    <a:pt x="776" y="60"/>
                  </a:lnTo>
                  <a:lnTo>
                    <a:pt x="779" y="41"/>
                  </a:lnTo>
                  <a:lnTo>
                    <a:pt x="787" y="27"/>
                  </a:lnTo>
                  <a:lnTo>
                    <a:pt x="797" y="15"/>
                  </a:lnTo>
                  <a:lnTo>
                    <a:pt x="812" y="7"/>
                  </a:lnTo>
                  <a:lnTo>
                    <a:pt x="829" y="1"/>
                  </a:lnTo>
                  <a:lnTo>
                    <a:pt x="848" y="0"/>
                  </a:lnTo>
                  <a:close/>
                  <a:moveTo>
                    <a:pt x="310" y="0"/>
                  </a:moveTo>
                  <a:lnTo>
                    <a:pt x="337" y="3"/>
                  </a:lnTo>
                  <a:lnTo>
                    <a:pt x="361" y="11"/>
                  </a:lnTo>
                  <a:lnTo>
                    <a:pt x="380" y="24"/>
                  </a:lnTo>
                  <a:lnTo>
                    <a:pt x="396" y="41"/>
                  </a:lnTo>
                  <a:lnTo>
                    <a:pt x="408" y="62"/>
                  </a:lnTo>
                  <a:lnTo>
                    <a:pt x="415" y="88"/>
                  </a:lnTo>
                  <a:lnTo>
                    <a:pt x="417" y="114"/>
                  </a:lnTo>
                  <a:lnTo>
                    <a:pt x="415" y="142"/>
                  </a:lnTo>
                  <a:lnTo>
                    <a:pt x="408" y="166"/>
                  </a:lnTo>
                  <a:lnTo>
                    <a:pt x="396" y="187"/>
                  </a:lnTo>
                  <a:lnTo>
                    <a:pt x="381" y="205"/>
                  </a:lnTo>
                  <a:lnTo>
                    <a:pt x="361" y="218"/>
                  </a:lnTo>
                  <a:lnTo>
                    <a:pt x="337" y="226"/>
                  </a:lnTo>
                  <a:lnTo>
                    <a:pt x="310" y="228"/>
                  </a:lnTo>
                  <a:lnTo>
                    <a:pt x="283" y="226"/>
                  </a:lnTo>
                  <a:lnTo>
                    <a:pt x="259" y="218"/>
                  </a:lnTo>
                  <a:lnTo>
                    <a:pt x="239" y="205"/>
                  </a:lnTo>
                  <a:lnTo>
                    <a:pt x="225" y="187"/>
                  </a:lnTo>
                  <a:lnTo>
                    <a:pt x="213" y="166"/>
                  </a:lnTo>
                  <a:lnTo>
                    <a:pt x="206" y="142"/>
                  </a:lnTo>
                  <a:lnTo>
                    <a:pt x="203" y="114"/>
                  </a:lnTo>
                  <a:lnTo>
                    <a:pt x="206" y="88"/>
                  </a:lnTo>
                  <a:lnTo>
                    <a:pt x="213" y="62"/>
                  </a:lnTo>
                  <a:lnTo>
                    <a:pt x="225" y="41"/>
                  </a:lnTo>
                  <a:lnTo>
                    <a:pt x="241" y="24"/>
                  </a:lnTo>
                  <a:lnTo>
                    <a:pt x="259" y="11"/>
                  </a:lnTo>
                  <a:lnTo>
                    <a:pt x="283" y="3"/>
                  </a:lnTo>
                  <a:lnTo>
                    <a:pt x="310" y="0"/>
                  </a:lnTo>
                  <a:close/>
                </a:path>
              </a:pathLst>
            </a:custGeom>
            <a:solidFill>
              <a:schemeClr val="tx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dirty="0"/>
            </a:p>
          </p:txBody>
        </p:sp>
        <p:sp>
          <p:nvSpPr>
            <p:cNvPr id="28" name="Freeform 38">
              <a:extLst>
                <a:ext uri="{FF2B5EF4-FFF2-40B4-BE49-F238E27FC236}">
                  <a16:creationId xmlns:a16="http://schemas.microsoft.com/office/drawing/2014/main" id="{F7F64B5E-3112-3974-3B8F-DF4B683082B7}"/>
                </a:ext>
              </a:extLst>
            </p:cNvPr>
            <p:cNvSpPr>
              <a:spLocks noEditPoints="1"/>
            </p:cNvSpPr>
            <p:nvPr/>
          </p:nvSpPr>
          <p:spPr bwMode="auto">
            <a:xfrm>
              <a:off x="348" y="434"/>
              <a:ext cx="266" cy="172"/>
            </a:xfrm>
            <a:custGeom>
              <a:avLst/>
              <a:gdLst>
                <a:gd name="T0" fmla="*/ 0 w 1066"/>
                <a:gd name="T1" fmla="*/ 0 h 690"/>
                <a:gd name="T2" fmla="*/ 1 w 1066"/>
                <a:gd name="T3" fmla="*/ 0 h 690"/>
                <a:gd name="T4" fmla="*/ 1 w 1066"/>
                <a:gd name="T5" fmla="*/ 1 h 690"/>
                <a:gd name="T6" fmla="*/ 0 w 1066"/>
                <a:gd name="T7" fmla="*/ 1 h 690"/>
                <a:gd name="T8" fmla="*/ 0 w 1066"/>
                <a:gd name="T9" fmla="*/ 0 h 690"/>
                <a:gd name="T10" fmla="*/ 1 w 1066"/>
                <a:gd name="T11" fmla="*/ 0 h 690"/>
                <a:gd name="T12" fmla="*/ 1 w 1066"/>
                <a:gd name="T13" fmla="*/ 0 h 690"/>
                <a:gd name="T14" fmla="*/ 1 w 1066"/>
                <a:gd name="T15" fmla="*/ 1 h 690"/>
                <a:gd name="T16" fmla="*/ 1 w 1066"/>
                <a:gd name="T17" fmla="*/ 1 h 690"/>
                <a:gd name="T18" fmla="*/ 1 w 1066"/>
                <a:gd name="T19" fmla="*/ 0 h 690"/>
                <a:gd name="T20" fmla="*/ 0 w 1066"/>
                <a:gd name="T21" fmla="*/ 0 h 690"/>
                <a:gd name="T22" fmla="*/ 0 w 1066"/>
                <a:gd name="T23" fmla="*/ 0 h 690"/>
                <a:gd name="T24" fmla="*/ 0 w 1066"/>
                <a:gd name="T25" fmla="*/ 1 h 690"/>
                <a:gd name="T26" fmla="*/ 0 w 1066"/>
                <a:gd name="T27" fmla="*/ 1 h 690"/>
                <a:gd name="T28" fmla="*/ 0 w 1066"/>
                <a:gd name="T29" fmla="*/ 0 h 69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66" h="690">
                  <a:moveTo>
                    <a:pt x="376" y="376"/>
                  </a:moveTo>
                  <a:lnTo>
                    <a:pt x="690" y="376"/>
                  </a:lnTo>
                  <a:lnTo>
                    <a:pt x="690" y="690"/>
                  </a:lnTo>
                  <a:lnTo>
                    <a:pt x="376" y="690"/>
                  </a:lnTo>
                  <a:lnTo>
                    <a:pt x="376" y="376"/>
                  </a:lnTo>
                  <a:close/>
                  <a:moveTo>
                    <a:pt x="752" y="0"/>
                  </a:moveTo>
                  <a:lnTo>
                    <a:pt x="1066" y="0"/>
                  </a:lnTo>
                  <a:lnTo>
                    <a:pt x="1066" y="690"/>
                  </a:lnTo>
                  <a:lnTo>
                    <a:pt x="752" y="690"/>
                  </a:lnTo>
                  <a:lnTo>
                    <a:pt x="752" y="0"/>
                  </a:lnTo>
                  <a:close/>
                  <a:moveTo>
                    <a:pt x="0" y="0"/>
                  </a:moveTo>
                  <a:lnTo>
                    <a:pt x="314" y="0"/>
                  </a:lnTo>
                  <a:lnTo>
                    <a:pt x="314" y="690"/>
                  </a:lnTo>
                  <a:lnTo>
                    <a:pt x="0" y="690"/>
                  </a:lnTo>
                  <a:lnTo>
                    <a:pt x="0" y="0"/>
                  </a:lnTo>
                  <a:close/>
                </a:path>
              </a:pathLst>
            </a:custGeom>
            <a:solidFill>
              <a:schemeClr val="tx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9" name="Freeform 39">
              <a:extLst>
                <a:ext uri="{FF2B5EF4-FFF2-40B4-BE49-F238E27FC236}">
                  <a16:creationId xmlns:a16="http://schemas.microsoft.com/office/drawing/2014/main" id="{5C106F8D-EE3F-FD46-4E61-FC0036E1664B}"/>
                </a:ext>
              </a:extLst>
            </p:cNvPr>
            <p:cNvSpPr>
              <a:spLocks noEditPoints="1"/>
            </p:cNvSpPr>
            <p:nvPr/>
          </p:nvSpPr>
          <p:spPr bwMode="auto">
            <a:xfrm>
              <a:off x="348" y="340"/>
              <a:ext cx="266" cy="172"/>
            </a:xfrm>
            <a:custGeom>
              <a:avLst/>
              <a:gdLst>
                <a:gd name="T0" fmla="*/ 1 w 1066"/>
                <a:gd name="T1" fmla="*/ 0 h 690"/>
                <a:gd name="T2" fmla="*/ 1 w 1066"/>
                <a:gd name="T3" fmla="*/ 0 h 690"/>
                <a:gd name="T4" fmla="*/ 1 w 1066"/>
                <a:gd name="T5" fmla="*/ 0 h 690"/>
                <a:gd name="T6" fmla="*/ 1 w 1066"/>
                <a:gd name="T7" fmla="*/ 0 h 690"/>
                <a:gd name="T8" fmla="*/ 1 w 1066"/>
                <a:gd name="T9" fmla="*/ 0 h 690"/>
                <a:gd name="T10" fmla="*/ 0 w 1066"/>
                <a:gd name="T11" fmla="*/ 0 h 690"/>
                <a:gd name="T12" fmla="*/ 1 w 1066"/>
                <a:gd name="T13" fmla="*/ 0 h 690"/>
                <a:gd name="T14" fmla="*/ 1 w 1066"/>
                <a:gd name="T15" fmla="*/ 1 h 690"/>
                <a:gd name="T16" fmla="*/ 0 w 1066"/>
                <a:gd name="T17" fmla="*/ 1 h 690"/>
                <a:gd name="T18" fmla="*/ 0 w 1066"/>
                <a:gd name="T19" fmla="*/ 0 h 690"/>
                <a:gd name="T20" fmla="*/ 0 w 1066"/>
                <a:gd name="T21" fmla="*/ 0 h 690"/>
                <a:gd name="T22" fmla="*/ 0 w 1066"/>
                <a:gd name="T23" fmla="*/ 0 h 690"/>
                <a:gd name="T24" fmla="*/ 0 w 1066"/>
                <a:gd name="T25" fmla="*/ 0 h 690"/>
                <a:gd name="T26" fmla="*/ 0 w 1066"/>
                <a:gd name="T27" fmla="*/ 0 h 690"/>
                <a:gd name="T28" fmla="*/ 0 w 1066"/>
                <a:gd name="T29" fmla="*/ 0 h 69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66" h="690">
                  <a:moveTo>
                    <a:pt x="752" y="0"/>
                  </a:moveTo>
                  <a:lnTo>
                    <a:pt x="1066" y="0"/>
                  </a:lnTo>
                  <a:lnTo>
                    <a:pt x="1066" y="314"/>
                  </a:lnTo>
                  <a:lnTo>
                    <a:pt x="752" y="314"/>
                  </a:lnTo>
                  <a:lnTo>
                    <a:pt x="752" y="0"/>
                  </a:lnTo>
                  <a:close/>
                  <a:moveTo>
                    <a:pt x="376" y="0"/>
                  </a:moveTo>
                  <a:lnTo>
                    <a:pt x="690" y="0"/>
                  </a:lnTo>
                  <a:lnTo>
                    <a:pt x="690" y="690"/>
                  </a:lnTo>
                  <a:lnTo>
                    <a:pt x="376" y="690"/>
                  </a:lnTo>
                  <a:lnTo>
                    <a:pt x="376" y="0"/>
                  </a:lnTo>
                  <a:close/>
                  <a:moveTo>
                    <a:pt x="0" y="0"/>
                  </a:moveTo>
                  <a:lnTo>
                    <a:pt x="314" y="0"/>
                  </a:lnTo>
                  <a:lnTo>
                    <a:pt x="314" y="314"/>
                  </a:lnTo>
                  <a:lnTo>
                    <a:pt x="0" y="314"/>
                  </a:lnTo>
                  <a:lnTo>
                    <a:pt x="0" y="0"/>
                  </a:lnTo>
                  <a:close/>
                </a:path>
              </a:pathLst>
            </a:custGeom>
            <a:solidFill>
              <a:srgbClr val="80BF44"/>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grpSp>
    </p:spTree>
    <p:extLst>
      <p:ext uri="{BB962C8B-B14F-4D97-AF65-F5344CB8AC3E}">
        <p14:creationId xmlns:p14="http://schemas.microsoft.com/office/powerpoint/2010/main" val="138111672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C21F39ED-1CD3-478C-BDA8-9D16E8B3B798}"/>
              </a:ext>
            </a:extLst>
          </p:cNvPr>
          <p:cNvSpPr>
            <a:spLocks noGrp="1" noChangeArrowheads="1"/>
          </p:cNvSpPr>
          <p:nvPr>
            <p:ph type="title"/>
          </p:nvPr>
        </p:nvSpPr>
        <p:spPr>
          <a:xfrm>
            <a:off x="2520950" y="-40109"/>
            <a:ext cx="3095625" cy="544512"/>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57606" tIns="28803" rIns="57606" bIns="28803" numCol="1" anchor="ctr" anchorCtr="0" compatLnSpc="1">
            <a:prstTxWarp prst="textNoShape">
              <a:avLst/>
            </a:prstTxWarp>
          </a:bodyPr>
          <a:lstStyle/>
          <a:p>
            <a:pPr eaLnBrk="1" hangingPunct="1"/>
            <a:r>
              <a:rPr lang="en-US" sz="1500" b="1" dirty="0">
                <a:solidFill>
                  <a:schemeClr val="bg2"/>
                </a:solidFill>
                <a:latin typeface="Calibri" panose="020F0502020204030204" pitchFamily="34" charset="0"/>
              </a:rPr>
              <a:t>Motivation</a:t>
            </a:r>
            <a:endParaRPr lang="en-US" altLang="en-US" sz="1500" b="1" dirty="0">
              <a:solidFill>
                <a:schemeClr val="bg2"/>
              </a:solidFill>
              <a:latin typeface="Calibri" panose="020F0502020204030204" pitchFamily="34" charset="0"/>
            </a:endParaRPr>
          </a:p>
        </p:txBody>
      </p:sp>
      <p:sp>
        <p:nvSpPr>
          <p:cNvPr id="3076" name="Rectangle 5">
            <a:extLst>
              <a:ext uri="{FF2B5EF4-FFF2-40B4-BE49-F238E27FC236}">
                <a16:creationId xmlns:a16="http://schemas.microsoft.com/office/drawing/2014/main" id="{92022922-E30C-4F8C-A94C-07DBE30B864E}"/>
              </a:ext>
            </a:extLst>
          </p:cNvPr>
          <p:cNvSpPr>
            <a:spLocks noChangeArrowheads="1"/>
          </p:cNvSpPr>
          <p:nvPr/>
        </p:nvSpPr>
        <p:spPr bwMode="auto">
          <a:xfrm>
            <a:off x="5329238" y="3889375"/>
            <a:ext cx="431800" cy="431800"/>
          </a:xfrm>
          <a:prstGeom prst="rect">
            <a:avLst/>
          </a:prstGeom>
          <a:solidFill>
            <a:srgbClr val="96969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278" tIns="34139" rIns="68278" bIns="34139" anchor="ctr"/>
          <a:lstStyle>
            <a:lvl1pPr defTabSz="576263" eaLnBrk="0" hangingPunct="0">
              <a:defRPr sz="1100">
                <a:solidFill>
                  <a:schemeClr val="tx1"/>
                </a:solidFill>
                <a:latin typeface="Arial" panose="020B0604020202020204" pitchFamily="34" charset="0"/>
              </a:defRPr>
            </a:lvl1pPr>
            <a:lvl2pPr marL="742950" indent="-285750" defTabSz="576263" eaLnBrk="0" hangingPunct="0">
              <a:defRPr sz="1100">
                <a:solidFill>
                  <a:schemeClr val="tx1"/>
                </a:solidFill>
                <a:latin typeface="Arial" panose="020B0604020202020204" pitchFamily="34" charset="0"/>
              </a:defRPr>
            </a:lvl2pPr>
            <a:lvl3pPr marL="1143000" indent="-228600" defTabSz="576263" eaLnBrk="0" hangingPunct="0">
              <a:defRPr sz="1100">
                <a:solidFill>
                  <a:schemeClr val="tx1"/>
                </a:solidFill>
                <a:latin typeface="Arial" panose="020B0604020202020204" pitchFamily="34" charset="0"/>
              </a:defRPr>
            </a:lvl3pPr>
            <a:lvl4pPr marL="1600200" indent="-228600" defTabSz="576263" eaLnBrk="0" hangingPunct="0">
              <a:defRPr sz="1100">
                <a:solidFill>
                  <a:schemeClr val="tx1"/>
                </a:solidFill>
                <a:latin typeface="Arial" panose="020B0604020202020204" pitchFamily="34" charset="0"/>
              </a:defRPr>
            </a:lvl4pPr>
            <a:lvl5pPr marL="2057400" indent="-228600" defTabSz="576263" eaLnBrk="0" hangingPunct="0">
              <a:defRPr sz="1100">
                <a:solidFill>
                  <a:schemeClr val="tx1"/>
                </a:solidFill>
                <a:latin typeface="Arial" panose="020B0604020202020204" pitchFamily="34" charset="0"/>
              </a:defRPr>
            </a:lvl5pPr>
            <a:lvl6pPr marL="2514600" indent="-228600" defTabSz="576263" eaLnBrk="0" fontAlgn="base" hangingPunct="0">
              <a:spcBef>
                <a:spcPct val="0"/>
              </a:spcBef>
              <a:spcAft>
                <a:spcPct val="0"/>
              </a:spcAft>
              <a:defRPr sz="1100">
                <a:solidFill>
                  <a:schemeClr val="tx1"/>
                </a:solidFill>
                <a:latin typeface="Arial" panose="020B0604020202020204" pitchFamily="34" charset="0"/>
              </a:defRPr>
            </a:lvl6pPr>
            <a:lvl7pPr marL="2971800" indent="-228600" defTabSz="576263" eaLnBrk="0" fontAlgn="base" hangingPunct="0">
              <a:spcBef>
                <a:spcPct val="0"/>
              </a:spcBef>
              <a:spcAft>
                <a:spcPct val="0"/>
              </a:spcAft>
              <a:defRPr sz="1100">
                <a:solidFill>
                  <a:schemeClr val="tx1"/>
                </a:solidFill>
                <a:latin typeface="Arial" panose="020B0604020202020204" pitchFamily="34" charset="0"/>
              </a:defRPr>
            </a:lvl7pPr>
            <a:lvl8pPr marL="3429000" indent="-228600" defTabSz="576263" eaLnBrk="0" fontAlgn="base" hangingPunct="0">
              <a:spcBef>
                <a:spcPct val="0"/>
              </a:spcBef>
              <a:spcAft>
                <a:spcPct val="0"/>
              </a:spcAft>
              <a:defRPr sz="1100">
                <a:solidFill>
                  <a:schemeClr val="tx1"/>
                </a:solidFill>
                <a:latin typeface="Arial" panose="020B0604020202020204" pitchFamily="34" charset="0"/>
              </a:defRPr>
            </a:lvl8pPr>
            <a:lvl9pPr marL="3886200" indent="-228600" defTabSz="576263" eaLnBrk="0" fontAlgn="base" hangingPunct="0">
              <a:spcBef>
                <a:spcPct val="0"/>
              </a:spcBef>
              <a:spcAft>
                <a:spcPct val="0"/>
              </a:spcAft>
              <a:defRPr sz="1100">
                <a:solidFill>
                  <a:schemeClr val="tx1"/>
                </a:solidFill>
                <a:latin typeface="Arial" panose="020B0604020202020204" pitchFamily="34" charset="0"/>
              </a:defRPr>
            </a:lvl9pPr>
          </a:lstStyle>
          <a:p>
            <a:pPr algn="ctr" eaLnBrk="1" hangingPunct="1"/>
            <a:r>
              <a:rPr lang="en-US" altLang="en-US" sz="900" dirty="0"/>
              <a:t>2</a:t>
            </a:r>
            <a:endParaRPr lang="ru-RU" altLang="en-US" sz="900" dirty="0"/>
          </a:p>
        </p:txBody>
      </p:sp>
      <p:sp>
        <p:nvSpPr>
          <p:cNvPr id="3077" name="Text Box 8">
            <a:extLst>
              <a:ext uri="{FF2B5EF4-FFF2-40B4-BE49-F238E27FC236}">
                <a16:creationId xmlns:a16="http://schemas.microsoft.com/office/drawing/2014/main" id="{A9B37F90-5802-491C-9473-99734F16E627}"/>
              </a:ext>
            </a:extLst>
          </p:cNvPr>
          <p:cNvSpPr txBox="1">
            <a:spLocks noChangeArrowheads="1"/>
          </p:cNvSpPr>
          <p:nvPr/>
        </p:nvSpPr>
        <p:spPr bwMode="auto">
          <a:xfrm>
            <a:off x="2447925" y="3889375"/>
            <a:ext cx="2784475" cy="1920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278" tIns="34139" rIns="68278" bIns="34139">
            <a:spAutoFit/>
          </a:bodyPr>
          <a:lstStyle>
            <a:lvl1pPr defTabSz="576263" eaLnBrk="0" hangingPunct="0">
              <a:defRPr sz="1100">
                <a:solidFill>
                  <a:schemeClr val="tx1"/>
                </a:solidFill>
                <a:latin typeface="Arial" panose="020B0604020202020204" pitchFamily="34" charset="0"/>
              </a:defRPr>
            </a:lvl1pPr>
            <a:lvl2pPr marL="742950" indent="-285750" defTabSz="576263" eaLnBrk="0" hangingPunct="0">
              <a:defRPr sz="1100">
                <a:solidFill>
                  <a:schemeClr val="tx1"/>
                </a:solidFill>
                <a:latin typeface="Arial" panose="020B0604020202020204" pitchFamily="34" charset="0"/>
              </a:defRPr>
            </a:lvl2pPr>
            <a:lvl3pPr marL="1143000" indent="-228600" defTabSz="576263" eaLnBrk="0" hangingPunct="0">
              <a:defRPr sz="1100">
                <a:solidFill>
                  <a:schemeClr val="tx1"/>
                </a:solidFill>
                <a:latin typeface="Arial" panose="020B0604020202020204" pitchFamily="34" charset="0"/>
              </a:defRPr>
            </a:lvl3pPr>
            <a:lvl4pPr marL="1600200" indent="-228600" defTabSz="576263" eaLnBrk="0" hangingPunct="0">
              <a:defRPr sz="1100">
                <a:solidFill>
                  <a:schemeClr val="tx1"/>
                </a:solidFill>
                <a:latin typeface="Arial" panose="020B0604020202020204" pitchFamily="34" charset="0"/>
              </a:defRPr>
            </a:lvl4pPr>
            <a:lvl5pPr marL="2057400" indent="-228600" defTabSz="576263" eaLnBrk="0" hangingPunct="0">
              <a:defRPr sz="1100">
                <a:solidFill>
                  <a:schemeClr val="tx1"/>
                </a:solidFill>
                <a:latin typeface="Arial" panose="020B0604020202020204" pitchFamily="34" charset="0"/>
              </a:defRPr>
            </a:lvl5pPr>
            <a:lvl6pPr marL="2514600" indent="-228600" defTabSz="576263" eaLnBrk="0" fontAlgn="base" hangingPunct="0">
              <a:spcBef>
                <a:spcPct val="0"/>
              </a:spcBef>
              <a:spcAft>
                <a:spcPct val="0"/>
              </a:spcAft>
              <a:defRPr sz="1100">
                <a:solidFill>
                  <a:schemeClr val="tx1"/>
                </a:solidFill>
                <a:latin typeface="Arial" panose="020B0604020202020204" pitchFamily="34" charset="0"/>
              </a:defRPr>
            </a:lvl6pPr>
            <a:lvl7pPr marL="2971800" indent="-228600" defTabSz="576263" eaLnBrk="0" fontAlgn="base" hangingPunct="0">
              <a:spcBef>
                <a:spcPct val="0"/>
              </a:spcBef>
              <a:spcAft>
                <a:spcPct val="0"/>
              </a:spcAft>
              <a:defRPr sz="1100">
                <a:solidFill>
                  <a:schemeClr val="tx1"/>
                </a:solidFill>
                <a:latin typeface="Arial" panose="020B0604020202020204" pitchFamily="34" charset="0"/>
              </a:defRPr>
            </a:lvl7pPr>
            <a:lvl8pPr marL="3429000" indent="-228600" defTabSz="576263" eaLnBrk="0" fontAlgn="base" hangingPunct="0">
              <a:spcBef>
                <a:spcPct val="0"/>
              </a:spcBef>
              <a:spcAft>
                <a:spcPct val="0"/>
              </a:spcAft>
              <a:defRPr sz="1100">
                <a:solidFill>
                  <a:schemeClr val="tx1"/>
                </a:solidFill>
                <a:latin typeface="Arial" panose="020B0604020202020204" pitchFamily="34" charset="0"/>
              </a:defRPr>
            </a:lvl8pPr>
            <a:lvl9pPr marL="3886200" indent="-228600" defTabSz="576263" eaLnBrk="0" fontAlgn="base" hangingPunct="0">
              <a:spcBef>
                <a:spcPct val="0"/>
              </a:spcBef>
              <a:spcAft>
                <a:spcPct val="0"/>
              </a:spcAft>
              <a:defRPr sz="1100">
                <a:solidFill>
                  <a:schemeClr val="tx1"/>
                </a:solidFill>
                <a:latin typeface="Arial" panose="020B0604020202020204" pitchFamily="34" charset="0"/>
              </a:defRPr>
            </a:lvl9pPr>
          </a:lstStyle>
          <a:p>
            <a:pPr eaLnBrk="1" hangingPunct="1"/>
            <a:endParaRPr lang="ru-RU" altLang="en-US" sz="800" dirty="0">
              <a:solidFill>
                <a:schemeClr val="bg2"/>
              </a:solidFill>
            </a:endParaRPr>
          </a:p>
        </p:txBody>
      </p:sp>
      <p:cxnSp>
        <p:nvCxnSpPr>
          <p:cNvPr id="3078" name="AutoShape 12">
            <a:extLst>
              <a:ext uri="{FF2B5EF4-FFF2-40B4-BE49-F238E27FC236}">
                <a16:creationId xmlns:a16="http://schemas.microsoft.com/office/drawing/2014/main" id="{5A62160B-A271-4B61-BF9E-07E2D4B2E1E7}"/>
              </a:ext>
            </a:extLst>
          </p:cNvPr>
          <p:cNvCxnSpPr>
            <a:cxnSpLocks noChangeShapeType="1"/>
          </p:cNvCxnSpPr>
          <p:nvPr/>
        </p:nvCxnSpPr>
        <p:spPr bwMode="auto">
          <a:xfrm>
            <a:off x="2592388" y="472652"/>
            <a:ext cx="3168650" cy="0"/>
          </a:xfrm>
          <a:prstGeom prst="straightConnector1">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079" name="Rectangle 26">
            <a:extLst>
              <a:ext uri="{FF2B5EF4-FFF2-40B4-BE49-F238E27FC236}">
                <a16:creationId xmlns:a16="http://schemas.microsoft.com/office/drawing/2014/main" id="{7190837A-338F-4C35-BCA9-7735243D66CD}"/>
              </a:ext>
            </a:extLst>
          </p:cNvPr>
          <p:cNvSpPr>
            <a:spLocks noChangeArrowheads="1"/>
          </p:cNvSpPr>
          <p:nvPr/>
        </p:nvSpPr>
        <p:spPr bwMode="auto">
          <a:xfrm>
            <a:off x="720725" y="1152525"/>
            <a:ext cx="467995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57606" tIns="28803" rIns="57606" bIns="28803" anchor="ctr"/>
          <a:lstStyle>
            <a:lvl1pPr defTabSz="576263" eaLnBrk="0" hangingPunct="0">
              <a:defRPr sz="1100">
                <a:solidFill>
                  <a:schemeClr val="tx1"/>
                </a:solidFill>
                <a:latin typeface="Arial" panose="020B0604020202020204" pitchFamily="34" charset="0"/>
              </a:defRPr>
            </a:lvl1pPr>
            <a:lvl2pPr marL="742950" indent="-285750" defTabSz="576263" eaLnBrk="0" hangingPunct="0">
              <a:defRPr sz="1100">
                <a:solidFill>
                  <a:schemeClr val="tx1"/>
                </a:solidFill>
                <a:latin typeface="Arial" panose="020B0604020202020204" pitchFamily="34" charset="0"/>
              </a:defRPr>
            </a:lvl2pPr>
            <a:lvl3pPr marL="1143000" indent="-228600" defTabSz="576263" eaLnBrk="0" hangingPunct="0">
              <a:defRPr sz="1100">
                <a:solidFill>
                  <a:schemeClr val="tx1"/>
                </a:solidFill>
                <a:latin typeface="Arial" panose="020B0604020202020204" pitchFamily="34" charset="0"/>
              </a:defRPr>
            </a:lvl3pPr>
            <a:lvl4pPr marL="1600200" indent="-228600" defTabSz="576263" eaLnBrk="0" hangingPunct="0">
              <a:defRPr sz="1100">
                <a:solidFill>
                  <a:schemeClr val="tx1"/>
                </a:solidFill>
                <a:latin typeface="Arial" panose="020B0604020202020204" pitchFamily="34" charset="0"/>
              </a:defRPr>
            </a:lvl4pPr>
            <a:lvl5pPr marL="2057400" indent="-228600" defTabSz="576263" eaLnBrk="0" hangingPunct="0">
              <a:defRPr sz="1100">
                <a:solidFill>
                  <a:schemeClr val="tx1"/>
                </a:solidFill>
                <a:latin typeface="Arial" panose="020B0604020202020204" pitchFamily="34" charset="0"/>
              </a:defRPr>
            </a:lvl5pPr>
            <a:lvl6pPr marL="2514600" indent="-228600" defTabSz="576263" eaLnBrk="0" fontAlgn="base" hangingPunct="0">
              <a:spcBef>
                <a:spcPct val="0"/>
              </a:spcBef>
              <a:spcAft>
                <a:spcPct val="0"/>
              </a:spcAft>
              <a:defRPr sz="1100">
                <a:solidFill>
                  <a:schemeClr val="tx1"/>
                </a:solidFill>
                <a:latin typeface="Arial" panose="020B0604020202020204" pitchFamily="34" charset="0"/>
              </a:defRPr>
            </a:lvl6pPr>
            <a:lvl7pPr marL="2971800" indent="-228600" defTabSz="576263" eaLnBrk="0" fontAlgn="base" hangingPunct="0">
              <a:spcBef>
                <a:spcPct val="0"/>
              </a:spcBef>
              <a:spcAft>
                <a:spcPct val="0"/>
              </a:spcAft>
              <a:defRPr sz="1100">
                <a:solidFill>
                  <a:schemeClr val="tx1"/>
                </a:solidFill>
                <a:latin typeface="Arial" panose="020B0604020202020204" pitchFamily="34" charset="0"/>
              </a:defRPr>
            </a:lvl7pPr>
            <a:lvl8pPr marL="3429000" indent="-228600" defTabSz="576263" eaLnBrk="0" fontAlgn="base" hangingPunct="0">
              <a:spcBef>
                <a:spcPct val="0"/>
              </a:spcBef>
              <a:spcAft>
                <a:spcPct val="0"/>
              </a:spcAft>
              <a:defRPr sz="1100">
                <a:solidFill>
                  <a:schemeClr val="tx1"/>
                </a:solidFill>
                <a:latin typeface="Arial" panose="020B0604020202020204" pitchFamily="34" charset="0"/>
              </a:defRPr>
            </a:lvl8pPr>
            <a:lvl9pPr marL="3886200" indent="-228600" defTabSz="576263" eaLnBrk="0" fontAlgn="base" hangingPunct="0">
              <a:spcBef>
                <a:spcPct val="0"/>
              </a:spcBef>
              <a:spcAft>
                <a:spcPct val="0"/>
              </a:spcAft>
              <a:defRPr sz="1100">
                <a:solidFill>
                  <a:schemeClr val="tx1"/>
                </a:solidFill>
                <a:latin typeface="Arial" panose="020B0604020202020204" pitchFamily="34" charset="0"/>
              </a:defRPr>
            </a:lvl9pPr>
          </a:lstStyle>
          <a:p>
            <a:pPr eaLnBrk="1" hangingPunct="1"/>
            <a:endParaRPr lang="en-GB" altLang="en-US" dirty="0">
              <a:solidFill>
                <a:schemeClr val="tx2"/>
              </a:solidFill>
            </a:endParaRPr>
          </a:p>
        </p:txBody>
      </p:sp>
      <p:pic>
        <p:nvPicPr>
          <p:cNvPr id="3081" name="Picture 30" descr="ТПУ_Презентация_квадраты">
            <a:extLst>
              <a:ext uri="{FF2B5EF4-FFF2-40B4-BE49-F238E27FC236}">
                <a16:creationId xmlns:a16="http://schemas.microsoft.com/office/drawing/2014/main" id="{6B590D2C-E6BE-4CBA-8367-0E76EF255A4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778250"/>
            <a:ext cx="2520950"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82" name="Group 34">
            <a:extLst>
              <a:ext uri="{FF2B5EF4-FFF2-40B4-BE49-F238E27FC236}">
                <a16:creationId xmlns:a16="http://schemas.microsoft.com/office/drawing/2014/main" id="{0565D7B3-C567-4D92-8A8D-543BA5FC282A}"/>
              </a:ext>
            </a:extLst>
          </p:cNvPr>
          <p:cNvGrpSpPr>
            <a:grpSpLocks noChangeAspect="1"/>
          </p:cNvGrpSpPr>
          <p:nvPr/>
        </p:nvGrpSpPr>
        <p:grpSpPr bwMode="auto">
          <a:xfrm>
            <a:off x="63500" y="-71661"/>
            <a:ext cx="1592883" cy="735917"/>
            <a:chOff x="230" y="217"/>
            <a:chExt cx="1096" cy="507"/>
          </a:xfrm>
        </p:grpSpPr>
        <p:sp>
          <p:nvSpPr>
            <p:cNvPr id="3083" name="AutoShape 33">
              <a:extLst>
                <a:ext uri="{FF2B5EF4-FFF2-40B4-BE49-F238E27FC236}">
                  <a16:creationId xmlns:a16="http://schemas.microsoft.com/office/drawing/2014/main" id="{57522B86-BE98-412C-A659-E06869C690F7}"/>
                </a:ext>
              </a:extLst>
            </p:cNvPr>
            <p:cNvSpPr>
              <a:spLocks noChangeAspect="1" noChangeArrowheads="1" noTextEdit="1"/>
            </p:cNvSpPr>
            <p:nvPr/>
          </p:nvSpPr>
          <p:spPr bwMode="auto">
            <a:xfrm>
              <a:off x="230" y="217"/>
              <a:ext cx="1096" cy="5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3084" name="Freeform 37">
              <a:extLst>
                <a:ext uri="{FF2B5EF4-FFF2-40B4-BE49-F238E27FC236}">
                  <a16:creationId xmlns:a16="http://schemas.microsoft.com/office/drawing/2014/main" id="{0629B9C4-3C6E-45B1-94C4-A167508C7C0C}"/>
                </a:ext>
              </a:extLst>
            </p:cNvPr>
            <p:cNvSpPr>
              <a:spLocks noEditPoints="1"/>
            </p:cNvSpPr>
            <p:nvPr/>
          </p:nvSpPr>
          <p:spPr bwMode="auto">
            <a:xfrm>
              <a:off x="661" y="366"/>
              <a:ext cx="544" cy="241"/>
            </a:xfrm>
            <a:custGeom>
              <a:avLst/>
              <a:gdLst>
                <a:gd name="T0" fmla="*/ 1 w 2179"/>
                <a:gd name="T1" fmla="*/ 1 h 964"/>
                <a:gd name="T2" fmla="*/ 2 w 2179"/>
                <a:gd name="T3" fmla="*/ 1 h 964"/>
                <a:gd name="T4" fmla="*/ 1 w 2179"/>
                <a:gd name="T5" fmla="*/ 1 h 964"/>
                <a:gd name="T6" fmla="*/ 1 w 2179"/>
                <a:gd name="T7" fmla="*/ 1 h 964"/>
                <a:gd name="T8" fmla="*/ 1 w 2179"/>
                <a:gd name="T9" fmla="*/ 1 h 964"/>
                <a:gd name="T10" fmla="*/ 1 w 2179"/>
                <a:gd name="T11" fmla="*/ 1 h 964"/>
                <a:gd name="T12" fmla="*/ 1 w 2179"/>
                <a:gd name="T13" fmla="*/ 1 h 964"/>
                <a:gd name="T14" fmla="*/ 0 w 2179"/>
                <a:gd name="T15" fmla="*/ 1 h 964"/>
                <a:gd name="T16" fmla="*/ 0 w 2179"/>
                <a:gd name="T17" fmla="*/ 1 h 964"/>
                <a:gd name="T18" fmla="*/ 0 w 2179"/>
                <a:gd name="T19" fmla="*/ 1 h 964"/>
                <a:gd name="T20" fmla="*/ 0 w 2179"/>
                <a:gd name="T21" fmla="*/ 1 h 964"/>
                <a:gd name="T22" fmla="*/ 0 w 2179"/>
                <a:gd name="T23" fmla="*/ 1 h 964"/>
                <a:gd name="T24" fmla="*/ 0 w 2179"/>
                <a:gd name="T25" fmla="*/ 1 h 964"/>
                <a:gd name="T26" fmla="*/ 1 w 2179"/>
                <a:gd name="T27" fmla="*/ 1 h 964"/>
                <a:gd name="T28" fmla="*/ 1 w 2179"/>
                <a:gd name="T29" fmla="*/ 1 h 964"/>
                <a:gd name="T30" fmla="*/ 1 w 2179"/>
                <a:gd name="T31" fmla="*/ 1 h 964"/>
                <a:gd name="T32" fmla="*/ 1 w 2179"/>
                <a:gd name="T33" fmla="*/ 1 h 964"/>
                <a:gd name="T34" fmla="*/ 1 w 2179"/>
                <a:gd name="T35" fmla="*/ 1 h 964"/>
                <a:gd name="T36" fmla="*/ 1 w 2179"/>
                <a:gd name="T37" fmla="*/ 1 h 964"/>
                <a:gd name="T38" fmla="*/ 0 w 2179"/>
                <a:gd name="T39" fmla="*/ 1 h 964"/>
                <a:gd name="T40" fmla="*/ 0 w 2179"/>
                <a:gd name="T41" fmla="*/ 1 h 964"/>
                <a:gd name="T42" fmla="*/ 0 w 2179"/>
                <a:gd name="T43" fmla="*/ 1 h 964"/>
                <a:gd name="T44" fmla="*/ 0 w 2179"/>
                <a:gd name="T45" fmla="*/ 1 h 964"/>
                <a:gd name="T46" fmla="*/ 2 w 2179"/>
                <a:gd name="T47" fmla="*/ 1 h 964"/>
                <a:gd name="T48" fmla="*/ 2 w 2179"/>
                <a:gd name="T49" fmla="*/ 1 h 964"/>
                <a:gd name="T50" fmla="*/ 1 w 2179"/>
                <a:gd name="T51" fmla="*/ 1 h 964"/>
                <a:gd name="T52" fmla="*/ 1 w 2179"/>
                <a:gd name="T53" fmla="*/ 1 h 964"/>
                <a:gd name="T54" fmla="*/ 1 w 2179"/>
                <a:gd name="T55" fmla="*/ 1 h 964"/>
                <a:gd name="T56" fmla="*/ 1 w 2179"/>
                <a:gd name="T57" fmla="*/ 1 h 964"/>
                <a:gd name="T58" fmla="*/ 0 w 2179"/>
                <a:gd name="T59" fmla="*/ 1 h 964"/>
                <a:gd name="T60" fmla="*/ 0 w 2179"/>
                <a:gd name="T61" fmla="*/ 1 h 964"/>
                <a:gd name="T62" fmla="*/ 0 w 2179"/>
                <a:gd name="T63" fmla="*/ 1 h 964"/>
                <a:gd name="T64" fmla="*/ 2 w 2179"/>
                <a:gd name="T65" fmla="*/ 1 h 964"/>
                <a:gd name="T66" fmla="*/ 2 w 2179"/>
                <a:gd name="T67" fmla="*/ 1 h 964"/>
                <a:gd name="T68" fmla="*/ 2 w 2179"/>
                <a:gd name="T69" fmla="*/ 1 h 964"/>
                <a:gd name="T70" fmla="*/ 2 w 2179"/>
                <a:gd name="T71" fmla="*/ 1 h 964"/>
                <a:gd name="T72" fmla="*/ 1 w 2179"/>
                <a:gd name="T73" fmla="*/ 1 h 964"/>
                <a:gd name="T74" fmla="*/ 1 w 2179"/>
                <a:gd name="T75" fmla="*/ 1 h 964"/>
                <a:gd name="T76" fmla="*/ 1 w 2179"/>
                <a:gd name="T77" fmla="*/ 1 h 964"/>
                <a:gd name="T78" fmla="*/ 1 w 2179"/>
                <a:gd name="T79" fmla="*/ 1 h 964"/>
                <a:gd name="T80" fmla="*/ 0 w 2179"/>
                <a:gd name="T81" fmla="*/ 1 h 964"/>
                <a:gd name="T82" fmla="*/ 0 w 2179"/>
                <a:gd name="T83" fmla="*/ 1 h 964"/>
                <a:gd name="T84" fmla="*/ 0 w 2179"/>
                <a:gd name="T85" fmla="*/ 1 h 964"/>
                <a:gd name="T86" fmla="*/ 0 w 2179"/>
                <a:gd name="T87" fmla="*/ 0 h 964"/>
                <a:gd name="T88" fmla="*/ 0 w 2179"/>
                <a:gd name="T89" fmla="*/ 0 h 964"/>
                <a:gd name="T90" fmla="*/ 0 w 2179"/>
                <a:gd name="T91" fmla="*/ 0 h 964"/>
                <a:gd name="T92" fmla="*/ 1 w 2179"/>
                <a:gd name="T93" fmla="*/ 0 h 964"/>
                <a:gd name="T94" fmla="*/ 0 w 2179"/>
                <a:gd name="T95" fmla="*/ 0 h 964"/>
                <a:gd name="T96" fmla="*/ 0 w 2179"/>
                <a:gd name="T97" fmla="*/ 0 h 964"/>
                <a:gd name="T98" fmla="*/ 0 w 2179"/>
                <a:gd name="T99" fmla="*/ 0 h 964"/>
                <a:gd name="T100" fmla="*/ 1 w 2179"/>
                <a:gd name="T101" fmla="*/ 0 h 964"/>
                <a:gd name="T102" fmla="*/ 1 w 2179"/>
                <a:gd name="T103" fmla="*/ 0 h 964"/>
                <a:gd name="T104" fmla="*/ 1 w 2179"/>
                <a:gd name="T105" fmla="*/ 0 h 964"/>
                <a:gd name="T106" fmla="*/ 1 w 2179"/>
                <a:gd name="T107" fmla="*/ 0 h 964"/>
                <a:gd name="T108" fmla="*/ 1 w 2179"/>
                <a:gd name="T109" fmla="*/ 0 h 964"/>
                <a:gd name="T110" fmla="*/ 0 w 2179"/>
                <a:gd name="T111" fmla="*/ 0 h 964"/>
                <a:gd name="T112" fmla="*/ 0 w 2179"/>
                <a:gd name="T113" fmla="*/ 0 h 964"/>
                <a:gd name="T114" fmla="*/ 0 w 2179"/>
                <a:gd name="T115" fmla="*/ 0 h 96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2179" h="964">
                  <a:moveTo>
                    <a:pt x="1059" y="766"/>
                  </a:moveTo>
                  <a:lnTo>
                    <a:pt x="1059" y="834"/>
                  </a:lnTo>
                  <a:lnTo>
                    <a:pt x="1085" y="834"/>
                  </a:lnTo>
                  <a:lnTo>
                    <a:pt x="1107" y="831"/>
                  </a:lnTo>
                  <a:lnTo>
                    <a:pt x="1121" y="825"/>
                  </a:lnTo>
                  <a:lnTo>
                    <a:pt x="1131" y="814"/>
                  </a:lnTo>
                  <a:lnTo>
                    <a:pt x="1133" y="799"/>
                  </a:lnTo>
                  <a:lnTo>
                    <a:pt x="1131" y="786"/>
                  </a:lnTo>
                  <a:lnTo>
                    <a:pt x="1123" y="776"/>
                  </a:lnTo>
                  <a:lnTo>
                    <a:pt x="1109" y="769"/>
                  </a:lnTo>
                  <a:lnTo>
                    <a:pt x="1089" y="766"/>
                  </a:lnTo>
                  <a:lnTo>
                    <a:pt x="1059" y="766"/>
                  </a:lnTo>
                  <a:close/>
                  <a:moveTo>
                    <a:pt x="1677" y="738"/>
                  </a:moveTo>
                  <a:lnTo>
                    <a:pt x="1714" y="738"/>
                  </a:lnTo>
                  <a:lnTo>
                    <a:pt x="1780" y="838"/>
                  </a:lnTo>
                  <a:lnTo>
                    <a:pt x="1845" y="738"/>
                  </a:lnTo>
                  <a:lnTo>
                    <a:pt x="1883" y="738"/>
                  </a:lnTo>
                  <a:lnTo>
                    <a:pt x="1796" y="867"/>
                  </a:lnTo>
                  <a:lnTo>
                    <a:pt x="1796" y="960"/>
                  </a:lnTo>
                  <a:lnTo>
                    <a:pt x="1764" y="960"/>
                  </a:lnTo>
                  <a:lnTo>
                    <a:pt x="1764" y="867"/>
                  </a:lnTo>
                  <a:lnTo>
                    <a:pt x="1677" y="738"/>
                  </a:lnTo>
                  <a:close/>
                  <a:moveTo>
                    <a:pt x="1487" y="738"/>
                  </a:moveTo>
                  <a:lnTo>
                    <a:pt x="1657" y="738"/>
                  </a:lnTo>
                  <a:lnTo>
                    <a:pt x="1657" y="766"/>
                  </a:lnTo>
                  <a:lnTo>
                    <a:pt x="1588" y="766"/>
                  </a:lnTo>
                  <a:lnTo>
                    <a:pt x="1588" y="960"/>
                  </a:lnTo>
                  <a:lnTo>
                    <a:pt x="1556" y="960"/>
                  </a:lnTo>
                  <a:lnTo>
                    <a:pt x="1556" y="766"/>
                  </a:lnTo>
                  <a:lnTo>
                    <a:pt x="1487" y="766"/>
                  </a:lnTo>
                  <a:lnTo>
                    <a:pt x="1487" y="738"/>
                  </a:lnTo>
                  <a:close/>
                  <a:moveTo>
                    <a:pt x="1410" y="738"/>
                  </a:moveTo>
                  <a:lnTo>
                    <a:pt x="1441" y="738"/>
                  </a:lnTo>
                  <a:lnTo>
                    <a:pt x="1441" y="960"/>
                  </a:lnTo>
                  <a:lnTo>
                    <a:pt x="1410" y="960"/>
                  </a:lnTo>
                  <a:lnTo>
                    <a:pt x="1410" y="738"/>
                  </a:lnTo>
                  <a:close/>
                  <a:moveTo>
                    <a:pt x="1027" y="738"/>
                  </a:moveTo>
                  <a:lnTo>
                    <a:pt x="1081" y="738"/>
                  </a:lnTo>
                  <a:lnTo>
                    <a:pt x="1097" y="738"/>
                  </a:lnTo>
                  <a:lnTo>
                    <a:pt x="1113" y="741"/>
                  </a:lnTo>
                  <a:lnTo>
                    <a:pt x="1128" y="744"/>
                  </a:lnTo>
                  <a:lnTo>
                    <a:pt x="1141" y="749"/>
                  </a:lnTo>
                  <a:lnTo>
                    <a:pt x="1152" y="757"/>
                  </a:lnTo>
                  <a:lnTo>
                    <a:pt x="1160" y="766"/>
                  </a:lnTo>
                  <a:lnTo>
                    <a:pt x="1165" y="781"/>
                  </a:lnTo>
                  <a:lnTo>
                    <a:pt x="1168" y="798"/>
                  </a:lnTo>
                  <a:lnTo>
                    <a:pt x="1164" y="818"/>
                  </a:lnTo>
                  <a:lnTo>
                    <a:pt x="1154" y="833"/>
                  </a:lnTo>
                  <a:lnTo>
                    <a:pt x="1140" y="843"/>
                  </a:lnTo>
                  <a:lnTo>
                    <a:pt x="1121" y="849"/>
                  </a:lnTo>
                  <a:lnTo>
                    <a:pt x="1121" y="850"/>
                  </a:lnTo>
                  <a:lnTo>
                    <a:pt x="1131" y="854"/>
                  </a:lnTo>
                  <a:lnTo>
                    <a:pt x="1137" y="861"/>
                  </a:lnTo>
                  <a:lnTo>
                    <a:pt x="1144" y="873"/>
                  </a:lnTo>
                  <a:lnTo>
                    <a:pt x="1185" y="960"/>
                  </a:lnTo>
                  <a:lnTo>
                    <a:pt x="1149" y="960"/>
                  </a:lnTo>
                  <a:lnTo>
                    <a:pt x="1115" y="883"/>
                  </a:lnTo>
                  <a:lnTo>
                    <a:pt x="1108" y="871"/>
                  </a:lnTo>
                  <a:lnTo>
                    <a:pt x="1099" y="865"/>
                  </a:lnTo>
                  <a:lnTo>
                    <a:pt x="1089" y="862"/>
                  </a:lnTo>
                  <a:lnTo>
                    <a:pt x="1077" y="862"/>
                  </a:lnTo>
                  <a:lnTo>
                    <a:pt x="1059" y="862"/>
                  </a:lnTo>
                  <a:lnTo>
                    <a:pt x="1059" y="960"/>
                  </a:lnTo>
                  <a:lnTo>
                    <a:pt x="1027" y="960"/>
                  </a:lnTo>
                  <a:lnTo>
                    <a:pt x="1027" y="738"/>
                  </a:lnTo>
                  <a:close/>
                  <a:moveTo>
                    <a:pt x="840" y="738"/>
                  </a:moveTo>
                  <a:lnTo>
                    <a:pt x="965" y="738"/>
                  </a:lnTo>
                  <a:lnTo>
                    <a:pt x="965" y="766"/>
                  </a:lnTo>
                  <a:lnTo>
                    <a:pt x="872" y="766"/>
                  </a:lnTo>
                  <a:lnTo>
                    <a:pt x="872" y="831"/>
                  </a:lnTo>
                  <a:lnTo>
                    <a:pt x="957" y="831"/>
                  </a:lnTo>
                  <a:lnTo>
                    <a:pt x="957" y="859"/>
                  </a:lnTo>
                  <a:lnTo>
                    <a:pt x="872" y="859"/>
                  </a:lnTo>
                  <a:lnTo>
                    <a:pt x="872" y="932"/>
                  </a:lnTo>
                  <a:lnTo>
                    <a:pt x="965" y="932"/>
                  </a:lnTo>
                  <a:lnTo>
                    <a:pt x="965" y="960"/>
                  </a:lnTo>
                  <a:lnTo>
                    <a:pt x="840" y="960"/>
                  </a:lnTo>
                  <a:lnTo>
                    <a:pt x="840" y="738"/>
                  </a:lnTo>
                  <a:close/>
                  <a:moveTo>
                    <a:pt x="586" y="738"/>
                  </a:moveTo>
                  <a:lnTo>
                    <a:pt x="622" y="738"/>
                  </a:lnTo>
                  <a:lnTo>
                    <a:pt x="691" y="932"/>
                  </a:lnTo>
                  <a:lnTo>
                    <a:pt x="761" y="738"/>
                  </a:lnTo>
                  <a:lnTo>
                    <a:pt x="794" y="738"/>
                  </a:lnTo>
                  <a:lnTo>
                    <a:pt x="709" y="960"/>
                  </a:lnTo>
                  <a:lnTo>
                    <a:pt x="670" y="960"/>
                  </a:lnTo>
                  <a:lnTo>
                    <a:pt x="586" y="738"/>
                  </a:lnTo>
                  <a:close/>
                  <a:moveTo>
                    <a:pt x="510" y="738"/>
                  </a:moveTo>
                  <a:lnTo>
                    <a:pt x="542" y="738"/>
                  </a:lnTo>
                  <a:lnTo>
                    <a:pt x="542" y="960"/>
                  </a:lnTo>
                  <a:lnTo>
                    <a:pt x="510" y="960"/>
                  </a:lnTo>
                  <a:lnTo>
                    <a:pt x="510" y="738"/>
                  </a:lnTo>
                  <a:close/>
                  <a:moveTo>
                    <a:pt x="267" y="738"/>
                  </a:moveTo>
                  <a:lnTo>
                    <a:pt x="311" y="738"/>
                  </a:lnTo>
                  <a:lnTo>
                    <a:pt x="408" y="918"/>
                  </a:lnTo>
                  <a:lnTo>
                    <a:pt x="409" y="918"/>
                  </a:lnTo>
                  <a:lnTo>
                    <a:pt x="409" y="738"/>
                  </a:lnTo>
                  <a:lnTo>
                    <a:pt x="441" y="738"/>
                  </a:lnTo>
                  <a:lnTo>
                    <a:pt x="441" y="960"/>
                  </a:lnTo>
                  <a:lnTo>
                    <a:pt x="400" y="960"/>
                  </a:lnTo>
                  <a:lnTo>
                    <a:pt x="300" y="778"/>
                  </a:lnTo>
                  <a:lnTo>
                    <a:pt x="299" y="778"/>
                  </a:lnTo>
                  <a:lnTo>
                    <a:pt x="299" y="960"/>
                  </a:lnTo>
                  <a:lnTo>
                    <a:pt x="267" y="960"/>
                  </a:lnTo>
                  <a:lnTo>
                    <a:pt x="267" y="738"/>
                  </a:lnTo>
                  <a:close/>
                  <a:moveTo>
                    <a:pt x="25" y="738"/>
                  </a:moveTo>
                  <a:lnTo>
                    <a:pt x="57" y="738"/>
                  </a:lnTo>
                  <a:lnTo>
                    <a:pt x="57" y="865"/>
                  </a:lnTo>
                  <a:lnTo>
                    <a:pt x="57" y="884"/>
                  </a:lnTo>
                  <a:lnTo>
                    <a:pt x="61" y="902"/>
                  </a:lnTo>
                  <a:lnTo>
                    <a:pt x="68" y="916"/>
                  </a:lnTo>
                  <a:lnTo>
                    <a:pt x="78" y="927"/>
                  </a:lnTo>
                  <a:lnTo>
                    <a:pt x="93" y="934"/>
                  </a:lnTo>
                  <a:lnTo>
                    <a:pt x="110" y="936"/>
                  </a:lnTo>
                  <a:lnTo>
                    <a:pt x="129" y="934"/>
                  </a:lnTo>
                  <a:lnTo>
                    <a:pt x="144" y="927"/>
                  </a:lnTo>
                  <a:lnTo>
                    <a:pt x="153" y="916"/>
                  </a:lnTo>
                  <a:lnTo>
                    <a:pt x="161" y="902"/>
                  </a:lnTo>
                  <a:lnTo>
                    <a:pt x="163" y="884"/>
                  </a:lnTo>
                  <a:lnTo>
                    <a:pt x="165" y="865"/>
                  </a:lnTo>
                  <a:lnTo>
                    <a:pt x="165" y="738"/>
                  </a:lnTo>
                  <a:lnTo>
                    <a:pt x="197" y="738"/>
                  </a:lnTo>
                  <a:lnTo>
                    <a:pt x="197" y="869"/>
                  </a:lnTo>
                  <a:lnTo>
                    <a:pt x="194" y="898"/>
                  </a:lnTo>
                  <a:lnTo>
                    <a:pt x="187" y="922"/>
                  </a:lnTo>
                  <a:lnTo>
                    <a:pt x="174" y="940"/>
                  </a:lnTo>
                  <a:lnTo>
                    <a:pt x="158" y="954"/>
                  </a:lnTo>
                  <a:lnTo>
                    <a:pt x="137" y="962"/>
                  </a:lnTo>
                  <a:lnTo>
                    <a:pt x="110" y="964"/>
                  </a:lnTo>
                  <a:lnTo>
                    <a:pt x="85" y="962"/>
                  </a:lnTo>
                  <a:lnTo>
                    <a:pt x="64" y="954"/>
                  </a:lnTo>
                  <a:lnTo>
                    <a:pt x="48" y="940"/>
                  </a:lnTo>
                  <a:lnTo>
                    <a:pt x="35" y="922"/>
                  </a:lnTo>
                  <a:lnTo>
                    <a:pt x="28" y="898"/>
                  </a:lnTo>
                  <a:lnTo>
                    <a:pt x="25" y="869"/>
                  </a:lnTo>
                  <a:lnTo>
                    <a:pt x="25" y="738"/>
                  </a:lnTo>
                  <a:close/>
                  <a:moveTo>
                    <a:pt x="1295" y="734"/>
                  </a:moveTo>
                  <a:lnTo>
                    <a:pt x="1318" y="737"/>
                  </a:lnTo>
                  <a:lnTo>
                    <a:pt x="1342" y="742"/>
                  </a:lnTo>
                  <a:lnTo>
                    <a:pt x="1338" y="772"/>
                  </a:lnTo>
                  <a:lnTo>
                    <a:pt x="1323" y="766"/>
                  </a:lnTo>
                  <a:lnTo>
                    <a:pt x="1311" y="764"/>
                  </a:lnTo>
                  <a:lnTo>
                    <a:pt x="1297" y="762"/>
                  </a:lnTo>
                  <a:lnTo>
                    <a:pt x="1285" y="764"/>
                  </a:lnTo>
                  <a:lnTo>
                    <a:pt x="1274" y="766"/>
                  </a:lnTo>
                  <a:lnTo>
                    <a:pt x="1266" y="772"/>
                  </a:lnTo>
                  <a:lnTo>
                    <a:pt x="1259" y="781"/>
                  </a:lnTo>
                  <a:lnTo>
                    <a:pt x="1257" y="793"/>
                  </a:lnTo>
                  <a:lnTo>
                    <a:pt x="1259" y="803"/>
                  </a:lnTo>
                  <a:lnTo>
                    <a:pt x="1266" y="811"/>
                  </a:lnTo>
                  <a:lnTo>
                    <a:pt x="1274" y="818"/>
                  </a:lnTo>
                  <a:lnTo>
                    <a:pt x="1286" y="825"/>
                  </a:lnTo>
                  <a:lnTo>
                    <a:pt x="1298" y="830"/>
                  </a:lnTo>
                  <a:lnTo>
                    <a:pt x="1311" y="837"/>
                  </a:lnTo>
                  <a:lnTo>
                    <a:pt x="1325" y="845"/>
                  </a:lnTo>
                  <a:lnTo>
                    <a:pt x="1335" y="854"/>
                  </a:lnTo>
                  <a:lnTo>
                    <a:pt x="1344" y="866"/>
                  </a:lnTo>
                  <a:lnTo>
                    <a:pt x="1350" y="881"/>
                  </a:lnTo>
                  <a:lnTo>
                    <a:pt x="1352" y="898"/>
                  </a:lnTo>
                  <a:lnTo>
                    <a:pt x="1350" y="916"/>
                  </a:lnTo>
                  <a:lnTo>
                    <a:pt x="1344" y="932"/>
                  </a:lnTo>
                  <a:lnTo>
                    <a:pt x="1335" y="944"/>
                  </a:lnTo>
                  <a:lnTo>
                    <a:pt x="1322" y="954"/>
                  </a:lnTo>
                  <a:lnTo>
                    <a:pt x="1307" y="959"/>
                  </a:lnTo>
                  <a:lnTo>
                    <a:pt x="1290" y="963"/>
                  </a:lnTo>
                  <a:lnTo>
                    <a:pt x="1271" y="964"/>
                  </a:lnTo>
                  <a:lnTo>
                    <a:pt x="1249" y="962"/>
                  </a:lnTo>
                  <a:lnTo>
                    <a:pt x="1226" y="955"/>
                  </a:lnTo>
                  <a:lnTo>
                    <a:pt x="1229" y="926"/>
                  </a:lnTo>
                  <a:lnTo>
                    <a:pt x="1242" y="930"/>
                  </a:lnTo>
                  <a:lnTo>
                    <a:pt x="1258" y="935"/>
                  </a:lnTo>
                  <a:lnTo>
                    <a:pt x="1275" y="936"/>
                  </a:lnTo>
                  <a:lnTo>
                    <a:pt x="1287" y="935"/>
                  </a:lnTo>
                  <a:lnTo>
                    <a:pt x="1298" y="931"/>
                  </a:lnTo>
                  <a:lnTo>
                    <a:pt x="1309" y="924"/>
                  </a:lnTo>
                  <a:lnTo>
                    <a:pt x="1317" y="914"/>
                  </a:lnTo>
                  <a:lnTo>
                    <a:pt x="1319" y="900"/>
                  </a:lnTo>
                  <a:lnTo>
                    <a:pt x="1317" y="888"/>
                  </a:lnTo>
                  <a:lnTo>
                    <a:pt x="1311" y="878"/>
                  </a:lnTo>
                  <a:lnTo>
                    <a:pt x="1302" y="871"/>
                  </a:lnTo>
                  <a:lnTo>
                    <a:pt x="1290" y="865"/>
                  </a:lnTo>
                  <a:lnTo>
                    <a:pt x="1278" y="858"/>
                  </a:lnTo>
                  <a:lnTo>
                    <a:pt x="1265" y="851"/>
                  </a:lnTo>
                  <a:lnTo>
                    <a:pt x="1253" y="845"/>
                  </a:lnTo>
                  <a:lnTo>
                    <a:pt x="1241" y="837"/>
                  </a:lnTo>
                  <a:lnTo>
                    <a:pt x="1232" y="826"/>
                  </a:lnTo>
                  <a:lnTo>
                    <a:pt x="1226" y="811"/>
                  </a:lnTo>
                  <a:lnTo>
                    <a:pt x="1224" y="796"/>
                  </a:lnTo>
                  <a:lnTo>
                    <a:pt x="1226" y="777"/>
                  </a:lnTo>
                  <a:lnTo>
                    <a:pt x="1233" y="762"/>
                  </a:lnTo>
                  <a:lnTo>
                    <a:pt x="1245" y="750"/>
                  </a:lnTo>
                  <a:lnTo>
                    <a:pt x="1258" y="741"/>
                  </a:lnTo>
                  <a:lnTo>
                    <a:pt x="1275" y="737"/>
                  </a:lnTo>
                  <a:lnTo>
                    <a:pt x="1295" y="734"/>
                  </a:lnTo>
                  <a:close/>
                  <a:moveTo>
                    <a:pt x="55" y="398"/>
                  </a:moveTo>
                  <a:lnTo>
                    <a:pt x="55" y="477"/>
                  </a:lnTo>
                  <a:lnTo>
                    <a:pt x="86" y="477"/>
                  </a:lnTo>
                  <a:lnTo>
                    <a:pt x="98" y="475"/>
                  </a:lnTo>
                  <a:lnTo>
                    <a:pt x="110" y="471"/>
                  </a:lnTo>
                  <a:lnTo>
                    <a:pt x="121" y="463"/>
                  </a:lnTo>
                  <a:lnTo>
                    <a:pt x="128" y="453"/>
                  </a:lnTo>
                  <a:lnTo>
                    <a:pt x="130" y="437"/>
                  </a:lnTo>
                  <a:lnTo>
                    <a:pt x="128" y="425"/>
                  </a:lnTo>
                  <a:lnTo>
                    <a:pt x="122" y="414"/>
                  </a:lnTo>
                  <a:lnTo>
                    <a:pt x="113" y="408"/>
                  </a:lnTo>
                  <a:lnTo>
                    <a:pt x="102" y="402"/>
                  </a:lnTo>
                  <a:lnTo>
                    <a:pt x="92" y="400"/>
                  </a:lnTo>
                  <a:lnTo>
                    <a:pt x="81" y="398"/>
                  </a:lnTo>
                  <a:lnTo>
                    <a:pt x="55" y="398"/>
                  </a:lnTo>
                  <a:close/>
                  <a:moveTo>
                    <a:pt x="310" y="396"/>
                  </a:moveTo>
                  <a:lnTo>
                    <a:pt x="291" y="397"/>
                  </a:lnTo>
                  <a:lnTo>
                    <a:pt x="274" y="405"/>
                  </a:lnTo>
                  <a:lnTo>
                    <a:pt x="260" y="416"/>
                  </a:lnTo>
                  <a:lnTo>
                    <a:pt x="251" y="429"/>
                  </a:lnTo>
                  <a:lnTo>
                    <a:pt x="243" y="445"/>
                  </a:lnTo>
                  <a:lnTo>
                    <a:pt x="239" y="463"/>
                  </a:lnTo>
                  <a:lnTo>
                    <a:pt x="237" y="482"/>
                  </a:lnTo>
                  <a:lnTo>
                    <a:pt x="238" y="501"/>
                  </a:lnTo>
                  <a:lnTo>
                    <a:pt x="243" y="518"/>
                  </a:lnTo>
                  <a:lnTo>
                    <a:pt x="250" y="535"/>
                  </a:lnTo>
                  <a:lnTo>
                    <a:pt x="260" y="548"/>
                  </a:lnTo>
                  <a:lnTo>
                    <a:pt x="274" y="559"/>
                  </a:lnTo>
                  <a:lnTo>
                    <a:pt x="290" y="566"/>
                  </a:lnTo>
                  <a:lnTo>
                    <a:pt x="310" y="568"/>
                  </a:lnTo>
                  <a:lnTo>
                    <a:pt x="331" y="566"/>
                  </a:lnTo>
                  <a:lnTo>
                    <a:pt x="347" y="559"/>
                  </a:lnTo>
                  <a:lnTo>
                    <a:pt x="360" y="548"/>
                  </a:lnTo>
                  <a:lnTo>
                    <a:pt x="371" y="535"/>
                  </a:lnTo>
                  <a:lnTo>
                    <a:pt x="377" y="518"/>
                  </a:lnTo>
                  <a:lnTo>
                    <a:pt x="381" y="501"/>
                  </a:lnTo>
                  <a:lnTo>
                    <a:pt x="384" y="482"/>
                  </a:lnTo>
                  <a:lnTo>
                    <a:pt x="381" y="463"/>
                  </a:lnTo>
                  <a:lnTo>
                    <a:pt x="377" y="445"/>
                  </a:lnTo>
                  <a:lnTo>
                    <a:pt x="369" y="429"/>
                  </a:lnTo>
                  <a:lnTo>
                    <a:pt x="360" y="416"/>
                  </a:lnTo>
                  <a:lnTo>
                    <a:pt x="347" y="405"/>
                  </a:lnTo>
                  <a:lnTo>
                    <a:pt x="330" y="397"/>
                  </a:lnTo>
                  <a:lnTo>
                    <a:pt x="310" y="396"/>
                  </a:lnTo>
                  <a:close/>
                  <a:moveTo>
                    <a:pt x="1920" y="371"/>
                  </a:moveTo>
                  <a:lnTo>
                    <a:pt x="1952" y="371"/>
                  </a:lnTo>
                  <a:lnTo>
                    <a:pt x="1952" y="592"/>
                  </a:lnTo>
                  <a:lnTo>
                    <a:pt x="1920" y="592"/>
                  </a:lnTo>
                  <a:lnTo>
                    <a:pt x="1920" y="371"/>
                  </a:lnTo>
                  <a:close/>
                  <a:moveTo>
                    <a:pt x="1677" y="371"/>
                  </a:moveTo>
                  <a:lnTo>
                    <a:pt x="1719" y="371"/>
                  </a:lnTo>
                  <a:lnTo>
                    <a:pt x="1817" y="550"/>
                  </a:lnTo>
                  <a:lnTo>
                    <a:pt x="1819" y="550"/>
                  </a:lnTo>
                  <a:lnTo>
                    <a:pt x="1819" y="371"/>
                  </a:lnTo>
                  <a:lnTo>
                    <a:pt x="1851" y="371"/>
                  </a:lnTo>
                  <a:lnTo>
                    <a:pt x="1851" y="592"/>
                  </a:lnTo>
                  <a:lnTo>
                    <a:pt x="1809" y="592"/>
                  </a:lnTo>
                  <a:lnTo>
                    <a:pt x="1708" y="410"/>
                  </a:lnTo>
                  <a:lnTo>
                    <a:pt x="1708" y="592"/>
                  </a:lnTo>
                  <a:lnTo>
                    <a:pt x="1677" y="592"/>
                  </a:lnTo>
                  <a:lnTo>
                    <a:pt x="1677" y="371"/>
                  </a:lnTo>
                  <a:close/>
                  <a:moveTo>
                    <a:pt x="1435" y="371"/>
                  </a:moveTo>
                  <a:lnTo>
                    <a:pt x="1467" y="371"/>
                  </a:lnTo>
                  <a:lnTo>
                    <a:pt x="1467" y="463"/>
                  </a:lnTo>
                  <a:lnTo>
                    <a:pt x="1573" y="463"/>
                  </a:lnTo>
                  <a:lnTo>
                    <a:pt x="1573" y="371"/>
                  </a:lnTo>
                  <a:lnTo>
                    <a:pt x="1605" y="371"/>
                  </a:lnTo>
                  <a:lnTo>
                    <a:pt x="1605" y="592"/>
                  </a:lnTo>
                  <a:lnTo>
                    <a:pt x="1573" y="592"/>
                  </a:lnTo>
                  <a:lnTo>
                    <a:pt x="1573" y="491"/>
                  </a:lnTo>
                  <a:lnTo>
                    <a:pt x="1467" y="491"/>
                  </a:lnTo>
                  <a:lnTo>
                    <a:pt x="1467" y="592"/>
                  </a:lnTo>
                  <a:lnTo>
                    <a:pt x="1435" y="592"/>
                  </a:lnTo>
                  <a:lnTo>
                    <a:pt x="1435" y="371"/>
                  </a:lnTo>
                  <a:close/>
                  <a:moveTo>
                    <a:pt x="1038" y="371"/>
                  </a:moveTo>
                  <a:lnTo>
                    <a:pt x="1161" y="371"/>
                  </a:lnTo>
                  <a:lnTo>
                    <a:pt x="1161" y="398"/>
                  </a:lnTo>
                  <a:lnTo>
                    <a:pt x="1068" y="398"/>
                  </a:lnTo>
                  <a:lnTo>
                    <a:pt x="1068" y="463"/>
                  </a:lnTo>
                  <a:lnTo>
                    <a:pt x="1153" y="463"/>
                  </a:lnTo>
                  <a:lnTo>
                    <a:pt x="1153" y="491"/>
                  </a:lnTo>
                  <a:lnTo>
                    <a:pt x="1068" y="491"/>
                  </a:lnTo>
                  <a:lnTo>
                    <a:pt x="1068" y="564"/>
                  </a:lnTo>
                  <a:lnTo>
                    <a:pt x="1161" y="564"/>
                  </a:lnTo>
                  <a:lnTo>
                    <a:pt x="1161" y="592"/>
                  </a:lnTo>
                  <a:lnTo>
                    <a:pt x="1038" y="592"/>
                  </a:lnTo>
                  <a:lnTo>
                    <a:pt x="1038" y="371"/>
                  </a:lnTo>
                  <a:close/>
                  <a:moveTo>
                    <a:pt x="820" y="371"/>
                  </a:moveTo>
                  <a:lnTo>
                    <a:pt x="990" y="371"/>
                  </a:lnTo>
                  <a:lnTo>
                    <a:pt x="990" y="398"/>
                  </a:lnTo>
                  <a:lnTo>
                    <a:pt x="921" y="398"/>
                  </a:lnTo>
                  <a:lnTo>
                    <a:pt x="921" y="592"/>
                  </a:lnTo>
                  <a:lnTo>
                    <a:pt x="889" y="592"/>
                  </a:lnTo>
                  <a:lnTo>
                    <a:pt x="889" y="398"/>
                  </a:lnTo>
                  <a:lnTo>
                    <a:pt x="820" y="398"/>
                  </a:lnTo>
                  <a:lnTo>
                    <a:pt x="820" y="371"/>
                  </a:lnTo>
                  <a:close/>
                  <a:moveTo>
                    <a:pt x="594" y="371"/>
                  </a:moveTo>
                  <a:lnTo>
                    <a:pt x="631" y="371"/>
                  </a:lnTo>
                  <a:lnTo>
                    <a:pt x="697" y="470"/>
                  </a:lnTo>
                  <a:lnTo>
                    <a:pt x="763" y="371"/>
                  </a:lnTo>
                  <a:lnTo>
                    <a:pt x="800" y="371"/>
                  </a:lnTo>
                  <a:lnTo>
                    <a:pt x="713" y="501"/>
                  </a:lnTo>
                  <a:lnTo>
                    <a:pt x="713" y="592"/>
                  </a:lnTo>
                  <a:lnTo>
                    <a:pt x="682" y="592"/>
                  </a:lnTo>
                  <a:lnTo>
                    <a:pt x="682" y="501"/>
                  </a:lnTo>
                  <a:lnTo>
                    <a:pt x="594" y="371"/>
                  </a:lnTo>
                  <a:close/>
                  <a:moveTo>
                    <a:pt x="476" y="371"/>
                  </a:moveTo>
                  <a:lnTo>
                    <a:pt x="508" y="371"/>
                  </a:lnTo>
                  <a:lnTo>
                    <a:pt x="508" y="564"/>
                  </a:lnTo>
                  <a:lnTo>
                    <a:pt x="601" y="564"/>
                  </a:lnTo>
                  <a:lnTo>
                    <a:pt x="601" y="592"/>
                  </a:lnTo>
                  <a:lnTo>
                    <a:pt x="476" y="592"/>
                  </a:lnTo>
                  <a:lnTo>
                    <a:pt x="476" y="371"/>
                  </a:lnTo>
                  <a:close/>
                  <a:moveTo>
                    <a:pt x="23" y="371"/>
                  </a:moveTo>
                  <a:lnTo>
                    <a:pt x="81" y="371"/>
                  </a:lnTo>
                  <a:lnTo>
                    <a:pt x="100" y="372"/>
                  </a:lnTo>
                  <a:lnTo>
                    <a:pt x="117" y="376"/>
                  </a:lnTo>
                  <a:lnTo>
                    <a:pt x="133" y="381"/>
                  </a:lnTo>
                  <a:lnTo>
                    <a:pt x="146" y="390"/>
                  </a:lnTo>
                  <a:lnTo>
                    <a:pt x="155" y="402"/>
                  </a:lnTo>
                  <a:lnTo>
                    <a:pt x="162" y="417"/>
                  </a:lnTo>
                  <a:lnTo>
                    <a:pt x="163" y="437"/>
                  </a:lnTo>
                  <a:lnTo>
                    <a:pt x="162" y="457"/>
                  </a:lnTo>
                  <a:lnTo>
                    <a:pt x="155" y="473"/>
                  </a:lnTo>
                  <a:lnTo>
                    <a:pt x="146" y="485"/>
                  </a:lnTo>
                  <a:lnTo>
                    <a:pt x="133" y="494"/>
                  </a:lnTo>
                  <a:lnTo>
                    <a:pt x="118" y="499"/>
                  </a:lnTo>
                  <a:lnTo>
                    <a:pt x="102" y="503"/>
                  </a:lnTo>
                  <a:lnTo>
                    <a:pt x="85" y="505"/>
                  </a:lnTo>
                  <a:lnTo>
                    <a:pt x="55" y="505"/>
                  </a:lnTo>
                  <a:lnTo>
                    <a:pt x="55" y="592"/>
                  </a:lnTo>
                  <a:lnTo>
                    <a:pt x="23" y="592"/>
                  </a:lnTo>
                  <a:lnTo>
                    <a:pt x="23" y="371"/>
                  </a:lnTo>
                  <a:close/>
                  <a:moveTo>
                    <a:pt x="2128" y="367"/>
                  </a:moveTo>
                  <a:lnTo>
                    <a:pt x="2154" y="369"/>
                  </a:lnTo>
                  <a:lnTo>
                    <a:pt x="2177" y="377"/>
                  </a:lnTo>
                  <a:lnTo>
                    <a:pt x="2175" y="408"/>
                  </a:lnTo>
                  <a:lnTo>
                    <a:pt x="2154" y="398"/>
                  </a:lnTo>
                  <a:lnTo>
                    <a:pt x="2130" y="396"/>
                  </a:lnTo>
                  <a:lnTo>
                    <a:pt x="2106" y="398"/>
                  </a:lnTo>
                  <a:lnTo>
                    <a:pt x="2084" y="406"/>
                  </a:lnTo>
                  <a:lnTo>
                    <a:pt x="2067" y="420"/>
                  </a:lnTo>
                  <a:lnTo>
                    <a:pt x="2055" y="437"/>
                  </a:lnTo>
                  <a:lnTo>
                    <a:pt x="2047" y="458"/>
                  </a:lnTo>
                  <a:lnTo>
                    <a:pt x="2045" y="482"/>
                  </a:lnTo>
                  <a:lnTo>
                    <a:pt x="2047" y="506"/>
                  </a:lnTo>
                  <a:lnTo>
                    <a:pt x="2055" y="527"/>
                  </a:lnTo>
                  <a:lnTo>
                    <a:pt x="2068" y="545"/>
                  </a:lnTo>
                  <a:lnTo>
                    <a:pt x="2086" y="558"/>
                  </a:lnTo>
                  <a:lnTo>
                    <a:pt x="2106" y="566"/>
                  </a:lnTo>
                  <a:lnTo>
                    <a:pt x="2128" y="568"/>
                  </a:lnTo>
                  <a:lnTo>
                    <a:pt x="2146" y="567"/>
                  </a:lnTo>
                  <a:lnTo>
                    <a:pt x="2163" y="563"/>
                  </a:lnTo>
                  <a:lnTo>
                    <a:pt x="2176" y="558"/>
                  </a:lnTo>
                  <a:lnTo>
                    <a:pt x="2179" y="588"/>
                  </a:lnTo>
                  <a:lnTo>
                    <a:pt x="2160" y="594"/>
                  </a:lnTo>
                  <a:lnTo>
                    <a:pt x="2143" y="596"/>
                  </a:lnTo>
                  <a:lnTo>
                    <a:pt x="2127" y="596"/>
                  </a:lnTo>
                  <a:lnTo>
                    <a:pt x="2099" y="594"/>
                  </a:lnTo>
                  <a:lnTo>
                    <a:pt x="2074" y="586"/>
                  </a:lnTo>
                  <a:lnTo>
                    <a:pt x="2053" y="574"/>
                  </a:lnTo>
                  <a:lnTo>
                    <a:pt x="2034" y="556"/>
                  </a:lnTo>
                  <a:lnTo>
                    <a:pt x="2022" y="535"/>
                  </a:lnTo>
                  <a:lnTo>
                    <a:pt x="2014" y="510"/>
                  </a:lnTo>
                  <a:lnTo>
                    <a:pt x="2010" y="481"/>
                  </a:lnTo>
                  <a:lnTo>
                    <a:pt x="2014" y="453"/>
                  </a:lnTo>
                  <a:lnTo>
                    <a:pt x="2022" y="429"/>
                  </a:lnTo>
                  <a:lnTo>
                    <a:pt x="2035" y="408"/>
                  </a:lnTo>
                  <a:lnTo>
                    <a:pt x="2054" y="390"/>
                  </a:lnTo>
                  <a:lnTo>
                    <a:pt x="2075" y="377"/>
                  </a:lnTo>
                  <a:lnTo>
                    <a:pt x="2100" y="371"/>
                  </a:lnTo>
                  <a:lnTo>
                    <a:pt x="2128" y="367"/>
                  </a:lnTo>
                  <a:close/>
                  <a:moveTo>
                    <a:pt x="1331" y="367"/>
                  </a:moveTo>
                  <a:lnTo>
                    <a:pt x="1356" y="369"/>
                  </a:lnTo>
                  <a:lnTo>
                    <a:pt x="1382" y="377"/>
                  </a:lnTo>
                  <a:lnTo>
                    <a:pt x="1379" y="408"/>
                  </a:lnTo>
                  <a:lnTo>
                    <a:pt x="1356" y="398"/>
                  </a:lnTo>
                  <a:lnTo>
                    <a:pt x="1334" y="396"/>
                  </a:lnTo>
                  <a:lnTo>
                    <a:pt x="1309" y="398"/>
                  </a:lnTo>
                  <a:lnTo>
                    <a:pt x="1289" y="406"/>
                  </a:lnTo>
                  <a:lnTo>
                    <a:pt x="1271" y="420"/>
                  </a:lnTo>
                  <a:lnTo>
                    <a:pt x="1258" y="437"/>
                  </a:lnTo>
                  <a:lnTo>
                    <a:pt x="1250" y="458"/>
                  </a:lnTo>
                  <a:lnTo>
                    <a:pt x="1247" y="482"/>
                  </a:lnTo>
                  <a:lnTo>
                    <a:pt x="1251" y="506"/>
                  </a:lnTo>
                  <a:lnTo>
                    <a:pt x="1259" y="527"/>
                  </a:lnTo>
                  <a:lnTo>
                    <a:pt x="1273" y="545"/>
                  </a:lnTo>
                  <a:lnTo>
                    <a:pt x="1290" y="558"/>
                  </a:lnTo>
                  <a:lnTo>
                    <a:pt x="1310" y="566"/>
                  </a:lnTo>
                  <a:lnTo>
                    <a:pt x="1331" y="568"/>
                  </a:lnTo>
                  <a:lnTo>
                    <a:pt x="1348" y="567"/>
                  </a:lnTo>
                  <a:lnTo>
                    <a:pt x="1366" y="563"/>
                  </a:lnTo>
                  <a:lnTo>
                    <a:pt x="1380" y="558"/>
                  </a:lnTo>
                  <a:lnTo>
                    <a:pt x="1382" y="588"/>
                  </a:lnTo>
                  <a:lnTo>
                    <a:pt x="1364" y="594"/>
                  </a:lnTo>
                  <a:lnTo>
                    <a:pt x="1346" y="596"/>
                  </a:lnTo>
                  <a:lnTo>
                    <a:pt x="1331" y="596"/>
                  </a:lnTo>
                  <a:lnTo>
                    <a:pt x="1303" y="594"/>
                  </a:lnTo>
                  <a:lnTo>
                    <a:pt x="1278" y="586"/>
                  </a:lnTo>
                  <a:lnTo>
                    <a:pt x="1255" y="574"/>
                  </a:lnTo>
                  <a:lnTo>
                    <a:pt x="1238" y="556"/>
                  </a:lnTo>
                  <a:lnTo>
                    <a:pt x="1225" y="535"/>
                  </a:lnTo>
                  <a:lnTo>
                    <a:pt x="1217" y="510"/>
                  </a:lnTo>
                  <a:lnTo>
                    <a:pt x="1214" y="481"/>
                  </a:lnTo>
                  <a:lnTo>
                    <a:pt x="1217" y="453"/>
                  </a:lnTo>
                  <a:lnTo>
                    <a:pt x="1226" y="429"/>
                  </a:lnTo>
                  <a:lnTo>
                    <a:pt x="1240" y="408"/>
                  </a:lnTo>
                  <a:lnTo>
                    <a:pt x="1257" y="390"/>
                  </a:lnTo>
                  <a:lnTo>
                    <a:pt x="1279" y="377"/>
                  </a:lnTo>
                  <a:lnTo>
                    <a:pt x="1303" y="371"/>
                  </a:lnTo>
                  <a:lnTo>
                    <a:pt x="1331" y="367"/>
                  </a:lnTo>
                  <a:close/>
                  <a:moveTo>
                    <a:pt x="310" y="367"/>
                  </a:moveTo>
                  <a:lnTo>
                    <a:pt x="337" y="371"/>
                  </a:lnTo>
                  <a:lnTo>
                    <a:pt x="361" y="378"/>
                  </a:lnTo>
                  <a:lnTo>
                    <a:pt x="380" y="392"/>
                  </a:lnTo>
                  <a:lnTo>
                    <a:pt x="396" y="409"/>
                  </a:lnTo>
                  <a:lnTo>
                    <a:pt x="408" y="430"/>
                  </a:lnTo>
                  <a:lnTo>
                    <a:pt x="415" y="454"/>
                  </a:lnTo>
                  <a:lnTo>
                    <a:pt x="417" y="482"/>
                  </a:lnTo>
                  <a:lnTo>
                    <a:pt x="415" y="510"/>
                  </a:lnTo>
                  <a:lnTo>
                    <a:pt x="408" y="534"/>
                  </a:lnTo>
                  <a:lnTo>
                    <a:pt x="396" y="555"/>
                  </a:lnTo>
                  <a:lnTo>
                    <a:pt x="381" y="572"/>
                  </a:lnTo>
                  <a:lnTo>
                    <a:pt x="361" y="586"/>
                  </a:lnTo>
                  <a:lnTo>
                    <a:pt x="337" y="594"/>
                  </a:lnTo>
                  <a:lnTo>
                    <a:pt x="310" y="596"/>
                  </a:lnTo>
                  <a:lnTo>
                    <a:pt x="283" y="594"/>
                  </a:lnTo>
                  <a:lnTo>
                    <a:pt x="259" y="586"/>
                  </a:lnTo>
                  <a:lnTo>
                    <a:pt x="239" y="572"/>
                  </a:lnTo>
                  <a:lnTo>
                    <a:pt x="225" y="555"/>
                  </a:lnTo>
                  <a:lnTo>
                    <a:pt x="213" y="534"/>
                  </a:lnTo>
                  <a:lnTo>
                    <a:pt x="206" y="510"/>
                  </a:lnTo>
                  <a:lnTo>
                    <a:pt x="203" y="482"/>
                  </a:lnTo>
                  <a:lnTo>
                    <a:pt x="206" y="454"/>
                  </a:lnTo>
                  <a:lnTo>
                    <a:pt x="213" y="430"/>
                  </a:lnTo>
                  <a:lnTo>
                    <a:pt x="225" y="409"/>
                  </a:lnTo>
                  <a:lnTo>
                    <a:pt x="241" y="392"/>
                  </a:lnTo>
                  <a:lnTo>
                    <a:pt x="259" y="378"/>
                  </a:lnTo>
                  <a:lnTo>
                    <a:pt x="283" y="371"/>
                  </a:lnTo>
                  <a:lnTo>
                    <a:pt x="310" y="367"/>
                  </a:lnTo>
                  <a:close/>
                  <a:moveTo>
                    <a:pt x="310" y="28"/>
                  </a:moveTo>
                  <a:lnTo>
                    <a:pt x="291" y="31"/>
                  </a:lnTo>
                  <a:lnTo>
                    <a:pt x="274" y="37"/>
                  </a:lnTo>
                  <a:lnTo>
                    <a:pt x="260" y="48"/>
                  </a:lnTo>
                  <a:lnTo>
                    <a:pt x="251" y="61"/>
                  </a:lnTo>
                  <a:lnTo>
                    <a:pt x="243" y="77"/>
                  </a:lnTo>
                  <a:lnTo>
                    <a:pt x="239" y="96"/>
                  </a:lnTo>
                  <a:lnTo>
                    <a:pt x="237" y="114"/>
                  </a:lnTo>
                  <a:lnTo>
                    <a:pt x="238" y="133"/>
                  </a:lnTo>
                  <a:lnTo>
                    <a:pt x="243" y="151"/>
                  </a:lnTo>
                  <a:lnTo>
                    <a:pt x="250" y="167"/>
                  </a:lnTo>
                  <a:lnTo>
                    <a:pt x="260" y="181"/>
                  </a:lnTo>
                  <a:lnTo>
                    <a:pt x="274" y="191"/>
                  </a:lnTo>
                  <a:lnTo>
                    <a:pt x="290" y="198"/>
                  </a:lnTo>
                  <a:lnTo>
                    <a:pt x="310" y="201"/>
                  </a:lnTo>
                  <a:lnTo>
                    <a:pt x="331" y="198"/>
                  </a:lnTo>
                  <a:lnTo>
                    <a:pt x="347" y="191"/>
                  </a:lnTo>
                  <a:lnTo>
                    <a:pt x="360" y="181"/>
                  </a:lnTo>
                  <a:lnTo>
                    <a:pt x="371" y="167"/>
                  </a:lnTo>
                  <a:lnTo>
                    <a:pt x="377" y="151"/>
                  </a:lnTo>
                  <a:lnTo>
                    <a:pt x="381" y="133"/>
                  </a:lnTo>
                  <a:lnTo>
                    <a:pt x="384" y="114"/>
                  </a:lnTo>
                  <a:lnTo>
                    <a:pt x="381" y="96"/>
                  </a:lnTo>
                  <a:lnTo>
                    <a:pt x="377" y="77"/>
                  </a:lnTo>
                  <a:lnTo>
                    <a:pt x="369" y="61"/>
                  </a:lnTo>
                  <a:lnTo>
                    <a:pt x="360" y="48"/>
                  </a:lnTo>
                  <a:lnTo>
                    <a:pt x="347" y="37"/>
                  </a:lnTo>
                  <a:lnTo>
                    <a:pt x="330" y="31"/>
                  </a:lnTo>
                  <a:lnTo>
                    <a:pt x="310" y="28"/>
                  </a:lnTo>
                  <a:close/>
                  <a:moveTo>
                    <a:pt x="963" y="4"/>
                  </a:moveTo>
                  <a:lnTo>
                    <a:pt x="995" y="4"/>
                  </a:lnTo>
                  <a:lnTo>
                    <a:pt x="995" y="101"/>
                  </a:lnTo>
                  <a:lnTo>
                    <a:pt x="1091" y="4"/>
                  </a:lnTo>
                  <a:lnTo>
                    <a:pt x="1133" y="4"/>
                  </a:lnTo>
                  <a:lnTo>
                    <a:pt x="1028" y="108"/>
                  </a:lnTo>
                  <a:lnTo>
                    <a:pt x="1141" y="226"/>
                  </a:lnTo>
                  <a:lnTo>
                    <a:pt x="1095" y="226"/>
                  </a:lnTo>
                  <a:lnTo>
                    <a:pt x="995" y="117"/>
                  </a:lnTo>
                  <a:lnTo>
                    <a:pt x="995" y="226"/>
                  </a:lnTo>
                  <a:lnTo>
                    <a:pt x="963" y="226"/>
                  </a:lnTo>
                  <a:lnTo>
                    <a:pt x="963" y="4"/>
                  </a:lnTo>
                  <a:close/>
                  <a:moveTo>
                    <a:pt x="476" y="4"/>
                  </a:moveTo>
                  <a:lnTo>
                    <a:pt x="529" y="4"/>
                  </a:lnTo>
                  <a:lnTo>
                    <a:pt x="598" y="187"/>
                  </a:lnTo>
                  <a:lnTo>
                    <a:pt x="667" y="4"/>
                  </a:lnTo>
                  <a:lnTo>
                    <a:pt x="719" y="4"/>
                  </a:lnTo>
                  <a:lnTo>
                    <a:pt x="719" y="226"/>
                  </a:lnTo>
                  <a:lnTo>
                    <a:pt x="687" y="226"/>
                  </a:lnTo>
                  <a:lnTo>
                    <a:pt x="687" y="33"/>
                  </a:lnTo>
                  <a:lnTo>
                    <a:pt x="614" y="226"/>
                  </a:lnTo>
                  <a:lnTo>
                    <a:pt x="582" y="226"/>
                  </a:lnTo>
                  <a:lnTo>
                    <a:pt x="509" y="33"/>
                  </a:lnTo>
                  <a:lnTo>
                    <a:pt x="508" y="33"/>
                  </a:lnTo>
                  <a:lnTo>
                    <a:pt x="508" y="226"/>
                  </a:lnTo>
                  <a:lnTo>
                    <a:pt x="476" y="226"/>
                  </a:lnTo>
                  <a:lnTo>
                    <a:pt x="476" y="4"/>
                  </a:lnTo>
                  <a:close/>
                  <a:moveTo>
                    <a:pt x="0" y="4"/>
                  </a:moveTo>
                  <a:lnTo>
                    <a:pt x="169" y="4"/>
                  </a:lnTo>
                  <a:lnTo>
                    <a:pt x="169" y="32"/>
                  </a:lnTo>
                  <a:lnTo>
                    <a:pt x="101" y="32"/>
                  </a:lnTo>
                  <a:lnTo>
                    <a:pt x="101" y="226"/>
                  </a:lnTo>
                  <a:lnTo>
                    <a:pt x="69" y="226"/>
                  </a:lnTo>
                  <a:lnTo>
                    <a:pt x="69" y="32"/>
                  </a:lnTo>
                  <a:lnTo>
                    <a:pt x="0" y="32"/>
                  </a:lnTo>
                  <a:lnTo>
                    <a:pt x="0" y="4"/>
                  </a:lnTo>
                  <a:close/>
                  <a:moveTo>
                    <a:pt x="848" y="0"/>
                  </a:moveTo>
                  <a:lnTo>
                    <a:pt x="872" y="1"/>
                  </a:lnTo>
                  <a:lnTo>
                    <a:pt x="895" y="8"/>
                  </a:lnTo>
                  <a:lnTo>
                    <a:pt x="890" y="37"/>
                  </a:lnTo>
                  <a:lnTo>
                    <a:pt x="877" y="32"/>
                  </a:lnTo>
                  <a:lnTo>
                    <a:pt x="864" y="28"/>
                  </a:lnTo>
                  <a:lnTo>
                    <a:pt x="849" y="28"/>
                  </a:lnTo>
                  <a:lnTo>
                    <a:pt x="838" y="28"/>
                  </a:lnTo>
                  <a:lnTo>
                    <a:pt x="828" y="32"/>
                  </a:lnTo>
                  <a:lnTo>
                    <a:pt x="818" y="37"/>
                  </a:lnTo>
                  <a:lnTo>
                    <a:pt x="812" y="45"/>
                  </a:lnTo>
                  <a:lnTo>
                    <a:pt x="810" y="57"/>
                  </a:lnTo>
                  <a:lnTo>
                    <a:pt x="812" y="68"/>
                  </a:lnTo>
                  <a:lnTo>
                    <a:pt x="818" y="76"/>
                  </a:lnTo>
                  <a:lnTo>
                    <a:pt x="828" y="84"/>
                  </a:lnTo>
                  <a:lnTo>
                    <a:pt x="838" y="89"/>
                  </a:lnTo>
                  <a:lnTo>
                    <a:pt x="852" y="96"/>
                  </a:lnTo>
                  <a:lnTo>
                    <a:pt x="864" y="102"/>
                  </a:lnTo>
                  <a:lnTo>
                    <a:pt x="877" y="109"/>
                  </a:lnTo>
                  <a:lnTo>
                    <a:pt x="887" y="118"/>
                  </a:lnTo>
                  <a:lnTo>
                    <a:pt x="897" y="130"/>
                  </a:lnTo>
                  <a:lnTo>
                    <a:pt x="903" y="145"/>
                  </a:lnTo>
                  <a:lnTo>
                    <a:pt x="905" y="163"/>
                  </a:lnTo>
                  <a:lnTo>
                    <a:pt x="903" y="182"/>
                  </a:lnTo>
                  <a:lnTo>
                    <a:pt x="897" y="197"/>
                  </a:lnTo>
                  <a:lnTo>
                    <a:pt x="887" y="208"/>
                  </a:lnTo>
                  <a:lnTo>
                    <a:pt x="874" y="218"/>
                  </a:lnTo>
                  <a:lnTo>
                    <a:pt x="860" y="224"/>
                  </a:lnTo>
                  <a:lnTo>
                    <a:pt x="842" y="228"/>
                  </a:lnTo>
                  <a:lnTo>
                    <a:pt x="824" y="228"/>
                  </a:lnTo>
                  <a:lnTo>
                    <a:pt x="801" y="226"/>
                  </a:lnTo>
                  <a:lnTo>
                    <a:pt x="779" y="219"/>
                  </a:lnTo>
                  <a:lnTo>
                    <a:pt x="783" y="190"/>
                  </a:lnTo>
                  <a:lnTo>
                    <a:pt x="796" y="195"/>
                  </a:lnTo>
                  <a:lnTo>
                    <a:pt x="812" y="199"/>
                  </a:lnTo>
                  <a:lnTo>
                    <a:pt x="828" y="201"/>
                  </a:lnTo>
                  <a:lnTo>
                    <a:pt x="840" y="199"/>
                  </a:lnTo>
                  <a:lnTo>
                    <a:pt x="852" y="195"/>
                  </a:lnTo>
                  <a:lnTo>
                    <a:pt x="861" y="189"/>
                  </a:lnTo>
                  <a:lnTo>
                    <a:pt x="869" y="178"/>
                  </a:lnTo>
                  <a:lnTo>
                    <a:pt x="872" y="165"/>
                  </a:lnTo>
                  <a:lnTo>
                    <a:pt x="869" y="153"/>
                  </a:lnTo>
                  <a:lnTo>
                    <a:pt x="864" y="143"/>
                  </a:lnTo>
                  <a:lnTo>
                    <a:pt x="854" y="135"/>
                  </a:lnTo>
                  <a:lnTo>
                    <a:pt x="842" y="129"/>
                  </a:lnTo>
                  <a:lnTo>
                    <a:pt x="830" y="122"/>
                  </a:lnTo>
                  <a:lnTo>
                    <a:pt x="817" y="117"/>
                  </a:lnTo>
                  <a:lnTo>
                    <a:pt x="805" y="109"/>
                  </a:lnTo>
                  <a:lnTo>
                    <a:pt x="793" y="101"/>
                  </a:lnTo>
                  <a:lnTo>
                    <a:pt x="785" y="90"/>
                  </a:lnTo>
                  <a:lnTo>
                    <a:pt x="779" y="77"/>
                  </a:lnTo>
                  <a:lnTo>
                    <a:pt x="776" y="60"/>
                  </a:lnTo>
                  <a:lnTo>
                    <a:pt x="779" y="41"/>
                  </a:lnTo>
                  <a:lnTo>
                    <a:pt x="787" y="27"/>
                  </a:lnTo>
                  <a:lnTo>
                    <a:pt x="797" y="15"/>
                  </a:lnTo>
                  <a:lnTo>
                    <a:pt x="812" y="7"/>
                  </a:lnTo>
                  <a:lnTo>
                    <a:pt x="829" y="1"/>
                  </a:lnTo>
                  <a:lnTo>
                    <a:pt x="848" y="0"/>
                  </a:lnTo>
                  <a:close/>
                  <a:moveTo>
                    <a:pt x="310" y="0"/>
                  </a:moveTo>
                  <a:lnTo>
                    <a:pt x="337" y="3"/>
                  </a:lnTo>
                  <a:lnTo>
                    <a:pt x="361" y="11"/>
                  </a:lnTo>
                  <a:lnTo>
                    <a:pt x="380" y="24"/>
                  </a:lnTo>
                  <a:lnTo>
                    <a:pt x="396" y="41"/>
                  </a:lnTo>
                  <a:lnTo>
                    <a:pt x="408" y="62"/>
                  </a:lnTo>
                  <a:lnTo>
                    <a:pt x="415" y="88"/>
                  </a:lnTo>
                  <a:lnTo>
                    <a:pt x="417" y="114"/>
                  </a:lnTo>
                  <a:lnTo>
                    <a:pt x="415" y="142"/>
                  </a:lnTo>
                  <a:lnTo>
                    <a:pt x="408" y="166"/>
                  </a:lnTo>
                  <a:lnTo>
                    <a:pt x="396" y="187"/>
                  </a:lnTo>
                  <a:lnTo>
                    <a:pt x="381" y="205"/>
                  </a:lnTo>
                  <a:lnTo>
                    <a:pt x="361" y="218"/>
                  </a:lnTo>
                  <a:lnTo>
                    <a:pt x="337" y="226"/>
                  </a:lnTo>
                  <a:lnTo>
                    <a:pt x="310" y="228"/>
                  </a:lnTo>
                  <a:lnTo>
                    <a:pt x="283" y="226"/>
                  </a:lnTo>
                  <a:lnTo>
                    <a:pt x="259" y="218"/>
                  </a:lnTo>
                  <a:lnTo>
                    <a:pt x="239" y="205"/>
                  </a:lnTo>
                  <a:lnTo>
                    <a:pt x="225" y="187"/>
                  </a:lnTo>
                  <a:lnTo>
                    <a:pt x="213" y="166"/>
                  </a:lnTo>
                  <a:lnTo>
                    <a:pt x="206" y="142"/>
                  </a:lnTo>
                  <a:lnTo>
                    <a:pt x="203" y="114"/>
                  </a:lnTo>
                  <a:lnTo>
                    <a:pt x="206" y="88"/>
                  </a:lnTo>
                  <a:lnTo>
                    <a:pt x="213" y="62"/>
                  </a:lnTo>
                  <a:lnTo>
                    <a:pt x="225" y="41"/>
                  </a:lnTo>
                  <a:lnTo>
                    <a:pt x="241" y="24"/>
                  </a:lnTo>
                  <a:lnTo>
                    <a:pt x="259" y="11"/>
                  </a:lnTo>
                  <a:lnTo>
                    <a:pt x="283" y="3"/>
                  </a:lnTo>
                  <a:lnTo>
                    <a:pt x="310" y="0"/>
                  </a:lnTo>
                  <a:close/>
                </a:path>
              </a:pathLst>
            </a:custGeom>
            <a:solidFill>
              <a:schemeClr val="tx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dirty="0"/>
            </a:p>
          </p:txBody>
        </p:sp>
        <p:sp>
          <p:nvSpPr>
            <p:cNvPr id="3085" name="Freeform 38">
              <a:extLst>
                <a:ext uri="{FF2B5EF4-FFF2-40B4-BE49-F238E27FC236}">
                  <a16:creationId xmlns:a16="http://schemas.microsoft.com/office/drawing/2014/main" id="{6C8AE17A-B834-4372-8AF5-FFC47C58EDDA}"/>
                </a:ext>
              </a:extLst>
            </p:cNvPr>
            <p:cNvSpPr>
              <a:spLocks noEditPoints="1"/>
            </p:cNvSpPr>
            <p:nvPr/>
          </p:nvSpPr>
          <p:spPr bwMode="auto">
            <a:xfrm>
              <a:off x="348" y="434"/>
              <a:ext cx="266" cy="172"/>
            </a:xfrm>
            <a:custGeom>
              <a:avLst/>
              <a:gdLst>
                <a:gd name="T0" fmla="*/ 0 w 1066"/>
                <a:gd name="T1" fmla="*/ 0 h 690"/>
                <a:gd name="T2" fmla="*/ 1 w 1066"/>
                <a:gd name="T3" fmla="*/ 0 h 690"/>
                <a:gd name="T4" fmla="*/ 1 w 1066"/>
                <a:gd name="T5" fmla="*/ 1 h 690"/>
                <a:gd name="T6" fmla="*/ 0 w 1066"/>
                <a:gd name="T7" fmla="*/ 1 h 690"/>
                <a:gd name="T8" fmla="*/ 0 w 1066"/>
                <a:gd name="T9" fmla="*/ 0 h 690"/>
                <a:gd name="T10" fmla="*/ 1 w 1066"/>
                <a:gd name="T11" fmla="*/ 0 h 690"/>
                <a:gd name="T12" fmla="*/ 1 w 1066"/>
                <a:gd name="T13" fmla="*/ 0 h 690"/>
                <a:gd name="T14" fmla="*/ 1 w 1066"/>
                <a:gd name="T15" fmla="*/ 1 h 690"/>
                <a:gd name="T16" fmla="*/ 1 w 1066"/>
                <a:gd name="T17" fmla="*/ 1 h 690"/>
                <a:gd name="T18" fmla="*/ 1 w 1066"/>
                <a:gd name="T19" fmla="*/ 0 h 690"/>
                <a:gd name="T20" fmla="*/ 0 w 1066"/>
                <a:gd name="T21" fmla="*/ 0 h 690"/>
                <a:gd name="T22" fmla="*/ 0 w 1066"/>
                <a:gd name="T23" fmla="*/ 0 h 690"/>
                <a:gd name="T24" fmla="*/ 0 w 1066"/>
                <a:gd name="T25" fmla="*/ 1 h 690"/>
                <a:gd name="T26" fmla="*/ 0 w 1066"/>
                <a:gd name="T27" fmla="*/ 1 h 690"/>
                <a:gd name="T28" fmla="*/ 0 w 1066"/>
                <a:gd name="T29" fmla="*/ 0 h 69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66" h="690">
                  <a:moveTo>
                    <a:pt x="376" y="376"/>
                  </a:moveTo>
                  <a:lnTo>
                    <a:pt x="690" y="376"/>
                  </a:lnTo>
                  <a:lnTo>
                    <a:pt x="690" y="690"/>
                  </a:lnTo>
                  <a:lnTo>
                    <a:pt x="376" y="690"/>
                  </a:lnTo>
                  <a:lnTo>
                    <a:pt x="376" y="376"/>
                  </a:lnTo>
                  <a:close/>
                  <a:moveTo>
                    <a:pt x="752" y="0"/>
                  </a:moveTo>
                  <a:lnTo>
                    <a:pt x="1066" y="0"/>
                  </a:lnTo>
                  <a:lnTo>
                    <a:pt x="1066" y="690"/>
                  </a:lnTo>
                  <a:lnTo>
                    <a:pt x="752" y="690"/>
                  </a:lnTo>
                  <a:lnTo>
                    <a:pt x="752" y="0"/>
                  </a:lnTo>
                  <a:close/>
                  <a:moveTo>
                    <a:pt x="0" y="0"/>
                  </a:moveTo>
                  <a:lnTo>
                    <a:pt x="314" y="0"/>
                  </a:lnTo>
                  <a:lnTo>
                    <a:pt x="314" y="690"/>
                  </a:lnTo>
                  <a:lnTo>
                    <a:pt x="0" y="690"/>
                  </a:lnTo>
                  <a:lnTo>
                    <a:pt x="0" y="0"/>
                  </a:lnTo>
                  <a:close/>
                </a:path>
              </a:pathLst>
            </a:custGeom>
            <a:solidFill>
              <a:schemeClr val="tx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086" name="Freeform 39">
              <a:extLst>
                <a:ext uri="{FF2B5EF4-FFF2-40B4-BE49-F238E27FC236}">
                  <a16:creationId xmlns:a16="http://schemas.microsoft.com/office/drawing/2014/main" id="{4385C044-A8A7-4B41-89B4-F329D4506BD6}"/>
                </a:ext>
              </a:extLst>
            </p:cNvPr>
            <p:cNvSpPr>
              <a:spLocks noEditPoints="1"/>
            </p:cNvSpPr>
            <p:nvPr/>
          </p:nvSpPr>
          <p:spPr bwMode="auto">
            <a:xfrm>
              <a:off x="348" y="340"/>
              <a:ext cx="266" cy="172"/>
            </a:xfrm>
            <a:custGeom>
              <a:avLst/>
              <a:gdLst>
                <a:gd name="T0" fmla="*/ 1 w 1066"/>
                <a:gd name="T1" fmla="*/ 0 h 690"/>
                <a:gd name="T2" fmla="*/ 1 w 1066"/>
                <a:gd name="T3" fmla="*/ 0 h 690"/>
                <a:gd name="T4" fmla="*/ 1 w 1066"/>
                <a:gd name="T5" fmla="*/ 0 h 690"/>
                <a:gd name="T6" fmla="*/ 1 w 1066"/>
                <a:gd name="T7" fmla="*/ 0 h 690"/>
                <a:gd name="T8" fmla="*/ 1 w 1066"/>
                <a:gd name="T9" fmla="*/ 0 h 690"/>
                <a:gd name="T10" fmla="*/ 0 w 1066"/>
                <a:gd name="T11" fmla="*/ 0 h 690"/>
                <a:gd name="T12" fmla="*/ 1 w 1066"/>
                <a:gd name="T13" fmla="*/ 0 h 690"/>
                <a:gd name="T14" fmla="*/ 1 w 1066"/>
                <a:gd name="T15" fmla="*/ 1 h 690"/>
                <a:gd name="T16" fmla="*/ 0 w 1066"/>
                <a:gd name="T17" fmla="*/ 1 h 690"/>
                <a:gd name="T18" fmla="*/ 0 w 1066"/>
                <a:gd name="T19" fmla="*/ 0 h 690"/>
                <a:gd name="T20" fmla="*/ 0 w 1066"/>
                <a:gd name="T21" fmla="*/ 0 h 690"/>
                <a:gd name="T22" fmla="*/ 0 w 1066"/>
                <a:gd name="T23" fmla="*/ 0 h 690"/>
                <a:gd name="T24" fmla="*/ 0 w 1066"/>
                <a:gd name="T25" fmla="*/ 0 h 690"/>
                <a:gd name="T26" fmla="*/ 0 w 1066"/>
                <a:gd name="T27" fmla="*/ 0 h 690"/>
                <a:gd name="T28" fmla="*/ 0 w 1066"/>
                <a:gd name="T29" fmla="*/ 0 h 69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66" h="690">
                  <a:moveTo>
                    <a:pt x="752" y="0"/>
                  </a:moveTo>
                  <a:lnTo>
                    <a:pt x="1066" y="0"/>
                  </a:lnTo>
                  <a:lnTo>
                    <a:pt x="1066" y="314"/>
                  </a:lnTo>
                  <a:lnTo>
                    <a:pt x="752" y="314"/>
                  </a:lnTo>
                  <a:lnTo>
                    <a:pt x="752" y="0"/>
                  </a:lnTo>
                  <a:close/>
                  <a:moveTo>
                    <a:pt x="376" y="0"/>
                  </a:moveTo>
                  <a:lnTo>
                    <a:pt x="690" y="0"/>
                  </a:lnTo>
                  <a:lnTo>
                    <a:pt x="690" y="690"/>
                  </a:lnTo>
                  <a:lnTo>
                    <a:pt x="376" y="690"/>
                  </a:lnTo>
                  <a:lnTo>
                    <a:pt x="376" y="0"/>
                  </a:lnTo>
                  <a:close/>
                  <a:moveTo>
                    <a:pt x="0" y="0"/>
                  </a:moveTo>
                  <a:lnTo>
                    <a:pt x="314" y="0"/>
                  </a:lnTo>
                  <a:lnTo>
                    <a:pt x="314" y="314"/>
                  </a:lnTo>
                  <a:lnTo>
                    <a:pt x="0" y="314"/>
                  </a:lnTo>
                  <a:lnTo>
                    <a:pt x="0" y="0"/>
                  </a:lnTo>
                  <a:close/>
                </a:path>
              </a:pathLst>
            </a:custGeom>
            <a:solidFill>
              <a:srgbClr val="80BF44"/>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grpSp>
      <p:sp>
        <p:nvSpPr>
          <p:cNvPr id="5" name="Content Placeholder 4">
            <a:extLst>
              <a:ext uri="{FF2B5EF4-FFF2-40B4-BE49-F238E27FC236}">
                <a16:creationId xmlns:a16="http://schemas.microsoft.com/office/drawing/2014/main" id="{0863DBE5-8897-C69C-653B-409B12246AE8}"/>
              </a:ext>
            </a:extLst>
          </p:cNvPr>
          <p:cNvSpPr>
            <a:spLocks noGrp="1"/>
          </p:cNvSpPr>
          <p:nvPr>
            <p:ph idx="1"/>
          </p:nvPr>
        </p:nvSpPr>
        <p:spPr>
          <a:xfrm>
            <a:off x="144215" y="698395"/>
            <a:ext cx="2849608" cy="2994354"/>
          </a:xfrm>
        </p:spPr>
        <p:txBody>
          <a:bodyPr/>
          <a:lstStyle/>
          <a:p>
            <a:pPr algn="just"/>
            <a:r>
              <a:rPr lang="en-GB" sz="1200" dirty="0"/>
              <a:t>High energy colliders such as LHC has non-Gaussian tails due to several effects (IBS, SR, B-B, e-cloud, non-linearities……). </a:t>
            </a:r>
          </a:p>
          <a:p>
            <a:pPr algn="just"/>
            <a:r>
              <a:rPr lang="en-GB" sz="1200" dirty="0"/>
              <a:t>In [1], H. Timko et al. observed that the actual bunch profile does not follow the exact Gaussian distribution, but they have a different tail’s population than Gaussian.</a:t>
            </a:r>
          </a:p>
          <a:p>
            <a:pPr algn="just"/>
            <a:r>
              <a:rPr lang="en-GB" sz="1200" dirty="0"/>
              <a:t>In [2,3], M. </a:t>
            </a:r>
            <a:r>
              <a:rPr lang="en-GB" sz="1200" dirty="0" err="1"/>
              <a:t>Fitterer</a:t>
            </a:r>
            <a:r>
              <a:rPr lang="en-GB" sz="1200" dirty="0"/>
              <a:t> et al. and S. </a:t>
            </a:r>
            <a:r>
              <a:rPr lang="en-GB" sz="1200" dirty="0" err="1"/>
              <a:t>Papadopoulou</a:t>
            </a:r>
            <a:r>
              <a:rPr lang="en-GB" sz="1200" dirty="0"/>
              <a:t> observed that the q-Gaussian provides a more realistic model for the bunch profile for LHC and also for the HL-LHC upgrade.</a:t>
            </a:r>
          </a:p>
          <a:p>
            <a:pPr marL="0" indent="0" algn="just">
              <a:buNone/>
            </a:pPr>
            <a:endParaRPr lang="en-GB" sz="1200" dirty="0"/>
          </a:p>
        </p:txBody>
      </p:sp>
      <p:pic>
        <p:nvPicPr>
          <p:cNvPr id="18" name="Picture 17">
            <a:extLst>
              <a:ext uri="{FF2B5EF4-FFF2-40B4-BE49-F238E27FC236}">
                <a16:creationId xmlns:a16="http://schemas.microsoft.com/office/drawing/2014/main" id="{F75873C9-B4C4-4B2E-D299-5A270EE94252}"/>
              </a:ext>
            </a:extLst>
          </p:cNvPr>
          <p:cNvPicPr>
            <a:picLocks noChangeAspect="1"/>
          </p:cNvPicPr>
          <p:nvPr/>
        </p:nvPicPr>
        <p:blipFill>
          <a:blip r:embed="rId4"/>
          <a:stretch>
            <a:fillRect/>
          </a:stretch>
        </p:blipFill>
        <p:spPr>
          <a:xfrm>
            <a:off x="3162729" y="815606"/>
            <a:ext cx="2365016" cy="1853881"/>
          </a:xfrm>
          <a:prstGeom prst="rect">
            <a:avLst/>
          </a:prstGeom>
        </p:spPr>
      </p:pic>
      <p:sp>
        <p:nvSpPr>
          <p:cNvPr id="19" name="TextBox 18">
            <a:extLst>
              <a:ext uri="{FF2B5EF4-FFF2-40B4-BE49-F238E27FC236}">
                <a16:creationId xmlns:a16="http://schemas.microsoft.com/office/drawing/2014/main" id="{53DEF74C-2C1C-621F-FD3F-964E82488D26}"/>
              </a:ext>
            </a:extLst>
          </p:cNvPr>
          <p:cNvSpPr txBox="1"/>
          <p:nvPr/>
        </p:nvSpPr>
        <p:spPr>
          <a:xfrm>
            <a:off x="3162729" y="2652761"/>
            <a:ext cx="2346181" cy="1015663"/>
          </a:xfrm>
          <a:prstGeom prst="rect">
            <a:avLst/>
          </a:prstGeom>
          <a:noFill/>
        </p:spPr>
        <p:txBody>
          <a:bodyPr wrap="square">
            <a:spAutoFit/>
          </a:bodyPr>
          <a:lstStyle/>
          <a:p>
            <a:pPr algn="ctr"/>
            <a:r>
              <a:rPr lang="en-GB" sz="1000" b="0" i="0" u="none" strike="noStrike" baseline="0" dirty="0">
                <a:latin typeface="+mj-lt"/>
              </a:rPr>
              <a:t>Fig. 1: A horizontal bunch profile at the 6.5 </a:t>
            </a:r>
            <a:r>
              <a:rPr lang="en-GB" sz="1000" b="0" i="0" u="none" strike="noStrike" baseline="0" dirty="0" err="1">
                <a:latin typeface="+mj-lt"/>
              </a:rPr>
              <a:t>Te</a:t>
            </a:r>
            <a:r>
              <a:rPr lang="en-GB" sz="1000" dirty="0" err="1">
                <a:latin typeface="+mj-lt"/>
              </a:rPr>
              <a:t>V</a:t>
            </a:r>
            <a:r>
              <a:rPr lang="en-GB" sz="1000" b="0" i="0" u="none" strike="noStrike" baseline="0" dirty="0">
                <a:latin typeface="+mj-lt"/>
              </a:rPr>
              <a:t> energy, as measured by the BSRT, is denoted by blue stars. It is fitted with the Gaussian (dashed line) and the q-Gaussian (solid line) functions [3]. </a:t>
            </a:r>
            <a:endParaRPr lang="en-GB" sz="1000" dirty="0">
              <a:latin typeface="+mj-lt"/>
            </a:endParaRPr>
          </a:p>
        </p:txBody>
      </p:sp>
      <mc:AlternateContent xmlns:mc="http://schemas.openxmlformats.org/markup-compatibility/2006" xmlns:a14="http://schemas.microsoft.com/office/drawing/2010/main">
        <mc:Choice Requires="a14">
          <p:sp>
            <p:nvSpPr>
              <p:cNvPr id="20" name="TextBox 19">
                <a:extLst>
                  <a:ext uri="{FF2B5EF4-FFF2-40B4-BE49-F238E27FC236}">
                    <a16:creationId xmlns:a16="http://schemas.microsoft.com/office/drawing/2014/main" id="{C7DF784B-B1A1-3F44-DEE4-6F6F61F66B5F}"/>
                  </a:ext>
                </a:extLst>
              </p:cNvPr>
              <p:cNvSpPr txBox="1"/>
              <p:nvPr/>
            </p:nvSpPr>
            <p:spPr>
              <a:xfrm>
                <a:off x="4399069" y="553996"/>
                <a:ext cx="1316988" cy="26161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GB" sz="1100" b="0" i="1" u="none" strike="noStrike" baseline="0" dirty="0" smtClean="0">
                          <a:latin typeface="Cambria Math" panose="02040503050406030204" pitchFamily="18" charset="0"/>
                        </a:rPr>
                        <m:t> </m:t>
                      </m:r>
                      <m:r>
                        <a:rPr lang="en-GB" sz="1100" b="0" i="1" u="none" strike="noStrike" baseline="0" dirty="0">
                          <a:latin typeface="Cambria Math" panose="02040503050406030204" pitchFamily="18" charset="0"/>
                        </a:rPr>
                        <m:t>𝑞</m:t>
                      </m:r>
                      <m:r>
                        <a:rPr lang="en-GB" sz="1100" b="0" i="1" u="none" strike="noStrike" baseline="0" dirty="0">
                          <a:latin typeface="Cambria Math" panose="02040503050406030204" pitchFamily="18" charset="0"/>
                        </a:rPr>
                        <m:t> =</m:t>
                      </m:r>
                      <m:r>
                        <a:rPr lang="en-GB" sz="1100" b="0" i="1" u="none" strike="noStrike" baseline="0" dirty="0">
                          <a:latin typeface="Cambria Math" panose="02040503050406030204" pitchFamily="18" charset="0"/>
                        </a:rPr>
                        <m:t>1</m:t>
                      </m:r>
                      <m:r>
                        <a:rPr lang="en-GB" sz="1100" b="0" i="1" u="none" strike="noStrike" baseline="0" dirty="0">
                          <a:latin typeface="Cambria Math" panose="02040503050406030204" pitchFamily="18" charset="0"/>
                        </a:rPr>
                        <m:t>.</m:t>
                      </m:r>
                      <m:r>
                        <a:rPr lang="en-GB" sz="1100" b="0" i="1" u="none" strike="noStrike" baseline="0" dirty="0">
                          <a:latin typeface="Cambria Math" panose="02040503050406030204" pitchFamily="18" charset="0"/>
                        </a:rPr>
                        <m:t>12</m:t>
                      </m:r>
                      <m:r>
                        <a:rPr lang="en-GB" sz="1100" b="0" i="1" u="none" strike="noStrike" baseline="0" dirty="0">
                          <a:latin typeface="Cambria Math" panose="02040503050406030204" pitchFamily="18" charset="0"/>
                        </a:rPr>
                        <m:t>±</m:t>
                      </m:r>
                      <m:r>
                        <a:rPr lang="en-GB" sz="1100" b="0" i="1" u="none" strike="noStrike" baseline="0" dirty="0">
                          <a:latin typeface="Cambria Math" panose="02040503050406030204" pitchFamily="18" charset="0"/>
                        </a:rPr>
                        <m:t>0</m:t>
                      </m:r>
                      <m:r>
                        <a:rPr lang="en-GB" sz="1100" b="0" i="1" u="none" strike="noStrike" baseline="0" dirty="0">
                          <a:latin typeface="Cambria Math" panose="02040503050406030204" pitchFamily="18" charset="0"/>
                        </a:rPr>
                        <m:t>.</m:t>
                      </m:r>
                      <m:r>
                        <a:rPr lang="en-GB" sz="1100" b="0" i="1" u="none" strike="noStrike" baseline="0" dirty="0">
                          <a:latin typeface="Cambria Math" panose="02040503050406030204" pitchFamily="18" charset="0"/>
                        </a:rPr>
                        <m:t>01</m:t>
                      </m:r>
                      <m:r>
                        <a:rPr lang="en-GB" sz="1100" b="0" i="1" u="none" strike="noStrike" baseline="0" dirty="0">
                          <a:latin typeface="Cambria Math" panose="02040503050406030204" pitchFamily="18" charset="0"/>
                        </a:rPr>
                        <m:t> </m:t>
                      </m:r>
                    </m:oMath>
                  </m:oMathPara>
                </a14:m>
                <a:endParaRPr lang="en-GB" dirty="0"/>
              </a:p>
            </p:txBody>
          </p:sp>
        </mc:Choice>
        <mc:Fallback xmlns="">
          <p:sp>
            <p:nvSpPr>
              <p:cNvPr id="20" name="TextBox 19">
                <a:extLst>
                  <a:ext uri="{FF2B5EF4-FFF2-40B4-BE49-F238E27FC236}">
                    <a16:creationId xmlns:a16="http://schemas.microsoft.com/office/drawing/2014/main" id="{C7DF784B-B1A1-3F44-DEE4-6F6F61F66B5F}"/>
                  </a:ext>
                </a:extLst>
              </p:cNvPr>
              <p:cNvSpPr txBox="1">
                <a:spLocks noRot="1" noChangeAspect="1" noMove="1" noResize="1" noEditPoints="1" noAdjustHandles="1" noChangeArrowheads="1" noChangeShapeType="1" noTextEdit="1"/>
              </p:cNvSpPr>
              <p:nvPr/>
            </p:nvSpPr>
            <p:spPr>
              <a:xfrm>
                <a:off x="4399069" y="553996"/>
                <a:ext cx="1316988" cy="261610"/>
              </a:xfrm>
              <a:prstGeom prst="rect">
                <a:avLst/>
              </a:prstGeom>
              <a:blipFill>
                <a:blip r:embed="rId5"/>
                <a:stretch>
                  <a:fillRect/>
                </a:stretch>
              </a:blipFill>
            </p:spPr>
            <p:txBody>
              <a:bodyPr/>
              <a:lstStyle/>
              <a:p>
                <a:r>
                  <a:rPr lang="en-GB">
                    <a:noFill/>
                  </a:rPr>
                  <a:t> </a:t>
                </a:r>
              </a:p>
            </p:txBody>
          </p:sp>
        </mc:Fallback>
      </mc:AlternateContent>
    </p:spTree>
    <p:extLst>
      <p:ext uri="{BB962C8B-B14F-4D97-AF65-F5344CB8AC3E}">
        <p14:creationId xmlns:p14="http://schemas.microsoft.com/office/powerpoint/2010/main" val="32197168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C21F39ED-1CD3-478C-BDA8-9D16E8B3B798}"/>
              </a:ext>
            </a:extLst>
          </p:cNvPr>
          <p:cNvSpPr>
            <a:spLocks noGrp="1" noChangeArrowheads="1"/>
          </p:cNvSpPr>
          <p:nvPr>
            <p:ph type="title"/>
          </p:nvPr>
        </p:nvSpPr>
        <p:spPr>
          <a:xfrm>
            <a:off x="2628900" y="347"/>
            <a:ext cx="3095625" cy="544512"/>
          </a:xfrm>
        </p:spPr>
        <p:txBody>
          <a:bodyPr/>
          <a:lstStyle/>
          <a:p>
            <a:pPr eaLnBrk="1" hangingPunct="1"/>
            <a:r>
              <a:rPr lang="en-GB" altLang="en-US" sz="1500" b="1" dirty="0" err="1">
                <a:solidFill>
                  <a:schemeClr val="bg2"/>
                </a:solidFill>
                <a:latin typeface="Calibri" panose="020F0502020204030204" pitchFamily="34" charset="0"/>
              </a:rPr>
              <a:t>PLT_Fill</a:t>
            </a:r>
            <a:r>
              <a:rPr lang="en-GB" altLang="en-US" sz="1500" b="1" dirty="0">
                <a:solidFill>
                  <a:schemeClr val="bg2"/>
                </a:solidFill>
                <a:latin typeface="Calibri" panose="020F0502020204030204" pitchFamily="34" charset="0"/>
              </a:rPr>
              <a:t>=4954_BCID=2734_Scan_10_Y</a:t>
            </a:r>
            <a:endParaRPr lang="en-US" altLang="en-US" sz="1500" b="1" dirty="0">
              <a:solidFill>
                <a:schemeClr val="bg2"/>
              </a:solidFill>
              <a:latin typeface="Calibri" panose="020F0502020204030204" pitchFamily="34" charset="0"/>
            </a:endParaRPr>
          </a:p>
        </p:txBody>
      </p:sp>
      <p:sp>
        <p:nvSpPr>
          <p:cNvPr id="3076" name="Rectangle 5">
            <a:extLst>
              <a:ext uri="{FF2B5EF4-FFF2-40B4-BE49-F238E27FC236}">
                <a16:creationId xmlns:a16="http://schemas.microsoft.com/office/drawing/2014/main" id="{92022922-E30C-4F8C-A94C-07DBE30B864E}"/>
              </a:ext>
            </a:extLst>
          </p:cNvPr>
          <p:cNvSpPr>
            <a:spLocks noChangeArrowheads="1"/>
          </p:cNvSpPr>
          <p:nvPr/>
        </p:nvSpPr>
        <p:spPr bwMode="auto">
          <a:xfrm>
            <a:off x="5329238" y="3889375"/>
            <a:ext cx="431800" cy="431800"/>
          </a:xfrm>
          <a:prstGeom prst="rect">
            <a:avLst/>
          </a:prstGeom>
          <a:solidFill>
            <a:srgbClr val="96969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278" tIns="34139" rIns="68278" bIns="34139" anchor="ctr"/>
          <a:lstStyle>
            <a:lvl1pPr defTabSz="576263" eaLnBrk="0" hangingPunct="0">
              <a:defRPr sz="1100">
                <a:solidFill>
                  <a:schemeClr val="tx1"/>
                </a:solidFill>
                <a:latin typeface="Arial" panose="020B0604020202020204" pitchFamily="34" charset="0"/>
              </a:defRPr>
            </a:lvl1pPr>
            <a:lvl2pPr marL="742950" indent="-285750" defTabSz="576263" eaLnBrk="0" hangingPunct="0">
              <a:defRPr sz="1100">
                <a:solidFill>
                  <a:schemeClr val="tx1"/>
                </a:solidFill>
                <a:latin typeface="Arial" panose="020B0604020202020204" pitchFamily="34" charset="0"/>
              </a:defRPr>
            </a:lvl2pPr>
            <a:lvl3pPr marL="1143000" indent="-228600" defTabSz="576263" eaLnBrk="0" hangingPunct="0">
              <a:defRPr sz="1100">
                <a:solidFill>
                  <a:schemeClr val="tx1"/>
                </a:solidFill>
                <a:latin typeface="Arial" panose="020B0604020202020204" pitchFamily="34" charset="0"/>
              </a:defRPr>
            </a:lvl3pPr>
            <a:lvl4pPr marL="1600200" indent="-228600" defTabSz="576263" eaLnBrk="0" hangingPunct="0">
              <a:defRPr sz="1100">
                <a:solidFill>
                  <a:schemeClr val="tx1"/>
                </a:solidFill>
                <a:latin typeface="Arial" panose="020B0604020202020204" pitchFamily="34" charset="0"/>
              </a:defRPr>
            </a:lvl4pPr>
            <a:lvl5pPr marL="2057400" indent="-228600" defTabSz="576263" eaLnBrk="0" hangingPunct="0">
              <a:defRPr sz="1100">
                <a:solidFill>
                  <a:schemeClr val="tx1"/>
                </a:solidFill>
                <a:latin typeface="Arial" panose="020B0604020202020204" pitchFamily="34" charset="0"/>
              </a:defRPr>
            </a:lvl5pPr>
            <a:lvl6pPr marL="2514600" indent="-228600" defTabSz="576263" eaLnBrk="0" fontAlgn="base" hangingPunct="0">
              <a:spcBef>
                <a:spcPct val="0"/>
              </a:spcBef>
              <a:spcAft>
                <a:spcPct val="0"/>
              </a:spcAft>
              <a:defRPr sz="1100">
                <a:solidFill>
                  <a:schemeClr val="tx1"/>
                </a:solidFill>
                <a:latin typeface="Arial" panose="020B0604020202020204" pitchFamily="34" charset="0"/>
              </a:defRPr>
            </a:lvl6pPr>
            <a:lvl7pPr marL="2971800" indent="-228600" defTabSz="576263" eaLnBrk="0" fontAlgn="base" hangingPunct="0">
              <a:spcBef>
                <a:spcPct val="0"/>
              </a:spcBef>
              <a:spcAft>
                <a:spcPct val="0"/>
              </a:spcAft>
              <a:defRPr sz="1100">
                <a:solidFill>
                  <a:schemeClr val="tx1"/>
                </a:solidFill>
                <a:latin typeface="Arial" panose="020B0604020202020204" pitchFamily="34" charset="0"/>
              </a:defRPr>
            </a:lvl7pPr>
            <a:lvl8pPr marL="3429000" indent="-228600" defTabSz="576263" eaLnBrk="0" fontAlgn="base" hangingPunct="0">
              <a:spcBef>
                <a:spcPct val="0"/>
              </a:spcBef>
              <a:spcAft>
                <a:spcPct val="0"/>
              </a:spcAft>
              <a:defRPr sz="1100">
                <a:solidFill>
                  <a:schemeClr val="tx1"/>
                </a:solidFill>
                <a:latin typeface="Arial" panose="020B0604020202020204" pitchFamily="34" charset="0"/>
              </a:defRPr>
            </a:lvl8pPr>
            <a:lvl9pPr marL="3886200" indent="-228600" defTabSz="576263" eaLnBrk="0" fontAlgn="base" hangingPunct="0">
              <a:spcBef>
                <a:spcPct val="0"/>
              </a:spcBef>
              <a:spcAft>
                <a:spcPct val="0"/>
              </a:spcAft>
              <a:defRPr sz="1100">
                <a:solidFill>
                  <a:schemeClr val="tx1"/>
                </a:solidFill>
                <a:latin typeface="Arial" panose="020B0604020202020204" pitchFamily="34" charset="0"/>
              </a:defRPr>
            </a:lvl9pPr>
          </a:lstStyle>
          <a:p>
            <a:pPr algn="ctr" eaLnBrk="1" hangingPunct="1"/>
            <a:r>
              <a:rPr lang="en-US" altLang="en-US" sz="900" dirty="0"/>
              <a:t>20</a:t>
            </a:r>
            <a:endParaRPr lang="ru-RU" altLang="en-US" sz="900" dirty="0"/>
          </a:p>
        </p:txBody>
      </p:sp>
      <p:sp>
        <p:nvSpPr>
          <p:cNvPr id="3077" name="Text Box 8">
            <a:extLst>
              <a:ext uri="{FF2B5EF4-FFF2-40B4-BE49-F238E27FC236}">
                <a16:creationId xmlns:a16="http://schemas.microsoft.com/office/drawing/2014/main" id="{A9B37F90-5802-491C-9473-99734F16E627}"/>
              </a:ext>
            </a:extLst>
          </p:cNvPr>
          <p:cNvSpPr txBox="1">
            <a:spLocks noChangeArrowheads="1"/>
          </p:cNvSpPr>
          <p:nvPr/>
        </p:nvSpPr>
        <p:spPr bwMode="auto">
          <a:xfrm>
            <a:off x="2447925" y="3889375"/>
            <a:ext cx="2784475" cy="1920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278" tIns="34139" rIns="68278" bIns="34139">
            <a:spAutoFit/>
          </a:bodyPr>
          <a:lstStyle>
            <a:lvl1pPr defTabSz="576263" eaLnBrk="0" hangingPunct="0">
              <a:defRPr sz="1100">
                <a:solidFill>
                  <a:schemeClr val="tx1"/>
                </a:solidFill>
                <a:latin typeface="Arial" panose="020B0604020202020204" pitchFamily="34" charset="0"/>
              </a:defRPr>
            </a:lvl1pPr>
            <a:lvl2pPr marL="742950" indent="-285750" defTabSz="576263" eaLnBrk="0" hangingPunct="0">
              <a:defRPr sz="1100">
                <a:solidFill>
                  <a:schemeClr val="tx1"/>
                </a:solidFill>
                <a:latin typeface="Arial" panose="020B0604020202020204" pitchFamily="34" charset="0"/>
              </a:defRPr>
            </a:lvl2pPr>
            <a:lvl3pPr marL="1143000" indent="-228600" defTabSz="576263" eaLnBrk="0" hangingPunct="0">
              <a:defRPr sz="1100">
                <a:solidFill>
                  <a:schemeClr val="tx1"/>
                </a:solidFill>
                <a:latin typeface="Arial" panose="020B0604020202020204" pitchFamily="34" charset="0"/>
              </a:defRPr>
            </a:lvl3pPr>
            <a:lvl4pPr marL="1600200" indent="-228600" defTabSz="576263" eaLnBrk="0" hangingPunct="0">
              <a:defRPr sz="1100">
                <a:solidFill>
                  <a:schemeClr val="tx1"/>
                </a:solidFill>
                <a:latin typeface="Arial" panose="020B0604020202020204" pitchFamily="34" charset="0"/>
              </a:defRPr>
            </a:lvl4pPr>
            <a:lvl5pPr marL="2057400" indent="-228600" defTabSz="576263" eaLnBrk="0" hangingPunct="0">
              <a:defRPr sz="1100">
                <a:solidFill>
                  <a:schemeClr val="tx1"/>
                </a:solidFill>
                <a:latin typeface="Arial" panose="020B0604020202020204" pitchFamily="34" charset="0"/>
              </a:defRPr>
            </a:lvl5pPr>
            <a:lvl6pPr marL="2514600" indent="-228600" defTabSz="576263" eaLnBrk="0" fontAlgn="base" hangingPunct="0">
              <a:spcBef>
                <a:spcPct val="0"/>
              </a:spcBef>
              <a:spcAft>
                <a:spcPct val="0"/>
              </a:spcAft>
              <a:defRPr sz="1100">
                <a:solidFill>
                  <a:schemeClr val="tx1"/>
                </a:solidFill>
                <a:latin typeface="Arial" panose="020B0604020202020204" pitchFamily="34" charset="0"/>
              </a:defRPr>
            </a:lvl6pPr>
            <a:lvl7pPr marL="2971800" indent="-228600" defTabSz="576263" eaLnBrk="0" fontAlgn="base" hangingPunct="0">
              <a:spcBef>
                <a:spcPct val="0"/>
              </a:spcBef>
              <a:spcAft>
                <a:spcPct val="0"/>
              </a:spcAft>
              <a:defRPr sz="1100">
                <a:solidFill>
                  <a:schemeClr val="tx1"/>
                </a:solidFill>
                <a:latin typeface="Arial" panose="020B0604020202020204" pitchFamily="34" charset="0"/>
              </a:defRPr>
            </a:lvl7pPr>
            <a:lvl8pPr marL="3429000" indent="-228600" defTabSz="576263" eaLnBrk="0" fontAlgn="base" hangingPunct="0">
              <a:spcBef>
                <a:spcPct val="0"/>
              </a:spcBef>
              <a:spcAft>
                <a:spcPct val="0"/>
              </a:spcAft>
              <a:defRPr sz="1100">
                <a:solidFill>
                  <a:schemeClr val="tx1"/>
                </a:solidFill>
                <a:latin typeface="Arial" panose="020B0604020202020204" pitchFamily="34" charset="0"/>
              </a:defRPr>
            </a:lvl8pPr>
            <a:lvl9pPr marL="3886200" indent="-228600" defTabSz="576263" eaLnBrk="0" fontAlgn="base" hangingPunct="0">
              <a:spcBef>
                <a:spcPct val="0"/>
              </a:spcBef>
              <a:spcAft>
                <a:spcPct val="0"/>
              </a:spcAft>
              <a:defRPr sz="1100">
                <a:solidFill>
                  <a:schemeClr val="tx1"/>
                </a:solidFill>
                <a:latin typeface="Arial" panose="020B0604020202020204" pitchFamily="34" charset="0"/>
              </a:defRPr>
            </a:lvl9pPr>
          </a:lstStyle>
          <a:p>
            <a:pPr eaLnBrk="1" hangingPunct="1"/>
            <a:endParaRPr lang="ru-RU" altLang="en-US" sz="800" dirty="0">
              <a:solidFill>
                <a:schemeClr val="bg2"/>
              </a:solidFill>
            </a:endParaRPr>
          </a:p>
        </p:txBody>
      </p:sp>
      <p:sp>
        <p:nvSpPr>
          <p:cNvPr id="3079" name="Rectangle 26">
            <a:extLst>
              <a:ext uri="{FF2B5EF4-FFF2-40B4-BE49-F238E27FC236}">
                <a16:creationId xmlns:a16="http://schemas.microsoft.com/office/drawing/2014/main" id="{7190837A-338F-4C35-BCA9-7735243D66CD}"/>
              </a:ext>
            </a:extLst>
          </p:cNvPr>
          <p:cNvSpPr>
            <a:spLocks noChangeArrowheads="1"/>
          </p:cNvSpPr>
          <p:nvPr/>
        </p:nvSpPr>
        <p:spPr bwMode="auto">
          <a:xfrm>
            <a:off x="720725" y="1152525"/>
            <a:ext cx="467995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57606" tIns="28803" rIns="57606" bIns="28803" anchor="ctr"/>
          <a:lstStyle>
            <a:lvl1pPr defTabSz="576263" eaLnBrk="0" hangingPunct="0">
              <a:defRPr sz="1100">
                <a:solidFill>
                  <a:schemeClr val="tx1"/>
                </a:solidFill>
                <a:latin typeface="Arial" panose="020B0604020202020204" pitchFamily="34" charset="0"/>
              </a:defRPr>
            </a:lvl1pPr>
            <a:lvl2pPr marL="742950" indent="-285750" defTabSz="576263" eaLnBrk="0" hangingPunct="0">
              <a:defRPr sz="1100">
                <a:solidFill>
                  <a:schemeClr val="tx1"/>
                </a:solidFill>
                <a:latin typeface="Arial" panose="020B0604020202020204" pitchFamily="34" charset="0"/>
              </a:defRPr>
            </a:lvl2pPr>
            <a:lvl3pPr marL="1143000" indent="-228600" defTabSz="576263" eaLnBrk="0" hangingPunct="0">
              <a:defRPr sz="1100">
                <a:solidFill>
                  <a:schemeClr val="tx1"/>
                </a:solidFill>
                <a:latin typeface="Arial" panose="020B0604020202020204" pitchFamily="34" charset="0"/>
              </a:defRPr>
            </a:lvl3pPr>
            <a:lvl4pPr marL="1600200" indent="-228600" defTabSz="576263" eaLnBrk="0" hangingPunct="0">
              <a:defRPr sz="1100">
                <a:solidFill>
                  <a:schemeClr val="tx1"/>
                </a:solidFill>
                <a:latin typeface="Arial" panose="020B0604020202020204" pitchFamily="34" charset="0"/>
              </a:defRPr>
            </a:lvl4pPr>
            <a:lvl5pPr marL="2057400" indent="-228600" defTabSz="576263" eaLnBrk="0" hangingPunct="0">
              <a:defRPr sz="1100">
                <a:solidFill>
                  <a:schemeClr val="tx1"/>
                </a:solidFill>
                <a:latin typeface="Arial" panose="020B0604020202020204" pitchFamily="34" charset="0"/>
              </a:defRPr>
            </a:lvl5pPr>
            <a:lvl6pPr marL="2514600" indent="-228600" defTabSz="576263" eaLnBrk="0" fontAlgn="base" hangingPunct="0">
              <a:spcBef>
                <a:spcPct val="0"/>
              </a:spcBef>
              <a:spcAft>
                <a:spcPct val="0"/>
              </a:spcAft>
              <a:defRPr sz="1100">
                <a:solidFill>
                  <a:schemeClr val="tx1"/>
                </a:solidFill>
                <a:latin typeface="Arial" panose="020B0604020202020204" pitchFamily="34" charset="0"/>
              </a:defRPr>
            </a:lvl6pPr>
            <a:lvl7pPr marL="2971800" indent="-228600" defTabSz="576263" eaLnBrk="0" fontAlgn="base" hangingPunct="0">
              <a:spcBef>
                <a:spcPct val="0"/>
              </a:spcBef>
              <a:spcAft>
                <a:spcPct val="0"/>
              </a:spcAft>
              <a:defRPr sz="1100">
                <a:solidFill>
                  <a:schemeClr val="tx1"/>
                </a:solidFill>
                <a:latin typeface="Arial" panose="020B0604020202020204" pitchFamily="34" charset="0"/>
              </a:defRPr>
            </a:lvl7pPr>
            <a:lvl8pPr marL="3429000" indent="-228600" defTabSz="576263" eaLnBrk="0" fontAlgn="base" hangingPunct="0">
              <a:spcBef>
                <a:spcPct val="0"/>
              </a:spcBef>
              <a:spcAft>
                <a:spcPct val="0"/>
              </a:spcAft>
              <a:defRPr sz="1100">
                <a:solidFill>
                  <a:schemeClr val="tx1"/>
                </a:solidFill>
                <a:latin typeface="Arial" panose="020B0604020202020204" pitchFamily="34" charset="0"/>
              </a:defRPr>
            </a:lvl8pPr>
            <a:lvl9pPr marL="3886200" indent="-228600" defTabSz="576263" eaLnBrk="0" fontAlgn="base" hangingPunct="0">
              <a:spcBef>
                <a:spcPct val="0"/>
              </a:spcBef>
              <a:spcAft>
                <a:spcPct val="0"/>
              </a:spcAft>
              <a:defRPr sz="1100">
                <a:solidFill>
                  <a:schemeClr val="tx1"/>
                </a:solidFill>
                <a:latin typeface="Arial" panose="020B0604020202020204" pitchFamily="34" charset="0"/>
              </a:defRPr>
            </a:lvl9pPr>
          </a:lstStyle>
          <a:p>
            <a:pPr eaLnBrk="1" hangingPunct="1"/>
            <a:endParaRPr lang="en-GB" altLang="en-US" dirty="0">
              <a:solidFill>
                <a:schemeClr val="tx2"/>
              </a:solidFill>
            </a:endParaRPr>
          </a:p>
        </p:txBody>
      </p:sp>
      <p:pic>
        <p:nvPicPr>
          <p:cNvPr id="3081" name="Picture 30" descr="ТПУ_Презентация_квадраты">
            <a:extLst>
              <a:ext uri="{FF2B5EF4-FFF2-40B4-BE49-F238E27FC236}">
                <a16:creationId xmlns:a16="http://schemas.microsoft.com/office/drawing/2014/main" id="{6B590D2C-E6BE-4CBA-8367-0E76EF255A4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778250"/>
            <a:ext cx="2520950"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xmlns:a14="http://schemas.microsoft.com/office/drawing/2010/main">
        <mc:Choice Requires="a14">
          <p:graphicFrame>
            <p:nvGraphicFramePr>
              <p:cNvPr id="17" name="Table 16">
                <a:extLst>
                  <a:ext uri="{FF2B5EF4-FFF2-40B4-BE49-F238E27FC236}">
                    <a16:creationId xmlns:a16="http://schemas.microsoft.com/office/drawing/2014/main" id="{32C23E2E-5656-079D-7083-D1D29234813E}"/>
                  </a:ext>
                </a:extLst>
              </p:cNvPr>
              <p:cNvGraphicFramePr>
                <a:graphicFrameLocks noGrp="1"/>
              </p:cNvGraphicFramePr>
              <p:nvPr>
                <p:extLst>
                  <p:ext uri="{D42A27DB-BD31-4B8C-83A1-F6EECF244321}">
                    <p14:modId xmlns:p14="http://schemas.microsoft.com/office/powerpoint/2010/main" val="3823980084"/>
                  </p:ext>
                </p:extLst>
              </p:nvPr>
            </p:nvGraphicFramePr>
            <p:xfrm>
              <a:off x="214314" y="2721695"/>
              <a:ext cx="5402261" cy="712639"/>
            </p:xfrm>
            <a:graphic>
              <a:graphicData uri="http://schemas.openxmlformats.org/drawingml/2006/table">
                <a:tbl>
                  <a:tblPr firstRow="1" firstCol="1" bandRow="1">
                    <a:tableStyleId>{7DF18680-E054-41AD-8BC1-D1AEF772440D}</a:tableStyleId>
                  </a:tblPr>
                  <a:tblGrid>
                    <a:gridCol w="969826">
                      <a:extLst>
                        <a:ext uri="{9D8B030D-6E8A-4147-A177-3AD203B41FA5}">
                          <a16:colId xmlns:a16="http://schemas.microsoft.com/office/drawing/2014/main" val="3619602860"/>
                        </a:ext>
                      </a:extLst>
                    </a:gridCol>
                    <a:gridCol w="917278">
                      <a:extLst>
                        <a:ext uri="{9D8B030D-6E8A-4147-A177-3AD203B41FA5}">
                          <a16:colId xmlns:a16="http://schemas.microsoft.com/office/drawing/2014/main" val="4021369305"/>
                        </a:ext>
                      </a:extLst>
                    </a:gridCol>
                    <a:gridCol w="707094">
                      <a:extLst>
                        <a:ext uri="{9D8B030D-6E8A-4147-A177-3AD203B41FA5}">
                          <a16:colId xmlns:a16="http://schemas.microsoft.com/office/drawing/2014/main" val="3461138646"/>
                        </a:ext>
                      </a:extLst>
                    </a:gridCol>
                    <a:gridCol w="720080">
                      <a:extLst>
                        <a:ext uri="{9D8B030D-6E8A-4147-A177-3AD203B41FA5}">
                          <a16:colId xmlns:a16="http://schemas.microsoft.com/office/drawing/2014/main" val="3055510569"/>
                        </a:ext>
                      </a:extLst>
                    </a:gridCol>
                    <a:gridCol w="1008112">
                      <a:extLst>
                        <a:ext uri="{9D8B030D-6E8A-4147-A177-3AD203B41FA5}">
                          <a16:colId xmlns:a16="http://schemas.microsoft.com/office/drawing/2014/main" val="3088824964"/>
                        </a:ext>
                      </a:extLst>
                    </a:gridCol>
                    <a:gridCol w="1079871">
                      <a:extLst>
                        <a:ext uri="{9D8B030D-6E8A-4147-A177-3AD203B41FA5}">
                          <a16:colId xmlns:a16="http://schemas.microsoft.com/office/drawing/2014/main" val="1582408736"/>
                        </a:ext>
                      </a:extLst>
                    </a:gridCol>
                  </a:tblGrid>
                  <a:tr h="230093">
                    <a:tc>
                      <a:txBody>
                        <a:bodyPr/>
                        <a:lstStyle/>
                        <a:p>
                          <a:pPr algn="ctr">
                            <a:lnSpc>
                              <a:spcPct val="107000"/>
                            </a:lnSpc>
                            <a:spcAft>
                              <a:spcPts val="800"/>
                            </a:spcAft>
                          </a:pPr>
                          <a:r>
                            <a:rPr lang="en-US" sz="1000" b="1" dirty="0">
                              <a:solidFill>
                                <a:schemeClr val="tx1"/>
                              </a:solidFill>
                              <a:effectLst/>
                              <a:latin typeface="+mn-lt"/>
                              <a:ea typeface="Calibri" panose="020F0502020204030204" pitchFamily="34" charset="0"/>
                              <a:cs typeface="Arial" panose="020B0604020202020204" pitchFamily="34" charset="0"/>
                            </a:rPr>
                            <a:t>Fitting model</a:t>
                          </a:r>
                          <a:endParaRPr lang="en-GB" sz="1000" b="1" dirty="0">
                            <a:solidFill>
                              <a:schemeClr val="tx1"/>
                            </a:solidFill>
                            <a:effectLst/>
                            <a:latin typeface="+mn-lt"/>
                            <a:ea typeface="Calibri" panose="020F0502020204030204" pitchFamily="34" charset="0"/>
                            <a:cs typeface="Arial" panose="020B0604020202020204" pitchFamily="34" charset="0"/>
                          </a:endParaRP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AB414"/>
                        </a:solidFill>
                      </a:tcPr>
                    </a:tc>
                    <a:tc>
                      <a:txBody>
                        <a:bodyPr/>
                        <a:lstStyle/>
                        <a:p>
                          <a:pPr marL="0" algn="ctr" defTabSz="914400" rtl="0" eaLnBrk="1" latinLnBrk="0" hangingPunct="1">
                            <a:lnSpc>
                              <a:spcPct val="107000"/>
                            </a:lnSpc>
                            <a:spcAft>
                              <a:spcPts val="800"/>
                            </a:spcAft>
                          </a:pPr>
                          <a:r>
                            <a:rPr kumimoji="0" lang="en-US" sz="1000" b="1" u="none" strike="noStrike" kern="1200" cap="none" spc="0" normalizeH="0" baseline="0" noProof="0" dirty="0">
                              <a:ln>
                                <a:noFill/>
                              </a:ln>
                              <a:solidFill>
                                <a:srgbClr val="000000"/>
                              </a:solidFill>
                              <a:effectLst/>
                              <a:uLnTx/>
                              <a:uFillTx/>
                              <a:latin typeface="+mn-lt"/>
                              <a:ea typeface="Calibri" panose="020F0502020204030204" pitchFamily="34" charset="0"/>
                              <a:cs typeface="Arial" panose="020B0604020202020204" pitchFamily="34" charset="0"/>
                            </a:rPr>
                            <a:t>RMSE [</a:t>
                          </a:r>
                          <a14:m>
                            <m:oMath xmlns:m="http://schemas.openxmlformats.org/officeDocument/2006/math">
                              <m:r>
                                <a:rPr kumimoji="0" lang="en-US" sz="1000" b="1" i="1" u="none" strike="noStrike" kern="1200" cap="none" spc="0" normalizeH="0" baseline="0" noProof="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𝟏</m:t>
                              </m:r>
                              <m:sSup>
                                <m:sSupPr>
                                  <m:ctrlPr>
                                    <a:rPr kumimoji="0" lang="en-US" sz="1000" b="1" i="1" u="none" strike="noStrike" kern="1200" cap="none" spc="0" normalizeH="0" baseline="0" noProof="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ctrlPr>
                                </m:sSupPr>
                                <m:e>
                                  <m:r>
                                    <a:rPr kumimoji="0" lang="en-US" sz="1000" b="1" i="1" u="none" strike="noStrike" kern="1200" cap="none" spc="0" normalizeH="0" baseline="0" noProof="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𝟎</m:t>
                                  </m:r>
                                </m:e>
                                <m:sup>
                                  <m:r>
                                    <a:rPr kumimoji="0" lang="en-US" sz="1000" b="1" i="1" u="none" strike="noStrike" kern="1200" cap="none" spc="0" normalizeH="0" baseline="0" noProof="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m:t>
                                  </m:r>
                                  <m:r>
                                    <a:rPr kumimoji="0" lang="en-US" sz="1000" b="1" i="1" u="none" strike="noStrike" kern="1200" cap="none" spc="0" normalizeH="0" baseline="0" noProof="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𝟔</m:t>
                                  </m:r>
                                </m:sup>
                              </m:sSup>
                            </m:oMath>
                          </a14:m>
                          <a:r>
                            <a:rPr kumimoji="0" lang="en-US" sz="1000" b="1" u="none" strike="noStrike" kern="1200" cap="none" spc="0" normalizeH="0" baseline="0" noProof="0" dirty="0">
                              <a:ln>
                                <a:noFill/>
                              </a:ln>
                              <a:solidFill>
                                <a:srgbClr val="000000"/>
                              </a:solidFill>
                              <a:effectLst/>
                              <a:uLnTx/>
                              <a:uFillTx/>
                              <a:latin typeface="+mn-lt"/>
                              <a:ea typeface="Calibri" panose="020F0502020204030204" pitchFamily="34" charset="0"/>
                              <a:cs typeface="Arial" panose="020B0604020202020204" pitchFamily="34" charset="0"/>
                            </a:rPr>
                            <a:t>]</a:t>
                          </a:r>
                          <a:endParaRPr kumimoji="0" lang="en-GB" sz="1000" b="1" u="none" strike="noStrike" kern="1200" cap="none" spc="0" normalizeH="0" baseline="0" dirty="0">
                            <a:ln>
                              <a:noFill/>
                            </a:ln>
                            <a:solidFill>
                              <a:srgbClr val="000000"/>
                            </a:solidFill>
                            <a:effectLst/>
                            <a:uLnTx/>
                            <a:uFillTx/>
                            <a:latin typeface="+mn-lt"/>
                            <a:ea typeface="Calibri" panose="020F0502020204030204" pitchFamily="34" charset="0"/>
                            <a:cs typeface="Arial" panose="020B0604020202020204" pitchFamily="34" charset="0"/>
                          </a:endParaRP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AB414"/>
                        </a:solidFill>
                      </a:tcPr>
                    </a:tc>
                    <a:tc>
                      <a:txBody>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kumimoji="0" lang="en-US" sz="1000" b="1" u="none" strike="noStrike" kern="1200" cap="none" spc="0" normalizeH="0" baseline="0" dirty="0">
                              <a:ln>
                                <a:noFill/>
                              </a:ln>
                              <a:solidFill>
                                <a:srgbClr val="000000"/>
                              </a:solidFill>
                              <a:effectLst/>
                              <a:uLnTx/>
                              <a:uFillTx/>
                              <a:latin typeface="+mn-lt"/>
                              <a:ea typeface="Calibri" panose="020F0502020204030204" pitchFamily="34" charset="0"/>
                              <a:cs typeface="Arial" panose="020B0604020202020204" pitchFamily="34" charset="0"/>
                            </a:rPr>
                            <a:t>Adj. </a:t>
                          </a:r>
                          <a14:m>
                            <m:oMath xmlns:m="http://schemas.openxmlformats.org/officeDocument/2006/math">
                              <m:sSup>
                                <m:sSupPr>
                                  <m:ctrlPr>
                                    <a:rPr kumimoji="0" lang="en-US" sz="1000" b="1" i="1" u="none" strike="noStrike" kern="1200" cap="none" spc="0" normalizeH="0" baseline="0" noProof="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ctrlPr>
                                </m:sSupPr>
                                <m:e>
                                  <m:r>
                                    <a:rPr kumimoji="0" lang="en-US" sz="1000" b="1" i="1" u="none" strike="noStrike" kern="1200" cap="none" spc="0" normalizeH="0" baseline="0" noProof="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𝑹</m:t>
                                  </m:r>
                                </m:e>
                                <m:sup>
                                  <m:r>
                                    <a:rPr kumimoji="0" lang="en-US" sz="1000" b="1" i="1" u="none" strike="noStrike" kern="1200" cap="none" spc="0" normalizeH="0" baseline="0" noProof="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𝟐</m:t>
                                  </m:r>
                                </m:sup>
                              </m:sSup>
                            </m:oMath>
                          </a14:m>
                          <a:endParaRPr kumimoji="0" lang="en-GB" sz="1000" b="1" u="none" strike="noStrike" kern="1200" cap="none" spc="0" normalizeH="0" baseline="0" dirty="0">
                            <a:ln>
                              <a:noFill/>
                            </a:ln>
                            <a:solidFill>
                              <a:srgbClr val="000000"/>
                            </a:solidFill>
                            <a:effectLst/>
                            <a:uLnTx/>
                            <a:uFillTx/>
                            <a:latin typeface="+mn-lt"/>
                            <a:ea typeface="Calibri" panose="020F0502020204030204" pitchFamily="34" charset="0"/>
                            <a:cs typeface="Arial" panose="020B0604020202020204" pitchFamily="34" charset="0"/>
                          </a:endParaRP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AB414"/>
                        </a:solidFill>
                      </a:tcPr>
                    </a:tc>
                    <a:tc>
                      <a:txBody>
                        <a:bodyPr/>
                        <a:lstStyle/>
                        <a:p>
                          <a:pPr marL="0" marR="0" lvl="0" indent="0" algn="ctr" defTabSz="914400" rtl="0" eaLnBrk="1" fontAlgn="auto" latinLnBrk="0" hangingPunct="1">
                            <a:lnSpc>
                              <a:spcPct val="107000"/>
                            </a:lnSpc>
                            <a:spcBef>
                              <a:spcPts val="0"/>
                            </a:spcBef>
                            <a:spcAft>
                              <a:spcPts val="800"/>
                            </a:spcAft>
                            <a:buClrTx/>
                            <a:buSzTx/>
                            <a:buFontTx/>
                            <a:buNone/>
                            <a:tabLst/>
                            <a:defRPr/>
                          </a:pPr>
                          <a14:m>
                            <m:oMath xmlns:m="http://schemas.openxmlformats.org/officeDocument/2006/math">
                              <m:sSup>
                                <m:sSupPr>
                                  <m:ctrlPr>
                                    <a:rPr kumimoji="0" lang="en-US" sz="1000" b="1" i="1" u="none" strike="noStrike" kern="1200" cap="none" spc="0" normalizeH="0" baseline="0" noProof="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ctrlPr>
                                </m:sSupPr>
                                <m:e>
                                  <m:r>
                                    <a:rPr kumimoji="0" lang="en-US" sz="1000" b="1" i="1" u="none" strike="noStrike" kern="1200" cap="none" spc="0" normalizeH="0" baseline="0" noProof="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𝝌</m:t>
                                  </m:r>
                                </m:e>
                                <m:sup>
                                  <m:r>
                                    <a:rPr kumimoji="0" lang="en-US" sz="1000" b="1" i="1" u="none" strike="noStrike" kern="1200" cap="none" spc="0" normalizeH="0" baseline="0" noProof="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𝟐</m:t>
                                  </m:r>
                                </m:sup>
                              </m:sSup>
                              <m:r>
                                <a:rPr kumimoji="0" lang="en-US" sz="1000" b="1" i="1" u="none" strike="noStrike" kern="1200" cap="none" spc="0" normalizeH="0" baseline="0" noProof="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m:t>
                              </m:r>
                              <m:r>
                                <a:rPr kumimoji="0" lang="en-US" sz="1000" b="1" i="1" u="none" strike="noStrike" kern="1200" cap="none" spc="0" normalizeH="0" baseline="0" noProof="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𝒅𝒐𝒇</m:t>
                              </m:r>
                            </m:oMath>
                          </a14:m>
                          <a:r>
                            <a:rPr kumimoji="0" lang="en-GB" sz="1000" b="1" u="none" strike="noStrike" kern="1200" cap="none" spc="0" normalizeH="0" baseline="0" dirty="0">
                              <a:ln>
                                <a:noFill/>
                              </a:ln>
                              <a:solidFill>
                                <a:srgbClr val="000000"/>
                              </a:solidFill>
                              <a:effectLst/>
                              <a:uLnTx/>
                              <a:uFillTx/>
                              <a:latin typeface="+mn-lt"/>
                              <a:ea typeface="Calibri" panose="020F0502020204030204" pitchFamily="34" charset="0"/>
                              <a:cs typeface="Arial" panose="020B0604020202020204" pitchFamily="34" charset="0"/>
                            </a:rPr>
                            <a:t> </a:t>
                          </a: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AB414"/>
                        </a:solidFill>
                      </a:tcPr>
                    </a:tc>
                    <a:tc>
                      <a:txBody>
                        <a:bodyPr/>
                        <a:lstStyle/>
                        <a:p>
                          <a:pPr marL="0" algn="ctr" defTabSz="914400" rtl="0" eaLnBrk="1" latinLnBrk="0" hangingPunct="1">
                            <a:lnSpc>
                              <a:spcPct val="107000"/>
                            </a:lnSpc>
                            <a:spcAft>
                              <a:spcPts val="800"/>
                            </a:spcAft>
                          </a:pPr>
                          <a14:m>
                            <m:oMath xmlns:m="http://schemas.openxmlformats.org/officeDocument/2006/math">
                              <m:sSubSup>
                                <m:sSubSupPr>
                                  <m:ctrlPr>
                                    <a:rPr kumimoji="0" lang="en-US" sz="1000" b="1" i="1"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ctrlPr>
                                </m:sSubSupPr>
                                <m:e>
                                  <m:r>
                                    <a:rPr kumimoji="0" lang="en-US" sz="1000" b="1" i="0"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𝚺</m:t>
                                  </m:r>
                                </m:e>
                                <m:sub>
                                  <m:r>
                                    <a:rPr kumimoji="0" lang="en-US" sz="1000" b="1" i="1"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𝒄𝒐𝒏𝒗</m:t>
                                  </m:r>
                                </m:sub>
                                <m:sup>
                                  <m:r>
                                    <a:rPr kumimoji="0" lang="en-US" sz="1000" b="1" i="1"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𝒇𝒊𝒕</m:t>
                                  </m:r>
                                  <m:r>
                                    <a:rPr kumimoji="0" lang="en-US" sz="1000" b="1" i="1"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m:t>
                                  </m:r>
                                  <m:r>
                                    <a:rPr kumimoji="0" lang="en-US" sz="1000" b="1" i="1"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𝒎𝒐𝒅𝒆𝒍</m:t>
                                  </m:r>
                                </m:sup>
                              </m:sSubSup>
                              <m:r>
                                <a:rPr kumimoji="0" lang="en-US" sz="1000" b="1" i="0"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m:t>
                              </m:r>
                              <m:r>
                                <a:rPr kumimoji="0" lang="en-US" sz="1000" b="1" i="1"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𝝁</m:t>
                              </m:r>
                              <m:r>
                                <a:rPr kumimoji="0" lang="en-US" sz="1000" b="1" i="1"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𝒎</m:t>
                              </m:r>
                              <m:r>
                                <a:rPr kumimoji="0" lang="en-US" sz="1000" b="1" i="1"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m:t>
                              </m:r>
                            </m:oMath>
                          </a14:m>
                          <a:r>
                            <a:rPr kumimoji="0" lang="en-GB" sz="1000" b="1" u="none" strike="noStrike" kern="1200" cap="none" spc="0" normalizeH="0" baseline="0" dirty="0">
                              <a:ln>
                                <a:noFill/>
                              </a:ln>
                              <a:solidFill>
                                <a:srgbClr val="000000"/>
                              </a:solidFill>
                              <a:effectLst/>
                              <a:uLnTx/>
                              <a:uFillTx/>
                              <a:latin typeface="+mn-lt"/>
                              <a:ea typeface="Calibri" panose="020F0502020204030204" pitchFamily="34" charset="0"/>
                              <a:cs typeface="Arial" panose="020B0604020202020204" pitchFamily="34" charset="0"/>
                            </a:rPr>
                            <a:t> </a:t>
                          </a: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AB414"/>
                        </a:solidFill>
                      </a:tcPr>
                    </a:tc>
                    <a:tc>
                      <a:txBody>
                        <a:bodyPr/>
                        <a:lstStyle/>
                        <a:p>
                          <a:pPr marL="0" marR="0" lvl="0" indent="0" algn="ctr" defTabSz="914400" rtl="0" eaLnBrk="1" fontAlgn="auto" latinLnBrk="0" hangingPunct="1">
                            <a:lnSpc>
                              <a:spcPct val="107000"/>
                            </a:lnSpc>
                            <a:spcBef>
                              <a:spcPts val="0"/>
                            </a:spcBef>
                            <a:spcAft>
                              <a:spcPts val="800"/>
                            </a:spcAft>
                            <a:buClrTx/>
                            <a:buSzTx/>
                            <a:buFontTx/>
                            <a:buNone/>
                            <a:tabLst/>
                            <a:defRPr/>
                          </a:pPr>
                          <a14:m>
                            <m:oMath xmlns:m="http://schemas.openxmlformats.org/officeDocument/2006/math">
                              <m:sSup>
                                <m:sSupPr>
                                  <m:ctrlPr>
                                    <a:rPr kumimoji="0" lang="en-US" sz="1000" b="1" i="1"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ctrlPr>
                                </m:sSupPr>
                                <m:e>
                                  <m:r>
                                    <a:rPr kumimoji="0" lang="en-US" sz="1000" b="1" i="0"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𝛀</m:t>
                                  </m:r>
                                </m:e>
                                <m:sup>
                                  <m:r>
                                    <a:rPr kumimoji="0" lang="en-US" sz="1000" b="1" i="0"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𝐟𝐢𝐭</m:t>
                                  </m:r>
                                  <m:r>
                                    <a:rPr kumimoji="0" lang="en-US" sz="1000" b="1" i="0"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m:t>
                                  </m:r>
                                  <m:r>
                                    <a:rPr kumimoji="0" lang="en-US" sz="1000" b="1" i="0"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𝐦𝐨𝐝𝐞𝐥</m:t>
                                  </m:r>
                                </m:sup>
                              </m:sSup>
                              <m:r>
                                <a:rPr kumimoji="0" lang="en-US" sz="1000" b="1" i="0"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 </m:t>
                              </m:r>
                              <m:r>
                                <a:rPr kumimoji="0" lang="en-US" sz="1000" b="1" i="1"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m:t>
                              </m:r>
                              <m:r>
                                <a:rPr kumimoji="0" lang="en-US" sz="1000" b="1" i="1"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𝝁</m:t>
                              </m:r>
                              <m:sSup>
                                <m:sSupPr>
                                  <m:ctrlPr>
                                    <a:rPr kumimoji="0" lang="en-US" sz="1000" b="1" i="1"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ctrlPr>
                                </m:sSupPr>
                                <m:e>
                                  <m:r>
                                    <a:rPr kumimoji="0" lang="en-US" sz="1000" b="1" i="1"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𝒎</m:t>
                                  </m:r>
                                </m:e>
                                <m:sup>
                                  <m:r>
                                    <a:rPr kumimoji="0" lang="en-US" sz="1000" b="1" i="1"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m:t>
                                  </m:r>
                                  <m:r>
                                    <a:rPr kumimoji="0" lang="en-US" sz="1000" b="1" i="1"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𝟏</m:t>
                                  </m:r>
                                </m:sup>
                              </m:sSup>
                              <m:r>
                                <a:rPr kumimoji="0" lang="en-US" sz="1000" b="1" i="1"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m:t>
                              </m:r>
                            </m:oMath>
                          </a14:m>
                          <a:r>
                            <a:rPr kumimoji="0" lang="en-GB" sz="1000" b="1" u="none" strike="noStrike" kern="1200" cap="none" spc="0" normalizeH="0" baseline="0" dirty="0">
                              <a:ln>
                                <a:noFill/>
                              </a:ln>
                              <a:solidFill>
                                <a:srgbClr val="000000"/>
                              </a:solidFill>
                              <a:effectLst/>
                              <a:uLnTx/>
                              <a:uFillTx/>
                              <a:latin typeface="+mn-lt"/>
                              <a:ea typeface="Calibri" panose="020F0502020204030204" pitchFamily="34" charset="0"/>
                              <a:cs typeface="Arial" panose="020B0604020202020204" pitchFamily="34" charset="0"/>
                            </a:rPr>
                            <a:t> </a:t>
                          </a: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AB414"/>
                        </a:solidFill>
                      </a:tcPr>
                    </a:tc>
                    <a:extLst>
                      <a:ext uri="{0D108BD9-81ED-4DB2-BD59-A6C34878D82A}">
                        <a16:rowId xmlns:a16="http://schemas.microsoft.com/office/drawing/2014/main" val="956065325"/>
                      </a:ext>
                    </a:extLst>
                  </a:tr>
                  <a:tr h="180158">
                    <a:tc>
                      <a:txBody>
                        <a:bodyPr/>
                        <a:lstStyle/>
                        <a:p>
                          <a:pPr algn="ctr">
                            <a:lnSpc>
                              <a:spcPct val="107000"/>
                            </a:lnSpc>
                            <a:spcAft>
                              <a:spcPts val="800"/>
                            </a:spcAft>
                          </a:pPr>
                          <a:r>
                            <a:rPr lang="en-US" sz="1000" b="1" kern="1200" dirty="0">
                              <a:solidFill>
                                <a:schemeClr val="tx1"/>
                              </a:solidFill>
                              <a:effectLst/>
                              <a:latin typeface="+mn-lt"/>
                              <a:ea typeface="Calibri" panose="020F0502020204030204" pitchFamily="34" charset="0"/>
                              <a:cs typeface="Arial" panose="020B0604020202020204" pitchFamily="34" charset="0"/>
                            </a:rPr>
                            <a:t>Gaussian</a:t>
                          </a:r>
                          <a:endParaRPr lang="en-GB" sz="1000" b="1" kern="1200" dirty="0">
                            <a:solidFill>
                              <a:schemeClr val="tx1"/>
                            </a:solidFill>
                            <a:effectLst/>
                            <a:latin typeface="+mn-lt"/>
                            <a:ea typeface="Calibri" panose="020F0502020204030204" pitchFamily="34" charset="0"/>
                            <a:cs typeface="Arial" panose="020B0604020202020204" pitchFamily="34" charset="0"/>
                          </a:endParaRP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AB414"/>
                        </a:solidFill>
                      </a:tcPr>
                    </a:tc>
                    <a:tc>
                      <a:txBody>
                        <a:bodyPr/>
                        <a:lstStyle/>
                        <a:p>
                          <a:pPr marL="0" algn="ctr" defTabSz="914400" rtl="0" eaLnBrk="1" latinLnBrk="0" hangingPunct="1">
                            <a:lnSpc>
                              <a:spcPct val="107000"/>
                            </a:lnSpc>
                            <a:spcBef>
                              <a:spcPts val="300"/>
                            </a:spcBef>
                            <a:spcAft>
                              <a:spcPts val="300"/>
                            </a:spcAft>
                            <a:tabLst>
                              <a:tab pos="1045210" algn="l"/>
                            </a:tabLst>
                          </a:pPr>
                          <a:r>
                            <a:rPr lang="en-GB" sz="1000" kern="1200" dirty="0">
                              <a:solidFill>
                                <a:schemeClr val="dk1"/>
                              </a:solidFill>
                              <a:effectLst/>
                              <a:latin typeface="+mn-lt"/>
                              <a:ea typeface="Calibri" panose="020F0502020204030204" pitchFamily="34" charset="0"/>
                              <a:cs typeface="Arial" panose="020B0604020202020204" pitchFamily="34" charset="0"/>
                            </a:rPr>
                            <a:t>2.064</a:t>
                          </a: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tc>
                      <a:txBody>
                        <a:bodyPr/>
                        <a:lstStyle/>
                        <a:p>
                          <a:pPr marL="0" algn="ctr" defTabSz="914400" rtl="0" eaLnBrk="1" latinLnBrk="0" hangingPunct="1">
                            <a:lnSpc>
                              <a:spcPct val="107000"/>
                            </a:lnSpc>
                            <a:spcBef>
                              <a:spcPts val="300"/>
                            </a:spcBef>
                            <a:spcAft>
                              <a:spcPts val="300"/>
                            </a:spcAft>
                            <a:tabLst>
                              <a:tab pos="1045210" algn="l"/>
                            </a:tabLst>
                          </a:pPr>
                          <a:r>
                            <a:rPr lang="en-GB" sz="1000" kern="1200" dirty="0">
                              <a:solidFill>
                                <a:schemeClr val="dk1"/>
                              </a:solidFill>
                              <a:effectLst/>
                              <a:latin typeface="+mn-lt"/>
                              <a:ea typeface="Calibri" panose="020F0502020204030204" pitchFamily="34" charset="0"/>
                              <a:cs typeface="Arial" panose="020B0604020202020204" pitchFamily="34" charset="0"/>
                            </a:rPr>
                            <a:t>0.99942</a:t>
                          </a: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tc>
                      <a:txBody>
                        <a:bodyPr/>
                        <a:lstStyle/>
                        <a:p>
                          <a:pPr marL="0" algn="ctr" defTabSz="914400" rtl="0" eaLnBrk="1" latinLnBrk="0" hangingPunct="1">
                            <a:lnSpc>
                              <a:spcPct val="107000"/>
                            </a:lnSpc>
                            <a:spcBef>
                              <a:spcPts val="300"/>
                            </a:spcBef>
                            <a:spcAft>
                              <a:spcPts val="300"/>
                            </a:spcAft>
                            <a:tabLst>
                              <a:tab pos="1045210" algn="l"/>
                            </a:tabLst>
                          </a:pPr>
                          <a:r>
                            <a:rPr lang="en-GB" sz="1000" kern="1200" dirty="0">
                              <a:solidFill>
                                <a:schemeClr val="dk1"/>
                              </a:solidFill>
                              <a:effectLst/>
                              <a:latin typeface="+mn-lt"/>
                              <a:ea typeface="Calibri" panose="020F0502020204030204" pitchFamily="34" charset="0"/>
                              <a:cs typeface="Arial" panose="020B0604020202020204" pitchFamily="34" charset="0"/>
                            </a:rPr>
                            <a:t>1.0155603 </a:t>
                          </a: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tc>
                      <a:txBody>
                        <a:bodyPr/>
                        <a:lstStyle/>
                        <a:p>
                          <a:pPr marL="0" algn="ctr" defTabSz="914400" rtl="0" eaLnBrk="1" latinLnBrk="0" hangingPunct="1">
                            <a:lnSpc>
                              <a:spcPct val="107000"/>
                            </a:lnSpc>
                            <a:spcBef>
                              <a:spcPts val="300"/>
                            </a:spcBef>
                            <a:spcAft>
                              <a:spcPts val="300"/>
                            </a:spcAft>
                            <a:tabLst>
                              <a:tab pos="1045210" algn="l"/>
                            </a:tabLst>
                          </a:pPr>
                          <a:r>
                            <a:rPr lang="en-GB" sz="1000" kern="1200" dirty="0">
                              <a:solidFill>
                                <a:schemeClr val="dk1"/>
                              </a:solidFill>
                              <a:effectLst/>
                              <a:latin typeface="+mn-lt"/>
                              <a:ea typeface="Calibri" panose="020F0502020204030204" pitchFamily="34" charset="0"/>
                              <a:cs typeface="Arial" panose="020B0604020202020204" pitchFamily="34" charset="0"/>
                            </a:rPr>
                            <a:t>121.73 </a:t>
                          </a:r>
                          <a14:m>
                            <m:oMath xmlns:m="http://schemas.openxmlformats.org/officeDocument/2006/math">
                              <m:r>
                                <a:rPr kumimoji="0" lang="en-US" sz="1000" b="0" i="1"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m:t>
                              </m:r>
                            </m:oMath>
                          </a14:m>
                          <a:r>
                            <a:rPr lang="en-GB" sz="1000" kern="1200" dirty="0">
                              <a:solidFill>
                                <a:schemeClr val="dk1"/>
                              </a:solidFill>
                              <a:effectLst/>
                              <a:latin typeface="+mn-lt"/>
                              <a:ea typeface="Calibri" panose="020F0502020204030204" pitchFamily="34" charset="0"/>
                              <a:cs typeface="Arial" panose="020B0604020202020204" pitchFamily="34" charset="0"/>
                            </a:rPr>
                            <a:t> 0.451</a:t>
                          </a: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tc>
                      <a:txBody>
                        <a:bodyPr/>
                        <a:lstStyle/>
                        <a:p>
                          <a:pPr marL="0" algn="ctr" defTabSz="914400" rtl="0" eaLnBrk="1" latinLnBrk="0" hangingPunct="1">
                            <a:lnSpc>
                              <a:spcPct val="107000"/>
                            </a:lnSpc>
                            <a:spcBef>
                              <a:spcPts val="300"/>
                            </a:spcBef>
                            <a:spcAft>
                              <a:spcPts val="300"/>
                            </a:spcAft>
                            <a:tabLst>
                              <a:tab pos="1045210" algn="l"/>
                            </a:tabLst>
                          </a:pPr>
                          <a:r>
                            <a:rPr lang="en-GB" sz="1000" kern="1200" dirty="0">
                              <a:solidFill>
                                <a:schemeClr val="dk1"/>
                              </a:solidFill>
                              <a:effectLst/>
                              <a:latin typeface="+mn-lt"/>
                              <a:ea typeface="Calibri" panose="020F0502020204030204" pitchFamily="34" charset="0"/>
                              <a:cs typeface="Arial" panose="020B0604020202020204" pitchFamily="34" charset="0"/>
                            </a:rPr>
                            <a:t>3277.13</a:t>
                          </a: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extLst>
                      <a:ext uri="{0D108BD9-81ED-4DB2-BD59-A6C34878D82A}">
                        <a16:rowId xmlns:a16="http://schemas.microsoft.com/office/drawing/2014/main" val="3901420604"/>
                      </a:ext>
                    </a:extLst>
                  </a:tr>
                  <a:tr h="0">
                    <a:tc>
                      <a:txBody>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lang="en-US" sz="1000" b="1" kern="1200" dirty="0">
                              <a:solidFill>
                                <a:schemeClr val="tx1"/>
                              </a:solidFill>
                              <a:effectLst/>
                              <a:latin typeface="+mn-lt"/>
                              <a:ea typeface="Calibri" panose="020F0502020204030204" pitchFamily="34" charset="0"/>
                              <a:cs typeface="Arial" panose="020B0604020202020204" pitchFamily="34" charset="0"/>
                            </a:rPr>
                            <a:t>D Gaussian</a:t>
                          </a:r>
                          <a:endParaRPr lang="en-GB" sz="1000" b="1" kern="1200" dirty="0">
                            <a:solidFill>
                              <a:schemeClr val="tx1"/>
                            </a:solidFill>
                            <a:effectLst/>
                            <a:latin typeface="+mn-lt"/>
                            <a:ea typeface="Calibri" panose="020F0502020204030204" pitchFamily="34" charset="0"/>
                            <a:cs typeface="Arial" panose="020B0604020202020204" pitchFamily="34" charset="0"/>
                          </a:endParaRP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AB414"/>
                        </a:solidFill>
                      </a:tcPr>
                    </a:tc>
                    <a:tc>
                      <a:txBody>
                        <a:bodyPr/>
                        <a:lstStyle/>
                        <a:p>
                          <a:pPr algn="ctr">
                            <a:lnSpc>
                              <a:spcPct val="107000"/>
                            </a:lnSpc>
                            <a:spcBef>
                              <a:spcPts val="300"/>
                            </a:spcBef>
                            <a:spcAft>
                              <a:spcPts val="300"/>
                            </a:spcAft>
                            <a:tabLst>
                              <a:tab pos="1045210" algn="l"/>
                            </a:tabLst>
                          </a:pPr>
                          <a:r>
                            <a:rPr lang="en-GB" sz="1000" kern="1200" dirty="0">
                              <a:solidFill>
                                <a:schemeClr val="dk1"/>
                              </a:solidFill>
                              <a:effectLst/>
                              <a:latin typeface="+mn-lt"/>
                              <a:ea typeface="Calibri" panose="020F0502020204030204" pitchFamily="34" charset="0"/>
                              <a:cs typeface="Arial" panose="020B0604020202020204" pitchFamily="34" charset="0"/>
                            </a:rPr>
                            <a:t>2.027</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tc>
                      <a:txBody>
                        <a:bodyPr/>
                        <a:lstStyle/>
                        <a:p>
                          <a:pPr algn="ctr">
                            <a:lnSpc>
                              <a:spcPct val="107000"/>
                            </a:lnSpc>
                            <a:spcAft>
                              <a:spcPts val="800"/>
                            </a:spcAft>
                          </a:pPr>
                          <a:r>
                            <a:rPr lang="en-GB" sz="1000" kern="1200" dirty="0">
                              <a:solidFill>
                                <a:schemeClr val="dk1"/>
                              </a:solidFill>
                              <a:effectLst/>
                              <a:latin typeface="+mn-lt"/>
                              <a:ea typeface="Calibri" panose="020F0502020204030204" pitchFamily="34" charset="0"/>
                              <a:cs typeface="Arial" panose="020B0604020202020204" pitchFamily="34" charset="0"/>
                            </a:rPr>
                            <a:t>0.99939</a:t>
                          </a: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tc>
                      <a:txBody>
                        <a:bodyPr/>
                        <a:lstStyle/>
                        <a:p>
                          <a:pPr algn="ctr">
                            <a:lnSpc>
                              <a:spcPct val="107000"/>
                            </a:lnSpc>
                            <a:spcAft>
                              <a:spcPts val="800"/>
                            </a:spcAft>
                          </a:pPr>
                          <a:r>
                            <a:rPr lang="en-GB" sz="1000" kern="1200" dirty="0">
                              <a:solidFill>
                                <a:schemeClr val="dk1"/>
                              </a:solidFill>
                              <a:effectLst/>
                              <a:latin typeface="+mn-lt"/>
                              <a:ea typeface="Calibri" panose="020F0502020204030204" pitchFamily="34" charset="0"/>
                              <a:cs typeface="Arial" panose="020B0604020202020204" pitchFamily="34" charset="0"/>
                            </a:rPr>
                            <a:t>1.0819235 </a:t>
                          </a: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tc>
                      <a:txBody>
                        <a:bodyPr/>
                        <a:lstStyle/>
                        <a:p>
                          <a:pPr algn="ctr">
                            <a:lnSpc>
                              <a:spcPct val="107000"/>
                            </a:lnSpc>
                            <a:spcAft>
                              <a:spcPts val="800"/>
                            </a:spcAft>
                          </a:pPr>
                          <a:r>
                            <a:rPr lang="en-GB" sz="1000" kern="1200" dirty="0">
                              <a:solidFill>
                                <a:schemeClr val="dk1"/>
                              </a:solidFill>
                              <a:effectLst/>
                              <a:latin typeface="+mn-lt"/>
                              <a:ea typeface="Calibri" panose="020F0502020204030204" pitchFamily="34" charset="0"/>
                              <a:cs typeface="Arial" panose="020B0604020202020204" pitchFamily="34" charset="0"/>
                            </a:rPr>
                            <a:t>121.65 </a:t>
                          </a:r>
                          <a14:m>
                            <m:oMath xmlns:m="http://schemas.openxmlformats.org/officeDocument/2006/math">
                              <m:r>
                                <a:rPr kumimoji="0" lang="en-US" sz="1000" b="0" i="1"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m:t>
                              </m:r>
                            </m:oMath>
                          </a14:m>
                          <a:r>
                            <a:rPr lang="en-GB" sz="1000" kern="1200" dirty="0">
                              <a:solidFill>
                                <a:schemeClr val="dk1"/>
                              </a:solidFill>
                              <a:effectLst/>
                              <a:latin typeface="+mn-lt"/>
                              <a:ea typeface="Calibri" panose="020F0502020204030204" pitchFamily="34" charset="0"/>
                              <a:cs typeface="Arial" panose="020B0604020202020204" pitchFamily="34" charset="0"/>
                            </a:rPr>
                            <a:t>2.442</a:t>
                          </a: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tc>
                      <a:txBody>
                        <a:bodyPr/>
                        <a:lstStyle/>
                        <a:p>
                          <a:pPr algn="ctr">
                            <a:lnSpc>
                              <a:spcPct val="107000"/>
                            </a:lnSpc>
                            <a:spcAft>
                              <a:spcPts val="800"/>
                            </a:spcAft>
                          </a:pPr>
                          <a:r>
                            <a:rPr lang="en-GB" sz="1000" kern="1200" dirty="0">
                              <a:solidFill>
                                <a:schemeClr val="dk1"/>
                              </a:solidFill>
                              <a:effectLst/>
                              <a:latin typeface="+mn-lt"/>
                              <a:ea typeface="Calibri" panose="020F0502020204030204" pitchFamily="34" charset="0"/>
                              <a:cs typeface="Arial" panose="020B0604020202020204" pitchFamily="34" charset="0"/>
                            </a:rPr>
                            <a:t>3279.37</a:t>
                          </a: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extLst>
                      <a:ext uri="{0D108BD9-81ED-4DB2-BD59-A6C34878D82A}">
                        <a16:rowId xmlns:a16="http://schemas.microsoft.com/office/drawing/2014/main" val="73381630"/>
                      </a:ext>
                    </a:extLst>
                  </a:tr>
                  <a:tr h="0">
                    <a:tc>
                      <a:txBody>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lang="en-US" sz="1000" b="1" kern="1200" dirty="0">
                              <a:solidFill>
                                <a:schemeClr val="tx1"/>
                              </a:solidFill>
                              <a:effectLst/>
                              <a:latin typeface="+mn-lt"/>
                              <a:ea typeface="Calibri" panose="020F0502020204030204" pitchFamily="34" charset="0"/>
                              <a:cs typeface="Arial" panose="020B0604020202020204" pitchFamily="34" charset="0"/>
                            </a:rPr>
                            <a:t>q-Gaussian</a:t>
                          </a:r>
                          <a:endParaRPr lang="en-GB" sz="1000" b="1" kern="1200" dirty="0">
                            <a:solidFill>
                              <a:schemeClr val="tx1"/>
                            </a:solidFill>
                            <a:effectLst/>
                            <a:latin typeface="+mn-lt"/>
                            <a:ea typeface="Calibri" panose="020F0502020204030204" pitchFamily="34" charset="0"/>
                            <a:cs typeface="Arial" panose="020B0604020202020204" pitchFamily="34" charset="0"/>
                          </a:endParaRP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AB414"/>
                        </a:solidFill>
                      </a:tcPr>
                    </a:tc>
                    <a:tc>
                      <a:txBody>
                        <a:bodyPr/>
                        <a:lstStyle/>
                        <a:p>
                          <a:pPr marL="0" algn="ctr" defTabSz="914400" rtl="0" eaLnBrk="1" latinLnBrk="0" hangingPunct="1">
                            <a:lnSpc>
                              <a:spcPct val="107000"/>
                            </a:lnSpc>
                            <a:spcBef>
                              <a:spcPts val="300"/>
                            </a:spcBef>
                            <a:spcAft>
                              <a:spcPts val="300"/>
                            </a:spcAft>
                            <a:tabLst>
                              <a:tab pos="1045210" algn="l"/>
                            </a:tabLst>
                          </a:pPr>
                          <a:r>
                            <a:rPr lang="en-GB" sz="1000" kern="1200" dirty="0">
                              <a:solidFill>
                                <a:schemeClr val="dk1"/>
                              </a:solidFill>
                              <a:effectLst/>
                              <a:latin typeface="+mn-lt"/>
                              <a:ea typeface="Calibri" panose="020F0502020204030204" pitchFamily="34" charset="0"/>
                              <a:cs typeface="Arial" panose="020B0604020202020204" pitchFamily="34" charset="0"/>
                            </a:rPr>
                            <a:t>2.047 </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tc>
                      <a:txBody>
                        <a:bodyPr/>
                        <a:lstStyle/>
                        <a:p>
                          <a:pPr marL="0" algn="ctr" defTabSz="914400" rtl="0" eaLnBrk="1" latinLnBrk="0" hangingPunct="1">
                            <a:lnSpc>
                              <a:spcPct val="107000"/>
                            </a:lnSpc>
                            <a:spcBef>
                              <a:spcPts val="300"/>
                            </a:spcBef>
                            <a:spcAft>
                              <a:spcPts val="300"/>
                            </a:spcAft>
                            <a:tabLst>
                              <a:tab pos="1045210" algn="l"/>
                            </a:tabLst>
                          </a:pPr>
                          <a:r>
                            <a:rPr lang="en-GB" sz="1000" kern="1200" dirty="0">
                              <a:solidFill>
                                <a:schemeClr val="dk1"/>
                              </a:solidFill>
                              <a:effectLst/>
                              <a:latin typeface="+mn-lt"/>
                              <a:ea typeface="Calibri" panose="020F0502020204030204" pitchFamily="34" charset="0"/>
                              <a:cs typeface="Arial" panose="020B0604020202020204" pitchFamily="34" charset="0"/>
                            </a:rPr>
                            <a:t>0.99941</a:t>
                          </a: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tc>
                      <a:txBody>
                        <a:bodyPr/>
                        <a:lstStyle/>
                        <a:p>
                          <a:pPr marL="0" algn="ctr" defTabSz="914400" rtl="0" eaLnBrk="1" latinLnBrk="0" hangingPunct="1">
                            <a:lnSpc>
                              <a:spcPct val="107000"/>
                            </a:lnSpc>
                            <a:spcBef>
                              <a:spcPts val="300"/>
                            </a:spcBef>
                            <a:spcAft>
                              <a:spcPts val="300"/>
                            </a:spcAft>
                            <a:tabLst>
                              <a:tab pos="1045210" algn="l"/>
                            </a:tabLst>
                          </a:pPr>
                          <a:r>
                            <a:rPr lang="en-GB" sz="1000" kern="1200" dirty="0">
                              <a:solidFill>
                                <a:schemeClr val="dk1"/>
                              </a:solidFill>
                              <a:effectLst/>
                              <a:latin typeface="+mn-lt"/>
                              <a:ea typeface="Calibri" panose="020F0502020204030204" pitchFamily="34" charset="0"/>
                              <a:cs typeface="Arial" panose="020B0604020202020204" pitchFamily="34" charset="0"/>
                            </a:rPr>
                            <a:t>1.0489725</a:t>
                          </a: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tc>
                      <a:txBody>
                        <a:bodyPr/>
                        <a:lstStyle/>
                        <a:p>
                          <a:pPr marL="0" algn="ctr" defTabSz="914400" rtl="0" eaLnBrk="1" latinLnBrk="0" hangingPunct="1">
                            <a:lnSpc>
                              <a:spcPct val="107000"/>
                            </a:lnSpc>
                            <a:spcBef>
                              <a:spcPts val="300"/>
                            </a:spcBef>
                            <a:spcAft>
                              <a:spcPts val="300"/>
                            </a:spcAft>
                            <a:tabLst>
                              <a:tab pos="1045210" algn="l"/>
                            </a:tabLst>
                          </a:pPr>
                          <a:r>
                            <a:rPr lang="en-GB" sz="1000" kern="1200" dirty="0">
                              <a:solidFill>
                                <a:schemeClr val="dk1"/>
                              </a:solidFill>
                              <a:effectLst/>
                              <a:latin typeface="+mn-lt"/>
                              <a:ea typeface="Calibri" panose="020F0502020204030204" pitchFamily="34" charset="0"/>
                              <a:cs typeface="Arial" panose="020B0604020202020204" pitchFamily="34" charset="0"/>
                            </a:rPr>
                            <a:t>121.8</a:t>
                          </a:r>
                          <a14:m>
                            <m:oMath xmlns:m="http://schemas.openxmlformats.org/officeDocument/2006/math">
                              <m:r>
                                <a:rPr kumimoji="0" lang="en-US" sz="1000" b="0" i="0"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2</m:t>
                              </m:r>
                              <m:r>
                                <a:rPr kumimoji="0" lang="en-US" sz="1000" b="0" i="1"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m:t>
                              </m:r>
                            </m:oMath>
                          </a14:m>
                          <a:r>
                            <a:rPr lang="en-GB" sz="1000" kern="1200" dirty="0">
                              <a:solidFill>
                                <a:schemeClr val="dk1"/>
                              </a:solidFill>
                              <a:effectLst/>
                              <a:latin typeface="+mn-lt"/>
                              <a:ea typeface="Calibri" panose="020F0502020204030204" pitchFamily="34" charset="0"/>
                              <a:cs typeface="Arial" panose="020B0604020202020204" pitchFamily="34" charset="0"/>
                            </a:rPr>
                            <a:t> 0.485</a:t>
                          </a: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tc>
                      <a:txBody>
                        <a:bodyPr/>
                        <a:lstStyle/>
                        <a:p>
                          <a:pPr marL="0" algn="ctr" defTabSz="914400" rtl="0" eaLnBrk="1" latinLnBrk="0" hangingPunct="1">
                            <a:lnSpc>
                              <a:spcPct val="107000"/>
                            </a:lnSpc>
                            <a:spcBef>
                              <a:spcPts val="300"/>
                            </a:spcBef>
                            <a:spcAft>
                              <a:spcPts val="300"/>
                            </a:spcAft>
                            <a:tabLst>
                              <a:tab pos="1045210" algn="l"/>
                            </a:tabLst>
                          </a:pPr>
                          <a:r>
                            <a:rPr lang="en-GB" sz="1000" kern="1200" dirty="0">
                              <a:solidFill>
                                <a:schemeClr val="dk1"/>
                              </a:solidFill>
                              <a:effectLst/>
                              <a:latin typeface="+mn-lt"/>
                              <a:ea typeface="Calibri" panose="020F0502020204030204" pitchFamily="34" charset="0"/>
                              <a:cs typeface="Arial" panose="020B0604020202020204" pitchFamily="34" charset="0"/>
                            </a:rPr>
                            <a:t>3282.66</a:t>
                          </a: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extLst>
                      <a:ext uri="{0D108BD9-81ED-4DB2-BD59-A6C34878D82A}">
                        <a16:rowId xmlns:a16="http://schemas.microsoft.com/office/drawing/2014/main" val="2704145726"/>
                      </a:ext>
                    </a:extLst>
                  </a:tr>
                </a:tbl>
              </a:graphicData>
            </a:graphic>
          </p:graphicFrame>
        </mc:Choice>
        <mc:Fallback xmlns="">
          <p:graphicFrame>
            <p:nvGraphicFramePr>
              <p:cNvPr id="17" name="Table 16">
                <a:extLst>
                  <a:ext uri="{FF2B5EF4-FFF2-40B4-BE49-F238E27FC236}">
                    <a16:creationId xmlns:a16="http://schemas.microsoft.com/office/drawing/2014/main" id="{32C23E2E-5656-079D-7083-D1D29234813E}"/>
                  </a:ext>
                </a:extLst>
              </p:cNvPr>
              <p:cNvGraphicFramePr>
                <a:graphicFrameLocks noGrp="1"/>
              </p:cNvGraphicFramePr>
              <p:nvPr>
                <p:extLst>
                  <p:ext uri="{D42A27DB-BD31-4B8C-83A1-F6EECF244321}">
                    <p14:modId xmlns:p14="http://schemas.microsoft.com/office/powerpoint/2010/main" val="3823980084"/>
                  </p:ext>
                </p:extLst>
              </p:nvPr>
            </p:nvGraphicFramePr>
            <p:xfrm>
              <a:off x="214314" y="2721695"/>
              <a:ext cx="5402261" cy="712639"/>
            </p:xfrm>
            <a:graphic>
              <a:graphicData uri="http://schemas.openxmlformats.org/drawingml/2006/table">
                <a:tbl>
                  <a:tblPr firstRow="1" firstCol="1" bandRow="1">
                    <a:tableStyleId>{7DF18680-E054-41AD-8BC1-D1AEF772440D}</a:tableStyleId>
                  </a:tblPr>
                  <a:tblGrid>
                    <a:gridCol w="969826">
                      <a:extLst>
                        <a:ext uri="{9D8B030D-6E8A-4147-A177-3AD203B41FA5}">
                          <a16:colId xmlns:a16="http://schemas.microsoft.com/office/drawing/2014/main" val="3619602860"/>
                        </a:ext>
                      </a:extLst>
                    </a:gridCol>
                    <a:gridCol w="917278">
                      <a:extLst>
                        <a:ext uri="{9D8B030D-6E8A-4147-A177-3AD203B41FA5}">
                          <a16:colId xmlns:a16="http://schemas.microsoft.com/office/drawing/2014/main" val="4021369305"/>
                        </a:ext>
                      </a:extLst>
                    </a:gridCol>
                    <a:gridCol w="707094">
                      <a:extLst>
                        <a:ext uri="{9D8B030D-6E8A-4147-A177-3AD203B41FA5}">
                          <a16:colId xmlns:a16="http://schemas.microsoft.com/office/drawing/2014/main" val="3461138646"/>
                        </a:ext>
                      </a:extLst>
                    </a:gridCol>
                    <a:gridCol w="720080">
                      <a:extLst>
                        <a:ext uri="{9D8B030D-6E8A-4147-A177-3AD203B41FA5}">
                          <a16:colId xmlns:a16="http://schemas.microsoft.com/office/drawing/2014/main" val="3055510569"/>
                        </a:ext>
                      </a:extLst>
                    </a:gridCol>
                    <a:gridCol w="1008112">
                      <a:extLst>
                        <a:ext uri="{9D8B030D-6E8A-4147-A177-3AD203B41FA5}">
                          <a16:colId xmlns:a16="http://schemas.microsoft.com/office/drawing/2014/main" val="3088824964"/>
                        </a:ext>
                      </a:extLst>
                    </a:gridCol>
                    <a:gridCol w="1079871">
                      <a:extLst>
                        <a:ext uri="{9D8B030D-6E8A-4147-A177-3AD203B41FA5}">
                          <a16:colId xmlns:a16="http://schemas.microsoft.com/office/drawing/2014/main" val="1582408736"/>
                        </a:ext>
                      </a:extLst>
                    </a:gridCol>
                  </a:tblGrid>
                  <a:tr h="230093">
                    <a:tc>
                      <a:txBody>
                        <a:bodyPr/>
                        <a:lstStyle/>
                        <a:p>
                          <a:pPr algn="ctr">
                            <a:lnSpc>
                              <a:spcPct val="107000"/>
                            </a:lnSpc>
                            <a:spcAft>
                              <a:spcPts val="800"/>
                            </a:spcAft>
                          </a:pPr>
                          <a:r>
                            <a:rPr lang="en-US" sz="1000" b="1" dirty="0">
                              <a:solidFill>
                                <a:schemeClr val="tx1"/>
                              </a:solidFill>
                              <a:effectLst/>
                              <a:latin typeface="+mn-lt"/>
                              <a:ea typeface="Calibri" panose="020F0502020204030204" pitchFamily="34" charset="0"/>
                              <a:cs typeface="Arial" panose="020B0604020202020204" pitchFamily="34" charset="0"/>
                            </a:rPr>
                            <a:t>Fitting model</a:t>
                          </a:r>
                          <a:endParaRPr lang="en-GB" sz="1000" b="1" dirty="0">
                            <a:solidFill>
                              <a:schemeClr val="tx1"/>
                            </a:solidFill>
                            <a:effectLst/>
                            <a:latin typeface="+mn-lt"/>
                            <a:ea typeface="Calibri" panose="020F0502020204030204" pitchFamily="34" charset="0"/>
                            <a:cs typeface="Arial" panose="020B0604020202020204" pitchFamily="34" charset="0"/>
                          </a:endParaRP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AB414"/>
                        </a:solidFill>
                      </a:tcPr>
                    </a:tc>
                    <a:tc>
                      <a:txBody>
                        <a:bodyPr/>
                        <a:lstStyle/>
                        <a:p>
                          <a:endParaRPr lang="en-US"/>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4"/>
                          <a:stretch>
                            <a:fillRect l="-105960" t="-2632" r="-383444" b="-242105"/>
                          </a:stretch>
                        </a:blipFill>
                      </a:tcPr>
                    </a:tc>
                    <a:tc>
                      <a:txBody>
                        <a:bodyPr/>
                        <a:lstStyle/>
                        <a:p>
                          <a:endParaRPr lang="en-US"/>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4"/>
                          <a:stretch>
                            <a:fillRect l="-268103" t="-2632" r="-399138" b="-242105"/>
                          </a:stretch>
                        </a:blipFill>
                      </a:tcPr>
                    </a:tc>
                    <a:tc>
                      <a:txBody>
                        <a:bodyPr/>
                        <a:lstStyle/>
                        <a:p>
                          <a:endParaRPr lang="en-US"/>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4"/>
                          <a:stretch>
                            <a:fillRect l="-361864" t="-2632" r="-292373" b="-242105"/>
                          </a:stretch>
                        </a:blipFill>
                      </a:tcPr>
                    </a:tc>
                    <a:tc>
                      <a:txBody>
                        <a:bodyPr/>
                        <a:lstStyle/>
                        <a:p>
                          <a:endParaRPr lang="en-US"/>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4"/>
                          <a:stretch>
                            <a:fillRect l="-328313" t="-2632" r="-107831" b="-242105"/>
                          </a:stretch>
                        </a:blipFill>
                      </a:tcPr>
                    </a:tc>
                    <a:tc>
                      <a:txBody>
                        <a:bodyPr/>
                        <a:lstStyle/>
                        <a:p>
                          <a:endParaRPr lang="en-US"/>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4"/>
                          <a:stretch>
                            <a:fillRect l="-401695" t="-2632" r="-1130" b="-242105"/>
                          </a:stretch>
                        </a:blipFill>
                      </a:tcPr>
                    </a:tc>
                    <a:extLst>
                      <a:ext uri="{0D108BD9-81ED-4DB2-BD59-A6C34878D82A}">
                        <a16:rowId xmlns:a16="http://schemas.microsoft.com/office/drawing/2014/main" val="956065325"/>
                      </a:ext>
                    </a:extLst>
                  </a:tr>
                  <a:tr h="180158">
                    <a:tc>
                      <a:txBody>
                        <a:bodyPr/>
                        <a:lstStyle/>
                        <a:p>
                          <a:pPr algn="ctr">
                            <a:lnSpc>
                              <a:spcPct val="107000"/>
                            </a:lnSpc>
                            <a:spcAft>
                              <a:spcPts val="800"/>
                            </a:spcAft>
                          </a:pPr>
                          <a:r>
                            <a:rPr lang="en-US" sz="1000" b="1" kern="1200" dirty="0">
                              <a:solidFill>
                                <a:schemeClr val="tx1"/>
                              </a:solidFill>
                              <a:effectLst/>
                              <a:latin typeface="+mn-lt"/>
                              <a:ea typeface="Calibri" panose="020F0502020204030204" pitchFamily="34" charset="0"/>
                              <a:cs typeface="Arial" panose="020B0604020202020204" pitchFamily="34" charset="0"/>
                            </a:rPr>
                            <a:t>Gaussian</a:t>
                          </a:r>
                          <a:endParaRPr lang="en-GB" sz="1000" b="1" kern="1200" dirty="0">
                            <a:solidFill>
                              <a:schemeClr val="tx1"/>
                            </a:solidFill>
                            <a:effectLst/>
                            <a:latin typeface="+mn-lt"/>
                            <a:ea typeface="Calibri" panose="020F0502020204030204" pitchFamily="34" charset="0"/>
                            <a:cs typeface="Arial" panose="020B0604020202020204" pitchFamily="34" charset="0"/>
                          </a:endParaRP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AB414"/>
                        </a:solidFill>
                      </a:tcPr>
                    </a:tc>
                    <a:tc>
                      <a:txBody>
                        <a:bodyPr/>
                        <a:lstStyle/>
                        <a:p>
                          <a:pPr marL="0" algn="ctr" defTabSz="914400" rtl="0" eaLnBrk="1" latinLnBrk="0" hangingPunct="1">
                            <a:lnSpc>
                              <a:spcPct val="107000"/>
                            </a:lnSpc>
                            <a:spcBef>
                              <a:spcPts val="300"/>
                            </a:spcBef>
                            <a:spcAft>
                              <a:spcPts val="300"/>
                            </a:spcAft>
                            <a:tabLst>
                              <a:tab pos="1045210" algn="l"/>
                            </a:tabLst>
                          </a:pPr>
                          <a:r>
                            <a:rPr lang="en-GB" sz="1000" kern="1200" dirty="0">
                              <a:solidFill>
                                <a:schemeClr val="dk1"/>
                              </a:solidFill>
                              <a:effectLst/>
                              <a:latin typeface="+mn-lt"/>
                              <a:ea typeface="Calibri" panose="020F0502020204030204" pitchFamily="34" charset="0"/>
                              <a:cs typeface="Arial" panose="020B0604020202020204" pitchFamily="34" charset="0"/>
                            </a:rPr>
                            <a:t>2.064</a:t>
                          </a: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tc>
                      <a:txBody>
                        <a:bodyPr/>
                        <a:lstStyle/>
                        <a:p>
                          <a:pPr marL="0" algn="ctr" defTabSz="914400" rtl="0" eaLnBrk="1" latinLnBrk="0" hangingPunct="1">
                            <a:lnSpc>
                              <a:spcPct val="107000"/>
                            </a:lnSpc>
                            <a:spcBef>
                              <a:spcPts val="300"/>
                            </a:spcBef>
                            <a:spcAft>
                              <a:spcPts val="300"/>
                            </a:spcAft>
                            <a:tabLst>
                              <a:tab pos="1045210" algn="l"/>
                            </a:tabLst>
                          </a:pPr>
                          <a:r>
                            <a:rPr lang="en-GB" sz="1000" kern="1200" dirty="0">
                              <a:solidFill>
                                <a:schemeClr val="dk1"/>
                              </a:solidFill>
                              <a:effectLst/>
                              <a:latin typeface="+mn-lt"/>
                              <a:ea typeface="Calibri" panose="020F0502020204030204" pitchFamily="34" charset="0"/>
                              <a:cs typeface="Arial" panose="020B0604020202020204" pitchFamily="34" charset="0"/>
                            </a:rPr>
                            <a:t>0.99942</a:t>
                          </a: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tc>
                      <a:txBody>
                        <a:bodyPr/>
                        <a:lstStyle/>
                        <a:p>
                          <a:pPr marL="0" algn="ctr" defTabSz="914400" rtl="0" eaLnBrk="1" latinLnBrk="0" hangingPunct="1">
                            <a:lnSpc>
                              <a:spcPct val="107000"/>
                            </a:lnSpc>
                            <a:spcBef>
                              <a:spcPts val="300"/>
                            </a:spcBef>
                            <a:spcAft>
                              <a:spcPts val="300"/>
                            </a:spcAft>
                            <a:tabLst>
                              <a:tab pos="1045210" algn="l"/>
                            </a:tabLst>
                          </a:pPr>
                          <a:r>
                            <a:rPr lang="en-GB" sz="1000" kern="1200" dirty="0">
                              <a:solidFill>
                                <a:schemeClr val="dk1"/>
                              </a:solidFill>
                              <a:effectLst/>
                              <a:latin typeface="+mn-lt"/>
                              <a:ea typeface="Calibri" panose="020F0502020204030204" pitchFamily="34" charset="0"/>
                              <a:cs typeface="Arial" panose="020B0604020202020204" pitchFamily="34" charset="0"/>
                            </a:rPr>
                            <a:t>1.0155603 </a:t>
                          </a: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tc>
                      <a:txBody>
                        <a:bodyPr/>
                        <a:lstStyle/>
                        <a:p>
                          <a:endParaRPr lang="en-US"/>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4"/>
                          <a:stretch>
                            <a:fillRect l="-328313" t="-130000" r="-107831" b="-206667"/>
                          </a:stretch>
                        </a:blipFill>
                      </a:tcPr>
                    </a:tc>
                    <a:tc>
                      <a:txBody>
                        <a:bodyPr/>
                        <a:lstStyle/>
                        <a:p>
                          <a:pPr marL="0" algn="ctr" defTabSz="914400" rtl="0" eaLnBrk="1" latinLnBrk="0" hangingPunct="1">
                            <a:lnSpc>
                              <a:spcPct val="107000"/>
                            </a:lnSpc>
                            <a:spcBef>
                              <a:spcPts val="300"/>
                            </a:spcBef>
                            <a:spcAft>
                              <a:spcPts val="300"/>
                            </a:spcAft>
                            <a:tabLst>
                              <a:tab pos="1045210" algn="l"/>
                            </a:tabLst>
                          </a:pPr>
                          <a:r>
                            <a:rPr lang="en-GB" sz="1000" kern="1200" dirty="0">
                              <a:solidFill>
                                <a:schemeClr val="dk1"/>
                              </a:solidFill>
                              <a:effectLst/>
                              <a:latin typeface="+mn-lt"/>
                              <a:ea typeface="Calibri" panose="020F0502020204030204" pitchFamily="34" charset="0"/>
                              <a:cs typeface="Arial" panose="020B0604020202020204" pitchFamily="34" charset="0"/>
                            </a:rPr>
                            <a:t>3277.13</a:t>
                          </a: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extLst>
                      <a:ext uri="{0D108BD9-81ED-4DB2-BD59-A6C34878D82A}">
                        <a16:rowId xmlns:a16="http://schemas.microsoft.com/office/drawing/2014/main" val="3901420604"/>
                      </a:ext>
                    </a:extLst>
                  </a:tr>
                  <a:tr h="151194">
                    <a:tc>
                      <a:txBody>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lang="en-US" sz="1000" b="1" kern="1200" dirty="0">
                              <a:solidFill>
                                <a:schemeClr val="tx1"/>
                              </a:solidFill>
                              <a:effectLst/>
                              <a:latin typeface="+mn-lt"/>
                              <a:ea typeface="Calibri" panose="020F0502020204030204" pitchFamily="34" charset="0"/>
                              <a:cs typeface="Arial" panose="020B0604020202020204" pitchFamily="34" charset="0"/>
                            </a:rPr>
                            <a:t>D Gaussian</a:t>
                          </a:r>
                          <a:endParaRPr lang="en-GB" sz="1000" b="1" kern="1200" dirty="0">
                            <a:solidFill>
                              <a:schemeClr val="tx1"/>
                            </a:solidFill>
                            <a:effectLst/>
                            <a:latin typeface="+mn-lt"/>
                            <a:ea typeface="Calibri" panose="020F0502020204030204" pitchFamily="34" charset="0"/>
                            <a:cs typeface="Arial" panose="020B0604020202020204" pitchFamily="34" charset="0"/>
                          </a:endParaRP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AB414"/>
                        </a:solidFill>
                      </a:tcPr>
                    </a:tc>
                    <a:tc>
                      <a:txBody>
                        <a:bodyPr/>
                        <a:lstStyle/>
                        <a:p>
                          <a:pPr algn="ctr">
                            <a:lnSpc>
                              <a:spcPct val="107000"/>
                            </a:lnSpc>
                            <a:spcBef>
                              <a:spcPts val="300"/>
                            </a:spcBef>
                            <a:spcAft>
                              <a:spcPts val="300"/>
                            </a:spcAft>
                            <a:tabLst>
                              <a:tab pos="1045210" algn="l"/>
                            </a:tabLst>
                          </a:pPr>
                          <a:r>
                            <a:rPr lang="en-GB" sz="1000" kern="1200" dirty="0">
                              <a:solidFill>
                                <a:schemeClr val="dk1"/>
                              </a:solidFill>
                              <a:effectLst/>
                              <a:latin typeface="+mn-lt"/>
                              <a:ea typeface="Calibri" panose="020F0502020204030204" pitchFamily="34" charset="0"/>
                              <a:cs typeface="Arial" panose="020B0604020202020204" pitchFamily="34" charset="0"/>
                            </a:rPr>
                            <a:t>2.027</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tc>
                      <a:txBody>
                        <a:bodyPr/>
                        <a:lstStyle/>
                        <a:p>
                          <a:pPr algn="ctr">
                            <a:lnSpc>
                              <a:spcPct val="107000"/>
                            </a:lnSpc>
                            <a:spcAft>
                              <a:spcPts val="800"/>
                            </a:spcAft>
                          </a:pPr>
                          <a:r>
                            <a:rPr lang="en-GB" sz="1000" kern="1200" dirty="0">
                              <a:solidFill>
                                <a:schemeClr val="dk1"/>
                              </a:solidFill>
                              <a:effectLst/>
                              <a:latin typeface="+mn-lt"/>
                              <a:ea typeface="Calibri" panose="020F0502020204030204" pitchFamily="34" charset="0"/>
                              <a:cs typeface="Arial" panose="020B0604020202020204" pitchFamily="34" charset="0"/>
                            </a:rPr>
                            <a:t>0.99939</a:t>
                          </a: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tc>
                      <a:txBody>
                        <a:bodyPr/>
                        <a:lstStyle/>
                        <a:p>
                          <a:pPr algn="ctr">
                            <a:lnSpc>
                              <a:spcPct val="107000"/>
                            </a:lnSpc>
                            <a:spcAft>
                              <a:spcPts val="800"/>
                            </a:spcAft>
                          </a:pPr>
                          <a:r>
                            <a:rPr lang="en-GB" sz="1000" kern="1200" dirty="0">
                              <a:solidFill>
                                <a:schemeClr val="dk1"/>
                              </a:solidFill>
                              <a:effectLst/>
                              <a:latin typeface="+mn-lt"/>
                              <a:ea typeface="Calibri" panose="020F0502020204030204" pitchFamily="34" charset="0"/>
                              <a:cs typeface="Arial" panose="020B0604020202020204" pitchFamily="34" charset="0"/>
                            </a:rPr>
                            <a:t>1.0819235 </a:t>
                          </a: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tc>
                      <a:txBody>
                        <a:bodyPr/>
                        <a:lstStyle/>
                        <a:p>
                          <a:endParaRPr lang="en-US"/>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4"/>
                          <a:stretch>
                            <a:fillRect l="-328313" t="-276000" r="-107831" b="-148000"/>
                          </a:stretch>
                        </a:blipFill>
                      </a:tcPr>
                    </a:tc>
                    <a:tc>
                      <a:txBody>
                        <a:bodyPr/>
                        <a:lstStyle/>
                        <a:p>
                          <a:pPr algn="ctr">
                            <a:lnSpc>
                              <a:spcPct val="107000"/>
                            </a:lnSpc>
                            <a:spcAft>
                              <a:spcPts val="800"/>
                            </a:spcAft>
                          </a:pPr>
                          <a:r>
                            <a:rPr lang="en-GB" sz="1000" kern="1200" dirty="0">
                              <a:solidFill>
                                <a:schemeClr val="dk1"/>
                              </a:solidFill>
                              <a:effectLst/>
                              <a:latin typeface="+mn-lt"/>
                              <a:ea typeface="Calibri" panose="020F0502020204030204" pitchFamily="34" charset="0"/>
                              <a:cs typeface="Arial" panose="020B0604020202020204" pitchFamily="34" charset="0"/>
                            </a:rPr>
                            <a:t>3279.37</a:t>
                          </a: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extLst>
                      <a:ext uri="{0D108BD9-81ED-4DB2-BD59-A6C34878D82A}">
                        <a16:rowId xmlns:a16="http://schemas.microsoft.com/office/drawing/2014/main" val="73381630"/>
                      </a:ext>
                    </a:extLst>
                  </a:tr>
                  <a:tr h="151194">
                    <a:tc>
                      <a:txBody>
                        <a:bodyPr/>
                        <a:lstStyle/>
                        <a:p>
                          <a:pPr marL="0" marR="0" lvl="0" indent="0" algn="ctr" defTabSz="914400" rtl="0" eaLnBrk="1" fontAlgn="auto" latinLnBrk="0" hangingPunct="1">
                            <a:lnSpc>
                              <a:spcPct val="107000"/>
                            </a:lnSpc>
                            <a:spcBef>
                              <a:spcPts val="0"/>
                            </a:spcBef>
                            <a:spcAft>
                              <a:spcPts val="800"/>
                            </a:spcAft>
                            <a:buClrTx/>
                            <a:buSzTx/>
                            <a:buFontTx/>
                            <a:buNone/>
                            <a:tabLst/>
                            <a:defRPr/>
                          </a:pPr>
                          <a:r>
                            <a:rPr lang="en-US" sz="1000" b="1" kern="1200" dirty="0">
                              <a:solidFill>
                                <a:schemeClr val="tx1"/>
                              </a:solidFill>
                              <a:effectLst/>
                              <a:latin typeface="+mn-lt"/>
                              <a:ea typeface="Calibri" panose="020F0502020204030204" pitchFamily="34" charset="0"/>
                              <a:cs typeface="Arial" panose="020B0604020202020204" pitchFamily="34" charset="0"/>
                            </a:rPr>
                            <a:t>q-Gaussian</a:t>
                          </a:r>
                          <a:endParaRPr lang="en-GB" sz="1000" b="1" kern="1200" dirty="0">
                            <a:solidFill>
                              <a:schemeClr val="tx1"/>
                            </a:solidFill>
                            <a:effectLst/>
                            <a:latin typeface="+mn-lt"/>
                            <a:ea typeface="Calibri" panose="020F0502020204030204" pitchFamily="34" charset="0"/>
                            <a:cs typeface="Arial" panose="020B0604020202020204" pitchFamily="34" charset="0"/>
                          </a:endParaRP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AB414"/>
                        </a:solidFill>
                      </a:tcPr>
                    </a:tc>
                    <a:tc>
                      <a:txBody>
                        <a:bodyPr/>
                        <a:lstStyle/>
                        <a:p>
                          <a:pPr marL="0" algn="ctr" defTabSz="914400" rtl="0" eaLnBrk="1" latinLnBrk="0" hangingPunct="1">
                            <a:lnSpc>
                              <a:spcPct val="107000"/>
                            </a:lnSpc>
                            <a:spcBef>
                              <a:spcPts val="300"/>
                            </a:spcBef>
                            <a:spcAft>
                              <a:spcPts val="300"/>
                            </a:spcAft>
                            <a:tabLst>
                              <a:tab pos="1045210" algn="l"/>
                            </a:tabLst>
                          </a:pPr>
                          <a:r>
                            <a:rPr lang="en-GB" sz="1000" kern="1200" dirty="0">
                              <a:solidFill>
                                <a:schemeClr val="dk1"/>
                              </a:solidFill>
                              <a:effectLst/>
                              <a:latin typeface="+mn-lt"/>
                              <a:ea typeface="Calibri" panose="020F0502020204030204" pitchFamily="34" charset="0"/>
                              <a:cs typeface="Arial" panose="020B0604020202020204" pitchFamily="34" charset="0"/>
                            </a:rPr>
                            <a:t>2.047 </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tc>
                      <a:txBody>
                        <a:bodyPr/>
                        <a:lstStyle/>
                        <a:p>
                          <a:pPr marL="0" algn="ctr" defTabSz="914400" rtl="0" eaLnBrk="1" latinLnBrk="0" hangingPunct="1">
                            <a:lnSpc>
                              <a:spcPct val="107000"/>
                            </a:lnSpc>
                            <a:spcBef>
                              <a:spcPts val="300"/>
                            </a:spcBef>
                            <a:spcAft>
                              <a:spcPts val="300"/>
                            </a:spcAft>
                            <a:tabLst>
                              <a:tab pos="1045210" algn="l"/>
                            </a:tabLst>
                          </a:pPr>
                          <a:r>
                            <a:rPr lang="en-GB" sz="1000" kern="1200" dirty="0">
                              <a:solidFill>
                                <a:schemeClr val="dk1"/>
                              </a:solidFill>
                              <a:effectLst/>
                              <a:latin typeface="+mn-lt"/>
                              <a:ea typeface="Calibri" panose="020F0502020204030204" pitchFamily="34" charset="0"/>
                              <a:cs typeface="Arial" panose="020B0604020202020204" pitchFamily="34" charset="0"/>
                            </a:rPr>
                            <a:t>0.99941</a:t>
                          </a: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tc>
                      <a:txBody>
                        <a:bodyPr/>
                        <a:lstStyle/>
                        <a:p>
                          <a:pPr marL="0" algn="ctr" defTabSz="914400" rtl="0" eaLnBrk="1" latinLnBrk="0" hangingPunct="1">
                            <a:lnSpc>
                              <a:spcPct val="107000"/>
                            </a:lnSpc>
                            <a:spcBef>
                              <a:spcPts val="300"/>
                            </a:spcBef>
                            <a:spcAft>
                              <a:spcPts val="300"/>
                            </a:spcAft>
                            <a:tabLst>
                              <a:tab pos="1045210" algn="l"/>
                            </a:tabLst>
                          </a:pPr>
                          <a:r>
                            <a:rPr lang="en-GB" sz="1000" kern="1200" dirty="0">
                              <a:solidFill>
                                <a:schemeClr val="dk1"/>
                              </a:solidFill>
                              <a:effectLst/>
                              <a:latin typeface="+mn-lt"/>
                              <a:ea typeface="Calibri" panose="020F0502020204030204" pitchFamily="34" charset="0"/>
                              <a:cs typeface="Arial" panose="020B0604020202020204" pitchFamily="34" charset="0"/>
                            </a:rPr>
                            <a:t>1.0489725</a:t>
                          </a: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tc>
                      <a:txBody>
                        <a:bodyPr/>
                        <a:lstStyle/>
                        <a:p>
                          <a:endParaRPr lang="en-US"/>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4"/>
                          <a:stretch>
                            <a:fillRect l="-328313" t="-376000" r="-107831" b="-48000"/>
                          </a:stretch>
                        </a:blipFill>
                      </a:tcPr>
                    </a:tc>
                    <a:tc>
                      <a:txBody>
                        <a:bodyPr/>
                        <a:lstStyle/>
                        <a:p>
                          <a:pPr marL="0" algn="ctr" defTabSz="914400" rtl="0" eaLnBrk="1" latinLnBrk="0" hangingPunct="1">
                            <a:lnSpc>
                              <a:spcPct val="107000"/>
                            </a:lnSpc>
                            <a:spcBef>
                              <a:spcPts val="300"/>
                            </a:spcBef>
                            <a:spcAft>
                              <a:spcPts val="300"/>
                            </a:spcAft>
                            <a:tabLst>
                              <a:tab pos="1045210" algn="l"/>
                            </a:tabLst>
                          </a:pPr>
                          <a:r>
                            <a:rPr lang="en-GB" sz="1000" kern="1200" dirty="0">
                              <a:solidFill>
                                <a:schemeClr val="dk1"/>
                              </a:solidFill>
                              <a:effectLst/>
                              <a:latin typeface="+mn-lt"/>
                              <a:ea typeface="Calibri" panose="020F0502020204030204" pitchFamily="34" charset="0"/>
                              <a:cs typeface="Arial" panose="020B0604020202020204" pitchFamily="34" charset="0"/>
                            </a:rPr>
                            <a:t>3282.66</a:t>
                          </a: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extLst>
                      <a:ext uri="{0D108BD9-81ED-4DB2-BD59-A6C34878D82A}">
                        <a16:rowId xmlns:a16="http://schemas.microsoft.com/office/drawing/2014/main" val="2704145726"/>
                      </a:ext>
                    </a:extLst>
                  </a:tr>
                </a:tbl>
              </a:graphicData>
            </a:graphic>
          </p:graphicFrame>
        </mc:Fallback>
      </mc:AlternateContent>
      <p:sp>
        <p:nvSpPr>
          <p:cNvPr id="18" name="Content Placeholder 1">
            <a:extLst>
              <a:ext uri="{FF2B5EF4-FFF2-40B4-BE49-F238E27FC236}">
                <a16:creationId xmlns:a16="http://schemas.microsoft.com/office/drawing/2014/main" id="{C1BA6108-6F9F-4359-74BD-88CCFCE66A07}"/>
              </a:ext>
            </a:extLst>
          </p:cNvPr>
          <p:cNvSpPr txBox="1">
            <a:spLocks/>
          </p:cNvSpPr>
          <p:nvPr/>
        </p:nvSpPr>
        <p:spPr bwMode="auto">
          <a:xfrm>
            <a:off x="145420" y="2496998"/>
            <a:ext cx="5186362" cy="2018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57606" tIns="28803" rIns="57606" bIns="28803" numCol="1" anchor="t" anchorCtr="0" compatLnSpc="1">
            <a:prstTxWarp prst="textNoShape">
              <a:avLst/>
            </a:prstTxWarp>
          </a:bodyPr>
          <a:lstStyle>
            <a:lvl1pPr marL="215900" indent="-215900" algn="l" defTabSz="576263" rtl="0" eaLnBrk="0" fontAlgn="base" hangingPunct="0">
              <a:spcBef>
                <a:spcPct val="20000"/>
              </a:spcBef>
              <a:spcAft>
                <a:spcPct val="0"/>
              </a:spcAft>
              <a:buChar char="•"/>
              <a:defRPr sz="2000">
                <a:solidFill>
                  <a:schemeClr val="tx1"/>
                </a:solidFill>
                <a:latin typeface="+mn-lt"/>
                <a:ea typeface="+mn-ea"/>
                <a:cs typeface="+mn-cs"/>
              </a:defRPr>
            </a:lvl1pPr>
            <a:lvl2pPr marL="468313" indent="-180975" algn="l" defTabSz="576263" rtl="0" eaLnBrk="0" fontAlgn="base" hangingPunct="0">
              <a:spcBef>
                <a:spcPct val="20000"/>
              </a:spcBef>
              <a:spcAft>
                <a:spcPct val="0"/>
              </a:spcAft>
              <a:buChar char="–"/>
              <a:defRPr>
                <a:solidFill>
                  <a:schemeClr val="tx1"/>
                </a:solidFill>
                <a:latin typeface="+mn-lt"/>
              </a:defRPr>
            </a:lvl2pPr>
            <a:lvl3pPr marL="719138" indent="-142875" algn="l" defTabSz="576263" rtl="0" eaLnBrk="0" fontAlgn="base" hangingPunct="0">
              <a:spcBef>
                <a:spcPct val="20000"/>
              </a:spcBef>
              <a:spcAft>
                <a:spcPct val="0"/>
              </a:spcAft>
              <a:buChar char="•"/>
              <a:defRPr sz="1500">
                <a:solidFill>
                  <a:schemeClr val="tx1"/>
                </a:solidFill>
                <a:latin typeface="+mn-lt"/>
              </a:defRPr>
            </a:lvl3pPr>
            <a:lvl4pPr marL="1008063" indent="-144463" algn="l" defTabSz="576263" rtl="0" eaLnBrk="0" fontAlgn="base" hangingPunct="0">
              <a:spcBef>
                <a:spcPct val="20000"/>
              </a:spcBef>
              <a:spcAft>
                <a:spcPct val="0"/>
              </a:spcAft>
              <a:buChar char="–"/>
              <a:defRPr sz="1300">
                <a:solidFill>
                  <a:schemeClr val="tx1"/>
                </a:solidFill>
                <a:latin typeface="+mn-lt"/>
              </a:defRPr>
            </a:lvl4pPr>
            <a:lvl5pPr marL="1295400" indent="-142875" algn="l" defTabSz="576263" rtl="0" eaLnBrk="0" fontAlgn="base" hangingPunct="0">
              <a:spcBef>
                <a:spcPct val="20000"/>
              </a:spcBef>
              <a:spcAft>
                <a:spcPct val="0"/>
              </a:spcAft>
              <a:buChar char="»"/>
              <a:defRPr sz="1300">
                <a:solidFill>
                  <a:schemeClr val="tx1"/>
                </a:solidFill>
                <a:latin typeface="+mn-lt"/>
              </a:defRPr>
            </a:lvl5pPr>
            <a:lvl6pPr marL="1752600" indent="-142875" algn="l" defTabSz="576263" rtl="0" fontAlgn="base">
              <a:spcBef>
                <a:spcPct val="20000"/>
              </a:spcBef>
              <a:spcAft>
                <a:spcPct val="0"/>
              </a:spcAft>
              <a:buChar char="»"/>
              <a:defRPr sz="1300">
                <a:solidFill>
                  <a:schemeClr val="tx1"/>
                </a:solidFill>
                <a:latin typeface="+mn-lt"/>
              </a:defRPr>
            </a:lvl6pPr>
            <a:lvl7pPr marL="2209800" indent="-142875" algn="l" defTabSz="576263" rtl="0" fontAlgn="base">
              <a:spcBef>
                <a:spcPct val="20000"/>
              </a:spcBef>
              <a:spcAft>
                <a:spcPct val="0"/>
              </a:spcAft>
              <a:buChar char="»"/>
              <a:defRPr sz="1300">
                <a:solidFill>
                  <a:schemeClr val="tx1"/>
                </a:solidFill>
                <a:latin typeface="+mn-lt"/>
              </a:defRPr>
            </a:lvl7pPr>
            <a:lvl8pPr marL="2667000" indent="-142875" algn="l" defTabSz="576263" rtl="0" fontAlgn="base">
              <a:spcBef>
                <a:spcPct val="20000"/>
              </a:spcBef>
              <a:spcAft>
                <a:spcPct val="0"/>
              </a:spcAft>
              <a:buChar char="»"/>
              <a:defRPr sz="1300">
                <a:solidFill>
                  <a:schemeClr val="tx1"/>
                </a:solidFill>
                <a:latin typeface="+mn-lt"/>
              </a:defRPr>
            </a:lvl8pPr>
            <a:lvl9pPr marL="3124200" indent="-142875" algn="l" defTabSz="576263" rtl="0" fontAlgn="base">
              <a:spcBef>
                <a:spcPct val="20000"/>
              </a:spcBef>
              <a:spcAft>
                <a:spcPct val="0"/>
              </a:spcAft>
              <a:buChar char="»"/>
              <a:defRPr sz="1300">
                <a:solidFill>
                  <a:schemeClr val="tx1"/>
                </a:solidFill>
                <a:latin typeface="+mn-lt"/>
              </a:defRPr>
            </a:lvl9pPr>
          </a:lstStyle>
          <a:p>
            <a:pPr marL="0" indent="0">
              <a:buFontTx/>
              <a:buNone/>
            </a:pPr>
            <a:r>
              <a:rPr lang="en-GB" sz="1000" kern="0" dirty="0"/>
              <a:t>Table 5: Fitting parameters and statistical analysis.</a:t>
            </a:r>
          </a:p>
        </p:txBody>
      </p:sp>
      <mc:AlternateContent xmlns:mc="http://schemas.openxmlformats.org/markup-compatibility/2006" xmlns:a14="http://schemas.microsoft.com/office/drawing/2010/main">
        <mc:Choice Requires="a14">
          <p:graphicFrame>
            <p:nvGraphicFramePr>
              <p:cNvPr id="26" name="Table 25">
                <a:extLst>
                  <a:ext uri="{FF2B5EF4-FFF2-40B4-BE49-F238E27FC236}">
                    <a16:creationId xmlns:a16="http://schemas.microsoft.com/office/drawing/2014/main" id="{437DECA9-DC24-24AE-795C-6105F1D92523}"/>
                  </a:ext>
                </a:extLst>
              </p:cNvPr>
              <p:cNvGraphicFramePr>
                <a:graphicFrameLocks noGrp="1"/>
              </p:cNvGraphicFramePr>
              <p:nvPr>
                <p:extLst>
                  <p:ext uri="{D42A27DB-BD31-4B8C-83A1-F6EECF244321}">
                    <p14:modId xmlns:p14="http://schemas.microsoft.com/office/powerpoint/2010/main" val="790930794"/>
                  </p:ext>
                </p:extLst>
              </p:nvPr>
            </p:nvGraphicFramePr>
            <p:xfrm>
              <a:off x="279218" y="675576"/>
              <a:ext cx="1567217" cy="333901"/>
            </p:xfrm>
            <a:graphic>
              <a:graphicData uri="http://schemas.openxmlformats.org/drawingml/2006/table">
                <a:tbl>
                  <a:tblPr firstRow="1" firstCol="1" bandRow="1">
                    <a:tableStyleId>{7DF18680-E054-41AD-8BC1-D1AEF772440D}</a:tableStyleId>
                  </a:tblPr>
                  <a:tblGrid>
                    <a:gridCol w="1567217">
                      <a:extLst>
                        <a:ext uri="{9D8B030D-6E8A-4147-A177-3AD203B41FA5}">
                          <a16:colId xmlns:a16="http://schemas.microsoft.com/office/drawing/2014/main" val="2263285554"/>
                        </a:ext>
                      </a:extLst>
                    </a:gridCol>
                  </a:tblGrid>
                  <a:tr h="182707">
                    <a:tc>
                      <a:txBody>
                        <a:bodyPr/>
                        <a:lstStyle/>
                        <a:p>
                          <a:pPr marL="0" algn="ctr" defTabSz="914400" rtl="0" eaLnBrk="1" latinLnBrk="0" hangingPunct="1">
                            <a:lnSpc>
                              <a:spcPct val="107000"/>
                            </a:lnSpc>
                            <a:spcAft>
                              <a:spcPts val="800"/>
                            </a:spcAft>
                          </a:pPr>
                          <a:r>
                            <a:rPr lang="en-US" sz="1000" b="1" kern="1200" dirty="0">
                              <a:solidFill>
                                <a:schemeClr val="tx1"/>
                              </a:solidFill>
                              <a:effectLst/>
                              <a:latin typeface="+mn-lt"/>
                              <a:ea typeface="Calibri" panose="020F0502020204030204" pitchFamily="34" charset="0"/>
                              <a:cs typeface="Arial" panose="020B0604020202020204" pitchFamily="34" charset="0"/>
                            </a:rPr>
                            <a:t>Gaussian</a:t>
                          </a:r>
                          <a:endParaRPr kumimoji="0" lang="en-GB" sz="1000" b="1" u="none" strike="noStrike" kern="1200" cap="none" spc="0" normalizeH="0" baseline="0" dirty="0">
                            <a:ln>
                              <a:noFill/>
                            </a:ln>
                            <a:solidFill>
                              <a:srgbClr val="000000"/>
                            </a:solidFill>
                            <a:effectLst/>
                            <a:uLnTx/>
                            <a:uFillTx/>
                            <a:latin typeface="+mn-lt"/>
                            <a:ea typeface="Calibri" panose="020F0502020204030204" pitchFamily="34" charset="0"/>
                            <a:cs typeface="Arial" panose="020B0604020202020204" pitchFamily="34" charset="0"/>
                          </a:endParaRP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AB414"/>
                        </a:solidFill>
                      </a:tcPr>
                    </a:tc>
                    <a:extLst>
                      <a:ext uri="{0D108BD9-81ED-4DB2-BD59-A6C34878D82A}">
                        <a16:rowId xmlns:a16="http://schemas.microsoft.com/office/drawing/2014/main" val="2480735766"/>
                      </a:ext>
                    </a:extLst>
                  </a:tr>
                  <a:tr h="0">
                    <a:tc>
                      <a:txBody>
                        <a:bodyPr/>
                        <a:lstStyle/>
                        <a:p>
                          <a:pPr algn="ctr">
                            <a:lnSpc>
                              <a:spcPct val="107000"/>
                            </a:lnSpc>
                            <a:spcBef>
                              <a:spcPts val="300"/>
                            </a:spcBef>
                            <a:spcAft>
                              <a:spcPts val="300"/>
                            </a:spcAft>
                            <a:tabLst>
                              <a:tab pos="1045210" algn="l"/>
                            </a:tabLst>
                          </a:pPr>
                          <a14:m>
                            <m:oMath xmlns:m="http://schemas.openxmlformats.org/officeDocument/2006/math">
                              <m:r>
                                <a:rPr kumimoji="0" lang="en-US" sz="1000" b="1" i="1"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𝜷</m:t>
                              </m:r>
                              <m:r>
                                <a:rPr kumimoji="0" lang="en-US" sz="1000" b="0" i="1"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m:t>
                              </m:r>
                            </m:oMath>
                          </a14:m>
                          <a:r>
                            <a:rPr lang="en-GB" sz="1000" b="0" kern="1200" dirty="0">
                              <a:solidFill>
                                <a:schemeClr val="dk1"/>
                              </a:solidFill>
                              <a:effectLst/>
                              <a:latin typeface="+mn-lt"/>
                              <a:ea typeface="Calibri" panose="020F0502020204030204" pitchFamily="34" charset="0"/>
                              <a:cs typeface="Arial" panose="020B0604020202020204" pitchFamily="34" charset="0"/>
                            </a:rPr>
                            <a:t>33.7394 </a:t>
                          </a:r>
                          <a14:m>
                            <m:oMath xmlns:m="http://schemas.openxmlformats.org/officeDocument/2006/math">
                              <m:r>
                                <a:rPr kumimoji="0" lang="en-US" sz="1000" b="0" i="1"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m:t>
                              </m:r>
                            </m:oMath>
                          </a14:m>
                          <a:r>
                            <a:rPr lang="en-GB" sz="1000" b="0" kern="1200" dirty="0">
                              <a:solidFill>
                                <a:schemeClr val="dk1"/>
                              </a:solidFill>
                              <a:effectLst/>
                              <a:latin typeface="+mn-lt"/>
                              <a:ea typeface="Calibri" panose="020F0502020204030204" pitchFamily="34" charset="0"/>
                              <a:cs typeface="Arial" panose="020B0604020202020204" pitchFamily="34" charset="0"/>
                            </a:rPr>
                            <a:t> 0.2501</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extLst>
                      <a:ext uri="{0D108BD9-81ED-4DB2-BD59-A6C34878D82A}">
                        <a16:rowId xmlns:a16="http://schemas.microsoft.com/office/drawing/2014/main" val="2430323425"/>
                      </a:ext>
                    </a:extLst>
                  </a:tr>
                </a:tbl>
              </a:graphicData>
            </a:graphic>
          </p:graphicFrame>
        </mc:Choice>
        <mc:Fallback xmlns="">
          <p:graphicFrame>
            <p:nvGraphicFramePr>
              <p:cNvPr id="26" name="Table 25">
                <a:extLst>
                  <a:ext uri="{FF2B5EF4-FFF2-40B4-BE49-F238E27FC236}">
                    <a16:creationId xmlns:a16="http://schemas.microsoft.com/office/drawing/2014/main" id="{437DECA9-DC24-24AE-795C-6105F1D92523}"/>
                  </a:ext>
                </a:extLst>
              </p:cNvPr>
              <p:cNvGraphicFramePr>
                <a:graphicFrameLocks noGrp="1"/>
              </p:cNvGraphicFramePr>
              <p:nvPr>
                <p:extLst>
                  <p:ext uri="{D42A27DB-BD31-4B8C-83A1-F6EECF244321}">
                    <p14:modId xmlns:p14="http://schemas.microsoft.com/office/powerpoint/2010/main" val="790930794"/>
                  </p:ext>
                </p:extLst>
              </p:nvPr>
            </p:nvGraphicFramePr>
            <p:xfrm>
              <a:off x="279218" y="675576"/>
              <a:ext cx="1567217" cy="333901"/>
            </p:xfrm>
            <a:graphic>
              <a:graphicData uri="http://schemas.openxmlformats.org/drawingml/2006/table">
                <a:tbl>
                  <a:tblPr firstRow="1" firstCol="1" bandRow="1">
                    <a:tableStyleId>{7DF18680-E054-41AD-8BC1-D1AEF772440D}</a:tableStyleId>
                  </a:tblPr>
                  <a:tblGrid>
                    <a:gridCol w="1567217">
                      <a:extLst>
                        <a:ext uri="{9D8B030D-6E8A-4147-A177-3AD203B41FA5}">
                          <a16:colId xmlns:a16="http://schemas.microsoft.com/office/drawing/2014/main" val="2263285554"/>
                        </a:ext>
                      </a:extLst>
                    </a:gridCol>
                  </a:tblGrid>
                  <a:tr h="182707">
                    <a:tc>
                      <a:txBody>
                        <a:bodyPr/>
                        <a:lstStyle/>
                        <a:p>
                          <a:pPr marL="0" algn="ctr" defTabSz="914400" rtl="0" eaLnBrk="1" latinLnBrk="0" hangingPunct="1">
                            <a:lnSpc>
                              <a:spcPct val="107000"/>
                            </a:lnSpc>
                            <a:spcAft>
                              <a:spcPts val="800"/>
                            </a:spcAft>
                          </a:pPr>
                          <a:r>
                            <a:rPr lang="en-US" sz="1000" b="1" kern="1200" dirty="0">
                              <a:solidFill>
                                <a:schemeClr val="tx1"/>
                              </a:solidFill>
                              <a:effectLst/>
                              <a:latin typeface="+mn-lt"/>
                              <a:ea typeface="Calibri" panose="020F0502020204030204" pitchFamily="34" charset="0"/>
                              <a:cs typeface="Arial" panose="020B0604020202020204" pitchFamily="34" charset="0"/>
                            </a:rPr>
                            <a:t>Gaussian</a:t>
                          </a:r>
                          <a:endParaRPr kumimoji="0" lang="en-GB" sz="1000" b="1" u="none" strike="noStrike" kern="1200" cap="none" spc="0" normalizeH="0" baseline="0" dirty="0">
                            <a:ln>
                              <a:noFill/>
                            </a:ln>
                            <a:solidFill>
                              <a:srgbClr val="000000"/>
                            </a:solidFill>
                            <a:effectLst/>
                            <a:uLnTx/>
                            <a:uFillTx/>
                            <a:latin typeface="+mn-lt"/>
                            <a:ea typeface="Calibri" panose="020F0502020204030204" pitchFamily="34" charset="0"/>
                            <a:cs typeface="Arial" panose="020B0604020202020204" pitchFamily="34" charset="0"/>
                          </a:endParaRP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AB414"/>
                        </a:solidFill>
                      </a:tcPr>
                    </a:tc>
                    <a:extLst>
                      <a:ext uri="{0D108BD9-81ED-4DB2-BD59-A6C34878D82A}">
                        <a16:rowId xmlns:a16="http://schemas.microsoft.com/office/drawing/2014/main" val="2480735766"/>
                      </a:ext>
                    </a:extLst>
                  </a:tr>
                  <a:tr h="151194">
                    <a:tc>
                      <a:txBody>
                        <a:bodyPr/>
                        <a:lstStyle/>
                        <a:p>
                          <a:endParaRPr lang="en-US"/>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5"/>
                          <a:stretch>
                            <a:fillRect l="-388" t="-140000" r="-775" b="-48000"/>
                          </a:stretch>
                        </a:blipFill>
                      </a:tcPr>
                    </a:tc>
                    <a:extLst>
                      <a:ext uri="{0D108BD9-81ED-4DB2-BD59-A6C34878D82A}">
                        <a16:rowId xmlns:a16="http://schemas.microsoft.com/office/drawing/2014/main" val="2430323425"/>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7" name="Table 26">
                <a:extLst>
                  <a:ext uri="{FF2B5EF4-FFF2-40B4-BE49-F238E27FC236}">
                    <a16:creationId xmlns:a16="http://schemas.microsoft.com/office/drawing/2014/main" id="{7470EEA0-29E7-5E4B-886F-2CCB0E70AB42}"/>
                  </a:ext>
                </a:extLst>
              </p:cNvPr>
              <p:cNvGraphicFramePr>
                <a:graphicFrameLocks noGrp="1"/>
              </p:cNvGraphicFramePr>
              <p:nvPr>
                <p:extLst>
                  <p:ext uri="{D42A27DB-BD31-4B8C-83A1-F6EECF244321}">
                    <p14:modId xmlns:p14="http://schemas.microsoft.com/office/powerpoint/2010/main" val="499525972"/>
                  </p:ext>
                </p:extLst>
              </p:nvPr>
            </p:nvGraphicFramePr>
            <p:xfrm>
              <a:off x="283771" y="1140455"/>
              <a:ext cx="1567217" cy="636289"/>
            </p:xfrm>
            <a:graphic>
              <a:graphicData uri="http://schemas.openxmlformats.org/drawingml/2006/table">
                <a:tbl>
                  <a:tblPr firstRow="1" firstCol="1" bandRow="1">
                    <a:tableStyleId>{7DF18680-E054-41AD-8BC1-D1AEF772440D}</a:tableStyleId>
                  </a:tblPr>
                  <a:tblGrid>
                    <a:gridCol w="1567217">
                      <a:extLst>
                        <a:ext uri="{9D8B030D-6E8A-4147-A177-3AD203B41FA5}">
                          <a16:colId xmlns:a16="http://schemas.microsoft.com/office/drawing/2014/main" val="2263285554"/>
                        </a:ext>
                      </a:extLst>
                    </a:gridCol>
                  </a:tblGrid>
                  <a:tr h="182707">
                    <a:tc>
                      <a:txBody>
                        <a:bodyPr/>
                        <a:lstStyle/>
                        <a:p>
                          <a:pPr marL="0" algn="ctr" defTabSz="914400" rtl="0" eaLnBrk="1" latinLnBrk="0" hangingPunct="1">
                            <a:lnSpc>
                              <a:spcPct val="107000"/>
                            </a:lnSpc>
                            <a:spcAft>
                              <a:spcPts val="800"/>
                            </a:spcAft>
                          </a:pPr>
                          <a:r>
                            <a:rPr lang="en-US" sz="1000" b="1" kern="1200" dirty="0">
                              <a:solidFill>
                                <a:schemeClr val="tx1"/>
                              </a:solidFill>
                              <a:effectLst/>
                              <a:latin typeface="+mn-lt"/>
                              <a:ea typeface="Calibri" panose="020F0502020204030204" pitchFamily="34" charset="0"/>
                              <a:cs typeface="Arial" panose="020B0604020202020204" pitchFamily="34" charset="0"/>
                            </a:rPr>
                            <a:t>D Gaussian</a:t>
                          </a:r>
                          <a:endParaRPr kumimoji="0" lang="en-GB" sz="1000" b="1" u="none" strike="noStrike" kern="1200" cap="none" spc="0" normalizeH="0" baseline="0" dirty="0">
                            <a:ln>
                              <a:noFill/>
                            </a:ln>
                            <a:solidFill>
                              <a:srgbClr val="000000"/>
                            </a:solidFill>
                            <a:effectLst/>
                            <a:uLnTx/>
                            <a:uFillTx/>
                            <a:latin typeface="+mn-lt"/>
                            <a:ea typeface="Calibri" panose="020F0502020204030204" pitchFamily="34" charset="0"/>
                            <a:cs typeface="Arial" panose="020B0604020202020204" pitchFamily="34" charset="0"/>
                          </a:endParaRP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AB414"/>
                        </a:solidFill>
                      </a:tcPr>
                    </a:tc>
                    <a:extLst>
                      <a:ext uri="{0D108BD9-81ED-4DB2-BD59-A6C34878D82A}">
                        <a16:rowId xmlns:a16="http://schemas.microsoft.com/office/drawing/2014/main" val="2480735766"/>
                      </a:ext>
                    </a:extLst>
                  </a:tr>
                  <a:tr h="0">
                    <a:tc>
                      <a:txBody>
                        <a:bodyPr/>
                        <a:lstStyle/>
                        <a:p>
                          <a:pPr algn="ctr">
                            <a:lnSpc>
                              <a:spcPct val="107000"/>
                            </a:lnSpc>
                            <a:spcBef>
                              <a:spcPts val="300"/>
                            </a:spcBef>
                            <a:spcAft>
                              <a:spcPts val="300"/>
                            </a:spcAft>
                            <a:tabLst>
                              <a:tab pos="1045210" algn="l"/>
                            </a:tabLst>
                          </a:pPr>
                          <a14:m>
                            <m:oMath xmlns:m="http://schemas.openxmlformats.org/officeDocument/2006/math">
                              <m:sSub>
                                <m:sSubPr>
                                  <m:ctrlPr>
                                    <a:rPr kumimoji="0" lang="en-US" sz="1000" b="0" i="1"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ctrlPr>
                                </m:sSubPr>
                                <m:e>
                                  <m:r>
                                    <a:rPr kumimoji="0" lang="en-US" sz="1000" b="1" i="1"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𝜷</m:t>
                                  </m:r>
                                </m:e>
                                <m:sub>
                                  <m:r>
                                    <a:rPr kumimoji="0" lang="en-US" sz="1000" b="0" i="1"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1</m:t>
                                  </m:r>
                                </m:sub>
                              </m:sSub>
                              <m:r>
                                <a:rPr kumimoji="0" lang="en-US" sz="1000" b="0" i="1"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m:t>
                              </m:r>
                            </m:oMath>
                          </a14:m>
                          <a:r>
                            <a:rPr lang="en-GB" sz="1000" b="0" kern="1200" dirty="0">
                              <a:solidFill>
                                <a:schemeClr val="dk1"/>
                              </a:solidFill>
                              <a:effectLst/>
                              <a:latin typeface="+mn-lt"/>
                              <a:ea typeface="Calibri" panose="020F0502020204030204" pitchFamily="34" charset="0"/>
                              <a:cs typeface="Arial" panose="020B0604020202020204" pitchFamily="34" charset="0"/>
                            </a:rPr>
                            <a:t>34.0058 </a:t>
                          </a:r>
                          <a14:m>
                            <m:oMath xmlns:m="http://schemas.openxmlformats.org/officeDocument/2006/math">
                              <m:r>
                                <a:rPr kumimoji="0" lang="en-US" sz="1000" b="0" i="1"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m:t>
                              </m:r>
                            </m:oMath>
                          </a14:m>
                          <a:r>
                            <a:rPr lang="en-GB" sz="1000" b="0" kern="1200" dirty="0">
                              <a:solidFill>
                                <a:schemeClr val="dk1"/>
                              </a:solidFill>
                              <a:effectLst/>
                              <a:latin typeface="+mn-lt"/>
                              <a:ea typeface="Calibri" panose="020F0502020204030204" pitchFamily="34" charset="0"/>
                              <a:cs typeface="Arial" panose="020B0604020202020204" pitchFamily="34" charset="0"/>
                            </a:rPr>
                            <a:t> 0.8694</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extLst>
                      <a:ext uri="{0D108BD9-81ED-4DB2-BD59-A6C34878D82A}">
                        <a16:rowId xmlns:a16="http://schemas.microsoft.com/office/drawing/2014/main" val="2430323425"/>
                      </a:ext>
                    </a:extLst>
                  </a:tr>
                  <a:tr h="0">
                    <a:tc>
                      <a:txBody>
                        <a:bodyPr/>
                        <a:lstStyle/>
                        <a:p>
                          <a:pPr algn="ctr">
                            <a:lnSpc>
                              <a:spcPct val="107000"/>
                            </a:lnSpc>
                            <a:spcBef>
                              <a:spcPts val="300"/>
                            </a:spcBef>
                            <a:spcAft>
                              <a:spcPts val="300"/>
                            </a:spcAft>
                            <a:tabLst>
                              <a:tab pos="1045210" algn="l"/>
                            </a:tabLst>
                          </a:pPr>
                          <a14:m>
                            <m:oMath xmlns:m="http://schemas.openxmlformats.org/officeDocument/2006/math">
                              <m:sSub>
                                <m:sSubPr>
                                  <m:ctrlPr>
                                    <a:rPr kumimoji="0" lang="en-US" sz="1000" b="0" i="1"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ctrlPr>
                                </m:sSubPr>
                                <m:e>
                                  <m:r>
                                    <a:rPr kumimoji="0" lang="en-US" sz="1000" b="1" i="1"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𝜷</m:t>
                                  </m:r>
                                </m:e>
                                <m:sub>
                                  <m:r>
                                    <a:rPr kumimoji="0" lang="en-US" sz="1000" b="0" i="1"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1</m:t>
                                  </m:r>
                                </m:sub>
                              </m:sSub>
                              <m:r>
                                <a:rPr kumimoji="0" lang="en-US" sz="1000" b="0" i="1"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m:t>
                              </m:r>
                            </m:oMath>
                          </a14:m>
                          <a:r>
                            <a:rPr lang="en-GB" sz="1000" b="0" kern="1200" dirty="0">
                              <a:solidFill>
                                <a:schemeClr val="dk1"/>
                              </a:solidFill>
                              <a:effectLst/>
                              <a:latin typeface="+mn-lt"/>
                              <a:ea typeface="Calibri" panose="020F0502020204030204" pitchFamily="34" charset="0"/>
                              <a:cs typeface="Arial" panose="020B0604020202020204" pitchFamily="34" charset="0"/>
                            </a:rPr>
                            <a:t>10.1937</a:t>
                          </a:r>
                          <a:r>
                            <a:rPr lang="en-GB" sz="1000" b="0" kern="1200" baseline="0" dirty="0">
                              <a:solidFill>
                                <a:schemeClr val="dk1"/>
                              </a:solidFill>
                              <a:effectLst/>
                              <a:latin typeface="+mn-lt"/>
                              <a:ea typeface="Calibri" panose="020F0502020204030204" pitchFamily="34" charset="0"/>
                              <a:cs typeface="Arial" panose="020B0604020202020204" pitchFamily="34" charset="0"/>
                            </a:rPr>
                            <a:t> </a:t>
                          </a:r>
                          <a14:m>
                            <m:oMath xmlns:m="http://schemas.openxmlformats.org/officeDocument/2006/math">
                              <m:r>
                                <a:rPr kumimoji="0" lang="en-US" sz="1000" b="0" i="1"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m:t>
                              </m:r>
                            </m:oMath>
                          </a14:m>
                          <a:r>
                            <a:rPr lang="en-GB" sz="1000" b="0" kern="1200" dirty="0">
                              <a:solidFill>
                                <a:schemeClr val="dk1"/>
                              </a:solidFill>
                              <a:effectLst/>
                              <a:latin typeface="+mn-lt"/>
                              <a:ea typeface="Calibri" panose="020F0502020204030204" pitchFamily="34" charset="0"/>
                              <a:cs typeface="Arial" panose="020B0604020202020204" pitchFamily="34" charset="0"/>
                            </a:rPr>
                            <a:t> 40.0561</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extLst>
                      <a:ext uri="{0D108BD9-81ED-4DB2-BD59-A6C34878D82A}">
                        <a16:rowId xmlns:a16="http://schemas.microsoft.com/office/drawing/2014/main" val="4020635663"/>
                      </a:ext>
                    </a:extLst>
                  </a:tr>
                  <a:tr h="0">
                    <a:tc>
                      <a:txBody>
                        <a:bodyPr/>
                        <a:lstStyle/>
                        <a:p>
                          <a:pPr algn="ctr">
                            <a:lnSpc>
                              <a:spcPct val="107000"/>
                            </a:lnSpc>
                            <a:spcBef>
                              <a:spcPts val="300"/>
                            </a:spcBef>
                            <a:spcAft>
                              <a:spcPts val="300"/>
                            </a:spcAft>
                            <a:tabLst>
                              <a:tab pos="1045210" algn="l"/>
                            </a:tabLst>
                          </a:pPr>
                          <a14:m>
                            <m:oMath xmlns:m="http://schemas.openxmlformats.org/officeDocument/2006/math">
                              <m:r>
                                <a:rPr kumimoji="0" lang="en-US" sz="1000" b="1" i="1"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𝒘</m:t>
                              </m:r>
                              <m:r>
                                <a:rPr kumimoji="0" lang="en-US" sz="1000" b="0" i="1"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m:t>
                              </m:r>
                            </m:oMath>
                          </a14:m>
                          <a:r>
                            <a:rPr lang="en-GB" sz="1000" b="0" kern="1200" dirty="0">
                              <a:solidFill>
                                <a:schemeClr val="dk1"/>
                              </a:solidFill>
                              <a:effectLst/>
                              <a:latin typeface="+mn-lt"/>
                              <a:ea typeface="Calibri" panose="020F0502020204030204" pitchFamily="34" charset="0"/>
                              <a:cs typeface="Arial" panose="020B0604020202020204" pitchFamily="34" charset="0"/>
                            </a:rPr>
                            <a:t>0.9928 </a:t>
                          </a:r>
                          <a14:m>
                            <m:oMath xmlns:m="http://schemas.openxmlformats.org/officeDocument/2006/math">
                              <m:r>
                                <a:rPr kumimoji="0" lang="en-US" sz="1000" b="0" i="1"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m:t>
                              </m:r>
                            </m:oMath>
                          </a14:m>
                          <a:r>
                            <a:rPr lang="en-GB" sz="1000" b="0" kern="1200" dirty="0">
                              <a:solidFill>
                                <a:schemeClr val="dk1"/>
                              </a:solidFill>
                              <a:effectLst/>
                              <a:latin typeface="+mn-lt"/>
                              <a:ea typeface="Calibri" panose="020F0502020204030204" pitchFamily="34" charset="0"/>
                              <a:cs typeface="Arial" panose="020B0604020202020204" pitchFamily="34" charset="0"/>
                            </a:rPr>
                            <a:t> 0.0296</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extLst>
                      <a:ext uri="{0D108BD9-81ED-4DB2-BD59-A6C34878D82A}">
                        <a16:rowId xmlns:a16="http://schemas.microsoft.com/office/drawing/2014/main" val="3553222035"/>
                      </a:ext>
                    </a:extLst>
                  </a:tr>
                </a:tbl>
              </a:graphicData>
            </a:graphic>
          </p:graphicFrame>
        </mc:Choice>
        <mc:Fallback xmlns="">
          <p:graphicFrame>
            <p:nvGraphicFramePr>
              <p:cNvPr id="27" name="Table 26">
                <a:extLst>
                  <a:ext uri="{FF2B5EF4-FFF2-40B4-BE49-F238E27FC236}">
                    <a16:creationId xmlns:a16="http://schemas.microsoft.com/office/drawing/2014/main" id="{7470EEA0-29E7-5E4B-886F-2CCB0E70AB42}"/>
                  </a:ext>
                </a:extLst>
              </p:cNvPr>
              <p:cNvGraphicFramePr>
                <a:graphicFrameLocks noGrp="1"/>
              </p:cNvGraphicFramePr>
              <p:nvPr>
                <p:extLst>
                  <p:ext uri="{D42A27DB-BD31-4B8C-83A1-F6EECF244321}">
                    <p14:modId xmlns:p14="http://schemas.microsoft.com/office/powerpoint/2010/main" val="499525972"/>
                  </p:ext>
                </p:extLst>
              </p:nvPr>
            </p:nvGraphicFramePr>
            <p:xfrm>
              <a:off x="283771" y="1140455"/>
              <a:ext cx="1567217" cy="636289"/>
            </p:xfrm>
            <a:graphic>
              <a:graphicData uri="http://schemas.openxmlformats.org/drawingml/2006/table">
                <a:tbl>
                  <a:tblPr firstRow="1" firstCol="1" bandRow="1">
                    <a:tableStyleId>{7DF18680-E054-41AD-8BC1-D1AEF772440D}</a:tableStyleId>
                  </a:tblPr>
                  <a:tblGrid>
                    <a:gridCol w="1567217">
                      <a:extLst>
                        <a:ext uri="{9D8B030D-6E8A-4147-A177-3AD203B41FA5}">
                          <a16:colId xmlns:a16="http://schemas.microsoft.com/office/drawing/2014/main" val="2263285554"/>
                        </a:ext>
                      </a:extLst>
                    </a:gridCol>
                  </a:tblGrid>
                  <a:tr h="182707">
                    <a:tc>
                      <a:txBody>
                        <a:bodyPr/>
                        <a:lstStyle/>
                        <a:p>
                          <a:pPr marL="0" algn="ctr" defTabSz="914400" rtl="0" eaLnBrk="1" latinLnBrk="0" hangingPunct="1">
                            <a:lnSpc>
                              <a:spcPct val="107000"/>
                            </a:lnSpc>
                            <a:spcAft>
                              <a:spcPts val="800"/>
                            </a:spcAft>
                          </a:pPr>
                          <a:r>
                            <a:rPr lang="en-US" sz="1000" b="1" kern="1200" dirty="0">
                              <a:solidFill>
                                <a:schemeClr val="tx1"/>
                              </a:solidFill>
                              <a:effectLst/>
                              <a:latin typeface="+mn-lt"/>
                              <a:ea typeface="Calibri" panose="020F0502020204030204" pitchFamily="34" charset="0"/>
                              <a:cs typeface="Arial" panose="020B0604020202020204" pitchFamily="34" charset="0"/>
                            </a:rPr>
                            <a:t>D Gaussian</a:t>
                          </a:r>
                          <a:endParaRPr kumimoji="0" lang="en-GB" sz="1000" b="1" u="none" strike="noStrike" kern="1200" cap="none" spc="0" normalizeH="0" baseline="0" dirty="0">
                            <a:ln>
                              <a:noFill/>
                            </a:ln>
                            <a:solidFill>
                              <a:srgbClr val="000000"/>
                            </a:solidFill>
                            <a:effectLst/>
                            <a:uLnTx/>
                            <a:uFillTx/>
                            <a:latin typeface="+mn-lt"/>
                            <a:ea typeface="Calibri" panose="020F0502020204030204" pitchFamily="34" charset="0"/>
                            <a:cs typeface="Arial" panose="020B0604020202020204" pitchFamily="34" charset="0"/>
                          </a:endParaRP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AB414"/>
                        </a:solidFill>
                      </a:tcPr>
                    </a:tc>
                    <a:extLst>
                      <a:ext uri="{0D108BD9-81ED-4DB2-BD59-A6C34878D82A}">
                        <a16:rowId xmlns:a16="http://schemas.microsoft.com/office/drawing/2014/main" val="2480735766"/>
                      </a:ext>
                    </a:extLst>
                  </a:tr>
                  <a:tr h="151194">
                    <a:tc>
                      <a:txBody>
                        <a:bodyPr/>
                        <a:lstStyle/>
                        <a:p>
                          <a:endParaRPr lang="en-US"/>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6"/>
                          <a:stretch>
                            <a:fillRect l="-388" t="-140000" r="-775" b="-248000"/>
                          </a:stretch>
                        </a:blipFill>
                      </a:tcPr>
                    </a:tc>
                    <a:extLst>
                      <a:ext uri="{0D108BD9-81ED-4DB2-BD59-A6C34878D82A}">
                        <a16:rowId xmlns:a16="http://schemas.microsoft.com/office/drawing/2014/main" val="2430323425"/>
                      </a:ext>
                    </a:extLst>
                  </a:tr>
                  <a:tr h="151194">
                    <a:tc>
                      <a:txBody>
                        <a:bodyPr/>
                        <a:lstStyle/>
                        <a:p>
                          <a:endParaRPr lang="en-US"/>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6"/>
                          <a:stretch>
                            <a:fillRect l="-388" t="-240000" r="-775" b="-148000"/>
                          </a:stretch>
                        </a:blipFill>
                      </a:tcPr>
                    </a:tc>
                    <a:extLst>
                      <a:ext uri="{0D108BD9-81ED-4DB2-BD59-A6C34878D82A}">
                        <a16:rowId xmlns:a16="http://schemas.microsoft.com/office/drawing/2014/main" val="4020635663"/>
                      </a:ext>
                    </a:extLst>
                  </a:tr>
                  <a:tr h="151194">
                    <a:tc>
                      <a:txBody>
                        <a:bodyPr/>
                        <a:lstStyle/>
                        <a:p>
                          <a:endParaRPr lang="en-US"/>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6"/>
                          <a:stretch>
                            <a:fillRect l="-388" t="-340000" r="-775" b="-48000"/>
                          </a:stretch>
                        </a:blipFill>
                      </a:tcPr>
                    </a:tc>
                    <a:extLst>
                      <a:ext uri="{0D108BD9-81ED-4DB2-BD59-A6C34878D82A}">
                        <a16:rowId xmlns:a16="http://schemas.microsoft.com/office/drawing/2014/main" val="3553222035"/>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0" name="Table 29">
                <a:extLst>
                  <a:ext uri="{FF2B5EF4-FFF2-40B4-BE49-F238E27FC236}">
                    <a16:creationId xmlns:a16="http://schemas.microsoft.com/office/drawing/2014/main" id="{55B324E1-B082-A28F-DE41-15E2B32D67D2}"/>
                  </a:ext>
                </a:extLst>
              </p:cNvPr>
              <p:cNvGraphicFramePr>
                <a:graphicFrameLocks noGrp="1"/>
              </p:cNvGraphicFramePr>
              <p:nvPr>
                <p:extLst>
                  <p:ext uri="{D42A27DB-BD31-4B8C-83A1-F6EECF244321}">
                    <p14:modId xmlns:p14="http://schemas.microsoft.com/office/powerpoint/2010/main" val="3636228083"/>
                  </p:ext>
                </p:extLst>
              </p:nvPr>
            </p:nvGraphicFramePr>
            <p:xfrm>
              <a:off x="266606" y="1878112"/>
              <a:ext cx="1567217" cy="485095"/>
            </p:xfrm>
            <a:graphic>
              <a:graphicData uri="http://schemas.openxmlformats.org/drawingml/2006/table">
                <a:tbl>
                  <a:tblPr firstRow="1" firstCol="1" bandRow="1">
                    <a:tableStyleId>{7DF18680-E054-41AD-8BC1-D1AEF772440D}</a:tableStyleId>
                  </a:tblPr>
                  <a:tblGrid>
                    <a:gridCol w="1567217">
                      <a:extLst>
                        <a:ext uri="{9D8B030D-6E8A-4147-A177-3AD203B41FA5}">
                          <a16:colId xmlns:a16="http://schemas.microsoft.com/office/drawing/2014/main" val="2263285554"/>
                        </a:ext>
                      </a:extLst>
                    </a:gridCol>
                  </a:tblGrid>
                  <a:tr h="182707">
                    <a:tc>
                      <a:txBody>
                        <a:bodyPr/>
                        <a:lstStyle/>
                        <a:p>
                          <a:pPr marL="0" algn="ctr" defTabSz="914400" rtl="0" eaLnBrk="1" latinLnBrk="0" hangingPunct="1">
                            <a:lnSpc>
                              <a:spcPct val="107000"/>
                            </a:lnSpc>
                            <a:spcAft>
                              <a:spcPts val="800"/>
                            </a:spcAft>
                          </a:pPr>
                          <a:r>
                            <a:rPr lang="en-US" sz="1000" b="1" kern="1200" dirty="0">
                              <a:solidFill>
                                <a:schemeClr val="tx1"/>
                              </a:solidFill>
                              <a:effectLst/>
                              <a:latin typeface="+mn-lt"/>
                              <a:ea typeface="Calibri" panose="020F0502020204030204" pitchFamily="34" charset="0"/>
                              <a:cs typeface="Arial" panose="020B0604020202020204" pitchFamily="34" charset="0"/>
                            </a:rPr>
                            <a:t>q-Gaussian</a:t>
                          </a:r>
                          <a:endParaRPr kumimoji="0" lang="en-GB" sz="1000" b="1" u="none" strike="noStrike" kern="1200" cap="none" spc="0" normalizeH="0" baseline="0" dirty="0">
                            <a:ln>
                              <a:noFill/>
                            </a:ln>
                            <a:solidFill>
                              <a:srgbClr val="000000"/>
                            </a:solidFill>
                            <a:effectLst/>
                            <a:uLnTx/>
                            <a:uFillTx/>
                            <a:latin typeface="+mn-lt"/>
                            <a:ea typeface="Calibri" panose="020F0502020204030204" pitchFamily="34" charset="0"/>
                            <a:cs typeface="Arial" panose="020B0604020202020204" pitchFamily="34" charset="0"/>
                          </a:endParaRP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AB414"/>
                        </a:solidFill>
                      </a:tcPr>
                    </a:tc>
                    <a:extLst>
                      <a:ext uri="{0D108BD9-81ED-4DB2-BD59-A6C34878D82A}">
                        <a16:rowId xmlns:a16="http://schemas.microsoft.com/office/drawing/2014/main" val="2480735766"/>
                      </a:ext>
                    </a:extLst>
                  </a:tr>
                  <a:tr h="0">
                    <a:tc>
                      <a:txBody>
                        <a:bodyPr/>
                        <a:lstStyle/>
                        <a:p>
                          <a:pPr algn="ctr">
                            <a:lnSpc>
                              <a:spcPct val="107000"/>
                            </a:lnSpc>
                            <a:spcBef>
                              <a:spcPts val="300"/>
                            </a:spcBef>
                            <a:spcAft>
                              <a:spcPts val="300"/>
                            </a:spcAft>
                            <a:tabLst>
                              <a:tab pos="1045210" algn="l"/>
                            </a:tabLst>
                          </a:pPr>
                          <a:r>
                            <a:rPr lang="en-GB" sz="1000" kern="1200" dirty="0">
                              <a:solidFill>
                                <a:schemeClr val="dk1"/>
                              </a:solidFill>
                              <a:effectLst/>
                              <a:latin typeface="+mn-lt"/>
                              <a:ea typeface="Calibri" panose="020F0502020204030204" pitchFamily="34" charset="0"/>
                              <a:cs typeface="Arial" panose="020B0604020202020204" pitchFamily="34" charset="0"/>
                            </a:rPr>
                            <a:t> </a:t>
                          </a:r>
                          <a14:m>
                            <m:oMath xmlns:m="http://schemas.openxmlformats.org/officeDocument/2006/math">
                              <m:r>
                                <a:rPr kumimoji="0" lang="en-US" sz="1000" b="1" i="1"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𝒒</m:t>
                              </m:r>
                              <m:r>
                                <a:rPr kumimoji="0" lang="en-US" sz="1000" b="1" i="1"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m:t>
                              </m:r>
                            </m:oMath>
                          </a14:m>
                          <a:r>
                            <a:rPr lang="en-GB" sz="1000" b="0" kern="1200" dirty="0">
                              <a:solidFill>
                                <a:schemeClr val="dk1"/>
                              </a:solidFill>
                              <a:effectLst/>
                              <a:latin typeface="+mn-lt"/>
                              <a:ea typeface="Calibri" panose="020F0502020204030204" pitchFamily="34" charset="0"/>
                              <a:cs typeface="Arial" panose="020B0604020202020204" pitchFamily="34" charset="0"/>
                            </a:rPr>
                            <a:t>1.0064 </a:t>
                          </a:r>
                          <a14:m>
                            <m:oMath xmlns:m="http://schemas.openxmlformats.org/officeDocument/2006/math">
                              <m:r>
                                <a:rPr kumimoji="0" lang="en-US" sz="1000" b="0" i="1"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m:t>
                              </m:r>
                            </m:oMath>
                          </a14:m>
                          <a:r>
                            <a:rPr lang="en-GB" sz="1000" b="0" kern="1200" dirty="0">
                              <a:solidFill>
                                <a:schemeClr val="dk1"/>
                              </a:solidFill>
                              <a:effectLst/>
                              <a:latin typeface="+mn-lt"/>
                              <a:ea typeface="Calibri" panose="020F0502020204030204" pitchFamily="34" charset="0"/>
                              <a:cs typeface="Arial" panose="020B0604020202020204" pitchFamily="34" charset="0"/>
                            </a:rPr>
                            <a:t> 0.0111</a:t>
                          </a: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extLst>
                      <a:ext uri="{0D108BD9-81ED-4DB2-BD59-A6C34878D82A}">
                        <a16:rowId xmlns:a16="http://schemas.microsoft.com/office/drawing/2014/main" val="2430323425"/>
                      </a:ext>
                    </a:extLst>
                  </a:tr>
                  <a:tr h="0">
                    <a:tc>
                      <a:txBody>
                        <a:bodyPr/>
                        <a:lstStyle/>
                        <a:p>
                          <a:pPr algn="ctr">
                            <a:lnSpc>
                              <a:spcPct val="107000"/>
                            </a:lnSpc>
                            <a:spcBef>
                              <a:spcPts val="300"/>
                            </a:spcBef>
                            <a:spcAft>
                              <a:spcPts val="300"/>
                            </a:spcAft>
                            <a:tabLst>
                              <a:tab pos="1045210" algn="l"/>
                            </a:tabLst>
                          </a:pPr>
                          <a14:m>
                            <m:oMath xmlns:m="http://schemas.openxmlformats.org/officeDocument/2006/math">
                              <m:r>
                                <a:rPr kumimoji="0" lang="en-US" sz="1000" b="1" i="1" u="none" strike="noStrike" kern="1200" cap="none" spc="0" normalizeH="0" baseline="0" noProof="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𝜷</m:t>
                              </m:r>
                              <m:r>
                                <a:rPr kumimoji="0" lang="en-US" sz="1000" b="1" i="1" u="none" strike="noStrike" kern="1200" cap="none" spc="0" normalizeH="0" baseline="0" noProof="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m:t>
                              </m:r>
                            </m:oMath>
                          </a14:m>
                          <a:r>
                            <a:rPr kumimoji="0" lang="en-GB" sz="1000" b="0" i="0" u="none" strike="noStrike" kern="1200" cap="none" spc="0" normalizeH="0" baseline="0" noProof="0" dirty="0">
                              <a:ln>
                                <a:noFill/>
                              </a:ln>
                              <a:solidFill>
                                <a:srgbClr val="000000"/>
                              </a:solidFill>
                              <a:effectLst/>
                              <a:uLnTx/>
                              <a:uFillTx/>
                              <a:latin typeface="+mn-lt"/>
                              <a:ea typeface="Calibri" panose="020F0502020204030204" pitchFamily="34" charset="0"/>
                              <a:cs typeface="Arial" panose="020B0604020202020204" pitchFamily="34" charset="0"/>
                            </a:rPr>
                            <a:t>34.0175 </a:t>
                          </a:r>
                          <a14:m>
                            <m:oMath xmlns:m="http://schemas.openxmlformats.org/officeDocument/2006/math">
                              <m:r>
                                <a:rPr kumimoji="0" lang="en-US" sz="1000" b="0" i="1" u="none" strike="noStrike" kern="1200" cap="none" spc="0" normalizeH="0" baseline="0" smtClean="0">
                                  <a:ln>
                                    <a:noFill/>
                                  </a:ln>
                                  <a:solidFill>
                                    <a:srgbClr val="000000"/>
                                  </a:solidFill>
                                  <a:effectLst/>
                                  <a:uLnTx/>
                                  <a:uFillTx/>
                                  <a:latin typeface="Cambria Math" panose="02040503050406030204" pitchFamily="18" charset="0"/>
                                  <a:ea typeface="Calibri" panose="020F0502020204030204" pitchFamily="34" charset="0"/>
                                  <a:cs typeface="Arial" panose="020B0604020202020204" pitchFamily="34" charset="0"/>
                                </a:rPr>
                                <m:t>±</m:t>
                              </m:r>
                            </m:oMath>
                          </a14:m>
                          <a:r>
                            <a:rPr kumimoji="0" lang="en-GB" sz="1000" b="0" i="0" u="none" strike="noStrike" kern="1200" cap="none" spc="0" normalizeH="0" baseline="0" noProof="0" dirty="0">
                              <a:ln>
                                <a:noFill/>
                              </a:ln>
                              <a:solidFill>
                                <a:srgbClr val="000000"/>
                              </a:solidFill>
                              <a:effectLst/>
                              <a:uLnTx/>
                              <a:uFillTx/>
                              <a:latin typeface="+mn-lt"/>
                              <a:ea typeface="Calibri" panose="020F0502020204030204" pitchFamily="34" charset="0"/>
                              <a:cs typeface="Arial" panose="020B0604020202020204" pitchFamily="34" charset="0"/>
                            </a:rPr>
                            <a:t> 0.5507</a:t>
                          </a:r>
                          <a:endParaRPr lang="en-GB" sz="1000" b="0" kern="1200" dirty="0">
                            <a:solidFill>
                              <a:schemeClr val="dk1"/>
                            </a:solidFill>
                            <a:effectLst/>
                            <a:latin typeface="+mn-lt"/>
                            <a:ea typeface="Calibri" panose="020F0502020204030204" pitchFamily="34" charset="0"/>
                            <a:cs typeface="Arial" panose="020B0604020202020204" pitchFamily="34"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extLst>
                      <a:ext uri="{0D108BD9-81ED-4DB2-BD59-A6C34878D82A}">
                        <a16:rowId xmlns:a16="http://schemas.microsoft.com/office/drawing/2014/main" val="2818688520"/>
                      </a:ext>
                    </a:extLst>
                  </a:tr>
                </a:tbl>
              </a:graphicData>
            </a:graphic>
          </p:graphicFrame>
        </mc:Choice>
        <mc:Fallback xmlns="">
          <p:graphicFrame>
            <p:nvGraphicFramePr>
              <p:cNvPr id="30" name="Table 29">
                <a:extLst>
                  <a:ext uri="{FF2B5EF4-FFF2-40B4-BE49-F238E27FC236}">
                    <a16:creationId xmlns:a16="http://schemas.microsoft.com/office/drawing/2014/main" id="{55B324E1-B082-A28F-DE41-15E2B32D67D2}"/>
                  </a:ext>
                </a:extLst>
              </p:cNvPr>
              <p:cNvGraphicFramePr>
                <a:graphicFrameLocks noGrp="1"/>
              </p:cNvGraphicFramePr>
              <p:nvPr>
                <p:extLst>
                  <p:ext uri="{D42A27DB-BD31-4B8C-83A1-F6EECF244321}">
                    <p14:modId xmlns:p14="http://schemas.microsoft.com/office/powerpoint/2010/main" val="3636228083"/>
                  </p:ext>
                </p:extLst>
              </p:nvPr>
            </p:nvGraphicFramePr>
            <p:xfrm>
              <a:off x="266606" y="1878112"/>
              <a:ext cx="1567217" cy="485095"/>
            </p:xfrm>
            <a:graphic>
              <a:graphicData uri="http://schemas.openxmlformats.org/drawingml/2006/table">
                <a:tbl>
                  <a:tblPr firstRow="1" firstCol="1" bandRow="1">
                    <a:tableStyleId>{7DF18680-E054-41AD-8BC1-D1AEF772440D}</a:tableStyleId>
                  </a:tblPr>
                  <a:tblGrid>
                    <a:gridCol w="1567217">
                      <a:extLst>
                        <a:ext uri="{9D8B030D-6E8A-4147-A177-3AD203B41FA5}">
                          <a16:colId xmlns:a16="http://schemas.microsoft.com/office/drawing/2014/main" val="2263285554"/>
                        </a:ext>
                      </a:extLst>
                    </a:gridCol>
                  </a:tblGrid>
                  <a:tr h="182707">
                    <a:tc>
                      <a:txBody>
                        <a:bodyPr/>
                        <a:lstStyle/>
                        <a:p>
                          <a:pPr marL="0" algn="ctr" defTabSz="914400" rtl="0" eaLnBrk="1" latinLnBrk="0" hangingPunct="1">
                            <a:lnSpc>
                              <a:spcPct val="107000"/>
                            </a:lnSpc>
                            <a:spcAft>
                              <a:spcPts val="800"/>
                            </a:spcAft>
                          </a:pPr>
                          <a:r>
                            <a:rPr lang="en-US" sz="1000" b="1" kern="1200" dirty="0">
                              <a:solidFill>
                                <a:schemeClr val="tx1"/>
                              </a:solidFill>
                              <a:effectLst/>
                              <a:latin typeface="+mn-lt"/>
                              <a:ea typeface="Calibri" panose="020F0502020204030204" pitchFamily="34" charset="0"/>
                              <a:cs typeface="Arial" panose="020B0604020202020204" pitchFamily="34" charset="0"/>
                            </a:rPr>
                            <a:t>q-Gaussian</a:t>
                          </a:r>
                          <a:endParaRPr kumimoji="0" lang="en-GB" sz="1000" b="1" u="none" strike="noStrike" kern="1200" cap="none" spc="0" normalizeH="0" baseline="0" dirty="0">
                            <a:ln>
                              <a:noFill/>
                            </a:ln>
                            <a:solidFill>
                              <a:srgbClr val="000000"/>
                            </a:solidFill>
                            <a:effectLst/>
                            <a:uLnTx/>
                            <a:uFillTx/>
                            <a:latin typeface="+mn-lt"/>
                            <a:ea typeface="Calibri" panose="020F0502020204030204" pitchFamily="34" charset="0"/>
                            <a:cs typeface="Arial" panose="020B0604020202020204" pitchFamily="34" charset="0"/>
                          </a:endParaRP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AB414"/>
                        </a:solidFill>
                      </a:tcPr>
                    </a:tc>
                    <a:extLst>
                      <a:ext uri="{0D108BD9-81ED-4DB2-BD59-A6C34878D82A}">
                        <a16:rowId xmlns:a16="http://schemas.microsoft.com/office/drawing/2014/main" val="2480735766"/>
                      </a:ext>
                    </a:extLst>
                  </a:tr>
                  <a:tr h="151194">
                    <a:tc>
                      <a:txBody>
                        <a:bodyPr/>
                        <a:lstStyle/>
                        <a:p>
                          <a:endParaRPr lang="en-US"/>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7"/>
                          <a:stretch>
                            <a:fillRect l="-388" t="-140000" r="-775" b="-148000"/>
                          </a:stretch>
                        </a:blipFill>
                      </a:tcPr>
                    </a:tc>
                    <a:extLst>
                      <a:ext uri="{0D108BD9-81ED-4DB2-BD59-A6C34878D82A}">
                        <a16:rowId xmlns:a16="http://schemas.microsoft.com/office/drawing/2014/main" val="2430323425"/>
                      </a:ext>
                    </a:extLst>
                  </a:tr>
                  <a:tr h="151194">
                    <a:tc>
                      <a:txBody>
                        <a:bodyPr/>
                        <a:lstStyle/>
                        <a:p>
                          <a:endParaRPr lang="en-US"/>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7"/>
                          <a:stretch>
                            <a:fillRect l="-388" t="-240000" r="-775" b="-48000"/>
                          </a:stretch>
                        </a:blipFill>
                      </a:tcPr>
                    </a:tc>
                    <a:extLst>
                      <a:ext uri="{0D108BD9-81ED-4DB2-BD59-A6C34878D82A}">
                        <a16:rowId xmlns:a16="http://schemas.microsoft.com/office/drawing/2014/main" val="2818688520"/>
                      </a:ext>
                    </a:extLst>
                  </a:tr>
                </a:tbl>
              </a:graphicData>
            </a:graphic>
          </p:graphicFrame>
        </mc:Fallback>
      </mc:AlternateContent>
      <p:pic>
        <p:nvPicPr>
          <p:cNvPr id="6" name="Picture 5" descr="Chart, scatter chart&#10;&#10;Description automatically generated">
            <a:extLst>
              <a:ext uri="{FF2B5EF4-FFF2-40B4-BE49-F238E27FC236}">
                <a16:creationId xmlns:a16="http://schemas.microsoft.com/office/drawing/2014/main" id="{801001D0-6FC5-9EDA-95AE-7F8F75F456F7}"/>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346818" y="582100"/>
            <a:ext cx="3243534" cy="1656000"/>
          </a:xfrm>
          <a:prstGeom prst="rect">
            <a:avLst/>
          </a:prstGeom>
        </p:spPr>
      </p:pic>
      <p:sp>
        <p:nvSpPr>
          <p:cNvPr id="2" name="TextBox 1">
            <a:extLst>
              <a:ext uri="{FF2B5EF4-FFF2-40B4-BE49-F238E27FC236}">
                <a16:creationId xmlns:a16="http://schemas.microsoft.com/office/drawing/2014/main" id="{03F19A2B-3488-2970-32FA-90C18F149A7A}"/>
              </a:ext>
            </a:extLst>
          </p:cNvPr>
          <p:cNvSpPr txBox="1"/>
          <p:nvPr/>
        </p:nvSpPr>
        <p:spPr>
          <a:xfrm>
            <a:off x="2677108" y="2164009"/>
            <a:ext cx="2783307" cy="569387"/>
          </a:xfrm>
          <a:prstGeom prst="rect">
            <a:avLst/>
          </a:prstGeom>
          <a:noFill/>
        </p:spPr>
        <p:txBody>
          <a:bodyPr wrap="square" rtlCol="0">
            <a:spAutoFit/>
          </a:bodyPr>
          <a:lstStyle/>
          <a:p>
            <a:pPr algn="ctr"/>
            <a:r>
              <a:rPr lang="en-GB" sz="1000" dirty="0"/>
              <a:t>Fig. 16: Residuals of </a:t>
            </a:r>
            <a:r>
              <a:rPr lang="en-GB" sz="1000" dirty="0" err="1"/>
              <a:t>PLT_Fill</a:t>
            </a:r>
            <a:r>
              <a:rPr lang="en-GB" sz="1000" dirty="0"/>
              <a:t>=4954_BCID=2734_Scan_10_Y</a:t>
            </a:r>
          </a:p>
          <a:p>
            <a:pPr algn="ctr"/>
            <a:endParaRPr lang="en-GB" dirty="0"/>
          </a:p>
        </p:txBody>
      </p:sp>
      <p:sp>
        <p:nvSpPr>
          <p:cNvPr id="29" name="TextBox 28">
            <a:extLst>
              <a:ext uri="{FF2B5EF4-FFF2-40B4-BE49-F238E27FC236}">
                <a16:creationId xmlns:a16="http://schemas.microsoft.com/office/drawing/2014/main" id="{6A4A4039-BD2A-7FDE-6666-FE262BFACC6C}"/>
              </a:ext>
            </a:extLst>
          </p:cNvPr>
          <p:cNvSpPr txBox="1"/>
          <p:nvPr/>
        </p:nvSpPr>
        <p:spPr>
          <a:xfrm>
            <a:off x="800401" y="3492630"/>
            <a:ext cx="2202847" cy="261610"/>
          </a:xfrm>
          <a:prstGeom prst="rect">
            <a:avLst/>
          </a:prstGeom>
          <a:noFill/>
        </p:spPr>
        <p:txBody>
          <a:bodyPr wrap="none" rtlCol="0">
            <a:spAutoFit/>
          </a:bodyPr>
          <a:lstStyle/>
          <a:p>
            <a:r>
              <a:rPr lang="en-US" dirty="0"/>
              <a:t>RMSE: Root mean square error</a:t>
            </a:r>
            <a:endParaRPr lang="en-GB" dirty="0"/>
          </a:p>
        </p:txBody>
      </p:sp>
      <mc:AlternateContent xmlns:mc="http://schemas.openxmlformats.org/markup-compatibility/2006" xmlns:a14="http://schemas.microsoft.com/office/drawing/2010/main">
        <mc:Choice Requires="a14">
          <p:sp>
            <p:nvSpPr>
              <p:cNvPr id="31" name="TextBox 30">
                <a:extLst>
                  <a:ext uri="{FF2B5EF4-FFF2-40B4-BE49-F238E27FC236}">
                    <a16:creationId xmlns:a16="http://schemas.microsoft.com/office/drawing/2014/main" id="{0853E94D-4D87-CF14-EF99-D6759E1EC209}"/>
                  </a:ext>
                </a:extLst>
              </p:cNvPr>
              <p:cNvSpPr txBox="1"/>
              <p:nvPr/>
            </p:nvSpPr>
            <p:spPr>
              <a:xfrm>
                <a:off x="3173816" y="3492630"/>
                <a:ext cx="1589538" cy="261610"/>
              </a:xfrm>
              <a:prstGeom prst="rect">
                <a:avLst/>
              </a:prstGeom>
              <a:noFill/>
            </p:spPr>
            <p:txBody>
              <a:bodyPr wrap="none" rtlCol="0">
                <a:spAutoFit/>
              </a:bodyPr>
              <a:lstStyle/>
              <a:p>
                <a:r>
                  <a:rPr lang="en-US" dirty="0"/>
                  <a:t>Adj. </a:t>
                </a:r>
                <a14:m>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𝑅</m:t>
                        </m:r>
                      </m:e>
                      <m:sup>
                        <m:r>
                          <a:rPr lang="en-US" b="0" i="1" smtClean="0">
                            <a:latin typeface="Cambria Math" panose="02040503050406030204" pitchFamily="18" charset="0"/>
                          </a:rPr>
                          <m:t>2</m:t>
                        </m:r>
                      </m:sup>
                    </m:sSup>
                  </m:oMath>
                </a14:m>
                <a:r>
                  <a:rPr lang="en-US" dirty="0"/>
                  <a:t>: Adjustable </a:t>
                </a:r>
                <a14:m>
                  <m:oMath xmlns:m="http://schemas.openxmlformats.org/officeDocument/2006/math">
                    <m:sSup>
                      <m:sSupPr>
                        <m:ctrlPr>
                          <a:rPr lang="en-US" i="1">
                            <a:latin typeface="Cambria Math" panose="02040503050406030204" pitchFamily="18" charset="0"/>
                          </a:rPr>
                        </m:ctrlPr>
                      </m:sSupPr>
                      <m:e>
                        <m:r>
                          <a:rPr lang="en-US" i="1">
                            <a:latin typeface="Cambria Math" panose="02040503050406030204" pitchFamily="18" charset="0"/>
                          </a:rPr>
                          <m:t>𝑅</m:t>
                        </m:r>
                      </m:e>
                      <m:sup>
                        <m:r>
                          <a:rPr lang="en-US" i="1">
                            <a:latin typeface="Cambria Math" panose="02040503050406030204" pitchFamily="18" charset="0"/>
                          </a:rPr>
                          <m:t>2</m:t>
                        </m:r>
                      </m:sup>
                    </m:sSup>
                  </m:oMath>
                </a14:m>
                <a:endParaRPr lang="en-GB" dirty="0"/>
              </a:p>
            </p:txBody>
          </p:sp>
        </mc:Choice>
        <mc:Fallback xmlns="">
          <p:sp>
            <p:nvSpPr>
              <p:cNvPr id="31" name="TextBox 30">
                <a:extLst>
                  <a:ext uri="{FF2B5EF4-FFF2-40B4-BE49-F238E27FC236}">
                    <a16:creationId xmlns:a16="http://schemas.microsoft.com/office/drawing/2014/main" id="{0853E94D-4D87-CF14-EF99-D6759E1EC209}"/>
                  </a:ext>
                </a:extLst>
              </p:cNvPr>
              <p:cNvSpPr txBox="1">
                <a:spLocks noRot="1" noChangeAspect="1" noMove="1" noResize="1" noEditPoints="1" noAdjustHandles="1" noChangeArrowheads="1" noChangeShapeType="1" noTextEdit="1"/>
              </p:cNvSpPr>
              <p:nvPr/>
            </p:nvSpPr>
            <p:spPr>
              <a:xfrm>
                <a:off x="3173816" y="3492630"/>
                <a:ext cx="1589538" cy="261610"/>
              </a:xfrm>
              <a:prstGeom prst="rect">
                <a:avLst/>
              </a:prstGeom>
              <a:blipFill>
                <a:blip r:embed="rId9"/>
                <a:stretch>
                  <a:fillRect t="-2326" b="-13953"/>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2" name="TextBox 31">
                <a:extLst>
                  <a:ext uri="{FF2B5EF4-FFF2-40B4-BE49-F238E27FC236}">
                    <a16:creationId xmlns:a16="http://schemas.microsoft.com/office/drawing/2014/main" id="{508B3E43-753C-17CF-8A4F-94FF95C18E40}"/>
                  </a:ext>
                </a:extLst>
              </p:cNvPr>
              <p:cNvSpPr txBox="1"/>
              <p:nvPr/>
            </p:nvSpPr>
            <p:spPr>
              <a:xfrm>
                <a:off x="2400668" y="3788102"/>
                <a:ext cx="2891396" cy="261610"/>
              </a:xfrm>
              <a:prstGeom prst="rect">
                <a:avLst/>
              </a:prstGeom>
              <a:noFill/>
            </p:spPr>
            <p:txBody>
              <a:bodyPr wrap="square">
                <a:spAutoFit/>
              </a:bodyPr>
              <a:lstStyle/>
              <a:p>
                <a14:m>
                  <m:oMath xmlns:m="http://schemas.openxmlformats.org/officeDocument/2006/math">
                    <m:sSup>
                      <m:sSupPr>
                        <m:ctrlPr>
                          <a:rPr lang="en-US" b="0" i="1" smtClean="0">
                            <a:latin typeface="Cambria Math" panose="02040503050406030204" pitchFamily="18" charset="0"/>
                          </a:rPr>
                        </m:ctrlPr>
                      </m:sSupPr>
                      <m:e>
                        <m:r>
                          <a:rPr lang="en-US" b="0" i="1" smtClean="0">
                            <a:latin typeface="Cambria Math" panose="02040503050406030204" pitchFamily="18" charset="0"/>
                          </a:rPr>
                          <m:t>𝜒</m:t>
                        </m:r>
                      </m:e>
                      <m:sup>
                        <m:r>
                          <a:rPr lang="en-US" b="0" i="1" smtClean="0">
                            <a:latin typeface="Cambria Math" panose="02040503050406030204" pitchFamily="18" charset="0"/>
                          </a:rPr>
                          <m:t>2</m:t>
                        </m:r>
                      </m:sup>
                    </m:sSup>
                    <m:r>
                      <a:rPr lang="en-US" b="0" i="1" smtClean="0">
                        <a:latin typeface="Cambria Math" panose="02040503050406030204" pitchFamily="18" charset="0"/>
                      </a:rPr>
                      <m:t>/</m:t>
                    </m:r>
                    <m:r>
                      <a:rPr lang="en-US" b="0" i="1" smtClean="0">
                        <a:latin typeface="Cambria Math" panose="02040503050406030204" pitchFamily="18" charset="0"/>
                      </a:rPr>
                      <m:t>𝑑𝑜𝑓</m:t>
                    </m:r>
                  </m:oMath>
                </a14:m>
                <a:r>
                  <a:rPr lang="en-US" dirty="0"/>
                  <a:t>: Reduced </a:t>
                </a:r>
                <a14:m>
                  <m:oMath xmlns:m="http://schemas.openxmlformats.org/officeDocument/2006/math">
                    <m:sSup>
                      <m:sSupPr>
                        <m:ctrlPr>
                          <a:rPr lang="en-US" i="1">
                            <a:latin typeface="Cambria Math" panose="02040503050406030204" pitchFamily="18" charset="0"/>
                          </a:rPr>
                        </m:ctrlPr>
                      </m:sSupPr>
                      <m:e>
                        <m:r>
                          <a:rPr lang="en-US" i="1">
                            <a:latin typeface="Cambria Math" panose="02040503050406030204" pitchFamily="18" charset="0"/>
                          </a:rPr>
                          <m:t>𝜒</m:t>
                        </m:r>
                      </m:e>
                      <m:sup>
                        <m:r>
                          <a:rPr lang="en-US" i="1">
                            <a:latin typeface="Cambria Math" panose="02040503050406030204" pitchFamily="18" charset="0"/>
                          </a:rPr>
                          <m:t>2</m:t>
                        </m:r>
                      </m:sup>
                    </m:sSup>
                  </m:oMath>
                </a14:m>
                <a:endParaRPr lang="en-GB" dirty="0"/>
              </a:p>
            </p:txBody>
          </p:sp>
        </mc:Choice>
        <mc:Fallback xmlns="">
          <p:sp>
            <p:nvSpPr>
              <p:cNvPr id="32" name="TextBox 31">
                <a:extLst>
                  <a:ext uri="{FF2B5EF4-FFF2-40B4-BE49-F238E27FC236}">
                    <a16:creationId xmlns:a16="http://schemas.microsoft.com/office/drawing/2014/main" id="{508B3E43-753C-17CF-8A4F-94FF95C18E40}"/>
                  </a:ext>
                </a:extLst>
              </p:cNvPr>
              <p:cNvSpPr txBox="1">
                <a:spLocks noRot="1" noChangeAspect="1" noMove="1" noResize="1" noEditPoints="1" noAdjustHandles="1" noChangeArrowheads="1" noChangeShapeType="1" noTextEdit="1"/>
              </p:cNvSpPr>
              <p:nvPr/>
            </p:nvSpPr>
            <p:spPr>
              <a:xfrm>
                <a:off x="2400668" y="3788102"/>
                <a:ext cx="2891396" cy="261610"/>
              </a:xfrm>
              <a:prstGeom prst="rect">
                <a:avLst/>
              </a:prstGeom>
              <a:blipFill>
                <a:blip r:embed="rId10"/>
                <a:stretch>
                  <a:fillRect t="-2326" b="-13953"/>
                </a:stretch>
              </a:blipFill>
            </p:spPr>
            <p:txBody>
              <a:bodyPr/>
              <a:lstStyle/>
              <a:p>
                <a:r>
                  <a:rPr lang="en-GB">
                    <a:noFill/>
                  </a:rPr>
                  <a:t> </a:t>
                </a:r>
              </a:p>
            </p:txBody>
          </p:sp>
        </mc:Fallback>
      </mc:AlternateContent>
      <p:cxnSp>
        <p:nvCxnSpPr>
          <p:cNvPr id="34" name="AutoShape 12">
            <a:extLst>
              <a:ext uri="{FF2B5EF4-FFF2-40B4-BE49-F238E27FC236}">
                <a16:creationId xmlns:a16="http://schemas.microsoft.com/office/drawing/2014/main" id="{0CB4BF9B-28E3-59F8-6DC7-E9DF773345E8}"/>
              </a:ext>
            </a:extLst>
          </p:cNvPr>
          <p:cNvCxnSpPr>
            <a:cxnSpLocks noChangeShapeType="1"/>
          </p:cNvCxnSpPr>
          <p:nvPr/>
        </p:nvCxnSpPr>
        <p:spPr bwMode="auto">
          <a:xfrm>
            <a:off x="2592388" y="472652"/>
            <a:ext cx="3168650" cy="0"/>
          </a:xfrm>
          <a:prstGeom prst="straightConnector1">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35" name="Group 34">
            <a:extLst>
              <a:ext uri="{FF2B5EF4-FFF2-40B4-BE49-F238E27FC236}">
                <a16:creationId xmlns:a16="http://schemas.microsoft.com/office/drawing/2014/main" id="{B56567B9-036C-ED95-250B-2A4CA679437E}"/>
              </a:ext>
            </a:extLst>
          </p:cNvPr>
          <p:cNvGrpSpPr>
            <a:grpSpLocks noChangeAspect="1"/>
          </p:cNvGrpSpPr>
          <p:nvPr/>
        </p:nvGrpSpPr>
        <p:grpSpPr bwMode="auto">
          <a:xfrm>
            <a:off x="63500" y="-71661"/>
            <a:ext cx="1592883" cy="735917"/>
            <a:chOff x="230" y="217"/>
            <a:chExt cx="1096" cy="507"/>
          </a:xfrm>
        </p:grpSpPr>
        <p:sp>
          <p:nvSpPr>
            <p:cNvPr id="36" name="AutoShape 33">
              <a:extLst>
                <a:ext uri="{FF2B5EF4-FFF2-40B4-BE49-F238E27FC236}">
                  <a16:creationId xmlns:a16="http://schemas.microsoft.com/office/drawing/2014/main" id="{9C1303C0-BBFB-54BB-8587-283A7BBB671C}"/>
                </a:ext>
              </a:extLst>
            </p:cNvPr>
            <p:cNvSpPr>
              <a:spLocks noChangeAspect="1" noChangeArrowheads="1" noTextEdit="1"/>
            </p:cNvSpPr>
            <p:nvPr/>
          </p:nvSpPr>
          <p:spPr bwMode="auto">
            <a:xfrm>
              <a:off x="230" y="217"/>
              <a:ext cx="1096" cy="5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37" name="Freeform 37">
              <a:extLst>
                <a:ext uri="{FF2B5EF4-FFF2-40B4-BE49-F238E27FC236}">
                  <a16:creationId xmlns:a16="http://schemas.microsoft.com/office/drawing/2014/main" id="{7D0556FC-23B6-66E2-2364-03B8CDCB5094}"/>
                </a:ext>
              </a:extLst>
            </p:cNvPr>
            <p:cNvSpPr>
              <a:spLocks noEditPoints="1"/>
            </p:cNvSpPr>
            <p:nvPr/>
          </p:nvSpPr>
          <p:spPr bwMode="auto">
            <a:xfrm>
              <a:off x="661" y="366"/>
              <a:ext cx="544" cy="241"/>
            </a:xfrm>
            <a:custGeom>
              <a:avLst/>
              <a:gdLst>
                <a:gd name="T0" fmla="*/ 1 w 2179"/>
                <a:gd name="T1" fmla="*/ 1 h 964"/>
                <a:gd name="T2" fmla="*/ 2 w 2179"/>
                <a:gd name="T3" fmla="*/ 1 h 964"/>
                <a:gd name="T4" fmla="*/ 1 w 2179"/>
                <a:gd name="T5" fmla="*/ 1 h 964"/>
                <a:gd name="T6" fmla="*/ 1 w 2179"/>
                <a:gd name="T7" fmla="*/ 1 h 964"/>
                <a:gd name="T8" fmla="*/ 1 w 2179"/>
                <a:gd name="T9" fmla="*/ 1 h 964"/>
                <a:gd name="T10" fmla="*/ 1 w 2179"/>
                <a:gd name="T11" fmla="*/ 1 h 964"/>
                <a:gd name="T12" fmla="*/ 1 w 2179"/>
                <a:gd name="T13" fmla="*/ 1 h 964"/>
                <a:gd name="T14" fmla="*/ 0 w 2179"/>
                <a:gd name="T15" fmla="*/ 1 h 964"/>
                <a:gd name="T16" fmla="*/ 0 w 2179"/>
                <a:gd name="T17" fmla="*/ 1 h 964"/>
                <a:gd name="T18" fmla="*/ 0 w 2179"/>
                <a:gd name="T19" fmla="*/ 1 h 964"/>
                <a:gd name="T20" fmla="*/ 0 w 2179"/>
                <a:gd name="T21" fmla="*/ 1 h 964"/>
                <a:gd name="T22" fmla="*/ 0 w 2179"/>
                <a:gd name="T23" fmla="*/ 1 h 964"/>
                <a:gd name="T24" fmla="*/ 0 w 2179"/>
                <a:gd name="T25" fmla="*/ 1 h 964"/>
                <a:gd name="T26" fmla="*/ 1 w 2179"/>
                <a:gd name="T27" fmla="*/ 1 h 964"/>
                <a:gd name="T28" fmla="*/ 1 w 2179"/>
                <a:gd name="T29" fmla="*/ 1 h 964"/>
                <a:gd name="T30" fmla="*/ 1 w 2179"/>
                <a:gd name="T31" fmla="*/ 1 h 964"/>
                <a:gd name="T32" fmla="*/ 1 w 2179"/>
                <a:gd name="T33" fmla="*/ 1 h 964"/>
                <a:gd name="T34" fmla="*/ 1 w 2179"/>
                <a:gd name="T35" fmla="*/ 1 h 964"/>
                <a:gd name="T36" fmla="*/ 1 w 2179"/>
                <a:gd name="T37" fmla="*/ 1 h 964"/>
                <a:gd name="T38" fmla="*/ 0 w 2179"/>
                <a:gd name="T39" fmla="*/ 1 h 964"/>
                <a:gd name="T40" fmla="*/ 0 w 2179"/>
                <a:gd name="T41" fmla="*/ 1 h 964"/>
                <a:gd name="T42" fmla="*/ 0 w 2179"/>
                <a:gd name="T43" fmla="*/ 1 h 964"/>
                <a:gd name="T44" fmla="*/ 0 w 2179"/>
                <a:gd name="T45" fmla="*/ 1 h 964"/>
                <a:gd name="T46" fmla="*/ 2 w 2179"/>
                <a:gd name="T47" fmla="*/ 1 h 964"/>
                <a:gd name="T48" fmla="*/ 2 w 2179"/>
                <a:gd name="T49" fmla="*/ 1 h 964"/>
                <a:gd name="T50" fmla="*/ 1 w 2179"/>
                <a:gd name="T51" fmla="*/ 1 h 964"/>
                <a:gd name="T52" fmla="*/ 1 w 2179"/>
                <a:gd name="T53" fmla="*/ 1 h 964"/>
                <a:gd name="T54" fmla="*/ 1 w 2179"/>
                <a:gd name="T55" fmla="*/ 1 h 964"/>
                <a:gd name="T56" fmla="*/ 1 w 2179"/>
                <a:gd name="T57" fmla="*/ 1 h 964"/>
                <a:gd name="T58" fmla="*/ 0 w 2179"/>
                <a:gd name="T59" fmla="*/ 1 h 964"/>
                <a:gd name="T60" fmla="*/ 0 w 2179"/>
                <a:gd name="T61" fmla="*/ 1 h 964"/>
                <a:gd name="T62" fmla="*/ 0 w 2179"/>
                <a:gd name="T63" fmla="*/ 1 h 964"/>
                <a:gd name="T64" fmla="*/ 2 w 2179"/>
                <a:gd name="T65" fmla="*/ 1 h 964"/>
                <a:gd name="T66" fmla="*/ 2 w 2179"/>
                <a:gd name="T67" fmla="*/ 1 h 964"/>
                <a:gd name="T68" fmla="*/ 2 w 2179"/>
                <a:gd name="T69" fmla="*/ 1 h 964"/>
                <a:gd name="T70" fmla="*/ 2 w 2179"/>
                <a:gd name="T71" fmla="*/ 1 h 964"/>
                <a:gd name="T72" fmla="*/ 1 w 2179"/>
                <a:gd name="T73" fmla="*/ 1 h 964"/>
                <a:gd name="T74" fmla="*/ 1 w 2179"/>
                <a:gd name="T75" fmla="*/ 1 h 964"/>
                <a:gd name="T76" fmla="*/ 1 w 2179"/>
                <a:gd name="T77" fmla="*/ 1 h 964"/>
                <a:gd name="T78" fmla="*/ 1 w 2179"/>
                <a:gd name="T79" fmla="*/ 1 h 964"/>
                <a:gd name="T80" fmla="*/ 0 w 2179"/>
                <a:gd name="T81" fmla="*/ 1 h 964"/>
                <a:gd name="T82" fmla="*/ 0 w 2179"/>
                <a:gd name="T83" fmla="*/ 1 h 964"/>
                <a:gd name="T84" fmla="*/ 0 w 2179"/>
                <a:gd name="T85" fmla="*/ 1 h 964"/>
                <a:gd name="T86" fmla="*/ 0 w 2179"/>
                <a:gd name="T87" fmla="*/ 0 h 964"/>
                <a:gd name="T88" fmla="*/ 0 w 2179"/>
                <a:gd name="T89" fmla="*/ 0 h 964"/>
                <a:gd name="T90" fmla="*/ 0 w 2179"/>
                <a:gd name="T91" fmla="*/ 0 h 964"/>
                <a:gd name="T92" fmla="*/ 1 w 2179"/>
                <a:gd name="T93" fmla="*/ 0 h 964"/>
                <a:gd name="T94" fmla="*/ 0 w 2179"/>
                <a:gd name="T95" fmla="*/ 0 h 964"/>
                <a:gd name="T96" fmla="*/ 0 w 2179"/>
                <a:gd name="T97" fmla="*/ 0 h 964"/>
                <a:gd name="T98" fmla="*/ 0 w 2179"/>
                <a:gd name="T99" fmla="*/ 0 h 964"/>
                <a:gd name="T100" fmla="*/ 1 w 2179"/>
                <a:gd name="T101" fmla="*/ 0 h 964"/>
                <a:gd name="T102" fmla="*/ 1 w 2179"/>
                <a:gd name="T103" fmla="*/ 0 h 964"/>
                <a:gd name="T104" fmla="*/ 1 w 2179"/>
                <a:gd name="T105" fmla="*/ 0 h 964"/>
                <a:gd name="T106" fmla="*/ 1 w 2179"/>
                <a:gd name="T107" fmla="*/ 0 h 964"/>
                <a:gd name="T108" fmla="*/ 1 w 2179"/>
                <a:gd name="T109" fmla="*/ 0 h 964"/>
                <a:gd name="T110" fmla="*/ 0 w 2179"/>
                <a:gd name="T111" fmla="*/ 0 h 964"/>
                <a:gd name="T112" fmla="*/ 0 w 2179"/>
                <a:gd name="T113" fmla="*/ 0 h 964"/>
                <a:gd name="T114" fmla="*/ 0 w 2179"/>
                <a:gd name="T115" fmla="*/ 0 h 96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2179" h="964">
                  <a:moveTo>
                    <a:pt x="1059" y="766"/>
                  </a:moveTo>
                  <a:lnTo>
                    <a:pt x="1059" y="834"/>
                  </a:lnTo>
                  <a:lnTo>
                    <a:pt x="1085" y="834"/>
                  </a:lnTo>
                  <a:lnTo>
                    <a:pt x="1107" y="831"/>
                  </a:lnTo>
                  <a:lnTo>
                    <a:pt x="1121" y="825"/>
                  </a:lnTo>
                  <a:lnTo>
                    <a:pt x="1131" y="814"/>
                  </a:lnTo>
                  <a:lnTo>
                    <a:pt x="1133" y="799"/>
                  </a:lnTo>
                  <a:lnTo>
                    <a:pt x="1131" y="786"/>
                  </a:lnTo>
                  <a:lnTo>
                    <a:pt x="1123" y="776"/>
                  </a:lnTo>
                  <a:lnTo>
                    <a:pt x="1109" y="769"/>
                  </a:lnTo>
                  <a:lnTo>
                    <a:pt x="1089" y="766"/>
                  </a:lnTo>
                  <a:lnTo>
                    <a:pt x="1059" y="766"/>
                  </a:lnTo>
                  <a:close/>
                  <a:moveTo>
                    <a:pt x="1677" y="738"/>
                  </a:moveTo>
                  <a:lnTo>
                    <a:pt x="1714" y="738"/>
                  </a:lnTo>
                  <a:lnTo>
                    <a:pt x="1780" y="838"/>
                  </a:lnTo>
                  <a:lnTo>
                    <a:pt x="1845" y="738"/>
                  </a:lnTo>
                  <a:lnTo>
                    <a:pt x="1883" y="738"/>
                  </a:lnTo>
                  <a:lnTo>
                    <a:pt x="1796" y="867"/>
                  </a:lnTo>
                  <a:lnTo>
                    <a:pt x="1796" y="960"/>
                  </a:lnTo>
                  <a:lnTo>
                    <a:pt x="1764" y="960"/>
                  </a:lnTo>
                  <a:lnTo>
                    <a:pt x="1764" y="867"/>
                  </a:lnTo>
                  <a:lnTo>
                    <a:pt x="1677" y="738"/>
                  </a:lnTo>
                  <a:close/>
                  <a:moveTo>
                    <a:pt x="1487" y="738"/>
                  </a:moveTo>
                  <a:lnTo>
                    <a:pt x="1657" y="738"/>
                  </a:lnTo>
                  <a:lnTo>
                    <a:pt x="1657" y="766"/>
                  </a:lnTo>
                  <a:lnTo>
                    <a:pt x="1588" y="766"/>
                  </a:lnTo>
                  <a:lnTo>
                    <a:pt x="1588" y="960"/>
                  </a:lnTo>
                  <a:lnTo>
                    <a:pt x="1556" y="960"/>
                  </a:lnTo>
                  <a:lnTo>
                    <a:pt x="1556" y="766"/>
                  </a:lnTo>
                  <a:lnTo>
                    <a:pt x="1487" y="766"/>
                  </a:lnTo>
                  <a:lnTo>
                    <a:pt x="1487" y="738"/>
                  </a:lnTo>
                  <a:close/>
                  <a:moveTo>
                    <a:pt x="1410" y="738"/>
                  </a:moveTo>
                  <a:lnTo>
                    <a:pt x="1441" y="738"/>
                  </a:lnTo>
                  <a:lnTo>
                    <a:pt x="1441" y="960"/>
                  </a:lnTo>
                  <a:lnTo>
                    <a:pt x="1410" y="960"/>
                  </a:lnTo>
                  <a:lnTo>
                    <a:pt x="1410" y="738"/>
                  </a:lnTo>
                  <a:close/>
                  <a:moveTo>
                    <a:pt x="1027" y="738"/>
                  </a:moveTo>
                  <a:lnTo>
                    <a:pt x="1081" y="738"/>
                  </a:lnTo>
                  <a:lnTo>
                    <a:pt x="1097" y="738"/>
                  </a:lnTo>
                  <a:lnTo>
                    <a:pt x="1113" y="741"/>
                  </a:lnTo>
                  <a:lnTo>
                    <a:pt x="1128" y="744"/>
                  </a:lnTo>
                  <a:lnTo>
                    <a:pt x="1141" y="749"/>
                  </a:lnTo>
                  <a:lnTo>
                    <a:pt x="1152" y="757"/>
                  </a:lnTo>
                  <a:lnTo>
                    <a:pt x="1160" y="766"/>
                  </a:lnTo>
                  <a:lnTo>
                    <a:pt x="1165" y="781"/>
                  </a:lnTo>
                  <a:lnTo>
                    <a:pt x="1168" y="798"/>
                  </a:lnTo>
                  <a:lnTo>
                    <a:pt x="1164" y="818"/>
                  </a:lnTo>
                  <a:lnTo>
                    <a:pt x="1154" y="833"/>
                  </a:lnTo>
                  <a:lnTo>
                    <a:pt x="1140" y="843"/>
                  </a:lnTo>
                  <a:lnTo>
                    <a:pt x="1121" y="849"/>
                  </a:lnTo>
                  <a:lnTo>
                    <a:pt x="1121" y="850"/>
                  </a:lnTo>
                  <a:lnTo>
                    <a:pt x="1131" y="854"/>
                  </a:lnTo>
                  <a:lnTo>
                    <a:pt x="1137" y="861"/>
                  </a:lnTo>
                  <a:lnTo>
                    <a:pt x="1144" y="873"/>
                  </a:lnTo>
                  <a:lnTo>
                    <a:pt x="1185" y="960"/>
                  </a:lnTo>
                  <a:lnTo>
                    <a:pt x="1149" y="960"/>
                  </a:lnTo>
                  <a:lnTo>
                    <a:pt x="1115" y="883"/>
                  </a:lnTo>
                  <a:lnTo>
                    <a:pt x="1108" y="871"/>
                  </a:lnTo>
                  <a:lnTo>
                    <a:pt x="1099" y="865"/>
                  </a:lnTo>
                  <a:lnTo>
                    <a:pt x="1089" y="862"/>
                  </a:lnTo>
                  <a:lnTo>
                    <a:pt x="1077" y="862"/>
                  </a:lnTo>
                  <a:lnTo>
                    <a:pt x="1059" y="862"/>
                  </a:lnTo>
                  <a:lnTo>
                    <a:pt x="1059" y="960"/>
                  </a:lnTo>
                  <a:lnTo>
                    <a:pt x="1027" y="960"/>
                  </a:lnTo>
                  <a:lnTo>
                    <a:pt x="1027" y="738"/>
                  </a:lnTo>
                  <a:close/>
                  <a:moveTo>
                    <a:pt x="840" y="738"/>
                  </a:moveTo>
                  <a:lnTo>
                    <a:pt x="965" y="738"/>
                  </a:lnTo>
                  <a:lnTo>
                    <a:pt x="965" y="766"/>
                  </a:lnTo>
                  <a:lnTo>
                    <a:pt x="872" y="766"/>
                  </a:lnTo>
                  <a:lnTo>
                    <a:pt x="872" y="831"/>
                  </a:lnTo>
                  <a:lnTo>
                    <a:pt x="957" y="831"/>
                  </a:lnTo>
                  <a:lnTo>
                    <a:pt x="957" y="859"/>
                  </a:lnTo>
                  <a:lnTo>
                    <a:pt x="872" y="859"/>
                  </a:lnTo>
                  <a:lnTo>
                    <a:pt x="872" y="932"/>
                  </a:lnTo>
                  <a:lnTo>
                    <a:pt x="965" y="932"/>
                  </a:lnTo>
                  <a:lnTo>
                    <a:pt x="965" y="960"/>
                  </a:lnTo>
                  <a:lnTo>
                    <a:pt x="840" y="960"/>
                  </a:lnTo>
                  <a:lnTo>
                    <a:pt x="840" y="738"/>
                  </a:lnTo>
                  <a:close/>
                  <a:moveTo>
                    <a:pt x="586" y="738"/>
                  </a:moveTo>
                  <a:lnTo>
                    <a:pt x="622" y="738"/>
                  </a:lnTo>
                  <a:lnTo>
                    <a:pt x="691" y="932"/>
                  </a:lnTo>
                  <a:lnTo>
                    <a:pt x="761" y="738"/>
                  </a:lnTo>
                  <a:lnTo>
                    <a:pt x="794" y="738"/>
                  </a:lnTo>
                  <a:lnTo>
                    <a:pt x="709" y="960"/>
                  </a:lnTo>
                  <a:lnTo>
                    <a:pt x="670" y="960"/>
                  </a:lnTo>
                  <a:lnTo>
                    <a:pt x="586" y="738"/>
                  </a:lnTo>
                  <a:close/>
                  <a:moveTo>
                    <a:pt x="510" y="738"/>
                  </a:moveTo>
                  <a:lnTo>
                    <a:pt x="542" y="738"/>
                  </a:lnTo>
                  <a:lnTo>
                    <a:pt x="542" y="960"/>
                  </a:lnTo>
                  <a:lnTo>
                    <a:pt x="510" y="960"/>
                  </a:lnTo>
                  <a:lnTo>
                    <a:pt x="510" y="738"/>
                  </a:lnTo>
                  <a:close/>
                  <a:moveTo>
                    <a:pt x="267" y="738"/>
                  </a:moveTo>
                  <a:lnTo>
                    <a:pt x="311" y="738"/>
                  </a:lnTo>
                  <a:lnTo>
                    <a:pt x="408" y="918"/>
                  </a:lnTo>
                  <a:lnTo>
                    <a:pt x="409" y="918"/>
                  </a:lnTo>
                  <a:lnTo>
                    <a:pt x="409" y="738"/>
                  </a:lnTo>
                  <a:lnTo>
                    <a:pt x="441" y="738"/>
                  </a:lnTo>
                  <a:lnTo>
                    <a:pt x="441" y="960"/>
                  </a:lnTo>
                  <a:lnTo>
                    <a:pt x="400" y="960"/>
                  </a:lnTo>
                  <a:lnTo>
                    <a:pt x="300" y="778"/>
                  </a:lnTo>
                  <a:lnTo>
                    <a:pt x="299" y="778"/>
                  </a:lnTo>
                  <a:lnTo>
                    <a:pt x="299" y="960"/>
                  </a:lnTo>
                  <a:lnTo>
                    <a:pt x="267" y="960"/>
                  </a:lnTo>
                  <a:lnTo>
                    <a:pt x="267" y="738"/>
                  </a:lnTo>
                  <a:close/>
                  <a:moveTo>
                    <a:pt x="25" y="738"/>
                  </a:moveTo>
                  <a:lnTo>
                    <a:pt x="57" y="738"/>
                  </a:lnTo>
                  <a:lnTo>
                    <a:pt x="57" y="865"/>
                  </a:lnTo>
                  <a:lnTo>
                    <a:pt x="57" y="884"/>
                  </a:lnTo>
                  <a:lnTo>
                    <a:pt x="61" y="902"/>
                  </a:lnTo>
                  <a:lnTo>
                    <a:pt x="68" y="916"/>
                  </a:lnTo>
                  <a:lnTo>
                    <a:pt x="78" y="927"/>
                  </a:lnTo>
                  <a:lnTo>
                    <a:pt x="93" y="934"/>
                  </a:lnTo>
                  <a:lnTo>
                    <a:pt x="110" y="936"/>
                  </a:lnTo>
                  <a:lnTo>
                    <a:pt x="129" y="934"/>
                  </a:lnTo>
                  <a:lnTo>
                    <a:pt x="144" y="927"/>
                  </a:lnTo>
                  <a:lnTo>
                    <a:pt x="153" y="916"/>
                  </a:lnTo>
                  <a:lnTo>
                    <a:pt x="161" y="902"/>
                  </a:lnTo>
                  <a:lnTo>
                    <a:pt x="163" y="884"/>
                  </a:lnTo>
                  <a:lnTo>
                    <a:pt x="165" y="865"/>
                  </a:lnTo>
                  <a:lnTo>
                    <a:pt x="165" y="738"/>
                  </a:lnTo>
                  <a:lnTo>
                    <a:pt x="197" y="738"/>
                  </a:lnTo>
                  <a:lnTo>
                    <a:pt x="197" y="869"/>
                  </a:lnTo>
                  <a:lnTo>
                    <a:pt x="194" y="898"/>
                  </a:lnTo>
                  <a:lnTo>
                    <a:pt x="187" y="922"/>
                  </a:lnTo>
                  <a:lnTo>
                    <a:pt x="174" y="940"/>
                  </a:lnTo>
                  <a:lnTo>
                    <a:pt x="158" y="954"/>
                  </a:lnTo>
                  <a:lnTo>
                    <a:pt x="137" y="962"/>
                  </a:lnTo>
                  <a:lnTo>
                    <a:pt x="110" y="964"/>
                  </a:lnTo>
                  <a:lnTo>
                    <a:pt x="85" y="962"/>
                  </a:lnTo>
                  <a:lnTo>
                    <a:pt x="64" y="954"/>
                  </a:lnTo>
                  <a:lnTo>
                    <a:pt x="48" y="940"/>
                  </a:lnTo>
                  <a:lnTo>
                    <a:pt x="35" y="922"/>
                  </a:lnTo>
                  <a:lnTo>
                    <a:pt x="28" y="898"/>
                  </a:lnTo>
                  <a:lnTo>
                    <a:pt x="25" y="869"/>
                  </a:lnTo>
                  <a:lnTo>
                    <a:pt x="25" y="738"/>
                  </a:lnTo>
                  <a:close/>
                  <a:moveTo>
                    <a:pt x="1295" y="734"/>
                  </a:moveTo>
                  <a:lnTo>
                    <a:pt x="1318" y="737"/>
                  </a:lnTo>
                  <a:lnTo>
                    <a:pt x="1342" y="742"/>
                  </a:lnTo>
                  <a:lnTo>
                    <a:pt x="1338" y="772"/>
                  </a:lnTo>
                  <a:lnTo>
                    <a:pt x="1323" y="766"/>
                  </a:lnTo>
                  <a:lnTo>
                    <a:pt x="1311" y="764"/>
                  </a:lnTo>
                  <a:lnTo>
                    <a:pt x="1297" y="762"/>
                  </a:lnTo>
                  <a:lnTo>
                    <a:pt x="1285" y="764"/>
                  </a:lnTo>
                  <a:lnTo>
                    <a:pt x="1274" y="766"/>
                  </a:lnTo>
                  <a:lnTo>
                    <a:pt x="1266" y="772"/>
                  </a:lnTo>
                  <a:lnTo>
                    <a:pt x="1259" y="781"/>
                  </a:lnTo>
                  <a:lnTo>
                    <a:pt x="1257" y="793"/>
                  </a:lnTo>
                  <a:lnTo>
                    <a:pt x="1259" y="803"/>
                  </a:lnTo>
                  <a:lnTo>
                    <a:pt x="1266" y="811"/>
                  </a:lnTo>
                  <a:lnTo>
                    <a:pt x="1274" y="818"/>
                  </a:lnTo>
                  <a:lnTo>
                    <a:pt x="1286" y="825"/>
                  </a:lnTo>
                  <a:lnTo>
                    <a:pt x="1298" y="830"/>
                  </a:lnTo>
                  <a:lnTo>
                    <a:pt x="1311" y="837"/>
                  </a:lnTo>
                  <a:lnTo>
                    <a:pt x="1325" y="845"/>
                  </a:lnTo>
                  <a:lnTo>
                    <a:pt x="1335" y="854"/>
                  </a:lnTo>
                  <a:lnTo>
                    <a:pt x="1344" y="866"/>
                  </a:lnTo>
                  <a:lnTo>
                    <a:pt x="1350" y="881"/>
                  </a:lnTo>
                  <a:lnTo>
                    <a:pt x="1352" y="898"/>
                  </a:lnTo>
                  <a:lnTo>
                    <a:pt x="1350" y="916"/>
                  </a:lnTo>
                  <a:lnTo>
                    <a:pt x="1344" y="932"/>
                  </a:lnTo>
                  <a:lnTo>
                    <a:pt x="1335" y="944"/>
                  </a:lnTo>
                  <a:lnTo>
                    <a:pt x="1322" y="954"/>
                  </a:lnTo>
                  <a:lnTo>
                    <a:pt x="1307" y="959"/>
                  </a:lnTo>
                  <a:lnTo>
                    <a:pt x="1290" y="963"/>
                  </a:lnTo>
                  <a:lnTo>
                    <a:pt x="1271" y="964"/>
                  </a:lnTo>
                  <a:lnTo>
                    <a:pt x="1249" y="962"/>
                  </a:lnTo>
                  <a:lnTo>
                    <a:pt x="1226" y="955"/>
                  </a:lnTo>
                  <a:lnTo>
                    <a:pt x="1229" y="926"/>
                  </a:lnTo>
                  <a:lnTo>
                    <a:pt x="1242" y="930"/>
                  </a:lnTo>
                  <a:lnTo>
                    <a:pt x="1258" y="935"/>
                  </a:lnTo>
                  <a:lnTo>
                    <a:pt x="1275" y="936"/>
                  </a:lnTo>
                  <a:lnTo>
                    <a:pt x="1287" y="935"/>
                  </a:lnTo>
                  <a:lnTo>
                    <a:pt x="1298" y="931"/>
                  </a:lnTo>
                  <a:lnTo>
                    <a:pt x="1309" y="924"/>
                  </a:lnTo>
                  <a:lnTo>
                    <a:pt x="1317" y="914"/>
                  </a:lnTo>
                  <a:lnTo>
                    <a:pt x="1319" y="900"/>
                  </a:lnTo>
                  <a:lnTo>
                    <a:pt x="1317" y="888"/>
                  </a:lnTo>
                  <a:lnTo>
                    <a:pt x="1311" y="878"/>
                  </a:lnTo>
                  <a:lnTo>
                    <a:pt x="1302" y="871"/>
                  </a:lnTo>
                  <a:lnTo>
                    <a:pt x="1290" y="865"/>
                  </a:lnTo>
                  <a:lnTo>
                    <a:pt x="1278" y="858"/>
                  </a:lnTo>
                  <a:lnTo>
                    <a:pt x="1265" y="851"/>
                  </a:lnTo>
                  <a:lnTo>
                    <a:pt x="1253" y="845"/>
                  </a:lnTo>
                  <a:lnTo>
                    <a:pt x="1241" y="837"/>
                  </a:lnTo>
                  <a:lnTo>
                    <a:pt x="1232" y="826"/>
                  </a:lnTo>
                  <a:lnTo>
                    <a:pt x="1226" y="811"/>
                  </a:lnTo>
                  <a:lnTo>
                    <a:pt x="1224" y="796"/>
                  </a:lnTo>
                  <a:lnTo>
                    <a:pt x="1226" y="777"/>
                  </a:lnTo>
                  <a:lnTo>
                    <a:pt x="1233" y="762"/>
                  </a:lnTo>
                  <a:lnTo>
                    <a:pt x="1245" y="750"/>
                  </a:lnTo>
                  <a:lnTo>
                    <a:pt x="1258" y="741"/>
                  </a:lnTo>
                  <a:lnTo>
                    <a:pt x="1275" y="737"/>
                  </a:lnTo>
                  <a:lnTo>
                    <a:pt x="1295" y="734"/>
                  </a:lnTo>
                  <a:close/>
                  <a:moveTo>
                    <a:pt x="55" y="398"/>
                  </a:moveTo>
                  <a:lnTo>
                    <a:pt x="55" y="477"/>
                  </a:lnTo>
                  <a:lnTo>
                    <a:pt x="86" y="477"/>
                  </a:lnTo>
                  <a:lnTo>
                    <a:pt x="98" y="475"/>
                  </a:lnTo>
                  <a:lnTo>
                    <a:pt x="110" y="471"/>
                  </a:lnTo>
                  <a:lnTo>
                    <a:pt x="121" y="463"/>
                  </a:lnTo>
                  <a:lnTo>
                    <a:pt x="128" y="453"/>
                  </a:lnTo>
                  <a:lnTo>
                    <a:pt x="130" y="437"/>
                  </a:lnTo>
                  <a:lnTo>
                    <a:pt x="128" y="425"/>
                  </a:lnTo>
                  <a:lnTo>
                    <a:pt x="122" y="414"/>
                  </a:lnTo>
                  <a:lnTo>
                    <a:pt x="113" y="408"/>
                  </a:lnTo>
                  <a:lnTo>
                    <a:pt x="102" y="402"/>
                  </a:lnTo>
                  <a:lnTo>
                    <a:pt x="92" y="400"/>
                  </a:lnTo>
                  <a:lnTo>
                    <a:pt x="81" y="398"/>
                  </a:lnTo>
                  <a:lnTo>
                    <a:pt x="55" y="398"/>
                  </a:lnTo>
                  <a:close/>
                  <a:moveTo>
                    <a:pt x="310" y="396"/>
                  </a:moveTo>
                  <a:lnTo>
                    <a:pt x="291" y="397"/>
                  </a:lnTo>
                  <a:lnTo>
                    <a:pt x="274" y="405"/>
                  </a:lnTo>
                  <a:lnTo>
                    <a:pt x="260" y="416"/>
                  </a:lnTo>
                  <a:lnTo>
                    <a:pt x="251" y="429"/>
                  </a:lnTo>
                  <a:lnTo>
                    <a:pt x="243" y="445"/>
                  </a:lnTo>
                  <a:lnTo>
                    <a:pt x="239" y="463"/>
                  </a:lnTo>
                  <a:lnTo>
                    <a:pt x="237" y="482"/>
                  </a:lnTo>
                  <a:lnTo>
                    <a:pt x="238" y="501"/>
                  </a:lnTo>
                  <a:lnTo>
                    <a:pt x="243" y="518"/>
                  </a:lnTo>
                  <a:lnTo>
                    <a:pt x="250" y="535"/>
                  </a:lnTo>
                  <a:lnTo>
                    <a:pt x="260" y="548"/>
                  </a:lnTo>
                  <a:lnTo>
                    <a:pt x="274" y="559"/>
                  </a:lnTo>
                  <a:lnTo>
                    <a:pt x="290" y="566"/>
                  </a:lnTo>
                  <a:lnTo>
                    <a:pt x="310" y="568"/>
                  </a:lnTo>
                  <a:lnTo>
                    <a:pt x="331" y="566"/>
                  </a:lnTo>
                  <a:lnTo>
                    <a:pt x="347" y="559"/>
                  </a:lnTo>
                  <a:lnTo>
                    <a:pt x="360" y="548"/>
                  </a:lnTo>
                  <a:lnTo>
                    <a:pt x="371" y="535"/>
                  </a:lnTo>
                  <a:lnTo>
                    <a:pt x="377" y="518"/>
                  </a:lnTo>
                  <a:lnTo>
                    <a:pt x="381" y="501"/>
                  </a:lnTo>
                  <a:lnTo>
                    <a:pt x="384" y="482"/>
                  </a:lnTo>
                  <a:lnTo>
                    <a:pt x="381" y="463"/>
                  </a:lnTo>
                  <a:lnTo>
                    <a:pt x="377" y="445"/>
                  </a:lnTo>
                  <a:lnTo>
                    <a:pt x="369" y="429"/>
                  </a:lnTo>
                  <a:lnTo>
                    <a:pt x="360" y="416"/>
                  </a:lnTo>
                  <a:lnTo>
                    <a:pt x="347" y="405"/>
                  </a:lnTo>
                  <a:lnTo>
                    <a:pt x="330" y="397"/>
                  </a:lnTo>
                  <a:lnTo>
                    <a:pt x="310" y="396"/>
                  </a:lnTo>
                  <a:close/>
                  <a:moveTo>
                    <a:pt x="1920" y="371"/>
                  </a:moveTo>
                  <a:lnTo>
                    <a:pt x="1952" y="371"/>
                  </a:lnTo>
                  <a:lnTo>
                    <a:pt x="1952" y="592"/>
                  </a:lnTo>
                  <a:lnTo>
                    <a:pt x="1920" y="592"/>
                  </a:lnTo>
                  <a:lnTo>
                    <a:pt x="1920" y="371"/>
                  </a:lnTo>
                  <a:close/>
                  <a:moveTo>
                    <a:pt x="1677" y="371"/>
                  </a:moveTo>
                  <a:lnTo>
                    <a:pt x="1719" y="371"/>
                  </a:lnTo>
                  <a:lnTo>
                    <a:pt x="1817" y="550"/>
                  </a:lnTo>
                  <a:lnTo>
                    <a:pt x="1819" y="550"/>
                  </a:lnTo>
                  <a:lnTo>
                    <a:pt x="1819" y="371"/>
                  </a:lnTo>
                  <a:lnTo>
                    <a:pt x="1851" y="371"/>
                  </a:lnTo>
                  <a:lnTo>
                    <a:pt x="1851" y="592"/>
                  </a:lnTo>
                  <a:lnTo>
                    <a:pt x="1809" y="592"/>
                  </a:lnTo>
                  <a:lnTo>
                    <a:pt x="1708" y="410"/>
                  </a:lnTo>
                  <a:lnTo>
                    <a:pt x="1708" y="592"/>
                  </a:lnTo>
                  <a:lnTo>
                    <a:pt x="1677" y="592"/>
                  </a:lnTo>
                  <a:lnTo>
                    <a:pt x="1677" y="371"/>
                  </a:lnTo>
                  <a:close/>
                  <a:moveTo>
                    <a:pt x="1435" y="371"/>
                  </a:moveTo>
                  <a:lnTo>
                    <a:pt x="1467" y="371"/>
                  </a:lnTo>
                  <a:lnTo>
                    <a:pt x="1467" y="463"/>
                  </a:lnTo>
                  <a:lnTo>
                    <a:pt x="1573" y="463"/>
                  </a:lnTo>
                  <a:lnTo>
                    <a:pt x="1573" y="371"/>
                  </a:lnTo>
                  <a:lnTo>
                    <a:pt x="1605" y="371"/>
                  </a:lnTo>
                  <a:lnTo>
                    <a:pt x="1605" y="592"/>
                  </a:lnTo>
                  <a:lnTo>
                    <a:pt x="1573" y="592"/>
                  </a:lnTo>
                  <a:lnTo>
                    <a:pt x="1573" y="491"/>
                  </a:lnTo>
                  <a:lnTo>
                    <a:pt x="1467" y="491"/>
                  </a:lnTo>
                  <a:lnTo>
                    <a:pt x="1467" y="592"/>
                  </a:lnTo>
                  <a:lnTo>
                    <a:pt x="1435" y="592"/>
                  </a:lnTo>
                  <a:lnTo>
                    <a:pt x="1435" y="371"/>
                  </a:lnTo>
                  <a:close/>
                  <a:moveTo>
                    <a:pt x="1038" y="371"/>
                  </a:moveTo>
                  <a:lnTo>
                    <a:pt x="1161" y="371"/>
                  </a:lnTo>
                  <a:lnTo>
                    <a:pt x="1161" y="398"/>
                  </a:lnTo>
                  <a:lnTo>
                    <a:pt x="1068" y="398"/>
                  </a:lnTo>
                  <a:lnTo>
                    <a:pt x="1068" y="463"/>
                  </a:lnTo>
                  <a:lnTo>
                    <a:pt x="1153" y="463"/>
                  </a:lnTo>
                  <a:lnTo>
                    <a:pt x="1153" y="491"/>
                  </a:lnTo>
                  <a:lnTo>
                    <a:pt x="1068" y="491"/>
                  </a:lnTo>
                  <a:lnTo>
                    <a:pt x="1068" y="564"/>
                  </a:lnTo>
                  <a:lnTo>
                    <a:pt x="1161" y="564"/>
                  </a:lnTo>
                  <a:lnTo>
                    <a:pt x="1161" y="592"/>
                  </a:lnTo>
                  <a:lnTo>
                    <a:pt x="1038" y="592"/>
                  </a:lnTo>
                  <a:lnTo>
                    <a:pt x="1038" y="371"/>
                  </a:lnTo>
                  <a:close/>
                  <a:moveTo>
                    <a:pt x="820" y="371"/>
                  </a:moveTo>
                  <a:lnTo>
                    <a:pt x="990" y="371"/>
                  </a:lnTo>
                  <a:lnTo>
                    <a:pt x="990" y="398"/>
                  </a:lnTo>
                  <a:lnTo>
                    <a:pt x="921" y="398"/>
                  </a:lnTo>
                  <a:lnTo>
                    <a:pt x="921" y="592"/>
                  </a:lnTo>
                  <a:lnTo>
                    <a:pt x="889" y="592"/>
                  </a:lnTo>
                  <a:lnTo>
                    <a:pt x="889" y="398"/>
                  </a:lnTo>
                  <a:lnTo>
                    <a:pt x="820" y="398"/>
                  </a:lnTo>
                  <a:lnTo>
                    <a:pt x="820" y="371"/>
                  </a:lnTo>
                  <a:close/>
                  <a:moveTo>
                    <a:pt x="594" y="371"/>
                  </a:moveTo>
                  <a:lnTo>
                    <a:pt x="631" y="371"/>
                  </a:lnTo>
                  <a:lnTo>
                    <a:pt x="697" y="470"/>
                  </a:lnTo>
                  <a:lnTo>
                    <a:pt x="763" y="371"/>
                  </a:lnTo>
                  <a:lnTo>
                    <a:pt x="800" y="371"/>
                  </a:lnTo>
                  <a:lnTo>
                    <a:pt x="713" y="501"/>
                  </a:lnTo>
                  <a:lnTo>
                    <a:pt x="713" y="592"/>
                  </a:lnTo>
                  <a:lnTo>
                    <a:pt x="682" y="592"/>
                  </a:lnTo>
                  <a:lnTo>
                    <a:pt x="682" y="501"/>
                  </a:lnTo>
                  <a:lnTo>
                    <a:pt x="594" y="371"/>
                  </a:lnTo>
                  <a:close/>
                  <a:moveTo>
                    <a:pt x="476" y="371"/>
                  </a:moveTo>
                  <a:lnTo>
                    <a:pt x="508" y="371"/>
                  </a:lnTo>
                  <a:lnTo>
                    <a:pt x="508" y="564"/>
                  </a:lnTo>
                  <a:lnTo>
                    <a:pt x="601" y="564"/>
                  </a:lnTo>
                  <a:lnTo>
                    <a:pt x="601" y="592"/>
                  </a:lnTo>
                  <a:lnTo>
                    <a:pt x="476" y="592"/>
                  </a:lnTo>
                  <a:lnTo>
                    <a:pt x="476" y="371"/>
                  </a:lnTo>
                  <a:close/>
                  <a:moveTo>
                    <a:pt x="23" y="371"/>
                  </a:moveTo>
                  <a:lnTo>
                    <a:pt x="81" y="371"/>
                  </a:lnTo>
                  <a:lnTo>
                    <a:pt x="100" y="372"/>
                  </a:lnTo>
                  <a:lnTo>
                    <a:pt x="117" y="376"/>
                  </a:lnTo>
                  <a:lnTo>
                    <a:pt x="133" y="381"/>
                  </a:lnTo>
                  <a:lnTo>
                    <a:pt x="146" y="390"/>
                  </a:lnTo>
                  <a:lnTo>
                    <a:pt x="155" y="402"/>
                  </a:lnTo>
                  <a:lnTo>
                    <a:pt x="162" y="417"/>
                  </a:lnTo>
                  <a:lnTo>
                    <a:pt x="163" y="437"/>
                  </a:lnTo>
                  <a:lnTo>
                    <a:pt x="162" y="457"/>
                  </a:lnTo>
                  <a:lnTo>
                    <a:pt x="155" y="473"/>
                  </a:lnTo>
                  <a:lnTo>
                    <a:pt x="146" y="485"/>
                  </a:lnTo>
                  <a:lnTo>
                    <a:pt x="133" y="494"/>
                  </a:lnTo>
                  <a:lnTo>
                    <a:pt x="118" y="499"/>
                  </a:lnTo>
                  <a:lnTo>
                    <a:pt x="102" y="503"/>
                  </a:lnTo>
                  <a:lnTo>
                    <a:pt x="85" y="505"/>
                  </a:lnTo>
                  <a:lnTo>
                    <a:pt x="55" y="505"/>
                  </a:lnTo>
                  <a:lnTo>
                    <a:pt x="55" y="592"/>
                  </a:lnTo>
                  <a:lnTo>
                    <a:pt x="23" y="592"/>
                  </a:lnTo>
                  <a:lnTo>
                    <a:pt x="23" y="371"/>
                  </a:lnTo>
                  <a:close/>
                  <a:moveTo>
                    <a:pt x="2128" y="367"/>
                  </a:moveTo>
                  <a:lnTo>
                    <a:pt x="2154" y="369"/>
                  </a:lnTo>
                  <a:lnTo>
                    <a:pt x="2177" y="377"/>
                  </a:lnTo>
                  <a:lnTo>
                    <a:pt x="2175" y="408"/>
                  </a:lnTo>
                  <a:lnTo>
                    <a:pt x="2154" y="398"/>
                  </a:lnTo>
                  <a:lnTo>
                    <a:pt x="2130" y="396"/>
                  </a:lnTo>
                  <a:lnTo>
                    <a:pt x="2106" y="398"/>
                  </a:lnTo>
                  <a:lnTo>
                    <a:pt x="2084" y="406"/>
                  </a:lnTo>
                  <a:lnTo>
                    <a:pt x="2067" y="420"/>
                  </a:lnTo>
                  <a:lnTo>
                    <a:pt x="2055" y="437"/>
                  </a:lnTo>
                  <a:lnTo>
                    <a:pt x="2047" y="458"/>
                  </a:lnTo>
                  <a:lnTo>
                    <a:pt x="2045" y="482"/>
                  </a:lnTo>
                  <a:lnTo>
                    <a:pt x="2047" y="506"/>
                  </a:lnTo>
                  <a:lnTo>
                    <a:pt x="2055" y="527"/>
                  </a:lnTo>
                  <a:lnTo>
                    <a:pt x="2068" y="545"/>
                  </a:lnTo>
                  <a:lnTo>
                    <a:pt x="2086" y="558"/>
                  </a:lnTo>
                  <a:lnTo>
                    <a:pt x="2106" y="566"/>
                  </a:lnTo>
                  <a:lnTo>
                    <a:pt x="2128" y="568"/>
                  </a:lnTo>
                  <a:lnTo>
                    <a:pt x="2146" y="567"/>
                  </a:lnTo>
                  <a:lnTo>
                    <a:pt x="2163" y="563"/>
                  </a:lnTo>
                  <a:lnTo>
                    <a:pt x="2176" y="558"/>
                  </a:lnTo>
                  <a:lnTo>
                    <a:pt x="2179" y="588"/>
                  </a:lnTo>
                  <a:lnTo>
                    <a:pt x="2160" y="594"/>
                  </a:lnTo>
                  <a:lnTo>
                    <a:pt x="2143" y="596"/>
                  </a:lnTo>
                  <a:lnTo>
                    <a:pt x="2127" y="596"/>
                  </a:lnTo>
                  <a:lnTo>
                    <a:pt x="2099" y="594"/>
                  </a:lnTo>
                  <a:lnTo>
                    <a:pt x="2074" y="586"/>
                  </a:lnTo>
                  <a:lnTo>
                    <a:pt x="2053" y="574"/>
                  </a:lnTo>
                  <a:lnTo>
                    <a:pt x="2034" y="556"/>
                  </a:lnTo>
                  <a:lnTo>
                    <a:pt x="2022" y="535"/>
                  </a:lnTo>
                  <a:lnTo>
                    <a:pt x="2014" y="510"/>
                  </a:lnTo>
                  <a:lnTo>
                    <a:pt x="2010" y="481"/>
                  </a:lnTo>
                  <a:lnTo>
                    <a:pt x="2014" y="453"/>
                  </a:lnTo>
                  <a:lnTo>
                    <a:pt x="2022" y="429"/>
                  </a:lnTo>
                  <a:lnTo>
                    <a:pt x="2035" y="408"/>
                  </a:lnTo>
                  <a:lnTo>
                    <a:pt x="2054" y="390"/>
                  </a:lnTo>
                  <a:lnTo>
                    <a:pt x="2075" y="377"/>
                  </a:lnTo>
                  <a:lnTo>
                    <a:pt x="2100" y="371"/>
                  </a:lnTo>
                  <a:lnTo>
                    <a:pt x="2128" y="367"/>
                  </a:lnTo>
                  <a:close/>
                  <a:moveTo>
                    <a:pt x="1331" y="367"/>
                  </a:moveTo>
                  <a:lnTo>
                    <a:pt x="1356" y="369"/>
                  </a:lnTo>
                  <a:lnTo>
                    <a:pt x="1382" y="377"/>
                  </a:lnTo>
                  <a:lnTo>
                    <a:pt x="1379" y="408"/>
                  </a:lnTo>
                  <a:lnTo>
                    <a:pt x="1356" y="398"/>
                  </a:lnTo>
                  <a:lnTo>
                    <a:pt x="1334" y="396"/>
                  </a:lnTo>
                  <a:lnTo>
                    <a:pt x="1309" y="398"/>
                  </a:lnTo>
                  <a:lnTo>
                    <a:pt x="1289" y="406"/>
                  </a:lnTo>
                  <a:lnTo>
                    <a:pt x="1271" y="420"/>
                  </a:lnTo>
                  <a:lnTo>
                    <a:pt x="1258" y="437"/>
                  </a:lnTo>
                  <a:lnTo>
                    <a:pt x="1250" y="458"/>
                  </a:lnTo>
                  <a:lnTo>
                    <a:pt x="1247" y="482"/>
                  </a:lnTo>
                  <a:lnTo>
                    <a:pt x="1251" y="506"/>
                  </a:lnTo>
                  <a:lnTo>
                    <a:pt x="1259" y="527"/>
                  </a:lnTo>
                  <a:lnTo>
                    <a:pt x="1273" y="545"/>
                  </a:lnTo>
                  <a:lnTo>
                    <a:pt x="1290" y="558"/>
                  </a:lnTo>
                  <a:lnTo>
                    <a:pt x="1310" y="566"/>
                  </a:lnTo>
                  <a:lnTo>
                    <a:pt x="1331" y="568"/>
                  </a:lnTo>
                  <a:lnTo>
                    <a:pt x="1348" y="567"/>
                  </a:lnTo>
                  <a:lnTo>
                    <a:pt x="1366" y="563"/>
                  </a:lnTo>
                  <a:lnTo>
                    <a:pt x="1380" y="558"/>
                  </a:lnTo>
                  <a:lnTo>
                    <a:pt x="1382" y="588"/>
                  </a:lnTo>
                  <a:lnTo>
                    <a:pt x="1364" y="594"/>
                  </a:lnTo>
                  <a:lnTo>
                    <a:pt x="1346" y="596"/>
                  </a:lnTo>
                  <a:lnTo>
                    <a:pt x="1331" y="596"/>
                  </a:lnTo>
                  <a:lnTo>
                    <a:pt x="1303" y="594"/>
                  </a:lnTo>
                  <a:lnTo>
                    <a:pt x="1278" y="586"/>
                  </a:lnTo>
                  <a:lnTo>
                    <a:pt x="1255" y="574"/>
                  </a:lnTo>
                  <a:lnTo>
                    <a:pt x="1238" y="556"/>
                  </a:lnTo>
                  <a:lnTo>
                    <a:pt x="1225" y="535"/>
                  </a:lnTo>
                  <a:lnTo>
                    <a:pt x="1217" y="510"/>
                  </a:lnTo>
                  <a:lnTo>
                    <a:pt x="1214" y="481"/>
                  </a:lnTo>
                  <a:lnTo>
                    <a:pt x="1217" y="453"/>
                  </a:lnTo>
                  <a:lnTo>
                    <a:pt x="1226" y="429"/>
                  </a:lnTo>
                  <a:lnTo>
                    <a:pt x="1240" y="408"/>
                  </a:lnTo>
                  <a:lnTo>
                    <a:pt x="1257" y="390"/>
                  </a:lnTo>
                  <a:lnTo>
                    <a:pt x="1279" y="377"/>
                  </a:lnTo>
                  <a:lnTo>
                    <a:pt x="1303" y="371"/>
                  </a:lnTo>
                  <a:lnTo>
                    <a:pt x="1331" y="367"/>
                  </a:lnTo>
                  <a:close/>
                  <a:moveTo>
                    <a:pt x="310" y="367"/>
                  </a:moveTo>
                  <a:lnTo>
                    <a:pt x="337" y="371"/>
                  </a:lnTo>
                  <a:lnTo>
                    <a:pt x="361" y="378"/>
                  </a:lnTo>
                  <a:lnTo>
                    <a:pt x="380" y="392"/>
                  </a:lnTo>
                  <a:lnTo>
                    <a:pt x="396" y="409"/>
                  </a:lnTo>
                  <a:lnTo>
                    <a:pt x="408" y="430"/>
                  </a:lnTo>
                  <a:lnTo>
                    <a:pt x="415" y="454"/>
                  </a:lnTo>
                  <a:lnTo>
                    <a:pt x="417" y="482"/>
                  </a:lnTo>
                  <a:lnTo>
                    <a:pt x="415" y="510"/>
                  </a:lnTo>
                  <a:lnTo>
                    <a:pt x="408" y="534"/>
                  </a:lnTo>
                  <a:lnTo>
                    <a:pt x="396" y="555"/>
                  </a:lnTo>
                  <a:lnTo>
                    <a:pt x="381" y="572"/>
                  </a:lnTo>
                  <a:lnTo>
                    <a:pt x="361" y="586"/>
                  </a:lnTo>
                  <a:lnTo>
                    <a:pt x="337" y="594"/>
                  </a:lnTo>
                  <a:lnTo>
                    <a:pt x="310" y="596"/>
                  </a:lnTo>
                  <a:lnTo>
                    <a:pt x="283" y="594"/>
                  </a:lnTo>
                  <a:lnTo>
                    <a:pt x="259" y="586"/>
                  </a:lnTo>
                  <a:lnTo>
                    <a:pt x="239" y="572"/>
                  </a:lnTo>
                  <a:lnTo>
                    <a:pt x="225" y="555"/>
                  </a:lnTo>
                  <a:lnTo>
                    <a:pt x="213" y="534"/>
                  </a:lnTo>
                  <a:lnTo>
                    <a:pt x="206" y="510"/>
                  </a:lnTo>
                  <a:lnTo>
                    <a:pt x="203" y="482"/>
                  </a:lnTo>
                  <a:lnTo>
                    <a:pt x="206" y="454"/>
                  </a:lnTo>
                  <a:lnTo>
                    <a:pt x="213" y="430"/>
                  </a:lnTo>
                  <a:lnTo>
                    <a:pt x="225" y="409"/>
                  </a:lnTo>
                  <a:lnTo>
                    <a:pt x="241" y="392"/>
                  </a:lnTo>
                  <a:lnTo>
                    <a:pt x="259" y="378"/>
                  </a:lnTo>
                  <a:lnTo>
                    <a:pt x="283" y="371"/>
                  </a:lnTo>
                  <a:lnTo>
                    <a:pt x="310" y="367"/>
                  </a:lnTo>
                  <a:close/>
                  <a:moveTo>
                    <a:pt x="310" y="28"/>
                  </a:moveTo>
                  <a:lnTo>
                    <a:pt x="291" y="31"/>
                  </a:lnTo>
                  <a:lnTo>
                    <a:pt x="274" y="37"/>
                  </a:lnTo>
                  <a:lnTo>
                    <a:pt x="260" y="48"/>
                  </a:lnTo>
                  <a:lnTo>
                    <a:pt x="251" y="61"/>
                  </a:lnTo>
                  <a:lnTo>
                    <a:pt x="243" y="77"/>
                  </a:lnTo>
                  <a:lnTo>
                    <a:pt x="239" y="96"/>
                  </a:lnTo>
                  <a:lnTo>
                    <a:pt x="237" y="114"/>
                  </a:lnTo>
                  <a:lnTo>
                    <a:pt x="238" y="133"/>
                  </a:lnTo>
                  <a:lnTo>
                    <a:pt x="243" y="151"/>
                  </a:lnTo>
                  <a:lnTo>
                    <a:pt x="250" y="167"/>
                  </a:lnTo>
                  <a:lnTo>
                    <a:pt x="260" y="181"/>
                  </a:lnTo>
                  <a:lnTo>
                    <a:pt x="274" y="191"/>
                  </a:lnTo>
                  <a:lnTo>
                    <a:pt x="290" y="198"/>
                  </a:lnTo>
                  <a:lnTo>
                    <a:pt x="310" y="201"/>
                  </a:lnTo>
                  <a:lnTo>
                    <a:pt x="331" y="198"/>
                  </a:lnTo>
                  <a:lnTo>
                    <a:pt x="347" y="191"/>
                  </a:lnTo>
                  <a:lnTo>
                    <a:pt x="360" y="181"/>
                  </a:lnTo>
                  <a:lnTo>
                    <a:pt x="371" y="167"/>
                  </a:lnTo>
                  <a:lnTo>
                    <a:pt x="377" y="151"/>
                  </a:lnTo>
                  <a:lnTo>
                    <a:pt x="381" y="133"/>
                  </a:lnTo>
                  <a:lnTo>
                    <a:pt x="384" y="114"/>
                  </a:lnTo>
                  <a:lnTo>
                    <a:pt x="381" y="96"/>
                  </a:lnTo>
                  <a:lnTo>
                    <a:pt x="377" y="77"/>
                  </a:lnTo>
                  <a:lnTo>
                    <a:pt x="369" y="61"/>
                  </a:lnTo>
                  <a:lnTo>
                    <a:pt x="360" y="48"/>
                  </a:lnTo>
                  <a:lnTo>
                    <a:pt x="347" y="37"/>
                  </a:lnTo>
                  <a:lnTo>
                    <a:pt x="330" y="31"/>
                  </a:lnTo>
                  <a:lnTo>
                    <a:pt x="310" y="28"/>
                  </a:lnTo>
                  <a:close/>
                  <a:moveTo>
                    <a:pt x="963" y="4"/>
                  </a:moveTo>
                  <a:lnTo>
                    <a:pt x="995" y="4"/>
                  </a:lnTo>
                  <a:lnTo>
                    <a:pt x="995" y="101"/>
                  </a:lnTo>
                  <a:lnTo>
                    <a:pt x="1091" y="4"/>
                  </a:lnTo>
                  <a:lnTo>
                    <a:pt x="1133" y="4"/>
                  </a:lnTo>
                  <a:lnTo>
                    <a:pt x="1028" y="108"/>
                  </a:lnTo>
                  <a:lnTo>
                    <a:pt x="1141" y="226"/>
                  </a:lnTo>
                  <a:lnTo>
                    <a:pt x="1095" y="226"/>
                  </a:lnTo>
                  <a:lnTo>
                    <a:pt x="995" y="117"/>
                  </a:lnTo>
                  <a:lnTo>
                    <a:pt x="995" y="226"/>
                  </a:lnTo>
                  <a:lnTo>
                    <a:pt x="963" y="226"/>
                  </a:lnTo>
                  <a:lnTo>
                    <a:pt x="963" y="4"/>
                  </a:lnTo>
                  <a:close/>
                  <a:moveTo>
                    <a:pt x="476" y="4"/>
                  </a:moveTo>
                  <a:lnTo>
                    <a:pt x="529" y="4"/>
                  </a:lnTo>
                  <a:lnTo>
                    <a:pt x="598" y="187"/>
                  </a:lnTo>
                  <a:lnTo>
                    <a:pt x="667" y="4"/>
                  </a:lnTo>
                  <a:lnTo>
                    <a:pt x="719" y="4"/>
                  </a:lnTo>
                  <a:lnTo>
                    <a:pt x="719" y="226"/>
                  </a:lnTo>
                  <a:lnTo>
                    <a:pt x="687" y="226"/>
                  </a:lnTo>
                  <a:lnTo>
                    <a:pt x="687" y="33"/>
                  </a:lnTo>
                  <a:lnTo>
                    <a:pt x="614" y="226"/>
                  </a:lnTo>
                  <a:lnTo>
                    <a:pt x="582" y="226"/>
                  </a:lnTo>
                  <a:lnTo>
                    <a:pt x="509" y="33"/>
                  </a:lnTo>
                  <a:lnTo>
                    <a:pt x="508" y="33"/>
                  </a:lnTo>
                  <a:lnTo>
                    <a:pt x="508" y="226"/>
                  </a:lnTo>
                  <a:lnTo>
                    <a:pt x="476" y="226"/>
                  </a:lnTo>
                  <a:lnTo>
                    <a:pt x="476" y="4"/>
                  </a:lnTo>
                  <a:close/>
                  <a:moveTo>
                    <a:pt x="0" y="4"/>
                  </a:moveTo>
                  <a:lnTo>
                    <a:pt x="169" y="4"/>
                  </a:lnTo>
                  <a:lnTo>
                    <a:pt x="169" y="32"/>
                  </a:lnTo>
                  <a:lnTo>
                    <a:pt x="101" y="32"/>
                  </a:lnTo>
                  <a:lnTo>
                    <a:pt x="101" y="226"/>
                  </a:lnTo>
                  <a:lnTo>
                    <a:pt x="69" y="226"/>
                  </a:lnTo>
                  <a:lnTo>
                    <a:pt x="69" y="32"/>
                  </a:lnTo>
                  <a:lnTo>
                    <a:pt x="0" y="32"/>
                  </a:lnTo>
                  <a:lnTo>
                    <a:pt x="0" y="4"/>
                  </a:lnTo>
                  <a:close/>
                  <a:moveTo>
                    <a:pt x="848" y="0"/>
                  </a:moveTo>
                  <a:lnTo>
                    <a:pt x="872" y="1"/>
                  </a:lnTo>
                  <a:lnTo>
                    <a:pt x="895" y="8"/>
                  </a:lnTo>
                  <a:lnTo>
                    <a:pt x="890" y="37"/>
                  </a:lnTo>
                  <a:lnTo>
                    <a:pt x="877" y="32"/>
                  </a:lnTo>
                  <a:lnTo>
                    <a:pt x="864" y="28"/>
                  </a:lnTo>
                  <a:lnTo>
                    <a:pt x="849" y="28"/>
                  </a:lnTo>
                  <a:lnTo>
                    <a:pt x="838" y="28"/>
                  </a:lnTo>
                  <a:lnTo>
                    <a:pt x="828" y="32"/>
                  </a:lnTo>
                  <a:lnTo>
                    <a:pt x="818" y="37"/>
                  </a:lnTo>
                  <a:lnTo>
                    <a:pt x="812" y="45"/>
                  </a:lnTo>
                  <a:lnTo>
                    <a:pt x="810" y="57"/>
                  </a:lnTo>
                  <a:lnTo>
                    <a:pt x="812" y="68"/>
                  </a:lnTo>
                  <a:lnTo>
                    <a:pt x="818" y="76"/>
                  </a:lnTo>
                  <a:lnTo>
                    <a:pt x="828" y="84"/>
                  </a:lnTo>
                  <a:lnTo>
                    <a:pt x="838" y="89"/>
                  </a:lnTo>
                  <a:lnTo>
                    <a:pt x="852" y="96"/>
                  </a:lnTo>
                  <a:lnTo>
                    <a:pt x="864" y="102"/>
                  </a:lnTo>
                  <a:lnTo>
                    <a:pt x="877" y="109"/>
                  </a:lnTo>
                  <a:lnTo>
                    <a:pt x="887" y="118"/>
                  </a:lnTo>
                  <a:lnTo>
                    <a:pt x="897" y="130"/>
                  </a:lnTo>
                  <a:lnTo>
                    <a:pt x="903" y="145"/>
                  </a:lnTo>
                  <a:lnTo>
                    <a:pt x="905" y="163"/>
                  </a:lnTo>
                  <a:lnTo>
                    <a:pt x="903" y="182"/>
                  </a:lnTo>
                  <a:lnTo>
                    <a:pt x="897" y="197"/>
                  </a:lnTo>
                  <a:lnTo>
                    <a:pt x="887" y="208"/>
                  </a:lnTo>
                  <a:lnTo>
                    <a:pt x="874" y="218"/>
                  </a:lnTo>
                  <a:lnTo>
                    <a:pt x="860" y="224"/>
                  </a:lnTo>
                  <a:lnTo>
                    <a:pt x="842" y="228"/>
                  </a:lnTo>
                  <a:lnTo>
                    <a:pt x="824" y="228"/>
                  </a:lnTo>
                  <a:lnTo>
                    <a:pt x="801" y="226"/>
                  </a:lnTo>
                  <a:lnTo>
                    <a:pt x="779" y="219"/>
                  </a:lnTo>
                  <a:lnTo>
                    <a:pt x="783" y="190"/>
                  </a:lnTo>
                  <a:lnTo>
                    <a:pt x="796" y="195"/>
                  </a:lnTo>
                  <a:lnTo>
                    <a:pt x="812" y="199"/>
                  </a:lnTo>
                  <a:lnTo>
                    <a:pt x="828" y="201"/>
                  </a:lnTo>
                  <a:lnTo>
                    <a:pt x="840" y="199"/>
                  </a:lnTo>
                  <a:lnTo>
                    <a:pt x="852" y="195"/>
                  </a:lnTo>
                  <a:lnTo>
                    <a:pt x="861" y="189"/>
                  </a:lnTo>
                  <a:lnTo>
                    <a:pt x="869" y="178"/>
                  </a:lnTo>
                  <a:lnTo>
                    <a:pt x="872" y="165"/>
                  </a:lnTo>
                  <a:lnTo>
                    <a:pt x="869" y="153"/>
                  </a:lnTo>
                  <a:lnTo>
                    <a:pt x="864" y="143"/>
                  </a:lnTo>
                  <a:lnTo>
                    <a:pt x="854" y="135"/>
                  </a:lnTo>
                  <a:lnTo>
                    <a:pt x="842" y="129"/>
                  </a:lnTo>
                  <a:lnTo>
                    <a:pt x="830" y="122"/>
                  </a:lnTo>
                  <a:lnTo>
                    <a:pt x="817" y="117"/>
                  </a:lnTo>
                  <a:lnTo>
                    <a:pt x="805" y="109"/>
                  </a:lnTo>
                  <a:lnTo>
                    <a:pt x="793" y="101"/>
                  </a:lnTo>
                  <a:lnTo>
                    <a:pt x="785" y="90"/>
                  </a:lnTo>
                  <a:lnTo>
                    <a:pt x="779" y="77"/>
                  </a:lnTo>
                  <a:lnTo>
                    <a:pt x="776" y="60"/>
                  </a:lnTo>
                  <a:lnTo>
                    <a:pt x="779" y="41"/>
                  </a:lnTo>
                  <a:lnTo>
                    <a:pt x="787" y="27"/>
                  </a:lnTo>
                  <a:lnTo>
                    <a:pt x="797" y="15"/>
                  </a:lnTo>
                  <a:lnTo>
                    <a:pt x="812" y="7"/>
                  </a:lnTo>
                  <a:lnTo>
                    <a:pt x="829" y="1"/>
                  </a:lnTo>
                  <a:lnTo>
                    <a:pt x="848" y="0"/>
                  </a:lnTo>
                  <a:close/>
                  <a:moveTo>
                    <a:pt x="310" y="0"/>
                  </a:moveTo>
                  <a:lnTo>
                    <a:pt x="337" y="3"/>
                  </a:lnTo>
                  <a:lnTo>
                    <a:pt x="361" y="11"/>
                  </a:lnTo>
                  <a:lnTo>
                    <a:pt x="380" y="24"/>
                  </a:lnTo>
                  <a:lnTo>
                    <a:pt x="396" y="41"/>
                  </a:lnTo>
                  <a:lnTo>
                    <a:pt x="408" y="62"/>
                  </a:lnTo>
                  <a:lnTo>
                    <a:pt x="415" y="88"/>
                  </a:lnTo>
                  <a:lnTo>
                    <a:pt x="417" y="114"/>
                  </a:lnTo>
                  <a:lnTo>
                    <a:pt x="415" y="142"/>
                  </a:lnTo>
                  <a:lnTo>
                    <a:pt x="408" y="166"/>
                  </a:lnTo>
                  <a:lnTo>
                    <a:pt x="396" y="187"/>
                  </a:lnTo>
                  <a:lnTo>
                    <a:pt x="381" y="205"/>
                  </a:lnTo>
                  <a:lnTo>
                    <a:pt x="361" y="218"/>
                  </a:lnTo>
                  <a:lnTo>
                    <a:pt x="337" y="226"/>
                  </a:lnTo>
                  <a:lnTo>
                    <a:pt x="310" y="228"/>
                  </a:lnTo>
                  <a:lnTo>
                    <a:pt x="283" y="226"/>
                  </a:lnTo>
                  <a:lnTo>
                    <a:pt x="259" y="218"/>
                  </a:lnTo>
                  <a:lnTo>
                    <a:pt x="239" y="205"/>
                  </a:lnTo>
                  <a:lnTo>
                    <a:pt x="225" y="187"/>
                  </a:lnTo>
                  <a:lnTo>
                    <a:pt x="213" y="166"/>
                  </a:lnTo>
                  <a:lnTo>
                    <a:pt x="206" y="142"/>
                  </a:lnTo>
                  <a:lnTo>
                    <a:pt x="203" y="114"/>
                  </a:lnTo>
                  <a:lnTo>
                    <a:pt x="206" y="88"/>
                  </a:lnTo>
                  <a:lnTo>
                    <a:pt x="213" y="62"/>
                  </a:lnTo>
                  <a:lnTo>
                    <a:pt x="225" y="41"/>
                  </a:lnTo>
                  <a:lnTo>
                    <a:pt x="241" y="24"/>
                  </a:lnTo>
                  <a:lnTo>
                    <a:pt x="259" y="11"/>
                  </a:lnTo>
                  <a:lnTo>
                    <a:pt x="283" y="3"/>
                  </a:lnTo>
                  <a:lnTo>
                    <a:pt x="310" y="0"/>
                  </a:lnTo>
                  <a:close/>
                </a:path>
              </a:pathLst>
            </a:custGeom>
            <a:solidFill>
              <a:schemeClr val="tx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dirty="0"/>
            </a:p>
          </p:txBody>
        </p:sp>
        <p:sp>
          <p:nvSpPr>
            <p:cNvPr id="38" name="Freeform 38">
              <a:extLst>
                <a:ext uri="{FF2B5EF4-FFF2-40B4-BE49-F238E27FC236}">
                  <a16:creationId xmlns:a16="http://schemas.microsoft.com/office/drawing/2014/main" id="{B51E7823-4576-11D0-29EF-8C8DCE25F3C0}"/>
                </a:ext>
              </a:extLst>
            </p:cNvPr>
            <p:cNvSpPr>
              <a:spLocks noEditPoints="1"/>
            </p:cNvSpPr>
            <p:nvPr/>
          </p:nvSpPr>
          <p:spPr bwMode="auto">
            <a:xfrm>
              <a:off x="348" y="434"/>
              <a:ext cx="266" cy="172"/>
            </a:xfrm>
            <a:custGeom>
              <a:avLst/>
              <a:gdLst>
                <a:gd name="T0" fmla="*/ 0 w 1066"/>
                <a:gd name="T1" fmla="*/ 0 h 690"/>
                <a:gd name="T2" fmla="*/ 1 w 1066"/>
                <a:gd name="T3" fmla="*/ 0 h 690"/>
                <a:gd name="T4" fmla="*/ 1 w 1066"/>
                <a:gd name="T5" fmla="*/ 1 h 690"/>
                <a:gd name="T6" fmla="*/ 0 w 1066"/>
                <a:gd name="T7" fmla="*/ 1 h 690"/>
                <a:gd name="T8" fmla="*/ 0 w 1066"/>
                <a:gd name="T9" fmla="*/ 0 h 690"/>
                <a:gd name="T10" fmla="*/ 1 w 1066"/>
                <a:gd name="T11" fmla="*/ 0 h 690"/>
                <a:gd name="T12" fmla="*/ 1 w 1066"/>
                <a:gd name="T13" fmla="*/ 0 h 690"/>
                <a:gd name="T14" fmla="*/ 1 w 1066"/>
                <a:gd name="T15" fmla="*/ 1 h 690"/>
                <a:gd name="T16" fmla="*/ 1 w 1066"/>
                <a:gd name="T17" fmla="*/ 1 h 690"/>
                <a:gd name="T18" fmla="*/ 1 w 1066"/>
                <a:gd name="T19" fmla="*/ 0 h 690"/>
                <a:gd name="T20" fmla="*/ 0 w 1066"/>
                <a:gd name="T21" fmla="*/ 0 h 690"/>
                <a:gd name="T22" fmla="*/ 0 w 1066"/>
                <a:gd name="T23" fmla="*/ 0 h 690"/>
                <a:gd name="T24" fmla="*/ 0 w 1066"/>
                <a:gd name="T25" fmla="*/ 1 h 690"/>
                <a:gd name="T26" fmla="*/ 0 w 1066"/>
                <a:gd name="T27" fmla="*/ 1 h 690"/>
                <a:gd name="T28" fmla="*/ 0 w 1066"/>
                <a:gd name="T29" fmla="*/ 0 h 69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66" h="690">
                  <a:moveTo>
                    <a:pt x="376" y="376"/>
                  </a:moveTo>
                  <a:lnTo>
                    <a:pt x="690" y="376"/>
                  </a:lnTo>
                  <a:lnTo>
                    <a:pt x="690" y="690"/>
                  </a:lnTo>
                  <a:lnTo>
                    <a:pt x="376" y="690"/>
                  </a:lnTo>
                  <a:lnTo>
                    <a:pt x="376" y="376"/>
                  </a:lnTo>
                  <a:close/>
                  <a:moveTo>
                    <a:pt x="752" y="0"/>
                  </a:moveTo>
                  <a:lnTo>
                    <a:pt x="1066" y="0"/>
                  </a:lnTo>
                  <a:lnTo>
                    <a:pt x="1066" y="690"/>
                  </a:lnTo>
                  <a:lnTo>
                    <a:pt x="752" y="690"/>
                  </a:lnTo>
                  <a:lnTo>
                    <a:pt x="752" y="0"/>
                  </a:lnTo>
                  <a:close/>
                  <a:moveTo>
                    <a:pt x="0" y="0"/>
                  </a:moveTo>
                  <a:lnTo>
                    <a:pt x="314" y="0"/>
                  </a:lnTo>
                  <a:lnTo>
                    <a:pt x="314" y="690"/>
                  </a:lnTo>
                  <a:lnTo>
                    <a:pt x="0" y="690"/>
                  </a:lnTo>
                  <a:lnTo>
                    <a:pt x="0" y="0"/>
                  </a:lnTo>
                  <a:close/>
                </a:path>
              </a:pathLst>
            </a:custGeom>
            <a:solidFill>
              <a:schemeClr val="tx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39" name="Freeform 39">
              <a:extLst>
                <a:ext uri="{FF2B5EF4-FFF2-40B4-BE49-F238E27FC236}">
                  <a16:creationId xmlns:a16="http://schemas.microsoft.com/office/drawing/2014/main" id="{524059DE-29D3-BB8A-84C5-407A007607F3}"/>
                </a:ext>
              </a:extLst>
            </p:cNvPr>
            <p:cNvSpPr>
              <a:spLocks noEditPoints="1"/>
            </p:cNvSpPr>
            <p:nvPr/>
          </p:nvSpPr>
          <p:spPr bwMode="auto">
            <a:xfrm>
              <a:off x="348" y="340"/>
              <a:ext cx="266" cy="172"/>
            </a:xfrm>
            <a:custGeom>
              <a:avLst/>
              <a:gdLst>
                <a:gd name="T0" fmla="*/ 1 w 1066"/>
                <a:gd name="T1" fmla="*/ 0 h 690"/>
                <a:gd name="T2" fmla="*/ 1 w 1066"/>
                <a:gd name="T3" fmla="*/ 0 h 690"/>
                <a:gd name="T4" fmla="*/ 1 w 1066"/>
                <a:gd name="T5" fmla="*/ 0 h 690"/>
                <a:gd name="T6" fmla="*/ 1 w 1066"/>
                <a:gd name="T7" fmla="*/ 0 h 690"/>
                <a:gd name="T8" fmla="*/ 1 w 1066"/>
                <a:gd name="T9" fmla="*/ 0 h 690"/>
                <a:gd name="T10" fmla="*/ 0 w 1066"/>
                <a:gd name="T11" fmla="*/ 0 h 690"/>
                <a:gd name="T12" fmla="*/ 1 w 1066"/>
                <a:gd name="T13" fmla="*/ 0 h 690"/>
                <a:gd name="T14" fmla="*/ 1 w 1066"/>
                <a:gd name="T15" fmla="*/ 1 h 690"/>
                <a:gd name="T16" fmla="*/ 0 w 1066"/>
                <a:gd name="T17" fmla="*/ 1 h 690"/>
                <a:gd name="T18" fmla="*/ 0 w 1066"/>
                <a:gd name="T19" fmla="*/ 0 h 690"/>
                <a:gd name="T20" fmla="*/ 0 w 1066"/>
                <a:gd name="T21" fmla="*/ 0 h 690"/>
                <a:gd name="T22" fmla="*/ 0 w 1066"/>
                <a:gd name="T23" fmla="*/ 0 h 690"/>
                <a:gd name="T24" fmla="*/ 0 w 1066"/>
                <a:gd name="T25" fmla="*/ 0 h 690"/>
                <a:gd name="T26" fmla="*/ 0 w 1066"/>
                <a:gd name="T27" fmla="*/ 0 h 690"/>
                <a:gd name="T28" fmla="*/ 0 w 1066"/>
                <a:gd name="T29" fmla="*/ 0 h 69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66" h="690">
                  <a:moveTo>
                    <a:pt x="752" y="0"/>
                  </a:moveTo>
                  <a:lnTo>
                    <a:pt x="1066" y="0"/>
                  </a:lnTo>
                  <a:lnTo>
                    <a:pt x="1066" y="314"/>
                  </a:lnTo>
                  <a:lnTo>
                    <a:pt x="752" y="314"/>
                  </a:lnTo>
                  <a:lnTo>
                    <a:pt x="752" y="0"/>
                  </a:lnTo>
                  <a:close/>
                  <a:moveTo>
                    <a:pt x="376" y="0"/>
                  </a:moveTo>
                  <a:lnTo>
                    <a:pt x="690" y="0"/>
                  </a:lnTo>
                  <a:lnTo>
                    <a:pt x="690" y="690"/>
                  </a:lnTo>
                  <a:lnTo>
                    <a:pt x="376" y="690"/>
                  </a:lnTo>
                  <a:lnTo>
                    <a:pt x="376" y="0"/>
                  </a:lnTo>
                  <a:close/>
                  <a:moveTo>
                    <a:pt x="0" y="0"/>
                  </a:moveTo>
                  <a:lnTo>
                    <a:pt x="314" y="0"/>
                  </a:lnTo>
                  <a:lnTo>
                    <a:pt x="314" y="314"/>
                  </a:lnTo>
                  <a:lnTo>
                    <a:pt x="0" y="314"/>
                  </a:lnTo>
                  <a:lnTo>
                    <a:pt x="0" y="0"/>
                  </a:lnTo>
                  <a:close/>
                </a:path>
              </a:pathLst>
            </a:custGeom>
            <a:solidFill>
              <a:srgbClr val="80BF44"/>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grpSp>
    </p:spTree>
    <p:extLst>
      <p:ext uri="{BB962C8B-B14F-4D97-AF65-F5344CB8AC3E}">
        <p14:creationId xmlns:p14="http://schemas.microsoft.com/office/powerpoint/2010/main" val="18999135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C21F39ED-1CD3-478C-BDA8-9D16E8B3B798}"/>
              </a:ext>
            </a:extLst>
          </p:cNvPr>
          <p:cNvSpPr>
            <a:spLocks noGrp="1" noChangeArrowheads="1"/>
          </p:cNvSpPr>
          <p:nvPr>
            <p:ph type="title"/>
          </p:nvPr>
        </p:nvSpPr>
        <p:spPr>
          <a:xfrm>
            <a:off x="2641410" y="-1183"/>
            <a:ext cx="3095625" cy="544512"/>
          </a:xfrm>
        </p:spPr>
        <p:txBody>
          <a:bodyPr/>
          <a:lstStyle/>
          <a:p>
            <a:pPr eaLnBrk="1" hangingPunct="1"/>
            <a:r>
              <a:rPr lang="en-US" altLang="en-US" sz="1500" b="1" dirty="0">
                <a:solidFill>
                  <a:schemeClr val="bg2"/>
                </a:solidFill>
                <a:latin typeface="Calibri" panose="020F0502020204030204" pitchFamily="34" charset="0"/>
              </a:rPr>
              <a:t>Results on real </a:t>
            </a:r>
            <a:r>
              <a:rPr lang="en-US" altLang="en-US" sz="1500" b="1" dirty="0" err="1">
                <a:solidFill>
                  <a:schemeClr val="bg2"/>
                </a:solidFill>
                <a:latin typeface="Calibri" panose="020F0502020204030204" pitchFamily="34" charset="0"/>
              </a:rPr>
              <a:t>vdM</a:t>
            </a:r>
            <a:r>
              <a:rPr lang="en-US" altLang="en-US" sz="1500" b="1" dirty="0">
                <a:solidFill>
                  <a:schemeClr val="bg2"/>
                </a:solidFill>
                <a:latin typeface="Calibri" panose="020F0502020204030204" pitchFamily="34" charset="0"/>
              </a:rPr>
              <a:t> scan at CMS </a:t>
            </a:r>
          </a:p>
        </p:txBody>
      </p:sp>
      <p:sp>
        <p:nvSpPr>
          <p:cNvPr id="3076" name="Rectangle 5">
            <a:extLst>
              <a:ext uri="{FF2B5EF4-FFF2-40B4-BE49-F238E27FC236}">
                <a16:creationId xmlns:a16="http://schemas.microsoft.com/office/drawing/2014/main" id="{92022922-E30C-4F8C-A94C-07DBE30B864E}"/>
              </a:ext>
            </a:extLst>
          </p:cNvPr>
          <p:cNvSpPr>
            <a:spLocks noChangeArrowheads="1"/>
          </p:cNvSpPr>
          <p:nvPr/>
        </p:nvSpPr>
        <p:spPr bwMode="auto">
          <a:xfrm>
            <a:off x="5329238" y="3889375"/>
            <a:ext cx="431800" cy="431800"/>
          </a:xfrm>
          <a:prstGeom prst="rect">
            <a:avLst/>
          </a:prstGeom>
          <a:solidFill>
            <a:srgbClr val="96969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278" tIns="34139" rIns="68278" bIns="34139" anchor="ctr"/>
          <a:lstStyle>
            <a:lvl1pPr defTabSz="576263" eaLnBrk="0" hangingPunct="0">
              <a:defRPr sz="1100">
                <a:solidFill>
                  <a:schemeClr val="tx1"/>
                </a:solidFill>
                <a:latin typeface="Arial" panose="020B0604020202020204" pitchFamily="34" charset="0"/>
              </a:defRPr>
            </a:lvl1pPr>
            <a:lvl2pPr marL="742950" indent="-285750" defTabSz="576263" eaLnBrk="0" hangingPunct="0">
              <a:defRPr sz="1100">
                <a:solidFill>
                  <a:schemeClr val="tx1"/>
                </a:solidFill>
                <a:latin typeface="Arial" panose="020B0604020202020204" pitchFamily="34" charset="0"/>
              </a:defRPr>
            </a:lvl2pPr>
            <a:lvl3pPr marL="1143000" indent="-228600" defTabSz="576263" eaLnBrk="0" hangingPunct="0">
              <a:defRPr sz="1100">
                <a:solidFill>
                  <a:schemeClr val="tx1"/>
                </a:solidFill>
                <a:latin typeface="Arial" panose="020B0604020202020204" pitchFamily="34" charset="0"/>
              </a:defRPr>
            </a:lvl3pPr>
            <a:lvl4pPr marL="1600200" indent="-228600" defTabSz="576263" eaLnBrk="0" hangingPunct="0">
              <a:defRPr sz="1100">
                <a:solidFill>
                  <a:schemeClr val="tx1"/>
                </a:solidFill>
                <a:latin typeface="Arial" panose="020B0604020202020204" pitchFamily="34" charset="0"/>
              </a:defRPr>
            </a:lvl4pPr>
            <a:lvl5pPr marL="2057400" indent="-228600" defTabSz="576263" eaLnBrk="0" hangingPunct="0">
              <a:defRPr sz="1100">
                <a:solidFill>
                  <a:schemeClr val="tx1"/>
                </a:solidFill>
                <a:latin typeface="Arial" panose="020B0604020202020204" pitchFamily="34" charset="0"/>
              </a:defRPr>
            </a:lvl5pPr>
            <a:lvl6pPr marL="2514600" indent="-228600" defTabSz="576263" eaLnBrk="0" fontAlgn="base" hangingPunct="0">
              <a:spcBef>
                <a:spcPct val="0"/>
              </a:spcBef>
              <a:spcAft>
                <a:spcPct val="0"/>
              </a:spcAft>
              <a:defRPr sz="1100">
                <a:solidFill>
                  <a:schemeClr val="tx1"/>
                </a:solidFill>
                <a:latin typeface="Arial" panose="020B0604020202020204" pitchFamily="34" charset="0"/>
              </a:defRPr>
            </a:lvl6pPr>
            <a:lvl7pPr marL="2971800" indent="-228600" defTabSz="576263" eaLnBrk="0" fontAlgn="base" hangingPunct="0">
              <a:spcBef>
                <a:spcPct val="0"/>
              </a:spcBef>
              <a:spcAft>
                <a:spcPct val="0"/>
              </a:spcAft>
              <a:defRPr sz="1100">
                <a:solidFill>
                  <a:schemeClr val="tx1"/>
                </a:solidFill>
                <a:latin typeface="Arial" panose="020B0604020202020204" pitchFamily="34" charset="0"/>
              </a:defRPr>
            </a:lvl7pPr>
            <a:lvl8pPr marL="3429000" indent="-228600" defTabSz="576263" eaLnBrk="0" fontAlgn="base" hangingPunct="0">
              <a:spcBef>
                <a:spcPct val="0"/>
              </a:spcBef>
              <a:spcAft>
                <a:spcPct val="0"/>
              </a:spcAft>
              <a:defRPr sz="1100">
                <a:solidFill>
                  <a:schemeClr val="tx1"/>
                </a:solidFill>
                <a:latin typeface="Arial" panose="020B0604020202020204" pitchFamily="34" charset="0"/>
              </a:defRPr>
            </a:lvl8pPr>
            <a:lvl9pPr marL="3886200" indent="-228600" defTabSz="576263" eaLnBrk="0" fontAlgn="base" hangingPunct="0">
              <a:spcBef>
                <a:spcPct val="0"/>
              </a:spcBef>
              <a:spcAft>
                <a:spcPct val="0"/>
              </a:spcAft>
              <a:defRPr sz="1100">
                <a:solidFill>
                  <a:schemeClr val="tx1"/>
                </a:solidFill>
                <a:latin typeface="Arial" panose="020B0604020202020204" pitchFamily="34" charset="0"/>
              </a:defRPr>
            </a:lvl9pPr>
          </a:lstStyle>
          <a:p>
            <a:pPr algn="ctr" eaLnBrk="1" hangingPunct="1"/>
            <a:r>
              <a:rPr lang="en-US" altLang="en-US" sz="900" dirty="0"/>
              <a:t>21</a:t>
            </a:r>
            <a:endParaRPr lang="ru-RU" altLang="en-US" sz="900" dirty="0"/>
          </a:p>
        </p:txBody>
      </p:sp>
      <p:sp>
        <p:nvSpPr>
          <p:cNvPr id="3077" name="Text Box 8">
            <a:extLst>
              <a:ext uri="{FF2B5EF4-FFF2-40B4-BE49-F238E27FC236}">
                <a16:creationId xmlns:a16="http://schemas.microsoft.com/office/drawing/2014/main" id="{A9B37F90-5802-491C-9473-99734F16E627}"/>
              </a:ext>
            </a:extLst>
          </p:cNvPr>
          <p:cNvSpPr txBox="1">
            <a:spLocks noChangeArrowheads="1"/>
          </p:cNvSpPr>
          <p:nvPr/>
        </p:nvSpPr>
        <p:spPr bwMode="auto">
          <a:xfrm>
            <a:off x="2447925" y="3889375"/>
            <a:ext cx="2784475" cy="1920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278" tIns="34139" rIns="68278" bIns="34139">
            <a:spAutoFit/>
          </a:bodyPr>
          <a:lstStyle>
            <a:lvl1pPr defTabSz="576263" eaLnBrk="0" hangingPunct="0">
              <a:defRPr sz="1100">
                <a:solidFill>
                  <a:schemeClr val="tx1"/>
                </a:solidFill>
                <a:latin typeface="Arial" panose="020B0604020202020204" pitchFamily="34" charset="0"/>
              </a:defRPr>
            </a:lvl1pPr>
            <a:lvl2pPr marL="742950" indent="-285750" defTabSz="576263" eaLnBrk="0" hangingPunct="0">
              <a:defRPr sz="1100">
                <a:solidFill>
                  <a:schemeClr val="tx1"/>
                </a:solidFill>
                <a:latin typeface="Arial" panose="020B0604020202020204" pitchFamily="34" charset="0"/>
              </a:defRPr>
            </a:lvl2pPr>
            <a:lvl3pPr marL="1143000" indent="-228600" defTabSz="576263" eaLnBrk="0" hangingPunct="0">
              <a:defRPr sz="1100">
                <a:solidFill>
                  <a:schemeClr val="tx1"/>
                </a:solidFill>
                <a:latin typeface="Arial" panose="020B0604020202020204" pitchFamily="34" charset="0"/>
              </a:defRPr>
            </a:lvl3pPr>
            <a:lvl4pPr marL="1600200" indent="-228600" defTabSz="576263" eaLnBrk="0" hangingPunct="0">
              <a:defRPr sz="1100">
                <a:solidFill>
                  <a:schemeClr val="tx1"/>
                </a:solidFill>
                <a:latin typeface="Arial" panose="020B0604020202020204" pitchFamily="34" charset="0"/>
              </a:defRPr>
            </a:lvl4pPr>
            <a:lvl5pPr marL="2057400" indent="-228600" defTabSz="576263" eaLnBrk="0" hangingPunct="0">
              <a:defRPr sz="1100">
                <a:solidFill>
                  <a:schemeClr val="tx1"/>
                </a:solidFill>
                <a:latin typeface="Arial" panose="020B0604020202020204" pitchFamily="34" charset="0"/>
              </a:defRPr>
            </a:lvl5pPr>
            <a:lvl6pPr marL="2514600" indent="-228600" defTabSz="576263" eaLnBrk="0" fontAlgn="base" hangingPunct="0">
              <a:spcBef>
                <a:spcPct val="0"/>
              </a:spcBef>
              <a:spcAft>
                <a:spcPct val="0"/>
              </a:spcAft>
              <a:defRPr sz="1100">
                <a:solidFill>
                  <a:schemeClr val="tx1"/>
                </a:solidFill>
                <a:latin typeface="Arial" panose="020B0604020202020204" pitchFamily="34" charset="0"/>
              </a:defRPr>
            </a:lvl6pPr>
            <a:lvl7pPr marL="2971800" indent="-228600" defTabSz="576263" eaLnBrk="0" fontAlgn="base" hangingPunct="0">
              <a:spcBef>
                <a:spcPct val="0"/>
              </a:spcBef>
              <a:spcAft>
                <a:spcPct val="0"/>
              </a:spcAft>
              <a:defRPr sz="1100">
                <a:solidFill>
                  <a:schemeClr val="tx1"/>
                </a:solidFill>
                <a:latin typeface="Arial" panose="020B0604020202020204" pitchFamily="34" charset="0"/>
              </a:defRPr>
            </a:lvl7pPr>
            <a:lvl8pPr marL="3429000" indent="-228600" defTabSz="576263" eaLnBrk="0" fontAlgn="base" hangingPunct="0">
              <a:spcBef>
                <a:spcPct val="0"/>
              </a:spcBef>
              <a:spcAft>
                <a:spcPct val="0"/>
              </a:spcAft>
              <a:defRPr sz="1100">
                <a:solidFill>
                  <a:schemeClr val="tx1"/>
                </a:solidFill>
                <a:latin typeface="Arial" panose="020B0604020202020204" pitchFamily="34" charset="0"/>
              </a:defRPr>
            </a:lvl8pPr>
            <a:lvl9pPr marL="3886200" indent="-228600" defTabSz="576263" eaLnBrk="0" fontAlgn="base" hangingPunct="0">
              <a:spcBef>
                <a:spcPct val="0"/>
              </a:spcBef>
              <a:spcAft>
                <a:spcPct val="0"/>
              </a:spcAft>
              <a:defRPr sz="1100">
                <a:solidFill>
                  <a:schemeClr val="tx1"/>
                </a:solidFill>
                <a:latin typeface="Arial" panose="020B0604020202020204" pitchFamily="34" charset="0"/>
              </a:defRPr>
            </a:lvl9pPr>
          </a:lstStyle>
          <a:p>
            <a:pPr eaLnBrk="1" hangingPunct="1"/>
            <a:endParaRPr lang="ru-RU" altLang="en-US" sz="800" dirty="0">
              <a:solidFill>
                <a:schemeClr val="bg2"/>
              </a:solidFill>
            </a:endParaRPr>
          </a:p>
        </p:txBody>
      </p:sp>
      <mc:AlternateContent xmlns:mc="http://schemas.openxmlformats.org/markup-compatibility/2006">
        <mc:Choice xmlns:a14="http://schemas.microsoft.com/office/drawing/2010/main" Requires="a14">
          <p:sp>
            <p:nvSpPr>
              <p:cNvPr id="5" name="Content Placeholder 4">
                <a:extLst>
                  <a:ext uri="{FF2B5EF4-FFF2-40B4-BE49-F238E27FC236}">
                    <a16:creationId xmlns:a16="http://schemas.microsoft.com/office/drawing/2014/main" id="{0863DBE5-8897-C69C-653B-409B12246AE8}"/>
                  </a:ext>
                </a:extLst>
              </p:cNvPr>
              <p:cNvSpPr>
                <a:spLocks noGrp="1"/>
              </p:cNvSpPr>
              <p:nvPr>
                <p:ph idx="1"/>
              </p:nvPr>
            </p:nvSpPr>
            <p:spPr>
              <a:xfrm>
                <a:off x="155602" y="576411"/>
                <a:ext cx="5553323" cy="3376609"/>
              </a:xfrm>
            </p:spPr>
            <p:txBody>
              <a:bodyPr/>
              <a:lstStyle/>
              <a:p>
                <a:pPr marL="0" indent="0" algn="just">
                  <a:buNone/>
                </a:pPr>
                <a:r>
                  <a:rPr lang="en-US" sz="1200" dirty="0"/>
                  <a:t>For </a:t>
                </a:r>
                <a:r>
                  <a:rPr lang="en-GB" sz="1200" dirty="0" err="1"/>
                  <a:t>PLT_Fill</a:t>
                </a:r>
                <a:r>
                  <a:rPr lang="en-GB" sz="1200" dirty="0"/>
                  <a:t>=4954_BCID=2734_Scan_9_X</a:t>
                </a:r>
                <a:r>
                  <a:rPr lang="en-US" sz="1200" dirty="0"/>
                  <a:t>:</a:t>
                </a:r>
              </a:p>
              <a:p>
                <a:pPr algn="just"/>
                <a:r>
                  <a:rPr lang="en-US" sz="1200" dirty="0"/>
                  <a:t>It was found that q-Gaussian fit </a:t>
                </a:r>
                <a:r>
                  <a:rPr lang="en-GB" sz="1200" b="0" kern="1200" dirty="0">
                    <a:solidFill>
                      <a:schemeClr val="dk1"/>
                    </a:solidFill>
                    <a:effectLst/>
                    <a:latin typeface="+mn-lt"/>
                    <a:ea typeface="Calibri" panose="020F0502020204030204" pitchFamily="34" charset="0"/>
                    <a:cs typeface="Arial" panose="020B0604020202020204" pitchFamily="34" charset="0"/>
                  </a:rPr>
                  <a:t>gives</a:t>
                </a:r>
                <a:r>
                  <a:rPr lang="en-US" sz="1200" dirty="0"/>
                  <a:t> the lowest RMSE and </a:t>
                </a:r>
                <a14:m>
                  <m:oMath xmlns:m="http://schemas.openxmlformats.org/officeDocument/2006/math">
                    <m:sSup>
                      <m:sSupPr>
                        <m:ctrlPr>
                          <a:rPr lang="en-US" sz="1200" i="1" kern="1200">
                            <a:solidFill>
                              <a:schemeClr val="dk1"/>
                            </a:solidFill>
                            <a:latin typeface="Cambria Math" panose="02040503050406030204" pitchFamily="18" charset="0"/>
                            <a:ea typeface="Calibri" panose="020F0502020204030204" pitchFamily="34" charset="0"/>
                            <a:cs typeface="Arial" panose="020B0604020202020204" pitchFamily="34" charset="0"/>
                          </a:rPr>
                        </m:ctrlPr>
                      </m:sSupPr>
                      <m:e>
                        <m:r>
                          <a:rPr lang="en-US" sz="1200" b="0" i="1" kern="1200" smtClean="0">
                            <a:solidFill>
                              <a:schemeClr val="dk1"/>
                            </a:solidFill>
                            <a:latin typeface="Cambria Math" panose="02040503050406030204" pitchFamily="18" charset="0"/>
                            <a:ea typeface="Calibri" panose="020F0502020204030204" pitchFamily="34" charset="0"/>
                            <a:cs typeface="Arial" panose="020B0604020202020204" pitchFamily="34" charset="0"/>
                          </a:rPr>
                          <m:t>𝜒</m:t>
                        </m:r>
                      </m:e>
                      <m:sup>
                        <m:r>
                          <a:rPr lang="en-US" sz="1200" i="1" kern="1200">
                            <a:solidFill>
                              <a:schemeClr val="dk1"/>
                            </a:solidFill>
                            <a:latin typeface="Cambria Math" panose="02040503050406030204" pitchFamily="18" charset="0"/>
                            <a:ea typeface="Calibri" panose="020F0502020204030204" pitchFamily="34" charset="0"/>
                            <a:cs typeface="Arial" panose="020B0604020202020204" pitchFamily="34" charset="0"/>
                          </a:rPr>
                          <m:t>2</m:t>
                        </m:r>
                      </m:sup>
                    </m:sSup>
                    <m:r>
                      <a:rPr lang="en-US" sz="1200" b="0" i="1" kern="1200" smtClean="0">
                        <a:solidFill>
                          <a:schemeClr val="dk1"/>
                        </a:solidFill>
                        <a:latin typeface="Cambria Math" panose="02040503050406030204" pitchFamily="18" charset="0"/>
                        <a:ea typeface="Calibri" panose="020F0502020204030204" pitchFamily="34" charset="0"/>
                        <a:cs typeface="Arial" panose="020B0604020202020204" pitchFamily="34" charset="0"/>
                      </a:rPr>
                      <m:t>/</m:t>
                    </m:r>
                    <m:r>
                      <a:rPr lang="en-US" sz="1200" b="0" i="1" kern="1200" smtClean="0">
                        <a:solidFill>
                          <a:schemeClr val="dk1"/>
                        </a:solidFill>
                        <a:latin typeface="Cambria Math" panose="02040503050406030204" pitchFamily="18" charset="0"/>
                        <a:ea typeface="Calibri" panose="020F0502020204030204" pitchFamily="34" charset="0"/>
                        <a:cs typeface="Arial" panose="020B0604020202020204" pitchFamily="34" charset="0"/>
                      </a:rPr>
                      <m:t>𝑑𝑜𝑓</m:t>
                    </m:r>
                    <m:r>
                      <a:rPr lang="en-US" sz="1200" i="1" kern="1200">
                        <a:solidFill>
                          <a:schemeClr val="dk1"/>
                        </a:solidFill>
                        <a:latin typeface="Cambria Math" panose="02040503050406030204" pitchFamily="18" charset="0"/>
                        <a:ea typeface="Calibri" panose="020F0502020204030204" pitchFamily="34" charset="0"/>
                        <a:cs typeface="Arial" panose="020B0604020202020204" pitchFamily="34" charset="0"/>
                      </a:rPr>
                      <m:t> </m:t>
                    </m:r>
                  </m:oMath>
                </a14:m>
                <a:r>
                  <a:rPr lang="en-US" sz="1200" dirty="0"/>
                  <a:t>and it predicted a tails weight q of </a:t>
                </a:r>
                <a:r>
                  <a:rPr lang="en-GB" sz="1200" b="0" kern="1200" dirty="0">
                    <a:solidFill>
                      <a:schemeClr val="dk1"/>
                    </a:solidFill>
                    <a:effectLst/>
                    <a:latin typeface="+mn-lt"/>
                    <a:ea typeface="Calibri" panose="020F0502020204030204" pitchFamily="34" charset="0"/>
                    <a:cs typeface="Arial" panose="020B0604020202020204" pitchFamily="34" charset="0"/>
                  </a:rPr>
                  <a:t>0.9849, which implies that the beams and their overlap have underpopulated tails than Gaussian.</a:t>
                </a:r>
              </a:p>
              <a:p>
                <a:pPr algn="just"/>
                <a:r>
                  <a:rPr lang="en-GB" sz="1200" kern="1200" dirty="0">
                    <a:solidFill>
                      <a:schemeClr val="dk1"/>
                    </a:solidFill>
                    <a:ea typeface="Calibri" panose="020F0502020204030204" pitchFamily="34" charset="0"/>
                    <a:cs typeface="Arial" panose="020B0604020202020204" pitchFamily="34" charset="0"/>
                  </a:rPr>
                  <a:t>Double Gaussian fit can not take underpopulated fit into account, while q-Gaussian can account for both over- and underpopulated fits. </a:t>
                </a:r>
              </a:p>
              <a:p>
                <a:pPr algn="just"/>
                <a:endParaRPr lang="en-GB" sz="1200" kern="1200" dirty="0">
                  <a:solidFill>
                    <a:schemeClr val="dk1"/>
                  </a:solidFill>
                  <a:ea typeface="Calibri" panose="020F0502020204030204" pitchFamily="34" charset="0"/>
                  <a:cs typeface="Arial" panose="020B0604020202020204" pitchFamily="34" charset="0"/>
                </a:endParaRPr>
              </a:p>
              <a:p>
                <a:pPr marL="0" indent="0" algn="just">
                  <a:buNone/>
                </a:pPr>
                <a:r>
                  <a:rPr lang="en-GB" sz="1200" b="0" kern="1200" dirty="0">
                    <a:solidFill>
                      <a:schemeClr val="dk1"/>
                    </a:solidFill>
                    <a:effectLst/>
                    <a:latin typeface="+mn-lt"/>
                    <a:ea typeface="Calibri" panose="020F0502020204030204" pitchFamily="34" charset="0"/>
                    <a:cs typeface="Arial" panose="020B0604020202020204" pitchFamily="34" charset="0"/>
                  </a:rPr>
                  <a:t>For </a:t>
                </a:r>
                <a:r>
                  <a:rPr lang="en-GB" sz="1200" dirty="0" err="1"/>
                  <a:t>PLT_Fill</a:t>
                </a:r>
                <a:r>
                  <a:rPr lang="en-GB" sz="1200" dirty="0"/>
                  <a:t>=4954_BCID=2734_Scan_10_Y:</a:t>
                </a:r>
              </a:p>
              <a:p>
                <a:pPr algn="just"/>
                <a:r>
                  <a:rPr lang="en-GB" sz="1200" b="0" kern="1200" dirty="0">
                    <a:solidFill>
                      <a:schemeClr val="dk1"/>
                    </a:solidFill>
                    <a:effectLst/>
                    <a:latin typeface="+mn-lt"/>
                    <a:ea typeface="Calibri" panose="020F0502020204030204" pitchFamily="34" charset="0"/>
                    <a:cs typeface="Arial" panose="020B0604020202020204" pitchFamily="34" charset="0"/>
                  </a:rPr>
                  <a:t>It was found that double Gaussian gives the lowest RMSE with a difference of </a:t>
                </a:r>
                <a14:m>
                  <m:oMath xmlns:m="http://schemas.openxmlformats.org/officeDocument/2006/math">
                    <m:r>
                      <a:rPr lang="en-US" sz="1200" b="0" i="1" kern="1200" smtClean="0">
                        <a:solidFill>
                          <a:schemeClr val="dk1"/>
                        </a:solidFill>
                        <a:effectLst/>
                        <a:latin typeface="Cambria Math" panose="02040503050406030204" pitchFamily="18" charset="0"/>
                        <a:ea typeface="Calibri" panose="020F0502020204030204" pitchFamily="34" charset="0"/>
                        <a:cs typeface="Arial" panose="020B0604020202020204" pitchFamily="34" charset="0"/>
                      </a:rPr>
                      <m:t>2</m:t>
                    </m:r>
                    <m:r>
                      <a:rPr lang="en-US" sz="1200" b="0" i="1" kern="1200" smtClean="0">
                        <a:solidFill>
                          <a:schemeClr val="dk1"/>
                        </a:solidFill>
                        <a:effectLst/>
                        <a:latin typeface="Cambria Math" panose="02040503050406030204" pitchFamily="18" charset="0"/>
                        <a:ea typeface="Calibri" panose="020F0502020204030204" pitchFamily="34" charset="0"/>
                        <a:cs typeface="Arial" panose="020B0604020202020204" pitchFamily="34" charset="0"/>
                      </a:rPr>
                      <m:t> ∙ </m:t>
                    </m:r>
                    <m:sSup>
                      <m:sSupPr>
                        <m:ctrlPr>
                          <a:rPr lang="en-US" sz="1200" b="0" i="1" kern="1200" smtClean="0">
                            <a:solidFill>
                              <a:schemeClr val="dk1"/>
                            </a:solidFill>
                            <a:effectLst/>
                            <a:latin typeface="Cambria Math" panose="02040503050406030204" pitchFamily="18" charset="0"/>
                            <a:ea typeface="Calibri" panose="020F0502020204030204" pitchFamily="34" charset="0"/>
                            <a:cs typeface="Arial" panose="020B0604020202020204" pitchFamily="34" charset="0"/>
                          </a:rPr>
                        </m:ctrlPr>
                      </m:sSupPr>
                      <m:e>
                        <m:r>
                          <a:rPr lang="en-US" sz="1200" b="0" i="1" kern="1200" smtClean="0">
                            <a:solidFill>
                              <a:schemeClr val="dk1"/>
                            </a:solidFill>
                            <a:effectLst/>
                            <a:latin typeface="Cambria Math" panose="02040503050406030204" pitchFamily="18" charset="0"/>
                            <a:ea typeface="Calibri" panose="020F0502020204030204" pitchFamily="34" charset="0"/>
                            <a:cs typeface="Arial" panose="020B0604020202020204" pitchFamily="34" charset="0"/>
                          </a:rPr>
                          <m:t>10</m:t>
                        </m:r>
                      </m:e>
                      <m:sup>
                        <m:r>
                          <a:rPr lang="en-US" sz="1200" b="0" i="1" kern="1200" smtClean="0">
                            <a:solidFill>
                              <a:schemeClr val="dk1"/>
                            </a:solidFill>
                            <a:effectLst/>
                            <a:latin typeface="Cambria Math" panose="02040503050406030204" pitchFamily="18" charset="0"/>
                            <a:ea typeface="Calibri" panose="020F0502020204030204" pitchFamily="34" charset="0"/>
                            <a:cs typeface="Arial" panose="020B0604020202020204" pitchFamily="34" charset="0"/>
                          </a:rPr>
                          <m:t>−</m:t>
                        </m:r>
                        <m:r>
                          <a:rPr lang="en-US" sz="1200" b="0" i="1" kern="1200" smtClean="0">
                            <a:solidFill>
                              <a:schemeClr val="dk1"/>
                            </a:solidFill>
                            <a:effectLst/>
                            <a:latin typeface="Cambria Math" panose="02040503050406030204" pitchFamily="18" charset="0"/>
                            <a:ea typeface="Calibri" panose="020F0502020204030204" pitchFamily="34" charset="0"/>
                            <a:cs typeface="Arial" panose="020B0604020202020204" pitchFamily="34" charset="0"/>
                          </a:rPr>
                          <m:t>8</m:t>
                        </m:r>
                      </m:sup>
                    </m:sSup>
                  </m:oMath>
                </a14:m>
                <a:r>
                  <a:rPr lang="en-GB" sz="1200" b="0" kern="1200" dirty="0">
                    <a:solidFill>
                      <a:schemeClr val="dk1"/>
                    </a:solidFill>
                    <a:effectLst/>
                    <a:latin typeface="+mn-lt"/>
                    <a:ea typeface="Calibri" panose="020F0502020204030204" pitchFamily="34" charset="0"/>
                    <a:cs typeface="Arial" panose="020B0604020202020204" pitchFamily="34" charset="0"/>
                  </a:rPr>
                  <a:t> </a:t>
                </a:r>
                <a:r>
                  <a:rPr lang="en-GB" sz="1200" kern="1200" dirty="0">
                    <a:solidFill>
                      <a:schemeClr val="dk1"/>
                    </a:solidFill>
                    <a:ea typeface="Calibri" panose="020F0502020204030204" pitchFamily="34" charset="0"/>
                    <a:cs typeface="Arial" panose="020B0604020202020204" pitchFamily="34" charset="0"/>
                  </a:rPr>
                  <a:t>from q-Gaussian.</a:t>
                </a:r>
              </a:p>
              <a:p>
                <a:pPr algn="just"/>
                <a:r>
                  <a:rPr lang="en-GB" sz="1200" kern="1200" dirty="0">
                    <a:solidFill>
                      <a:schemeClr val="dk1"/>
                    </a:solidFill>
                    <a:ea typeface="Calibri" panose="020F0502020204030204" pitchFamily="34" charset="0"/>
                    <a:cs typeface="Arial" panose="020B0604020202020204" pitchFamily="34" charset="0"/>
                  </a:rPr>
                  <a:t>D</a:t>
                </a:r>
                <a:r>
                  <a:rPr lang="en-GB" sz="1200" b="0" kern="1200" dirty="0">
                    <a:solidFill>
                      <a:schemeClr val="dk1"/>
                    </a:solidFill>
                    <a:effectLst/>
                    <a:latin typeface="+mn-lt"/>
                    <a:ea typeface="Calibri" panose="020F0502020204030204" pitchFamily="34" charset="0"/>
                    <a:cs typeface="Arial" panose="020B0604020202020204" pitchFamily="34" charset="0"/>
                  </a:rPr>
                  <a:t>ouble Gaussian has the lowest value of adj. </a:t>
                </a:r>
                <a14:m>
                  <m:oMath xmlns:m="http://schemas.openxmlformats.org/officeDocument/2006/math">
                    <m:sSup>
                      <m:sSupPr>
                        <m:ctrlPr>
                          <a:rPr lang="en-US" sz="1200" b="0" i="1" kern="1200" smtClean="0">
                            <a:solidFill>
                              <a:schemeClr val="dk1"/>
                            </a:solidFill>
                            <a:effectLst/>
                            <a:latin typeface="Cambria Math" panose="02040503050406030204" pitchFamily="18" charset="0"/>
                            <a:ea typeface="Calibri" panose="020F0502020204030204" pitchFamily="34" charset="0"/>
                            <a:cs typeface="Arial" panose="020B0604020202020204" pitchFamily="34" charset="0"/>
                          </a:rPr>
                        </m:ctrlPr>
                      </m:sSupPr>
                      <m:e>
                        <m:r>
                          <a:rPr lang="en-US" sz="1200" b="0" i="1" kern="1200" smtClean="0">
                            <a:solidFill>
                              <a:schemeClr val="dk1"/>
                            </a:solidFill>
                            <a:effectLst/>
                            <a:latin typeface="Cambria Math" panose="02040503050406030204" pitchFamily="18" charset="0"/>
                            <a:ea typeface="Calibri" panose="020F0502020204030204" pitchFamily="34" charset="0"/>
                            <a:cs typeface="Arial" panose="020B0604020202020204" pitchFamily="34" charset="0"/>
                          </a:rPr>
                          <m:t>𝑅</m:t>
                        </m:r>
                      </m:e>
                      <m:sup>
                        <m:r>
                          <a:rPr lang="en-US" sz="1200" b="0" i="1" kern="1200" smtClean="0">
                            <a:solidFill>
                              <a:schemeClr val="dk1"/>
                            </a:solidFill>
                            <a:effectLst/>
                            <a:latin typeface="Cambria Math" panose="02040503050406030204" pitchFamily="18" charset="0"/>
                            <a:ea typeface="Calibri" panose="020F0502020204030204" pitchFamily="34" charset="0"/>
                            <a:cs typeface="Arial" panose="020B0604020202020204" pitchFamily="34" charset="0"/>
                          </a:rPr>
                          <m:t>2</m:t>
                        </m:r>
                      </m:sup>
                    </m:sSup>
                  </m:oMath>
                </a14:m>
                <a:r>
                  <a:rPr lang="en-GB" sz="1200" kern="1200" dirty="0">
                    <a:solidFill>
                      <a:schemeClr val="dk1"/>
                    </a:solidFill>
                    <a:ea typeface="Calibri" panose="020F0502020204030204" pitchFamily="34" charset="0"/>
                    <a:cs typeface="Arial" panose="020B0604020202020204" pitchFamily="34" charset="0"/>
                  </a:rPr>
                  <a:t> and highest value of </a:t>
                </a:r>
                <a14:m>
                  <m:oMath xmlns:m="http://schemas.openxmlformats.org/officeDocument/2006/math">
                    <m:sSup>
                      <m:sSupPr>
                        <m:ctrlPr>
                          <a:rPr lang="en-US" sz="1200" i="1" kern="1200">
                            <a:solidFill>
                              <a:schemeClr val="dk1"/>
                            </a:solidFill>
                            <a:latin typeface="Cambria Math" panose="02040503050406030204" pitchFamily="18" charset="0"/>
                            <a:ea typeface="Calibri" panose="020F0502020204030204" pitchFamily="34" charset="0"/>
                            <a:cs typeface="Arial" panose="020B0604020202020204" pitchFamily="34" charset="0"/>
                          </a:rPr>
                        </m:ctrlPr>
                      </m:sSupPr>
                      <m:e>
                        <m:r>
                          <a:rPr lang="en-US" sz="1200" i="1" kern="1200">
                            <a:solidFill>
                              <a:schemeClr val="dk1"/>
                            </a:solidFill>
                            <a:latin typeface="Cambria Math" panose="02040503050406030204" pitchFamily="18" charset="0"/>
                            <a:ea typeface="Calibri" panose="020F0502020204030204" pitchFamily="34" charset="0"/>
                            <a:cs typeface="Arial" panose="020B0604020202020204" pitchFamily="34" charset="0"/>
                          </a:rPr>
                          <m:t>𝜒</m:t>
                        </m:r>
                      </m:e>
                      <m:sup>
                        <m:r>
                          <a:rPr lang="en-US" sz="1200" i="1" kern="1200">
                            <a:solidFill>
                              <a:schemeClr val="dk1"/>
                            </a:solidFill>
                            <a:latin typeface="Cambria Math" panose="02040503050406030204" pitchFamily="18" charset="0"/>
                            <a:ea typeface="Calibri" panose="020F0502020204030204" pitchFamily="34" charset="0"/>
                            <a:cs typeface="Arial" panose="020B0604020202020204" pitchFamily="34" charset="0"/>
                          </a:rPr>
                          <m:t>2</m:t>
                        </m:r>
                      </m:sup>
                    </m:sSup>
                    <m:r>
                      <a:rPr lang="en-US" sz="1200" i="1" kern="1200">
                        <a:solidFill>
                          <a:schemeClr val="dk1"/>
                        </a:solidFill>
                        <a:latin typeface="Cambria Math" panose="02040503050406030204" pitchFamily="18" charset="0"/>
                        <a:ea typeface="Calibri" panose="020F0502020204030204" pitchFamily="34" charset="0"/>
                        <a:cs typeface="Arial" panose="020B0604020202020204" pitchFamily="34" charset="0"/>
                      </a:rPr>
                      <m:t>/</m:t>
                    </m:r>
                    <m:r>
                      <a:rPr lang="en-US" sz="1200" i="1" kern="1200">
                        <a:solidFill>
                          <a:schemeClr val="dk1"/>
                        </a:solidFill>
                        <a:latin typeface="Cambria Math" panose="02040503050406030204" pitchFamily="18" charset="0"/>
                        <a:ea typeface="Calibri" panose="020F0502020204030204" pitchFamily="34" charset="0"/>
                        <a:cs typeface="Arial" panose="020B0604020202020204" pitchFamily="34" charset="0"/>
                      </a:rPr>
                      <m:t>𝑑𝑜𝑓</m:t>
                    </m:r>
                  </m:oMath>
                </a14:m>
                <a:r>
                  <a:rPr lang="en-GB" sz="1200" kern="1200" dirty="0">
                    <a:solidFill>
                      <a:schemeClr val="dk1"/>
                    </a:solidFill>
                    <a:ea typeface="Calibri" panose="020F0502020204030204" pitchFamily="34" charset="0"/>
                    <a:cs typeface="Arial" panose="020B0604020202020204" pitchFamily="34" charset="0"/>
                  </a:rPr>
                  <a:t>, while Gaussian model has the highest value of adj. </a:t>
                </a:r>
                <a14:m>
                  <m:oMath xmlns:m="http://schemas.openxmlformats.org/officeDocument/2006/math">
                    <m:sSup>
                      <m:sSupPr>
                        <m:ctrlPr>
                          <a:rPr lang="en-US" sz="1200" i="1" kern="1200">
                            <a:solidFill>
                              <a:schemeClr val="dk1"/>
                            </a:solidFill>
                            <a:latin typeface="Cambria Math" panose="02040503050406030204" pitchFamily="18" charset="0"/>
                            <a:ea typeface="Calibri" panose="020F0502020204030204" pitchFamily="34" charset="0"/>
                            <a:cs typeface="Arial" panose="020B0604020202020204" pitchFamily="34" charset="0"/>
                          </a:rPr>
                        </m:ctrlPr>
                      </m:sSupPr>
                      <m:e>
                        <m:r>
                          <a:rPr lang="en-US" sz="1200" i="1" kern="1200">
                            <a:solidFill>
                              <a:schemeClr val="dk1"/>
                            </a:solidFill>
                            <a:latin typeface="Cambria Math" panose="02040503050406030204" pitchFamily="18" charset="0"/>
                            <a:ea typeface="Calibri" panose="020F0502020204030204" pitchFamily="34" charset="0"/>
                            <a:cs typeface="Arial" panose="020B0604020202020204" pitchFamily="34" charset="0"/>
                          </a:rPr>
                          <m:t>𝑅</m:t>
                        </m:r>
                      </m:e>
                      <m:sup>
                        <m:r>
                          <a:rPr lang="en-US" sz="1200" i="1" kern="1200">
                            <a:solidFill>
                              <a:schemeClr val="dk1"/>
                            </a:solidFill>
                            <a:latin typeface="Cambria Math" panose="02040503050406030204" pitchFamily="18" charset="0"/>
                            <a:ea typeface="Calibri" panose="020F0502020204030204" pitchFamily="34" charset="0"/>
                            <a:cs typeface="Arial" panose="020B0604020202020204" pitchFamily="34" charset="0"/>
                          </a:rPr>
                          <m:t>2</m:t>
                        </m:r>
                      </m:sup>
                    </m:sSup>
                  </m:oMath>
                </a14:m>
                <a:r>
                  <a:rPr lang="en-GB" sz="1200" b="0" kern="1200" dirty="0">
                    <a:solidFill>
                      <a:schemeClr val="dk1"/>
                    </a:solidFill>
                    <a:effectLst/>
                    <a:latin typeface="+mn-lt"/>
                    <a:ea typeface="Calibri" panose="020F0502020204030204" pitchFamily="34" charset="0"/>
                    <a:cs typeface="Arial" panose="020B0604020202020204" pitchFamily="34" charset="0"/>
                  </a:rPr>
                  <a:t> and lowest value of </a:t>
                </a:r>
                <a14:m>
                  <m:oMath xmlns:m="http://schemas.openxmlformats.org/officeDocument/2006/math">
                    <m:sSup>
                      <m:sSupPr>
                        <m:ctrlPr>
                          <a:rPr lang="en-US" sz="1200" i="1" kern="1200">
                            <a:solidFill>
                              <a:schemeClr val="dk1"/>
                            </a:solidFill>
                            <a:latin typeface="Cambria Math" panose="02040503050406030204" pitchFamily="18" charset="0"/>
                            <a:ea typeface="Calibri" panose="020F0502020204030204" pitchFamily="34" charset="0"/>
                            <a:cs typeface="Arial" panose="020B0604020202020204" pitchFamily="34" charset="0"/>
                          </a:rPr>
                        </m:ctrlPr>
                      </m:sSupPr>
                      <m:e>
                        <m:r>
                          <a:rPr lang="en-US" sz="1200" i="1" kern="1200">
                            <a:solidFill>
                              <a:schemeClr val="dk1"/>
                            </a:solidFill>
                            <a:latin typeface="Cambria Math" panose="02040503050406030204" pitchFamily="18" charset="0"/>
                            <a:ea typeface="Calibri" panose="020F0502020204030204" pitchFamily="34" charset="0"/>
                            <a:cs typeface="Arial" panose="020B0604020202020204" pitchFamily="34" charset="0"/>
                          </a:rPr>
                          <m:t>𝜒</m:t>
                        </m:r>
                      </m:e>
                      <m:sup>
                        <m:r>
                          <a:rPr lang="en-US" sz="1200" i="1" kern="1200">
                            <a:solidFill>
                              <a:schemeClr val="dk1"/>
                            </a:solidFill>
                            <a:latin typeface="Cambria Math" panose="02040503050406030204" pitchFamily="18" charset="0"/>
                            <a:ea typeface="Calibri" panose="020F0502020204030204" pitchFamily="34" charset="0"/>
                            <a:cs typeface="Arial" panose="020B0604020202020204" pitchFamily="34" charset="0"/>
                          </a:rPr>
                          <m:t>2</m:t>
                        </m:r>
                      </m:sup>
                    </m:sSup>
                    <m:r>
                      <a:rPr lang="en-US" sz="1200" i="1" kern="1200">
                        <a:solidFill>
                          <a:schemeClr val="dk1"/>
                        </a:solidFill>
                        <a:latin typeface="Cambria Math" panose="02040503050406030204" pitchFamily="18" charset="0"/>
                        <a:ea typeface="Calibri" panose="020F0502020204030204" pitchFamily="34" charset="0"/>
                        <a:cs typeface="Arial" panose="020B0604020202020204" pitchFamily="34" charset="0"/>
                      </a:rPr>
                      <m:t>/</m:t>
                    </m:r>
                    <m:r>
                      <a:rPr lang="en-US" sz="1200" i="1" kern="1200">
                        <a:solidFill>
                          <a:schemeClr val="dk1"/>
                        </a:solidFill>
                        <a:latin typeface="Cambria Math" panose="02040503050406030204" pitchFamily="18" charset="0"/>
                        <a:ea typeface="Calibri" panose="020F0502020204030204" pitchFamily="34" charset="0"/>
                        <a:cs typeface="Arial" panose="020B0604020202020204" pitchFamily="34" charset="0"/>
                      </a:rPr>
                      <m:t>𝑑𝑜𝑓</m:t>
                    </m:r>
                  </m:oMath>
                </a14:m>
                <a:r>
                  <a:rPr lang="en-GB" sz="1200" b="0" kern="1200" dirty="0">
                    <a:solidFill>
                      <a:schemeClr val="dk1"/>
                    </a:solidFill>
                    <a:effectLst/>
                    <a:latin typeface="+mn-lt"/>
                    <a:ea typeface="Calibri" panose="020F0502020204030204" pitchFamily="34" charset="0"/>
                    <a:cs typeface="Arial" panose="020B0604020202020204" pitchFamily="34" charset="0"/>
                  </a:rPr>
                  <a:t>, which means that the parameters of double Gaussian could not explain the variance well.</a:t>
                </a:r>
              </a:p>
              <a:p>
                <a:pPr algn="just"/>
                <a:r>
                  <a:rPr lang="en-GB" sz="1200" b="0" kern="1200" dirty="0">
                    <a:solidFill>
                      <a:schemeClr val="dk1"/>
                    </a:solidFill>
                    <a:effectLst/>
                    <a:latin typeface="+mn-lt"/>
                    <a:ea typeface="Calibri" panose="020F0502020204030204" pitchFamily="34" charset="0"/>
                    <a:cs typeface="Arial" panose="020B0604020202020204" pitchFamily="34" charset="0"/>
                  </a:rPr>
                  <a:t>Combining the </a:t>
                </a:r>
                <a:r>
                  <a:rPr lang="en-GB" sz="1200" kern="1200" dirty="0">
                    <a:solidFill>
                      <a:schemeClr val="dk1"/>
                    </a:solidFill>
                    <a:ea typeface="Calibri" panose="020F0502020204030204" pitchFamily="34" charset="0"/>
                    <a:cs typeface="Arial" panose="020B0604020202020204" pitchFamily="34" charset="0"/>
                  </a:rPr>
                  <a:t>previous results shows that q-Gaussian is the most consistent model to describe the data not only in terms of best fit but also in terms of number of parameters and explaining of the data variance.</a:t>
                </a:r>
                <a:endParaRPr lang="en-GB" sz="1200" b="0" kern="1200" dirty="0">
                  <a:solidFill>
                    <a:schemeClr val="dk1"/>
                  </a:solidFill>
                  <a:effectLst/>
                  <a:latin typeface="+mn-lt"/>
                  <a:ea typeface="Calibri" panose="020F0502020204030204" pitchFamily="34" charset="0"/>
                  <a:cs typeface="Arial" panose="020B0604020202020204" pitchFamily="34" charset="0"/>
                </a:endParaRPr>
              </a:p>
            </p:txBody>
          </p:sp>
        </mc:Choice>
        <mc:Fallback>
          <p:sp>
            <p:nvSpPr>
              <p:cNvPr id="5" name="Content Placeholder 4">
                <a:extLst>
                  <a:ext uri="{FF2B5EF4-FFF2-40B4-BE49-F238E27FC236}">
                    <a16:creationId xmlns:a16="http://schemas.microsoft.com/office/drawing/2014/main" id="{0863DBE5-8897-C69C-653B-409B12246AE8}"/>
                  </a:ext>
                </a:extLst>
              </p:cNvPr>
              <p:cNvSpPr>
                <a:spLocks noGrp="1" noRot="1" noChangeAspect="1" noMove="1" noResize="1" noEditPoints="1" noAdjustHandles="1" noChangeArrowheads="1" noChangeShapeType="1" noTextEdit="1"/>
              </p:cNvSpPr>
              <p:nvPr>
                <p:ph idx="1"/>
              </p:nvPr>
            </p:nvSpPr>
            <p:spPr>
              <a:xfrm>
                <a:off x="155602" y="576411"/>
                <a:ext cx="5553323" cy="3376609"/>
              </a:xfrm>
              <a:blipFill>
                <a:blip r:embed="rId3"/>
                <a:stretch>
                  <a:fillRect l="-768" t="-904" r="-549" b="-3255"/>
                </a:stretch>
              </a:blipFill>
            </p:spPr>
            <p:txBody>
              <a:bodyPr/>
              <a:lstStyle/>
              <a:p>
                <a:r>
                  <a:rPr lang="en-GB">
                    <a:noFill/>
                  </a:rPr>
                  <a:t> </a:t>
                </a:r>
              </a:p>
            </p:txBody>
          </p:sp>
        </mc:Fallback>
      </mc:AlternateContent>
      <p:cxnSp>
        <p:nvCxnSpPr>
          <p:cNvPr id="14" name="AutoShape 12">
            <a:extLst>
              <a:ext uri="{FF2B5EF4-FFF2-40B4-BE49-F238E27FC236}">
                <a16:creationId xmlns:a16="http://schemas.microsoft.com/office/drawing/2014/main" id="{69199461-EFC7-B1CA-A15D-E776EA821A7F}"/>
              </a:ext>
            </a:extLst>
          </p:cNvPr>
          <p:cNvCxnSpPr>
            <a:cxnSpLocks noChangeShapeType="1"/>
          </p:cNvCxnSpPr>
          <p:nvPr/>
        </p:nvCxnSpPr>
        <p:spPr bwMode="auto">
          <a:xfrm>
            <a:off x="2592388" y="472652"/>
            <a:ext cx="3168650" cy="0"/>
          </a:xfrm>
          <a:prstGeom prst="straightConnector1">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15" name="Group 34">
            <a:extLst>
              <a:ext uri="{FF2B5EF4-FFF2-40B4-BE49-F238E27FC236}">
                <a16:creationId xmlns:a16="http://schemas.microsoft.com/office/drawing/2014/main" id="{91B2F521-A010-86F9-B15D-8192EA03D80E}"/>
              </a:ext>
            </a:extLst>
          </p:cNvPr>
          <p:cNvGrpSpPr>
            <a:grpSpLocks noChangeAspect="1"/>
          </p:cNvGrpSpPr>
          <p:nvPr/>
        </p:nvGrpSpPr>
        <p:grpSpPr bwMode="auto">
          <a:xfrm>
            <a:off x="63500" y="-71661"/>
            <a:ext cx="1592883" cy="735917"/>
            <a:chOff x="230" y="217"/>
            <a:chExt cx="1096" cy="507"/>
          </a:xfrm>
        </p:grpSpPr>
        <p:sp>
          <p:nvSpPr>
            <p:cNvPr id="16" name="AutoShape 33">
              <a:extLst>
                <a:ext uri="{FF2B5EF4-FFF2-40B4-BE49-F238E27FC236}">
                  <a16:creationId xmlns:a16="http://schemas.microsoft.com/office/drawing/2014/main" id="{86A88C11-642E-B525-7589-9CC1CF72B0D4}"/>
                </a:ext>
              </a:extLst>
            </p:cNvPr>
            <p:cNvSpPr>
              <a:spLocks noChangeAspect="1" noChangeArrowheads="1" noTextEdit="1"/>
            </p:cNvSpPr>
            <p:nvPr/>
          </p:nvSpPr>
          <p:spPr bwMode="auto">
            <a:xfrm>
              <a:off x="230" y="217"/>
              <a:ext cx="1096" cy="5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17" name="Freeform 37">
              <a:extLst>
                <a:ext uri="{FF2B5EF4-FFF2-40B4-BE49-F238E27FC236}">
                  <a16:creationId xmlns:a16="http://schemas.microsoft.com/office/drawing/2014/main" id="{341E6CA4-CDAA-A712-BF4E-809AC59044D2}"/>
                </a:ext>
              </a:extLst>
            </p:cNvPr>
            <p:cNvSpPr>
              <a:spLocks noEditPoints="1"/>
            </p:cNvSpPr>
            <p:nvPr/>
          </p:nvSpPr>
          <p:spPr bwMode="auto">
            <a:xfrm>
              <a:off x="661" y="366"/>
              <a:ext cx="544" cy="241"/>
            </a:xfrm>
            <a:custGeom>
              <a:avLst/>
              <a:gdLst>
                <a:gd name="T0" fmla="*/ 1 w 2179"/>
                <a:gd name="T1" fmla="*/ 1 h 964"/>
                <a:gd name="T2" fmla="*/ 2 w 2179"/>
                <a:gd name="T3" fmla="*/ 1 h 964"/>
                <a:gd name="T4" fmla="*/ 1 w 2179"/>
                <a:gd name="T5" fmla="*/ 1 h 964"/>
                <a:gd name="T6" fmla="*/ 1 w 2179"/>
                <a:gd name="T7" fmla="*/ 1 h 964"/>
                <a:gd name="T8" fmla="*/ 1 w 2179"/>
                <a:gd name="T9" fmla="*/ 1 h 964"/>
                <a:gd name="T10" fmla="*/ 1 w 2179"/>
                <a:gd name="T11" fmla="*/ 1 h 964"/>
                <a:gd name="T12" fmla="*/ 1 w 2179"/>
                <a:gd name="T13" fmla="*/ 1 h 964"/>
                <a:gd name="T14" fmla="*/ 0 w 2179"/>
                <a:gd name="T15" fmla="*/ 1 h 964"/>
                <a:gd name="T16" fmla="*/ 0 w 2179"/>
                <a:gd name="T17" fmla="*/ 1 h 964"/>
                <a:gd name="T18" fmla="*/ 0 w 2179"/>
                <a:gd name="T19" fmla="*/ 1 h 964"/>
                <a:gd name="T20" fmla="*/ 0 w 2179"/>
                <a:gd name="T21" fmla="*/ 1 h 964"/>
                <a:gd name="T22" fmla="*/ 0 w 2179"/>
                <a:gd name="T23" fmla="*/ 1 h 964"/>
                <a:gd name="T24" fmla="*/ 0 w 2179"/>
                <a:gd name="T25" fmla="*/ 1 h 964"/>
                <a:gd name="T26" fmla="*/ 1 w 2179"/>
                <a:gd name="T27" fmla="*/ 1 h 964"/>
                <a:gd name="T28" fmla="*/ 1 w 2179"/>
                <a:gd name="T29" fmla="*/ 1 h 964"/>
                <a:gd name="T30" fmla="*/ 1 w 2179"/>
                <a:gd name="T31" fmla="*/ 1 h 964"/>
                <a:gd name="T32" fmla="*/ 1 w 2179"/>
                <a:gd name="T33" fmla="*/ 1 h 964"/>
                <a:gd name="T34" fmla="*/ 1 w 2179"/>
                <a:gd name="T35" fmla="*/ 1 h 964"/>
                <a:gd name="T36" fmla="*/ 1 w 2179"/>
                <a:gd name="T37" fmla="*/ 1 h 964"/>
                <a:gd name="T38" fmla="*/ 0 w 2179"/>
                <a:gd name="T39" fmla="*/ 1 h 964"/>
                <a:gd name="T40" fmla="*/ 0 w 2179"/>
                <a:gd name="T41" fmla="*/ 1 h 964"/>
                <a:gd name="T42" fmla="*/ 0 w 2179"/>
                <a:gd name="T43" fmla="*/ 1 h 964"/>
                <a:gd name="T44" fmla="*/ 0 w 2179"/>
                <a:gd name="T45" fmla="*/ 1 h 964"/>
                <a:gd name="T46" fmla="*/ 2 w 2179"/>
                <a:gd name="T47" fmla="*/ 1 h 964"/>
                <a:gd name="T48" fmla="*/ 2 w 2179"/>
                <a:gd name="T49" fmla="*/ 1 h 964"/>
                <a:gd name="T50" fmla="*/ 1 w 2179"/>
                <a:gd name="T51" fmla="*/ 1 h 964"/>
                <a:gd name="T52" fmla="*/ 1 w 2179"/>
                <a:gd name="T53" fmla="*/ 1 h 964"/>
                <a:gd name="T54" fmla="*/ 1 w 2179"/>
                <a:gd name="T55" fmla="*/ 1 h 964"/>
                <a:gd name="T56" fmla="*/ 1 w 2179"/>
                <a:gd name="T57" fmla="*/ 1 h 964"/>
                <a:gd name="T58" fmla="*/ 0 w 2179"/>
                <a:gd name="T59" fmla="*/ 1 h 964"/>
                <a:gd name="T60" fmla="*/ 0 w 2179"/>
                <a:gd name="T61" fmla="*/ 1 h 964"/>
                <a:gd name="T62" fmla="*/ 0 w 2179"/>
                <a:gd name="T63" fmla="*/ 1 h 964"/>
                <a:gd name="T64" fmla="*/ 2 w 2179"/>
                <a:gd name="T65" fmla="*/ 1 h 964"/>
                <a:gd name="T66" fmla="*/ 2 w 2179"/>
                <a:gd name="T67" fmla="*/ 1 h 964"/>
                <a:gd name="T68" fmla="*/ 2 w 2179"/>
                <a:gd name="T69" fmla="*/ 1 h 964"/>
                <a:gd name="T70" fmla="*/ 2 w 2179"/>
                <a:gd name="T71" fmla="*/ 1 h 964"/>
                <a:gd name="T72" fmla="*/ 1 w 2179"/>
                <a:gd name="T73" fmla="*/ 1 h 964"/>
                <a:gd name="T74" fmla="*/ 1 w 2179"/>
                <a:gd name="T75" fmla="*/ 1 h 964"/>
                <a:gd name="T76" fmla="*/ 1 w 2179"/>
                <a:gd name="T77" fmla="*/ 1 h 964"/>
                <a:gd name="T78" fmla="*/ 1 w 2179"/>
                <a:gd name="T79" fmla="*/ 1 h 964"/>
                <a:gd name="T80" fmla="*/ 0 w 2179"/>
                <a:gd name="T81" fmla="*/ 1 h 964"/>
                <a:gd name="T82" fmla="*/ 0 w 2179"/>
                <a:gd name="T83" fmla="*/ 1 h 964"/>
                <a:gd name="T84" fmla="*/ 0 w 2179"/>
                <a:gd name="T85" fmla="*/ 1 h 964"/>
                <a:gd name="T86" fmla="*/ 0 w 2179"/>
                <a:gd name="T87" fmla="*/ 0 h 964"/>
                <a:gd name="T88" fmla="*/ 0 w 2179"/>
                <a:gd name="T89" fmla="*/ 0 h 964"/>
                <a:gd name="T90" fmla="*/ 0 w 2179"/>
                <a:gd name="T91" fmla="*/ 0 h 964"/>
                <a:gd name="T92" fmla="*/ 1 w 2179"/>
                <a:gd name="T93" fmla="*/ 0 h 964"/>
                <a:gd name="T94" fmla="*/ 0 w 2179"/>
                <a:gd name="T95" fmla="*/ 0 h 964"/>
                <a:gd name="T96" fmla="*/ 0 w 2179"/>
                <a:gd name="T97" fmla="*/ 0 h 964"/>
                <a:gd name="T98" fmla="*/ 0 w 2179"/>
                <a:gd name="T99" fmla="*/ 0 h 964"/>
                <a:gd name="T100" fmla="*/ 1 w 2179"/>
                <a:gd name="T101" fmla="*/ 0 h 964"/>
                <a:gd name="T102" fmla="*/ 1 w 2179"/>
                <a:gd name="T103" fmla="*/ 0 h 964"/>
                <a:gd name="T104" fmla="*/ 1 w 2179"/>
                <a:gd name="T105" fmla="*/ 0 h 964"/>
                <a:gd name="T106" fmla="*/ 1 w 2179"/>
                <a:gd name="T107" fmla="*/ 0 h 964"/>
                <a:gd name="T108" fmla="*/ 1 w 2179"/>
                <a:gd name="T109" fmla="*/ 0 h 964"/>
                <a:gd name="T110" fmla="*/ 0 w 2179"/>
                <a:gd name="T111" fmla="*/ 0 h 964"/>
                <a:gd name="T112" fmla="*/ 0 w 2179"/>
                <a:gd name="T113" fmla="*/ 0 h 964"/>
                <a:gd name="T114" fmla="*/ 0 w 2179"/>
                <a:gd name="T115" fmla="*/ 0 h 96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2179" h="964">
                  <a:moveTo>
                    <a:pt x="1059" y="766"/>
                  </a:moveTo>
                  <a:lnTo>
                    <a:pt x="1059" y="834"/>
                  </a:lnTo>
                  <a:lnTo>
                    <a:pt x="1085" y="834"/>
                  </a:lnTo>
                  <a:lnTo>
                    <a:pt x="1107" y="831"/>
                  </a:lnTo>
                  <a:lnTo>
                    <a:pt x="1121" y="825"/>
                  </a:lnTo>
                  <a:lnTo>
                    <a:pt x="1131" y="814"/>
                  </a:lnTo>
                  <a:lnTo>
                    <a:pt x="1133" y="799"/>
                  </a:lnTo>
                  <a:lnTo>
                    <a:pt x="1131" y="786"/>
                  </a:lnTo>
                  <a:lnTo>
                    <a:pt x="1123" y="776"/>
                  </a:lnTo>
                  <a:lnTo>
                    <a:pt x="1109" y="769"/>
                  </a:lnTo>
                  <a:lnTo>
                    <a:pt x="1089" y="766"/>
                  </a:lnTo>
                  <a:lnTo>
                    <a:pt x="1059" y="766"/>
                  </a:lnTo>
                  <a:close/>
                  <a:moveTo>
                    <a:pt x="1677" y="738"/>
                  </a:moveTo>
                  <a:lnTo>
                    <a:pt x="1714" y="738"/>
                  </a:lnTo>
                  <a:lnTo>
                    <a:pt x="1780" y="838"/>
                  </a:lnTo>
                  <a:lnTo>
                    <a:pt x="1845" y="738"/>
                  </a:lnTo>
                  <a:lnTo>
                    <a:pt x="1883" y="738"/>
                  </a:lnTo>
                  <a:lnTo>
                    <a:pt x="1796" y="867"/>
                  </a:lnTo>
                  <a:lnTo>
                    <a:pt x="1796" y="960"/>
                  </a:lnTo>
                  <a:lnTo>
                    <a:pt x="1764" y="960"/>
                  </a:lnTo>
                  <a:lnTo>
                    <a:pt x="1764" y="867"/>
                  </a:lnTo>
                  <a:lnTo>
                    <a:pt x="1677" y="738"/>
                  </a:lnTo>
                  <a:close/>
                  <a:moveTo>
                    <a:pt x="1487" y="738"/>
                  </a:moveTo>
                  <a:lnTo>
                    <a:pt x="1657" y="738"/>
                  </a:lnTo>
                  <a:lnTo>
                    <a:pt x="1657" y="766"/>
                  </a:lnTo>
                  <a:lnTo>
                    <a:pt x="1588" y="766"/>
                  </a:lnTo>
                  <a:lnTo>
                    <a:pt x="1588" y="960"/>
                  </a:lnTo>
                  <a:lnTo>
                    <a:pt x="1556" y="960"/>
                  </a:lnTo>
                  <a:lnTo>
                    <a:pt x="1556" y="766"/>
                  </a:lnTo>
                  <a:lnTo>
                    <a:pt x="1487" y="766"/>
                  </a:lnTo>
                  <a:lnTo>
                    <a:pt x="1487" y="738"/>
                  </a:lnTo>
                  <a:close/>
                  <a:moveTo>
                    <a:pt x="1410" y="738"/>
                  </a:moveTo>
                  <a:lnTo>
                    <a:pt x="1441" y="738"/>
                  </a:lnTo>
                  <a:lnTo>
                    <a:pt x="1441" y="960"/>
                  </a:lnTo>
                  <a:lnTo>
                    <a:pt x="1410" y="960"/>
                  </a:lnTo>
                  <a:lnTo>
                    <a:pt x="1410" y="738"/>
                  </a:lnTo>
                  <a:close/>
                  <a:moveTo>
                    <a:pt x="1027" y="738"/>
                  </a:moveTo>
                  <a:lnTo>
                    <a:pt x="1081" y="738"/>
                  </a:lnTo>
                  <a:lnTo>
                    <a:pt x="1097" y="738"/>
                  </a:lnTo>
                  <a:lnTo>
                    <a:pt x="1113" y="741"/>
                  </a:lnTo>
                  <a:lnTo>
                    <a:pt x="1128" y="744"/>
                  </a:lnTo>
                  <a:lnTo>
                    <a:pt x="1141" y="749"/>
                  </a:lnTo>
                  <a:lnTo>
                    <a:pt x="1152" y="757"/>
                  </a:lnTo>
                  <a:lnTo>
                    <a:pt x="1160" y="766"/>
                  </a:lnTo>
                  <a:lnTo>
                    <a:pt x="1165" y="781"/>
                  </a:lnTo>
                  <a:lnTo>
                    <a:pt x="1168" y="798"/>
                  </a:lnTo>
                  <a:lnTo>
                    <a:pt x="1164" y="818"/>
                  </a:lnTo>
                  <a:lnTo>
                    <a:pt x="1154" y="833"/>
                  </a:lnTo>
                  <a:lnTo>
                    <a:pt x="1140" y="843"/>
                  </a:lnTo>
                  <a:lnTo>
                    <a:pt x="1121" y="849"/>
                  </a:lnTo>
                  <a:lnTo>
                    <a:pt x="1121" y="850"/>
                  </a:lnTo>
                  <a:lnTo>
                    <a:pt x="1131" y="854"/>
                  </a:lnTo>
                  <a:lnTo>
                    <a:pt x="1137" y="861"/>
                  </a:lnTo>
                  <a:lnTo>
                    <a:pt x="1144" y="873"/>
                  </a:lnTo>
                  <a:lnTo>
                    <a:pt x="1185" y="960"/>
                  </a:lnTo>
                  <a:lnTo>
                    <a:pt x="1149" y="960"/>
                  </a:lnTo>
                  <a:lnTo>
                    <a:pt x="1115" y="883"/>
                  </a:lnTo>
                  <a:lnTo>
                    <a:pt x="1108" y="871"/>
                  </a:lnTo>
                  <a:lnTo>
                    <a:pt x="1099" y="865"/>
                  </a:lnTo>
                  <a:lnTo>
                    <a:pt x="1089" y="862"/>
                  </a:lnTo>
                  <a:lnTo>
                    <a:pt x="1077" y="862"/>
                  </a:lnTo>
                  <a:lnTo>
                    <a:pt x="1059" y="862"/>
                  </a:lnTo>
                  <a:lnTo>
                    <a:pt x="1059" y="960"/>
                  </a:lnTo>
                  <a:lnTo>
                    <a:pt x="1027" y="960"/>
                  </a:lnTo>
                  <a:lnTo>
                    <a:pt x="1027" y="738"/>
                  </a:lnTo>
                  <a:close/>
                  <a:moveTo>
                    <a:pt x="840" y="738"/>
                  </a:moveTo>
                  <a:lnTo>
                    <a:pt x="965" y="738"/>
                  </a:lnTo>
                  <a:lnTo>
                    <a:pt x="965" y="766"/>
                  </a:lnTo>
                  <a:lnTo>
                    <a:pt x="872" y="766"/>
                  </a:lnTo>
                  <a:lnTo>
                    <a:pt x="872" y="831"/>
                  </a:lnTo>
                  <a:lnTo>
                    <a:pt x="957" y="831"/>
                  </a:lnTo>
                  <a:lnTo>
                    <a:pt x="957" y="859"/>
                  </a:lnTo>
                  <a:lnTo>
                    <a:pt x="872" y="859"/>
                  </a:lnTo>
                  <a:lnTo>
                    <a:pt x="872" y="932"/>
                  </a:lnTo>
                  <a:lnTo>
                    <a:pt x="965" y="932"/>
                  </a:lnTo>
                  <a:lnTo>
                    <a:pt x="965" y="960"/>
                  </a:lnTo>
                  <a:lnTo>
                    <a:pt x="840" y="960"/>
                  </a:lnTo>
                  <a:lnTo>
                    <a:pt x="840" y="738"/>
                  </a:lnTo>
                  <a:close/>
                  <a:moveTo>
                    <a:pt x="586" y="738"/>
                  </a:moveTo>
                  <a:lnTo>
                    <a:pt x="622" y="738"/>
                  </a:lnTo>
                  <a:lnTo>
                    <a:pt x="691" y="932"/>
                  </a:lnTo>
                  <a:lnTo>
                    <a:pt x="761" y="738"/>
                  </a:lnTo>
                  <a:lnTo>
                    <a:pt x="794" y="738"/>
                  </a:lnTo>
                  <a:lnTo>
                    <a:pt x="709" y="960"/>
                  </a:lnTo>
                  <a:lnTo>
                    <a:pt x="670" y="960"/>
                  </a:lnTo>
                  <a:lnTo>
                    <a:pt x="586" y="738"/>
                  </a:lnTo>
                  <a:close/>
                  <a:moveTo>
                    <a:pt x="510" y="738"/>
                  </a:moveTo>
                  <a:lnTo>
                    <a:pt x="542" y="738"/>
                  </a:lnTo>
                  <a:lnTo>
                    <a:pt x="542" y="960"/>
                  </a:lnTo>
                  <a:lnTo>
                    <a:pt x="510" y="960"/>
                  </a:lnTo>
                  <a:lnTo>
                    <a:pt x="510" y="738"/>
                  </a:lnTo>
                  <a:close/>
                  <a:moveTo>
                    <a:pt x="267" y="738"/>
                  </a:moveTo>
                  <a:lnTo>
                    <a:pt x="311" y="738"/>
                  </a:lnTo>
                  <a:lnTo>
                    <a:pt x="408" y="918"/>
                  </a:lnTo>
                  <a:lnTo>
                    <a:pt x="409" y="918"/>
                  </a:lnTo>
                  <a:lnTo>
                    <a:pt x="409" y="738"/>
                  </a:lnTo>
                  <a:lnTo>
                    <a:pt x="441" y="738"/>
                  </a:lnTo>
                  <a:lnTo>
                    <a:pt x="441" y="960"/>
                  </a:lnTo>
                  <a:lnTo>
                    <a:pt x="400" y="960"/>
                  </a:lnTo>
                  <a:lnTo>
                    <a:pt x="300" y="778"/>
                  </a:lnTo>
                  <a:lnTo>
                    <a:pt x="299" y="778"/>
                  </a:lnTo>
                  <a:lnTo>
                    <a:pt x="299" y="960"/>
                  </a:lnTo>
                  <a:lnTo>
                    <a:pt x="267" y="960"/>
                  </a:lnTo>
                  <a:lnTo>
                    <a:pt x="267" y="738"/>
                  </a:lnTo>
                  <a:close/>
                  <a:moveTo>
                    <a:pt x="25" y="738"/>
                  </a:moveTo>
                  <a:lnTo>
                    <a:pt x="57" y="738"/>
                  </a:lnTo>
                  <a:lnTo>
                    <a:pt x="57" y="865"/>
                  </a:lnTo>
                  <a:lnTo>
                    <a:pt x="57" y="884"/>
                  </a:lnTo>
                  <a:lnTo>
                    <a:pt x="61" y="902"/>
                  </a:lnTo>
                  <a:lnTo>
                    <a:pt x="68" y="916"/>
                  </a:lnTo>
                  <a:lnTo>
                    <a:pt x="78" y="927"/>
                  </a:lnTo>
                  <a:lnTo>
                    <a:pt x="93" y="934"/>
                  </a:lnTo>
                  <a:lnTo>
                    <a:pt x="110" y="936"/>
                  </a:lnTo>
                  <a:lnTo>
                    <a:pt x="129" y="934"/>
                  </a:lnTo>
                  <a:lnTo>
                    <a:pt x="144" y="927"/>
                  </a:lnTo>
                  <a:lnTo>
                    <a:pt x="153" y="916"/>
                  </a:lnTo>
                  <a:lnTo>
                    <a:pt x="161" y="902"/>
                  </a:lnTo>
                  <a:lnTo>
                    <a:pt x="163" y="884"/>
                  </a:lnTo>
                  <a:lnTo>
                    <a:pt x="165" y="865"/>
                  </a:lnTo>
                  <a:lnTo>
                    <a:pt x="165" y="738"/>
                  </a:lnTo>
                  <a:lnTo>
                    <a:pt x="197" y="738"/>
                  </a:lnTo>
                  <a:lnTo>
                    <a:pt x="197" y="869"/>
                  </a:lnTo>
                  <a:lnTo>
                    <a:pt x="194" y="898"/>
                  </a:lnTo>
                  <a:lnTo>
                    <a:pt x="187" y="922"/>
                  </a:lnTo>
                  <a:lnTo>
                    <a:pt x="174" y="940"/>
                  </a:lnTo>
                  <a:lnTo>
                    <a:pt x="158" y="954"/>
                  </a:lnTo>
                  <a:lnTo>
                    <a:pt x="137" y="962"/>
                  </a:lnTo>
                  <a:lnTo>
                    <a:pt x="110" y="964"/>
                  </a:lnTo>
                  <a:lnTo>
                    <a:pt x="85" y="962"/>
                  </a:lnTo>
                  <a:lnTo>
                    <a:pt x="64" y="954"/>
                  </a:lnTo>
                  <a:lnTo>
                    <a:pt x="48" y="940"/>
                  </a:lnTo>
                  <a:lnTo>
                    <a:pt x="35" y="922"/>
                  </a:lnTo>
                  <a:lnTo>
                    <a:pt x="28" y="898"/>
                  </a:lnTo>
                  <a:lnTo>
                    <a:pt x="25" y="869"/>
                  </a:lnTo>
                  <a:lnTo>
                    <a:pt x="25" y="738"/>
                  </a:lnTo>
                  <a:close/>
                  <a:moveTo>
                    <a:pt x="1295" y="734"/>
                  </a:moveTo>
                  <a:lnTo>
                    <a:pt x="1318" y="737"/>
                  </a:lnTo>
                  <a:lnTo>
                    <a:pt x="1342" y="742"/>
                  </a:lnTo>
                  <a:lnTo>
                    <a:pt x="1338" y="772"/>
                  </a:lnTo>
                  <a:lnTo>
                    <a:pt x="1323" y="766"/>
                  </a:lnTo>
                  <a:lnTo>
                    <a:pt x="1311" y="764"/>
                  </a:lnTo>
                  <a:lnTo>
                    <a:pt x="1297" y="762"/>
                  </a:lnTo>
                  <a:lnTo>
                    <a:pt x="1285" y="764"/>
                  </a:lnTo>
                  <a:lnTo>
                    <a:pt x="1274" y="766"/>
                  </a:lnTo>
                  <a:lnTo>
                    <a:pt x="1266" y="772"/>
                  </a:lnTo>
                  <a:lnTo>
                    <a:pt x="1259" y="781"/>
                  </a:lnTo>
                  <a:lnTo>
                    <a:pt x="1257" y="793"/>
                  </a:lnTo>
                  <a:lnTo>
                    <a:pt x="1259" y="803"/>
                  </a:lnTo>
                  <a:lnTo>
                    <a:pt x="1266" y="811"/>
                  </a:lnTo>
                  <a:lnTo>
                    <a:pt x="1274" y="818"/>
                  </a:lnTo>
                  <a:lnTo>
                    <a:pt x="1286" y="825"/>
                  </a:lnTo>
                  <a:lnTo>
                    <a:pt x="1298" y="830"/>
                  </a:lnTo>
                  <a:lnTo>
                    <a:pt x="1311" y="837"/>
                  </a:lnTo>
                  <a:lnTo>
                    <a:pt x="1325" y="845"/>
                  </a:lnTo>
                  <a:lnTo>
                    <a:pt x="1335" y="854"/>
                  </a:lnTo>
                  <a:lnTo>
                    <a:pt x="1344" y="866"/>
                  </a:lnTo>
                  <a:lnTo>
                    <a:pt x="1350" y="881"/>
                  </a:lnTo>
                  <a:lnTo>
                    <a:pt x="1352" y="898"/>
                  </a:lnTo>
                  <a:lnTo>
                    <a:pt x="1350" y="916"/>
                  </a:lnTo>
                  <a:lnTo>
                    <a:pt x="1344" y="932"/>
                  </a:lnTo>
                  <a:lnTo>
                    <a:pt x="1335" y="944"/>
                  </a:lnTo>
                  <a:lnTo>
                    <a:pt x="1322" y="954"/>
                  </a:lnTo>
                  <a:lnTo>
                    <a:pt x="1307" y="959"/>
                  </a:lnTo>
                  <a:lnTo>
                    <a:pt x="1290" y="963"/>
                  </a:lnTo>
                  <a:lnTo>
                    <a:pt x="1271" y="964"/>
                  </a:lnTo>
                  <a:lnTo>
                    <a:pt x="1249" y="962"/>
                  </a:lnTo>
                  <a:lnTo>
                    <a:pt x="1226" y="955"/>
                  </a:lnTo>
                  <a:lnTo>
                    <a:pt x="1229" y="926"/>
                  </a:lnTo>
                  <a:lnTo>
                    <a:pt x="1242" y="930"/>
                  </a:lnTo>
                  <a:lnTo>
                    <a:pt x="1258" y="935"/>
                  </a:lnTo>
                  <a:lnTo>
                    <a:pt x="1275" y="936"/>
                  </a:lnTo>
                  <a:lnTo>
                    <a:pt x="1287" y="935"/>
                  </a:lnTo>
                  <a:lnTo>
                    <a:pt x="1298" y="931"/>
                  </a:lnTo>
                  <a:lnTo>
                    <a:pt x="1309" y="924"/>
                  </a:lnTo>
                  <a:lnTo>
                    <a:pt x="1317" y="914"/>
                  </a:lnTo>
                  <a:lnTo>
                    <a:pt x="1319" y="900"/>
                  </a:lnTo>
                  <a:lnTo>
                    <a:pt x="1317" y="888"/>
                  </a:lnTo>
                  <a:lnTo>
                    <a:pt x="1311" y="878"/>
                  </a:lnTo>
                  <a:lnTo>
                    <a:pt x="1302" y="871"/>
                  </a:lnTo>
                  <a:lnTo>
                    <a:pt x="1290" y="865"/>
                  </a:lnTo>
                  <a:lnTo>
                    <a:pt x="1278" y="858"/>
                  </a:lnTo>
                  <a:lnTo>
                    <a:pt x="1265" y="851"/>
                  </a:lnTo>
                  <a:lnTo>
                    <a:pt x="1253" y="845"/>
                  </a:lnTo>
                  <a:lnTo>
                    <a:pt x="1241" y="837"/>
                  </a:lnTo>
                  <a:lnTo>
                    <a:pt x="1232" y="826"/>
                  </a:lnTo>
                  <a:lnTo>
                    <a:pt x="1226" y="811"/>
                  </a:lnTo>
                  <a:lnTo>
                    <a:pt x="1224" y="796"/>
                  </a:lnTo>
                  <a:lnTo>
                    <a:pt x="1226" y="777"/>
                  </a:lnTo>
                  <a:lnTo>
                    <a:pt x="1233" y="762"/>
                  </a:lnTo>
                  <a:lnTo>
                    <a:pt x="1245" y="750"/>
                  </a:lnTo>
                  <a:lnTo>
                    <a:pt x="1258" y="741"/>
                  </a:lnTo>
                  <a:lnTo>
                    <a:pt x="1275" y="737"/>
                  </a:lnTo>
                  <a:lnTo>
                    <a:pt x="1295" y="734"/>
                  </a:lnTo>
                  <a:close/>
                  <a:moveTo>
                    <a:pt x="55" y="398"/>
                  </a:moveTo>
                  <a:lnTo>
                    <a:pt x="55" y="477"/>
                  </a:lnTo>
                  <a:lnTo>
                    <a:pt x="86" y="477"/>
                  </a:lnTo>
                  <a:lnTo>
                    <a:pt x="98" y="475"/>
                  </a:lnTo>
                  <a:lnTo>
                    <a:pt x="110" y="471"/>
                  </a:lnTo>
                  <a:lnTo>
                    <a:pt x="121" y="463"/>
                  </a:lnTo>
                  <a:lnTo>
                    <a:pt x="128" y="453"/>
                  </a:lnTo>
                  <a:lnTo>
                    <a:pt x="130" y="437"/>
                  </a:lnTo>
                  <a:lnTo>
                    <a:pt x="128" y="425"/>
                  </a:lnTo>
                  <a:lnTo>
                    <a:pt x="122" y="414"/>
                  </a:lnTo>
                  <a:lnTo>
                    <a:pt x="113" y="408"/>
                  </a:lnTo>
                  <a:lnTo>
                    <a:pt x="102" y="402"/>
                  </a:lnTo>
                  <a:lnTo>
                    <a:pt x="92" y="400"/>
                  </a:lnTo>
                  <a:lnTo>
                    <a:pt x="81" y="398"/>
                  </a:lnTo>
                  <a:lnTo>
                    <a:pt x="55" y="398"/>
                  </a:lnTo>
                  <a:close/>
                  <a:moveTo>
                    <a:pt x="310" y="396"/>
                  </a:moveTo>
                  <a:lnTo>
                    <a:pt x="291" y="397"/>
                  </a:lnTo>
                  <a:lnTo>
                    <a:pt x="274" y="405"/>
                  </a:lnTo>
                  <a:lnTo>
                    <a:pt x="260" y="416"/>
                  </a:lnTo>
                  <a:lnTo>
                    <a:pt x="251" y="429"/>
                  </a:lnTo>
                  <a:lnTo>
                    <a:pt x="243" y="445"/>
                  </a:lnTo>
                  <a:lnTo>
                    <a:pt x="239" y="463"/>
                  </a:lnTo>
                  <a:lnTo>
                    <a:pt x="237" y="482"/>
                  </a:lnTo>
                  <a:lnTo>
                    <a:pt x="238" y="501"/>
                  </a:lnTo>
                  <a:lnTo>
                    <a:pt x="243" y="518"/>
                  </a:lnTo>
                  <a:lnTo>
                    <a:pt x="250" y="535"/>
                  </a:lnTo>
                  <a:lnTo>
                    <a:pt x="260" y="548"/>
                  </a:lnTo>
                  <a:lnTo>
                    <a:pt x="274" y="559"/>
                  </a:lnTo>
                  <a:lnTo>
                    <a:pt x="290" y="566"/>
                  </a:lnTo>
                  <a:lnTo>
                    <a:pt x="310" y="568"/>
                  </a:lnTo>
                  <a:lnTo>
                    <a:pt x="331" y="566"/>
                  </a:lnTo>
                  <a:lnTo>
                    <a:pt x="347" y="559"/>
                  </a:lnTo>
                  <a:lnTo>
                    <a:pt x="360" y="548"/>
                  </a:lnTo>
                  <a:lnTo>
                    <a:pt x="371" y="535"/>
                  </a:lnTo>
                  <a:lnTo>
                    <a:pt x="377" y="518"/>
                  </a:lnTo>
                  <a:lnTo>
                    <a:pt x="381" y="501"/>
                  </a:lnTo>
                  <a:lnTo>
                    <a:pt x="384" y="482"/>
                  </a:lnTo>
                  <a:lnTo>
                    <a:pt x="381" y="463"/>
                  </a:lnTo>
                  <a:lnTo>
                    <a:pt x="377" y="445"/>
                  </a:lnTo>
                  <a:lnTo>
                    <a:pt x="369" y="429"/>
                  </a:lnTo>
                  <a:lnTo>
                    <a:pt x="360" y="416"/>
                  </a:lnTo>
                  <a:lnTo>
                    <a:pt x="347" y="405"/>
                  </a:lnTo>
                  <a:lnTo>
                    <a:pt x="330" y="397"/>
                  </a:lnTo>
                  <a:lnTo>
                    <a:pt x="310" y="396"/>
                  </a:lnTo>
                  <a:close/>
                  <a:moveTo>
                    <a:pt x="1920" y="371"/>
                  </a:moveTo>
                  <a:lnTo>
                    <a:pt x="1952" y="371"/>
                  </a:lnTo>
                  <a:lnTo>
                    <a:pt x="1952" y="592"/>
                  </a:lnTo>
                  <a:lnTo>
                    <a:pt x="1920" y="592"/>
                  </a:lnTo>
                  <a:lnTo>
                    <a:pt x="1920" y="371"/>
                  </a:lnTo>
                  <a:close/>
                  <a:moveTo>
                    <a:pt x="1677" y="371"/>
                  </a:moveTo>
                  <a:lnTo>
                    <a:pt x="1719" y="371"/>
                  </a:lnTo>
                  <a:lnTo>
                    <a:pt x="1817" y="550"/>
                  </a:lnTo>
                  <a:lnTo>
                    <a:pt x="1819" y="550"/>
                  </a:lnTo>
                  <a:lnTo>
                    <a:pt x="1819" y="371"/>
                  </a:lnTo>
                  <a:lnTo>
                    <a:pt x="1851" y="371"/>
                  </a:lnTo>
                  <a:lnTo>
                    <a:pt x="1851" y="592"/>
                  </a:lnTo>
                  <a:lnTo>
                    <a:pt x="1809" y="592"/>
                  </a:lnTo>
                  <a:lnTo>
                    <a:pt x="1708" y="410"/>
                  </a:lnTo>
                  <a:lnTo>
                    <a:pt x="1708" y="592"/>
                  </a:lnTo>
                  <a:lnTo>
                    <a:pt x="1677" y="592"/>
                  </a:lnTo>
                  <a:lnTo>
                    <a:pt x="1677" y="371"/>
                  </a:lnTo>
                  <a:close/>
                  <a:moveTo>
                    <a:pt x="1435" y="371"/>
                  </a:moveTo>
                  <a:lnTo>
                    <a:pt x="1467" y="371"/>
                  </a:lnTo>
                  <a:lnTo>
                    <a:pt x="1467" y="463"/>
                  </a:lnTo>
                  <a:lnTo>
                    <a:pt x="1573" y="463"/>
                  </a:lnTo>
                  <a:lnTo>
                    <a:pt x="1573" y="371"/>
                  </a:lnTo>
                  <a:lnTo>
                    <a:pt x="1605" y="371"/>
                  </a:lnTo>
                  <a:lnTo>
                    <a:pt x="1605" y="592"/>
                  </a:lnTo>
                  <a:lnTo>
                    <a:pt x="1573" y="592"/>
                  </a:lnTo>
                  <a:lnTo>
                    <a:pt x="1573" y="491"/>
                  </a:lnTo>
                  <a:lnTo>
                    <a:pt x="1467" y="491"/>
                  </a:lnTo>
                  <a:lnTo>
                    <a:pt x="1467" y="592"/>
                  </a:lnTo>
                  <a:lnTo>
                    <a:pt x="1435" y="592"/>
                  </a:lnTo>
                  <a:lnTo>
                    <a:pt x="1435" y="371"/>
                  </a:lnTo>
                  <a:close/>
                  <a:moveTo>
                    <a:pt x="1038" y="371"/>
                  </a:moveTo>
                  <a:lnTo>
                    <a:pt x="1161" y="371"/>
                  </a:lnTo>
                  <a:lnTo>
                    <a:pt x="1161" y="398"/>
                  </a:lnTo>
                  <a:lnTo>
                    <a:pt x="1068" y="398"/>
                  </a:lnTo>
                  <a:lnTo>
                    <a:pt x="1068" y="463"/>
                  </a:lnTo>
                  <a:lnTo>
                    <a:pt x="1153" y="463"/>
                  </a:lnTo>
                  <a:lnTo>
                    <a:pt x="1153" y="491"/>
                  </a:lnTo>
                  <a:lnTo>
                    <a:pt x="1068" y="491"/>
                  </a:lnTo>
                  <a:lnTo>
                    <a:pt x="1068" y="564"/>
                  </a:lnTo>
                  <a:lnTo>
                    <a:pt x="1161" y="564"/>
                  </a:lnTo>
                  <a:lnTo>
                    <a:pt x="1161" y="592"/>
                  </a:lnTo>
                  <a:lnTo>
                    <a:pt x="1038" y="592"/>
                  </a:lnTo>
                  <a:lnTo>
                    <a:pt x="1038" y="371"/>
                  </a:lnTo>
                  <a:close/>
                  <a:moveTo>
                    <a:pt x="820" y="371"/>
                  </a:moveTo>
                  <a:lnTo>
                    <a:pt x="990" y="371"/>
                  </a:lnTo>
                  <a:lnTo>
                    <a:pt x="990" y="398"/>
                  </a:lnTo>
                  <a:lnTo>
                    <a:pt x="921" y="398"/>
                  </a:lnTo>
                  <a:lnTo>
                    <a:pt x="921" y="592"/>
                  </a:lnTo>
                  <a:lnTo>
                    <a:pt x="889" y="592"/>
                  </a:lnTo>
                  <a:lnTo>
                    <a:pt x="889" y="398"/>
                  </a:lnTo>
                  <a:lnTo>
                    <a:pt x="820" y="398"/>
                  </a:lnTo>
                  <a:lnTo>
                    <a:pt x="820" y="371"/>
                  </a:lnTo>
                  <a:close/>
                  <a:moveTo>
                    <a:pt x="594" y="371"/>
                  </a:moveTo>
                  <a:lnTo>
                    <a:pt x="631" y="371"/>
                  </a:lnTo>
                  <a:lnTo>
                    <a:pt x="697" y="470"/>
                  </a:lnTo>
                  <a:lnTo>
                    <a:pt x="763" y="371"/>
                  </a:lnTo>
                  <a:lnTo>
                    <a:pt x="800" y="371"/>
                  </a:lnTo>
                  <a:lnTo>
                    <a:pt x="713" y="501"/>
                  </a:lnTo>
                  <a:lnTo>
                    <a:pt x="713" y="592"/>
                  </a:lnTo>
                  <a:lnTo>
                    <a:pt x="682" y="592"/>
                  </a:lnTo>
                  <a:lnTo>
                    <a:pt x="682" y="501"/>
                  </a:lnTo>
                  <a:lnTo>
                    <a:pt x="594" y="371"/>
                  </a:lnTo>
                  <a:close/>
                  <a:moveTo>
                    <a:pt x="476" y="371"/>
                  </a:moveTo>
                  <a:lnTo>
                    <a:pt x="508" y="371"/>
                  </a:lnTo>
                  <a:lnTo>
                    <a:pt x="508" y="564"/>
                  </a:lnTo>
                  <a:lnTo>
                    <a:pt x="601" y="564"/>
                  </a:lnTo>
                  <a:lnTo>
                    <a:pt x="601" y="592"/>
                  </a:lnTo>
                  <a:lnTo>
                    <a:pt x="476" y="592"/>
                  </a:lnTo>
                  <a:lnTo>
                    <a:pt x="476" y="371"/>
                  </a:lnTo>
                  <a:close/>
                  <a:moveTo>
                    <a:pt x="23" y="371"/>
                  </a:moveTo>
                  <a:lnTo>
                    <a:pt x="81" y="371"/>
                  </a:lnTo>
                  <a:lnTo>
                    <a:pt x="100" y="372"/>
                  </a:lnTo>
                  <a:lnTo>
                    <a:pt x="117" y="376"/>
                  </a:lnTo>
                  <a:lnTo>
                    <a:pt x="133" y="381"/>
                  </a:lnTo>
                  <a:lnTo>
                    <a:pt x="146" y="390"/>
                  </a:lnTo>
                  <a:lnTo>
                    <a:pt x="155" y="402"/>
                  </a:lnTo>
                  <a:lnTo>
                    <a:pt x="162" y="417"/>
                  </a:lnTo>
                  <a:lnTo>
                    <a:pt x="163" y="437"/>
                  </a:lnTo>
                  <a:lnTo>
                    <a:pt x="162" y="457"/>
                  </a:lnTo>
                  <a:lnTo>
                    <a:pt x="155" y="473"/>
                  </a:lnTo>
                  <a:lnTo>
                    <a:pt x="146" y="485"/>
                  </a:lnTo>
                  <a:lnTo>
                    <a:pt x="133" y="494"/>
                  </a:lnTo>
                  <a:lnTo>
                    <a:pt x="118" y="499"/>
                  </a:lnTo>
                  <a:lnTo>
                    <a:pt x="102" y="503"/>
                  </a:lnTo>
                  <a:lnTo>
                    <a:pt x="85" y="505"/>
                  </a:lnTo>
                  <a:lnTo>
                    <a:pt x="55" y="505"/>
                  </a:lnTo>
                  <a:lnTo>
                    <a:pt x="55" y="592"/>
                  </a:lnTo>
                  <a:lnTo>
                    <a:pt x="23" y="592"/>
                  </a:lnTo>
                  <a:lnTo>
                    <a:pt x="23" y="371"/>
                  </a:lnTo>
                  <a:close/>
                  <a:moveTo>
                    <a:pt x="2128" y="367"/>
                  </a:moveTo>
                  <a:lnTo>
                    <a:pt x="2154" y="369"/>
                  </a:lnTo>
                  <a:lnTo>
                    <a:pt x="2177" y="377"/>
                  </a:lnTo>
                  <a:lnTo>
                    <a:pt x="2175" y="408"/>
                  </a:lnTo>
                  <a:lnTo>
                    <a:pt x="2154" y="398"/>
                  </a:lnTo>
                  <a:lnTo>
                    <a:pt x="2130" y="396"/>
                  </a:lnTo>
                  <a:lnTo>
                    <a:pt x="2106" y="398"/>
                  </a:lnTo>
                  <a:lnTo>
                    <a:pt x="2084" y="406"/>
                  </a:lnTo>
                  <a:lnTo>
                    <a:pt x="2067" y="420"/>
                  </a:lnTo>
                  <a:lnTo>
                    <a:pt x="2055" y="437"/>
                  </a:lnTo>
                  <a:lnTo>
                    <a:pt x="2047" y="458"/>
                  </a:lnTo>
                  <a:lnTo>
                    <a:pt x="2045" y="482"/>
                  </a:lnTo>
                  <a:lnTo>
                    <a:pt x="2047" y="506"/>
                  </a:lnTo>
                  <a:lnTo>
                    <a:pt x="2055" y="527"/>
                  </a:lnTo>
                  <a:lnTo>
                    <a:pt x="2068" y="545"/>
                  </a:lnTo>
                  <a:lnTo>
                    <a:pt x="2086" y="558"/>
                  </a:lnTo>
                  <a:lnTo>
                    <a:pt x="2106" y="566"/>
                  </a:lnTo>
                  <a:lnTo>
                    <a:pt x="2128" y="568"/>
                  </a:lnTo>
                  <a:lnTo>
                    <a:pt x="2146" y="567"/>
                  </a:lnTo>
                  <a:lnTo>
                    <a:pt x="2163" y="563"/>
                  </a:lnTo>
                  <a:lnTo>
                    <a:pt x="2176" y="558"/>
                  </a:lnTo>
                  <a:lnTo>
                    <a:pt x="2179" y="588"/>
                  </a:lnTo>
                  <a:lnTo>
                    <a:pt x="2160" y="594"/>
                  </a:lnTo>
                  <a:lnTo>
                    <a:pt x="2143" y="596"/>
                  </a:lnTo>
                  <a:lnTo>
                    <a:pt x="2127" y="596"/>
                  </a:lnTo>
                  <a:lnTo>
                    <a:pt x="2099" y="594"/>
                  </a:lnTo>
                  <a:lnTo>
                    <a:pt x="2074" y="586"/>
                  </a:lnTo>
                  <a:lnTo>
                    <a:pt x="2053" y="574"/>
                  </a:lnTo>
                  <a:lnTo>
                    <a:pt x="2034" y="556"/>
                  </a:lnTo>
                  <a:lnTo>
                    <a:pt x="2022" y="535"/>
                  </a:lnTo>
                  <a:lnTo>
                    <a:pt x="2014" y="510"/>
                  </a:lnTo>
                  <a:lnTo>
                    <a:pt x="2010" y="481"/>
                  </a:lnTo>
                  <a:lnTo>
                    <a:pt x="2014" y="453"/>
                  </a:lnTo>
                  <a:lnTo>
                    <a:pt x="2022" y="429"/>
                  </a:lnTo>
                  <a:lnTo>
                    <a:pt x="2035" y="408"/>
                  </a:lnTo>
                  <a:lnTo>
                    <a:pt x="2054" y="390"/>
                  </a:lnTo>
                  <a:lnTo>
                    <a:pt x="2075" y="377"/>
                  </a:lnTo>
                  <a:lnTo>
                    <a:pt x="2100" y="371"/>
                  </a:lnTo>
                  <a:lnTo>
                    <a:pt x="2128" y="367"/>
                  </a:lnTo>
                  <a:close/>
                  <a:moveTo>
                    <a:pt x="1331" y="367"/>
                  </a:moveTo>
                  <a:lnTo>
                    <a:pt x="1356" y="369"/>
                  </a:lnTo>
                  <a:lnTo>
                    <a:pt x="1382" y="377"/>
                  </a:lnTo>
                  <a:lnTo>
                    <a:pt x="1379" y="408"/>
                  </a:lnTo>
                  <a:lnTo>
                    <a:pt x="1356" y="398"/>
                  </a:lnTo>
                  <a:lnTo>
                    <a:pt x="1334" y="396"/>
                  </a:lnTo>
                  <a:lnTo>
                    <a:pt x="1309" y="398"/>
                  </a:lnTo>
                  <a:lnTo>
                    <a:pt x="1289" y="406"/>
                  </a:lnTo>
                  <a:lnTo>
                    <a:pt x="1271" y="420"/>
                  </a:lnTo>
                  <a:lnTo>
                    <a:pt x="1258" y="437"/>
                  </a:lnTo>
                  <a:lnTo>
                    <a:pt x="1250" y="458"/>
                  </a:lnTo>
                  <a:lnTo>
                    <a:pt x="1247" y="482"/>
                  </a:lnTo>
                  <a:lnTo>
                    <a:pt x="1251" y="506"/>
                  </a:lnTo>
                  <a:lnTo>
                    <a:pt x="1259" y="527"/>
                  </a:lnTo>
                  <a:lnTo>
                    <a:pt x="1273" y="545"/>
                  </a:lnTo>
                  <a:lnTo>
                    <a:pt x="1290" y="558"/>
                  </a:lnTo>
                  <a:lnTo>
                    <a:pt x="1310" y="566"/>
                  </a:lnTo>
                  <a:lnTo>
                    <a:pt x="1331" y="568"/>
                  </a:lnTo>
                  <a:lnTo>
                    <a:pt x="1348" y="567"/>
                  </a:lnTo>
                  <a:lnTo>
                    <a:pt x="1366" y="563"/>
                  </a:lnTo>
                  <a:lnTo>
                    <a:pt x="1380" y="558"/>
                  </a:lnTo>
                  <a:lnTo>
                    <a:pt x="1382" y="588"/>
                  </a:lnTo>
                  <a:lnTo>
                    <a:pt x="1364" y="594"/>
                  </a:lnTo>
                  <a:lnTo>
                    <a:pt x="1346" y="596"/>
                  </a:lnTo>
                  <a:lnTo>
                    <a:pt x="1331" y="596"/>
                  </a:lnTo>
                  <a:lnTo>
                    <a:pt x="1303" y="594"/>
                  </a:lnTo>
                  <a:lnTo>
                    <a:pt x="1278" y="586"/>
                  </a:lnTo>
                  <a:lnTo>
                    <a:pt x="1255" y="574"/>
                  </a:lnTo>
                  <a:lnTo>
                    <a:pt x="1238" y="556"/>
                  </a:lnTo>
                  <a:lnTo>
                    <a:pt x="1225" y="535"/>
                  </a:lnTo>
                  <a:lnTo>
                    <a:pt x="1217" y="510"/>
                  </a:lnTo>
                  <a:lnTo>
                    <a:pt x="1214" y="481"/>
                  </a:lnTo>
                  <a:lnTo>
                    <a:pt x="1217" y="453"/>
                  </a:lnTo>
                  <a:lnTo>
                    <a:pt x="1226" y="429"/>
                  </a:lnTo>
                  <a:lnTo>
                    <a:pt x="1240" y="408"/>
                  </a:lnTo>
                  <a:lnTo>
                    <a:pt x="1257" y="390"/>
                  </a:lnTo>
                  <a:lnTo>
                    <a:pt x="1279" y="377"/>
                  </a:lnTo>
                  <a:lnTo>
                    <a:pt x="1303" y="371"/>
                  </a:lnTo>
                  <a:lnTo>
                    <a:pt x="1331" y="367"/>
                  </a:lnTo>
                  <a:close/>
                  <a:moveTo>
                    <a:pt x="310" y="367"/>
                  </a:moveTo>
                  <a:lnTo>
                    <a:pt x="337" y="371"/>
                  </a:lnTo>
                  <a:lnTo>
                    <a:pt x="361" y="378"/>
                  </a:lnTo>
                  <a:lnTo>
                    <a:pt x="380" y="392"/>
                  </a:lnTo>
                  <a:lnTo>
                    <a:pt x="396" y="409"/>
                  </a:lnTo>
                  <a:lnTo>
                    <a:pt x="408" y="430"/>
                  </a:lnTo>
                  <a:lnTo>
                    <a:pt x="415" y="454"/>
                  </a:lnTo>
                  <a:lnTo>
                    <a:pt x="417" y="482"/>
                  </a:lnTo>
                  <a:lnTo>
                    <a:pt x="415" y="510"/>
                  </a:lnTo>
                  <a:lnTo>
                    <a:pt x="408" y="534"/>
                  </a:lnTo>
                  <a:lnTo>
                    <a:pt x="396" y="555"/>
                  </a:lnTo>
                  <a:lnTo>
                    <a:pt x="381" y="572"/>
                  </a:lnTo>
                  <a:lnTo>
                    <a:pt x="361" y="586"/>
                  </a:lnTo>
                  <a:lnTo>
                    <a:pt x="337" y="594"/>
                  </a:lnTo>
                  <a:lnTo>
                    <a:pt x="310" y="596"/>
                  </a:lnTo>
                  <a:lnTo>
                    <a:pt x="283" y="594"/>
                  </a:lnTo>
                  <a:lnTo>
                    <a:pt x="259" y="586"/>
                  </a:lnTo>
                  <a:lnTo>
                    <a:pt x="239" y="572"/>
                  </a:lnTo>
                  <a:lnTo>
                    <a:pt x="225" y="555"/>
                  </a:lnTo>
                  <a:lnTo>
                    <a:pt x="213" y="534"/>
                  </a:lnTo>
                  <a:lnTo>
                    <a:pt x="206" y="510"/>
                  </a:lnTo>
                  <a:lnTo>
                    <a:pt x="203" y="482"/>
                  </a:lnTo>
                  <a:lnTo>
                    <a:pt x="206" y="454"/>
                  </a:lnTo>
                  <a:lnTo>
                    <a:pt x="213" y="430"/>
                  </a:lnTo>
                  <a:lnTo>
                    <a:pt x="225" y="409"/>
                  </a:lnTo>
                  <a:lnTo>
                    <a:pt x="241" y="392"/>
                  </a:lnTo>
                  <a:lnTo>
                    <a:pt x="259" y="378"/>
                  </a:lnTo>
                  <a:lnTo>
                    <a:pt x="283" y="371"/>
                  </a:lnTo>
                  <a:lnTo>
                    <a:pt x="310" y="367"/>
                  </a:lnTo>
                  <a:close/>
                  <a:moveTo>
                    <a:pt x="310" y="28"/>
                  </a:moveTo>
                  <a:lnTo>
                    <a:pt x="291" y="31"/>
                  </a:lnTo>
                  <a:lnTo>
                    <a:pt x="274" y="37"/>
                  </a:lnTo>
                  <a:lnTo>
                    <a:pt x="260" y="48"/>
                  </a:lnTo>
                  <a:lnTo>
                    <a:pt x="251" y="61"/>
                  </a:lnTo>
                  <a:lnTo>
                    <a:pt x="243" y="77"/>
                  </a:lnTo>
                  <a:lnTo>
                    <a:pt x="239" y="96"/>
                  </a:lnTo>
                  <a:lnTo>
                    <a:pt x="237" y="114"/>
                  </a:lnTo>
                  <a:lnTo>
                    <a:pt x="238" y="133"/>
                  </a:lnTo>
                  <a:lnTo>
                    <a:pt x="243" y="151"/>
                  </a:lnTo>
                  <a:lnTo>
                    <a:pt x="250" y="167"/>
                  </a:lnTo>
                  <a:lnTo>
                    <a:pt x="260" y="181"/>
                  </a:lnTo>
                  <a:lnTo>
                    <a:pt x="274" y="191"/>
                  </a:lnTo>
                  <a:lnTo>
                    <a:pt x="290" y="198"/>
                  </a:lnTo>
                  <a:lnTo>
                    <a:pt x="310" y="201"/>
                  </a:lnTo>
                  <a:lnTo>
                    <a:pt x="331" y="198"/>
                  </a:lnTo>
                  <a:lnTo>
                    <a:pt x="347" y="191"/>
                  </a:lnTo>
                  <a:lnTo>
                    <a:pt x="360" y="181"/>
                  </a:lnTo>
                  <a:lnTo>
                    <a:pt x="371" y="167"/>
                  </a:lnTo>
                  <a:lnTo>
                    <a:pt x="377" y="151"/>
                  </a:lnTo>
                  <a:lnTo>
                    <a:pt x="381" y="133"/>
                  </a:lnTo>
                  <a:lnTo>
                    <a:pt x="384" y="114"/>
                  </a:lnTo>
                  <a:lnTo>
                    <a:pt x="381" y="96"/>
                  </a:lnTo>
                  <a:lnTo>
                    <a:pt x="377" y="77"/>
                  </a:lnTo>
                  <a:lnTo>
                    <a:pt x="369" y="61"/>
                  </a:lnTo>
                  <a:lnTo>
                    <a:pt x="360" y="48"/>
                  </a:lnTo>
                  <a:lnTo>
                    <a:pt x="347" y="37"/>
                  </a:lnTo>
                  <a:lnTo>
                    <a:pt x="330" y="31"/>
                  </a:lnTo>
                  <a:lnTo>
                    <a:pt x="310" y="28"/>
                  </a:lnTo>
                  <a:close/>
                  <a:moveTo>
                    <a:pt x="963" y="4"/>
                  </a:moveTo>
                  <a:lnTo>
                    <a:pt x="995" y="4"/>
                  </a:lnTo>
                  <a:lnTo>
                    <a:pt x="995" y="101"/>
                  </a:lnTo>
                  <a:lnTo>
                    <a:pt x="1091" y="4"/>
                  </a:lnTo>
                  <a:lnTo>
                    <a:pt x="1133" y="4"/>
                  </a:lnTo>
                  <a:lnTo>
                    <a:pt x="1028" y="108"/>
                  </a:lnTo>
                  <a:lnTo>
                    <a:pt x="1141" y="226"/>
                  </a:lnTo>
                  <a:lnTo>
                    <a:pt x="1095" y="226"/>
                  </a:lnTo>
                  <a:lnTo>
                    <a:pt x="995" y="117"/>
                  </a:lnTo>
                  <a:lnTo>
                    <a:pt x="995" y="226"/>
                  </a:lnTo>
                  <a:lnTo>
                    <a:pt x="963" y="226"/>
                  </a:lnTo>
                  <a:lnTo>
                    <a:pt x="963" y="4"/>
                  </a:lnTo>
                  <a:close/>
                  <a:moveTo>
                    <a:pt x="476" y="4"/>
                  </a:moveTo>
                  <a:lnTo>
                    <a:pt x="529" y="4"/>
                  </a:lnTo>
                  <a:lnTo>
                    <a:pt x="598" y="187"/>
                  </a:lnTo>
                  <a:lnTo>
                    <a:pt x="667" y="4"/>
                  </a:lnTo>
                  <a:lnTo>
                    <a:pt x="719" y="4"/>
                  </a:lnTo>
                  <a:lnTo>
                    <a:pt x="719" y="226"/>
                  </a:lnTo>
                  <a:lnTo>
                    <a:pt x="687" y="226"/>
                  </a:lnTo>
                  <a:lnTo>
                    <a:pt x="687" y="33"/>
                  </a:lnTo>
                  <a:lnTo>
                    <a:pt x="614" y="226"/>
                  </a:lnTo>
                  <a:lnTo>
                    <a:pt x="582" y="226"/>
                  </a:lnTo>
                  <a:lnTo>
                    <a:pt x="509" y="33"/>
                  </a:lnTo>
                  <a:lnTo>
                    <a:pt x="508" y="33"/>
                  </a:lnTo>
                  <a:lnTo>
                    <a:pt x="508" y="226"/>
                  </a:lnTo>
                  <a:lnTo>
                    <a:pt x="476" y="226"/>
                  </a:lnTo>
                  <a:lnTo>
                    <a:pt x="476" y="4"/>
                  </a:lnTo>
                  <a:close/>
                  <a:moveTo>
                    <a:pt x="0" y="4"/>
                  </a:moveTo>
                  <a:lnTo>
                    <a:pt x="169" y="4"/>
                  </a:lnTo>
                  <a:lnTo>
                    <a:pt x="169" y="32"/>
                  </a:lnTo>
                  <a:lnTo>
                    <a:pt x="101" y="32"/>
                  </a:lnTo>
                  <a:lnTo>
                    <a:pt x="101" y="226"/>
                  </a:lnTo>
                  <a:lnTo>
                    <a:pt x="69" y="226"/>
                  </a:lnTo>
                  <a:lnTo>
                    <a:pt x="69" y="32"/>
                  </a:lnTo>
                  <a:lnTo>
                    <a:pt x="0" y="32"/>
                  </a:lnTo>
                  <a:lnTo>
                    <a:pt x="0" y="4"/>
                  </a:lnTo>
                  <a:close/>
                  <a:moveTo>
                    <a:pt x="848" y="0"/>
                  </a:moveTo>
                  <a:lnTo>
                    <a:pt x="872" y="1"/>
                  </a:lnTo>
                  <a:lnTo>
                    <a:pt x="895" y="8"/>
                  </a:lnTo>
                  <a:lnTo>
                    <a:pt x="890" y="37"/>
                  </a:lnTo>
                  <a:lnTo>
                    <a:pt x="877" y="32"/>
                  </a:lnTo>
                  <a:lnTo>
                    <a:pt x="864" y="28"/>
                  </a:lnTo>
                  <a:lnTo>
                    <a:pt x="849" y="28"/>
                  </a:lnTo>
                  <a:lnTo>
                    <a:pt x="838" y="28"/>
                  </a:lnTo>
                  <a:lnTo>
                    <a:pt x="828" y="32"/>
                  </a:lnTo>
                  <a:lnTo>
                    <a:pt x="818" y="37"/>
                  </a:lnTo>
                  <a:lnTo>
                    <a:pt x="812" y="45"/>
                  </a:lnTo>
                  <a:lnTo>
                    <a:pt x="810" y="57"/>
                  </a:lnTo>
                  <a:lnTo>
                    <a:pt x="812" y="68"/>
                  </a:lnTo>
                  <a:lnTo>
                    <a:pt x="818" y="76"/>
                  </a:lnTo>
                  <a:lnTo>
                    <a:pt x="828" y="84"/>
                  </a:lnTo>
                  <a:lnTo>
                    <a:pt x="838" y="89"/>
                  </a:lnTo>
                  <a:lnTo>
                    <a:pt x="852" y="96"/>
                  </a:lnTo>
                  <a:lnTo>
                    <a:pt x="864" y="102"/>
                  </a:lnTo>
                  <a:lnTo>
                    <a:pt x="877" y="109"/>
                  </a:lnTo>
                  <a:lnTo>
                    <a:pt x="887" y="118"/>
                  </a:lnTo>
                  <a:lnTo>
                    <a:pt x="897" y="130"/>
                  </a:lnTo>
                  <a:lnTo>
                    <a:pt x="903" y="145"/>
                  </a:lnTo>
                  <a:lnTo>
                    <a:pt x="905" y="163"/>
                  </a:lnTo>
                  <a:lnTo>
                    <a:pt x="903" y="182"/>
                  </a:lnTo>
                  <a:lnTo>
                    <a:pt x="897" y="197"/>
                  </a:lnTo>
                  <a:lnTo>
                    <a:pt x="887" y="208"/>
                  </a:lnTo>
                  <a:lnTo>
                    <a:pt x="874" y="218"/>
                  </a:lnTo>
                  <a:lnTo>
                    <a:pt x="860" y="224"/>
                  </a:lnTo>
                  <a:lnTo>
                    <a:pt x="842" y="228"/>
                  </a:lnTo>
                  <a:lnTo>
                    <a:pt x="824" y="228"/>
                  </a:lnTo>
                  <a:lnTo>
                    <a:pt x="801" y="226"/>
                  </a:lnTo>
                  <a:lnTo>
                    <a:pt x="779" y="219"/>
                  </a:lnTo>
                  <a:lnTo>
                    <a:pt x="783" y="190"/>
                  </a:lnTo>
                  <a:lnTo>
                    <a:pt x="796" y="195"/>
                  </a:lnTo>
                  <a:lnTo>
                    <a:pt x="812" y="199"/>
                  </a:lnTo>
                  <a:lnTo>
                    <a:pt x="828" y="201"/>
                  </a:lnTo>
                  <a:lnTo>
                    <a:pt x="840" y="199"/>
                  </a:lnTo>
                  <a:lnTo>
                    <a:pt x="852" y="195"/>
                  </a:lnTo>
                  <a:lnTo>
                    <a:pt x="861" y="189"/>
                  </a:lnTo>
                  <a:lnTo>
                    <a:pt x="869" y="178"/>
                  </a:lnTo>
                  <a:lnTo>
                    <a:pt x="872" y="165"/>
                  </a:lnTo>
                  <a:lnTo>
                    <a:pt x="869" y="153"/>
                  </a:lnTo>
                  <a:lnTo>
                    <a:pt x="864" y="143"/>
                  </a:lnTo>
                  <a:lnTo>
                    <a:pt x="854" y="135"/>
                  </a:lnTo>
                  <a:lnTo>
                    <a:pt x="842" y="129"/>
                  </a:lnTo>
                  <a:lnTo>
                    <a:pt x="830" y="122"/>
                  </a:lnTo>
                  <a:lnTo>
                    <a:pt x="817" y="117"/>
                  </a:lnTo>
                  <a:lnTo>
                    <a:pt x="805" y="109"/>
                  </a:lnTo>
                  <a:lnTo>
                    <a:pt x="793" y="101"/>
                  </a:lnTo>
                  <a:lnTo>
                    <a:pt x="785" y="90"/>
                  </a:lnTo>
                  <a:lnTo>
                    <a:pt x="779" y="77"/>
                  </a:lnTo>
                  <a:lnTo>
                    <a:pt x="776" y="60"/>
                  </a:lnTo>
                  <a:lnTo>
                    <a:pt x="779" y="41"/>
                  </a:lnTo>
                  <a:lnTo>
                    <a:pt x="787" y="27"/>
                  </a:lnTo>
                  <a:lnTo>
                    <a:pt x="797" y="15"/>
                  </a:lnTo>
                  <a:lnTo>
                    <a:pt x="812" y="7"/>
                  </a:lnTo>
                  <a:lnTo>
                    <a:pt x="829" y="1"/>
                  </a:lnTo>
                  <a:lnTo>
                    <a:pt x="848" y="0"/>
                  </a:lnTo>
                  <a:close/>
                  <a:moveTo>
                    <a:pt x="310" y="0"/>
                  </a:moveTo>
                  <a:lnTo>
                    <a:pt x="337" y="3"/>
                  </a:lnTo>
                  <a:lnTo>
                    <a:pt x="361" y="11"/>
                  </a:lnTo>
                  <a:lnTo>
                    <a:pt x="380" y="24"/>
                  </a:lnTo>
                  <a:lnTo>
                    <a:pt x="396" y="41"/>
                  </a:lnTo>
                  <a:lnTo>
                    <a:pt x="408" y="62"/>
                  </a:lnTo>
                  <a:lnTo>
                    <a:pt x="415" y="88"/>
                  </a:lnTo>
                  <a:lnTo>
                    <a:pt x="417" y="114"/>
                  </a:lnTo>
                  <a:lnTo>
                    <a:pt x="415" y="142"/>
                  </a:lnTo>
                  <a:lnTo>
                    <a:pt x="408" y="166"/>
                  </a:lnTo>
                  <a:lnTo>
                    <a:pt x="396" y="187"/>
                  </a:lnTo>
                  <a:lnTo>
                    <a:pt x="381" y="205"/>
                  </a:lnTo>
                  <a:lnTo>
                    <a:pt x="361" y="218"/>
                  </a:lnTo>
                  <a:lnTo>
                    <a:pt x="337" y="226"/>
                  </a:lnTo>
                  <a:lnTo>
                    <a:pt x="310" y="228"/>
                  </a:lnTo>
                  <a:lnTo>
                    <a:pt x="283" y="226"/>
                  </a:lnTo>
                  <a:lnTo>
                    <a:pt x="259" y="218"/>
                  </a:lnTo>
                  <a:lnTo>
                    <a:pt x="239" y="205"/>
                  </a:lnTo>
                  <a:lnTo>
                    <a:pt x="225" y="187"/>
                  </a:lnTo>
                  <a:lnTo>
                    <a:pt x="213" y="166"/>
                  </a:lnTo>
                  <a:lnTo>
                    <a:pt x="206" y="142"/>
                  </a:lnTo>
                  <a:lnTo>
                    <a:pt x="203" y="114"/>
                  </a:lnTo>
                  <a:lnTo>
                    <a:pt x="206" y="88"/>
                  </a:lnTo>
                  <a:lnTo>
                    <a:pt x="213" y="62"/>
                  </a:lnTo>
                  <a:lnTo>
                    <a:pt x="225" y="41"/>
                  </a:lnTo>
                  <a:lnTo>
                    <a:pt x="241" y="24"/>
                  </a:lnTo>
                  <a:lnTo>
                    <a:pt x="259" y="11"/>
                  </a:lnTo>
                  <a:lnTo>
                    <a:pt x="283" y="3"/>
                  </a:lnTo>
                  <a:lnTo>
                    <a:pt x="310" y="0"/>
                  </a:lnTo>
                  <a:close/>
                </a:path>
              </a:pathLst>
            </a:custGeom>
            <a:solidFill>
              <a:schemeClr val="tx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dirty="0"/>
            </a:p>
          </p:txBody>
        </p:sp>
        <p:sp>
          <p:nvSpPr>
            <p:cNvPr id="18" name="Freeform 38">
              <a:extLst>
                <a:ext uri="{FF2B5EF4-FFF2-40B4-BE49-F238E27FC236}">
                  <a16:creationId xmlns:a16="http://schemas.microsoft.com/office/drawing/2014/main" id="{9399BF5C-9607-B5F9-A091-E4C4EC67153A}"/>
                </a:ext>
              </a:extLst>
            </p:cNvPr>
            <p:cNvSpPr>
              <a:spLocks noEditPoints="1"/>
            </p:cNvSpPr>
            <p:nvPr/>
          </p:nvSpPr>
          <p:spPr bwMode="auto">
            <a:xfrm>
              <a:off x="348" y="434"/>
              <a:ext cx="266" cy="172"/>
            </a:xfrm>
            <a:custGeom>
              <a:avLst/>
              <a:gdLst>
                <a:gd name="T0" fmla="*/ 0 w 1066"/>
                <a:gd name="T1" fmla="*/ 0 h 690"/>
                <a:gd name="T2" fmla="*/ 1 w 1066"/>
                <a:gd name="T3" fmla="*/ 0 h 690"/>
                <a:gd name="T4" fmla="*/ 1 w 1066"/>
                <a:gd name="T5" fmla="*/ 1 h 690"/>
                <a:gd name="T6" fmla="*/ 0 w 1066"/>
                <a:gd name="T7" fmla="*/ 1 h 690"/>
                <a:gd name="T8" fmla="*/ 0 w 1066"/>
                <a:gd name="T9" fmla="*/ 0 h 690"/>
                <a:gd name="T10" fmla="*/ 1 w 1066"/>
                <a:gd name="T11" fmla="*/ 0 h 690"/>
                <a:gd name="T12" fmla="*/ 1 w 1066"/>
                <a:gd name="T13" fmla="*/ 0 h 690"/>
                <a:gd name="T14" fmla="*/ 1 w 1066"/>
                <a:gd name="T15" fmla="*/ 1 h 690"/>
                <a:gd name="T16" fmla="*/ 1 w 1066"/>
                <a:gd name="T17" fmla="*/ 1 h 690"/>
                <a:gd name="T18" fmla="*/ 1 w 1066"/>
                <a:gd name="T19" fmla="*/ 0 h 690"/>
                <a:gd name="T20" fmla="*/ 0 w 1066"/>
                <a:gd name="T21" fmla="*/ 0 h 690"/>
                <a:gd name="T22" fmla="*/ 0 w 1066"/>
                <a:gd name="T23" fmla="*/ 0 h 690"/>
                <a:gd name="T24" fmla="*/ 0 w 1066"/>
                <a:gd name="T25" fmla="*/ 1 h 690"/>
                <a:gd name="T26" fmla="*/ 0 w 1066"/>
                <a:gd name="T27" fmla="*/ 1 h 690"/>
                <a:gd name="T28" fmla="*/ 0 w 1066"/>
                <a:gd name="T29" fmla="*/ 0 h 69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66" h="690">
                  <a:moveTo>
                    <a:pt x="376" y="376"/>
                  </a:moveTo>
                  <a:lnTo>
                    <a:pt x="690" y="376"/>
                  </a:lnTo>
                  <a:lnTo>
                    <a:pt x="690" y="690"/>
                  </a:lnTo>
                  <a:lnTo>
                    <a:pt x="376" y="690"/>
                  </a:lnTo>
                  <a:lnTo>
                    <a:pt x="376" y="376"/>
                  </a:lnTo>
                  <a:close/>
                  <a:moveTo>
                    <a:pt x="752" y="0"/>
                  </a:moveTo>
                  <a:lnTo>
                    <a:pt x="1066" y="0"/>
                  </a:lnTo>
                  <a:lnTo>
                    <a:pt x="1066" y="690"/>
                  </a:lnTo>
                  <a:lnTo>
                    <a:pt x="752" y="690"/>
                  </a:lnTo>
                  <a:lnTo>
                    <a:pt x="752" y="0"/>
                  </a:lnTo>
                  <a:close/>
                  <a:moveTo>
                    <a:pt x="0" y="0"/>
                  </a:moveTo>
                  <a:lnTo>
                    <a:pt x="314" y="0"/>
                  </a:lnTo>
                  <a:lnTo>
                    <a:pt x="314" y="690"/>
                  </a:lnTo>
                  <a:lnTo>
                    <a:pt x="0" y="690"/>
                  </a:lnTo>
                  <a:lnTo>
                    <a:pt x="0" y="0"/>
                  </a:lnTo>
                  <a:close/>
                </a:path>
              </a:pathLst>
            </a:custGeom>
            <a:solidFill>
              <a:schemeClr val="tx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9" name="Freeform 39">
              <a:extLst>
                <a:ext uri="{FF2B5EF4-FFF2-40B4-BE49-F238E27FC236}">
                  <a16:creationId xmlns:a16="http://schemas.microsoft.com/office/drawing/2014/main" id="{65C9F534-349F-9E24-76D7-1BE3C6047B99}"/>
                </a:ext>
              </a:extLst>
            </p:cNvPr>
            <p:cNvSpPr>
              <a:spLocks noEditPoints="1"/>
            </p:cNvSpPr>
            <p:nvPr/>
          </p:nvSpPr>
          <p:spPr bwMode="auto">
            <a:xfrm>
              <a:off x="348" y="340"/>
              <a:ext cx="266" cy="172"/>
            </a:xfrm>
            <a:custGeom>
              <a:avLst/>
              <a:gdLst>
                <a:gd name="T0" fmla="*/ 1 w 1066"/>
                <a:gd name="T1" fmla="*/ 0 h 690"/>
                <a:gd name="T2" fmla="*/ 1 w 1066"/>
                <a:gd name="T3" fmla="*/ 0 h 690"/>
                <a:gd name="T4" fmla="*/ 1 w 1066"/>
                <a:gd name="T5" fmla="*/ 0 h 690"/>
                <a:gd name="T6" fmla="*/ 1 w 1066"/>
                <a:gd name="T7" fmla="*/ 0 h 690"/>
                <a:gd name="T8" fmla="*/ 1 w 1066"/>
                <a:gd name="T9" fmla="*/ 0 h 690"/>
                <a:gd name="T10" fmla="*/ 0 w 1066"/>
                <a:gd name="T11" fmla="*/ 0 h 690"/>
                <a:gd name="T12" fmla="*/ 1 w 1066"/>
                <a:gd name="T13" fmla="*/ 0 h 690"/>
                <a:gd name="T14" fmla="*/ 1 w 1066"/>
                <a:gd name="T15" fmla="*/ 1 h 690"/>
                <a:gd name="T16" fmla="*/ 0 w 1066"/>
                <a:gd name="T17" fmla="*/ 1 h 690"/>
                <a:gd name="T18" fmla="*/ 0 w 1066"/>
                <a:gd name="T19" fmla="*/ 0 h 690"/>
                <a:gd name="T20" fmla="*/ 0 w 1066"/>
                <a:gd name="T21" fmla="*/ 0 h 690"/>
                <a:gd name="T22" fmla="*/ 0 w 1066"/>
                <a:gd name="T23" fmla="*/ 0 h 690"/>
                <a:gd name="T24" fmla="*/ 0 w 1066"/>
                <a:gd name="T25" fmla="*/ 0 h 690"/>
                <a:gd name="T26" fmla="*/ 0 w 1066"/>
                <a:gd name="T27" fmla="*/ 0 h 690"/>
                <a:gd name="T28" fmla="*/ 0 w 1066"/>
                <a:gd name="T29" fmla="*/ 0 h 69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66" h="690">
                  <a:moveTo>
                    <a:pt x="752" y="0"/>
                  </a:moveTo>
                  <a:lnTo>
                    <a:pt x="1066" y="0"/>
                  </a:lnTo>
                  <a:lnTo>
                    <a:pt x="1066" y="314"/>
                  </a:lnTo>
                  <a:lnTo>
                    <a:pt x="752" y="314"/>
                  </a:lnTo>
                  <a:lnTo>
                    <a:pt x="752" y="0"/>
                  </a:lnTo>
                  <a:close/>
                  <a:moveTo>
                    <a:pt x="376" y="0"/>
                  </a:moveTo>
                  <a:lnTo>
                    <a:pt x="690" y="0"/>
                  </a:lnTo>
                  <a:lnTo>
                    <a:pt x="690" y="690"/>
                  </a:lnTo>
                  <a:lnTo>
                    <a:pt x="376" y="690"/>
                  </a:lnTo>
                  <a:lnTo>
                    <a:pt x="376" y="0"/>
                  </a:lnTo>
                  <a:close/>
                  <a:moveTo>
                    <a:pt x="0" y="0"/>
                  </a:moveTo>
                  <a:lnTo>
                    <a:pt x="314" y="0"/>
                  </a:lnTo>
                  <a:lnTo>
                    <a:pt x="314" y="314"/>
                  </a:lnTo>
                  <a:lnTo>
                    <a:pt x="0" y="314"/>
                  </a:lnTo>
                  <a:lnTo>
                    <a:pt x="0" y="0"/>
                  </a:lnTo>
                  <a:close/>
                </a:path>
              </a:pathLst>
            </a:custGeom>
            <a:solidFill>
              <a:srgbClr val="80BF44"/>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grpSp>
    </p:spTree>
    <p:extLst>
      <p:ext uri="{BB962C8B-B14F-4D97-AF65-F5344CB8AC3E}">
        <p14:creationId xmlns:p14="http://schemas.microsoft.com/office/powerpoint/2010/main" val="33035266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C21F39ED-1CD3-478C-BDA8-9D16E8B3B798}"/>
              </a:ext>
            </a:extLst>
          </p:cNvPr>
          <p:cNvSpPr>
            <a:spLocks noGrp="1" noChangeArrowheads="1"/>
          </p:cNvSpPr>
          <p:nvPr>
            <p:ph type="title"/>
          </p:nvPr>
        </p:nvSpPr>
        <p:spPr>
          <a:xfrm>
            <a:off x="2592388" y="56656"/>
            <a:ext cx="3095625" cy="544512"/>
          </a:xfrm>
        </p:spPr>
        <p:txBody>
          <a:bodyPr/>
          <a:lstStyle/>
          <a:p>
            <a:pPr eaLnBrk="1" hangingPunct="1"/>
            <a:r>
              <a:rPr lang="en-US" altLang="en-US" sz="1500" b="1" dirty="0">
                <a:solidFill>
                  <a:schemeClr val="bg2"/>
                </a:solidFill>
                <a:latin typeface="Calibri" panose="020F0502020204030204" pitchFamily="34" charset="0"/>
              </a:rPr>
              <a:t>Discussion and conclusions</a:t>
            </a:r>
          </a:p>
        </p:txBody>
      </p:sp>
      <p:sp>
        <p:nvSpPr>
          <p:cNvPr id="3076" name="Rectangle 5">
            <a:extLst>
              <a:ext uri="{FF2B5EF4-FFF2-40B4-BE49-F238E27FC236}">
                <a16:creationId xmlns:a16="http://schemas.microsoft.com/office/drawing/2014/main" id="{92022922-E30C-4F8C-A94C-07DBE30B864E}"/>
              </a:ext>
            </a:extLst>
          </p:cNvPr>
          <p:cNvSpPr>
            <a:spLocks noChangeArrowheads="1"/>
          </p:cNvSpPr>
          <p:nvPr/>
        </p:nvSpPr>
        <p:spPr bwMode="auto">
          <a:xfrm>
            <a:off x="5329238" y="3889375"/>
            <a:ext cx="431800" cy="431800"/>
          </a:xfrm>
          <a:prstGeom prst="rect">
            <a:avLst/>
          </a:prstGeom>
          <a:solidFill>
            <a:srgbClr val="96969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278" tIns="34139" rIns="68278" bIns="34139" anchor="ctr"/>
          <a:lstStyle>
            <a:lvl1pPr defTabSz="576263" eaLnBrk="0" hangingPunct="0">
              <a:defRPr sz="1100">
                <a:solidFill>
                  <a:schemeClr val="tx1"/>
                </a:solidFill>
                <a:latin typeface="Arial" panose="020B0604020202020204" pitchFamily="34" charset="0"/>
              </a:defRPr>
            </a:lvl1pPr>
            <a:lvl2pPr marL="742950" indent="-285750" defTabSz="576263" eaLnBrk="0" hangingPunct="0">
              <a:defRPr sz="1100">
                <a:solidFill>
                  <a:schemeClr val="tx1"/>
                </a:solidFill>
                <a:latin typeface="Arial" panose="020B0604020202020204" pitchFamily="34" charset="0"/>
              </a:defRPr>
            </a:lvl2pPr>
            <a:lvl3pPr marL="1143000" indent="-228600" defTabSz="576263" eaLnBrk="0" hangingPunct="0">
              <a:defRPr sz="1100">
                <a:solidFill>
                  <a:schemeClr val="tx1"/>
                </a:solidFill>
                <a:latin typeface="Arial" panose="020B0604020202020204" pitchFamily="34" charset="0"/>
              </a:defRPr>
            </a:lvl3pPr>
            <a:lvl4pPr marL="1600200" indent="-228600" defTabSz="576263" eaLnBrk="0" hangingPunct="0">
              <a:defRPr sz="1100">
                <a:solidFill>
                  <a:schemeClr val="tx1"/>
                </a:solidFill>
                <a:latin typeface="Arial" panose="020B0604020202020204" pitchFamily="34" charset="0"/>
              </a:defRPr>
            </a:lvl4pPr>
            <a:lvl5pPr marL="2057400" indent="-228600" defTabSz="576263" eaLnBrk="0" hangingPunct="0">
              <a:defRPr sz="1100">
                <a:solidFill>
                  <a:schemeClr val="tx1"/>
                </a:solidFill>
                <a:latin typeface="Arial" panose="020B0604020202020204" pitchFamily="34" charset="0"/>
              </a:defRPr>
            </a:lvl5pPr>
            <a:lvl6pPr marL="2514600" indent="-228600" defTabSz="576263" eaLnBrk="0" fontAlgn="base" hangingPunct="0">
              <a:spcBef>
                <a:spcPct val="0"/>
              </a:spcBef>
              <a:spcAft>
                <a:spcPct val="0"/>
              </a:spcAft>
              <a:defRPr sz="1100">
                <a:solidFill>
                  <a:schemeClr val="tx1"/>
                </a:solidFill>
                <a:latin typeface="Arial" panose="020B0604020202020204" pitchFamily="34" charset="0"/>
              </a:defRPr>
            </a:lvl6pPr>
            <a:lvl7pPr marL="2971800" indent="-228600" defTabSz="576263" eaLnBrk="0" fontAlgn="base" hangingPunct="0">
              <a:spcBef>
                <a:spcPct val="0"/>
              </a:spcBef>
              <a:spcAft>
                <a:spcPct val="0"/>
              </a:spcAft>
              <a:defRPr sz="1100">
                <a:solidFill>
                  <a:schemeClr val="tx1"/>
                </a:solidFill>
                <a:latin typeface="Arial" panose="020B0604020202020204" pitchFamily="34" charset="0"/>
              </a:defRPr>
            </a:lvl7pPr>
            <a:lvl8pPr marL="3429000" indent="-228600" defTabSz="576263" eaLnBrk="0" fontAlgn="base" hangingPunct="0">
              <a:spcBef>
                <a:spcPct val="0"/>
              </a:spcBef>
              <a:spcAft>
                <a:spcPct val="0"/>
              </a:spcAft>
              <a:defRPr sz="1100">
                <a:solidFill>
                  <a:schemeClr val="tx1"/>
                </a:solidFill>
                <a:latin typeface="Arial" panose="020B0604020202020204" pitchFamily="34" charset="0"/>
              </a:defRPr>
            </a:lvl8pPr>
            <a:lvl9pPr marL="3886200" indent="-228600" defTabSz="576263" eaLnBrk="0" fontAlgn="base" hangingPunct="0">
              <a:spcBef>
                <a:spcPct val="0"/>
              </a:spcBef>
              <a:spcAft>
                <a:spcPct val="0"/>
              </a:spcAft>
              <a:defRPr sz="1100">
                <a:solidFill>
                  <a:schemeClr val="tx1"/>
                </a:solidFill>
                <a:latin typeface="Arial" panose="020B0604020202020204" pitchFamily="34" charset="0"/>
              </a:defRPr>
            </a:lvl9pPr>
          </a:lstStyle>
          <a:p>
            <a:pPr algn="ctr" eaLnBrk="1" hangingPunct="1"/>
            <a:r>
              <a:rPr lang="en-US" altLang="en-US" sz="900" dirty="0"/>
              <a:t>22</a:t>
            </a:r>
            <a:endParaRPr lang="ru-RU" altLang="en-US" sz="900" dirty="0"/>
          </a:p>
        </p:txBody>
      </p:sp>
      <p:sp>
        <p:nvSpPr>
          <p:cNvPr id="3077" name="Text Box 8">
            <a:extLst>
              <a:ext uri="{FF2B5EF4-FFF2-40B4-BE49-F238E27FC236}">
                <a16:creationId xmlns:a16="http://schemas.microsoft.com/office/drawing/2014/main" id="{A9B37F90-5802-491C-9473-99734F16E627}"/>
              </a:ext>
            </a:extLst>
          </p:cNvPr>
          <p:cNvSpPr txBox="1">
            <a:spLocks noChangeArrowheads="1"/>
          </p:cNvSpPr>
          <p:nvPr/>
        </p:nvSpPr>
        <p:spPr bwMode="auto">
          <a:xfrm>
            <a:off x="2447925" y="3889375"/>
            <a:ext cx="2784475" cy="1920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278" tIns="34139" rIns="68278" bIns="34139">
            <a:spAutoFit/>
          </a:bodyPr>
          <a:lstStyle>
            <a:lvl1pPr defTabSz="576263" eaLnBrk="0" hangingPunct="0">
              <a:defRPr sz="1100">
                <a:solidFill>
                  <a:schemeClr val="tx1"/>
                </a:solidFill>
                <a:latin typeface="Arial" panose="020B0604020202020204" pitchFamily="34" charset="0"/>
              </a:defRPr>
            </a:lvl1pPr>
            <a:lvl2pPr marL="742950" indent="-285750" defTabSz="576263" eaLnBrk="0" hangingPunct="0">
              <a:defRPr sz="1100">
                <a:solidFill>
                  <a:schemeClr val="tx1"/>
                </a:solidFill>
                <a:latin typeface="Arial" panose="020B0604020202020204" pitchFamily="34" charset="0"/>
              </a:defRPr>
            </a:lvl2pPr>
            <a:lvl3pPr marL="1143000" indent="-228600" defTabSz="576263" eaLnBrk="0" hangingPunct="0">
              <a:defRPr sz="1100">
                <a:solidFill>
                  <a:schemeClr val="tx1"/>
                </a:solidFill>
                <a:latin typeface="Arial" panose="020B0604020202020204" pitchFamily="34" charset="0"/>
              </a:defRPr>
            </a:lvl3pPr>
            <a:lvl4pPr marL="1600200" indent="-228600" defTabSz="576263" eaLnBrk="0" hangingPunct="0">
              <a:defRPr sz="1100">
                <a:solidFill>
                  <a:schemeClr val="tx1"/>
                </a:solidFill>
                <a:latin typeface="Arial" panose="020B0604020202020204" pitchFamily="34" charset="0"/>
              </a:defRPr>
            </a:lvl4pPr>
            <a:lvl5pPr marL="2057400" indent="-228600" defTabSz="576263" eaLnBrk="0" hangingPunct="0">
              <a:defRPr sz="1100">
                <a:solidFill>
                  <a:schemeClr val="tx1"/>
                </a:solidFill>
                <a:latin typeface="Arial" panose="020B0604020202020204" pitchFamily="34" charset="0"/>
              </a:defRPr>
            </a:lvl5pPr>
            <a:lvl6pPr marL="2514600" indent="-228600" defTabSz="576263" eaLnBrk="0" fontAlgn="base" hangingPunct="0">
              <a:spcBef>
                <a:spcPct val="0"/>
              </a:spcBef>
              <a:spcAft>
                <a:spcPct val="0"/>
              </a:spcAft>
              <a:defRPr sz="1100">
                <a:solidFill>
                  <a:schemeClr val="tx1"/>
                </a:solidFill>
                <a:latin typeface="Arial" panose="020B0604020202020204" pitchFamily="34" charset="0"/>
              </a:defRPr>
            </a:lvl6pPr>
            <a:lvl7pPr marL="2971800" indent="-228600" defTabSz="576263" eaLnBrk="0" fontAlgn="base" hangingPunct="0">
              <a:spcBef>
                <a:spcPct val="0"/>
              </a:spcBef>
              <a:spcAft>
                <a:spcPct val="0"/>
              </a:spcAft>
              <a:defRPr sz="1100">
                <a:solidFill>
                  <a:schemeClr val="tx1"/>
                </a:solidFill>
                <a:latin typeface="Arial" panose="020B0604020202020204" pitchFamily="34" charset="0"/>
              </a:defRPr>
            </a:lvl7pPr>
            <a:lvl8pPr marL="3429000" indent="-228600" defTabSz="576263" eaLnBrk="0" fontAlgn="base" hangingPunct="0">
              <a:spcBef>
                <a:spcPct val="0"/>
              </a:spcBef>
              <a:spcAft>
                <a:spcPct val="0"/>
              </a:spcAft>
              <a:defRPr sz="1100">
                <a:solidFill>
                  <a:schemeClr val="tx1"/>
                </a:solidFill>
                <a:latin typeface="Arial" panose="020B0604020202020204" pitchFamily="34" charset="0"/>
              </a:defRPr>
            </a:lvl8pPr>
            <a:lvl9pPr marL="3886200" indent="-228600" defTabSz="576263" eaLnBrk="0" fontAlgn="base" hangingPunct="0">
              <a:spcBef>
                <a:spcPct val="0"/>
              </a:spcBef>
              <a:spcAft>
                <a:spcPct val="0"/>
              </a:spcAft>
              <a:defRPr sz="1100">
                <a:solidFill>
                  <a:schemeClr val="tx1"/>
                </a:solidFill>
                <a:latin typeface="Arial" panose="020B0604020202020204" pitchFamily="34" charset="0"/>
              </a:defRPr>
            </a:lvl9pPr>
          </a:lstStyle>
          <a:p>
            <a:pPr eaLnBrk="1" hangingPunct="1"/>
            <a:endParaRPr lang="ru-RU" altLang="en-US" sz="800" dirty="0">
              <a:solidFill>
                <a:schemeClr val="bg2"/>
              </a:solidFill>
            </a:endParaRPr>
          </a:p>
        </p:txBody>
      </p:sp>
      <p:sp>
        <p:nvSpPr>
          <p:cNvPr id="3079" name="Rectangle 26">
            <a:extLst>
              <a:ext uri="{FF2B5EF4-FFF2-40B4-BE49-F238E27FC236}">
                <a16:creationId xmlns:a16="http://schemas.microsoft.com/office/drawing/2014/main" id="{7190837A-338F-4C35-BCA9-7735243D66CD}"/>
              </a:ext>
            </a:extLst>
          </p:cNvPr>
          <p:cNvSpPr>
            <a:spLocks noChangeArrowheads="1"/>
          </p:cNvSpPr>
          <p:nvPr/>
        </p:nvSpPr>
        <p:spPr bwMode="auto">
          <a:xfrm>
            <a:off x="720725" y="1152525"/>
            <a:ext cx="467995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57606" tIns="28803" rIns="57606" bIns="28803" anchor="ctr"/>
          <a:lstStyle>
            <a:lvl1pPr defTabSz="576263" eaLnBrk="0" hangingPunct="0">
              <a:defRPr sz="1100">
                <a:solidFill>
                  <a:schemeClr val="tx1"/>
                </a:solidFill>
                <a:latin typeface="Arial" panose="020B0604020202020204" pitchFamily="34" charset="0"/>
              </a:defRPr>
            </a:lvl1pPr>
            <a:lvl2pPr marL="742950" indent="-285750" defTabSz="576263" eaLnBrk="0" hangingPunct="0">
              <a:defRPr sz="1100">
                <a:solidFill>
                  <a:schemeClr val="tx1"/>
                </a:solidFill>
                <a:latin typeface="Arial" panose="020B0604020202020204" pitchFamily="34" charset="0"/>
              </a:defRPr>
            </a:lvl2pPr>
            <a:lvl3pPr marL="1143000" indent="-228600" defTabSz="576263" eaLnBrk="0" hangingPunct="0">
              <a:defRPr sz="1100">
                <a:solidFill>
                  <a:schemeClr val="tx1"/>
                </a:solidFill>
                <a:latin typeface="Arial" panose="020B0604020202020204" pitchFamily="34" charset="0"/>
              </a:defRPr>
            </a:lvl3pPr>
            <a:lvl4pPr marL="1600200" indent="-228600" defTabSz="576263" eaLnBrk="0" hangingPunct="0">
              <a:defRPr sz="1100">
                <a:solidFill>
                  <a:schemeClr val="tx1"/>
                </a:solidFill>
                <a:latin typeface="Arial" panose="020B0604020202020204" pitchFamily="34" charset="0"/>
              </a:defRPr>
            </a:lvl4pPr>
            <a:lvl5pPr marL="2057400" indent="-228600" defTabSz="576263" eaLnBrk="0" hangingPunct="0">
              <a:defRPr sz="1100">
                <a:solidFill>
                  <a:schemeClr val="tx1"/>
                </a:solidFill>
                <a:latin typeface="Arial" panose="020B0604020202020204" pitchFamily="34" charset="0"/>
              </a:defRPr>
            </a:lvl5pPr>
            <a:lvl6pPr marL="2514600" indent="-228600" defTabSz="576263" eaLnBrk="0" fontAlgn="base" hangingPunct="0">
              <a:spcBef>
                <a:spcPct val="0"/>
              </a:spcBef>
              <a:spcAft>
                <a:spcPct val="0"/>
              </a:spcAft>
              <a:defRPr sz="1100">
                <a:solidFill>
                  <a:schemeClr val="tx1"/>
                </a:solidFill>
                <a:latin typeface="Arial" panose="020B0604020202020204" pitchFamily="34" charset="0"/>
              </a:defRPr>
            </a:lvl6pPr>
            <a:lvl7pPr marL="2971800" indent="-228600" defTabSz="576263" eaLnBrk="0" fontAlgn="base" hangingPunct="0">
              <a:spcBef>
                <a:spcPct val="0"/>
              </a:spcBef>
              <a:spcAft>
                <a:spcPct val="0"/>
              </a:spcAft>
              <a:defRPr sz="1100">
                <a:solidFill>
                  <a:schemeClr val="tx1"/>
                </a:solidFill>
                <a:latin typeface="Arial" panose="020B0604020202020204" pitchFamily="34" charset="0"/>
              </a:defRPr>
            </a:lvl7pPr>
            <a:lvl8pPr marL="3429000" indent="-228600" defTabSz="576263" eaLnBrk="0" fontAlgn="base" hangingPunct="0">
              <a:spcBef>
                <a:spcPct val="0"/>
              </a:spcBef>
              <a:spcAft>
                <a:spcPct val="0"/>
              </a:spcAft>
              <a:defRPr sz="1100">
                <a:solidFill>
                  <a:schemeClr val="tx1"/>
                </a:solidFill>
                <a:latin typeface="Arial" panose="020B0604020202020204" pitchFamily="34" charset="0"/>
              </a:defRPr>
            </a:lvl8pPr>
            <a:lvl9pPr marL="3886200" indent="-228600" defTabSz="576263" eaLnBrk="0" fontAlgn="base" hangingPunct="0">
              <a:spcBef>
                <a:spcPct val="0"/>
              </a:spcBef>
              <a:spcAft>
                <a:spcPct val="0"/>
              </a:spcAft>
              <a:defRPr sz="1100">
                <a:solidFill>
                  <a:schemeClr val="tx1"/>
                </a:solidFill>
                <a:latin typeface="Arial" panose="020B0604020202020204" pitchFamily="34" charset="0"/>
              </a:defRPr>
            </a:lvl9pPr>
          </a:lstStyle>
          <a:p>
            <a:pPr eaLnBrk="1" hangingPunct="1"/>
            <a:endParaRPr lang="en-GB" altLang="en-US" dirty="0">
              <a:solidFill>
                <a:schemeClr val="tx2"/>
              </a:solidFill>
            </a:endParaRPr>
          </a:p>
        </p:txBody>
      </p:sp>
      <p:pic>
        <p:nvPicPr>
          <p:cNvPr id="3081" name="Picture 30" descr="ТПУ_Презентация_квадраты">
            <a:extLst>
              <a:ext uri="{FF2B5EF4-FFF2-40B4-BE49-F238E27FC236}">
                <a16:creationId xmlns:a16="http://schemas.microsoft.com/office/drawing/2014/main" id="{6B590D2C-E6BE-4CBA-8367-0E76EF255A4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778250"/>
            <a:ext cx="2520950"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Content Placeholder 1">
            <a:extLst>
              <a:ext uri="{FF2B5EF4-FFF2-40B4-BE49-F238E27FC236}">
                <a16:creationId xmlns:a16="http://schemas.microsoft.com/office/drawing/2014/main" id="{830B5A03-BA8B-ACA2-5810-5864474832F7}"/>
              </a:ext>
            </a:extLst>
          </p:cNvPr>
          <p:cNvSpPr>
            <a:spLocks noGrp="1"/>
          </p:cNvSpPr>
          <p:nvPr>
            <p:ph idx="1"/>
          </p:nvPr>
        </p:nvSpPr>
        <p:spPr>
          <a:xfrm>
            <a:off x="219369" y="787208"/>
            <a:ext cx="5329485" cy="2919049"/>
          </a:xfrm>
        </p:spPr>
        <p:txBody>
          <a:bodyPr/>
          <a:lstStyle/>
          <a:p>
            <a:pPr algn="just"/>
            <a:r>
              <a:rPr lang="en-GB" sz="1100" dirty="0"/>
              <a:t>In modern colliders, particles in the beam experience several effects that slightly deviate the beam density from the exact Gaussian distribution; hence, using a general distribution function such as q-Gaussian can describe the beam profiles more realistic.</a:t>
            </a:r>
          </a:p>
          <a:p>
            <a:pPr algn="just"/>
            <a:r>
              <a:rPr lang="en-GB" sz="1100" dirty="0"/>
              <a:t>The new luminosity models should be developed to consider the effects of the non-Gaussian tails on the luminosity estimation.</a:t>
            </a:r>
          </a:p>
          <a:p>
            <a:pPr algn="just"/>
            <a:r>
              <a:rPr lang="en-GB" sz="1100" dirty="0"/>
              <a:t>It was shown that in case of non-Gaussian beams. A more precise models is needed for preforming </a:t>
            </a:r>
            <a:r>
              <a:rPr lang="en-GB" sz="1100" dirty="0" err="1"/>
              <a:t>vdM</a:t>
            </a:r>
            <a:r>
              <a:rPr lang="en-GB" sz="1100" dirty="0"/>
              <a:t> scan since using Gaussian or double Gaussian models might results into a misestimation of the calibrated luminosity.</a:t>
            </a:r>
          </a:p>
          <a:p>
            <a:pPr algn="just"/>
            <a:r>
              <a:rPr lang="en-GB" sz="1100" dirty="0"/>
              <a:t>It was shown that the q-Gaussian fit</a:t>
            </a:r>
            <a:r>
              <a:rPr lang="en-US" sz="1100"/>
              <a:t>s </a:t>
            </a:r>
            <a:r>
              <a:rPr lang="en-GB" sz="1100"/>
              <a:t>not </a:t>
            </a:r>
            <a:r>
              <a:rPr lang="en-GB" sz="1100" dirty="0"/>
              <a:t>only the overpopulated fits but also the underpopulated fits more precisely than current models. </a:t>
            </a:r>
          </a:p>
          <a:p>
            <a:pPr algn="just"/>
            <a:r>
              <a:rPr lang="en-GB" sz="1100" dirty="0"/>
              <a:t>It was found that q-Gaussian model represent a good approximation of the analytical model with simpler form.</a:t>
            </a:r>
          </a:p>
          <a:p>
            <a:pPr algn="just"/>
            <a:r>
              <a:rPr lang="en-GB" sz="1100" dirty="0"/>
              <a:t>Models based on q-Gaussian is advised to be further studied and tested on more actual scan data since it can be useful to be applied for the HL-LHC upgrade.</a:t>
            </a:r>
          </a:p>
          <a:p>
            <a:pPr algn="just"/>
            <a:endParaRPr lang="en-GB" sz="1100" dirty="0"/>
          </a:p>
          <a:p>
            <a:pPr algn="just"/>
            <a:endParaRPr lang="en-GB" sz="1100" dirty="0"/>
          </a:p>
        </p:txBody>
      </p:sp>
      <p:cxnSp>
        <p:nvCxnSpPr>
          <p:cNvPr id="15" name="AutoShape 12">
            <a:extLst>
              <a:ext uri="{FF2B5EF4-FFF2-40B4-BE49-F238E27FC236}">
                <a16:creationId xmlns:a16="http://schemas.microsoft.com/office/drawing/2014/main" id="{67BC8A4F-5268-7D5D-946F-83D57EE3D3B9}"/>
              </a:ext>
            </a:extLst>
          </p:cNvPr>
          <p:cNvCxnSpPr>
            <a:cxnSpLocks noChangeShapeType="1"/>
          </p:cNvCxnSpPr>
          <p:nvPr/>
        </p:nvCxnSpPr>
        <p:spPr bwMode="auto">
          <a:xfrm>
            <a:off x="2592388" y="576411"/>
            <a:ext cx="3168650" cy="0"/>
          </a:xfrm>
          <a:prstGeom prst="straightConnector1">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17" name="Group 34">
            <a:extLst>
              <a:ext uri="{FF2B5EF4-FFF2-40B4-BE49-F238E27FC236}">
                <a16:creationId xmlns:a16="http://schemas.microsoft.com/office/drawing/2014/main" id="{04FF5358-0AA0-F89D-E5E6-612C1743E88B}"/>
              </a:ext>
            </a:extLst>
          </p:cNvPr>
          <p:cNvGrpSpPr>
            <a:grpSpLocks noChangeAspect="1"/>
          </p:cNvGrpSpPr>
          <p:nvPr/>
        </p:nvGrpSpPr>
        <p:grpSpPr bwMode="auto">
          <a:xfrm>
            <a:off x="63500" y="347"/>
            <a:ext cx="1592883" cy="735917"/>
            <a:chOff x="230" y="217"/>
            <a:chExt cx="1096" cy="507"/>
          </a:xfrm>
        </p:grpSpPr>
        <p:sp>
          <p:nvSpPr>
            <p:cNvPr id="18" name="AutoShape 33">
              <a:extLst>
                <a:ext uri="{FF2B5EF4-FFF2-40B4-BE49-F238E27FC236}">
                  <a16:creationId xmlns:a16="http://schemas.microsoft.com/office/drawing/2014/main" id="{AA1B3715-4C33-711F-310A-61CBF5435575}"/>
                </a:ext>
              </a:extLst>
            </p:cNvPr>
            <p:cNvSpPr>
              <a:spLocks noChangeAspect="1" noChangeArrowheads="1" noTextEdit="1"/>
            </p:cNvSpPr>
            <p:nvPr/>
          </p:nvSpPr>
          <p:spPr bwMode="auto">
            <a:xfrm>
              <a:off x="230" y="217"/>
              <a:ext cx="1096" cy="5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19" name="Freeform 37">
              <a:extLst>
                <a:ext uri="{FF2B5EF4-FFF2-40B4-BE49-F238E27FC236}">
                  <a16:creationId xmlns:a16="http://schemas.microsoft.com/office/drawing/2014/main" id="{99547D50-CDD5-AC88-F109-1512E13B41B0}"/>
                </a:ext>
              </a:extLst>
            </p:cNvPr>
            <p:cNvSpPr>
              <a:spLocks noEditPoints="1"/>
            </p:cNvSpPr>
            <p:nvPr/>
          </p:nvSpPr>
          <p:spPr bwMode="auto">
            <a:xfrm>
              <a:off x="661" y="366"/>
              <a:ext cx="544" cy="241"/>
            </a:xfrm>
            <a:custGeom>
              <a:avLst/>
              <a:gdLst>
                <a:gd name="T0" fmla="*/ 1 w 2179"/>
                <a:gd name="T1" fmla="*/ 1 h 964"/>
                <a:gd name="T2" fmla="*/ 2 w 2179"/>
                <a:gd name="T3" fmla="*/ 1 h 964"/>
                <a:gd name="T4" fmla="*/ 1 w 2179"/>
                <a:gd name="T5" fmla="*/ 1 h 964"/>
                <a:gd name="T6" fmla="*/ 1 w 2179"/>
                <a:gd name="T7" fmla="*/ 1 h 964"/>
                <a:gd name="T8" fmla="*/ 1 w 2179"/>
                <a:gd name="T9" fmla="*/ 1 h 964"/>
                <a:gd name="T10" fmla="*/ 1 w 2179"/>
                <a:gd name="T11" fmla="*/ 1 h 964"/>
                <a:gd name="T12" fmla="*/ 1 w 2179"/>
                <a:gd name="T13" fmla="*/ 1 h 964"/>
                <a:gd name="T14" fmla="*/ 0 w 2179"/>
                <a:gd name="T15" fmla="*/ 1 h 964"/>
                <a:gd name="T16" fmla="*/ 0 w 2179"/>
                <a:gd name="T17" fmla="*/ 1 h 964"/>
                <a:gd name="T18" fmla="*/ 0 w 2179"/>
                <a:gd name="T19" fmla="*/ 1 h 964"/>
                <a:gd name="T20" fmla="*/ 0 w 2179"/>
                <a:gd name="T21" fmla="*/ 1 h 964"/>
                <a:gd name="T22" fmla="*/ 0 w 2179"/>
                <a:gd name="T23" fmla="*/ 1 h 964"/>
                <a:gd name="T24" fmla="*/ 0 w 2179"/>
                <a:gd name="T25" fmla="*/ 1 h 964"/>
                <a:gd name="T26" fmla="*/ 1 w 2179"/>
                <a:gd name="T27" fmla="*/ 1 h 964"/>
                <a:gd name="T28" fmla="*/ 1 w 2179"/>
                <a:gd name="T29" fmla="*/ 1 h 964"/>
                <a:gd name="T30" fmla="*/ 1 w 2179"/>
                <a:gd name="T31" fmla="*/ 1 h 964"/>
                <a:gd name="T32" fmla="*/ 1 w 2179"/>
                <a:gd name="T33" fmla="*/ 1 h 964"/>
                <a:gd name="T34" fmla="*/ 1 w 2179"/>
                <a:gd name="T35" fmla="*/ 1 h 964"/>
                <a:gd name="T36" fmla="*/ 1 w 2179"/>
                <a:gd name="T37" fmla="*/ 1 h 964"/>
                <a:gd name="T38" fmla="*/ 0 w 2179"/>
                <a:gd name="T39" fmla="*/ 1 h 964"/>
                <a:gd name="T40" fmla="*/ 0 w 2179"/>
                <a:gd name="T41" fmla="*/ 1 h 964"/>
                <a:gd name="T42" fmla="*/ 0 w 2179"/>
                <a:gd name="T43" fmla="*/ 1 h 964"/>
                <a:gd name="T44" fmla="*/ 0 w 2179"/>
                <a:gd name="T45" fmla="*/ 1 h 964"/>
                <a:gd name="T46" fmla="*/ 2 w 2179"/>
                <a:gd name="T47" fmla="*/ 1 h 964"/>
                <a:gd name="T48" fmla="*/ 2 w 2179"/>
                <a:gd name="T49" fmla="*/ 1 h 964"/>
                <a:gd name="T50" fmla="*/ 1 w 2179"/>
                <a:gd name="T51" fmla="*/ 1 h 964"/>
                <a:gd name="T52" fmla="*/ 1 w 2179"/>
                <a:gd name="T53" fmla="*/ 1 h 964"/>
                <a:gd name="T54" fmla="*/ 1 w 2179"/>
                <a:gd name="T55" fmla="*/ 1 h 964"/>
                <a:gd name="T56" fmla="*/ 1 w 2179"/>
                <a:gd name="T57" fmla="*/ 1 h 964"/>
                <a:gd name="T58" fmla="*/ 0 w 2179"/>
                <a:gd name="T59" fmla="*/ 1 h 964"/>
                <a:gd name="T60" fmla="*/ 0 w 2179"/>
                <a:gd name="T61" fmla="*/ 1 h 964"/>
                <a:gd name="T62" fmla="*/ 0 w 2179"/>
                <a:gd name="T63" fmla="*/ 1 h 964"/>
                <a:gd name="T64" fmla="*/ 2 w 2179"/>
                <a:gd name="T65" fmla="*/ 1 h 964"/>
                <a:gd name="T66" fmla="*/ 2 w 2179"/>
                <a:gd name="T67" fmla="*/ 1 h 964"/>
                <a:gd name="T68" fmla="*/ 2 w 2179"/>
                <a:gd name="T69" fmla="*/ 1 h 964"/>
                <a:gd name="T70" fmla="*/ 2 w 2179"/>
                <a:gd name="T71" fmla="*/ 1 h 964"/>
                <a:gd name="T72" fmla="*/ 1 w 2179"/>
                <a:gd name="T73" fmla="*/ 1 h 964"/>
                <a:gd name="T74" fmla="*/ 1 w 2179"/>
                <a:gd name="T75" fmla="*/ 1 h 964"/>
                <a:gd name="T76" fmla="*/ 1 w 2179"/>
                <a:gd name="T77" fmla="*/ 1 h 964"/>
                <a:gd name="T78" fmla="*/ 1 w 2179"/>
                <a:gd name="T79" fmla="*/ 1 h 964"/>
                <a:gd name="T80" fmla="*/ 0 w 2179"/>
                <a:gd name="T81" fmla="*/ 1 h 964"/>
                <a:gd name="T82" fmla="*/ 0 w 2179"/>
                <a:gd name="T83" fmla="*/ 1 h 964"/>
                <a:gd name="T84" fmla="*/ 0 w 2179"/>
                <a:gd name="T85" fmla="*/ 1 h 964"/>
                <a:gd name="T86" fmla="*/ 0 w 2179"/>
                <a:gd name="T87" fmla="*/ 0 h 964"/>
                <a:gd name="T88" fmla="*/ 0 w 2179"/>
                <a:gd name="T89" fmla="*/ 0 h 964"/>
                <a:gd name="T90" fmla="*/ 0 w 2179"/>
                <a:gd name="T91" fmla="*/ 0 h 964"/>
                <a:gd name="T92" fmla="*/ 1 w 2179"/>
                <a:gd name="T93" fmla="*/ 0 h 964"/>
                <a:gd name="T94" fmla="*/ 0 w 2179"/>
                <a:gd name="T95" fmla="*/ 0 h 964"/>
                <a:gd name="T96" fmla="*/ 0 w 2179"/>
                <a:gd name="T97" fmla="*/ 0 h 964"/>
                <a:gd name="T98" fmla="*/ 0 w 2179"/>
                <a:gd name="T99" fmla="*/ 0 h 964"/>
                <a:gd name="T100" fmla="*/ 1 w 2179"/>
                <a:gd name="T101" fmla="*/ 0 h 964"/>
                <a:gd name="T102" fmla="*/ 1 w 2179"/>
                <a:gd name="T103" fmla="*/ 0 h 964"/>
                <a:gd name="T104" fmla="*/ 1 w 2179"/>
                <a:gd name="T105" fmla="*/ 0 h 964"/>
                <a:gd name="T106" fmla="*/ 1 w 2179"/>
                <a:gd name="T107" fmla="*/ 0 h 964"/>
                <a:gd name="T108" fmla="*/ 1 w 2179"/>
                <a:gd name="T109" fmla="*/ 0 h 964"/>
                <a:gd name="T110" fmla="*/ 0 w 2179"/>
                <a:gd name="T111" fmla="*/ 0 h 964"/>
                <a:gd name="T112" fmla="*/ 0 w 2179"/>
                <a:gd name="T113" fmla="*/ 0 h 964"/>
                <a:gd name="T114" fmla="*/ 0 w 2179"/>
                <a:gd name="T115" fmla="*/ 0 h 96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2179" h="964">
                  <a:moveTo>
                    <a:pt x="1059" y="766"/>
                  </a:moveTo>
                  <a:lnTo>
                    <a:pt x="1059" y="834"/>
                  </a:lnTo>
                  <a:lnTo>
                    <a:pt x="1085" y="834"/>
                  </a:lnTo>
                  <a:lnTo>
                    <a:pt x="1107" y="831"/>
                  </a:lnTo>
                  <a:lnTo>
                    <a:pt x="1121" y="825"/>
                  </a:lnTo>
                  <a:lnTo>
                    <a:pt x="1131" y="814"/>
                  </a:lnTo>
                  <a:lnTo>
                    <a:pt x="1133" y="799"/>
                  </a:lnTo>
                  <a:lnTo>
                    <a:pt x="1131" y="786"/>
                  </a:lnTo>
                  <a:lnTo>
                    <a:pt x="1123" y="776"/>
                  </a:lnTo>
                  <a:lnTo>
                    <a:pt x="1109" y="769"/>
                  </a:lnTo>
                  <a:lnTo>
                    <a:pt x="1089" y="766"/>
                  </a:lnTo>
                  <a:lnTo>
                    <a:pt x="1059" y="766"/>
                  </a:lnTo>
                  <a:close/>
                  <a:moveTo>
                    <a:pt x="1677" y="738"/>
                  </a:moveTo>
                  <a:lnTo>
                    <a:pt x="1714" y="738"/>
                  </a:lnTo>
                  <a:lnTo>
                    <a:pt x="1780" y="838"/>
                  </a:lnTo>
                  <a:lnTo>
                    <a:pt x="1845" y="738"/>
                  </a:lnTo>
                  <a:lnTo>
                    <a:pt x="1883" y="738"/>
                  </a:lnTo>
                  <a:lnTo>
                    <a:pt x="1796" y="867"/>
                  </a:lnTo>
                  <a:lnTo>
                    <a:pt x="1796" y="960"/>
                  </a:lnTo>
                  <a:lnTo>
                    <a:pt x="1764" y="960"/>
                  </a:lnTo>
                  <a:lnTo>
                    <a:pt x="1764" y="867"/>
                  </a:lnTo>
                  <a:lnTo>
                    <a:pt x="1677" y="738"/>
                  </a:lnTo>
                  <a:close/>
                  <a:moveTo>
                    <a:pt x="1487" y="738"/>
                  </a:moveTo>
                  <a:lnTo>
                    <a:pt x="1657" y="738"/>
                  </a:lnTo>
                  <a:lnTo>
                    <a:pt x="1657" y="766"/>
                  </a:lnTo>
                  <a:lnTo>
                    <a:pt x="1588" y="766"/>
                  </a:lnTo>
                  <a:lnTo>
                    <a:pt x="1588" y="960"/>
                  </a:lnTo>
                  <a:lnTo>
                    <a:pt x="1556" y="960"/>
                  </a:lnTo>
                  <a:lnTo>
                    <a:pt x="1556" y="766"/>
                  </a:lnTo>
                  <a:lnTo>
                    <a:pt x="1487" y="766"/>
                  </a:lnTo>
                  <a:lnTo>
                    <a:pt x="1487" y="738"/>
                  </a:lnTo>
                  <a:close/>
                  <a:moveTo>
                    <a:pt x="1410" y="738"/>
                  </a:moveTo>
                  <a:lnTo>
                    <a:pt x="1441" y="738"/>
                  </a:lnTo>
                  <a:lnTo>
                    <a:pt x="1441" y="960"/>
                  </a:lnTo>
                  <a:lnTo>
                    <a:pt x="1410" y="960"/>
                  </a:lnTo>
                  <a:lnTo>
                    <a:pt x="1410" y="738"/>
                  </a:lnTo>
                  <a:close/>
                  <a:moveTo>
                    <a:pt x="1027" y="738"/>
                  </a:moveTo>
                  <a:lnTo>
                    <a:pt x="1081" y="738"/>
                  </a:lnTo>
                  <a:lnTo>
                    <a:pt x="1097" y="738"/>
                  </a:lnTo>
                  <a:lnTo>
                    <a:pt x="1113" y="741"/>
                  </a:lnTo>
                  <a:lnTo>
                    <a:pt x="1128" y="744"/>
                  </a:lnTo>
                  <a:lnTo>
                    <a:pt x="1141" y="749"/>
                  </a:lnTo>
                  <a:lnTo>
                    <a:pt x="1152" y="757"/>
                  </a:lnTo>
                  <a:lnTo>
                    <a:pt x="1160" y="766"/>
                  </a:lnTo>
                  <a:lnTo>
                    <a:pt x="1165" y="781"/>
                  </a:lnTo>
                  <a:lnTo>
                    <a:pt x="1168" y="798"/>
                  </a:lnTo>
                  <a:lnTo>
                    <a:pt x="1164" y="818"/>
                  </a:lnTo>
                  <a:lnTo>
                    <a:pt x="1154" y="833"/>
                  </a:lnTo>
                  <a:lnTo>
                    <a:pt x="1140" y="843"/>
                  </a:lnTo>
                  <a:lnTo>
                    <a:pt x="1121" y="849"/>
                  </a:lnTo>
                  <a:lnTo>
                    <a:pt x="1121" y="850"/>
                  </a:lnTo>
                  <a:lnTo>
                    <a:pt x="1131" y="854"/>
                  </a:lnTo>
                  <a:lnTo>
                    <a:pt x="1137" y="861"/>
                  </a:lnTo>
                  <a:lnTo>
                    <a:pt x="1144" y="873"/>
                  </a:lnTo>
                  <a:lnTo>
                    <a:pt x="1185" y="960"/>
                  </a:lnTo>
                  <a:lnTo>
                    <a:pt x="1149" y="960"/>
                  </a:lnTo>
                  <a:lnTo>
                    <a:pt x="1115" y="883"/>
                  </a:lnTo>
                  <a:lnTo>
                    <a:pt x="1108" y="871"/>
                  </a:lnTo>
                  <a:lnTo>
                    <a:pt x="1099" y="865"/>
                  </a:lnTo>
                  <a:lnTo>
                    <a:pt x="1089" y="862"/>
                  </a:lnTo>
                  <a:lnTo>
                    <a:pt x="1077" y="862"/>
                  </a:lnTo>
                  <a:lnTo>
                    <a:pt x="1059" y="862"/>
                  </a:lnTo>
                  <a:lnTo>
                    <a:pt x="1059" y="960"/>
                  </a:lnTo>
                  <a:lnTo>
                    <a:pt x="1027" y="960"/>
                  </a:lnTo>
                  <a:lnTo>
                    <a:pt x="1027" y="738"/>
                  </a:lnTo>
                  <a:close/>
                  <a:moveTo>
                    <a:pt x="840" y="738"/>
                  </a:moveTo>
                  <a:lnTo>
                    <a:pt x="965" y="738"/>
                  </a:lnTo>
                  <a:lnTo>
                    <a:pt x="965" y="766"/>
                  </a:lnTo>
                  <a:lnTo>
                    <a:pt x="872" y="766"/>
                  </a:lnTo>
                  <a:lnTo>
                    <a:pt x="872" y="831"/>
                  </a:lnTo>
                  <a:lnTo>
                    <a:pt x="957" y="831"/>
                  </a:lnTo>
                  <a:lnTo>
                    <a:pt x="957" y="859"/>
                  </a:lnTo>
                  <a:lnTo>
                    <a:pt x="872" y="859"/>
                  </a:lnTo>
                  <a:lnTo>
                    <a:pt x="872" y="932"/>
                  </a:lnTo>
                  <a:lnTo>
                    <a:pt x="965" y="932"/>
                  </a:lnTo>
                  <a:lnTo>
                    <a:pt x="965" y="960"/>
                  </a:lnTo>
                  <a:lnTo>
                    <a:pt x="840" y="960"/>
                  </a:lnTo>
                  <a:lnTo>
                    <a:pt x="840" y="738"/>
                  </a:lnTo>
                  <a:close/>
                  <a:moveTo>
                    <a:pt x="586" y="738"/>
                  </a:moveTo>
                  <a:lnTo>
                    <a:pt x="622" y="738"/>
                  </a:lnTo>
                  <a:lnTo>
                    <a:pt x="691" y="932"/>
                  </a:lnTo>
                  <a:lnTo>
                    <a:pt x="761" y="738"/>
                  </a:lnTo>
                  <a:lnTo>
                    <a:pt x="794" y="738"/>
                  </a:lnTo>
                  <a:lnTo>
                    <a:pt x="709" y="960"/>
                  </a:lnTo>
                  <a:lnTo>
                    <a:pt x="670" y="960"/>
                  </a:lnTo>
                  <a:lnTo>
                    <a:pt x="586" y="738"/>
                  </a:lnTo>
                  <a:close/>
                  <a:moveTo>
                    <a:pt x="510" y="738"/>
                  </a:moveTo>
                  <a:lnTo>
                    <a:pt x="542" y="738"/>
                  </a:lnTo>
                  <a:lnTo>
                    <a:pt x="542" y="960"/>
                  </a:lnTo>
                  <a:lnTo>
                    <a:pt x="510" y="960"/>
                  </a:lnTo>
                  <a:lnTo>
                    <a:pt x="510" y="738"/>
                  </a:lnTo>
                  <a:close/>
                  <a:moveTo>
                    <a:pt x="267" y="738"/>
                  </a:moveTo>
                  <a:lnTo>
                    <a:pt x="311" y="738"/>
                  </a:lnTo>
                  <a:lnTo>
                    <a:pt x="408" y="918"/>
                  </a:lnTo>
                  <a:lnTo>
                    <a:pt x="409" y="918"/>
                  </a:lnTo>
                  <a:lnTo>
                    <a:pt x="409" y="738"/>
                  </a:lnTo>
                  <a:lnTo>
                    <a:pt x="441" y="738"/>
                  </a:lnTo>
                  <a:lnTo>
                    <a:pt x="441" y="960"/>
                  </a:lnTo>
                  <a:lnTo>
                    <a:pt x="400" y="960"/>
                  </a:lnTo>
                  <a:lnTo>
                    <a:pt x="300" y="778"/>
                  </a:lnTo>
                  <a:lnTo>
                    <a:pt x="299" y="778"/>
                  </a:lnTo>
                  <a:lnTo>
                    <a:pt x="299" y="960"/>
                  </a:lnTo>
                  <a:lnTo>
                    <a:pt x="267" y="960"/>
                  </a:lnTo>
                  <a:lnTo>
                    <a:pt x="267" y="738"/>
                  </a:lnTo>
                  <a:close/>
                  <a:moveTo>
                    <a:pt x="25" y="738"/>
                  </a:moveTo>
                  <a:lnTo>
                    <a:pt x="57" y="738"/>
                  </a:lnTo>
                  <a:lnTo>
                    <a:pt x="57" y="865"/>
                  </a:lnTo>
                  <a:lnTo>
                    <a:pt x="57" y="884"/>
                  </a:lnTo>
                  <a:lnTo>
                    <a:pt x="61" y="902"/>
                  </a:lnTo>
                  <a:lnTo>
                    <a:pt x="68" y="916"/>
                  </a:lnTo>
                  <a:lnTo>
                    <a:pt x="78" y="927"/>
                  </a:lnTo>
                  <a:lnTo>
                    <a:pt x="93" y="934"/>
                  </a:lnTo>
                  <a:lnTo>
                    <a:pt x="110" y="936"/>
                  </a:lnTo>
                  <a:lnTo>
                    <a:pt x="129" y="934"/>
                  </a:lnTo>
                  <a:lnTo>
                    <a:pt x="144" y="927"/>
                  </a:lnTo>
                  <a:lnTo>
                    <a:pt x="153" y="916"/>
                  </a:lnTo>
                  <a:lnTo>
                    <a:pt x="161" y="902"/>
                  </a:lnTo>
                  <a:lnTo>
                    <a:pt x="163" y="884"/>
                  </a:lnTo>
                  <a:lnTo>
                    <a:pt x="165" y="865"/>
                  </a:lnTo>
                  <a:lnTo>
                    <a:pt x="165" y="738"/>
                  </a:lnTo>
                  <a:lnTo>
                    <a:pt x="197" y="738"/>
                  </a:lnTo>
                  <a:lnTo>
                    <a:pt x="197" y="869"/>
                  </a:lnTo>
                  <a:lnTo>
                    <a:pt x="194" y="898"/>
                  </a:lnTo>
                  <a:lnTo>
                    <a:pt x="187" y="922"/>
                  </a:lnTo>
                  <a:lnTo>
                    <a:pt x="174" y="940"/>
                  </a:lnTo>
                  <a:lnTo>
                    <a:pt x="158" y="954"/>
                  </a:lnTo>
                  <a:lnTo>
                    <a:pt x="137" y="962"/>
                  </a:lnTo>
                  <a:lnTo>
                    <a:pt x="110" y="964"/>
                  </a:lnTo>
                  <a:lnTo>
                    <a:pt x="85" y="962"/>
                  </a:lnTo>
                  <a:lnTo>
                    <a:pt x="64" y="954"/>
                  </a:lnTo>
                  <a:lnTo>
                    <a:pt x="48" y="940"/>
                  </a:lnTo>
                  <a:lnTo>
                    <a:pt x="35" y="922"/>
                  </a:lnTo>
                  <a:lnTo>
                    <a:pt x="28" y="898"/>
                  </a:lnTo>
                  <a:lnTo>
                    <a:pt x="25" y="869"/>
                  </a:lnTo>
                  <a:lnTo>
                    <a:pt x="25" y="738"/>
                  </a:lnTo>
                  <a:close/>
                  <a:moveTo>
                    <a:pt x="1295" y="734"/>
                  </a:moveTo>
                  <a:lnTo>
                    <a:pt x="1318" y="737"/>
                  </a:lnTo>
                  <a:lnTo>
                    <a:pt x="1342" y="742"/>
                  </a:lnTo>
                  <a:lnTo>
                    <a:pt x="1338" y="772"/>
                  </a:lnTo>
                  <a:lnTo>
                    <a:pt x="1323" y="766"/>
                  </a:lnTo>
                  <a:lnTo>
                    <a:pt x="1311" y="764"/>
                  </a:lnTo>
                  <a:lnTo>
                    <a:pt x="1297" y="762"/>
                  </a:lnTo>
                  <a:lnTo>
                    <a:pt x="1285" y="764"/>
                  </a:lnTo>
                  <a:lnTo>
                    <a:pt x="1274" y="766"/>
                  </a:lnTo>
                  <a:lnTo>
                    <a:pt x="1266" y="772"/>
                  </a:lnTo>
                  <a:lnTo>
                    <a:pt x="1259" y="781"/>
                  </a:lnTo>
                  <a:lnTo>
                    <a:pt x="1257" y="793"/>
                  </a:lnTo>
                  <a:lnTo>
                    <a:pt x="1259" y="803"/>
                  </a:lnTo>
                  <a:lnTo>
                    <a:pt x="1266" y="811"/>
                  </a:lnTo>
                  <a:lnTo>
                    <a:pt x="1274" y="818"/>
                  </a:lnTo>
                  <a:lnTo>
                    <a:pt x="1286" y="825"/>
                  </a:lnTo>
                  <a:lnTo>
                    <a:pt x="1298" y="830"/>
                  </a:lnTo>
                  <a:lnTo>
                    <a:pt x="1311" y="837"/>
                  </a:lnTo>
                  <a:lnTo>
                    <a:pt x="1325" y="845"/>
                  </a:lnTo>
                  <a:lnTo>
                    <a:pt x="1335" y="854"/>
                  </a:lnTo>
                  <a:lnTo>
                    <a:pt x="1344" y="866"/>
                  </a:lnTo>
                  <a:lnTo>
                    <a:pt x="1350" y="881"/>
                  </a:lnTo>
                  <a:lnTo>
                    <a:pt x="1352" y="898"/>
                  </a:lnTo>
                  <a:lnTo>
                    <a:pt x="1350" y="916"/>
                  </a:lnTo>
                  <a:lnTo>
                    <a:pt x="1344" y="932"/>
                  </a:lnTo>
                  <a:lnTo>
                    <a:pt x="1335" y="944"/>
                  </a:lnTo>
                  <a:lnTo>
                    <a:pt x="1322" y="954"/>
                  </a:lnTo>
                  <a:lnTo>
                    <a:pt x="1307" y="959"/>
                  </a:lnTo>
                  <a:lnTo>
                    <a:pt x="1290" y="963"/>
                  </a:lnTo>
                  <a:lnTo>
                    <a:pt x="1271" y="964"/>
                  </a:lnTo>
                  <a:lnTo>
                    <a:pt x="1249" y="962"/>
                  </a:lnTo>
                  <a:lnTo>
                    <a:pt x="1226" y="955"/>
                  </a:lnTo>
                  <a:lnTo>
                    <a:pt x="1229" y="926"/>
                  </a:lnTo>
                  <a:lnTo>
                    <a:pt x="1242" y="930"/>
                  </a:lnTo>
                  <a:lnTo>
                    <a:pt x="1258" y="935"/>
                  </a:lnTo>
                  <a:lnTo>
                    <a:pt x="1275" y="936"/>
                  </a:lnTo>
                  <a:lnTo>
                    <a:pt x="1287" y="935"/>
                  </a:lnTo>
                  <a:lnTo>
                    <a:pt x="1298" y="931"/>
                  </a:lnTo>
                  <a:lnTo>
                    <a:pt x="1309" y="924"/>
                  </a:lnTo>
                  <a:lnTo>
                    <a:pt x="1317" y="914"/>
                  </a:lnTo>
                  <a:lnTo>
                    <a:pt x="1319" y="900"/>
                  </a:lnTo>
                  <a:lnTo>
                    <a:pt x="1317" y="888"/>
                  </a:lnTo>
                  <a:lnTo>
                    <a:pt x="1311" y="878"/>
                  </a:lnTo>
                  <a:lnTo>
                    <a:pt x="1302" y="871"/>
                  </a:lnTo>
                  <a:lnTo>
                    <a:pt x="1290" y="865"/>
                  </a:lnTo>
                  <a:lnTo>
                    <a:pt x="1278" y="858"/>
                  </a:lnTo>
                  <a:lnTo>
                    <a:pt x="1265" y="851"/>
                  </a:lnTo>
                  <a:lnTo>
                    <a:pt x="1253" y="845"/>
                  </a:lnTo>
                  <a:lnTo>
                    <a:pt x="1241" y="837"/>
                  </a:lnTo>
                  <a:lnTo>
                    <a:pt x="1232" y="826"/>
                  </a:lnTo>
                  <a:lnTo>
                    <a:pt x="1226" y="811"/>
                  </a:lnTo>
                  <a:lnTo>
                    <a:pt x="1224" y="796"/>
                  </a:lnTo>
                  <a:lnTo>
                    <a:pt x="1226" y="777"/>
                  </a:lnTo>
                  <a:lnTo>
                    <a:pt x="1233" y="762"/>
                  </a:lnTo>
                  <a:lnTo>
                    <a:pt x="1245" y="750"/>
                  </a:lnTo>
                  <a:lnTo>
                    <a:pt x="1258" y="741"/>
                  </a:lnTo>
                  <a:lnTo>
                    <a:pt x="1275" y="737"/>
                  </a:lnTo>
                  <a:lnTo>
                    <a:pt x="1295" y="734"/>
                  </a:lnTo>
                  <a:close/>
                  <a:moveTo>
                    <a:pt x="55" y="398"/>
                  </a:moveTo>
                  <a:lnTo>
                    <a:pt x="55" y="477"/>
                  </a:lnTo>
                  <a:lnTo>
                    <a:pt x="86" y="477"/>
                  </a:lnTo>
                  <a:lnTo>
                    <a:pt x="98" y="475"/>
                  </a:lnTo>
                  <a:lnTo>
                    <a:pt x="110" y="471"/>
                  </a:lnTo>
                  <a:lnTo>
                    <a:pt x="121" y="463"/>
                  </a:lnTo>
                  <a:lnTo>
                    <a:pt x="128" y="453"/>
                  </a:lnTo>
                  <a:lnTo>
                    <a:pt x="130" y="437"/>
                  </a:lnTo>
                  <a:lnTo>
                    <a:pt x="128" y="425"/>
                  </a:lnTo>
                  <a:lnTo>
                    <a:pt x="122" y="414"/>
                  </a:lnTo>
                  <a:lnTo>
                    <a:pt x="113" y="408"/>
                  </a:lnTo>
                  <a:lnTo>
                    <a:pt x="102" y="402"/>
                  </a:lnTo>
                  <a:lnTo>
                    <a:pt x="92" y="400"/>
                  </a:lnTo>
                  <a:lnTo>
                    <a:pt x="81" y="398"/>
                  </a:lnTo>
                  <a:lnTo>
                    <a:pt x="55" y="398"/>
                  </a:lnTo>
                  <a:close/>
                  <a:moveTo>
                    <a:pt x="310" y="396"/>
                  </a:moveTo>
                  <a:lnTo>
                    <a:pt x="291" y="397"/>
                  </a:lnTo>
                  <a:lnTo>
                    <a:pt x="274" y="405"/>
                  </a:lnTo>
                  <a:lnTo>
                    <a:pt x="260" y="416"/>
                  </a:lnTo>
                  <a:lnTo>
                    <a:pt x="251" y="429"/>
                  </a:lnTo>
                  <a:lnTo>
                    <a:pt x="243" y="445"/>
                  </a:lnTo>
                  <a:lnTo>
                    <a:pt x="239" y="463"/>
                  </a:lnTo>
                  <a:lnTo>
                    <a:pt x="237" y="482"/>
                  </a:lnTo>
                  <a:lnTo>
                    <a:pt x="238" y="501"/>
                  </a:lnTo>
                  <a:lnTo>
                    <a:pt x="243" y="518"/>
                  </a:lnTo>
                  <a:lnTo>
                    <a:pt x="250" y="535"/>
                  </a:lnTo>
                  <a:lnTo>
                    <a:pt x="260" y="548"/>
                  </a:lnTo>
                  <a:lnTo>
                    <a:pt x="274" y="559"/>
                  </a:lnTo>
                  <a:lnTo>
                    <a:pt x="290" y="566"/>
                  </a:lnTo>
                  <a:lnTo>
                    <a:pt x="310" y="568"/>
                  </a:lnTo>
                  <a:lnTo>
                    <a:pt x="331" y="566"/>
                  </a:lnTo>
                  <a:lnTo>
                    <a:pt x="347" y="559"/>
                  </a:lnTo>
                  <a:lnTo>
                    <a:pt x="360" y="548"/>
                  </a:lnTo>
                  <a:lnTo>
                    <a:pt x="371" y="535"/>
                  </a:lnTo>
                  <a:lnTo>
                    <a:pt x="377" y="518"/>
                  </a:lnTo>
                  <a:lnTo>
                    <a:pt x="381" y="501"/>
                  </a:lnTo>
                  <a:lnTo>
                    <a:pt x="384" y="482"/>
                  </a:lnTo>
                  <a:lnTo>
                    <a:pt x="381" y="463"/>
                  </a:lnTo>
                  <a:lnTo>
                    <a:pt x="377" y="445"/>
                  </a:lnTo>
                  <a:lnTo>
                    <a:pt x="369" y="429"/>
                  </a:lnTo>
                  <a:lnTo>
                    <a:pt x="360" y="416"/>
                  </a:lnTo>
                  <a:lnTo>
                    <a:pt x="347" y="405"/>
                  </a:lnTo>
                  <a:lnTo>
                    <a:pt x="330" y="397"/>
                  </a:lnTo>
                  <a:lnTo>
                    <a:pt x="310" y="396"/>
                  </a:lnTo>
                  <a:close/>
                  <a:moveTo>
                    <a:pt x="1920" y="371"/>
                  </a:moveTo>
                  <a:lnTo>
                    <a:pt x="1952" y="371"/>
                  </a:lnTo>
                  <a:lnTo>
                    <a:pt x="1952" y="592"/>
                  </a:lnTo>
                  <a:lnTo>
                    <a:pt x="1920" y="592"/>
                  </a:lnTo>
                  <a:lnTo>
                    <a:pt x="1920" y="371"/>
                  </a:lnTo>
                  <a:close/>
                  <a:moveTo>
                    <a:pt x="1677" y="371"/>
                  </a:moveTo>
                  <a:lnTo>
                    <a:pt x="1719" y="371"/>
                  </a:lnTo>
                  <a:lnTo>
                    <a:pt x="1817" y="550"/>
                  </a:lnTo>
                  <a:lnTo>
                    <a:pt x="1819" y="550"/>
                  </a:lnTo>
                  <a:lnTo>
                    <a:pt x="1819" y="371"/>
                  </a:lnTo>
                  <a:lnTo>
                    <a:pt x="1851" y="371"/>
                  </a:lnTo>
                  <a:lnTo>
                    <a:pt x="1851" y="592"/>
                  </a:lnTo>
                  <a:lnTo>
                    <a:pt x="1809" y="592"/>
                  </a:lnTo>
                  <a:lnTo>
                    <a:pt x="1708" y="410"/>
                  </a:lnTo>
                  <a:lnTo>
                    <a:pt x="1708" y="592"/>
                  </a:lnTo>
                  <a:lnTo>
                    <a:pt x="1677" y="592"/>
                  </a:lnTo>
                  <a:lnTo>
                    <a:pt x="1677" y="371"/>
                  </a:lnTo>
                  <a:close/>
                  <a:moveTo>
                    <a:pt x="1435" y="371"/>
                  </a:moveTo>
                  <a:lnTo>
                    <a:pt x="1467" y="371"/>
                  </a:lnTo>
                  <a:lnTo>
                    <a:pt x="1467" y="463"/>
                  </a:lnTo>
                  <a:lnTo>
                    <a:pt x="1573" y="463"/>
                  </a:lnTo>
                  <a:lnTo>
                    <a:pt x="1573" y="371"/>
                  </a:lnTo>
                  <a:lnTo>
                    <a:pt x="1605" y="371"/>
                  </a:lnTo>
                  <a:lnTo>
                    <a:pt x="1605" y="592"/>
                  </a:lnTo>
                  <a:lnTo>
                    <a:pt x="1573" y="592"/>
                  </a:lnTo>
                  <a:lnTo>
                    <a:pt x="1573" y="491"/>
                  </a:lnTo>
                  <a:lnTo>
                    <a:pt x="1467" y="491"/>
                  </a:lnTo>
                  <a:lnTo>
                    <a:pt x="1467" y="592"/>
                  </a:lnTo>
                  <a:lnTo>
                    <a:pt x="1435" y="592"/>
                  </a:lnTo>
                  <a:lnTo>
                    <a:pt x="1435" y="371"/>
                  </a:lnTo>
                  <a:close/>
                  <a:moveTo>
                    <a:pt x="1038" y="371"/>
                  </a:moveTo>
                  <a:lnTo>
                    <a:pt x="1161" y="371"/>
                  </a:lnTo>
                  <a:lnTo>
                    <a:pt x="1161" y="398"/>
                  </a:lnTo>
                  <a:lnTo>
                    <a:pt x="1068" y="398"/>
                  </a:lnTo>
                  <a:lnTo>
                    <a:pt x="1068" y="463"/>
                  </a:lnTo>
                  <a:lnTo>
                    <a:pt x="1153" y="463"/>
                  </a:lnTo>
                  <a:lnTo>
                    <a:pt x="1153" y="491"/>
                  </a:lnTo>
                  <a:lnTo>
                    <a:pt x="1068" y="491"/>
                  </a:lnTo>
                  <a:lnTo>
                    <a:pt x="1068" y="564"/>
                  </a:lnTo>
                  <a:lnTo>
                    <a:pt x="1161" y="564"/>
                  </a:lnTo>
                  <a:lnTo>
                    <a:pt x="1161" y="592"/>
                  </a:lnTo>
                  <a:lnTo>
                    <a:pt x="1038" y="592"/>
                  </a:lnTo>
                  <a:lnTo>
                    <a:pt x="1038" y="371"/>
                  </a:lnTo>
                  <a:close/>
                  <a:moveTo>
                    <a:pt x="820" y="371"/>
                  </a:moveTo>
                  <a:lnTo>
                    <a:pt x="990" y="371"/>
                  </a:lnTo>
                  <a:lnTo>
                    <a:pt x="990" y="398"/>
                  </a:lnTo>
                  <a:lnTo>
                    <a:pt x="921" y="398"/>
                  </a:lnTo>
                  <a:lnTo>
                    <a:pt x="921" y="592"/>
                  </a:lnTo>
                  <a:lnTo>
                    <a:pt x="889" y="592"/>
                  </a:lnTo>
                  <a:lnTo>
                    <a:pt x="889" y="398"/>
                  </a:lnTo>
                  <a:lnTo>
                    <a:pt x="820" y="398"/>
                  </a:lnTo>
                  <a:lnTo>
                    <a:pt x="820" y="371"/>
                  </a:lnTo>
                  <a:close/>
                  <a:moveTo>
                    <a:pt x="594" y="371"/>
                  </a:moveTo>
                  <a:lnTo>
                    <a:pt x="631" y="371"/>
                  </a:lnTo>
                  <a:lnTo>
                    <a:pt x="697" y="470"/>
                  </a:lnTo>
                  <a:lnTo>
                    <a:pt x="763" y="371"/>
                  </a:lnTo>
                  <a:lnTo>
                    <a:pt x="800" y="371"/>
                  </a:lnTo>
                  <a:lnTo>
                    <a:pt x="713" y="501"/>
                  </a:lnTo>
                  <a:lnTo>
                    <a:pt x="713" y="592"/>
                  </a:lnTo>
                  <a:lnTo>
                    <a:pt x="682" y="592"/>
                  </a:lnTo>
                  <a:lnTo>
                    <a:pt x="682" y="501"/>
                  </a:lnTo>
                  <a:lnTo>
                    <a:pt x="594" y="371"/>
                  </a:lnTo>
                  <a:close/>
                  <a:moveTo>
                    <a:pt x="476" y="371"/>
                  </a:moveTo>
                  <a:lnTo>
                    <a:pt x="508" y="371"/>
                  </a:lnTo>
                  <a:lnTo>
                    <a:pt x="508" y="564"/>
                  </a:lnTo>
                  <a:lnTo>
                    <a:pt x="601" y="564"/>
                  </a:lnTo>
                  <a:lnTo>
                    <a:pt x="601" y="592"/>
                  </a:lnTo>
                  <a:lnTo>
                    <a:pt x="476" y="592"/>
                  </a:lnTo>
                  <a:lnTo>
                    <a:pt x="476" y="371"/>
                  </a:lnTo>
                  <a:close/>
                  <a:moveTo>
                    <a:pt x="23" y="371"/>
                  </a:moveTo>
                  <a:lnTo>
                    <a:pt x="81" y="371"/>
                  </a:lnTo>
                  <a:lnTo>
                    <a:pt x="100" y="372"/>
                  </a:lnTo>
                  <a:lnTo>
                    <a:pt x="117" y="376"/>
                  </a:lnTo>
                  <a:lnTo>
                    <a:pt x="133" y="381"/>
                  </a:lnTo>
                  <a:lnTo>
                    <a:pt x="146" y="390"/>
                  </a:lnTo>
                  <a:lnTo>
                    <a:pt x="155" y="402"/>
                  </a:lnTo>
                  <a:lnTo>
                    <a:pt x="162" y="417"/>
                  </a:lnTo>
                  <a:lnTo>
                    <a:pt x="163" y="437"/>
                  </a:lnTo>
                  <a:lnTo>
                    <a:pt x="162" y="457"/>
                  </a:lnTo>
                  <a:lnTo>
                    <a:pt x="155" y="473"/>
                  </a:lnTo>
                  <a:lnTo>
                    <a:pt x="146" y="485"/>
                  </a:lnTo>
                  <a:lnTo>
                    <a:pt x="133" y="494"/>
                  </a:lnTo>
                  <a:lnTo>
                    <a:pt x="118" y="499"/>
                  </a:lnTo>
                  <a:lnTo>
                    <a:pt x="102" y="503"/>
                  </a:lnTo>
                  <a:lnTo>
                    <a:pt x="85" y="505"/>
                  </a:lnTo>
                  <a:lnTo>
                    <a:pt x="55" y="505"/>
                  </a:lnTo>
                  <a:lnTo>
                    <a:pt x="55" y="592"/>
                  </a:lnTo>
                  <a:lnTo>
                    <a:pt x="23" y="592"/>
                  </a:lnTo>
                  <a:lnTo>
                    <a:pt x="23" y="371"/>
                  </a:lnTo>
                  <a:close/>
                  <a:moveTo>
                    <a:pt x="2128" y="367"/>
                  </a:moveTo>
                  <a:lnTo>
                    <a:pt x="2154" y="369"/>
                  </a:lnTo>
                  <a:lnTo>
                    <a:pt x="2177" y="377"/>
                  </a:lnTo>
                  <a:lnTo>
                    <a:pt x="2175" y="408"/>
                  </a:lnTo>
                  <a:lnTo>
                    <a:pt x="2154" y="398"/>
                  </a:lnTo>
                  <a:lnTo>
                    <a:pt x="2130" y="396"/>
                  </a:lnTo>
                  <a:lnTo>
                    <a:pt x="2106" y="398"/>
                  </a:lnTo>
                  <a:lnTo>
                    <a:pt x="2084" y="406"/>
                  </a:lnTo>
                  <a:lnTo>
                    <a:pt x="2067" y="420"/>
                  </a:lnTo>
                  <a:lnTo>
                    <a:pt x="2055" y="437"/>
                  </a:lnTo>
                  <a:lnTo>
                    <a:pt x="2047" y="458"/>
                  </a:lnTo>
                  <a:lnTo>
                    <a:pt x="2045" y="482"/>
                  </a:lnTo>
                  <a:lnTo>
                    <a:pt x="2047" y="506"/>
                  </a:lnTo>
                  <a:lnTo>
                    <a:pt x="2055" y="527"/>
                  </a:lnTo>
                  <a:lnTo>
                    <a:pt x="2068" y="545"/>
                  </a:lnTo>
                  <a:lnTo>
                    <a:pt x="2086" y="558"/>
                  </a:lnTo>
                  <a:lnTo>
                    <a:pt x="2106" y="566"/>
                  </a:lnTo>
                  <a:lnTo>
                    <a:pt x="2128" y="568"/>
                  </a:lnTo>
                  <a:lnTo>
                    <a:pt x="2146" y="567"/>
                  </a:lnTo>
                  <a:lnTo>
                    <a:pt x="2163" y="563"/>
                  </a:lnTo>
                  <a:lnTo>
                    <a:pt x="2176" y="558"/>
                  </a:lnTo>
                  <a:lnTo>
                    <a:pt x="2179" y="588"/>
                  </a:lnTo>
                  <a:lnTo>
                    <a:pt x="2160" y="594"/>
                  </a:lnTo>
                  <a:lnTo>
                    <a:pt x="2143" y="596"/>
                  </a:lnTo>
                  <a:lnTo>
                    <a:pt x="2127" y="596"/>
                  </a:lnTo>
                  <a:lnTo>
                    <a:pt x="2099" y="594"/>
                  </a:lnTo>
                  <a:lnTo>
                    <a:pt x="2074" y="586"/>
                  </a:lnTo>
                  <a:lnTo>
                    <a:pt x="2053" y="574"/>
                  </a:lnTo>
                  <a:lnTo>
                    <a:pt x="2034" y="556"/>
                  </a:lnTo>
                  <a:lnTo>
                    <a:pt x="2022" y="535"/>
                  </a:lnTo>
                  <a:lnTo>
                    <a:pt x="2014" y="510"/>
                  </a:lnTo>
                  <a:lnTo>
                    <a:pt x="2010" y="481"/>
                  </a:lnTo>
                  <a:lnTo>
                    <a:pt x="2014" y="453"/>
                  </a:lnTo>
                  <a:lnTo>
                    <a:pt x="2022" y="429"/>
                  </a:lnTo>
                  <a:lnTo>
                    <a:pt x="2035" y="408"/>
                  </a:lnTo>
                  <a:lnTo>
                    <a:pt x="2054" y="390"/>
                  </a:lnTo>
                  <a:lnTo>
                    <a:pt x="2075" y="377"/>
                  </a:lnTo>
                  <a:lnTo>
                    <a:pt x="2100" y="371"/>
                  </a:lnTo>
                  <a:lnTo>
                    <a:pt x="2128" y="367"/>
                  </a:lnTo>
                  <a:close/>
                  <a:moveTo>
                    <a:pt x="1331" y="367"/>
                  </a:moveTo>
                  <a:lnTo>
                    <a:pt x="1356" y="369"/>
                  </a:lnTo>
                  <a:lnTo>
                    <a:pt x="1382" y="377"/>
                  </a:lnTo>
                  <a:lnTo>
                    <a:pt x="1379" y="408"/>
                  </a:lnTo>
                  <a:lnTo>
                    <a:pt x="1356" y="398"/>
                  </a:lnTo>
                  <a:lnTo>
                    <a:pt x="1334" y="396"/>
                  </a:lnTo>
                  <a:lnTo>
                    <a:pt x="1309" y="398"/>
                  </a:lnTo>
                  <a:lnTo>
                    <a:pt x="1289" y="406"/>
                  </a:lnTo>
                  <a:lnTo>
                    <a:pt x="1271" y="420"/>
                  </a:lnTo>
                  <a:lnTo>
                    <a:pt x="1258" y="437"/>
                  </a:lnTo>
                  <a:lnTo>
                    <a:pt x="1250" y="458"/>
                  </a:lnTo>
                  <a:lnTo>
                    <a:pt x="1247" y="482"/>
                  </a:lnTo>
                  <a:lnTo>
                    <a:pt x="1251" y="506"/>
                  </a:lnTo>
                  <a:lnTo>
                    <a:pt x="1259" y="527"/>
                  </a:lnTo>
                  <a:lnTo>
                    <a:pt x="1273" y="545"/>
                  </a:lnTo>
                  <a:lnTo>
                    <a:pt x="1290" y="558"/>
                  </a:lnTo>
                  <a:lnTo>
                    <a:pt x="1310" y="566"/>
                  </a:lnTo>
                  <a:lnTo>
                    <a:pt x="1331" y="568"/>
                  </a:lnTo>
                  <a:lnTo>
                    <a:pt x="1348" y="567"/>
                  </a:lnTo>
                  <a:lnTo>
                    <a:pt x="1366" y="563"/>
                  </a:lnTo>
                  <a:lnTo>
                    <a:pt x="1380" y="558"/>
                  </a:lnTo>
                  <a:lnTo>
                    <a:pt x="1382" y="588"/>
                  </a:lnTo>
                  <a:lnTo>
                    <a:pt x="1364" y="594"/>
                  </a:lnTo>
                  <a:lnTo>
                    <a:pt x="1346" y="596"/>
                  </a:lnTo>
                  <a:lnTo>
                    <a:pt x="1331" y="596"/>
                  </a:lnTo>
                  <a:lnTo>
                    <a:pt x="1303" y="594"/>
                  </a:lnTo>
                  <a:lnTo>
                    <a:pt x="1278" y="586"/>
                  </a:lnTo>
                  <a:lnTo>
                    <a:pt x="1255" y="574"/>
                  </a:lnTo>
                  <a:lnTo>
                    <a:pt x="1238" y="556"/>
                  </a:lnTo>
                  <a:lnTo>
                    <a:pt x="1225" y="535"/>
                  </a:lnTo>
                  <a:lnTo>
                    <a:pt x="1217" y="510"/>
                  </a:lnTo>
                  <a:lnTo>
                    <a:pt x="1214" y="481"/>
                  </a:lnTo>
                  <a:lnTo>
                    <a:pt x="1217" y="453"/>
                  </a:lnTo>
                  <a:lnTo>
                    <a:pt x="1226" y="429"/>
                  </a:lnTo>
                  <a:lnTo>
                    <a:pt x="1240" y="408"/>
                  </a:lnTo>
                  <a:lnTo>
                    <a:pt x="1257" y="390"/>
                  </a:lnTo>
                  <a:lnTo>
                    <a:pt x="1279" y="377"/>
                  </a:lnTo>
                  <a:lnTo>
                    <a:pt x="1303" y="371"/>
                  </a:lnTo>
                  <a:lnTo>
                    <a:pt x="1331" y="367"/>
                  </a:lnTo>
                  <a:close/>
                  <a:moveTo>
                    <a:pt x="310" y="367"/>
                  </a:moveTo>
                  <a:lnTo>
                    <a:pt x="337" y="371"/>
                  </a:lnTo>
                  <a:lnTo>
                    <a:pt x="361" y="378"/>
                  </a:lnTo>
                  <a:lnTo>
                    <a:pt x="380" y="392"/>
                  </a:lnTo>
                  <a:lnTo>
                    <a:pt x="396" y="409"/>
                  </a:lnTo>
                  <a:lnTo>
                    <a:pt x="408" y="430"/>
                  </a:lnTo>
                  <a:lnTo>
                    <a:pt x="415" y="454"/>
                  </a:lnTo>
                  <a:lnTo>
                    <a:pt x="417" y="482"/>
                  </a:lnTo>
                  <a:lnTo>
                    <a:pt x="415" y="510"/>
                  </a:lnTo>
                  <a:lnTo>
                    <a:pt x="408" y="534"/>
                  </a:lnTo>
                  <a:lnTo>
                    <a:pt x="396" y="555"/>
                  </a:lnTo>
                  <a:lnTo>
                    <a:pt x="381" y="572"/>
                  </a:lnTo>
                  <a:lnTo>
                    <a:pt x="361" y="586"/>
                  </a:lnTo>
                  <a:lnTo>
                    <a:pt x="337" y="594"/>
                  </a:lnTo>
                  <a:lnTo>
                    <a:pt x="310" y="596"/>
                  </a:lnTo>
                  <a:lnTo>
                    <a:pt x="283" y="594"/>
                  </a:lnTo>
                  <a:lnTo>
                    <a:pt x="259" y="586"/>
                  </a:lnTo>
                  <a:lnTo>
                    <a:pt x="239" y="572"/>
                  </a:lnTo>
                  <a:lnTo>
                    <a:pt x="225" y="555"/>
                  </a:lnTo>
                  <a:lnTo>
                    <a:pt x="213" y="534"/>
                  </a:lnTo>
                  <a:lnTo>
                    <a:pt x="206" y="510"/>
                  </a:lnTo>
                  <a:lnTo>
                    <a:pt x="203" y="482"/>
                  </a:lnTo>
                  <a:lnTo>
                    <a:pt x="206" y="454"/>
                  </a:lnTo>
                  <a:lnTo>
                    <a:pt x="213" y="430"/>
                  </a:lnTo>
                  <a:lnTo>
                    <a:pt x="225" y="409"/>
                  </a:lnTo>
                  <a:lnTo>
                    <a:pt x="241" y="392"/>
                  </a:lnTo>
                  <a:lnTo>
                    <a:pt x="259" y="378"/>
                  </a:lnTo>
                  <a:lnTo>
                    <a:pt x="283" y="371"/>
                  </a:lnTo>
                  <a:lnTo>
                    <a:pt x="310" y="367"/>
                  </a:lnTo>
                  <a:close/>
                  <a:moveTo>
                    <a:pt x="310" y="28"/>
                  </a:moveTo>
                  <a:lnTo>
                    <a:pt x="291" y="31"/>
                  </a:lnTo>
                  <a:lnTo>
                    <a:pt x="274" y="37"/>
                  </a:lnTo>
                  <a:lnTo>
                    <a:pt x="260" y="48"/>
                  </a:lnTo>
                  <a:lnTo>
                    <a:pt x="251" y="61"/>
                  </a:lnTo>
                  <a:lnTo>
                    <a:pt x="243" y="77"/>
                  </a:lnTo>
                  <a:lnTo>
                    <a:pt x="239" y="96"/>
                  </a:lnTo>
                  <a:lnTo>
                    <a:pt x="237" y="114"/>
                  </a:lnTo>
                  <a:lnTo>
                    <a:pt x="238" y="133"/>
                  </a:lnTo>
                  <a:lnTo>
                    <a:pt x="243" y="151"/>
                  </a:lnTo>
                  <a:lnTo>
                    <a:pt x="250" y="167"/>
                  </a:lnTo>
                  <a:lnTo>
                    <a:pt x="260" y="181"/>
                  </a:lnTo>
                  <a:lnTo>
                    <a:pt x="274" y="191"/>
                  </a:lnTo>
                  <a:lnTo>
                    <a:pt x="290" y="198"/>
                  </a:lnTo>
                  <a:lnTo>
                    <a:pt x="310" y="201"/>
                  </a:lnTo>
                  <a:lnTo>
                    <a:pt x="331" y="198"/>
                  </a:lnTo>
                  <a:lnTo>
                    <a:pt x="347" y="191"/>
                  </a:lnTo>
                  <a:lnTo>
                    <a:pt x="360" y="181"/>
                  </a:lnTo>
                  <a:lnTo>
                    <a:pt x="371" y="167"/>
                  </a:lnTo>
                  <a:lnTo>
                    <a:pt x="377" y="151"/>
                  </a:lnTo>
                  <a:lnTo>
                    <a:pt x="381" y="133"/>
                  </a:lnTo>
                  <a:lnTo>
                    <a:pt x="384" y="114"/>
                  </a:lnTo>
                  <a:lnTo>
                    <a:pt x="381" y="96"/>
                  </a:lnTo>
                  <a:lnTo>
                    <a:pt x="377" y="77"/>
                  </a:lnTo>
                  <a:lnTo>
                    <a:pt x="369" y="61"/>
                  </a:lnTo>
                  <a:lnTo>
                    <a:pt x="360" y="48"/>
                  </a:lnTo>
                  <a:lnTo>
                    <a:pt x="347" y="37"/>
                  </a:lnTo>
                  <a:lnTo>
                    <a:pt x="330" y="31"/>
                  </a:lnTo>
                  <a:lnTo>
                    <a:pt x="310" y="28"/>
                  </a:lnTo>
                  <a:close/>
                  <a:moveTo>
                    <a:pt x="963" y="4"/>
                  </a:moveTo>
                  <a:lnTo>
                    <a:pt x="995" y="4"/>
                  </a:lnTo>
                  <a:lnTo>
                    <a:pt x="995" y="101"/>
                  </a:lnTo>
                  <a:lnTo>
                    <a:pt x="1091" y="4"/>
                  </a:lnTo>
                  <a:lnTo>
                    <a:pt x="1133" y="4"/>
                  </a:lnTo>
                  <a:lnTo>
                    <a:pt x="1028" y="108"/>
                  </a:lnTo>
                  <a:lnTo>
                    <a:pt x="1141" y="226"/>
                  </a:lnTo>
                  <a:lnTo>
                    <a:pt x="1095" y="226"/>
                  </a:lnTo>
                  <a:lnTo>
                    <a:pt x="995" y="117"/>
                  </a:lnTo>
                  <a:lnTo>
                    <a:pt x="995" y="226"/>
                  </a:lnTo>
                  <a:lnTo>
                    <a:pt x="963" y="226"/>
                  </a:lnTo>
                  <a:lnTo>
                    <a:pt x="963" y="4"/>
                  </a:lnTo>
                  <a:close/>
                  <a:moveTo>
                    <a:pt x="476" y="4"/>
                  </a:moveTo>
                  <a:lnTo>
                    <a:pt x="529" y="4"/>
                  </a:lnTo>
                  <a:lnTo>
                    <a:pt x="598" y="187"/>
                  </a:lnTo>
                  <a:lnTo>
                    <a:pt x="667" y="4"/>
                  </a:lnTo>
                  <a:lnTo>
                    <a:pt x="719" y="4"/>
                  </a:lnTo>
                  <a:lnTo>
                    <a:pt x="719" y="226"/>
                  </a:lnTo>
                  <a:lnTo>
                    <a:pt x="687" y="226"/>
                  </a:lnTo>
                  <a:lnTo>
                    <a:pt x="687" y="33"/>
                  </a:lnTo>
                  <a:lnTo>
                    <a:pt x="614" y="226"/>
                  </a:lnTo>
                  <a:lnTo>
                    <a:pt x="582" y="226"/>
                  </a:lnTo>
                  <a:lnTo>
                    <a:pt x="509" y="33"/>
                  </a:lnTo>
                  <a:lnTo>
                    <a:pt x="508" y="33"/>
                  </a:lnTo>
                  <a:lnTo>
                    <a:pt x="508" y="226"/>
                  </a:lnTo>
                  <a:lnTo>
                    <a:pt x="476" y="226"/>
                  </a:lnTo>
                  <a:lnTo>
                    <a:pt x="476" y="4"/>
                  </a:lnTo>
                  <a:close/>
                  <a:moveTo>
                    <a:pt x="0" y="4"/>
                  </a:moveTo>
                  <a:lnTo>
                    <a:pt x="169" y="4"/>
                  </a:lnTo>
                  <a:lnTo>
                    <a:pt x="169" y="32"/>
                  </a:lnTo>
                  <a:lnTo>
                    <a:pt x="101" y="32"/>
                  </a:lnTo>
                  <a:lnTo>
                    <a:pt x="101" y="226"/>
                  </a:lnTo>
                  <a:lnTo>
                    <a:pt x="69" y="226"/>
                  </a:lnTo>
                  <a:lnTo>
                    <a:pt x="69" y="32"/>
                  </a:lnTo>
                  <a:lnTo>
                    <a:pt x="0" y="32"/>
                  </a:lnTo>
                  <a:lnTo>
                    <a:pt x="0" y="4"/>
                  </a:lnTo>
                  <a:close/>
                  <a:moveTo>
                    <a:pt x="848" y="0"/>
                  </a:moveTo>
                  <a:lnTo>
                    <a:pt x="872" y="1"/>
                  </a:lnTo>
                  <a:lnTo>
                    <a:pt x="895" y="8"/>
                  </a:lnTo>
                  <a:lnTo>
                    <a:pt x="890" y="37"/>
                  </a:lnTo>
                  <a:lnTo>
                    <a:pt x="877" y="32"/>
                  </a:lnTo>
                  <a:lnTo>
                    <a:pt x="864" y="28"/>
                  </a:lnTo>
                  <a:lnTo>
                    <a:pt x="849" y="28"/>
                  </a:lnTo>
                  <a:lnTo>
                    <a:pt x="838" y="28"/>
                  </a:lnTo>
                  <a:lnTo>
                    <a:pt x="828" y="32"/>
                  </a:lnTo>
                  <a:lnTo>
                    <a:pt x="818" y="37"/>
                  </a:lnTo>
                  <a:lnTo>
                    <a:pt x="812" y="45"/>
                  </a:lnTo>
                  <a:lnTo>
                    <a:pt x="810" y="57"/>
                  </a:lnTo>
                  <a:lnTo>
                    <a:pt x="812" y="68"/>
                  </a:lnTo>
                  <a:lnTo>
                    <a:pt x="818" y="76"/>
                  </a:lnTo>
                  <a:lnTo>
                    <a:pt x="828" y="84"/>
                  </a:lnTo>
                  <a:lnTo>
                    <a:pt x="838" y="89"/>
                  </a:lnTo>
                  <a:lnTo>
                    <a:pt x="852" y="96"/>
                  </a:lnTo>
                  <a:lnTo>
                    <a:pt x="864" y="102"/>
                  </a:lnTo>
                  <a:lnTo>
                    <a:pt x="877" y="109"/>
                  </a:lnTo>
                  <a:lnTo>
                    <a:pt x="887" y="118"/>
                  </a:lnTo>
                  <a:lnTo>
                    <a:pt x="897" y="130"/>
                  </a:lnTo>
                  <a:lnTo>
                    <a:pt x="903" y="145"/>
                  </a:lnTo>
                  <a:lnTo>
                    <a:pt x="905" y="163"/>
                  </a:lnTo>
                  <a:lnTo>
                    <a:pt x="903" y="182"/>
                  </a:lnTo>
                  <a:lnTo>
                    <a:pt x="897" y="197"/>
                  </a:lnTo>
                  <a:lnTo>
                    <a:pt x="887" y="208"/>
                  </a:lnTo>
                  <a:lnTo>
                    <a:pt x="874" y="218"/>
                  </a:lnTo>
                  <a:lnTo>
                    <a:pt x="860" y="224"/>
                  </a:lnTo>
                  <a:lnTo>
                    <a:pt x="842" y="228"/>
                  </a:lnTo>
                  <a:lnTo>
                    <a:pt x="824" y="228"/>
                  </a:lnTo>
                  <a:lnTo>
                    <a:pt x="801" y="226"/>
                  </a:lnTo>
                  <a:lnTo>
                    <a:pt x="779" y="219"/>
                  </a:lnTo>
                  <a:lnTo>
                    <a:pt x="783" y="190"/>
                  </a:lnTo>
                  <a:lnTo>
                    <a:pt x="796" y="195"/>
                  </a:lnTo>
                  <a:lnTo>
                    <a:pt x="812" y="199"/>
                  </a:lnTo>
                  <a:lnTo>
                    <a:pt x="828" y="201"/>
                  </a:lnTo>
                  <a:lnTo>
                    <a:pt x="840" y="199"/>
                  </a:lnTo>
                  <a:lnTo>
                    <a:pt x="852" y="195"/>
                  </a:lnTo>
                  <a:lnTo>
                    <a:pt x="861" y="189"/>
                  </a:lnTo>
                  <a:lnTo>
                    <a:pt x="869" y="178"/>
                  </a:lnTo>
                  <a:lnTo>
                    <a:pt x="872" y="165"/>
                  </a:lnTo>
                  <a:lnTo>
                    <a:pt x="869" y="153"/>
                  </a:lnTo>
                  <a:lnTo>
                    <a:pt x="864" y="143"/>
                  </a:lnTo>
                  <a:lnTo>
                    <a:pt x="854" y="135"/>
                  </a:lnTo>
                  <a:lnTo>
                    <a:pt x="842" y="129"/>
                  </a:lnTo>
                  <a:lnTo>
                    <a:pt x="830" y="122"/>
                  </a:lnTo>
                  <a:lnTo>
                    <a:pt x="817" y="117"/>
                  </a:lnTo>
                  <a:lnTo>
                    <a:pt x="805" y="109"/>
                  </a:lnTo>
                  <a:lnTo>
                    <a:pt x="793" y="101"/>
                  </a:lnTo>
                  <a:lnTo>
                    <a:pt x="785" y="90"/>
                  </a:lnTo>
                  <a:lnTo>
                    <a:pt x="779" y="77"/>
                  </a:lnTo>
                  <a:lnTo>
                    <a:pt x="776" y="60"/>
                  </a:lnTo>
                  <a:lnTo>
                    <a:pt x="779" y="41"/>
                  </a:lnTo>
                  <a:lnTo>
                    <a:pt x="787" y="27"/>
                  </a:lnTo>
                  <a:lnTo>
                    <a:pt x="797" y="15"/>
                  </a:lnTo>
                  <a:lnTo>
                    <a:pt x="812" y="7"/>
                  </a:lnTo>
                  <a:lnTo>
                    <a:pt x="829" y="1"/>
                  </a:lnTo>
                  <a:lnTo>
                    <a:pt x="848" y="0"/>
                  </a:lnTo>
                  <a:close/>
                  <a:moveTo>
                    <a:pt x="310" y="0"/>
                  </a:moveTo>
                  <a:lnTo>
                    <a:pt x="337" y="3"/>
                  </a:lnTo>
                  <a:lnTo>
                    <a:pt x="361" y="11"/>
                  </a:lnTo>
                  <a:lnTo>
                    <a:pt x="380" y="24"/>
                  </a:lnTo>
                  <a:lnTo>
                    <a:pt x="396" y="41"/>
                  </a:lnTo>
                  <a:lnTo>
                    <a:pt x="408" y="62"/>
                  </a:lnTo>
                  <a:lnTo>
                    <a:pt x="415" y="88"/>
                  </a:lnTo>
                  <a:lnTo>
                    <a:pt x="417" y="114"/>
                  </a:lnTo>
                  <a:lnTo>
                    <a:pt x="415" y="142"/>
                  </a:lnTo>
                  <a:lnTo>
                    <a:pt x="408" y="166"/>
                  </a:lnTo>
                  <a:lnTo>
                    <a:pt x="396" y="187"/>
                  </a:lnTo>
                  <a:lnTo>
                    <a:pt x="381" y="205"/>
                  </a:lnTo>
                  <a:lnTo>
                    <a:pt x="361" y="218"/>
                  </a:lnTo>
                  <a:lnTo>
                    <a:pt x="337" y="226"/>
                  </a:lnTo>
                  <a:lnTo>
                    <a:pt x="310" y="228"/>
                  </a:lnTo>
                  <a:lnTo>
                    <a:pt x="283" y="226"/>
                  </a:lnTo>
                  <a:lnTo>
                    <a:pt x="259" y="218"/>
                  </a:lnTo>
                  <a:lnTo>
                    <a:pt x="239" y="205"/>
                  </a:lnTo>
                  <a:lnTo>
                    <a:pt x="225" y="187"/>
                  </a:lnTo>
                  <a:lnTo>
                    <a:pt x="213" y="166"/>
                  </a:lnTo>
                  <a:lnTo>
                    <a:pt x="206" y="142"/>
                  </a:lnTo>
                  <a:lnTo>
                    <a:pt x="203" y="114"/>
                  </a:lnTo>
                  <a:lnTo>
                    <a:pt x="206" y="88"/>
                  </a:lnTo>
                  <a:lnTo>
                    <a:pt x="213" y="62"/>
                  </a:lnTo>
                  <a:lnTo>
                    <a:pt x="225" y="41"/>
                  </a:lnTo>
                  <a:lnTo>
                    <a:pt x="241" y="24"/>
                  </a:lnTo>
                  <a:lnTo>
                    <a:pt x="259" y="11"/>
                  </a:lnTo>
                  <a:lnTo>
                    <a:pt x="283" y="3"/>
                  </a:lnTo>
                  <a:lnTo>
                    <a:pt x="310" y="0"/>
                  </a:lnTo>
                  <a:close/>
                </a:path>
              </a:pathLst>
            </a:custGeom>
            <a:solidFill>
              <a:schemeClr val="tx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dirty="0"/>
            </a:p>
          </p:txBody>
        </p:sp>
        <p:sp>
          <p:nvSpPr>
            <p:cNvPr id="20" name="Freeform 38">
              <a:extLst>
                <a:ext uri="{FF2B5EF4-FFF2-40B4-BE49-F238E27FC236}">
                  <a16:creationId xmlns:a16="http://schemas.microsoft.com/office/drawing/2014/main" id="{0ED0BBFB-BF03-1FD1-F45B-380E9986F14A}"/>
                </a:ext>
              </a:extLst>
            </p:cNvPr>
            <p:cNvSpPr>
              <a:spLocks noEditPoints="1"/>
            </p:cNvSpPr>
            <p:nvPr/>
          </p:nvSpPr>
          <p:spPr bwMode="auto">
            <a:xfrm>
              <a:off x="348" y="434"/>
              <a:ext cx="266" cy="172"/>
            </a:xfrm>
            <a:custGeom>
              <a:avLst/>
              <a:gdLst>
                <a:gd name="T0" fmla="*/ 0 w 1066"/>
                <a:gd name="T1" fmla="*/ 0 h 690"/>
                <a:gd name="T2" fmla="*/ 1 w 1066"/>
                <a:gd name="T3" fmla="*/ 0 h 690"/>
                <a:gd name="T4" fmla="*/ 1 w 1066"/>
                <a:gd name="T5" fmla="*/ 1 h 690"/>
                <a:gd name="T6" fmla="*/ 0 w 1066"/>
                <a:gd name="T7" fmla="*/ 1 h 690"/>
                <a:gd name="T8" fmla="*/ 0 w 1066"/>
                <a:gd name="T9" fmla="*/ 0 h 690"/>
                <a:gd name="T10" fmla="*/ 1 w 1066"/>
                <a:gd name="T11" fmla="*/ 0 h 690"/>
                <a:gd name="T12" fmla="*/ 1 w 1066"/>
                <a:gd name="T13" fmla="*/ 0 h 690"/>
                <a:gd name="T14" fmla="*/ 1 w 1066"/>
                <a:gd name="T15" fmla="*/ 1 h 690"/>
                <a:gd name="T16" fmla="*/ 1 w 1066"/>
                <a:gd name="T17" fmla="*/ 1 h 690"/>
                <a:gd name="T18" fmla="*/ 1 w 1066"/>
                <a:gd name="T19" fmla="*/ 0 h 690"/>
                <a:gd name="T20" fmla="*/ 0 w 1066"/>
                <a:gd name="T21" fmla="*/ 0 h 690"/>
                <a:gd name="T22" fmla="*/ 0 w 1066"/>
                <a:gd name="T23" fmla="*/ 0 h 690"/>
                <a:gd name="T24" fmla="*/ 0 w 1066"/>
                <a:gd name="T25" fmla="*/ 1 h 690"/>
                <a:gd name="T26" fmla="*/ 0 w 1066"/>
                <a:gd name="T27" fmla="*/ 1 h 690"/>
                <a:gd name="T28" fmla="*/ 0 w 1066"/>
                <a:gd name="T29" fmla="*/ 0 h 69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66" h="690">
                  <a:moveTo>
                    <a:pt x="376" y="376"/>
                  </a:moveTo>
                  <a:lnTo>
                    <a:pt x="690" y="376"/>
                  </a:lnTo>
                  <a:lnTo>
                    <a:pt x="690" y="690"/>
                  </a:lnTo>
                  <a:lnTo>
                    <a:pt x="376" y="690"/>
                  </a:lnTo>
                  <a:lnTo>
                    <a:pt x="376" y="376"/>
                  </a:lnTo>
                  <a:close/>
                  <a:moveTo>
                    <a:pt x="752" y="0"/>
                  </a:moveTo>
                  <a:lnTo>
                    <a:pt x="1066" y="0"/>
                  </a:lnTo>
                  <a:lnTo>
                    <a:pt x="1066" y="690"/>
                  </a:lnTo>
                  <a:lnTo>
                    <a:pt x="752" y="690"/>
                  </a:lnTo>
                  <a:lnTo>
                    <a:pt x="752" y="0"/>
                  </a:lnTo>
                  <a:close/>
                  <a:moveTo>
                    <a:pt x="0" y="0"/>
                  </a:moveTo>
                  <a:lnTo>
                    <a:pt x="314" y="0"/>
                  </a:lnTo>
                  <a:lnTo>
                    <a:pt x="314" y="690"/>
                  </a:lnTo>
                  <a:lnTo>
                    <a:pt x="0" y="690"/>
                  </a:lnTo>
                  <a:lnTo>
                    <a:pt x="0" y="0"/>
                  </a:lnTo>
                  <a:close/>
                </a:path>
              </a:pathLst>
            </a:custGeom>
            <a:solidFill>
              <a:schemeClr val="tx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1" name="Freeform 39">
              <a:extLst>
                <a:ext uri="{FF2B5EF4-FFF2-40B4-BE49-F238E27FC236}">
                  <a16:creationId xmlns:a16="http://schemas.microsoft.com/office/drawing/2014/main" id="{17C8E3FD-F615-B6B6-CE5F-3DE80607B971}"/>
                </a:ext>
              </a:extLst>
            </p:cNvPr>
            <p:cNvSpPr>
              <a:spLocks noEditPoints="1"/>
            </p:cNvSpPr>
            <p:nvPr/>
          </p:nvSpPr>
          <p:spPr bwMode="auto">
            <a:xfrm>
              <a:off x="348" y="340"/>
              <a:ext cx="266" cy="172"/>
            </a:xfrm>
            <a:custGeom>
              <a:avLst/>
              <a:gdLst>
                <a:gd name="T0" fmla="*/ 1 w 1066"/>
                <a:gd name="T1" fmla="*/ 0 h 690"/>
                <a:gd name="T2" fmla="*/ 1 w 1066"/>
                <a:gd name="T3" fmla="*/ 0 h 690"/>
                <a:gd name="T4" fmla="*/ 1 w 1066"/>
                <a:gd name="T5" fmla="*/ 0 h 690"/>
                <a:gd name="T6" fmla="*/ 1 w 1066"/>
                <a:gd name="T7" fmla="*/ 0 h 690"/>
                <a:gd name="T8" fmla="*/ 1 w 1066"/>
                <a:gd name="T9" fmla="*/ 0 h 690"/>
                <a:gd name="T10" fmla="*/ 0 w 1066"/>
                <a:gd name="T11" fmla="*/ 0 h 690"/>
                <a:gd name="T12" fmla="*/ 1 w 1066"/>
                <a:gd name="T13" fmla="*/ 0 h 690"/>
                <a:gd name="T14" fmla="*/ 1 w 1066"/>
                <a:gd name="T15" fmla="*/ 1 h 690"/>
                <a:gd name="T16" fmla="*/ 0 w 1066"/>
                <a:gd name="T17" fmla="*/ 1 h 690"/>
                <a:gd name="T18" fmla="*/ 0 w 1066"/>
                <a:gd name="T19" fmla="*/ 0 h 690"/>
                <a:gd name="T20" fmla="*/ 0 w 1066"/>
                <a:gd name="T21" fmla="*/ 0 h 690"/>
                <a:gd name="T22" fmla="*/ 0 w 1066"/>
                <a:gd name="T23" fmla="*/ 0 h 690"/>
                <a:gd name="T24" fmla="*/ 0 w 1066"/>
                <a:gd name="T25" fmla="*/ 0 h 690"/>
                <a:gd name="T26" fmla="*/ 0 w 1066"/>
                <a:gd name="T27" fmla="*/ 0 h 690"/>
                <a:gd name="T28" fmla="*/ 0 w 1066"/>
                <a:gd name="T29" fmla="*/ 0 h 69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66" h="690">
                  <a:moveTo>
                    <a:pt x="752" y="0"/>
                  </a:moveTo>
                  <a:lnTo>
                    <a:pt x="1066" y="0"/>
                  </a:lnTo>
                  <a:lnTo>
                    <a:pt x="1066" y="314"/>
                  </a:lnTo>
                  <a:lnTo>
                    <a:pt x="752" y="314"/>
                  </a:lnTo>
                  <a:lnTo>
                    <a:pt x="752" y="0"/>
                  </a:lnTo>
                  <a:close/>
                  <a:moveTo>
                    <a:pt x="376" y="0"/>
                  </a:moveTo>
                  <a:lnTo>
                    <a:pt x="690" y="0"/>
                  </a:lnTo>
                  <a:lnTo>
                    <a:pt x="690" y="690"/>
                  </a:lnTo>
                  <a:lnTo>
                    <a:pt x="376" y="690"/>
                  </a:lnTo>
                  <a:lnTo>
                    <a:pt x="376" y="0"/>
                  </a:lnTo>
                  <a:close/>
                  <a:moveTo>
                    <a:pt x="0" y="0"/>
                  </a:moveTo>
                  <a:lnTo>
                    <a:pt x="314" y="0"/>
                  </a:lnTo>
                  <a:lnTo>
                    <a:pt x="314" y="314"/>
                  </a:lnTo>
                  <a:lnTo>
                    <a:pt x="0" y="314"/>
                  </a:lnTo>
                  <a:lnTo>
                    <a:pt x="0" y="0"/>
                  </a:lnTo>
                  <a:close/>
                </a:path>
              </a:pathLst>
            </a:custGeom>
            <a:solidFill>
              <a:srgbClr val="80BF44"/>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grpSp>
    </p:spTree>
    <p:extLst>
      <p:ext uri="{BB962C8B-B14F-4D97-AF65-F5344CB8AC3E}">
        <p14:creationId xmlns:p14="http://schemas.microsoft.com/office/powerpoint/2010/main" val="241817490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C21F39ED-1CD3-478C-BDA8-9D16E8B3B798}"/>
              </a:ext>
            </a:extLst>
          </p:cNvPr>
          <p:cNvSpPr>
            <a:spLocks noGrp="1" noChangeArrowheads="1"/>
          </p:cNvSpPr>
          <p:nvPr>
            <p:ph type="title"/>
          </p:nvPr>
        </p:nvSpPr>
        <p:spPr>
          <a:xfrm>
            <a:off x="2556844" y="-2380"/>
            <a:ext cx="3095625" cy="544512"/>
          </a:xfrm>
        </p:spPr>
        <p:txBody>
          <a:bodyPr/>
          <a:lstStyle/>
          <a:p>
            <a:pPr eaLnBrk="1" hangingPunct="1"/>
            <a:r>
              <a:rPr lang="en-US" altLang="en-US" sz="1500" b="1" dirty="0">
                <a:solidFill>
                  <a:schemeClr val="bg2"/>
                </a:solidFill>
                <a:latin typeface="Calibri" panose="020F0502020204030204" pitchFamily="34" charset="0"/>
              </a:rPr>
              <a:t>References</a:t>
            </a:r>
          </a:p>
        </p:txBody>
      </p:sp>
      <p:sp>
        <p:nvSpPr>
          <p:cNvPr id="3076" name="Rectangle 5">
            <a:extLst>
              <a:ext uri="{FF2B5EF4-FFF2-40B4-BE49-F238E27FC236}">
                <a16:creationId xmlns:a16="http://schemas.microsoft.com/office/drawing/2014/main" id="{92022922-E30C-4F8C-A94C-07DBE30B864E}"/>
              </a:ext>
            </a:extLst>
          </p:cNvPr>
          <p:cNvSpPr>
            <a:spLocks noChangeArrowheads="1"/>
          </p:cNvSpPr>
          <p:nvPr/>
        </p:nvSpPr>
        <p:spPr bwMode="auto">
          <a:xfrm>
            <a:off x="5329238" y="3889375"/>
            <a:ext cx="431800" cy="431800"/>
          </a:xfrm>
          <a:prstGeom prst="rect">
            <a:avLst/>
          </a:prstGeom>
          <a:solidFill>
            <a:srgbClr val="96969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278" tIns="34139" rIns="68278" bIns="34139" anchor="ctr"/>
          <a:lstStyle>
            <a:lvl1pPr defTabSz="576263" eaLnBrk="0" hangingPunct="0">
              <a:defRPr sz="1100">
                <a:solidFill>
                  <a:schemeClr val="tx1"/>
                </a:solidFill>
                <a:latin typeface="Arial" panose="020B0604020202020204" pitchFamily="34" charset="0"/>
              </a:defRPr>
            </a:lvl1pPr>
            <a:lvl2pPr marL="742950" indent="-285750" defTabSz="576263" eaLnBrk="0" hangingPunct="0">
              <a:defRPr sz="1100">
                <a:solidFill>
                  <a:schemeClr val="tx1"/>
                </a:solidFill>
                <a:latin typeface="Arial" panose="020B0604020202020204" pitchFamily="34" charset="0"/>
              </a:defRPr>
            </a:lvl2pPr>
            <a:lvl3pPr marL="1143000" indent="-228600" defTabSz="576263" eaLnBrk="0" hangingPunct="0">
              <a:defRPr sz="1100">
                <a:solidFill>
                  <a:schemeClr val="tx1"/>
                </a:solidFill>
                <a:latin typeface="Arial" panose="020B0604020202020204" pitchFamily="34" charset="0"/>
              </a:defRPr>
            </a:lvl3pPr>
            <a:lvl4pPr marL="1600200" indent="-228600" defTabSz="576263" eaLnBrk="0" hangingPunct="0">
              <a:defRPr sz="1100">
                <a:solidFill>
                  <a:schemeClr val="tx1"/>
                </a:solidFill>
                <a:latin typeface="Arial" panose="020B0604020202020204" pitchFamily="34" charset="0"/>
              </a:defRPr>
            </a:lvl4pPr>
            <a:lvl5pPr marL="2057400" indent="-228600" defTabSz="576263" eaLnBrk="0" hangingPunct="0">
              <a:defRPr sz="1100">
                <a:solidFill>
                  <a:schemeClr val="tx1"/>
                </a:solidFill>
                <a:latin typeface="Arial" panose="020B0604020202020204" pitchFamily="34" charset="0"/>
              </a:defRPr>
            </a:lvl5pPr>
            <a:lvl6pPr marL="2514600" indent="-228600" defTabSz="576263" eaLnBrk="0" fontAlgn="base" hangingPunct="0">
              <a:spcBef>
                <a:spcPct val="0"/>
              </a:spcBef>
              <a:spcAft>
                <a:spcPct val="0"/>
              </a:spcAft>
              <a:defRPr sz="1100">
                <a:solidFill>
                  <a:schemeClr val="tx1"/>
                </a:solidFill>
                <a:latin typeface="Arial" panose="020B0604020202020204" pitchFamily="34" charset="0"/>
              </a:defRPr>
            </a:lvl6pPr>
            <a:lvl7pPr marL="2971800" indent="-228600" defTabSz="576263" eaLnBrk="0" fontAlgn="base" hangingPunct="0">
              <a:spcBef>
                <a:spcPct val="0"/>
              </a:spcBef>
              <a:spcAft>
                <a:spcPct val="0"/>
              </a:spcAft>
              <a:defRPr sz="1100">
                <a:solidFill>
                  <a:schemeClr val="tx1"/>
                </a:solidFill>
                <a:latin typeface="Arial" panose="020B0604020202020204" pitchFamily="34" charset="0"/>
              </a:defRPr>
            </a:lvl7pPr>
            <a:lvl8pPr marL="3429000" indent="-228600" defTabSz="576263" eaLnBrk="0" fontAlgn="base" hangingPunct="0">
              <a:spcBef>
                <a:spcPct val="0"/>
              </a:spcBef>
              <a:spcAft>
                <a:spcPct val="0"/>
              </a:spcAft>
              <a:defRPr sz="1100">
                <a:solidFill>
                  <a:schemeClr val="tx1"/>
                </a:solidFill>
                <a:latin typeface="Arial" panose="020B0604020202020204" pitchFamily="34" charset="0"/>
              </a:defRPr>
            </a:lvl8pPr>
            <a:lvl9pPr marL="3886200" indent="-228600" defTabSz="576263" eaLnBrk="0" fontAlgn="base" hangingPunct="0">
              <a:spcBef>
                <a:spcPct val="0"/>
              </a:spcBef>
              <a:spcAft>
                <a:spcPct val="0"/>
              </a:spcAft>
              <a:defRPr sz="1100">
                <a:solidFill>
                  <a:schemeClr val="tx1"/>
                </a:solidFill>
                <a:latin typeface="Arial" panose="020B0604020202020204" pitchFamily="34" charset="0"/>
              </a:defRPr>
            </a:lvl9pPr>
          </a:lstStyle>
          <a:p>
            <a:pPr algn="ctr" eaLnBrk="1" hangingPunct="1"/>
            <a:r>
              <a:rPr lang="en-US" altLang="en-US" sz="900" dirty="0"/>
              <a:t>23</a:t>
            </a:r>
            <a:endParaRPr lang="ru-RU" altLang="en-US" sz="900" dirty="0"/>
          </a:p>
        </p:txBody>
      </p:sp>
      <p:sp>
        <p:nvSpPr>
          <p:cNvPr id="3077" name="Text Box 8">
            <a:extLst>
              <a:ext uri="{FF2B5EF4-FFF2-40B4-BE49-F238E27FC236}">
                <a16:creationId xmlns:a16="http://schemas.microsoft.com/office/drawing/2014/main" id="{A9B37F90-5802-491C-9473-99734F16E627}"/>
              </a:ext>
            </a:extLst>
          </p:cNvPr>
          <p:cNvSpPr txBox="1">
            <a:spLocks noChangeArrowheads="1"/>
          </p:cNvSpPr>
          <p:nvPr/>
        </p:nvSpPr>
        <p:spPr bwMode="auto">
          <a:xfrm>
            <a:off x="2447925" y="3889375"/>
            <a:ext cx="2784475" cy="1920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278" tIns="34139" rIns="68278" bIns="34139">
            <a:spAutoFit/>
          </a:bodyPr>
          <a:lstStyle>
            <a:lvl1pPr defTabSz="576263" eaLnBrk="0" hangingPunct="0">
              <a:defRPr sz="1100">
                <a:solidFill>
                  <a:schemeClr val="tx1"/>
                </a:solidFill>
                <a:latin typeface="Arial" panose="020B0604020202020204" pitchFamily="34" charset="0"/>
              </a:defRPr>
            </a:lvl1pPr>
            <a:lvl2pPr marL="742950" indent="-285750" defTabSz="576263" eaLnBrk="0" hangingPunct="0">
              <a:defRPr sz="1100">
                <a:solidFill>
                  <a:schemeClr val="tx1"/>
                </a:solidFill>
                <a:latin typeface="Arial" panose="020B0604020202020204" pitchFamily="34" charset="0"/>
              </a:defRPr>
            </a:lvl2pPr>
            <a:lvl3pPr marL="1143000" indent="-228600" defTabSz="576263" eaLnBrk="0" hangingPunct="0">
              <a:defRPr sz="1100">
                <a:solidFill>
                  <a:schemeClr val="tx1"/>
                </a:solidFill>
                <a:latin typeface="Arial" panose="020B0604020202020204" pitchFamily="34" charset="0"/>
              </a:defRPr>
            </a:lvl3pPr>
            <a:lvl4pPr marL="1600200" indent="-228600" defTabSz="576263" eaLnBrk="0" hangingPunct="0">
              <a:defRPr sz="1100">
                <a:solidFill>
                  <a:schemeClr val="tx1"/>
                </a:solidFill>
                <a:latin typeface="Arial" panose="020B0604020202020204" pitchFamily="34" charset="0"/>
              </a:defRPr>
            </a:lvl4pPr>
            <a:lvl5pPr marL="2057400" indent="-228600" defTabSz="576263" eaLnBrk="0" hangingPunct="0">
              <a:defRPr sz="1100">
                <a:solidFill>
                  <a:schemeClr val="tx1"/>
                </a:solidFill>
                <a:latin typeface="Arial" panose="020B0604020202020204" pitchFamily="34" charset="0"/>
              </a:defRPr>
            </a:lvl5pPr>
            <a:lvl6pPr marL="2514600" indent="-228600" defTabSz="576263" eaLnBrk="0" fontAlgn="base" hangingPunct="0">
              <a:spcBef>
                <a:spcPct val="0"/>
              </a:spcBef>
              <a:spcAft>
                <a:spcPct val="0"/>
              </a:spcAft>
              <a:defRPr sz="1100">
                <a:solidFill>
                  <a:schemeClr val="tx1"/>
                </a:solidFill>
                <a:latin typeface="Arial" panose="020B0604020202020204" pitchFamily="34" charset="0"/>
              </a:defRPr>
            </a:lvl6pPr>
            <a:lvl7pPr marL="2971800" indent="-228600" defTabSz="576263" eaLnBrk="0" fontAlgn="base" hangingPunct="0">
              <a:spcBef>
                <a:spcPct val="0"/>
              </a:spcBef>
              <a:spcAft>
                <a:spcPct val="0"/>
              </a:spcAft>
              <a:defRPr sz="1100">
                <a:solidFill>
                  <a:schemeClr val="tx1"/>
                </a:solidFill>
                <a:latin typeface="Arial" panose="020B0604020202020204" pitchFamily="34" charset="0"/>
              </a:defRPr>
            </a:lvl7pPr>
            <a:lvl8pPr marL="3429000" indent="-228600" defTabSz="576263" eaLnBrk="0" fontAlgn="base" hangingPunct="0">
              <a:spcBef>
                <a:spcPct val="0"/>
              </a:spcBef>
              <a:spcAft>
                <a:spcPct val="0"/>
              </a:spcAft>
              <a:defRPr sz="1100">
                <a:solidFill>
                  <a:schemeClr val="tx1"/>
                </a:solidFill>
                <a:latin typeface="Arial" panose="020B0604020202020204" pitchFamily="34" charset="0"/>
              </a:defRPr>
            </a:lvl8pPr>
            <a:lvl9pPr marL="3886200" indent="-228600" defTabSz="576263" eaLnBrk="0" fontAlgn="base" hangingPunct="0">
              <a:spcBef>
                <a:spcPct val="0"/>
              </a:spcBef>
              <a:spcAft>
                <a:spcPct val="0"/>
              </a:spcAft>
              <a:defRPr sz="1100">
                <a:solidFill>
                  <a:schemeClr val="tx1"/>
                </a:solidFill>
                <a:latin typeface="Arial" panose="020B0604020202020204" pitchFamily="34" charset="0"/>
              </a:defRPr>
            </a:lvl9pPr>
          </a:lstStyle>
          <a:p>
            <a:pPr eaLnBrk="1" hangingPunct="1"/>
            <a:endParaRPr lang="ru-RU" altLang="en-US" sz="800" dirty="0">
              <a:solidFill>
                <a:schemeClr val="bg2"/>
              </a:solidFill>
            </a:endParaRPr>
          </a:p>
        </p:txBody>
      </p:sp>
      <p:sp>
        <p:nvSpPr>
          <p:cNvPr id="3079" name="Rectangle 26">
            <a:extLst>
              <a:ext uri="{FF2B5EF4-FFF2-40B4-BE49-F238E27FC236}">
                <a16:creationId xmlns:a16="http://schemas.microsoft.com/office/drawing/2014/main" id="{7190837A-338F-4C35-BCA9-7735243D66CD}"/>
              </a:ext>
            </a:extLst>
          </p:cNvPr>
          <p:cNvSpPr>
            <a:spLocks noChangeArrowheads="1"/>
          </p:cNvSpPr>
          <p:nvPr/>
        </p:nvSpPr>
        <p:spPr bwMode="auto">
          <a:xfrm>
            <a:off x="720725" y="1152525"/>
            <a:ext cx="467995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57606" tIns="28803" rIns="57606" bIns="28803" anchor="ctr"/>
          <a:lstStyle>
            <a:lvl1pPr defTabSz="576263" eaLnBrk="0" hangingPunct="0">
              <a:defRPr sz="1100">
                <a:solidFill>
                  <a:schemeClr val="tx1"/>
                </a:solidFill>
                <a:latin typeface="Arial" panose="020B0604020202020204" pitchFamily="34" charset="0"/>
              </a:defRPr>
            </a:lvl1pPr>
            <a:lvl2pPr marL="742950" indent="-285750" defTabSz="576263" eaLnBrk="0" hangingPunct="0">
              <a:defRPr sz="1100">
                <a:solidFill>
                  <a:schemeClr val="tx1"/>
                </a:solidFill>
                <a:latin typeface="Arial" panose="020B0604020202020204" pitchFamily="34" charset="0"/>
              </a:defRPr>
            </a:lvl2pPr>
            <a:lvl3pPr marL="1143000" indent="-228600" defTabSz="576263" eaLnBrk="0" hangingPunct="0">
              <a:defRPr sz="1100">
                <a:solidFill>
                  <a:schemeClr val="tx1"/>
                </a:solidFill>
                <a:latin typeface="Arial" panose="020B0604020202020204" pitchFamily="34" charset="0"/>
              </a:defRPr>
            </a:lvl3pPr>
            <a:lvl4pPr marL="1600200" indent="-228600" defTabSz="576263" eaLnBrk="0" hangingPunct="0">
              <a:defRPr sz="1100">
                <a:solidFill>
                  <a:schemeClr val="tx1"/>
                </a:solidFill>
                <a:latin typeface="Arial" panose="020B0604020202020204" pitchFamily="34" charset="0"/>
              </a:defRPr>
            </a:lvl4pPr>
            <a:lvl5pPr marL="2057400" indent="-228600" defTabSz="576263" eaLnBrk="0" hangingPunct="0">
              <a:defRPr sz="1100">
                <a:solidFill>
                  <a:schemeClr val="tx1"/>
                </a:solidFill>
                <a:latin typeface="Arial" panose="020B0604020202020204" pitchFamily="34" charset="0"/>
              </a:defRPr>
            </a:lvl5pPr>
            <a:lvl6pPr marL="2514600" indent="-228600" defTabSz="576263" eaLnBrk="0" fontAlgn="base" hangingPunct="0">
              <a:spcBef>
                <a:spcPct val="0"/>
              </a:spcBef>
              <a:spcAft>
                <a:spcPct val="0"/>
              </a:spcAft>
              <a:defRPr sz="1100">
                <a:solidFill>
                  <a:schemeClr val="tx1"/>
                </a:solidFill>
                <a:latin typeface="Arial" panose="020B0604020202020204" pitchFamily="34" charset="0"/>
              </a:defRPr>
            </a:lvl6pPr>
            <a:lvl7pPr marL="2971800" indent="-228600" defTabSz="576263" eaLnBrk="0" fontAlgn="base" hangingPunct="0">
              <a:spcBef>
                <a:spcPct val="0"/>
              </a:spcBef>
              <a:spcAft>
                <a:spcPct val="0"/>
              </a:spcAft>
              <a:defRPr sz="1100">
                <a:solidFill>
                  <a:schemeClr val="tx1"/>
                </a:solidFill>
                <a:latin typeface="Arial" panose="020B0604020202020204" pitchFamily="34" charset="0"/>
              </a:defRPr>
            </a:lvl7pPr>
            <a:lvl8pPr marL="3429000" indent="-228600" defTabSz="576263" eaLnBrk="0" fontAlgn="base" hangingPunct="0">
              <a:spcBef>
                <a:spcPct val="0"/>
              </a:spcBef>
              <a:spcAft>
                <a:spcPct val="0"/>
              </a:spcAft>
              <a:defRPr sz="1100">
                <a:solidFill>
                  <a:schemeClr val="tx1"/>
                </a:solidFill>
                <a:latin typeface="Arial" panose="020B0604020202020204" pitchFamily="34" charset="0"/>
              </a:defRPr>
            </a:lvl8pPr>
            <a:lvl9pPr marL="3886200" indent="-228600" defTabSz="576263" eaLnBrk="0" fontAlgn="base" hangingPunct="0">
              <a:spcBef>
                <a:spcPct val="0"/>
              </a:spcBef>
              <a:spcAft>
                <a:spcPct val="0"/>
              </a:spcAft>
              <a:defRPr sz="1100">
                <a:solidFill>
                  <a:schemeClr val="tx1"/>
                </a:solidFill>
                <a:latin typeface="Arial" panose="020B0604020202020204" pitchFamily="34" charset="0"/>
              </a:defRPr>
            </a:lvl9pPr>
          </a:lstStyle>
          <a:p>
            <a:pPr eaLnBrk="1" hangingPunct="1"/>
            <a:endParaRPr lang="en-GB" altLang="en-US" dirty="0">
              <a:solidFill>
                <a:schemeClr val="tx2"/>
              </a:solidFill>
            </a:endParaRPr>
          </a:p>
        </p:txBody>
      </p:sp>
      <p:pic>
        <p:nvPicPr>
          <p:cNvPr id="3081" name="Picture 30" descr="ТПУ_Презентация_квадраты">
            <a:extLst>
              <a:ext uri="{FF2B5EF4-FFF2-40B4-BE49-F238E27FC236}">
                <a16:creationId xmlns:a16="http://schemas.microsoft.com/office/drawing/2014/main" id="{6B590D2C-E6BE-4CBA-8367-0E76EF255A4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778250"/>
            <a:ext cx="2520950"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Content Placeholder 1">
            <a:extLst>
              <a:ext uri="{FF2B5EF4-FFF2-40B4-BE49-F238E27FC236}">
                <a16:creationId xmlns:a16="http://schemas.microsoft.com/office/drawing/2014/main" id="{830B5A03-BA8B-ACA2-5810-5864474832F7}"/>
              </a:ext>
            </a:extLst>
          </p:cNvPr>
          <p:cNvSpPr>
            <a:spLocks noGrp="1"/>
          </p:cNvSpPr>
          <p:nvPr>
            <p:ph idx="1"/>
          </p:nvPr>
        </p:nvSpPr>
        <p:spPr>
          <a:xfrm>
            <a:off x="217446" y="744339"/>
            <a:ext cx="5365131" cy="3513980"/>
          </a:xfrm>
        </p:spPr>
        <p:txBody>
          <a:bodyPr/>
          <a:lstStyle/>
          <a:p>
            <a:pPr marL="228600" indent="-228600" algn="just">
              <a:spcAft>
                <a:spcPts val="100"/>
              </a:spcAft>
              <a:buFont typeface="+mj-lt"/>
              <a:buAutoNum type="arabicPeriod"/>
            </a:pPr>
            <a:r>
              <a:rPr lang="en-GB" sz="1200" dirty="0">
                <a:effectLst/>
                <a:ea typeface="Calibri" panose="020F0502020204030204" pitchFamily="34" charset="0"/>
              </a:rPr>
              <a:t>H. Timko, P. </a:t>
            </a:r>
            <a:r>
              <a:rPr lang="en-GB" sz="1200" dirty="0" err="1">
                <a:effectLst/>
                <a:ea typeface="Calibri" panose="020F0502020204030204" pitchFamily="34" charset="0"/>
              </a:rPr>
              <a:t>Baudrenghien</a:t>
            </a:r>
            <a:r>
              <a:rPr lang="en-GB" sz="1200" dirty="0">
                <a:effectLst/>
                <a:ea typeface="Calibri" panose="020F0502020204030204" pitchFamily="34" charset="0"/>
              </a:rPr>
              <a:t>, J. E. Müller, and E. </a:t>
            </a:r>
            <a:r>
              <a:rPr lang="en-GB" sz="1200" dirty="0" err="1">
                <a:effectLst/>
                <a:ea typeface="Calibri" panose="020F0502020204030204" pitchFamily="34" charset="0"/>
              </a:rPr>
              <a:t>Shaposhnikova</a:t>
            </a:r>
            <a:r>
              <a:rPr lang="en-GB" sz="1200" dirty="0">
                <a:effectLst/>
                <a:ea typeface="Calibri" panose="020F0502020204030204" pitchFamily="34" charset="0"/>
              </a:rPr>
              <a:t>, “Operational and beam dynamics aspects of the RF system in 2015,” </a:t>
            </a:r>
            <a:r>
              <a:rPr lang="en-GB" sz="1200" i="1" dirty="0">
                <a:effectLst/>
                <a:ea typeface="Calibri" panose="020F0502020204030204" pitchFamily="34" charset="0"/>
              </a:rPr>
              <a:t>Proc. 6th Evian Work. Evian, Fr</a:t>
            </a:r>
            <a:r>
              <a:rPr lang="en-GB" sz="1200" dirty="0"/>
              <a:t>., 2015.</a:t>
            </a:r>
          </a:p>
          <a:p>
            <a:pPr marL="228600" indent="-228600" algn="just">
              <a:spcAft>
                <a:spcPts val="100"/>
              </a:spcAft>
              <a:buFont typeface="+mj-lt"/>
              <a:buAutoNum type="arabicPeriod"/>
            </a:pPr>
            <a:r>
              <a:rPr lang="en-GB" sz="1200" dirty="0">
                <a:effectLst/>
                <a:ea typeface="Calibri" panose="020F0502020204030204" pitchFamily="34" charset="0"/>
              </a:rPr>
              <a:t>M. </a:t>
            </a:r>
            <a:r>
              <a:rPr lang="en-GB" sz="1200" dirty="0" err="1">
                <a:effectLst/>
                <a:ea typeface="Calibri" panose="020F0502020204030204" pitchFamily="34" charset="0"/>
              </a:rPr>
              <a:t>Fitterer</a:t>
            </a:r>
            <a:r>
              <a:rPr lang="en-GB" sz="1200" dirty="0">
                <a:effectLst/>
                <a:ea typeface="Calibri" panose="020F0502020204030204" pitchFamily="34" charset="0"/>
              </a:rPr>
              <a:t> </a:t>
            </a:r>
            <a:r>
              <a:rPr lang="en-GB" sz="1200" i="1" dirty="0">
                <a:effectLst/>
                <a:ea typeface="Calibri" panose="020F0502020204030204" pitchFamily="34" charset="0"/>
              </a:rPr>
              <a:t>et al.</a:t>
            </a:r>
            <a:r>
              <a:rPr lang="en-GB" sz="1200" dirty="0">
                <a:effectLst/>
                <a:ea typeface="Calibri" panose="020F0502020204030204" pitchFamily="34" charset="0"/>
              </a:rPr>
              <a:t>, “Effect of a resonant excitation on the evolution of the beam emittance and halo population,” CERN-ACC-NOTE-2017-0037</a:t>
            </a:r>
            <a:r>
              <a:rPr lang="en-GB" sz="1200" dirty="0"/>
              <a:t>, pp. 1–42, 2017.</a:t>
            </a:r>
          </a:p>
          <a:p>
            <a:pPr marL="228600" indent="-228600" algn="just">
              <a:spcAft>
                <a:spcPts val="100"/>
              </a:spcAft>
              <a:buFont typeface="+mj-lt"/>
              <a:buAutoNum type="arabicPeriod"/>
            </a:pPr>
            <a:r>
              <a:rPr lang="en-GB" sz="1200" dirty="0">
                <a:effectLst/>
                <a:ea typeface="Calibri" panose="020F0502020204030204" pitchFamily="34" charset="0"/>
              </a:rPr>
              <a:t>S. </a:t>
            </a:r>
            <a:r>
              <a:rPr lang="en-GB" sz="1200" dirty="0" err="1">
                <a:effectLst/>
                <a:ea typeface="Calibri" panose="020F0502020204030204" pitchFamily="34" charset="0"/>
              </a:rPr>
              <a:t>Papadopoulou</a:t>
            </a:r>
            <a:r>
              <a:rPr lang="en-GB" sz="1200" dirty="0">
                <a:effectLst/>
                <a:ea typeface="Calibri" panose="020F0502020204030204" pitchFamily="34" charset="0"/>
              </a:rPr>
              <a:t>, F. Antoniou, T. </a:t>
            </a:r>
            <a:r>
              <a:rPr lang="en-GB" sz="1200" dirty="0" err="1">
                <a:effectLst/>
                <a:ea typeface="Calibri" panose="020F0502020204030204" pitchFamily="34" charset="0"/>
              </a:rPr>
              <a:t>Argyropoulos</a:t>
            </a:r>
            <a:r>
              <a:rPr lang="en-GB" sz="1200" dirty="0">
                <a:effectLst/>
                <a:ea typeface="Calibri" panose="020F0502020204030204" pitchFamily="34" charset="0"/>
              </a:rPr>
              <a:t>, M. </a:t>
            </a:r>
            <a:r>
              <a:rPr lang="en-GB" sz="1200" dirty="0" err="1">
                <a:effectLst/>
                <a:ea typeface="Calibri" panose="020F0502020204030204" pitchFamily="34" charset="0"/>
              </a:rPr>
              <a:t>Fitterer</a:t>
            </a:r>
            <a:r>
              <a:rPr lang="en-GB" sz="1200" dirty="0">
                <a:effectLst/>
                <a:ea typeface="Calibri" panose="020F0502020204030204" pitchFamily="34" charset="0"/>
              </a:rPr>
              <a:t>, M. Hostettler, and Y. </a:t>
            </a:r>
            <a:r>
              <a:rPr lang="en-GB" sz="1200" dirty="0" err="1">
                <a:effectLst/>
                <a:ea typeface="Calibri" panose="020F0502020204030204" pitchFamily="34" charset="0"/>
              </a:rPr>
              <a:t>Papaphilippou</a:t>
            </a:r>
            <a:r>
              <a:rPr lang="en-GB" sz="1200" dirty="0">
                <a:effectLst/>
                <a:ea typeface="Calibri" panose="020F0502020204030204" pitchFamily="34" charset="0"/>
              </a:rPr>
              <a:t>, “Modelling and measurements of bunch profiles at the LHC,” IPAC 2017 - Proc. 8th Int. Part. Accel. Conf., pp. 2167–2170, 2017.</a:t>
            </a:r>
          </a:p>
          <a:p>
            <a:pPr marL="228600" indent="-228600" algn="just">
              <a:buFont typeface="+mj-lt"/>
              <a:buAutoNum type="arabicPeriod"/>
            </a:pPr>
            <a:r>
              <a:rPr lang="en-GB" sz="1200" dirty="0">
                <a:effectLst/>
                <a:ea typeface="Calibri" panose="020F0502020204030204" pitchFamily="34" charset="0"/>
                <a:cs typeface="Arial" panose="020B0604020202020204" pitchFamily="34" charset="0"/>
              </a:rPr>
              <a:t>S. </a:t>
            </a:r>
            <a:r>
              <a:rPr lang="en-GB" sz="1200" dirty="0" err="1">
                <a:effectLst/>
                <a:ea typeface="Calibri" panose="020F0502020204030204" pitchFamily="34" charset="0"/>
                <a:cs typeface="Arial" panose="020B0604020202020204" pitchFamily="34" charset="0"/>
              </a:rPr>
              <a:t>Papadopoulou</a:t>
            </a:r>
            <a:r>
              <a:rPr lang="en-GB" sz="1200" dirty="0">
                <a:effectLst/>
                <a:ea typeface="Calibri" panose="020F0502020204030204" pitchFamily="34" charset="0"/>
                <a:cs typeface="Arial" panose="020B0604020202020204" pitchFamily="34" charset="0"/>
              </a:rPr>
              <a:t>, F. Antoniou, T. </a:t>
            </a:r>
            <a:r>
              <a:rPr lang="en-GB" sz="1200" dirty="0" err="1">
                <a:effectLst/>
                <a:ea typeface="Calibri" panose="020F0502020204030204" pitchFamily="34" charset="0"/>
                <a:cs typeface="Arial" panose="020B0604020202020204" pitchFamily="34" charset="0"/>
              </a:rPr>
              <a:t>Argyropoulos</a:t>
            </a:r>
            <a:r>
              <a:rPr lang="en-GB" sz="1200" dirty="0">
                <a:effectLst/>
                <a:ea typeface="Calibri" panose="020F0502020204030204" pitchFamily="34" charset="0"/>
                <a:cs typeface="Arial" panose="020B0604020202020204" pitchFamily="34" charset="0"/>
              </a:rPr>
              <a:t>, M. Hostettler, Y. </a:t>
            </a:r>
            <a:r>
              <a:rPr lang="en-GB" sz="1200" dirty="0" err="1">
                <a:effectLst/>
                <a:ea typeface="Calibri" panose="020F0502020204030204" pitchFamily="34" charset="0"/>
                <a:cs typeface="Arial" panose="020B0604020202020204" pitchFamily="34" charset="0"/>
              </a:rPr>
              <a:t>Papaphilippou</a:t>
            </a:r>
            <a:r>
              <a:rPr lang="en-GB" sz="1200" dirty="0">
                <a:effectLst/>
                <a:ea typeface="Calibri" panose="020F0502020204030204" pitchFamily="34" charset="0"/>
                <a:cs typeface="Arial" panose="020B0604020202020204" pitchFamily="34" charset="0"/>
              </a:rPr>
              <a:t>, and G. Trad, “Impact of non-Gaussian beam profiles in the performance of hadron colliders”, Phys. Rev. Accel. Beams 23, 101004,  2020.</a:t>
            </a:r>
          </a:p>
          <a:p>
            <a:pPr marL="228600" indent="-228600" algn="just">
              <a:buAutoNum type="arabicPeriod" startAt="5"/>
            </a:pPr>
            <a:r>
              <a:rPr lang="en-GB" sz="1200" dirty="0">
                <a:effectLst/>
                <a:ea typeface="Calibri" panose="020F0502020204030204" pitchFamily="34" charset="0"/>
                <a:cs typeface="Arial" panose="020B0604020202020204" pitchFamily="34" charset="0"/>
              </a:rPr>
              <a:t>A. M. </a:t>
            </a:r>
            <a:r>
              <a:rPr lang="en-GB" sz="1200" dirty="0" err="1">
                <a:effectLst/>
                <a:ea typeface="Calibri" panose="020F0502020204030204" pitchFamily="34" charset="0"/>
                <a:cs typeface="Arial" panose="020B0604020202020204" pitchFamily="34" charset="0"/>
              </a:rPr>
              <a:t>Sirunyan</a:t>
            </a:r>
            <a:r>
              <a:rPr lang="en-GB" sz="1200" dirty="0">
                <a:effectLst/>
                <a:ea typeface="Calibri" panose="020F0502020204030204" pitchFamily="34" charset="0"/>
                <a:cs typeface="Arial" panose="020B0604020202020204" pitchFamily="34" charset="0"/>
              </a:rPr>
              <a:t> et al., Precision luminosity measurement in proton–proton   collisions at √s=13TeV in 2015 and 2016 at CMS, vol. 81, no. 9. 2021.</a:t>
            </a:r>
          </a:p>
        </p:txBody>
      </p:sp>
      <p:cxnSp>
        <p:nvCxnSpPr>
          <p:cNvPr id="15" name="AutoShape 12">
            <a:extLst>
              <a:ext uri="{FF2B5EF4-FFF2-40B4-BE49-F238E27FC236}">
                <a16:creationId xmlns:a16="http://schemas.microsoft.com/office/drawing/2014/main" id="{5DD8A497-FAB5-28E8-C69C-31ABCEB7258C}"/>
              </a:ext>
            </a:extLst>
          </p:cNvPr>
          <p:cNvCxnSpPr>
            <a:cxnSpLocks noChangeShapeType="1"/>
          </p:cNvCxnSpPr>
          <p:nvPr/>
        </p:nvCxnSpPr>
        <p:spPr bwMode="auto">
          <a:xfrm>
            <a:off x="2592388" y="472652"/>
            <a:ext cx="3168650" cy="0"/>
          </a:xfrm>
          <a:prstGeom prst="straightConnector1">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17" name="Group 34">
            <a:extLst>
              <a:ext uri="{FF2B5EF4-FFF2-40B4-BE49-F238E27FC236}">
                <a16:creationId xmlns:a16="http://schemas.microsoft.com/office/drawing/2014/main" id="{EDC03DCB-CBD0-0A79-AD35-010BC0D24E17}"/>
              </a:ext>
            </a:extLst>
          </p:cNvPr>
          <p:cNvGrpSpPr>
            <a:grpSpLocks noChangeAspect="1"/>
          </p:cNvGrpSpPr>
          <p:nvPr/>
        </p:nvGrpSpPr>
        <p:grpSpPr bwMode="auto">
          <a:xfrm>
            <a:off x="63500" y="-71661"/>
            <a:ext cx="1592883" cy="735917"/>
            <a:chOff x="230" y="217"/>
            <a:chExt cx="1096" cy="507"/>
          </a:xfrm>
        </p:grpSpPr>
        <p:sp>
          <p:nvSpPr>
            <p:cNvPr id="18" name="AutoShape 33">
              <a:extLst>
                <a:ext uri="{FF2B5EF4-FFF2-40B4-BE49-F238E27FC236}">
                  <a16:creationId xmlns:a16="http://schemas.microsoft.com/office/drawing/2014/main" id="{993ADE66-564D-D1EE-4A6E-CE0AD342E6E0}"/>
                </a:ext>
              </a:extLst>
            </p:cNvPr>
            <p:cNvSpPr>
              <a:spLocks noChangeAspect="1" noChangeArrowheads="1" noTextEdit="1"/>
            </p:cNvSpPr>
            <p:nvPr/>
          </p:nvSpPr>
          <p:spPr bwMode="auto">
            <a:xfrm>
              <a:off x="230" y="217"/>
              <a:ext cx="1096" cy="5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19" name="Freeform 37">
              <a:extLst>
                <a:ext uri="{FF2B5EF4-FFF2-40B4-BE49-F238E27FC236}">
                  <a16:creationId xmlns:a16="http://schemas.microsoft.com/office/drawing/2014/main" id="{B4658039-8D92-1C44-ADD1-B888878D462D}"/>
                </a:ext>
              </a:extLst>
            </p:cNvPr>
            <p:cNvSpPr>
              <a:spLocks noEditPoints="1"/>
            </p:cNvSpPr>
            <p:nvPr/>
          </p:nvSpPr>
          <p:spPr bwMode="auto">
            <a:xfrm>
              <a:off x="661" y="366"/>
              <a:ext cx="544" cy="241"/>
            </a:xfrm>
            <a:custGeom>
              <a:avLst/>
              <a:gdLst>
                <a:gd name="T0" fmla="*/ 1 w 2179"/>
                <a:gd name="T1" fmla="*/ 1 h 964"/>
                <a:gd name="T2" fmla="*/ 2 w 2179"/>
                <a:gd name="T3" fmla="*/ 1 h 964"/>
                <a:gd name="T4" fmla="*/ 1 w 2179"/>
                <a:gd name="T5" fmla="*/ 1 h 964"/>
                <a:gd name="T6" fmla="*/ 1 w 2179"/>
                <a:gd name="T7" fmla="*/ 1 h 964"/>
                <a:gd name="T8" fmla="*/ 1 w 2179"/>
                <a:gd name="T9" fmla="*/ 1 h 964"/>
                <a:gd name="T10" fmla="*/ 1 w 2179"/>
                <a:gd name="T11" fmla="*/ 1 h 964"/>
                <a:gd name="T12" fmla="*/ 1 w 2179"/>
                <a:gd name="T13" fmla="*/ 1 h 964"/>
                <a:gd name="T14" fmla="*/ 0 w 2179"/>
                <a:gd name="T15" fmla="*/ 1 h 964"/>
                <a:gd name="T16" fmla="*/ 0 w 2179"/>
                <a:gd name="T17" fmla="*/ 1 h 964"/>
                <a:gd name="T18" fmla="*/ 0 w 2179"/>
                <a:gd name="T19" fmla="*/ 1 h 964"/>
                <a:gd name="T20" fmla="*/ 0 w 2179"/>
                <a:gd name="T21" fmla="*/ 1 h 964"/>
                <a:gd name="T22" fmla="*/ 0 w 2179"/>
                <a:gd name="T23" fmla="*/ 1 h 964"/>
                <a:gd name="T24" fmla="*/ 0 w 2179"/>
                <a:gd name="T25" fmla="*/ 1 h 964"/>
                <a:gd name="T26" fmla="*/ 1 w 2179"/>
                <a:gd name="T27" fmla="*/ 1 h 964"/>
                <a:gd name="T28" fmla="*/ 1 w 2179"/>
                <a:gd name="T29" fmla="*/ 1 h 964"/>
                <a:gd name="T30" fmla="*/ 1 w 2179"/>
                <a:gd name="T31" fmla="*/ 1 h 964"/>
                <a:gd name="T32" fmla="*/ 1 w 2179"/>
                <a:gd name="T33" fmla="*/ 1 h 964"/>
                <a:gd name="T34" fmla="*/ 1 w 2179"/>
                <a:gd name="T35" fmla="*/ 1 h 964"/>
                <a:gd name="T36" fmla="*/ 1 w 2179"/>
                <a:gd name="T37" fmla="*/ 1 h 964"/>
                <a:gd name="T38" fmla="*/ 0 w 2179"/>
                <a:gd name="T39" fmla="*/ 1 h 964"/>
                <a:gd name="T40" fmla="*/ 0 w 2179"/>
                <a:gd name="T41" fmla="*/ 1 h 964"/>
                <a:gd name="T42" fmla="*/ 0 w 2179"/>
                <a:gd name="T43" fmla="*/ 1 h 964"/>
                <a:gd name="T44" fmla="*/ 0 w 2179"/>
                <a:gd name="T45" fmla="*/ 1 h 964"/>
                <a:gd name="T46" fmla="*/ 2 w 2179"/>
                <a:gd name="T47" fmla="*/ 1 h 964"/>
                <a:gd name="T48" fmla="*/ 2 w 2179"/>
                <a:gd name="T49" fmla="*/ 1 h 964"/>
                <a:gd name="T50" fmla="*/ 1 w 2179"/>
                <a:gd name="T51" fmla="*/ 1 h 964"/>
                <a:gd name="T52" fmla="*/ 1 w 2179"/>
                <a:gd name="T53" fmla="*/ 1 h 964"/>
                <a:gd name="T54" fmla="*/ 1 w 2179"/>
                <a:gd name="T55" fmla="*/ 1 h 964"/>
                <a:gd name="T56" fmla="*/ 1 w 2179"/>
                <a:gd name="T57" fmla="*/ 1 h 964"/>
                <a:gd name="T58" fmla="*/ 0 w 2179"/>
                <a:gd name="T59" fmla="*/ 1 h 964"/>
                <a:gd name="T60" fmla="*/ 0 w 2179"/>
                <a:gd name="T61" fmla="*/ 1 h 964"/>
                <a:gd name="T62" fmla="*/ 0 w 2179"/>
                <a:gd name="T63" fmla="*/ 1 h 964"/>
                <a:gd name="T64" fmla="*/ 2 w 2179"/>
                <a:gd name="T65" fmla="*/ 1 h 964"/>
                <a:gd name="T66" fmla="*/ 2 w 2179"/>
                <a:gd name="T67" fmla="*/ 1 h 964"/>
                <a:gd name="T68" fmla="*/ 2 w 2179"/>
                <a:gd name="T69" fmla="*/ 1 h 964"/>
                <a:gd name="T70" fmla="*/ 2 w 2179"/>
                <a:gd name="T71" fmla="*/ 1 h 964"/>
                <a:gd name="T72" fmla="*/ 1 w 2179"/>
                <a:gd name="T73" fmla="*/ 1 h 964"/>
                <a:gd name="T74" fmla="*/ 1 w 2179"/>
                <a:gd name="T75" fmla="*/ 1 h 964"/>
                <a:gd name="T76" fmla="*/ 1 w 2179"/>
                <a:gd name="T77" fmla="*/ 1 h 964"/>
                <a:gd name="T78" fmla="*/ 1 w 2179"/>
                <a:gd name="T79" fmla="*/ 1 h 964"/>
                <a:gd name="T80" fmla="*/ 0 w 2179"/>
                <a:gd name="T81" fmla="*/ 1 h 964"/>
                <a:gd name="T82" fmla="*/ 0 w 2179"/>
                <a:gd name="T83" fmla="*/ 1 h 964"/>
                <a:gd name="T84" fmla="*/ 0 w 2179"/>
                <a:gd name="T85" fmla="*/ 1 h 964"/>
                <a:gd name="T86" fmla="*/ 0 w 2179"/>
                <a:gd name="T87" fmla="*/ 0 h 964"/>
                <a:gd name="T88" fmla="*/ 0 w 2179"/>
                <a:gd name="T89" fmla="*/ 0 h 964"/>
                <a:gd name="T90" fmla="*/ 0 w 2179"/>
                <a:gd name="T91" fmla="*/ 0 h 964"/>
                <a:gd name="T92" fmla="*/ 1 w 2179"/>
                <a:gd name="T93" fmla="*/ 0 h 964"/>
                <a:gd name="T94" fmla="*/ 0 w 2179"/>
                <a:gd name="T95" fmla="*/ 0 h 964"/>
                <a:gd name="T96" fmla="*/ 0 w 2179"/>
                <a:gd name="T97" fmla="*/ 0 h 964"/>
                <a:gd name="T98" fmla="*/ 0 w 2179"/>
                <a:gd name="T99" fmla="*/ 0 h 964"/>
                <a:gd name="T100" fmla="*/ 1 w 2179"/>
                <a:gd name="T101" fmla="*/ 0 h 964"/>
                <a:gd name="T102" fmla="*/ 1 w 2179"/>
                <a:gd name="T103" fmla="*/ 0 h 964"/>
                <a:gd name="T104" fmla="*/ 1 w 2179"/>
                <a:gd name="T105" fmla="*/ 0 h 964"/>
                <a:gd name="T106" fmla="*/ 1 w 2179"/>
                <a:gd name="T107" fmla="*/ 0 h 964"/>
                <a:gd name="T108" fmla="*/ 1 w 2179"/>
                <a:gd name="T109" fmla="*/ 0 h 964"/>
                <a:gd name="T110" fmla="*/ 0 w 2179"/>
                <a:gd name="T111" fmla="*/ 0 h 964"/>
                <a:gd name="T112" fmla="*/ 0 w 2179"/>
                <a:gd name="T113" fmla="*/ 0 h 964"/>
                <a:gd name="T114" fmla="*/ 0 w 2179"/>
                <a:gd name="T115" fmla="*/ 0 h 96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2179" h="964">
                  <a:moveTo>
                    <a:pt x="1059" y="766"/>
                  </a:moveTo>
                  <a:lnTo>
                    <a:pt x="1059" y="834"/>
                  </a:lnTo>
                  <a:lnTo>
                    <a:pt x="1085" y="834"/>
                  </a:lnTo>
                  <a:lnTo>
                    <a:pt x="1107" y="831"/>
                  </a:lnTo>
                  <a:lnTo>
                    <a:pt x="1121" y="825"/>
                  </a:lnTo>
                  <a:lnTo>
                    <a:pt x="1131" y="814"/>
                  </a:lnTo>
                  <a:lnTo>
                    <a:pt x="1133" y="799"/>
                  </a:lnTo>
                  <a:lnTo>
                    <a:pt x="1131" y="786"/>
                  </a:lnTo>
                  <a:lnTo>
                    <a:pt x="1123" y="776"/>
                  </a:lnTo>
                  <a:lnTo>
                    <a:pt x="1109" y="769"/>
                  </a:lnTo>
                  <a:lnTo>
                    <a:pt x="1089" y="766"/>
                  </a:lnTo>
                  <a:lnTo>
                    <a:pt x="1059" y="766"/>
                  </a:lnTo>
                  <a:close/>
                  <a:moveTo>
                    <a:pt x="1677" y="738"/>
                  </a:moveTo>
                  <a:lnTo>
                    <a:pt x="1714" y="738"/>
                  </a:lnTo>
                  <a:lnTo>
                    <a:pt x="1780" y="838"/>
                  </a:lnTo>
                  <a:lnTo>
                    <a:pt x="1845" y="738"/>
                  </a:lnTo>
                  <a:lnTo>
                    <a:pt x="1883" y="738"/>
                  </a:lnTo>
                  <a:lnTo>
                    <a:pt x="1796" y="867"/>
                  </a:lnTo>
                  <a:lnTo>
                    <a:pt x="1796" y="960"/>
                  </a:lnTo>
                  <a:lnTo>
                    <a:pt x="1764" y="960"/>
                  </a:lnTo>
                  <a:lnTo>
                    <a:pt x="1764" y="867"/>
                  </a:lnTo>
                  <a:lnTo>
                    <a:pt x="1677" y="738"/>
                  </a:lnTo>
                  <a:close/>
                  <a:moveTo>
                    <a:pt x="1487" y="738"/>
                  </a:moveTo>
                  <a:lnTo>
                    <a:pt x="1657" y="738"/>
                  </a:lnTo>
                  <a:lnTo>
                    <a:pt x="1657" y="766"/>
                  </a:lnTo>
                  <a:lnTo>
                    <a:pt x="1588" y="766"/>
                  </a:lnTo>
                  <a:lnTo>
                    <a:pt x="1588" y="960"/>
                  </a:lnTo>
                  <a:lnTo>
                    <a:pt x="1556" y="960"/>
                  </a:lnTo>
                  <a:lnTo>
                    <a:pt x="1556" y="766"/>
                  </a:lnTo>
                  <a:lnTo>
                    <a:pt x="1487" y="766"/>
                  </a:lnTo>
                  <a:lnTo>
                    <a:pt x="1487" y="738"/>
                  </a:lnTo>
                  <a:close/>
                  <a:moveTo>
                    <a:pt x="1410" y="738"/>
                  </a:moveTo>
                  <a:lnTo>
                    <a:pt x="1441" y="738"/>
                  </a:lnTo>
                  <a:lnTo>
                    <a:pt x="1441" y="960"/>
                  </a:lnTo>
                  <a:lnTo>
                    <a:pt x="1410" y="960"/>
                  </a:lnTo>
                  <a:lnTo>
                    <a:pt x="1410" y="738"/>
                  </a:lnTo>
                  <a:close/>
                  <a:moveTo>
                    <a:pt x="1027" y="738"/>
                  </a:moveTo>
                  <a:lnTo>
                    <a:pt x="1081" y="738"/>
                  </a:lnTo>
                  <a:lnTo>
                    <a:pt x="1097" y="738"/>
                  </a:lnTo>
                  <a:lnTo>
                    <a:pt x="1113" y="741"/>
                  </a:lnTo>
                  <a:lnTo>
                    <a:pt x="1128" y="744"/>
                  </a:lnTo>
                  <a:lnTo>
                    <a:pt x="1141" y="749"/>
                  </a:lnTo>
                  <a:lnTo>
                    <a:pt x="1152" y="757"/>
                  </a:lnTo>
                  <a:lnTo>
                    <a:pt x="1160" y="766"/>
                  </a:lnTo>
                  <a:lnTo>
                    <a:pt x="1165" y="781"/>
                  </a:lnTo>
                  <a:lnTo>
                    <a:pt x="1168" y="798"/>
                  </a:lnTo>
                  <a:lnTo>
                    <a:pt x="1164" y="818"/>
                  </a:lnTo>
                  <a:lnTo>
                    <a:pt x="1154" y="833"/>
                  </a:lnTo>
                  <a:lnTo>
                    <a:pt x="1140" y="843"/>
                  </a:lnTo>
                  <a:lnTo>
                    <a:pt x="1121" y="849"/>
                  </a:lnTo>
                  <a:lnTo>
                    <a:pt x="1121" y="850"/>
                  </a:lnTo>
                  <a:lnTo>
                    <a:pt x="1131" y="854"/>
                  </a:lnTo>
                  <a:lnTo>
                    <a:pt x="1137" y="861"/>
                  </a:lnTo>
                  <a:lnTo>
                    <a:pt x="1144" y="873"/>
                  </a:lnTo>
                  <a:lnTo>
                    <a:pt x="1185" y="960"/>
                  </a:lnTo>
                  <a:lnTo>
                    <a:pt x="1149" y="960"/>
                  </a:lnTo>
                  <a:lnTo>
                    <a:pt x="1115" y="883"/>
                  </a:lnTo>
                  <a:lnTo>
                    <a:pt x="1108" y="871"/>
                  </a:lnTo>
                  <a:lnTo>
                    <a:pt x="1099" y="865"/>
                  </a:lnTo>
                  <a:lnTo>
                    <a:pt x="1089" y="862"/>
                  </a:lnTo>
                  <a:lnTo>
                    <a:pt x="1077" y="862"/>
                  </a:lnTo>
                  <a:lnTo>
                    <a:pt x="1059" y="862"/>
                  </a:lnTo>
                  <a:lnTo>
                    <a:pt x="1059" y="960"/>
                  </a:lnTo>
                  <a:lnTo>
                    <a:pt x="1027" y="960"/>
                  </a:lnTo>
                  <a:lnTo>
                    <a:pt x="1027" y="738"/>
                  </a:lnTo>
                  <a:close/>
                  <a:moveTo>
                    <a:pt x="840" y="738"/>
                  </a:moveTo>
                  <a:lnTo>
                    <a:pt x="965" y="738"/>
                  </a:lnTo>
                  <a:lnTo>
                    <a:pt x="965" y="766"/>
                  </a:lnTo>
                  <a:lnTo>
                    <a:pt x="872" y="766"/>
                  </a:lnTo>
                  <a:lnTo>
                    <a:pt x="872" y="831"/>
                  </a:lnTo>
                  <a:lnTo>
                    <a:pt x="957" y="831"/>
                  </a:lnTo>
                  <a:lnTo>
                    <a:pt x="957" y="859"/>
                  </a:lnTo>
                  <a:lnTo>
                    <a:pt x="872" y="859"/>
                  </a:lnTo>
                  <a:lnTo>
                    <a:pt x="872" y="932"/>
                  </a:lnTo>
                  <a:lnTo>
                    <a:pt x="965" y="932"/>
                  </a:lnTo>
                  <a:lnTo>
                    <a:pt x="965" y="960"/>
                  </a:lnTo>
                  <a:lnTo>
                    <a:pt x="840" y="960"/>
                  </a:lnTo>
                  <a:lnTo>
                    <a:pt x="840" y="738"/>
                  </a:lnTo>
                  <a:close/>
                  <a:moveTo>
                    <a:pt x="586" y="738"/>
                  </a:moveTo>
                  <a:lnTo>
                    <a:pt x="622" y="738"/>
                  </a:lnTo>
                  <a:lnTo>
                    <a:pt x="691" y="932"/>
                  </a:lnTo>
                  <a:lnTo>
                    <a:pt x="761" y="738"/>
                  </a:lnTo>
                  <a:lnTo>
                    <a:pt x="794" y="738"/>
                  </a:lnTo>
                  <a:lnTo>
                    <a:pt x="709" y="960"/>
                  </a:lnTo>
                  <a:lnTo>
                    <a:pt x="670" y="960"/>
                  </a:lnTo>
                  <a:lnTo>
                    <a:pt x="586" y="738"/>
                  </a:lnTo>
                  <a:close/>
                  <a:moveTo>
                    <a:pt x="510" y="738"/>
                  </a:moveTo>
                  <a:lnTo>
                    <a:pt x="542" y="738"/>
                  </a:lnTo>
                  <a:lnTo>
                    <a:pt x="542" y="960"/>
                  </a:lnTo>
                  <a:lnTo>
                    <a:pt x="510" y="960"/>
                  </a:lnTo>
                  <a:lnTo>
                    <a:pt x="510" y="738"/>
                  </a:lnTo>
                  <a:close/>
                  <a:moveTo>
                    <a:pt x="267" y="738"/>
                  </a:moveTo>
                  <a:lnTo>
                    <a:pt x="311" y="738"/>
                  </a:lnTo>
                  <a:lnTo>
                    <a:pt x="408" y="918"/>
                  </a:lnTo>
                  <a:lnTo>
                    <a:pt x="409" y="918"/>
                  </a:lnTo>
                  <a:lnTo>
                    <a:pt x="409" y="738"/>
                  </a:lnTo>
                  <a:lnTo>
                    <a:pt x="441" y="738"/>
                  </a:lnTo>
                  <a:lnTo>
                    <a:pt x="441" y="960"/>
                  </a:lnTo>
                  <a:lnTo>
                    <a:pt x="400" y="960"/>
                  </a:lnTo>
                  <a:lnTo>
                    <a:pt x="300" y="778"/>
                  </a:lnTo>
                  <a:lnTo>
                    <a:pt x="299" y="778"/>
                  </a:lnTo>
                  <a:lnTo>
                    <a:pt x="299" y="960"/>
                  </a:lnTo>
                  <a:lnTo>
                    <a:pt x="267" y="960"/>
                  </a:lnTo>
                  <a:lnTo>
                    <a:pt x="267" y="738"/>
                  </a:lnTo>
                  <a:close/>
                  <a:moveTo>
                    <a:pt x="25" y="738"/>
                  </a:moveTo>
                  <a:lnTo>
                    <a:pt x="57" y="738"/>
                  </a:lnTo>
                  <a:lnTo>
                    <a:pt x="57" y="865"/>
                  </a:lnTo>
                  <a:lnTo>
                    <a:pt x="57" y="884"/>
                  </a:lnTo>
                  <a:lnTo>
                    <a:pt x="61" y="902"/>
                  </a:lnTo>
                  <a:lnTo>
                    <a:pt x="68" y="916"/>
                  </a:lnTo>
                  <a:lnTo>
                    <a:pt x="78" y="927"/>
                  </a:lnTo>
                  <a:lnTo>
                    <a:pt x="93" y="934"/>
                  </a:lnTo>
                  <a:lnTo>
                    <a:pt x="110" y="936"/>
                  </a:lnTo>
                  <a:lnTo>
                    <a:pt x="129" y="934"/>
                  </a:lnTo>
                  <a:lnTo>
                    <a:pt x="144" y="927"/>
                  </a:lnTo>
                  <a:lnTo>
                    <a:pt x="153" y="916"/>
                  </a:lnTo>
                  <a:lnTo>
                    <a:pt x="161" y="902"/>
                  </a:lnTo>
                  <a:lnTo>
                    <a:pt x="163" y="884"/>
                  </a:lnTo>
                  <a:lnTo>
                    <a:pt x="165" y="865"/>
                  </a:lnTo>
                  <a:lnTo>
                    <a:pt x="165" y="738"/>
                  </a:lnTo>
                  <a:lnTo>
                    <a:pt x="197" y="738"/>
                  </a:lnTo>
                  <a:lnTo>
                    <a:pt x="197" y="869"/>
                  </a:lnTo>
                  <a:lnTo>
                    <a:pt x="194" y="898"/>
                  </a:lnTo>
                  <a:lnTo>
                    <a:pt x="187" y="922"/>
                  </a:lnTo>
                  <a:lnTo>
                    <a:pt x="174" y="940"/>
                  </a:lnTo>
                  <a:lnTo>
                    <a:pt x="158" y="954"/>
                  </a:lnTo>
                  <a:lnTo>
                    <a:pt x="137" y="962"/>
                  </a:lnTo>
                  <a:lnTo>
                    <a:pt x="110" y="964"/>
                  </a:lnTo>
                  <a:lnTo>
                    <a:pt x="85" y="962"/>
                  </a:lnTo>
                  <a:lnTo>
                    <a:pt x="64" y="954"/>
                  </a:lnTo>
                  <a:lnTo>
                    <a:pt x="48" y="940"/>
                  </a:lnTo>
                  <a:lnTo>
                    <a:pt x="35" y="922"/>
                  </a:lnTo>
                  <a:lnTo>
                    <a:pt x="28" y="898"/>
                  </a:lnTo>
                  <a:lnTo>
                    <a:pt x="25" y="869"/>
                  </a:lnTo>
                  <a:lnTo>
                    <a:pt x="25" y="738"/>
                  </a:lnTo>
                  <a:close/>
                  <a:moveTo>
                    <a:pt x="1295" y="734"/>
                  </a:moveTo>
                  <a:lnTo>
                    <a:pt x="1318" y="737"/>
                  </a:lnTo>
                  <a:lnTo>
                    <a:pt x="1342" y="742"/>
                  </a:lnTo>
                  <a:lnTo>
                    <a:pt x="1338" y="772"/>
                  </a:lnTo>
                  <a:lnTo>
                    <a:pt x="1323" y="766"/>
                  </a:lnTo>
                  <a:lnTo>
                    <a:pt x="1311" y="764"/>
                  </a:lnTo>
                  <a:lnTo>
                    <a:pt x="1297" y="762"/>
                  </a:lnTo>
                  <a:lnTo>
                    <a:pt x="1285" y="764"/>
                  </a:lnTo>
                  <a:lnTo>
                    <a:pt x="1274" y="766"/>
                  </a:lnTo>
                  <a:lnTo>
                    <a:pt x="1266" y="772"/>
                  </a:lnTo>
                  <a:lnTo>
                    <a:pt x="1259" y="781"/>
                  </a:lnTo>
                  <a:lnTo>
                    <a:pt x="1257" y="793"/>
                  </a:lnTo>
                  <a:lnTo>
                    <a:pt x="1259" y="803"/>
                  </a:lnTo>
                  <a:lnTo>
                    <a:pt x="1266" y="811"/>
                  </a:lnTo>
                  <a:lnTo>
                    <a:pt x="1274" y="818"/>
                  </a:lnTo>
                  <a:lnTo>
                    <a:pt x="1286" y="825"/>
                  </a:lnTo>
                  <a:lnTo>
                    <a:pt x="1298" y="830"/>
                  </a:lnTo>
                  <a:lnTo>
                    <a:pt x="1311" y="837"/>
                  </a:lnTo>
                  <a:lnTo>
                    <a:pt x="1325" y="845"/>
                  </a:lnTo>
                  <a:lnTo>
                    <a:pt x="1335" y="854"/>
                  </a:lnTo>
                  <a:lnTo>
                    <a:pt x="1344" y="866"/>
                  </a:lnTo>
                  <a:lnTo>
                    <a:pt x="1350" y="881"/>
                  </a:lnTo>
                  <a:lnTo>
                    <a:pt x="1352" y="898"/>
                  </a:lnTo>
                  <a:lnTo>
                    <a:pt x="1350" y="916"/>
                  </a:lnTo>
                  <a:lnTo>
                    <a:pt x="1344" y="932"/>
                  </a:lnTo>
                  <a:lnTo>
                    <a:pt x="1335" y="944"/>
                  </a:lnTo>
                  <a:lnTo>
                    <a:pt x="1322" y="954"/>
                  </a:lnTo>
                  <a:lnTo>
                    <a:pt x="1307" y="959"/>
                  </a:lnTo>
                  <a:lnTo>
                    <a:pt x="1290" y="963"/>
                  </a:lnTo>
                  <a:lnTo>
                    <a:pt x="1271" y="964"/>
                  </a:lnTo>
                  <a:lnTo>
                    <a:pt x="1249" y="962"/>
                  </a:lnTo>
                  <a:lnTo>
                    <a:pt x="1226" y="955"/>
                  </a:lnTo>
                  <a:lnTo>
                    <a:pt x="1229" y="926"/>
                  </a:lnTo>
                  <a:lnTo>
                    <a:pt x="1242" y="930"/>
                  </a:lnTo>
                  <a:lnTo>
                    <a:pt x="1258" y="935"/>
                  </a:lnTo>
                  <a:lnTo>
                    <a:pt x="1275" y="936"/>
                  </a:lnTo>
                  <a:lnTo>
                    <a:pt x="1287" y="935"/>
                  </a:lnTo>
                  <a:lnTo>
                    <a:pt x="1298" y="931"/>
                  </a:lnTo>
                  <a:lnTo>
                    <a:pt x="1309" y="924"/>
                  </a:lnTo>
                  <a:lnTo>
                    <a:pt x="1317" y="914"/>
                  </a:lnTo>
                  <a:lnTo>
                    <a:pt x="1319" y="900"/>
                  </a:lnTo>
                  <a:lnTo>
                    <a:pt x="1317" y="888"/>
                  </a:lnTo>
                  <a:lnTo>
                    <a:pt x="1311" y="878"/>
                  </a:lnTo>
                  <a:lnTo>
                    <a:pt x="1302" y="871"/>
                  </a:lnTo>
                  <a:lnTo>
                    <a:pt x="1290" y="865"/>
                  </a:lnTo>
                  <a:lnTo>
                    <a:pt x="1278" y="858"/>
                  </a:lnTo>
                  <a:lnTo>
                    <a:pt x="1265" y="851"/>
                  </a:lnTo>
                  <a:lnTo>
                    <a:pt x="1253" y="845"/>
                  </a:lnTo>
                  <a:lnTo>
                    <a:pt x="1241" y="837"/>
                  </a:lnTo>
                  <a:lnTo>
                    <a:pt x="1232" y="826"/>
                  </a:lnTo>
                  <a:lnTo>
                    <a:pt x="1226" y="811"/>
                  </a:lnTo>
                  <a:lnTo>
                    <a:pt x="1224" y="796"/>
                  </a:lnTo>
                  <a:lnTo>
                    <a:pt x="1226" y="777"/>
                  </a:lnTo>
                  <a:lnTo>
                    <a:pt x="1233" y="762"/>
                  </a:lnTo>
                  <a:lnTo>
                    <a:pt x="1245" y="750"/>
                  </a:lnTo>
                  <a:lnTo>
                    <a:pt x="1258" y="741"/>
                  </a:lnTo>
                  <a:lnTo>
                    <a:pt x="1275" y="737"/>
                  </a:lnTo>
                  <a:lnTo>
                    <a:pt x="1295" y="734"/>
                  </a:lnTo>
                  <a:close/>
                  <a:moveTo>
                    <a:pt x="55" y="398"/>
                  </a:moveTo>
                  <a:lnTo>
                    <a:pt x="55" y="477"/>
                  </a:lnTo>
                  <a:lnTo>
                    <a:pt x="86" y="477"/>
                  </a:lnTo>
                  <a:lnTo>
                    <a:pt x="98" y="475"/>
                  </a:lnTo>
                  <a:lnTo>
                    <a:pt x="110" y="471"/>
                  </a:lnTo>
                  <a:lnTo>
                    <a:pt x="121" y="463"/>
                  </a:lnTo>
                  <a:lnTo>
                    <a:pt x="128" y="453"/>
                  </a:lnTo>
                  <a:lnTo>
                    <a:pt x="130" y="437"/>
                  </a:lnTo>
                  <a:lnTo>
                    <a:pt x="128" y="425"/>
                  </a:lnTo>
                  <a:lnTo>
                    <a:pt x="122" y="414"/>
                  </a:lnTo>
                  <a:lnTo>
                    <a:pt x="113" y="408"/>
                  </a:lnTo>
                  <a:lnTo>
                    <a:pt x="102" y="402"/>
                  </a:lnTo>
                  <a:lnTo>
                    <a:pt x="92" y="400"/>
                  </a:lnTo>
                  <a:lnTo>
                    <a:pt x="81" y="398"/>
                  </a:lnTo>
                  <a:lnTo>
                    <a:pt x="55" y="398"/>
                  </a:lnTo>
                  <a:close/>
                  <a:moveTo>
                    <a:pt x="310" y="396"/>
                  </a:moveTo>
                  <a:lnTo>
                    <a:pt x="291" y="397"/>
                  </a:lnTo>
                  <a:lnTo>
                    <a:pt x="274" y="405"/>
                  </a:lnTo>
                  <a:lnTo>
                    <a:pt x="260" y="416"/>
                  </a:lnTo>
                  <a:lnTo>
                    <a:pt x="251" y="429"/>
                  </a:lnTo>
                  <a:lnTo>
                    <a:pt x="243" y="445"/>
                  </a:lnTo>
                  <a:lnTo>
                    <a:pt x="239" y="463"/>
                  </a:lnTo>
                  <a:lnTo>
                    <a:pt x="237" y="482"/>
                  </a:lnTo>
                  <a:lnTo>
                    <a:pt x="238" y="501"/>
                  </a:lnTo>
                  <a:lnTo>
                    <a:pt x="243" y="518"/>
                  </a:lnTo>
                  <a:lnTo>
                    <a:pt x="250" y="535"/>
                  </a:lnTo>
                  <a:lnTo>
                    <a:pt x="260" y="548"/>
                  </a:lnTo>
                  <a:lnTo>
                    <a:pt x="274" y="559"/>
                  </a:lnTo>
                  <a:lnTo>
                    <a:pt x="290" y="566"/>
                  </a:lnTo>
                  <a:lnTo>
                    <a:pt x="310" y="568"/>
                  </a:lnTo>
                  <a:lnTo>
                    <a:pt x="331" y="566"/>
                  </a:lnTo>
                  <a:lnTo>
                    <a:pt x="347" y="559"/>
                  </a:lnTo>
                  <a:lnTo>
                    <a:pt x="360" y="548"/>
                  </a:lnTo>
                  <a:lnTo>
                    <a:pt x="371" y="535"/>
                  </a:lnTo>
                  <a:lnTo>
                    <a:pt x="377" y="518"/>
                  </a:lnTo>
                  <a:lnTo>
                    <a:pt x="381" y="501"/>
                  </a:lnTo>
                  <a:lnTo>
                    <a:pt x="384" y="482"/>
                  </a:lnTo>
                  <a:lnTo>
                    <a:pt x="381" y="463"/>
                  </a:lnTo>
                  <a:lnTo>
                    <a:pt x="377" y="445"/>
                  </a:lnTo>
                  <a:lnTo>
                    <a:pt x="369" y="429"/>
                  </a:lnTo>
                  <a:lnTo>
                    <a:pt x="360" y="416"/>
                  </a:lnTo>
                  <a:lnTo>
                    <a:pt x="347" y="405"/>
                  </a:lnTo>
                  <a:lnTo>
                    <a:pt x="330" y="397"/>
                  </a:lnTo>
                  <a:lnTo>
                    <a:pt x="310" y="396"/>
                  </a:lnTo>
                  <a:close/>
                  <a:moveTo>
                    <a:pt x="1920" y="371"/>
                  </a:moveTo>
                  <a:lnTo>
                    <a:pt x="1952" y="371"/>
                  </a:lnTo>
                  <a:lnTo>
                    <a:pt x="1952" y="592"/>
                  </a:lnTo>
                  <a:lnTo>
                    <a:pt x="1920" y="592"/>
                  </a:lnTo>
                  <a:lnTo>
                    <a:pt x="1920" y="371"/>
                  </a:lnTo>
                  <a:close/>
                  <a:moveTo>
                    <a:pt x="1677" y="371"/>
                  </a:moveTo>
                  <a:lnTo>
                    <a:pt x="1719" y="371"/>
                  </a:lnTo>
                  <a:lnTo>
                    <a:pt x="1817" y="550"/>
                  </a:lnTo>
                  <a:lnTo>
                    <a:pt x="1819" y="550"/>
                  </a:lnTo>
                  <a:lnTo>
                    <a:pt x="1819" y="371"/>
                  </a:lnTo>
                  <a:lnTo>
                    <a:pt x="1851" y="371"/>
                  </a:lnTo>
                  <a:lnTo>
                    <a:pt x="1851" y="592"/>
                  </a:lnTo>
                  <a:lnTo>
                    <a:pt x="1809" y="592"/>
                  </a:lnTo>
                  <a:lnTo>
                    <a:pt x="1708" y="410"/>
                  </a:lnTo>
                  <a:lnTo>
                    <a:pt x="1708" y="592"/>
                  </a:lnTo>
                  <a:lnTo>
                    <a:pt x="1677" y="592"/>
                  </a:lnTo>
                  <a:lnTo>
                    <a:pt x="1677" y="371"/>
                  </a:lnTo>
                  <a:close/>
                  <a:moveTo>
                    <a:pt x="1435" y="371"/>
                  </a:moveTo>
                  <a:lnTo>
                    <a:pt x="1467" y="371"/>
                  </a:lnTo>
                  <a:lnTo>
                    <a:pt x="1467" y="463"/>
                  </a:lnTo>
                  <a:lnTo>
                    <a:pt x="1573" y="463"/>
                  </a:lnTo>
                  <a:lnTo>
                    <a:pt x="1573" y="371"/>
                  </a:lnTo>
                  <a:lnTo>
                    <a:pt x="1605" y="371"/>
                  </a:lnTo>
                  <a:lnTo>
                    <a:pt x="1605" y="592"/>
                  </a:lnTo>
                  <a:lnTo>
                    <a:pt x="1573" y="592"/>
                  </a:lnTo>
                  <a:lnTo>
                    <a:pt x="1573" y="491"/>
                  </a:lnTo>
                  <a:lnTo>
                    <a:pt x="1467" y="491"/>
                  </a:lnTo>
                  <a:lnTo>
                    <a:pt x="1467" y="592"/>
                  </a:lnTo>
                  <a:lnTo>
                    <a:pt x="1435" y="592"/>
                  </a:lnTo>
                  <a:lnTo>
                    <a:pt x="1435" y="371"/>
                  </a:lnTo>
                  <a:close/>
                  <a:moveTo>
                    <a:pt x="1038" y="371"/>
                  </a:moveTo>
                  <a:lnTo>
                    <a:pt x="1161" y="371"/>
                  </a:lnTo>
                  <a:lnTo>
                    <a:pt x="1161" y="398"/>
                  </a:lnTo>
                  <a:lnTo>
                    <a:pt x="1068" y="398"/>
                  </a:lnTo>
                  <a:lnTo>
                    <a:pt x="1068" y="463"/>
                  </a:lnTo>
                  <a:lnTo>
                    <a:pt x="1153" y="463"/>
                  </a:lnTo>
                  <a:lnTo>
                    <a:pt x="1153" y="491"/>
                  </a:lnTo>
                  <a:lnTo>
                    <a:pt x="1068" y="491"/>
                  </a:lnTo>
                  <a:lnTo>
                    <a:pt x="1068" y="564"/>
                  </a:lnTo>
                  <a:lnTo>
                    <a:pt x="1161" y="564"/>
                  </a:lnTo>
                  <a:lnTo>
                    <a:pt x="1161" y="592"/>
                  </a:lnTo>
                  <a:lnTo>
                    <a:pt x="1038" y="592"/>
                  </a:lnTo>
                  <a:lnTo>
                    <a:pt x="1038" y="371"/>
                  </a:lnTo>
                  <a:close/>
                  <a:moveTo>
                    <a:pt x="820" y="371"/>
                  </a:moveTo>
                  <a:lnTo>
                    <a:pt x="990" y="371"/>
                  </a:lnTo>
                  <a:lnTo>
                    <a:pt x="990" y="398"/>
                  </a:lnTo>
                  <a:lnTo>
                    <a:pt x="921" y="398"/>
                  </a:lnTo>
                  <a:lnTo>
                    <a:pt x="921" y="592"/>
                  </a:lnTo>
                  <a:lnTo>
                    <a:pt x="889" y="592"/>
                  </a:lnTo>
                  <a:lnTo>
                    <a:pt x="889" y="398"/>
                  </a:lnTo>
                  <a:lnTo>
                    <a:pt x="820" y="398"/>
                  </a:lnTo>
                  <a:lnTo>
                    <a:pt x="820" y="371"/>
                  </a:lnTo>
                  <a:close/>
                  <a:moveTo>
                    <a:pt x="594" y="371"/>
                  </a:moveTo>
                  <a:lnTo>
                    <a:pt x="631" y="371"/>
                  </a:lnTo>
                  <a:lnTo>
                    <a:pt x="697" y="470"/>
                  </a:lnTo>
                  <a:lnTo>
                    <a:pt x="763" y="371"/>
                  </a:lnTo>
                  <a:lnTo>
                    <a:pt x="800" y="371"/>
                  </a:lnTo>
                  <a:lnTo>
                    <a:pt x="713" y="501"/>
                  </a:lnTo>
                  <a:lnTo>
                    <a:pt x="713" y="592"/>
                  </a:lnTo>
                  <a:lnTo>
                    <a:pt x="682" y="592"/>
                  </a:lnTo>
                  <a:lnTo>
                    <a:pt x="682" y="501"/>
                  </a:lnTo>
                  <a:lnTo>
                    <a:pt x="594" y="371"/>
                  </a:lnTo>
                  <a:close/>
                  <a:moveTo>
                    <a:pt x="476" y="371"/>
                  </a:moveTo>
                  <a:lnTo>
                    <a:pt x="508" y="371"/>
                  </a:lnTo>
                  <a:lnTo>
                    <a:pt x="508" y="564"/>
                  </a:lnTo>
                  <a:lnTo>
                    <a:pt x="601" y="564"/>
                  </a:lnTo>
                  <a:lnTo>
                    <a:pt x="601" y="592"/>
                  </a:lnTo>
                  <a:lnTo>
                    <a:pt x="476" y="592"/>
                  </a:lnTo>
                  <a:lnTo>
                    <a:pt x="476" y="371"/>
                  </a:lnTo>
                  <a:close/>
                  <a:moveTo>
                    <a:pt x="23" y="371"/>
                  </a:moveTo>
                  <a:lnTo>
                    <a:pt x="81" y="371"/>
                  </a:lnTo>
                  <a:lnTo>
                    <a:pt x="100" y="372"/>
                  </a:lnTo>
                  <a:lnTo>
                    <a:pt x="117" y="376"/>
                  </a:lnTo>
                  <a:lnTo>
                    <a:pt x="133" y="381"/>
                  </a:lnTo>
                  <a:lnTo>
                    <a:pt x="146" y="390"/>
                  </a:lnTo>
                  <a:lnTo>
                    <a:pt x="155" y="402"/>
                  </a:lnTo>
                  <a:lnTo>
                    <a:pt x="162" y="417"/>
                  </a:lnTo>
                  <a:lnTo>
                    <a:pt x="163" y="437"/>
                  </a:lnTo>
                  <a:lnTo>
                    <a:pt x="162" y="457"/>
                  </a:lnTo>
                  <a:lnTo>
                    <a:pt x="155" y="473"/>
                  </a:lnTo>
                  <a:lnTo>
                    <a:pt x="146" y="485"/>
                  </a:lnTo>
                  <a:lnTo>
                    <a:pt x="133" y="494"/>
                  </a:lnTo>
                  <a:lnTo>
                    <a:pt x="118" y="499"/>
                  </a:lnTo>
                  <a:lnTo>
                    <a:pt x="102" y="503"/>
                  </a:lnTo>
                  <a:lnTo>
                    <a:pt x="85" y="505"/>
                  </a:lnTo>
                  <a:lnTo>
                    <a:pt x="55" y="505"/>
                  </a:lnTo>
                  <a:lnTo>
                    <a:pt x="55" y="592"/>
                  </a:lnTo>
                  <a:lnTo>
                    <a:pt x="23" y="592"/>
                  </a:lnTo>
                  <a:lnTo>
                    <a:pt x="23" y="371"/>
                  </a:lnTo>
                  <a:close/>
                  <a:moveTo>
                    <a:pt x="2128" y="367"/>
                  </a:moveTo>
                  <a:lnTo>
                    <a:pt x="2154" y="369"/>
                  </a:lnTo>
                  <a:lnTo>
                    <a:pt x="2177" y="377"/>
                  </a:lnTo>
                  <a:lnTo>
                    <a:pt x="2175" y="408"/>
                  </a:lnTo>
                  <a:lnTo>
                    <a:pt x="2154" y="398"/>
                  </a:lnTo>
                  <a:lnTo>
                    <a:pt x="2130" y="396"/>
                  </a:lnTo>
                  <a:lnTo>
                    <a:pt x="2106" y="398"/>
                  </a:lnTo>
                  <a:lnTo>
                    <a:pt x="2084" y="406"/>
                  </a:lnTo>
                  <a:lnTo>
                    <a:pt x="2067" y="420"/>
                  </a:lnTo>
                  <a:lnTo>
                    <a:pt x="2055" y="437"/>
                  </a:lnTo>
                  <a:lnTo>
                    <a:pt x="2047" y="458"/>
                  </a:lnTo>
                  <a:lnTo>
                    <a:pt x="2045" y="482"/>
                  </a:lnTo>
                  <a:lnTo>
                    <a:pt x="2047" y="506"/>
                  </a:lnTo>
                  <a:lnTo>
                    <a:pt x="2055" y="527"/>
                  </a:lnTo>
                  <a:lnTo>
                    <a:pt x="2068" y="545"/>
                  </a:lnTo>
                  <a:lnTo>
                    <a:pt x="2086" y="558"/>
                  </a:lnTo>
                  <a:lnTo>
                    <a:pt x="2106" y="566"/>
                  </a:lnTo>
                  <a:lnTo>
                    <a:pt x="2128" y="568"/>
                  </a:lnTo>
                  <a:lnTo>
                    <a:pt x="2146" y="567"/>
                  </a:lnTo>
                  <a:lnTo>
                    <a:pt x="2163" y="563"/>
                  </a:lnTo>
                  <a:lnTo>
                    <a:pt x="2176" y="558"/>
                  </a:lnTo>
                  <a:lnTo>
                    <a:pt x="2179" y="588"/>
                  </a:lnTo>
                  <a:lnTo>
                    <a:pt x="2160" y="594"/>
                  </a:lnTo>
                  <a:lnTo>
                    <a:pt x="2143" y="596"/>
                  </a:lnTo>
                  <a:lnTo>
                    <a:pt x="2127" y="596"/>
                  </a:lnTo>
                  <a:lnTo>
                    <a:pt x="2099" y="594"/>
                  </a:lnTo>
                  <a:lnTo>
                    <a:pt x="2074" y="586"/>
                  </a:lnTo>
                  <a:lnTo>
                    <a:pt x="2053" y="574"/>
                  </a:lnTo>
                  <a:lnTo>
                    <a:pt x="2034" y="556"/>
                  </a:lnTo>
                  <a:lnTo>
                    <a:pt x="2022" y="535"/>
                  </a:lnTo>
                  <a:lnTo>
                    <a:pt x="2014" y="510"/>
                  </a:lnTo>
                  <a:lnTo>
                    <a:pt x="2010" y="481"/>
                  </a:lnTo>
                  <a:lnTo>
                    <a:pt x="2014" y="453"/>
                  </a:lnTo>
                  <a:lnTo>
                    <a:pt x="2022" y="429"/>
                  </a:lnTo>
                  <a:lnTo>
                    <a:pt x="2035" y="408"/>
                  </a:lnTo>
                  <a:lnTo>
                    <a:pt x="2054" y="390"/>
                  </a:lnTo>
                  <a:lnTo>
                    <a:pt x="2075" y="377"/>
                  </a:lnTo>
                  <a:lnTo>
                    <a:pt x="2100" y="371"/>
                  </a:lnTo>
                  <a:lnTo>
                    <a:pt x="2128" y="367"/>
                  </a:lnTo>
                  <a:close/>
                  <a:moveTo>
                    <a:pt x="1331" y="367"/>
                  </a:moveTo>
                  <a:lnTo>
                    <a:pt x="1356" y="369"/>
                  </a:lnTo>
                  <a:lnTo>
                    <a:pt x="1382" y="377"/>
                  </a:lnTo>
                  <a:lnTo>
                    <a:pt x="1379" y="408"/>
                  </a:lnTo>
                  <a:lnTo>
                    <a:pt x="1356" y="398"/>
                  </a:lnTo>
                  <a:lnTo>
                    <a:pt x="1334" y="396"/>
                  </a:lnTo>
                  <a:lnTo>
                    <a:pt x="1309" y="398"/>
                  </a:lnTo>
                  <a:lnTo>
                    <a:pt x="1289" y="406"/>
                  </a:lnTo>
                  <a:lnTo>
                    <a:pt x="1271" y="420"/>
                  </a:lnTo>
                  <a:lnTo>
                    <a:pt x="1258" y="437"/>
                  </a:lnTo>
                  <a:lnTo>
                    <a:pt x="1250" y="458"/>
                  </a:lnTo>
                  <a:lnTo>
                    <a:pt x="1247" y="482"/>
                  </a:lnTo>
                  <a:lnTo>
                    <a:pt x="1251" y="506"/>
                  </a:lnTo>
                  <a:lnTo>
                    <a:pt x="1259" y="527"/>
                  </a:lnTo>
                  <a:lnTo>
                    <a:pt x="1273" y="545"/>
                  </a:lnTo>
                  <a:lnTo>
                    <a:pt x="1290" y="558"/>
                  </a:lnTo>
                  <a:lnTo>
                    <a:pt x="1310" y="566"/>
                  </a:lnTo>
                  <a:lnTo>
                    <a:pt x="1331" y="568"/>
                  </a:lnTo>
                  <a:lnTo>
                    <a:pt x="1348" y="567"/>
                  </a:lnTo>
                  <a:lnTo>
                    <a:pt x="1366" y="563"/>
                  </a:lnTo>
                  <a:lnTo>
                    <a:pt x="1380" y="558"/>
                  </a:lnTo>
                  <a:lnTo>
                    <a:pt x="1382" y="588"/>
                  </a:lnTo>
                  <a:lnTo>
                    <a:pt x="1364" y="594"/>
                  </a:lnTo>
                  <a:lnTo>
                    <a:pt x="1346" y="596"/>
                  </a:lnTo>
                  <a:lnTo>
                    <a:pt x="1331" y="596"/>
                  </a:lnTo>
                  <a:lnTo>
                    <a:pt x="1303" y="594"/>
                  </a:lnTo>
                  <a:lnTo>
                    <a:pt x="1278" y="586"/>
                  </a:lnTo>
                  <a:lnTo>
                    <a:pt x="1255" y="574"/>
                  </a:lnTo>
                  <a:lnTo>
                    <a:pt x="1238" y="556"/>
                  </a:lnTo>
                  <a:lnTo>
                    <a:pt x="1225" y="535"/>
                  </a:lnTo>
                  <a:lnTo>
                    <a:pt x="1217" y="510"/>
                  </a:lnTo>
                  <a:lnTo>
                    <a:pt x="1214" y="481"/>
                  </a:lnTo>
                  <a:lnTo>
                    <a:pt x="1217" y="453"/>
                  </a:lnTo>
                  <a:lnTo>
                    <a:pt x="1226" y="429"/>
                  </a:lnTo>
                  <a:lnTo>
                    <a:pt x="1240" y="408"/>
                  </a:lnTo>
                  <a:lnTo>
                    <a:pt x="1257" y="390"/>
                  </a:lnTo>
                  <a:lnTo>
                    <a:pt x="1279" y="377"/>
                  </a:lnTo>
                  <a:lnTo>
                    <a:pt x="1303" y="371"/>
                  </a:lnTo>
                  <a:lnTo>
                    <a:pt x="1331" y="367"/>
                  </a:lnTo>
                  <a:close/>
                  <a:moveTo>
                    <a:pt x="310" y="367"/>
                  </a:moveTo>
                  <a:lnTo>
                    <a:pt x="337" y="371"/>
                  </a:lnTo>
                  <a:lnTo>
                    <a:pt x="361" y="378"/>
                  </a:lnTo>
                  <a:lnTo>
                    <a:pt x="380" y="392"/>
                  </a:lnTo>
                  <a:lnTo>
                    <a:pt x="396" y="409"/>
                  </a:lnTo>
                  <a:lnTo>
                    <a:pt x="408" y="430"/>
                  </a:lnTo>
                  <a:lnTo>
                    <a:pt x="415" y="454"/>
                  </a:lnTo>
                  <a:lnTo>
                    <a:pt x="417" y="482"/>
                  </a:lnTo>
                  <a:lnTo>
                    <a:pt x="415" y="510"/>
                  </a:lnTo>
                  <a:lnTo>
                    <a:pt x="408" y="534"/>
                  </a:lnTo>
                  <a:lnTo>
                    <a:pt x="396" y="555"/>
                  </a:lnTo>
                  <a:lnTo>
                    <a:pt x="381" y="572"/>
                  </a:lnTo>
                  <a:lnTo>
                    <a:pt x="361" y="586"/>
                  </a:lnTo>
                  <a:lnTo>
                    <a:pt x="337" y="594"/>
                  </a:lnTo>
                  <a:lnTo>
                    <a:pt x="310" y="596"/>
                  </a:lnTo>
                  <a:lnTo>
                    <a:pt x="283" y="594"/>
                  </a:lnTo>
                  <a:lnTo>
                    <a:pt x="259" y="586"/>
                  </a:lnTo>
                  <a:lnTo>
                    <a:pt x="239" y="572"/>
                  </a:lnTo>
                  <a:lnTo>
                    <a:pt x="225" y="555"/>
                  </a:lnTo>
                  <a:lnTo>
                    <a:pt x="213" y="534"/>
                  </a:lnTo>
                  <a:lnTo>
                    <a:pt x="206" y="510"/>
                  </a:lnTo>
                  <a:lnTo>
                    <a:pt x="203" y="482"/>
                  </a:lnTo>
                  <a:lnTo>
                    <a:pt x="206" y="454"/>
                  </a:lnTo>
                  <a:lnTo>
                    <a:pt x="213" y="430"/>
                  </a:lnTo>
                  <a:lnTo>
                    <a:pt x="225" y="409"/>
                  </a:lnTo>
                  <a:lnTo>
                    <a:pt x="241" y="392"/>
                  </a:lnTo>
                  <a:lnTo>
                    <a:pt x="259" y="378"/>
                  </a:lnTo>
                  <a:lnTo>
                    <a:pt x="283" y="371"/>
                  </a:lnTo>
                  <a:lnTo>
                    <a:pt x="310" y="367"/>
                  </a:lnTo>
                  <a:close/>
                  <a:moveTo>
                    <a:pt x="310" y="28"/>
                  </a:moveTo>
                  <a:lnTo>
                    <a:pt x="291" y="31"/>
                  </a:lnTo>
                  <a:lnTo>
                    <a:pt x="274" y="37"/>
                  </a:lnTo>
                  <a:lnTo>
                    <a:pt x="260" y="48"/>
                  </a:lnTo>
                  <a:lnTo>
                    <a:pt x="251" y="61"/>
                  </a:lnTo>
                  <a:lnTo>
                    <a:pt x="243" y="77"/>
                  </a:lnTo>
                  <a:lnTo>
                    <a:pt x="239" y="96"/>
                  </a:lnTo>
                  <a:lnTo>
                    <a:pt x="237" y="114"/>
                  </a:lnTo>
                  <a:lnTo>
                    <a:pt x="238" y="133"/>
                  </a:lnTo>
                  <a:lnTo>
                    <a:pt x="243" y="151"/>
                  </a:lnTo>
                  <a:lnTo>
                    <a:pt x="250" y="167"/>
                  </a:lnTo>
                  <a:lnTo>
                    <a:pt x="260" y="181"/>
                  </a:lnTo>
                  <a:lnTo>
                    <a:pt x="274" y="191"/>
                  </a:lnTo>
                  <a:lnTo>
                    <a:pt x="290" y="198"/>
                  </a:lnTo>
                  <a:lnTo>
                    <a:pt x="310" y="201"/>
                  </a:lnTo>
                  <a:lnTo>
                    <a:pt x="331" y="198"/>
                  </a:lnTo>
                  <a:lnTo>
                    <a:pt x="347" y="191"/>
                  </a:lnTo>
                  <a:lnTo>
                    <a:pt x="360" y="181"/>
                  </a:lnTo>
                  <a:lnTo>
                    <a:pt x="371" y="167"/>
                  </a:lnTo>
                  <a:lnTo>
                    <a:pt x="377" y="151"/>
                  </a:lnTo>
                  <a:lnTo>
                    <a:pt x="381" y="133"/>
                  </a:lnTo>
                  <a:lnTo>
                    <a:pt x="384" y="114"/>
                  </a:lnTo>
                  <a:lnTo>
                    <a:pt x="381" y="96"/>
                  </a:lnTo>
                  <a:lnTo>
                    <a:pt x="377" y="77"/>
                  </a:lnTo>
                  <a:lnTo>
                    <a:pt x="369" y="61"/>
                  </a:lnTo>
                  <a:lnTo>
                    <a:pt x="360" y="48"/>
                  </a:lnTo>
                  <a:lnTo>
                    <a:pt x="347" y="37"/>
                  </a:lnTo>
                  <a:lnTo>
                    <a:pt x="330" y="31"/>
                  </a:lnTo>
                  <a:lnTo>
                    <a:pt x="310" y="28"/>
                  </a:lnTo>
                  <a:close/>
                  <a:moveTo>
                    <a:pt x="963" y="4"/>
                  </a:moveTo>
                  <a:lnTo>
                    <a:pt x="995" y="4"/>
                  </a:lnTo>
                  <a:lnTo>
                    <a:pt x="995" y="101"/>
                  </a:lnTo>
                  <a:lnTo>
                    <a:pt x="1091" y="4"/>
                  </a:lnTo>
                  <a:lnTo>
                    <a:pt x="1133" y="4"/>
                  </a:lnTo>
                  <a:lnTo>
                    <a:pt x="1028" y="108"/>
                  </a:lnTo>
                  <a:lnTo>
                    <a:pt x="1141" y="226"/>
                  </a:lnTo>
                  <a:lnTo>
                    <a:pt x="1095" y="226"/>
                  </a:lnTo>
                  <a:lnTo>
                    <a:pt x="995" y="117"/>
                  </a:lnTo>
                  <a:lnTo>
                    <a:pt x="995" y="226"/>
                  </a:lnTo>
                  <a:lnTo>
                    <a:pt x="963" y="226"/>
                  </a:lnTo>
                  <a:lnTo>
                    <a:pt x="963" y="4"/>
                  </a:lnTo>
                  <a:close/>
                  <a:moveTo>
                    <a:pt x="476" y="4"/>
                  </a:moveTo>
                  <a:lnTo>
                    <a:pt x="529" y="4"/>
                  </a:lnTo>
                  <a:lnTo>
                    <a:pt x="598" y="187"/>
                  </a:lnTo>
                  <a:lnTo>
                    <a:pt x="667" y="4"/>
                  </a:lnTo>
                  <a:lnTo>
                    <a:pt x="719" y="4"/>
                  </a:lnTo>
                  <a:lnTo>
                    <a:pt x="719" y="226"/>
                  </a:lnTo>
                  <a:lnTo>
                    <a:pt x="687" y="226"/>
                  </a:lnTo>
                  <a:lnTo>
                    <a:pt x="687" y="33"/>
                  </a:lnTo>
                  <a:lnTo>
                    <a:pt x="614" y="226"/>
                  </a:lnTo>
                  <a:lnTo>
                    <a:pt x="582" y="226"/>
                  </a:lnTo>
                  <a:lnTo>
                    <a:pt x="509" y="33"/>
                  </a:lnTo>
                  <a:lnTo>
                    <a:pt x="508" y="33"/>
                  </a:lnTo>
                  <a:lnTo>
                    <a:pt x="508" y="226"/>
                  </a:lnTo>
                  <a:lnTo>
                    <a:pt x="476" y="226"/>
                  </a:lnTo>
                  <a:lnTo>
                    <a:pt x="476" y="4"/>
                  </a:lnTo>
                  <a:close/>
                  <a:moveTo>
                    <a:pt x="0" y="4"/>
                  </a:moveTo>
                  <a:lnTo>
                    <a:pt x="169" y="4"/>
                  </a:lnTo>
                  <a:lnTo>
                    <a:pt x="169" y="32"/>
                  </a:lnTo>
                  <a:lnTo>
                    <a:pt x="101" y="32"/>
                  </a:lnTo>
                  <a:lnTo>
                    <a:pt x="101" y="226"/>
                  </a:lnTo>
                  <a:lnTo>
                    <a:pt x="69" y="226"/>
                  </a:lnTo>
                  <a:lnTo>
                    <a:pt x="69" y="32"/>
                  </a:lnTo>
                  <a:lnTo>
                    <a:pt x="0" y="32"/>
                  </a:lnTo>
                  <a:lnTo>
                    <a:pt x="0" y="4"/>
                  </a:lnTo>
                  <a:close/>
                  <a:moveTo>
                    <a:pt x="848" y="0"/>
                  </a:moveTo>
                  <a:lnTo>
                    <a:pt x="872" y="1"/>
                  </a:lnTo>
                  <a:lnTo>
                    <a:pt x="895" y="8"/>
                  </a:lnTo>
                  <a:lnTo>
                    <a:pt x="890" y="37"/>
                  </a:lnTo>
                  <a:lnTo>
                    <a:pt x="877" y="32"/>
                  </a:lnTo>
                  <a:lnTo>
                    <a:pt x="864" y="28"/>
                  </a:lnTo>
                  <a:lnTo>
                    <a:pt x="849" y="28"/>
                  </a:lnTo>
                  <a:lnTo>
                    <a:pt x="838" y="28"/>
                  </a:lnTo>
                  <a:lnTo>
                    <a:pt x="828" y="32"/>
                  </a:lnTo>
                  <a:lnTo>
                    <a:pt x="818" y="37"/>
                  </a:lnTo>
                  <a:lnTo>
                    <a:pt x="812" y="45"/>
                  </a:lnTo>
                  <a:lnTo>
                    <a:pt x="810" y="57"/>
                  </a:lnTo>
                  <a:lnTo>
                    <a:pt x="812" y="68"/>
                  </a:lnTo>
                  <a:lnTo>
                    <a:pt x="818" y="76"/>
                  </a:lnTo>
                  <a:lnTo>
                    <a:pt x="828" y="84"/>
                  </a:lnTo>
                  <a:lnTo>
                    <a:pt x="838" y="89"/>
                  </a:lnTo>
                  <a:lnTo>
                    <a:pt x="852" y="96"/>
                  </a:lnTo>
                  <a:lnTo>
                    <a:pt x="864" y="102"/>
                  </a:lnTo>
                  <a:lnTo>
                    <a:pt x="877" y="109"/>
                  </a:lnTo>
                  <a:lnTo>
                    <a:pt x="887" y="118"/>
                  </a:lnTo>
                  <a:lnTo>
                    <a:pt x="897" y="130"/>
                  </a:lnTo>
                  <a:lnTo>
                    <a:pt x="903" y="145"/>
                  </a:lnTo>
                  <a:lnTo>
                    <a:pt x="905" y="163"/>
                  </a:lnTo>
                  <a:lnTo>
                    <a:pt x="903" y="182"/>
                  </a:lnTo>
                  <a:lnTo>
                    <a:pt x="897" y="197"/>
                  </a:lnTo>
                  <a:lnTo>
                    <a:pt x="887" y="208"/>
                  </a:lnTo>
                  <a:lnTo>
                    <a:pt x="874" y="218"/>
                  </a:lnTo>
                  <a:lnTo>
                    <a:pt x="860" y="224"/>
                  </a:lnTo>
                  <a:lnTo>
                    <a:pt x="842" y="228"/>
                  </a:lnTo>
                  <a:lnTo>
                    <a:pt x="824" y="228"/>
                  </a:lnTo>
                  <a:lnTo>
                    <a:pt x="801" y="226"/>
                  </a:lnTo>
                  <a:lnTo>
                    <a:pt x="779" y="219"/>
                  </a:lnTo>
                  <a:lnTo>
                    <a:pt x="783" y="190"/>
                  </a:lnTo>
                  <a:lnTo>
                    <a:pt x="796" y="195"/>
                  </a:lnTo>
                  <a:lnTo>
                    <a:pt x="812" y="199"/>
                  </a:lnTo>
                  <a:lnTo>
                    <a:pt x="828" y="201"/>
                  </a:lnTo>
                  <a:lnTo>
                    <a:pt x="840" y="199"/>
                  </a:lnTo>
                  <a:lnTo>
                    <a:pt x="852" y="195"/>
                  </a:lnTo>
                  <a:lnTo>
                    <a:pt x="861" y="189"/>
                  </a:lnTo>
                  <a:lnTo>
                    <a:pt x="869" y="178"/>
                  </a:lnTo>
                  <a:lnTo>
                    <a:pt x="872" y="165"/>
                  </a:lnTo>
                  <a:lnTo>
                    <a:pt x="869" y="153"/>
                  </a:lnTo>
                  <a:lnTo>
                    <a:pt x="864" y="143"/>
                  </a:lnTo>
                  <a:lnTo>
                    <a:pt x="854" y="135"/>
                  </a:lnTo>
                  <a:lnTo>
                    <a:pt x="842" y="129"/>
                  </a:lnTo>
                  <a:lnTo>
                    <a:pt x="830" y="122"/>
                  </a:lnTo>
                  <a:lnTo>
                    <a:pt x="817" y="117"/>
                  </a:lnTo>
                  <a:lnTo>
                    <a:pt x="805" y="109"/>
                  </a:lnTo>
                  <a:lnTo>
                    <a:pt x="793" y="101"/>
                  </a:lnTo>
                  <a:lnTo>
                    <a:pt x="785" y="90"/>
                  </a:lnTo>
                  <a:lnTo>
                    <a:pt x="779" y="77"/>
                  </a:lnTo>
                  <a:lnTo>
                    <a:pt x="776" y="60"/>
                  </a:lnTo>
                  <a:lnTo>
                    <a:pt x="779" y="41"/>
                  </a:lnTo>
                  <a:lnTo>
                    <a:pt x="787" y="27"/>
                  </a:lnTo>
                  <a:lnTo>
                    <a:pt x="797" y="15"/>
                  </a:lnTo>
                  <a:lnTo>
                    <a:pt x="812" y="7"/>
                  </a:lnTo>
                  <a:lnTo>
                    <a:pt x="829" y="1"/>
                  </a:lnTo>
                  <a:lnTo>
                    <a:pt x="848" y="0"/>
                  </a:lnTo>
                  <a:close/>
                  <a:moveTo>
                    <a:pt x="310" y="0"/>
                  </a:moveTo>
                  <a:lnTo>
                    <a:pt x="337" y="3"/>
                  </a:lnTo>
                  <a:lnTo>
                    <a:pt x="361" y="11"/>
                  </a:lnTo>
                  <a:lnTo>
                    <a:pt x="380" y="24"/>
                  </a:lnTo>
                  <a:lnTo>
                    <a:pt x="396" y="41"/>
                  </a:lnTo>
                  <a:lnTo>
                    <a:pt x="408" y="62"/>
                  </a:lnTo>
                  <a:lnTo>
                    <a:pt x="415" y="88"/>
                  </a:lnTo>
                  <a:lnTo>
                    <a:pt x="417" y="114"/>
                  </a:lnTo>
                  <a:lnTo>
                    <a:pt x="415" y="142"/>
                  </a:lnTo>
                  <a:lnTo>
                    <a:pt x="408" y="166"/>
                  </a:lnTo>
                  <a:lnTo>
                    <a:pt x="396" y="187"/>
                  </a:lnTo>
                  <a:lnTo>
                    <a:pt x="381" y="205"/>
                  </a:lnTo>
                  <a:lnTo>
                    <a:pt x="361" y="218"/>
                  </a:lnTo>
                  <a:lnTo>
                    <a:pt x="337" y="226"/>
                  </a:lnTo>
                  <a:lnTo>
                    <a:pt x="310" y="228"/>
                  </a:lnTo>
                  <a:lnTo>
                    <a:pt x="283" y="226"/>
                  </a:lnTo>
                  <a:lnTo>
                    <a:pt x="259" y="218"/>
                  </a:lnTo>
                  <a:lnTo>
                    <a:pt x="239" y="205"/>
                  </a:lnTo>
                  <a:lnTo>
                    <a:pt x="225" y="187"/>
                  </a:lnTo>
                  <a:lnTo>
                    <a:pt x="213" y="166"/>
                  </a:lnTo>
                  <a:lnTo>
                    <a:pt x="206" y="142"/>
                  </a:lnTo>
                  <a:lnTo>
                    <a:pt x="203" y="114"/>
                  </a:lnTo>
                  <a:lnTo>
                    <a:pt x="206" y="88"/>
                  </a:lnTo>
                  <a:lnTo>
                    <a:pt x="213" y="62"/>
                  </a:lnTo>
                  <a:lnTo>
                    <a:pt x="225" y="41"/>
                  </a:lnTo>
                  <a:lnTo>
                    <a:pt x="241" y="24"/>
                  </a:lnTo>
                  <a:lnTo>
                    <a:pt x="259" y="11"/>
                  </a:lnTo>
                  <a:lnTo>
                    <a:pt x="283" y="3"/>
                  </a:lnTo>
                  <a:lnTo>
                    <a:pt x="310" y="0"/>
                  </a:lnTo>
                  <a:close/>
                </a:path>
              </a:pathLst>
            </a:custGeom>
            <a:solidFill>
              <a:schemeClr val="tx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dirty="0"/>
            </a:p>
          </p:txBody>
        </p:sp>
        <p:sp>
          <p:nvSpPr>
            <p:cNvPr id="20" name="Freeform 38">
              <a:extLst>
                <a:ext uri="{FF2B5EF4-FFF2-40B4-BE49-F238E27FC236}">
                  <a16:creationId xmlns:a16="http://schemas.microsoft.com/office/drawing/2014/main" id="{EBAF2975-6758-3D5C-9E9A-DEC5275B8121}"/>
                </a:ext>
              </a:extLst>
            </p:cNvPr>
            <p:cNvSpPr>
              <a:spLocks noEditPoints="1"/>
            </p:cNvSpPr>
            <p:nvPr/>
          </p:nvSpPr>
          <p:spPr bwMode="auto">
            <a:xfrm>
              <a:off x="348" y="434"/>
              <a:ext cx="266" cy="172"/>
            </a:xfrm>
            <a:custGeom>
              <a:avLst/>
              <a:gdLst>
                <a:gd name="T0" fmla="*/ 0 w 1066"/>
                <a:gd name="T1" fmla="*/ 0 h 690"/>
                <a:gd name="T2" fmla="*/ 1 w 1066"/>
                <a:gd name="T3" fmla="*/ 0 h 690"/>
                <a:gd name="T4" fmla="*/ 1 w 1066"/>
                <a:gd name="T5" fmla="*/ 1 h 690"/>
                <a:gd name="T6" fmla="*/ 0 w 1066"/>
                <a:gd name="T7" fmla="*/ 1 h 690"/>
                <a:gd name="T8" fmla="*/ 0 w 1066"/>
                <a:gd name="T9" fmla="*/ 0 h 690"/>
                <a:gd name="T10" fmla="*/ 1 w 1066"/>
                <a:gd name="T11" fmla="*/ 0 h 690"/>
                <a:gd name="T12" fmla="*/ 1 w 1066"/>
                <a:gd name="T13" fmla="*/ 0 h 690"/>
                <a:gd name="T14" fmla="*/ 1 w 1066"/>
                <a:gd name="T15" fmla="*/ 1 h 690"/>
                <a:gd name="T16" fmla="*/ 1 w 1066"/>
                <a:gd name="T17" fmla="*/ 1 h 690"/>
                <a:gd name="T18" fmla="*/ 1 w 1066"/>
                <a:gd name="T19" fmla="*/ 0 h 690"/>
                <a:gd name="T20" fmla="*/ 0 w 1066"/>
                <a:gd name="T21" fmla="*/ 0 h 690"/>
                <a:gd name="T22" fmla="*/ 0 w 1066"/>
                <a:gd name="T23" fmla="*/ 0 h 690"/>
                <a:gd name="T24" fmla="*/ 0 w 1066"/>
                <a:gd name="T25" fmla="*/ 1 h 690"/>
                <a:gd name="T26" fmla="*/ 0 w 1066"/>
                <a:gd name="T27" fmla="*/ 1 h 690"/>
                <a:gd name="T28" fmla="*/ 0 w 1066"/>
                <a:gd name="T29" fmla="*/ 0 h 69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66" h="690">
                  <a:moveTo>
                    <a:pt x="376" y="376"/>
                  </a:moveTo>
                  <a:lnTo>
                    <a:pt x="690" y="376"/>
                  </a:lnTo>
                  <a:lnTo>
                    <a:pt x="690" y="690"/>
                  </a:lnTo>
                  <a:lnTo>
                    <a:pt x="376" y="690"/>
                  </a:lnTo>
                  <a:lnTo>
                    <a:pt x="376" y="376"/>
                  </a:lnTo>
                  <a:close/>
                  <a:moveTo>
                    <a:pt x="752" y="0"/>
                  </a:moveTo>
                  <a:lnTo>
                    <a:pt x="1066" y="0"/>
                  </a:lnTo>
                  <a:lnTo>
                    <a:pt x="1066" y="690"/>
                  </a:lnTo>
                  <a:lnTo>
                    <a:pt x="752" y="690"/>
                  </a:lnTo>
                  <a:lnTo>
                    <a:pt x="752" y="0"/>
                  </a:lnTo>
                  <a:close/>
                  <a:moveTo>
                    <a:pt x="0" y="0"/>
                  </a:moveTo>
                  <a:lnTo>
                    <a:pt x="314" y="0"/>
                  </a:lnTo>
                  <a:lnTo>
                    <a:pt x="314" y="690"/>
                  </a:lnTo>
                  <a:lnTo>
                    <a:pt x="0" y="690"/>
                  </a:lnTo>
                  <a:lnTo>
                    <a:pt x="0" y="0"/>
                  </a:lnTo>
                  <a:close/>
                </a:path>
              </a:pathLst>
            </a:custGeom>
            <a:solidFill>
              <a:schemeClr val="tx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1" name="Freeform 39">
              <a:extLst>
                <a:ext uri="{FF2B5EF4-FFF2-40B4-BE49-F238E27FC236}">
                  <a16:creationId xmlns:a16="http://schemas.microsoft.com/office/drawing/2014/main" id="{15081E36-9028-2A19-20CB-1F0A1BB5BD8B}"/>
                </a:ext>
              </a:extLst>
            </p:cNvPr>
            <p:cNvSpPr>
              <a:spLocks noEditPoints="1"/>
            </p:cNvSpPr>
            <p:nvPr/>
          </p:nvSpPr>
          <p:spPr bwMode="auto">
            <a:xfrm>
              <a:off x="348" y="340"/>
              <a:ext cx="266" cy="172"/>
            </a:xfrm>
            <a:custGeom>
              <a:avLst/>
              <a:gdLst>
                <a:gd name="T0" fmla="*/ 1 w 1066"/>
                <a:gd name="T1" fmla="*/ 0 h 690"/>
                <a:gd name="T2" fmla="*/ 1 w 1066"/>
                <a:gd name="T3" fmla="*/ 0 h 690"/>
                <a:gd name="T4" fmla="*/ 1 w 1066"/>
                <a:gd name="T5" fmla="*/ 0 h 690"/>
                <a:gd name="T6" fmla="*/ 1 w 1066"/>
                <a:gd name="T7" fmla="*/ 0 h 690"/>
                <a:gd name="T8" fmla="*/ 1 w 1066"/>
                <a:gd name="T9" fmla="*/ 0 h 690"/>
                <a:gd name="T10" fmla="*/ 0 w 1066"/>
                <a:gd name="T11" fmla="*/ 0 h 690"/>
                <a:gd name="T12" fmla="*/ 1 w 1066"/>
                <a:gd name="T13" fmla="*/ 0 h 690"/>
                <a:gd name="T14" fmla="*/ 1 w 1066"/>
                <a:gd name="T15" fmla="*/ 1 h 690"/>
                <a:gd name="T16" fmla="*/ 0 w 1066"/>
                <a:gd name="T17" fmla="*/ 1 h 690"/>
                <a:gd name="T18" fmla="*/ 0 w 1066"/>
                <a:gd name="T19" fmla="*/ 0 h 690"/>
                <a:gd name="T20" fmla="*/ 0 w 1066"/>
                <a:gd name="T21" fmla="*/ 0 h 690"/>
                <a:gd name="T22" fmla="*/ 0 w 1066"/>
                <a:gd name="T23" fmla="*/ 0 h 690"/>
                <a:gd name="T24" fmla="*/ 0 w 1066"/>
                <a:gd name="T25" fmla="*/ 0 h 690"/>
                <a:gd name="T26" fmla="*/ 0 w 1066"/>
                <a:gd name="T27" fmla="*/ 0 h 690"/>
                <a:gd name="T28" fmla="*/ 0 w 1066"/>
                <a:gd name="T29" fmla="*/ 0 h 69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66" h="690">
                  <a:moveTo>
                    <a:pt x="752" y="0"/>
                  </a:moveTo>
                  <a:lnTo>
                    <a:pt x="1066" y="0"/>
                  </a:lnTo>
                  <a:lnTo>
                    <a:pt x="1066" y="314"/>
                  </a:lnTo>
                  <a:lnTo>
                    <a:pt x="752" y="314"/>
                  </a:lnTo>
                  <a:lnTo>
                    <a:pt x="752" y="0"/>
                  </a:lnTo>
                  <a:close/>
                  <a:moveTo>
                    <a:pt x="376" y="0"/>
                  </a:moveTo>
                  <a:lnTo>
                    <a:pt x="690" y="0"/>
                  </a:lnTo>
                  <a:lnTo>
                    <a:pt x="690" y="690"/>
                  </a:lnTo>
                  <a:lnTo>
                    <a:pt x="376" y="690"/>
                  </a:lnTo>
                  <a:lnTo>
                    <a:pt x="376" y="0"/>
                  </a:lnTo>
                  <a:close/>
                  <a:moveTo>
                    <a:pt x="0" y="0"/>
                  </a:moveTo>
                  <a:lnTo>
                    <a:pt x="314" y="0"/>
                  </a:lnTo>
                  <a:lnTo>
                    <a:pt x="314" y="314"/>
                  </a:lnTo>
                  <a:lnTo>
                    <a:pt x="0" y="314"/>
                  </a:lnTo>
                  <a:lnTo>
                    <a:pt x="0" y="0"/>
                  </a:lnTo>
                  <a:close/>
                </a:path>
              </a:pathLst>
            </a:custGeom>
            <a:solidFill>
              <a:srgbClr val="80BF44"/>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grpSp>
    </p:spTree>
    <p:extLst>
      <p:ext uri="{BB962C8B-B14F-4D97-AF65-F5344CB8AC3E}">
        <p14:creationId xmlns:p14="http://schemas.microsoft.com/office/powerpoint/2010/main" val="173946043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3" name="Rectangle 12">
            <a:extLst>
              <a:ext uri="{FF2B5EF4-FFF2-40B4-BE49-F238E27FC236}">
                <a16:creationId xmlns:a16="http://schemas.microsoft.com/office/drawing/2014/main" id="{BF146DD4-35F0-4BDA-A01F-FA411002AE17}"/>
              </a:ext>
            </a:extLst>
          </p:cNvPr>
          <p:cNvSpPr>
            <a:spLocks noGrp="1" noChangeArrowheads="1"/>
          </p:cNvSpPr>
          <p:nvPr>
            <p:ph type="body" idx="1"/>
          </p:nvPr>
        </p:nvSpPr>
        <p:spPr>
          <a:xfrm>
            <a:off x="1907056" y="1440507"/>
            <a:ext cx="3433762" cy="1296987"/>
          </a:xfrm>
        </p:spPr>
        <p:txBody>
          <a:bodyPr/>
          <a:lstStyle/>
          <a:p>
            <a:pPr eaLnBrk="1" hangingPunct="1">
              <a:lnSpc>
                <a:spcPct val="90000"/>
              </a:lnSpc>
              <a:buFontTx/>
              <a:buNone/>
            </a:pPr>
            <a:r>
              <a:rPr lang="ru-RU" altLang="en-US" sz="2600" b="1" dirty="0">
                <a:solidFill>
                  <a:srgbClr val="80BF44"/>
                </a:solidFill>
                <a:latin typeface="Calibri" panose="020F0502020204030204" pitchFamily="34" charset="0"/>
              </a:rPr>
              <a:t>THANK</a:t>
            </a:r>
          </a:p>
          <a:p>
            <a:pPr eaLnBrk="1" hangingPunct="1">
              <a:lnSpc>
                <a:spcPct val="90000"/>
              </a:lnSpc>
              <a:buFontTx/>
              <a:buNone/>
            </a:pPr>
            <a:r>
              <a:rPr lang="ru-RU" altLang="en-US" sz="2600" b="1" dirty="0">
                <a:solidFill>
                  <a:srgbClr val="80BF44"/>
                </a:solidFill>
                <a:latin typeface="Calibri" panose="020F0502020204030204" pitchFamily="34" charset="0"/>
              </a:rPr>
              <a:t>FOR YOUR</a:t>
            </a:r>
          </a:p>
          <a:p>
            <a:pPr eaLnBrk="1" hangingPunct="1">
              <a:lnSpc>
                <a:spcPct val="90000"/>
              </a:lnSpc>
              <a:buFontTx/>
              <a:buNone/>
            </a:pPr>
            <a:r>
              <a:rPr lang="ru-RU" altLang="en-US" sz="2600" b="1" dirty="0">
                <a:solidFill>
                  <a:srgbClr val="80BF44"/>
                </a:solidFill>
                <a:latin typeface="Calibri" panose="020F0502020204030204" pitchFamily="34" charset="0"/>
              </a:rPr>
              <a:t>ATTENTION!</a:t>
            </a:r>
          </a:p>
        </p:txBody>
      </p:sp>
      <p:pic>
        <p:nvPicPr>
          <p:cNvPr id="5124" name="Picture 15" descr="ТПУ_Презентация_квадраты">
            <a:extLst>
              <a:ext uri="{FF2B5EF4-FFF2-40B4-BE49-F238E27FC236}">
                <a16:creationId xmlns:a16="http://schemas.microsoft.com/office/drawing/2014/main" id="{5AFFB462-E03A-4A27-BDE0-F9BFF9D7D46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778250"/>
            <a:ext cx="2520950"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125" name="Group 34">
            <a:extLst>
              <a:ext uri="{FF2B5EF4-FFF2-40B4-BE49-F238E27FC236}">
                <a16:creationId xmlns:a16="http://schemas.microsoft.com/office/drawing/2014/main" id="{2E3FE048-334B-4533-A5CA-5D84AE46C68E}"/>
              </a:ext>
            </a:extLst>
          </p:cNvPr>
          <p:cNvGrpSpPr>
            <a:grpSpLocks noChangeAspect="1"/>
          </p:cNvGrpSpPr>
          <p:nvPr/>
        </p:nvGrpSpPr>
        <p:grpSpPr bwMode="auto">
          <a:xfrm>
            <a:off x="33338" y="0"/>
            <a:ext cx="1838325" cy="849312"/>
            <a:chOff x="230" y="217"/>
            <a:chExt cx="1096" cy="507"/>
          </a:xfrm>
        </p:grpSpPr>
        <p:sp>
          <p:nvSpPr>
            <p:cNvPr id="5126" name="AutoShape 33">
              <a:extLst>
                <a:ext uri="{FF2B5EF4-FFF2-40B4-BE49-F238E27FC236}">
                  <a16:creationId xmlns:a16="http://schemas.microsoft.com/office/drawing/2014/main" id="{141E3A0D-2CCC-459A-943E-C0F4BD09F40A}"/>
                </a:ext>
              </a:extLst>
            </p:cNvPr>
            <p:cNvSpPr>
              <a:spLocks noChangeAspect="1" noChangeArrowheads="1" noTextEdit="1"/>
            </p:cNvSpPr>
            <p:nvPr/>
          </p:nvSpPr>
          <p:spPr bwMode="auto">
            <a:xfrm>
              <a:off x="230" y="217"/>
              <a:ext cx="1096" cy="5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5127" name="Freeform 37">
              <a:extLst>
                <a:ext uri="{FF2B5EF4-FFF2-40B4-BE49-F238E27FC236}">
                  <a16:creationId xmlns:a16="http://schemas.microsoft.com/office/drawing/2014/main" id="{45AC956B-540E-4574-8C56-05BFCE816FB3}"/>
                </a:ext>
              </a:extLst>
            </p:cNvPr>
            <p:cNvSpPr>
              <a:spLocks noEditPoints="1"/>
            </p:cNvSpPr>
            <p:nvPr/>
          </p:nvSpPr>
          <p:spPr bwMode="auto">
            <a:xfrm>
              <a:off x="661" y="366"/>
              <a:ext cx="544" cy="241"/>
            </a:xfrm>
            <a:custGeom>
              <a:avLst/>
              <a:gdLst>
                <a:gd name="T0" fmla="*/ 1 w 2179"/>
                <a:gd name="T1" fmla="*/ 1 h 964"/>
                <a:gd name="T2" fmla="*/ 2 w 2179"/>
                <a:gd name="T3" fmla="*/ 1 h 964"/>
                <a:gd name="T4" fmla="*/ 1 w 2179"/>
                <a:gd name="T5" fmla="*/ 1 h 964"/>
                <a:gd name="T6" fmla="*/ 1 w 2179"/>
                <a:gd name="T7" fmla="*/ 1 h 964"/>
                <a:gd name="T8" fmla="*/ 1 w 2179"/>
                <a:gd name="T9" fmla="*/ 1 h 964"/>
                <a:gd name="T10" fmla="*/ 1 w 2179"/>
                <a:gd name="T11" fmla="*/ 1 h 964"/>
                <a:gd name="T12" fmla="*/ 1 w 2179"/>
                <a:gd name="T13" fmla="*/ 1 h 964"/>
                <a:gd name="T14" fmla="*/ 0 w 2179"/>
                <a:gd name="T15" fmla="*/ 1 h 964"/>
                <a:gd name="T16" fmla="*/ 0 w 2179"/>
                <a:gd name="T17" fmla="*/ 1 h 964"/>
                <a:gd name="T18" fmla="*/ 0 w 2179"/>
                <a:gd name="T19" fmla="*/ 1 h 964"/>
                <a:gd name="T20" fmla="*/ 0 w 2179"/>
                <a:gd name="T21" fmla="*/ 1 h 964"/>
                <a:gd name="T22" fmla="*/ 0 w 2179"/>
                <a:gd name="T23" fmla="*/ 1 h 964"/>
                <a:gd name="T24" fmla="*/ 0 w 2179"/>
                <a:gd name="T25" fmla="*/ 1 h 964"/>
                <a:gd name="T26" fmla="*/ 1 w 2179"/>
                <a:gd name="T27" fmla="*/ 1 h 964"/>
                <a:gd name="T28" fmla="*/ 1 w 2179"/>
                <a:gd name="T29" fmla="*/ 1 h 964"/>
                <a:gd name="T30" fmla="*/ 1 w 2179"/>
                <a:gd name="T31" fmla="*/ 1 h 964"/>
                <a:gd name="T32" fmla="*/ 1 w 2179"/>
                <a:gd name="T33" fmla="*/ 1 h 964"/>
                <a:gd name="T34" fmla="*/ 1 w 2179"/>
                <a:gd name="T35" fmla="*/ 1 h 964"/>
                <a:gd name="T36" fmla="*/ 1 w 2179"/>
                <a:gd name="T37" fmla="*/ 1 h 964"/>
                <a:gd name="T38" fmla="*/ 0 w 2179"/>
                <a:gd name="T39" fmla="*/ 1 h 964"/>
                <a:gd name="T40" fmla="*/ 0 w 2179"/>
                <a:gd name="T41" fmla="*/ 1 h 964"/>
                <a:gd name="T42" fmla="*/ 0 w 2179"/>
                <a:gd name="T43" fmla="*/ 1 h 964"/>
                <a:gd name="T44" fmla="*/ 0 w 2179"/>
                <a:gd name="T45" fmla="*/ 1 h 964"/>
                <a:gd name="T46" fmla="*/ 2 w 2179"/>
                <a:gd name="T47" fmla="*/ 1 h 964"/>
                <a:gd name="T48" fmla="*/ 2 w 2179"/>
                <a:gd name="T49" fmla="*/ 1 h 964"/>
                <a:gd name="T50" fmla="*/ 1 w 2179"/>
                <a:gd name="T51" fmla="*/ 1 h 964"/>
                <a:gd name="T52" fmla="*/ 1 w 2179"/>
                <a:gd name="T53" fmla="*/ 1 h 964"/>
                <a:gd name="T54" fmla="*/ 1 w 2179"/>
                <a:gd name="T55" fmla="*/ 1 h 964"/>
                <a:gd name="T56" fmla="*/ 1 w 2179"/>
                <a:gd name="T57" fmla="*/ 1 h 964"/>
                <a:gd name="T58" fmla="*/ 0 w 2179"/>
                <a:gd name="T59" fmla="*/ 1 h 964"/>
                <a:gd name="T60" fmla="*/ 0 w 2179"/>
                <a:gd name="T61" fmla="*/ 1 h 964"/>
                <a:gd name="T62" fmla="*/ 0 w 2179"/>
                <a:gd name="T63" fmla="*/ 1 h 964"/>
                <a:gd name="T64" fmla="*/ 2 w 2179"/>
                <a:gd name="T65" fmla="*/ 1 h 964"/>
                <a:gd name="T66" fmla="*/ 2 w 2179"/>
                <a:gd name="T67" fmla="*/ 1 h 964"/>
                <a:gd name="T68" fmla="*/ 2 w 2179"/>
                <a:gd name="T69" fmla="*/ 1 h 964"/>
                <a:gd name="T70" fmla="*/ 2 w 2179"/>
                <a:gd name="T71" fmla="*/ 1 h 964"/>
                <a:gd name="T72" fmla="*/ 1 w 2179"/>
                <a:gd name="T73" fmla="*/ 1 h 964"/>
                <a:gd name="T74" fmla="*/ 1 w 2179"/>
                <a:gd name="T75" fmla="*/ 1 h 964"/>
                <a:gd name="T76" fmla="*/ 1 w 2179"/>
                <a:gd name="T77" fmla="*/ 1 h 964"/>
                <a:gd name="T78" fmla="*/ 1 w 2179"/>
                <a:gd name="T79" fmla="*/ 1 h 964"/>
                <a:gd name="T80" fmla="*/ 0 w 2179"/>
                <a:gd name="T81" fmla="*/ 1 h 964"/>
                <a:gd name="T82" fmla="*/ 0 w 2179"/>
                <a:gd name="T83" fmla="*/ 1 h 964"/>
                <a:gd name="T84" fmla="*/ 0 w 2179"/>
                <a:gd name="T85" fmla="*/ 1 h 964"/>
                <a:gd name="T86" fmla="*/ 0 w 2179"/>
                <a:gd name="T87" fmla="*/ 0 h 964"/>
                <a:gd name="T88" fmla="*/ 0 w 2179"/>
                <a:gd name="T89" fmla="*/ 0 h 964"/>
                <a:gd name="T90" fmla="*/ 0 w 2179"/>
                <a:gd name="T91" fmla="*/ 0 h 964"/>
                <a:gd name="T92" fmla="*/ 1 w 2179"/>
                <a:gd name="T93" fmla="*/ 0 h 964"/>
                <a:gd name="T94" fmla="*/ 0 w 2179"/>
                <a:gd name="T95" fmla="*/ 0 h 964"/>
                <a:gd name="T96" fmla="*/ 0 w 2179"/>
                <a:gd name="T97" fmla="*/ 0 h 964"/>
                <a:gd name="T98" fmla="*/ 0 w 2179"/>
                <a:gd name="T99" fmla="*/ 0 h 964"/>
                <a:gd name="T100" fmla="*/ 1 w 2179"/>
                <a:gd name="T101" fmla="*/ 0 h 964"/>
                <a:gd name="T102" fmla="*/ 1 w 2179"/>
                <a:gd name="T103" fmla="*/ 0 h 964"/>
                <a:gd name="T104" fmla="*/ 1 w 2179"/>
                <a:gd name="T105" fmla="*/ 0 h 964"/>
                <a:gd name="T106" fmla="*/ 1 w 2179"/>
                <a:gd name="T107" fmla="*/ 0 h 964"/>
                <a:gd name="T108" fmla="*/ 1 w 2179"/>
                <a:gd name="T109" fmla="*/ 0 h 964"/>
                <a:gd name="T110" fmla="*/ 0 w 2179"/>
                <a:gd name="T111" fmla="*/ 0 h 964"/>
                <a:gd name="T112" fmla="*/ 0 w 2179"/>
                <a:gd name="T113" fmla="*/ 0 h 964"/>
                <a:gd name="T114" fmla="*/ 0 w 2179"/>
                <a:gd name="T115" fmla="*/ 0 h 96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2179" h="964">
                  <a:moveTo>
                    <a:pt x="1059" y="766"/>
                  </a:moveTo>
                  <a:lnTo>
                    <a:pt x="1059" y="834"/>
                  </a:lnTo>
                  <a:lnTo>
                    <a:pt x="1085" y="834"/>
                  </a:lnTo>
                  <a:lnTo>
                    <a:pt x="1107" y="831"/>
                  </a:lnTo>
                  <a:lnTo>
                    <a:pt x="1121" y="825"/>
                  </a:lnTo>
                  <a:lnTo>
                    <a:pt x="1131" y="814"/>
                  </a:lnTo>
                  <a:lnTo>
                    <a:pt x="1133" y="799"/>
                  </a:lnTo>
                  <a:lnTo>
                    <a:pt x="1131" y="786"/>
                  </a:lnTo>
                  <a:lnTo>
                    <a:pt x="1123" y="776"/>
                  </a:lnTo>
                  <a:lnTo>
                    <a:pt x="1109" y="769"/>
                  </a:lnTo>
                  <a:lnTo>
                    <a:pt x="1089" y="766"/>
                  </a:lnTo>
                  <a:lnTo>
                    <a:pt x="1059" y="766"/>
                  </a:lnTo>
                  <a:close/>
                  <a:moveTo>
                    <a:pt x="1677" y="738"/>
                  </a:moveTo>
                  <a:lnTo>
                    <a:pt x="1714" y="738"/>
                  </a:lnTo>
                  <a:lnTo>
                    <a:pt x="1780" y="838"/>
                  </a:lnTo>
                  <a:lnTo>
                    <a:pt x="1845" y="738"/>
                  </a:lnTo>
                  <a:lnTo>
                    <a:pt x="1883" y="738"/>
                  </a:lnTo>
                  <a:lnTo>
                    <a:pt x="1796" y="867"/>
                  </a:lnTo>
                  <a:lnTo>
                    <a:pt x="1796" y="960"/>
                  </a:lnTo>
                  <a:lnTo>
                    <a:pt x="1764" y="960"/>
                  </a:lnTo>
                  <a:lnTo>
                    <a:pt x="1764" y="867"/>
                  </a:lnTo>
                  <a:lnTo>
                    <a:pt x="1677" y="738"/>
                  </a:lnTo>
                  <a:close/>
                  <a:moveTo>
                    <a:pt x="1487" y="738"/>
                  </a:moveTo>
                  <a:lnTo>
                    <a:pt x="1657" y="738"/>
                  </a:lnTo>
                  <a:lnTo>
                    <a:pt x="1657" y="766"/>
                  </a:lnTo>
                  <a:lnTo>
                    <a:pt x="1588" y="766"/>
                  </a:lnTo>
                  <a:lnTo>
                    <a:pt x="1588" y="960"/>
                  </a:lnTo>
                  <a:lnTo>
                    <a:pt x="1556" y="960"/>
                  </a:lnTo>
                  <a:lnTo>
                    <a:pt x="1556" y="766"/>
                  </a:lnTo>
                  <a:lnTo>
                    <a:pt x="1487" y="766"/>
                  </a:lnTo>
                  <a:lnTo>
                    <a:pt x="1487" y="738"/>
                  </a:lnTo>
                  <a:close/>
                  <a:moveTo>
                    <a:pt x="1410" y="738"/>
                  </a:moveTo>
                  <a:lnTo>
                    <a:pt x="1441" y="738"/>
                  </a:lnTo>
                  <a:lnTo>
                    <a:pt x="1441" y="960"/>
                  </a:lnTo>
                  <a:lnTo>
                    <a:pt x="1410" y="960"/>
                  </a:lnTo>
                  <a:lnTo>
                    <a:pt x="1410" y="738"/>
                  </a:lnTo>
                  <a:close/>
                  <a:moveTo>
                    <a:pt x="1027" y="738"/>
                  </a:moveTo>
                  <a:lnTo>
                    <a:pt x="1081" y="738"/>
                  </a:lnTo>
                  <a:lnTo>
                    <a:pt x="1097" y="738"/>
                  </a:lnTo>
                  <a:lnTo>
                    <a:pt x="1113" y="741"/>
                  </a:lnTo>
                  <a:lnTo>
                    <a:pt x="1128" y="744"/>
                  </a:lnTo>
                  <a:lnTo>
                    <a:pt x="1141" y="749"/>
                  </a:lnTo>
                  <a:lnTo>
                    <a:pt x="1152" y="757"/>
                  </a:lnTo>
                  <a:lnTo>
                    <a:pt x="1160" y="766"/>
                  </a:lnTo>
                  <a:lnTo>
                    <a:pt x="1165" y="781"/>
                  </a:lnTo>
                  <a:lnTo>
                    <a:pt x="1168" y="798"/>
                  </a:lnTo>
                  <a:lnTo>
                    <a:pt x="1164" y="818"/>
                  </a:lnTo>
                  <a:lnTo>
                    <a:pt x="1154" y="833"/>
                  </a:lnTo>
                  <a:lnTo>
                    <a:pt x="1140" y="843"/>
                  </a:lnTo>
                  <a:lnTo>
                    <a:pt x="1121" y="849"/>
                  </a:lnTo>
                  <a:lnTo>
                    <a:pt x="1121" y="850"/>
                  </a:lnTo>
                  <a:lnTo>
                    <a:pt x="1131" y="854"/>
                  </a:lnTo>
                  <a:lnTo>
                    <a:pt x="1137" y="861"/>
                  </a:lnTo>
                  <a:lnTo>
                    <a:pt x="1144" y="873"/>
                  </a:lnTo>
                  <a:lnTo>
                    <a:pt x="1185" y="960"/>
                  </a:lnTo>
                  <a:lnTo>
                    <a:pt x="1149" y="960"/>
                  </a:lnTo>
                  <a:lnTo>
                    <a:pt x="1115" y="883"/>
                  </a:lnTo>
                  <a:lnTo>
                    <a:pt x="1108" y="871"/>
                  </a:lnTo>
                  <a:lnTo>
                    <a:pt x="1099" y="865"/>
                  </a:lnTo>
                  <a:lnTo>
                    <a:pt x="1089" y="862"/>
                  </a:lnTo>
                  <a:lnTo>
                    <a:pt x="1077" y="862"/>
                  </a:lnTo>
                  <a:lnTo>
                    <a:pt x="1059" y="862"/>
                  </a:lnTo>
                  <a:lnTo>
                    <a:pt x="1059" y="960"/>
                  </a:lnTo>
                  <a:lnTo>
                    <a:pt x="1027" y="960"/>
                  </a:lnTo>
                  <a:lnTo>
                    <a:pt x="1027" y="738"/>
                  </a:lnTo>
                  <a:close/>
                  <a:moveTo>
                    <a:pt x="840" y="738"/>
                  </a:moveTo>
                  <a:lnTo>
                    <a:pt x="965" y="738"/>
                  </a:lnTo>
                  <a:lnTo>
                    <a:pt x="965" y="766"/>
                  </a:lnTo>
                  <a:lnTo>
                    <a:pt x="872" y="766"/>
                  </a:lnTo>
                  <a:lnTo>
                    <a:pt x="872" y="831"/>
                  </a:lnTo>
                  <a:lnTo>
                    <a:pt x="957" y="831"/>
                  </a:lnTo>
                  <a:lnTo>
                    <a:pt x="957" y="859"/>
                  </a:lnTo>
                  <a:lnTo>
                    <a:pt x="872" y="859"/>
                  </a:lnTo>
                  <a:lnTo>
                    <a:pt x="872" y="932"/>
                  </a:lnTo>
                  <a:lnTo>
                    <a:pt x="965" y="932"/>
                  </a:lnTo>
                  <a:lnTo>
                    <a:pt x="965" y="960"/>
                  </a:lnTo>
                  <a:lnTo>
                    <a:pt x="840" y="960"/>
                  </a:lnTo>
                  <a:lnTo>
                    <a:pt x="840" y="738"/>
                  </a:lnTo>
                  <a:close/>
                  <a:moveTo>
                    <a:pt x="586" y="738"/>
                  </a:moveTo>
                  <a:lnTo>
                    <a:pt x="622" y="738"/>
                  </a:lnTo>
                  <a:lnTo>
                    <a:pt x="691" y="932"/>
                  </a:lnTo>
                  <a:lnTo>
                    <a:pt x="761" y="738"/>
                  </a:lnTo>
                  <a:lnTo>
                    <a:pt x="794" y="738"/>
                  </a:lnTo>
                  <a:lnTo>
                    <a:pt x="709" y="960"/>
                  </a:lnTo>
                  <a:lnTo>
                    <a:pt x="670" y="960"/>
                  </a:lnTo>
                  <a:lnTo>
                    <a:pt x="586" y="738"/>
                  </a:lnTo>
                  <a:close/>
                  <a:moveTo>
                    <a:pt x="510" y="738"/>
                  </a:moveTo>
                  <a:lnTo>
                    <a:pt x="542" y="738"/>
                  </a:lnTo>
                  <a:lnTo>
                    <a:pt x="542" y="960"/>
                  </a:lnTo>
                  <a:lnTo>
                    <a:pt x="510" y="960"/>
                  </a:lnTo>
                  <a:lnTo>
                    <a:pt x="510" y="738"/>
                  </a:lnTo>
                  <a:close/>
                  <a:moveTo>
                    <a:pt x="267" y="738"/>
                  </a:moveTo>
                  <a:lnTo>
                    <a:pt x="311" y="738"/>
                  </a:lnTo>
                  <a:lnTo>
                    <a:pt x="408" y="918"/>
                  </a:lnTo>
                  <a:lnTo>
                    <a:pt x="409" y="918"/>
                  </a:lnTo>
                  <a:lnTo>
                    <a:pt x="409" y="738"/>
                  </a:lnTo>
                  <a:lnTo>
                    <a:pt x="441" y="738"/>
                  </a:lnTo>
                  <a:lnTo>
                    <a:pt x="441" y="960"/>
                  </a:lnTo>
                  <a:lnTo>
                    <a:pt x="400" y="960"/>
                  </a:lnTo>
                  <a:lnTo>
                    <a:pt x="300" y="778"/>
                  </a:lnTo>
                  <a:lnTo>
                    <a:pt x="299" y="778"/>
                  </a:lnTo>
                  <a:lnTo>
                    <a:pt x="299" y="960"/>
                  </a:lnTo>
                  <a:lnTo>
                    <a:pt x="267" y="960"/>
                  </a:lnTo>
                  <a:lnTo>
                    <a:pt x="267" y="738"/>
                  </a:lnTo>
                  <a:close/>
                  <a:moveTo>
                    <a:pt x="25" y="738"/>
                  </a:moveTo>
                  <a:lnTo>
                    <a:pt x="57" y="738"/>
                  </a:lnTo>
                  <a:lnTo>
                    <a:pt x="57" y="865"/>
                  </a:lnTo>
                  <a:lnTo>
                    <a:pt x="57" y="884"/>
                  </a:lnTo>
                  <a:lnTo>
                    <a:pt x="61" y="902"/>
                  </a:lnTo>
                  <a:lnTo>
                    <a:pt x="68" y="916"/>
                  </a:lnTo>
                  <a:lnTo>
                    <a:pt x="78" y="927"/>
                  </a:lnTo>
                  <a:lnTo>
                    <a:pt x="93" y="934"/>
                  </a:lnTo>
                  <a:lnTo>
                    <a:pt x="110" y="936"/>
                  </a:lnTo>
                  <a:lnTo>
                    <a:pt x="129" y="934"/>
                  </a:lnTo>
                  <a:lnTo>
                    <a:pt x="144" y="927"/>
                  </a:lnTo>
                  <a:lnTo>
                    <a:pt x="153" y="916"/>
                  </a:lnTo>
                  <a:lnTo>
                    <a:pt x="161" y="902"/>
                  </a:lnTo>
                  <a:lnTo>
                    <a:pt x="163" y="884"/>
                  </a:lnTo>
                  <a:lnTo>
                    <a:pt x="165" y="865"/>
                  </a:lnTo>
                  <a:lnTo>
                    <a:pt x="165" y="738"/>
                  </a:lnTo>
                  <a:lnTo>
                    <a:pt x="197" y="738"/>
                  </a:lnTo>
                  <a:lnTo>
                    <a:pt x="197" y="869"/>
                  </a:lnTo>
                  <a:lnTo>
                    <a:pt x="194" y="898"/>
                  </a:lnTo>
                  <a:lnTo>
                    <a:pt x="187" y="922"/>
                  </a:lnTo>
                  <a:lnTo>
                    <a:pt x="174" y="940"/>
                  </a:lnTo>
                  <a:lnTo>
                    <a:pt x="158" y="954"/>
                  </a:lnTo>
                  <a:lnTo>
                    <a:pt x="137" y="962"/>
                  </a:lnTo>
                  <a:lnTo>
                    <a:pt x="110" y="964"/>
                  </a:lnTo>
                  <a:lnTo>
                    <a:pt x="85" y="962"/>
                  </a:lnTo>
                  <a:lnTo>
                    <a:pt x="64" y="954"/>
                  </a:lnTo>
                  <a:lnTo>
                    <a:pt x="48" y="940"/>
                  </a:lnTo>
                  <a:lnTo>
                    <a:pt x="35" y="922"/>
                  </a:lnTo>
                  <a:lnTo>
                    <a:pt x="28" y="898"/>
                  </a:lnTo>
                  <a:lnTo>
                    <a:pt x="25" y="869"/>
                  </a:lnTo>
                  <a:lnTo>
                    <a:pt x="25" y="738"/>
                  </a:lnTo>
                  <a:close/>
                  <a:moveTo>
                    <a:pt x="1295" y="734"/>
                  </a:moveTo>
                  <a:lnTo>
                    <a:pt x="1318" y="737"/>
                  </a:lnTo>
                  <a:lnTo>
                    <a:pt x="1342" y="742"/>
                  </a:lnTo>
                  <a:lnTo>
                    <a:pt x="1338" y="772"/>
                  </a:lnTo>
                  <a:lnTo>
                    <a:pt x="1323" y="766"/>
                  </a:lnTo>
                  <a:lnTo>
                    <a:pt x="1311" y="764"/>
                  </a:lnTo>
                  <a:lnTo>
                    <a:pt x="1297" y="762"/>
                  </a:lnTo>
                  <a:lnTo>
                    <a:pt x="1285" y="764"/>
                  </a:lnTo>
                  <a:lnTo>
                    <a:pt x="1274" y="766"/>
                  </a:lnTo>
                  <a:lnTo>
                    <a:pt x="1266" y="772"/>
                  </a:lnTo>
                  <a:lnTo>
                    <a:pt x="1259" y="781"/>
                  </a:lnTo>
                  <a:lnTo>
                    <a:pt x="1257" y="793"/>
                  </a:lnTo>
                  <a:lnTo>
                    <a:pt x="1259" y="803"/>
                  </a:lnTo>
                  <a:lnTo>
                    <a:pt x="1266" y="811"/>
                  </a:lnTo>
                  <a:lnTo>
                    <a:pt x="1274" y="818"/>
                  </a:lnTo>
                  <a:lnTo>
                    <a:pt x="1286" y="825"/>
                  </a:lnTo>
                  <a:lnTo>
                    <a:pt x="1298" y="830"/>
                  </a:lnTo>
                  <a:lnTo>
                    <a:pt x="1311" y="837"/>
                  </a:lnTo>
                  <a:lnTo>
                    <a:pt x="1325" y="845"/>
                  </a:lnTo>
                  <a:lnTo>
                    <a:pt x="1335" y="854"/>
                  </a:lnTo>
                  <a:lnTo>
                    <a:pt x="1344" y="866"/>
                  </a:lnTo>
                  <a:lnTo>
                    <a:pt x="1350" y="881"/>
                  </a:lnTo>
                  <a:lnTo>
                    <a:pt x="1352" y="898"/>
                  </a:lnTo>
                  <a:lnTo>
                    <a:pt x="1350" y="916"/>
                  </a:lnTo>
                  <a:lnTo>
                    <a:pt x="1344" y="932"/>
                  </a:lnTo>
                  <a:lnTo>
                    <a:pt x="1335" y="944"/>
                  </a:lnTo>
                  <a:lnTo>
                    <a:pt x="1322" y="954"/>
                  </a:lnTo>
                  <a:lnTo>
                    <a:pt x="1307" y="959"/>
                  </a:lnTo>
                  <a:lnTo>
                    <a:pt x="1290" y="963"/>
                  </a:lnTo>
                  <a:lnTo>
                    <a:pt x="1271" y="964"/>
                  </a:lnTo>
                  <a:lnTo>
                    <a:pt x="1249" y="962"/>
                  </a:lnTo>
                  <a:lnTo>
                    <a:pt x="1226" y="955"/>
                  </a:lnTo>
                  <a:lnTo>
                    <a:pt x="1229" y="926"/>
                  </a:lnTo>
                  <a:lnTo>
                    <a:pt x="1242" y="930"/>
                  </a:lnTo>
                  <a:lnTo>
                    <a:pt x="1258" y="935"/>
                  </a:lnTo>
                  <a:lnTo>
                    <a:pt x="1275" y="936"/>
                  </a:lnTo>
                  <a:lnTo>
                    <a:pt x="1287" y="935"/>
                  </a:lnTo>
                  <a:lnTo>
                    <a:pt x="1298" y="931"/>
                  </a:lnTo>
                  <a:lnTo>
                    <a:pt x="1309" y="924"/>
                  </a:lnTo>
                  <a:lnTo>
                    <a:pt x="1317" y="914"/>
                  </a:lnTo>
                  <a:lnTo>
                    <a:pt x="1319" y="900"/>
                  </a:lnTo>
                  <a:lnTo>
                    <a:pt x="1317" y="888"/>
                  </a:lnTo>
                  <a:lnTo>
                    <a:pt x="1311" y="878"/>
                  </a:lnTo>
                  <a:lnTo>
                    <a:pt x="1302" y="871"/>
                  </a:lnTo>
                  <a:lnTo>
                    <a:pt x="1290" y="865"/>
                  </a:lnTo>
                  <a:lnTo>
                    <a:pt x="1278" y="858"/>
                  </a:lnTo>
                  <a:lnTo>
                    <a:pt x="1265" y="851"/>
                  </a:lnTo>
                  <a:lnTo>
                    <a:pt x="1253" y="845"/>
                  </a:lnTo>
                  <a:lnTo>
                    <a:pt x="1241" y="837"/>
                  </a:lnTo>
                  <a:lnTo>
                    <a:pt x="1232" y="826"/>
                  </a:lnTo>
                  <a:lnTo>
                    <a:pt x="1226" y="811"/>
                  </a:lnTo>
                  <a:lnTo>
                    <a:pt x="1224" y="796"/>
                  </a:lnTo>
                  <a:lnTo>
                    <a:pt x="1226" y="777"/>
                  </a:lnTo>
                  <a:lnTo>
                    <a:pt x="1233" y="762"/>
                  </a:lnTo>
                  <a:lnTo>
                    <a:pt x="1245" y="750"/>
                  </a:lnTo>
                  <a:lnTo>
                    <a:pt x="1258" y="741"/>
                  </a:lnTo>
                  <a:lnTo>
                    <a:pt x="1275" y="737"/>
                  </a:lnTo>
                  <a:lnTo>
                    <a:pt x="1295" y="734"/>
                  </a:lnTo>
                  <a:close/>
                  <a:moveTo>
                    <a:pt x="55" y="398"/>
                  </a:moveTo>
                  <a:lnTo>
                    <a:pt x="55" y="477"/>
                  </a:lnTo>
                  <a:lnTo>
                    <a:pt x="86" y="477"/>
                  </a:lnTo>
                  <a:lnTo>
                    <a:pt x="98" y="475"/>
                  </a:lnTo>
                  <a:lnTo>
                    <a:pt x="110" y="471"/>
                  </a:lnTo>
                  <a:lnTo>
                    <a:pt x="121" y="463"/>
                  </a:lnTo>
                  <a:lnTo>
                    <a:pt x="128" y="453"/>
                  </a:lnTo>
                  <a:lnTo>
                    <a:pt x="130" y="437"/>
                  </a:lnTo>
                  <a:lnTo>
                    <a:pt x="128" y="425"/>
                  </a:lnTo>
                  <a:lnTo>
                    <a:pt x="122" y="414"/>
                  </a:lnTo>
                  <a:lnTo>
                    <a:pt x="113" y="408"/>
                  </a:lnTo>
                  <a:lnTo>
                    <a:pt x="102" y="402"/>
                  </a:lnTo>
                  <a:lnTo>
                    <a:pt x="92" y="400"/>
                  </a:lnTo>
                  <a:lnTo>
                    <a:pt x="81" y="398"/>
                  </a:lnTo>
                  <a:lnTo>
                    <a:pt x="55" y="398"/>
                  </a:lnTo>
                  <a:close/>
                  <a:moveTo>
                    <a:pt x="310" y="396"/>
                  </a:moveTo>
                  <a:lnTo>
                    <a:pt x="291" y="397"/>
                  </a:lnTo>
                  <a:lnTo>
                    <a:pt x="274" y="405"/>
                  </a:lnTo>
                  <a:lnTo>
                    <a:pt x="260" y="416"/>
                  </a:lnTo>
                  <a:lnTo>
                    <a:pt x="251" y="429"/>
                  </a:lnTo>
                  <a:lnTo>
                    <a:pt x="243" y="445"/>
                  </a:lnTo>
                  <a:lnTo>
                    <a:pt x="239" y="463"/>
                  </a:lnTo>
                  <a:lnTo>
                    <a:pt x="237" y="482"/>
                  </a:lnTo>
                  <a:lnTo>
                    <a:pt x="238" y="501"/>
                  </a:lnTo>
                  <a:lnTo>
                    <a:pt x="243" y="518"/>
                  </a:lnTo>
                  <a:lnTo>
                    <a:pt x="250" y="535"/>
                  </a:lnTo>
                  <a:lnTo>
                    <a:pt x="260" y="548"/>
                  </a:lnTo>
                  <a:lnTo>
                    <a:pt x="274" y="559"/>
                  </a:lnTo>
                  <a:lnTo>
                    <a:pt x="290" y="566"/>
                  </a:lnTo>
                  <a:lnTo>
                    <a:pt x="310" y="568"/>
                  </a:lnTo>
                  <a:lnTo>
                    <a:pt x="331" y="566"/>
                  </a:lnTo>
                  <a:lnTo>
                    <a:pt x="347" y="559"/>
                  </a:lnTo>
                  <a:lnTo>
                    <a:pt x="360" y="548"/>
                  </a:lnTo>
                  <a:lnTo>
                    <a:pt x="371" y="535"/>
                  </a:lnTo>
                  <a:lnTo>
                    <a:pt x="377" y="518"/>
                  </a:lnTo>
                  <a:lnTo>
                    <a:pt x="381" y="501"/>
                  </a:lnTo>
                  <a:lnTo>
                    <a:pt x="384" y="482"/>
                  </a:lnTo>
                  <a:lnTo>
                    <a:pt x="381" y="463"/>
                  </a:lnTo>
                  <a:lnTo>
                    <a:pt x="377" y="445"/>
                  </a:lnTo>
                  <a:lnTo>
                    <a:pt x="369" y="429"/>
                  </a:lnTo>
                  <a:lnTo>
                    <a:pt x="360" y="416"/>
                  </a:lnTo>
                  <a:lnTo>
                    <a:pt x="347" y="405"/>
                  </a:lnTo>
                  <a:lnTo>
                    <a:pt x="330" y="397"/>
                  </a:lnTo>
                  <a:lnTo>
                    <a:pt x="310" y="396"/>
                  </a:lnTo>
                  <a:close/>
                  <a:moveTo>
                    <a:pt x="1920" y="371"/>
                  </a:moveTo>
                  <a:lnTo>
                    <a:pt x="1952" y="371"/>
                  </a:lnTo>
                  <a:lnTo>
                    <a:pt x="1952" y="592"/>
                  </a:lnTo>
                  <a:lnTo>
                    <a:pt x="1920" y="592"/>
                  </a:lnTo>
                  <a:lnTo>
                    <a:pt x="1920" y="371"/>
                  </a:lnTo>
                  <a:close/>
                  <a:moveTo>
                    <a:pt x="1677" y="371"/>
                  </a:moveTo>
                  <a:lnTo>
                    <a:pt x="1719" y="371"/>
                  </a:lnTo>
                  <a:lnTo>
                    <a:pt x="1817" y="550"/>
                  </a:lnTo>
                  <a:lnTo>
                    <a:pt x="1819" y="550"/>
                  </a:lnTo>
                  <a:lnTo>
                    <a:pt x="1819" y="371"/>
                  </a:lnTo>
                  <a:lnTo>
                    <a:pt x="1851" y="371"/>
                  </a:lnTo>
                  <a:lnTo>
                    <a:pt x="1851" y="592"/>
                  </a:lnTo>
                  <a:lnTo>
                    <a:pt x="1809" y="592"/>
                  </a:lnTo>
                  <a:lnTo>
                    <a:pt x="1708" y="410"/>
                  </a:lnTo>
                  <a:lnTo>
                    <a:pt x="1708" y="592"/>
                  </a:lnTo>
                  <a:lnTo>
                    <a:pt x="1677" y="592"/>
                  </a:lnTo>
                  <a:lnTo>
                    <a:pt x="1677" y="371"/>
                  </a:lnTo>
                  <a:close/>
                  <a:moveTo>
                    <a:pt x="1435" y="371"/>
                  </a:moveTo>
                  <a:lnTo>
                    <a:pt x="1467" y="371"/>
                  </a:lnTo>
                  <a:lnTo>
                    <a:pt x="1467" y="463"/>
                  </a:lnTo>
                  <a:lnTo>
                    <a:pt x="1573" y="463"/>
                  </a:lnTo>
                  <a:lnTo>
                    <a:pt x="1573" y="371"/>
                  </a:lnTo>
                  <a:lnTo>
                    <a:pt x="1605" y="371"/>
                  </a:lnTo>
                  <a:lnTo>
                    <a:pt x="1605" y="592"/>
                  </a:lnTo>
                  <a:lnTo>
                    <a:pt x="1573" y="592"/>
                  </a:lnTo>
                  <a:lnTo>
                    <a:pt x="1573" y="491"/>
                  </a:lnTo>
                  <a:lnTo>
                    <a:pt x="1467" y="491"/>
                  </a:lnTo>
                  <a:lnTo>
                    <a:pt x="1467" y="592"/>
                  </a:lnTo>
                  <a:lnTo>
                    <a:pt x="1435" y="592"/>
                  </a:lnTo>
                  <a:lnTo>
                    <a:pt x="1435" y="371"/>
                  </a:lnTo>
                  <a:close/>
                  <a:moveTo>
                    <a:pt x="1038" y="371"/>
                  </a:moveTo>
                  <a:lnTo>
                    <a:pt x="1161" y="371"/>
                  </a:lnTo>
                  <a:lnTo>
                    <a:pt x="1161" y="398"/>
                  </a:lnTo>
                  <a:lnTo>
                    <a:pt x="1068" y="398"/>
                  </a:lnTo>
                  <a:lnTo>
                    <a:pt x="1068" y="463"/>
                  </a:lnTo>
                  <a:lnTo>
                    <a:pt x="1153" y="463"/>
                  </a:lnTo>
                  <a:lnTo>
                    <a:pt x="1153" y="491"/>
                  </a:lnTo>
                  <a:lnTo>
                    <a:pt x="1068" y="491"/>
                  </a:lnTo>
                  <a:lnTo>
                    <a:pt x="1068" y="564"/>
                  </a:lnTo>
                  <a:lnTo>
                    <a:pt x="1161" y="564"/>
                  </a:lnTo>
                  <a:lnTo>
                    <a:pt x="1161" y="592"/>
                  </a:lnTo>
                  <a:lnTo>
                    <a:pt x="1038" y="592"/>
                  </a:lnTo>
                  <a:lnTo>
                    <a:pt x="1038" y="371"/>
                  </a:lnTo>
                  <a:close/>
                  <a:moveTo>
                    <a:pt x="820" y="371"/>
                  </a:moveTo>
                  <a:lnTo>
                    <a:pt x="990" y="371"/>
                  </a:lnTo>
                  <a:lnTo>
                    <a:pt x="990" y="398"/>
                  </a:lnTo>
                  <a:lnTo>
                    <a:pt x="921" y="398"/>
                  </a:lnTo>
                  <a:lnTo>
                    <a:pt x="921" y="592"/>
                  </a:lnTo>
                  <a:lnTo>
                    <a:pt x="889" y="592"/>
                  </a:lnTo>
                  <a:lnTo>
                    <a:pt x="889" y="398"/>
                  </a:lnTo>
                  <a:lnTo>
                    <a:pt x="820" y="398"/>
                  </a:lnTo>
                  <a:lnTo>
                    <a:pt x="820" y="371"/>
                  </a:lnTo>
                  <a:close/>
                  <a:moveTo>
                    <a:pt x="594" y="371"/>
                  </a:moveTo>
                  <a:lnTo>
                    <a:pt x="631" y="371"/>
                  </a:lnTo>
                  <a:lnTo>
                    <a:pt x="697" y="470"/>
                  </a:lnTo>
                  <a:lnTo>
                    <a:pt x="763" y="371"/>
                  </a:lnTo>
                  <a:lnTo>
                    <a:pt x="800" y="371"/>
                  </a:lnTo>
                  <a:lnTo>
                    <a:pt x="713" y="501"/>
                  </a:lnTo>
                  <a:lnTo>
                    <a:pt x="713" y="592"/>
                  </a:lnTo>
                  <a:lnTo>
                    <a:pt x="682" y="592"/>
                  </a:lnTo>
                  <a:lnTo>
                    <a:pt x="682" y="501"/>
                  </a:lnTo>
                  <a:lnTo>
                    <a:pt x="594" y="371"/>
                  </a:lnTo>
                  <a:close/>
                  <a:moveTo>
                    <a:pt x="476" y="371"/>
                  </a:moveTo>
                  <a:lnTo>
                    <a:pt x="508" y="371"/>
                  </a:lnTo>
                  <a:lnTo>
                    <a:pt x="508" y="564"/>
                  </a:lnTo>
                  <a:lnTo>
                    <a:pt x="601" y="564"/>
                  </a:lnTo>
                  <a:lnTo>
                    <a:pt x="601" y="592"/>
                  </a:lnTo>
                  <a:lnTo>
                    <a:pt x="476" y="592"/>
                  </a:lnTo>
                  <a:lnTo>
                    <a:pt x="476" y="371"/>
                  </a:lnTo>
                  <a:close/>
                  <a:moveTo>
                    <a:pt x="23" y="371"/>
                  </a:moveTo>
                  <a:lnTo>
                    <a:pt x="81" y="371"/>
                  </a:lnTo>
                  <a:lnTo>
                    <a:pt x="100" y="372"/>
                  </a:lnTo>
                  <a:lnTo>
                    <a:pt x="117" y="376"/>
                  </a:lnTo>
                  <a:lnTo>
                    <a:pt x="133" y="381"/>
                  </a:lnTo>
                  <a:lnTo>
                    <a:pt x="146" y="390"/>
                  </a:lnTo>
                  <a:lnTo>
                    <a:pt x="155" y="402"/>
                  </a:lnTo>
                  <a:lnTo>
                    <a:pt x="162" y="417"/>
                  </a:lnTo>
                  <a:lnTo>
                    <a:pt x="163" y="437"/>
                  </a:lnTo>
                  <a:lnTo>
                    <a:pt x="162" y="457"/>
                  </a:lnTo>
                  <a:lnTo>
                    <a:pt x="155" y="473"/>
                  </a:lnTo>
                  <a:lnTo>
                    <a:pt x="146" y="485"/>
                  </a:lnTo>
                  <a:lnTo>
                    <a:pt x="133" y="494"/>
                  </a:lnTo>
                  <a:lnTo>
                    <a:pt x="118" y="499"/>
                  </a:lnTo>
                  <a:lnTo>
                    <a:pt x="102" y="503"/>
                  </a:lnTo>
                  <a:lnTo>
                    <a:pt x="85" y="505"/>
                  </a:lnTo>
                  <a:lnTo>
                    <a:pt x="55" y="505"/>
                  </a:lnTo>
                  <a:lnTo>
                    <a:pt x="55" y="592"/>
                  </a:lnTo>
                  <a:lnTo>
                    <a:pt x="23" y="592"/>
                  </a:lnTo>
                  <a:lnTo>
                    <a:pt x="23" y="371"/>
                  </a:lnTo>
                  <a:close/>
                  <a:moveTo>
                    <a:pt x="2128" y="367"/>
                  </a:moveTo>
                  <a:lnTo>
                    <a:pt x="2154" y="369"/>
                  </a:lnTo>
                  <a:lnTo>
                    <a:pt x="2177" y="377"/>
                  </a:lnTo>
                  <a:lnTo>
                    <a:pt x="2175" y="408"/>
                  </a:lnTo>
                  <a:lnTo>
                    <a:pt x="2154" y="398"/>
                  </a:lnTo>
                  <a:lnTo>
                    <a:pt x="2130" y="396"/>
                  </a:lnTo>
                  <a:lnTo>
                    <a:pt x="2106" y="398"/>
                  </a:lnTo>
                  <a:lnTo>
                    <a:pt x="2084" y="406"/>
                  </a:lnTo>
                  <a:lnTo>
                    <a:pt x="2067" y="420"/>
                  </a:lnTo>
                  <a:lnTo>
                    <a:pt x="2055" y="437"/>
                  </a:lnTo>
                  <a:lnTo>
                    <a:pt x="2047" y="458"/>
                  </a:lnTo>
                  <a:lnTo>
                    <a:pt x="2045" y="482"/>
                  </a:lnTo>
                  <a:lnTo>
                    <a:pt x="2047" y="506"/>
                  </a:lnTo>
                  <a:lnTo>
                    <a:pt x="2055" y="527"/>
                  </a:lnTo>
                  <a:lnTo>
                    <a:pt x="2068" y="545"/>
                  </a:lnTo>
                  <a:lnTo>
                    <a:pt x="2086" y="558"/>
                  </a:lnTo>
                  <a:lnTo>
                    <a:pt x="2106" y="566"/>
                  </a:lnTo>
                  <a:lnTo>
                    <a:pt x="2128" y="568"/>
                  </a:lnTo>
                  <a:lnTo>
                    <a:pt x="2146" y="567"/>
                  </a:lnTo>
                  <a:lnTo>
                    <a:pt x="2163" y="563"/>
                  </a:lnTo>
                  <a:lnTo>
                    <a:pt x="2176" y="558"/>
                  </a:lnTo>
                  <a:lnTo>
                    <a:pt x="2179" y="588"/>
                  </a:lnTo>
                  <a:lnTo>
                    <a:pt x="2160" y="594"/>
                  </a:lnTo>
                  <a:lnTo>
                    <a:pt x="2143" y="596"/>
                  </a:lnTo>
                  <a:lnTo>
                    <a:pt x="2127" y="596"/>
                  </a:lnTo>
                  <a:lnTo>
                    <a:pt x="2099" y="594"/>
                  </a:lnTo>
                  <a:lnTo>
                    <a:pt x="2074" y="586"/>
                  </a:lnTo>
                  <a:lnTo>
                    <a:pt x="2053" y="574"/>
                  </a:lnTo>
                  <a:lnTo>
                    <a:pt x="2034" y="556"/>
                  </a:lnTo>
                  <a:lnTo>
                    <a:pt x="2022" y="535"/>
                  </a:lnTo>
                  <a:lnTo>
                    <a:pt x="2014" y="510"/>
                  </a:lnTo>
                  <a:lnTo>
                    <a:pt x="2010" y="481"/>
                  </a:lnTo>
                  <a:lnTo>
                    <a:pt x="2014" y="453"/>
                  </a:lnTo>
                  <a:lnTo>
                    <a:pt x="2022" y="429"/>
                  </a:lnTo>
                  <a:lnTo>
                    <a:pt x="2035" y="408"/>
                  </a:lnTo>
                  <a:lnTo>
                    <a:pt x="2054" y="390"/>
                  </a:lnTo>
                  <a:lnTo>
                    <a:pt x="2075" y="377"/>
                  </a:lnTo>
                  <a:lnTo>
                    <a:pt x="2100" y="371"/>
                  </a:lnTo>
                  <a:lnTo>
                    <a:pt x="2128" y="367"/>
                  </a:lnTo>
                  <a:close/>
                  <a:moveTo>
                    <a:pt x="1331" y="367"/>
                  </a:moveTo>
                  <a:lnTo>
                    <a:pt x="1356" y="369"/>
                  </a:lnTo>
                  <a:lnTo>
                    <a:pt x="1382" y="377"/>
                  </a:lnTo>
                  <a:lnTo>
                    <a:pt x="1379" y="408"/>
                  </a:lnTo>
                  <a:lnTo>
                    <a:pt x="1356" y="398"/>
                  </a:lnTo>
                  <a:lnTo>
                    <a:pt x="1334" y="396"/>
                  </a:lnTo>
                  <a:lnTo>
                    <a:pt x="1309" y="398"/>
                  </a:lnTo>
                  <a:lnTo>
                    <a:pt x="1289" y="406"/>
                  </a:lnTo>
                  <a:lnTo>
                    <a:pt x="1271" y="420"/>
                  </a:lnTo>
                  <a:lnTo>
                    <a:pt x="1258" y="437"/>
                  </a:lnTo>
                  <a:lnTo>
                    <a:pt x="1250" y="458"/>
                  </a:lnTo>
                  <a:lnTo>
                    <a:pt x="1247" y="482"/>
                  </a:lnTo>
                  <a:lnTo>
                    <a:pt x="1251" y="506"/>
                  </a:lnTo>
                  <a:lnTo>
                    <a:pt x="1259" y="527"/>
                  </a:lnTo>
                  <a:lnTo>
                    <a:pt x="1273" y="545"/>
                  </a:lnTo>
                  <a:lnTo>
                    <a:pt x="1290" y="558"/>
                  </a:lnTo>
                  <a:lnTo>
                    <a:pt x="1310" y="566"/>
                  </a:lnTo>
                  <a:lnTo>
                    <a:pt x="1331" y="568"/>
                  </a:lnTo>
                  <a:lnTo>
                    <a:pt x="1348" y="567"/>
                  </a:lnTo>
                  <a:lnTo>
                    <a:pt x="1366" y="563"/>
                  </a:lnTo>
                  <a:lnTo>
                    <a:pt x="1380" y="558"/>
                  </a:lnTo>
                  <a:lnTo>
                    <a:pt x="1382" y="588"/>
                  </a:lnTo>
                  <a:lnTo>
                    <a:pt x="1364" y="594"/>
                  </a:lnTo>
                  <a:lnTo>
                    <a:pt x="1346" y="596"/>
                  </a:lnTo>
                  <a:lnTo>
                    <a:pt x="1331" y="596"/>
                  </a:lnTo>
                  <a:lnTo>
                    <a:pt x="1303" y="594"/>
                  </a:lnTo>
                  <a:lnTo>
                    <a:pt x="1278" y="586"/>
                  </a:lnTo>
                  <a:lnTo>
                    <a:pt x="1255" y="574"/>
                  </a:lnTo>
                  <a:lnTo>
                    <a:pt x="1238" y="556"/>
                  </a:lnTo>
                  <a:lnTo>
                    <a:pt x="1225" y="535"/>
                  </a:lnTo>
                  <a:lnTo>
                    <a:pt x="1217" y="510"/>
                  </a:lnTo>
                  <a:lnTo>
                    <a:pt x="1214" y="481"/>
                  </a:lnTo>
                  <a:lnTo>
                    <a:pt x="1217" y="453"/>
                  </a:lnTo>
                  <a:lnTo>
                    <a:pt x="1226" y="429"/>
                  </a:lnTo>
                  <a:lnTo>
                    <a:pt x="1240" y="408"/>
                  </a:lnTo>
                  <a:lnTo>
                    <a:pt x="1257" y="390"/>
                  </a:lnTo>
                  <a:lnTo>
                    <a:pt x="1279" y="377"/>
                  </a:lnTo>
                  <a:lnTo>
                    <a:pt x="1303" y="371"/>
                  </a:lnTo>
                  <a:lnTo>
                    <a:pt x="1331" y="367"/>
                  </a:lnTo>
                  <a:close/>
                  <a:moveTo>
                    <a:pt x="310" y="367"/>
                  </a:moveTo>
                  <a:lnTo>
                    <a:pt x="337" y="371"/>
                  </a:lnTo>
                  <a:lnTo>
                    <a:pt x="361" y="378"/>
                  </a:lnTo>
                  <a:lnTo>
                    <a:pt x="380" y="392"/>
                  </a:lnTo>
                  <a:lnTo>
                    <a:pt x="396" y="409"/>
                  </a:lnTo>
                  <a:lnTo>
                    <a:pt x="408" y="430"/>
                  </a:lnTo>
                  <a:lnTo>
                    <a:pt x="415" y="454"/>
                  </a:lnTo>
                  <a:lnTo>
                    <a:pt x="417" y="482"/>
                  </a:lnTo>
                  <a:lnTo>
                    <a:pt x="415" y="510"/>
                  </a:lnTo>
                  <a:lnTo>
                    <a:pt x="408" y="534"/>
                  </a:lnTo>
                  <a:lnTo>
                    <a:pt x="396" y="555"/>
                  </a:lnTo>
                  <a:lnTo>
                    <a:pt x="381" y="572"/>
                  </a:lnTo>
                  <a:lnTo>
                    <a:pt x="361" y="586"/>
                  </a:lnTo>
                  <a:lnTo>
                    <a:pt x="337" y="594"/>
                  </a:lnTo>
                  <a:lnTo>
                    <a:pt x="310" y="596"/>
                  </a:lnTo>
                  <a:lnTo>
                    <a:pt x="283" y="594"/>
                  </a:lnTo>
                  <a:lnTo>
                    <a:pt x="259" y="586"/>
                  </a:lnTo>
                  <a:lnTo>
                    <a:pt x="239" y="572"/>
                  </a:lnTo>
                  <a:lnTo>
                    <a:pt x="225" y="555"/>
                  </a:lnTo>
                  <a:lnTo>
                    <a:pt x="213" y="534"/>
                  </a:lnTo>
                  <a:lnTo>
                    <a:pt x="206" y="510"/>
                  </a:lnTo>
                  <a:lnTo>
                    <a:pt x="203" y="482"/>
                  </a:lnTo>
                  <a:lnTo>
                    <a:pt x="206" y="454"/>
                  </a:lnTo>
                  <a:lnTo>
                    <a:pt x="213" y="430"/>
                  </a:lnTo>
                  <a:lnTo>
                    <a:pt x="225" y="409"/>
                  </a:lnTo>
                  <a:lnTo>
                    <a:pt x="241" y="392"/>
                  </a:lnTo>
                  <a:lnTo>
                    <a:pt x="259" y="378"/>
                  </a:lnTo>
                  <a:lnTo>
                    <a:pt x="283" y="371"/>
                  </a:lnTo>
                  <a:lnTo>
                    <a:pt x="310" y="367"/>
                  </a:lnTo>
                  <a:close/>
                  <a:moveTo>
                    <a:pt x="310" y="28"/>
                  </a:moveTo>
                  <a:lnTo>
                    <a:pt x="291" y="31"/>
                  </a:lnTo>
                  <a:lnTo>
                    <a:pt x="274" y="37"/>
                  </a:lnTo>
                  <a:lnTo>
                    <a:pt x="260" y="48"/>
                  </a:lnTo>
                  <a:lnTo>
                    <a:pt x="251" y="61"/>
                  </a:lnTo>
                  <a:lnTo>
                    <a:pt x="243" y="77"/>
                  </a:lnTo>
                  <a:lnTo>
                    <a:pt x="239" y="96"/>
                  </a:lnTo>
                  <a:lnTo>
                    <a:pt x="237" y="114"/>
                  </a:lnTo>
                  <a:lnTo>
                    <a:pt x="238" y="133"/>
                  </a:lnTo>
                  <a:lnTo>
                    <a:pt x="243" y="151"/>
                  </a:lnTo>
                  <a:lnTo>
                    <a:pt x="250" y="167"/>
                  </a:lnTo>
                  <a:lnTo>
                    <a:pt x="260" y="181"/>
                  </a:lnTo>
                  <a:lnTo>
                    <a:pt x="274" y="191"/>
                  </a:lnTo>
                  <a:lnTo>
                    <a:pt x="290" y="198"/>
                  </a:lnTo>
                  <a:lnTo>
                    <a:pt x="310" y="201"/>
                  </a:lnTo>
                  <a:lnTo>
                    <a:pt x="331" y="198"/>
                  </a:lnTo>
                  <a:lnTo>
                    <a:pt x="347" y="191"/>
                  </a:lnTo>
                  <a:lnTo>
                    <a:pt x="360" y="181"/>
                  </a:lnTo>
                  <a:lnTo>
                    <a:pt x="371" y="167"/>
                  </a:lnTo>
                  <a:lnTo>
                    <a:pt x="377" y="151"/>
                  </a:lnTo>
                  <a:lnTo>
                    <a:pt x="381" y="133"/>
                  </a:lnTo>
                  <a:lnTo>
                    <a:pt x="384" y="114"/>
                  </a:lnTo>
                  <a:lnTo>
                    <a:pt x="381" y="96"/>
                  </a:lnTo>
                  <a:lnTo>
                    <a:pt x="377" y="77"/>
                  </a:lnTo>
                  <a:lnTo>
                    <a:pt x="369" y="61"/>
                  </a:lnTo>
                  <a:lnTo>
                    <a:pt x="360" y="48"/>
                  </a:lnTo>
                  <a:lnTo>
                    <a:pt x="347" y="37"/>
                  </a:lnTo>
                  <a:lnTo>
                    <a:pt x="330" y="31"/>
                  </a:lnTo>
                  <a:lnTo>
                    <a:pt x="310" y="28"/>
                  </a:lnTo>
                  <a:close/>
                  <a:moveTo>
                    <a:pt x="963" y="4"/>
                  </a:moveTo>
                  <a:lnTo>
                    <a:pt x="995" y="4"/>
                  </a:lnTo>
                  <a:lnTo>
                    <a:pt x="995" y="101"/>
                  </a:lnTo>
                  <a:lnTo>
                    <a:pt x="1091" y="4"/>
                  </a:lnTo>
                  <a:lnTo>
                    <a:pt x="1133" y="4"/>
                  </a:lnTo>
                  <a:lnTo>
                    <a:pt x="1028" y="108"/>
                  </a:lnTo>
                  <a:lnTo>
                    <a:pt x="1141" y="226"/>
                  </a:lnTo>
                  <a:lnTo>
                    <a:pt x="1095" y="226"/>
                  </a:lnTo>
                  <a:lnTo>
                    <a:pt x="995" y="117"/>
                  </a:lnTo>
                  <a:lnTo>
                    <a:pt x="995" y="226"/>
                  </a:lnTo>
                  <a:lnTo>
                    <a:pt x="963" y="226"/>
                  </a:lnTo>
                  <a:lnTo>
                    <a:pt x="963" y="4"/>
                  </a:lnTo>
                  <a:close/>
                  <a:moveTo>
                    <a:pt x="476" y="4"/>
                  </a:moveTo>
                  <a:lnTo>
                    <a:pt x="529" y="4"/>
                  </a:lnTo>
                  <a:lnTo>
                    <a:pt x="598" y="187"/>
                  </a:lnTo>
                  <a:lnTo>
                    <a:pt x="667" y="4"/>
                  </a:lnTo>
                  <a:lnTo>
                    <a:pt x="719" y="4"/>
                  </a:lnTo>
                  <a:lnTo>
                    <a:pt x="719" y="226"/>
                  </a:lnTo>
                  <a:lnTo>
                    <a:pt x="687" y="226"/>
                  </a:lnTo>
                  <a:lnTo>
                    <a:pt x="687" y="33"/>
                  </a:lnTo>
                  <a:lnTo>
                    <a:pt x="614" y="226"/>
                  </a:lnTo>
                  <a:lnTo>
                    <a:pt x="582" y="226"/>
                  </a:lnTo>
                  <a:lnTo>
                    <a:pt x="509" y="33"/>
                  </a:lnTo>
                  <a:lnTo>
                    <a:pt x="508" y="33"/>
                  </a:lnTo>
                  <a:lnTo>
                    <a:pt x="508" y="226"/>
                  </a:lnTo>
                  <a:lnTo>
                    <a:pt x="476" y="226"/>
                  </a:lnTo>
                  <a:lnTo>
                    <a:pt x="476" y="4"/>
                  </a:lnTo>
                  <a:close/>
                  <a:moveTo>
                    <a:pt x="0" y="4"/>
                  </a:moveTo>
                  <a:lnTo>
                    <a:pt x="169" y="4"/>
                  </a:lnTo>
                  <a:lnTo>
                    <a:pt x="169" y="32"/>
                  </a:lnTo>
                  <a:lnTo>
                    <a:pt x="101" y="32"/>
                  </a:lnTo>
                  <a:lnTo>
                    <a:pt x="101" y="226"/>
                  </a:lnTo>
                  <a:lnTo>
                    <a:pt x="69" y="226"/>
                  </a:lnTo>
                  <a:lnTo>
                    <a:pt x="69" y="32"/>
                  </a:lnTo>
                  <a:lnTo>
                    <a:pt x="0" y="32"/>
                  </a:lnTo>
                  <a:lnTo>
                    <a:pt x="0" y="4"/>
                  </a:lnTo>
                  <a:close/>
                  <a:moveTo>
                    <a:pt x="848" y="0"/>
                  </a:moveTo>
                  <a:lnTo>
                    <a:pt x="872" y="1"/>
                  </a:lnTo>
                  <a:lnTo>
                    <a:pt x="895" y="8"/>
                  </a:lnTo>
                  <a:lnTo>
                    <a:pt x="890" y="37"/>
                  </a:lnTo>
                  <a:lnTo>
                    <a:pt x="877" y="32"/>
                  </a:lnTo>
                  <a:lnTo>
                    <a:pt x="864" y="28"/>
                  </a:lnTo>
                  <a:lnTo>
                    <a:pt x="849" y="28"/>
                  </a:lnTo>
                  <a:lnTo>
                    <a:pt x="838" y="28"/>
                  </a:lnTo>
                  <a:lnTo>
                    <a:pt x="828" y="32"/>
                  </a:lnTo>
                  <a:lnTo>
                    <a:pt x="818" y="37"/>
                  </a:lnTo>
                  <a:lnTo>
                    <a:pt x="812" y="45"/>
                  </a:lnTo>
                  <a:lnTo>
                    <a:pt x="810" y="57"/>
                  </a:lnTo>
                  <a:lnTo>
                    <a:pt x="812" y="68"/>
                  </a:lnTo>
                  <a:lnTo>
                    <a:pt x="818" y="76"/>
                  </a:lnTo>
                  <a:lnTo>
                    <a:pt x="828" y="84"/>
                  </a:lnTo>
                  <a:lnTo>
                    <a:pt x="838" y="89"/>
                  </a:lnTo>
                  <a:lnTo>
                    <a:pt x="852" y="96"/>
                  </a:lnTo>
                  <a:lnTo>
                    <a:pt x="864" y="102"/>
                  </a:lnTo>
                  <a:lnTo>
                    <a:pt x="877" y="109"/>
                  </a:lnTo>
                  <a:lnTo>
                    <a:pt x="887" y="118"/>
                  </a:lnTo>
                  <a:lnTo>
                    <a:pt x="897" y="130"/>
                  </a:lnTo>
                  <a:lnTo>
                    <a:pt x="903" y="145"/>
                  </a:lnTo>
                  <a:lnTo>
                    <a:pt x="905" y="163"/>
                  </a:lnTo>
                  <a:lnTo>
                    <a:pt x="903" y="182"/>
                  </a:lnTo>
                  <a:lnTo>
                    <a:pt x="897" y="197"/>
                  </a:lnTo>
                  <a:lnTo>
                    <a:pt x="887" y="208"/>
                  </a:lnTo>
                  <a:lnTo>
                    <a:pt x="874" y="218"/>
                  </a:lnTo>
                  <a:lnTo>
                    <a:pt x="860" y="224"/>
                  </a:lnTo>
                  <a:lnTo>
                    <a:pt x="842" y="228"/>
                  </a:lnTo>
                  <a:lnTo>
                    <a:pt x="824" y="228"/>
                  </a:lnTo>
                  <a:lnTo>
                    <a:pt x="801" y="226"/>
                  </a:lnTo>
                  <a:lnTo>
                    <a:pt x="779" y="219"/>
                  </a:lnTo>
                  <a:lnTo>
                    <a:pt x="783" y="190"/>
                  </a:lnTo>
                  <a:lnTo>
                    <a:pt x="796" y="195"/>
                  </a:lnTo>
                  <a:lnTo>
                    <a:pt x="812" y="199"/>
                  </a:lnTo>
                  <a:lnTo>
                    <a:pt x="828" y="201"/>
                  </a:lnTo>
                  <a:lnTo>
                    <a:pt x="840" y="199"/>
                  </a:lnTo>
                  <a:lnTo>
                    <a:pt x="852" y="195"/>
                  </a:lnTo>
                  <a:lnTo>
                    <a:pt x="861" y="189"/>
                  </a:lnTo>
                  <a:lnTo>
                    <a:pt x="869" y="178"/>
                  </a:lnTo>
                  <a:lnTo>
                    <a:pt x="872" y="165"/>
                  </a:lnTo>
                  <a:lnTo>
                    <a:pt x="869" y="153"/>
                  </a:lnTo>
                  <a:lnTo>
                    <a:pt x="864" y="143"/>
                  </a:lnTo>
                  <a:lnTo>
                    <a:pt x="854" y="135"/>
                  </a:lnTo>
                  <a:lnTo>
                    <a:pt x="842" y="129"/>
                  </a:lnTo>
                  <a:lnTo>
                    <a:pt x="830" y="122"/>
                  </a:lnTo>
                  <a:lnTo>
                    <a:pt x="817" y="117"/>
                  </a:lnTo>
                  <a:lnTo>
                    <a:pt x="805" y="109"/>
                  </a:lnTo>
                  <a:lnTo>
                    <a:pt x="793" y="101"/>
                  </a:lnTo>
                  <a:lnTo>
                    <a:pt x="785" y="90"/>
                  </a:lnTo>
                  <a:lnTo>
                    <a:pt x="779" y="77"/>
                  </a:lnTo>
                  <a:lnTo>
                    <a:pt x="776" y="60"/>
                  </a:lnTo>
                  <a:lnTo>
                    <a:pt x="779" y="41"/>
                  </a:lnTo>
                  <a:lnTo>
                    <a:pt x="787" y="27"/>
                  </a:lnTo>
                  <a:lnTo>
                    <a:pt x="797" y="15"/>
                  </a:lnTo>
                  <a:lnTo>
                    <a:pt x="812" y="7"/>
                  </a:lnTo>
                  <a:lnTo>
                    <a:pt x="829" y="1"/>
                  </a:lnTo>
                  <a:lnTo>
                    <a:pt x="848" y="0"/>
                  </a:lnTo>
                  <a:close/>
                  <a:moveTo>
                    <a:pt x="310" y="0"/>
                  </a:moveTo>
                  <a:lnTo>
                    <a:pt x="337" y="3"/>
                  </a:lnTo>
                  <a:lnTo>
                    <a:pt x="361" y="11"/>
                  </a:lnTo>
                  <a:lnTo>
                    <a:pt x="380" y="24"/>
                  </a:lnTo>
                  <a:lnTo>
                    <a:pt x="396" y="41"/>
                  </a:lnTo>
                  <a:lnTo>
                    <a:pt x="408" y="62"/>
                  </a:lnTo>
                  <a:lnTo>
                    <a:pt x="415" y="88"/>
                  </a:lnTo>
                  <a:lnTo>
                    <a:pt x="417" y="114"/>
                  </a:lnTo>
                  <a:lnTo>
                    <a:pt x="415" y="142"/>
                  </a:lnTo>
                  <a:lnTo>
                    <a:pt x="408" y="166"/>
                  </a:lnTo>
                  <a:lnTo>
                    <a:pt x="396" y="187"/>
                  </a:lnTo>
                  <a:lnTo>
                    <a:pt x="381" y="205"/>
                  </a:lnTo>
                  <a:lnTo>
                    <a:pt x="361" y="218"/>
                  </a:lnTo>
                  <a:lnTo>
                    <a:pt x="337" y="226"/>
                  </a:lnTo>
                  <a:lnTo>
                    <a:pt x="310" y="228"/>
                  </a:lnTo>
                  <a:lnTo>
                    <a:pt x="283" y="226"/>
                  </a:lnTo>
                  <a:lnTo>
                    <a:pt x="259" y="218"/>
                  </a:lnTo>
                  <a:lnTo>
                    <a:pt x="239" y="205"/>
                  </a:lnTo>
                  <a:lnTo>
                    <a:pt x="225" y="187"/>
                  </a:lnTo>
                  <a:lnTo>
                    <a:pt x="213" y="166"/>
                  </a:lnTo>
                  <a:lnTo>
                    <a:pt x="206" y="142"/>
                  </a:lnTo>
                  <a:lnTo>
                    <a:pt x="203" y="114"/>
                  </a:lnTo>
                  <a:lnTo>
                    <a:pt x="206" y="88"/>
                  </a:lnTo>
                  <a:lnTo>
                    <a:pt x="213" y="62"/>
                  </a:lnTo>
                  <a:lnTo>
                    <a:pt x="225" y="41"/>
                  </a:lnTo>
                  <a:lnTo>
                    <a:pt x="241" y="24"/>
                  </a:lnTo>
                  <a:lnTo>
                    <a:pt x="259" y="11"/>
                  </a:lnTo>
                  <a:lnTo>
                    <a:pt x="283" y="3"/>
                  </a:lnTo>
                  <a:lnTo>
                    <a:pt x="310" y="0"/>
                  </a:lnTo>
                  <a:close/>
                </a:path>
              </a:pathLst>
            </a:custGeom>
            <a:solidFill>
              <a:schemeClr val="tx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128" name="Freeform 38">
              <a:extLst>
                <a:ext uri="{FF2B5EF4-FFF2-40B4-BE49-F238E27FC236}">
                  <a16:creationId xmlns:a16="http://schemas.microsoft.com/office/drawing/2014/main" id="{775D48AB-57CD-42F6-A249-F919019B2988}"/>
                </a:ext>
              </a:extLst>
            </p:cNvPr>
            <p:cNvSpPr>
              <a:spLocks noEditPoints="1"/>
            </p:cNvSpPr>
            <p:nvPr/>
          </p:nvSpPr>
          <p:spPr bwMode="auto">
            <a:xfrm>
              <a:off x="348" y="434"/>
              <a:ext cx="266" cy="172"/>
            </a:xfrm>
            <a:custGeom>
              <a:avLst/>
              <a:gdLst>
                <a:gd name="T0" fmla="*/ 0 w 1066"/>
                <a:gd name="T1" fmla="*/ 0 h 690"/>
                <a:gd name="T2" fmla="*/ 1 w 1066"/>
                <a:gd name="T3" fmla="*/ 0 h 690"/>
                <a:gd name="T4" fmla="*/ 1 w 1066"/>
                <a:gd name="T5" fmla="*/ 1 h 690"/>
                <a:gd name="T6" fmla="*/ 0 w 1066"/>
                <a:gd name="T7" fmla="*/ 1 h 690"/>
                <a:gd name="T8" fmla="*/ 0 w 1066"/>
                <a:gd name="T9" fmla="*/ 0 h 690"/>
                <a:gd name="T10" fmla="*/ 1 w 1066"/>
                <a:gd name="T11" fmla="*/ 0 h 690"/>
                <a:gd name="T12" fmla="*/ 1 w 1066"/>
                <a:gd name="T13" fmla="*/ 0 h 690"/>
                <a:gd name="T14" fmla="*/ 1 w 1066"/>
                <a:gd name="T15" fmla="*/ 1 h 690"/>
                <a:gd name="T16" fmla="*/ 1 w 1066"/>
                <a:gd name="T17" fmla="*/ 1 h 690"/>
                <a:gd name="T18" fmla="*/ 1 w 1066"/>
                <a:gd name="T19" fmla="*/ 0 h 690"/>
                <a:gd name="T20" fmla="*/ 0 w 1066"/>
                <a:gd name="T21" fmla="*/ 0 h 690"/>
                <a:gd name="T22" fmla="*/ 0 w 1066"/>
                <a:gd name="T23" fmla="*/ 0 h 690"/>
                <a:gd name="T24" fmla="*/ 0 w 1066"/>
                <a:gd name="T25" fmla="*/ 1 h 690"/>
                <a:gd name="T26" fmla="*/ 0 w 1066"/>
                <a:gd name="T27" fmla="*/ 1 h 690"/>
                <a:gd name="T28" fmla="*/ 0 w 1066"/>
                <a:gd name="T29" fmla="*/ 0 h 69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66" h="690">
                  <a:moveTo>
                    <a:pt x="376" y="376"/>
                  </a:moveTo>
                  <a:lnTo>
                    <a:pt x="690" y="376"/>
                  </a:lnTo>
                  <a:lnTo>
                    <a:pt x="690" y="690"/>
                  </a:lnTo>
                  <a:lnTo>
                    <a:pt x="376" y="690"/>
                  </a:lnTo>
                  <a:lnTo>
                    <a:pt x="376" y="376"/>
                  </a:lnTo>
                  <a:close/>
                  <a:moveTo>
                    <a:pt x="752" y="0"/>
                  </a:moveTo>
                  <a:lnTo>
                    <a:pt x="1066" y="0"/>
                  </a:lnTo>
                  <a:lnTo>
                    <a:pt x="1066" y="690"/>
                  </a:lnTo>
                  <a:lnTo>
                    <a:pt x="752" y="690"/>
                  </a:lnTo>
                  <a:lnTo>
                    <a:pt x="752" y="0"/>
                  </a:lnTo>
                  <a:close/>
                  <a:moveTo>
                    <a:pt x="0" y="0"/>
                  </a:moveTo>
                  <a:lnTo>
                    <a:pt x="314" y="0"/>
                  </a:lnTo>
                  <a:lnTo>
                    <a:pt x="314" y="690"/>
                  </a:lnTo>
                  <a:lnTo>
                    <a:pt x="0" y="690"/>
                  </a:lnTo>
                  <a:lnTo>
                    <a:pt x="0" y="0"/>
                  </a:lnTo>
                  <a:close/>
                </a:path>
              </a:pathLst>
            </a:custGeom>
            <a:solidFill>
              <a:schemeClr val="tx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129" name="Freeform 39">
              <a:extLst>
                <a:ext uri="{FF2B5EF4-FFF2-40B4-BE49-F238E27FC236}">
                  <a16:creationId xmlns:a16="http://schemas.microsoft.com/office/drawing/2014/main" id="{4B874B59-A08A-4B19-8F5F-C11DE842B036}"/>
                </a:ext>
              </a:extLst>
            </p:cNvPr>
            <p:cNvSpPr>
              <a:spLocks noEditPoints="1"/>
            </p:cNvSpPr>
            <p:nvPr/>
          </p:nvSpPr>
          <p:spPr bwMode="auto">
            <a:xfrm>
              <a:off x="348" y="340"/>
              <a:ext cx="266" cy="172"/>
            </a:xfrm>
            <a:custGeom>
              <a:avLst/>
              <a:gdLst>
                <a:gd name="T0" fmla="*/ 1 w 1066"/>
                <a:gd name="T1" fmla="*/ 0 h 690"/>
                <a:gd name="T2" fmla="*/ 1 w 1066"/>
                <a:gd name="T3" fmla="*/ 0 h 690"/>
                <a:gd name="T4" fmla="*/ 1 w 1066"/>
                <a:gd name="T5" fmla="*/ 0 h 690"/>
                <a:gd name="T6" fmla="*/ 1 w 1066"/>
                <a:gd name="T7" fmla="*/ 0 h 690"/>
                <a:gd name="T8" fmla="*/ 1 w 1066"/>
                <a:gd name="T9" fmla="*/ 0 h 690"/>
                <a:gd name="T10" fmla="*/ 0 w 1066"/>
                <a:gd name="T11" fmla="*/ 0 h 690"/>
                <a:gd name="T12" fmla="*/ 1 w 1066"/>
                <a:gd name="T13" fmla="*/ 0 h 690"/>
                <a:gd name="T14" fmla="*/ 1 w 1066"/>
                <a:gd name="T15" fmla="*/ 1 h 690"/>
                <a:gd name="T16" fmla="*/ 0 w 1066"/>
                <a:gd name="T17" fmla="*/ 1 h 690"/>
                <a:gd name="T18" fmla="*/ 0 w 1066"/>
                <a:gd name="T19" fmla="*/ 0 h 690"/>
                <a:gd name="T20" fmla="*/ 0 w 1066"/>
                <a:gd name="T21" fmla="*/ 0 h 690"/>
                <a:gd name="T22" fmla="*/ 0 w 1066"/>
                <a:gd name="T23" fmla="*/ 0 h 690"/>
                <a:gd name="T24" fmla="*/ 0 w 1066"/>
                <a:gd name="T25" fmla="*/ 0 h 690"/>
                <a:gd name="T26" fmla="*/ 0 w 1066"/>
                <a:gd name="T27" fmla="*/ 0 h 690"/>
                <a:gd name="T28" fmla="*/ 0 w 1066"/>
                <a:gd name="T29" fmla="*/ 0 h 69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66" h="690">
                  <a:moveTo>
                    <a:pt x="752" y="0"/>
                  </a:moveTo>
                  <a:lnTo>
                    <a:pt x="1066" y="0"/>
                  </a:lnTo>
                  <a:lnTo>
                    <a:pt x="1066" y="314"/>
                  </a:lnTo>
                  <a:lnTo>
                    <a:pt x="752" y="314"/>
                  </a:lnTo>
                  <a:lnTo>
                    <a:pt x="752" y="0"/>
                  </a:lnTo>
                  <a:close/>
                  <a:moveTo>
                    <a:pt x="376" y="0"/>
                  </a:moveTo>
                  <a:lnTo>
                    <a:pt x="690" y="0"/>
                  </a:lnTo>
                  <a:lnTo>
                    <a:pt x="690" y="690"/>
                  </a:lnTo>
                  <a:lnTo>
                    <a:pt x="376" y="690"/>
                  </a:lnTo>
                  <a:lnTo>
                    <a:pt x="376" y="0"/>
                  </a:lnTo>
                  <a:close/>
                  <a:moveTo>
                    <a:pt x="0" y="0"/>
                  </a:moveTo>
                  <a:lnTo>
                    <a:pt x="314" y="0"/>
                  </a:lnTo>
                  <a:lnTo>
                    <a:pt x="314" y="314"/>
                  </a:lnTo>
                  <a:lnTo>
                    <a:pt x="0" y="314"/>
                  </a:lnTo>
                  <a:lnTo>
                    <a:pt x="0" y="0"/>
                  </a:lnTo>
                  <a:close/>
                </a:path>
              </a:pathLst>
            </a:custGeom>
            <a:solidFill>
              <a:srgbClr val="80BF44"/>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grpSp>
    </p:spTree>
    <p:extLst>
      <p:ext uri="{BB962C8B-B14F-4D97-AF65-F5344CB8AC3E}">
        <p14:creationId xmlns:p14="http://schemas.microsoft.com/office/powerpoint/2010/main" val="216827883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4" name="Picture 15" descr="ТПУ_Презентация_квадраты">
            <a:extLst>
              <a:ext uri="{FF2B5EF4-FFF2-40B4-BE49-F238E27FC236}">
                <a16:creationId xmlns:a16="http://schemas.microsoft.com/office/drawing/2014/main" id="{5AFFB462-E03A-4A27-BDE0-F9BFF9D7D46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3778250"/>
            <a:ext cx="2520950"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mc:Choice xmlns:a14="http://schemas.microsoft.com/office/drawing/2010/main" Requires="a14">
          <p:sp>
            <p:nvSpPr>
              <p:cNvPr id="2" name="Content Placeholder 1">
                <a:extLst>
                  <a:ext uri="{FF2B5EF4-FFF2-40B4-BE49-F238E27FC236}">
                    <a16:creationId xmlns:a16="http://schemas.microsoft.com/office/drawing/2014/main" id="{45A06F8C-7BD7-A7EF-CAB8-DB32833CD6CC}"/>
                  </a:ext>
                </a:extLst>
              </p:cNvPr>
              <p:cNvSpPr>
                <a:spLocks noGrp="1"/>
              </p:cNvSpPr>
              <p:nvPr>
                <p:ph idx="1"/>
              </p:nvPr>
            </p:nvSpPr>
            <p:spPr>
              <a:xfrm>
                <a:off x="287338" y="572810"/>
                <a:ext cx="5186362" cy="3820025"/>
              </a:xfrm>
            </p:spPr>
            <p:txBody>
              <a:bodyPr/>
              <a:lstStyle/>
              <a:p>
                <a:pPr algn="just"/>
                <a:r>
                  <a:rPr lang="en-US" sz="1200" b="1" dirty="0"/>
                  <a:t>Root Mean Square Error (RMSE)</a:t>
                </a:r>
                <a:r>
                  <a:rPr lang="en-US" sz="1200" dirty="0"/>
                  <a:t>:  </a:t>
                </a:r>
                <a:r>
                  <a:rPr lang="en-GB" sz="1200" dirty="0"/>
                  <a:t>It gives a sense of how close (or far) the predicted values are from the actual data. This is useful in understanding the accuracy and precision of model's predictions</a:t>
                </a:r>
              </a:p>
              <a:p>
                <a:pPr marL="0" indent="0" algn="just">
                  <a:buNone/>
                </a:pPr>
                <a14:m>
                  <m:oMathPara xmlns:m="http://schemas.openxmlformats.org/officeDocument/2006/math">
                    <m:oMathParaPr>
                      <m:jc m:val="centerGroup"/>
                    </m:oMathParaPr>
                    <m:oMath xmlns:m="http://schemas.openxmlformats.org/officeDocument/2006/math">
                      <m:r>
                        <a:rPr lang="en-US" sz="1200" b="0" i="1" smtClean="0">
                          <a:latin typeface="Cambria Math" panose="02040503050406030204" pitchFamily="18" charset="0"/>
                        </a:rPr>
                        <m:t>𝑅𝑀𝑆𝐸</m:t>
                      </m:r>
                      <m:r>
                        <a:rPr lang="en-US" sz="1200" b="0" i="1" smtClean="0">
                          <a:latin typeface="Cambria Math" panose="02040503050406030204" pitchFamily="18" charset="0"/>
                        </a:rPr>
                        <m:t>=</m:t>
                      </m:r>
                      <m:rad>
                        <m:radPr>
                          <m:degHide m:val="on"/>
                          <m:ctrlPr>
                            <a:rPr lang="en-US" sz="1200" b="0" i="1" smtClean="0">
                              <a:latin typeface="Cambria Math" panose="02040503050406030204" pitchFamily="18" charset="0"/>
                            </a:rPr>
                          </m:ctrlPr>
                        </m:radPr>
                        <m:deg/>
                        <m:e>
                          <m:f>
                            <m:fPr>
                              <m:ctrlPr>
                                <a:rPr lang="en-US" sz="1200" b="0" i="1" smtClean="0">
                                  <a:latin typeface="Cambria Math" panose="02040503050406030204" pitchFamily="18" charset="0"/>
                                </a:rPr>
                              </m:ctrlPr>
                            </m:fPr>
                            <m:num>
                              <m:nary>
                                <m:naryPr>
                                  <m:chr m:val="∑"/>
                                  <m:supHide m:val="on"/>
                                  <m:ctrlPr>
                                    <a:rPr lang="en-US" sz="1200" b="0" i="1" smtClean="0">
                                      <a:latin typeface="Cambria Math" panose="02040503050406030204" pitchFamily="18" charset="0"/>
                                    </a:rPr>
                                  </m:ctrlPr>
                                </m:naryPr>
                                <m:sub>
                                  <m:r>
                                    <a:rPr lang="en-US" sz="1200" b="0" i="1" smtClean="0">
                                      <a:latin typeface="Cambria Math" panose="02040503050406030204" pitchFamily="18" charset="0"/>
                                    </a:rPr>
                                    <m:t>𝑖</m:t>
                                  </m:r>
                                </m:sub>
                                <m:sup/>
                                <m:e>
                                  <m:sSup>
                                    <m:sSupPr>
                                      <m:ctrlPr>
                                        <a:rPr lang="en-US" sz="1200" b="0" i="1" smtClean="0">
                                          <a:latin typeface="Cambria Math" panose="02040503050406030204" pitchFamily="18" charset="0"/>
                                        </a:rPr>
                                      </m:ctrlPr>
                                    </m:sSupPr>
                                    <m:e>
                                      <m:d>
                                        <m:dPr>
                                          <m:ctrlPr>
                                            <a:rPr lang="en-US" sz="1200" i="1">
                                              <a:latin typeface="Cambria Math" panose="02040503050406030204" pitchFamily="18" charset="0"/>
                                            </a:rPr>
                                          </m:ctrlPr>
                                        </m:dPr>
                                        <m:e>
                                          <m:sSub>
                                            <m:sSubPr>
                                              <m:ctrlPr>
                                                <a:rPr lang="en-US" sz="1200" i="1">
                                                  <a:latin typeface="Cambria Math" panose="02040503050406030204" pitchFamily="18" charset="0"/>
                                                </a:rPr>
                                              </m:ctrlPr>
                                            </m:sSubPr>
                                            <m:e>
                                              <m:r>
                                                <a:rPr lang="en-US" sz="1200" i="1">
                                                  <a:latin typeface="Cambria Math" panose="02040503050406030204" pitchFamily="18" charset="0"/>
                                                </a:rPr>
                                                <m:t>𝑃</m:t>
                                              </m:r>
                                            </m:e>
                                            <m:sub>
                                              <m:r>
                                                <a:rPr lang="en-US" sz="1200" i="1">
                                                  <a:latin typeface="Cambria Math" panose="02040503050406030204" pitchFamily="18" charset="0"/>
                                                </a:rPr>
                                                <m:t>𝑖</m:t>
                                              </m:r>
                                            </m:sub>
                                          </m:sSub>
                                          <m:r>
                                            <a:rPr lang="en-US" sz="1200" b="0" i="1" smtClean="0">
                                              <a:latin typeface="Cambria Math" panose="02040503050406030204" pitchFamily="18" charset="0"/>
                                            </a:rPr>
                                            <m:t>−</m:t>
                                          </m:r>
                                          <m:sSub>
                                            <m:sSubPr>
                                              <m:ctrlPr>
                                                <a:rPr lang="en-US" sz="1200" b="0" i="1" smtClean="0">
                                                  <a:latin typeface="Cambria Math" panose="02040503050406030204" pitchFamily="18" charset="0"/>
                                                </a:rPr>
                                              </m:ctrlPr>
                                            </m:sSubPr>
                                            <m:e>
                                              <m:r>
                                                <a:rPr lang="en-US" sz="1200" b="0" i="1" smtClean="0">
                                                  <a:latin typeface="Cambria Math" panose="02040503050406030204" pitchFamily="18" charset="0"/>
                                                </a:rPr>
                                                <m:t>𝑂</m:t>
                                              </m:r>
                                            </m:e>
                                            <m:sub>
                                              <m:r>
                                                <a:rPr lang="en-US" sz="1200" b="0" i="1" smtClean="0">
                                                  <a:latin typeface="Cambria Math" panose="02040503050406030204" pitchFamily="18" charset="0"/>
                                                </a:rPr>
                                                <m:t>𝑖</m:t>
                                              </m:r>
                                            </m:sub>
                                          </m:sSub>
                                        </m:e>
                                      </m:d>
                                    </m:e>
                                    <m:sup>
                                      <m:r>
                                        <a:rPr lang="en-US" sz="1200" b="0" i="1" smtClean="0">
                                          <a:latin typeface="Cambria Math" panose="02040503050406030204" pitchFamily="18" charset="0"/>
                                        </a:rPr>
                                        <m:t>2</m:t>
                                      </m:r>
                                    </m:sup>
                                  </m:sSup>
                                </m:e>
                              </m:nary>
                            </m:num>
                            <m:den>
                              <m:r>
                                <a:rPr lang="en-US" sz="1200" b="0" i="1" smtClean="0">
                                  <a:latin typeface="Cambria Math" panose="02040503050406030204" pitchFamily="18" charset="0"/>
                                </a:rPr>
                                <m:t>𝑛</m:t>
                              </m:r>
                            </m:den>
                          </m:f>
                        </m:e>
                      </m:rad>
                    </m:oMath>
                  </m:oMathPara>
                </a14:m>
                <a:endParaRPr lang="en-GB" sz="1200" dirty="0"/>
              </a:p>
              <a:p>
                <a:pPr algn="just"/>
                <a:r>
                  <a:rPr lang="en-GB" sz="1200" b="1" dirty="0"/>
                  <a:t>Coefficient of determination (</a:t>
                </a:r>
                <a14:m>
                  <m:oMath xmlns:m="http://schemas.openxmlformats.org/officeDocument/2006/math">
                    <m:sSup>
                      <m:sSupPr>
                        <m:ctrlPr>
                          <a:rPr lang="en-US" sz="1200" b="1" i="1" smtClean="0">
                            <a:latin typeface="Cambria Math" panose="02040503050406030204" pitchFamily="18" charset="0"/>
                          </a:rPr>
                        </m:ctrlPr>
                      </m:sSupPr>
                      <m:e>
                        <m:r>
                          <a:rPr lang="en-US" sz="1200" b="1" i="1" smtClean="0">
                            <a:latin typeface="Cambria Math" panose="02040503050406030204" pitchFamily="18" charset="0"/>
                          </a:rPr>
                          <m:t>𝑹</m:t>
                        </m:r>
                      </m:e>
                      <m:sup>
                        <m:r>
                          <a:rPr lang="en-US" sz="1200" b="1" i="1" smtClean="0">
                            <a:latin typeface="Cambria Math" panose="02040503050406030204" pitchFamily="18" charset="0"/>
                          </a:rPr>
                          <m:t>𝟐</m:t>
                        </m:r>
                      </m:sup>
                    </m:sSup>
                  </m:oMath>
                </a14:m>
                <a:r>
                  <a:rPr lang="en-GB" sz="1200" b="1" dirty="0"/>
                  <a:t>): </a:t>
                </a:r>
                <a:r>
                  <a:rPr lang="en-GB" sz="1200" dirty="0"/>
                  <a:t>It gives</a:t>
                </a:r>
                <a:r>
                  <a:rPr lang="en-GB" sz="1200" b="1" dirty="0"/>
                  <a:t> </a:t>
                </a:r>
                <a:r>
                  <a:rPr lang="en-GB" sz="1200" dirty="0"/>
                  <a:t>an overall sense of how well the selected variables fit the data. It is useful in understanding how well the selected independent variable(s) explain the variability in your dependent variable(s). It shows how much of the variance of the data is explained by the fitting model. It has a value between 0 to 1, where the larger </a:t>
                </a:r>
                <a14:m>
                  <m:oMath xmlns:m="http://schemas.openxmlformats.org/officeDocument/2006/math">
                    <m:sSup>
                      <m:sSupPr>
                        <m:ctrlPr>
                          <a:rPr lang="en-US" sz="1200" i="1">
                            <a:latin typeface="Cambria Math" panose="02040503050406030204" pitchFamily="18" charset="0"/>
                          </a:rPr>
                        </m:ctrlPr>
                      </m:sSupPr>
                      <m:e>
                        <m:r>
                          <a:rPr lang="en-US" sz="1200" i="1">
                            <a:latin typeface="Cambria Math" panose="02040503050406030204" pitchFamily="18" charset="0"/>
                          </a:rPr>
                          <m:t>𝑅</m:t>
                        </m:r>
                      </m:e>
                      <m:sup>
                        <m:r>
                          <a:rPr lang="en-US" sz="1200" i="1">
                            <a:latin typeface="Cambria Math" panose="02040503050406030204" pitchFamily="18" charset="0"/>
                          </a:rPr>
                          <m:t>2</m:t>
                        </m:r>
                      </m:sup>
                    </m:sSup>
                  </m:oMath>
                </a14:m>
                <a:r>
                  <a:rPr lang="en-GB" sz="1200" dirty="0"/>
                  <a:t> is, the more variance of data is explained by the model but it does not mean the better the fit is.</a:t>
                </a:r>
              </a:p>
              <a:p>
                <a:pPr marL="0" indent="0" algn="just">
                  <a:buNone/>
                </a:pPr>
                <a14:m>
                  <m:oMathPara xmlns:m="http://schemas.openxmlformats.org/officeDocument/2006/math">
                    <m:oMathParaPr>
                      <m:jc m:val="centerGroup"/>
                    </m:oMathParaPr>
                    <m:oMath xmlns:m="http://schemas.openxmlformats.org/officeDocument/2006/math">
                      <m:sSup>
                        <m:sSupPr>
                          <m:ctrlPr>
                            <a:rPr lang="en-US" sz="1200" b="0" i="1" smtClean="0">
                              <a:latin typeface="Cambria Math" panose="02040503050406030204" pitchFamily="18" charset="0"/>
                            </a:rPr>
                          </m:ctrlPr>
                        </m:sSupPr>
                        <m:e>
                          <m:r>
                            <a:rPr lang="en-US" sz="1200" b="0" i="1" smtClean="0">
                              <a:latin typeface="Cambria Math" panose="02040503050406030204" pitchFamily="18" charset="0"/>
                            </a:rPr>
                            <m:t>𝑅</m:t>
                          </m:r>
                        </m:e>
                        <m:sup>
                          <m:r>
                            <a:rPr lang="en-US" sz="1200" b="0" i="1" smtClean="0">
                              <a:latin typeface="Cambria Math" panose="02040503050406030204" pitchFamily="18" charset="0"/>
                            </a:rPr>
                            <m:t>2</m:t>
                          </m:r>
                        </m:sup>
                      </m:sSup>
                      <m:r>
                        <a:rPr lang="en-US" sz="1200" b="0" i="1" smtClean="0">
                          <a:latin typeface="Cambria Math" panose="02040503050406030204" pitchFamily="18" charset="0"/>
                        </a:rPr>
                        <m:t>=</m:t>
                      </m:r>
                      <m:r>
                        <a:rPr lang="en-US" sz="1200" b="0" i="1" smtClean="0">
                          <a:latin typeface="Cambria Math" panose="02040503050406030204" pitchFamily="18" charset="0"/>
                        </a:rPr>
                        <m:t>1</m:t>
                      </m:r>
                      <m:r>
                        <a:rPr lang="en-US" sz="1200" b="0" i="1" smtClean="0">
                          <a:latin typeface="Cambria Math" panose="02040503050406030204" pitchFamily="18" charset="0"/>
                        </a:rPr>
                        <m:t>−</m:t>
                      </m:r>
                      <m:f>
                        <m:fPr>
                          <m:ctrlPr>
                            <a:rPr lang="en-US" sz="1200" b="0" i="1" smtClean="0">
                              <a:latin typeface="Cambria Math" panose="02040503050406030204" pitchFamily="18" charset="0"/>
                            </a:rPr>
                          </m:ctrlPr>
                        </m:fPr>
                        <m:num>
                          <m:r>
                            <a:rPr lang="en-US" sz="1200" b="0" i="1" smtClean="0">
                              <a:latin typeface="Cambria Math" panose="02040503050406030204" pitchFamily="18" charset="0"/>
                            </a:rPr>
                            <m:t>𝑅𝑆𝑆</m:t>
                          </m:r>
                        </m:num>
                        <m:den>
                          <m:r>
                            <a:rPr lang="en-US" sz="1200" b="0" i="1" smtClean="0">
                              <a:latin typeface="Cambria Math" panose="02040503050406030204" pitchFamily="18" charset="0"/>
                            </a:rPr>
                            <m:t>𝑇𝑆𝑆</m:t>
                          </m:r>
                        </m:den>
                      </m:f>
                    </m:oMath>
                  </m:oMathPara>
                </a14:m>
                <a:endParaRPr lang="en-GB" sz="1200" dirty="0"/>
              </a:p>
              <a:p>
                <a:pPr marL="0" indent="0" algn="just">
                  <a:buNone/>
                </a:pPr>
                <a14:m>
                  <m:oMathPara xmlns:m="http://schemas.openxmlformats.org/officeDocument/2006/math">
                    <m:oMathParaPr>
                      <m:jc m:val="centerGroup"/>
                    </m:oMathParaPr>
                    <m:oMath xmlns:m="http://schemas.openxmlformats.org/officeDocument/2006/math">
                      <m:r>
                        <a:rPr lang="en-US" sz="1200" b="0" i="1" smtClean="0">
                          <a:latin typeface="Cambria Math" panose="02040503050406030204" pitchFamily="18" charset="0"/>
                        </a:rPr>
                        <m:t>𝑅𝑆𝑆</m:t>
                      </m:r>
                      <m:r>
                        <a:rPr lang="en-US" sz="1200" b="0" i="1" smtClean="0">
                          <a:latin typeface="Cambria Math" panose="02040503050406030204" pitchFamily="18" charset="0"/>
                        </a:rPr>
                        <m:t>=</m:t>
                      </m:r>
                      <m:nary>
                        <m:naryPr>
                          <m:chr m:val="∑"/>
                          <m:supHide m:val="on"/>
                          <m:ctrlPr>
                            <a:rPr lang="en-US" sz="1200" i="1">
                              <a:latin typeface="Cambria Math" panose="02040503050406030204" pitchFamily="18" charset="0"/>
                            </a:rPr>
                          </m:ctrlPr>
                        </m:naryPr>
                        <m:sub>
                          <m:r>
                            <a:rPr lang="en-US" sz="1200" i="1">
                              <a:latin typeface="Cambria Math" panose="02040503050406030204" pitchFamily="18" charset="0"/>
                            </a:rPr>
                            <m:t>𝑖</m:t>
                          </m:r>
                        </m:sub>
                        <m:sup/>
                        <m:e>
                          <m:sSup>
                            <m:sSupPr>
                              <m:ctrlPr>
                                <a:rPr lang="en-US" sz="1200" i="1">
                                  <a:latin typeface="Cambria Math" panose="02040503050406030204" pitchFamily="18" charset="0"/>
                                </a:rPr>
                              </m:ctrlPr>
                            </m:sSupPr>
                            <m:e>
                              <m:d>
                                <m:dPr>
                                  <m:ctrlPr>
                                    <a:rPr lang="en-US" sz="1200" i="1">
                                      <a:latin typeface="Cambria Math" panose="02040503050406030204" pitchFamily="18" charset="0"/>
                                    </a:rPr>
                                  </m:ctrlPr>
                                </m:dPr>
                                <m:e>
                                  <m:sSub>
                                    <m:sSubPr>
                                      <m:ctrlPr>
                                        <a:rPr lang="en-US" sz="1200" i="1">
                                          <a:latin typeface="Cambria Math" panose="02040503050406030204" pitchFamily="18" charset="0"/>
                                        </a:rPr>
                                      </m:ctrlPr>
                                    </m:sSubPr>
                                    <m:e>
                                      <m:r>
                                        <a:rPr lang="en-US" sz="1200" i="1">
                                          <a:latin typeface="Cambria Math" panose="02040503050406030204" pitchFamily="18" charset="0"/>
                                        </a:rPr>
                                        <m:t>𝑃</m:t>
                                      </m:r>
                                    </m:e>
                                    <m:sub>
                                      <m:r>
                                        <a:rPr lang="en-US" sz="1200" i="1">
                                          <a:latin typeface="Cambria Math" panose="02040503050406030204" pitchFamily="18" charset="0"/>
                                        </a:rPr>
                                        <m:t>𝑖</m:t>
                                      </m:r>
                                    </m:sub>
                                  </m:sSub>
                                  <m:r>
                                    <a:rPr lang="en-US" sz="1200" i="1">
                                      <a:latin typeface="Cambria Math" panose="02040503050406030204" pitchFamily="18" charset="0"/>
                                    </a:rPr>
                                    <m:t>−</m:t>
                                  </m:r>
                                  <m:sSub>
                                    <m:sSubPr>
                                      <m:ctrlPr>
                                        <a:rPr lang="en-US" sz="1200" i="1">
                                          <a:latin typeface="Cambria Math" panose="02040503050406030204" pitchFamily="18" charset="0"/>
                                        </a:rPr>
                                      </m:ctrlPr>
                                    </m:sSubPr>
                                    <m:e>
                                      <m:r>
                                        <a:rPr lang="en-US" sz="1200" i="1">
                                          <a:latin typeface="Cambria Math" panose="02040503050406030204" pitchFamily="18" charset="0"/>
                                        </a:rPr>
                                        <m:t>𝑂</m:t>
                                      </m:r>
                                    </m:e>
                                    <m:sub>
                                      <m:r>
                                        <a:rPr lang="en-US" sz="1200" i="1">
                                          <a:latin typeface="Cambria Math" panose="02040503050406030204" pitchFamily="18" charset="0"/>
                                        </a:rPr>
                                        <m:t>𝑖</m:t>
                                      </m:r>
                                    </m:sub>
                                  </m:sSub>
                                </m:e>
                              </m:d>
                            </m:e>
                            <m:sup>
                              <m:r>
                                <a:rPr lang="en-US" sz="1200" i="1">
                                  <a:latin typeface="Cambria Math" panose="02040503050406030204" pitchFamily="18" charset="0"/>
                                </a:rPr>
                                <m:t>2</m:t>
                              </m:r>
                            </m:sup>
                          </m:sSup>
                        </m:e>
                      </m:nary>
                      <m:r>
                        <a:rPr lang="en-US" sz="1200" b="0" i="0" smtClean="0">
                          <a:latin typeface="Cambria Math" panose="02040503050406030204" pitchFamily="18" charset="0"/>
                        </a:rPr>
                        <m:t>;</m:t>
                      </m:r>
                      <m:r>
                        <a:rPr lang="en-US" sz="1200" b="0" i="1" smtClean="0">
                          <a:latin typeface="Cambria Math" panose="02040503050406030204" pitchFamily="18" charset="0"/>
                        </a:rPr>
                        <m:t>  </m:t>
                      </m:r>
                      <m:r>
                        <a:rPr lang="en-US" sz="1200" i="1">
                          <a:latin typeface="Cambria Math" panose="02040503050406030204" pitchFamily="18" charset="0"/>
                        </a:rPr>
                        <m:t>𝑇𝑆𝑆</m:t>
                      </m:r>
                      <m:r>
                        <a:rPr lang="en-US" sz="1200" b="0" i="1" smtClean="0">
                          <a:latin typeface="Cambria Math" panose="02040503050406030204" pitchFamily="18" charset="0"/>
                        </a:rPr>
                        <m:t>=</m:t>
                      </m:r>
                      <m:nary>
                        <m:naryPr>
                          <m:chr m:val="∑"/>
                          <m:supHide m:val="on"/>
                          <m:ctrlPr>
                            <a:rPr lang="en-US" sz="1200" i="1">
                              <a:latin typeface="Cambria Math" panose="02040503050406030204" pitchFamily="18" charset="0"/>
                            </a:rPr>
                          </m:ctrlPr>
                        </m:naryPr>
                        <m:sub>
                          <m:r>
                            <a:rPr lang="en-US" sz="1200" i="1">
                              <a:latin typeface="Cambria Math" panose="02040503050406030204" pitchFamily="18" charset="0"/>
                            </a:rPr>
                            <m:t>𝑖</m:t>
                          </m:r>
                        </m:sub>
                        <m:sup/>
                        <m:e>
                          <m:sSup>
                            <m:sSupPr>
                              <m:ctrlPr>
                                <a:rPr lang="en-US" sz="1200" i="1">
                                  <a:latin typeface="Cambria Math" panose="02040503050406030204" pitchFamily="18" charset="0"/>
                                </a:rPr>
                              </m:ctrlPr>
                            </m:sSupPr>
                            <m:e>
                              <m:d>
                                <m:dPr>
                                  <m:ctrlPr>
                                    <a:rPr lang="en-US" sz="1200" i="1">
                                      <a:latin typeface="Cambria Math" panose="02040503050406030204" pitchFamily="18" charset="0"/>
                                    </a:rPr>
                                  </m:ctrlPr>
                                </m:dPr>
                                <m:e>
                                  <m:sSub>
                                    <m:sSubPr>
                                      <m:ctrlPr>
                                        <a:rPr lang="en-US" sz="1200" i="1">
                                          <a:latin typeface="Cambria Math" panose="02040503050406030204" pitchFamily="18" charset="0"/>
                                        </a:rPr>
                                      </m:ctrlPr>
                                    </m:sSubPr>
                                    <m:e>
                                      <m:r>
                                        <a:rPr lang="en-US" sz="1200" i="1">
                                          <a:latin typeface="Cambria Math" panose="02040503050406030204" pitchFamily="18" charset="0"/>
                                        </a:rPr>
                                        <m:t>𝑂</m:t>
                                      </m:r>
                                    </m:e>
                                    <m:sub>
                                      <m:r>
                                        <a:rPr lang="en-US" sz="1200" i="1">
                                          <a:latin typeface="Cambria Math" panose="02040503050406030204" pitchFamily="18" charset="0"/>
                                        </a:rPr>
                                        <m:t>𝑖</m:t>
                                      </m:r>
                                    </m:sub>
                                  </m:sSub>
                                  <m:r>
                                    <a:rPr lang="en-US" sz="1200" i="1">
                                      <a:latin typeface="Cambria Math" panose="02040503050406030204" pitchFamily="18" charset="0"/>
                                    </a:rPr>
                                    <m:t>−</m:t>
                                  </m:r>
                                  <m:r>
                                    <a:rPr lang="en-US" sz="1200" i="1">
                                      <a:latin typeface="Cambria Math" panose="02040503050406030204" pitchFamily="18" charset="0"/>
                                    </a:rPr>
                                    <m:t> </m:t>
                                  </m:r>
                                  <m:acc>
                                    <m:accPr>
                                      <m:chr m:val="̅"/>
                                      <m:ctrlPr>
                                        <a:rPr lang="en-US" sz="1200" i="1">
                                          <a:latin typeface="Cambria Math" panose="02040503050406030204" pitchFamily="18" charset="0"/>
                                        </a:rPr>
                                      </m:ctrlPr>
                                    </m:accPr>
                                    <m:e>
                                      <m:r>
                                        <a:rPr lang="en-US" sz="1200" i="1">
                                          <a:latin typeface="Cambria Math" panose="02040503050406030204" pitchFamily="18" charset="0"/>
                                        </a:rPr>
                                        <m:t>𝑂</m:t>
                                      </m:r>
                                    </m:e>
                                  </m:acc>
                                </m:e>
                              </m:d>
                            </m:e>
                            <m:sup>
                              <m:r>
                                <a:rPr lang="en-US" sz="1200" i="1">
                                  <a:latin typeface="Cambria Math" panose="02040503050406030204" pitchFamily="18" charset="0"/>
                                </a:rPr>
                                <m:t>2</m:t>
                              </m:r>
                            </m:sup>
                          </m:sSup>
                        </m:e>
                      </m:nary>
                      <m:r>
                        <a:rPr lang="en-US" sz="1200" b="0" i="1" smtClean="0">
                          <a:latin typeface="Cambria Math" panose="02040503050406030204" pitchFamily="18" charset="0"/>
                        </a:rPr>
                        <m:t>;    </m:t>
                      </m:r>
                      <m:acc>
                        <m:accPr>
                          <m:chr m:val="̅"/>
                          <m:ctrlPr>
                            <a:rPr lang="en-US" sz="1200" i="1">
                              <a:latin typeface="Cambria Math" panose="02040503050406030204" pitchFamily="18" charset="0"/>
                            </a:rPr>
                          </m:ctrlPr>
                        </m:accPr>
                        <m:e>
                          <m:r>
                            <a:rPr lang="en-US" sz="1200" i="1">
                              <a:latin typeface="Cambria Math" panose="02040503050406030204" pitchFamily="18" charset="0"/>
                            </a:rPr>
                            <m:t>𝑂</m:t>
                          </m:r>
                        </m:e>
                      </m:acc>
                      <m:r>
                        <a:rPr lang="en-US" sz="1200" b="0" i="1" smtClean="0">
                          <a:latin typeface="Cambria Math" panose="02040503050406030204" pitchFamily="18" charset="0"/>
                        </a:rPr>
                        <m:t>=</m:t>
                      </m:r>
                      <m:nary>
                        <m:naryPr>
                          <m:chr m:val="∑"/>
                          <m:supHide m:val="on"/>
                          <m:ctrlPr>
                            <a:rPr lang="en-US" sz="1200" i="1">
                              <a:latin typeface="Cambria Math" panose="02040503050406030204" pitchFamily="18" charset="0"/>
                            </a:rPr>
                          </m:ctrlPr>
                        </m:naryPr>
                        <m:sub>
                          <m:r>
                            <a:rPr lang="en-US" sz="1200" i="1">
                              <a:latin typeface="Cambria Math" panose="02040503050406030204" pitchFamily="18" charset="0"/>
                            </a:rPr>
                            <m:t>𝑖</m:t>
                          </m:r>
                        </m:sub>
                        <m:sup/>
                        <m:e>
                          <m:sSub>
                            <m:sSubPr>
                              <m:ctrlPr>
                                <a:rPr lang="en-US" sz="1200" i="1">
                                  <a:latin typeface="Cambria Math" panose="02040503050406030204" pitchFamily="18" charset="0"/>
                                </a:rPr>
                              </m:ctrlPr>
                            </m:sSubPr>
                            <m:e>
                              <m:r>
                                <a:rPr lang="en-US" sz="1200" i="1">
                                  <a:latin typeface="Cambria Math" panose="02040503050406030204" pitchFamily="18" charset="0"/>
                                </a:rPr>
                                <m:t>𝑂</m:t>
                              </m:r>
                            </m:e>
                            <m:sub>
                              <m:r>
                                <a:rPr lang="en-US" sz="1200" i="1">
                                  <a:latin typeface="Cambria Math" panose="02040503050406030204" pitchFamily="18" charset="0"/>
                                </a:rPr>
                                <m:t>𝑖</m:t>
                              </m:r>
                            </m:sub>
                          </m:sSub>
                          <m:r>
                            <a:rPr lang="en-US" sz="1200" b="0" i="1" smtClean="0">
                              <a:latin typeface="Cambria Math" panose="02040503050406030204" pitchFamily="18" charset="0"/>
                            </a:rPr>
                            <m:t>/</m:t>
                          </m:r>
                          <m:r>
                            <a:rPr lang="en-US" sz="1200" b="0" i="1" smtClean="0">
                              <a:latin typeface="Cambria Math" panose="02040503050406030204" pitchFamily="18" charset="0"/>
                            </a:rPr>
                            <m:t>𝑛</m:t>
                          </m:r>
                        </m:e>
                      </m:nary>
                    </m:oMath>
                  </m:oMathPara>
                </a14:m>
                <a:endParaRPr lang="en-GB" sz="1200" dirty="0"/>
              </a:p>
              <a:p>
                <a:pPr marL="0" indent="0" algn="just">
                  <a:buNone/>
                </a:pPr>
                <a:endParaRPr lang="en-GB" sz="1200" dirty="0"/>
              </a:p>
            </p:txBody>
          </p:sp>
        </mc:Choice>
        <mc:Fallback>
          <p:sp>
            <p:nvSpPr>
              <p:cNvPr id="2" name="Content Placeholder 1">
                <a:extLst>
                  <a:ext uri="{FF2B5EF4-FFF2-40B4-BE49-F238E27FC236}">
                    <a16:creationId xmlns:a16="http://schemas.microsoft.com/office/drawing/2014/main" id="{45A06F8C-7BD7-A7EF-CAB8-DB32833CD6CC}"/>
                  </a:ext>
                </a:extLst>
              </p:cNvPr>
              <p:cNvSpPr>
                <a:spLocks noGrp="1" noRot="1" noChangeAspect="1" noMove="1" noResize="1" noEditPoints="1" noAdjustHandles="1" noChangeArrowheads="1" noChangeShapeType="1" noTextEdit="1"/>
              </p:cNvSpPr>
              <p:nvPr>
                <p:ph idx="1"/>
              </p:nvPr>
            </p:nvSpPr>
            <p:spPr>
              <a:xfrm>
                <a:off x="287338" y="572810"/>
                <a:ext cx="5186362" cy="3820025"/>
              </a:xfrm>
              <a:blipFill>
                <a:blip r:embed="rId3"/>
                <a:stretch>
                  <a:fillRect l="-588" t="-638" r="-2820" b="-8931"/>
                </a:stretch>
              </a:blipFill>
            </p:spPr>
            <p:txBody>
              <a:bodyPr/>
              <a:lstStyle/>
              <a:p>
                <a:r>
                  <a:rPr lang="en-GB">
                    <a:noFill/>
                  </a:rPr>
                  <a:t> </a:t>
                </a:r>
              </a:p>
            </p:txBody>
          </p:sp>
        </mc:Fallback>
      </mc:AlternateContent>
      <p:sp>
        <p:nvSpPr>
          <p:cNvPr id="12" name="Rectangle 2">
            <a:extLst>
              <a:ext uri="{FF2B5EF4-FFF2-40B4-BE49-F238E27FC236}">
                <a16:creationId xmlns:a16="http://schemas.microsoft.com/office/drawing/2014/main" id="{3DBAA94E-9D95-88CB-D152-6F5AC4B96851}"/>
              </a:ext>
            </a:extLst>
          </p:cNvPr>
          <p:cNvSpPr>
            <a:spLocks noGrp="1" noChangeArrowheads="1"/>
          </p:cNvSpPr>
          <p:nvPr>
            <p:ph type="title"/>
          </p:nvPr>
        </p:nvSpPr>
        <p:spPr>
          <a:xfrm>
            <a:off x="2556844" y="-2380"/>
            <a:ext cx="3095625" cy="544512"/>
          </a:xfrm>
        </p:spPr>
        <p:txBody>
          <a:bodyPr/>
          <a:lstStyle/>
          <a:p>
            <a:pPr eaLnBrk="1" hangingPunct="1"/>
            <a:r>
              <a:rPr lang="en-US" altLang="en-US" sz="1500" b="1" dirty="0">
                <a:solidFill>
                  <a:schemeClr val="bg2"/>
                </a:solidFill>
                <a:latin typeface="Calibri" panose="020F0502020204030204" pitchFamily="34" charset="0"/>
              </a:rPr>
              <a:t>Appendix</a:t>
            </a:r>
          </a:p>
        </p:txBody>
      </p:sp>
      <p:cxnSp>
        <p:nvCxnSpPr>
          <p:cNvPr id="13" name="AutoShape 12">
            <a:extLst>
              <a:ext uri="{FF2B5EF4-FFF2-40B4-BE49-F238E27FC236}">
                <a16:creationId xmlns:a16="http://schemas.microsoft.com/office/drawing/2014/main" id="{C6518F43-96EE-BF94-251D-A4B6ED433372}"/>
              </a:ext>
            </a:extLst>
          </p:cNvPr>
          <p:cNvCxnSpPr>
            <a:cxnSpLocks noChangeShapeType="1"/>
          </p:cNvCxnSpPr>
          <p:nvPr/>
        </p:nvCxnSpPr>
        <p:spPr bwMode="auto">
          <a:xfrm>
            <a:off x="2592388" y="472652"/>
            <a:ext cx="3168650" cy="0"/>
          </a:xfrm>
          <a:prstGeom prst="straightConnector1">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14" name="Group 34">
            <a:extLst>
              <a:ext uri="{FF2B5EF4-FFF2-40B4-BE49-F238E27FC236}">
                <a16:creationId xmlns:a16="http://schemas.microsoft.com/office/drawing/2014/main" id="{5EA33FE8-6C68-EC8B-11E4-B6CD6C1B53B2}"/>
              </a:ext>
            </a:extLst>
          </p:cNvPr>
          <p:cNvGrpSpPr>
            <a:grpSpLocks noChangeAspect="1"/>
          </p:cNvGrpSpPr>
          <p:nvPr/>
        </p:nvGrpSpPr>
        <p:grpSpPr bwMode="auto">
          <a:xfrm>
            <a:off x="63500" y="-71661"/>
            <a:ext cx="1592883" cy="735917"/>
            <a:chOff x="230" y="217"/>
            <a:chExt cx="1096" cy="507"/>
          </a:xfrm>
        </p:grpSpPr>
        <p:sp>
          <p:nvSpPr>
            <p:cNvPr id="15" name="AutoShape 33">
              <a:extLst>
                <a:ext uri="{FF2B5EF4-FFF2-40B4-BE49-F238E27FC236}">
                  <a16:creationId xmlns:a16="http://schemas.microsoft.com/office/drawing/2014/main" id="{8B371451-38B6-A211-8BA9-E9505D4E75B5}"/>
                </a:ext>
              </a:extLst>
            </p:cNvPr>
            <p:cNvSpPr>
              <a:spLocks noChangeAspect="1" noChangeArrowheads="1" noTextEdit="1"/>
            </p:cNvSpPr>
            <p:nvPr/>
          </p:nvSpPr>
          <p:spPr bwMode="auto">
            <a:xfrm>
              <a:off x="230" y="217"/>
              <a:ext cx="1096" cy="5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16" name="Freeform 37">
              <a:extLst>
                <a:ext uri="{FF2B5EF4-FFF2-40B4-BE49-F238E27FC236}">
                  <a16:creationId xmlns:a16="http://schemas.microsoft.com/office/drawing/2014/main" id="{DFBAE46D-2C56-67F5-9DED-850D9BCE4190}"/>
                </a:ext>
              </a:extLst>
            </p:cNvPr>
            <p:cNvSpPr>
              <a:spLocks noEditPoints="1"/>
            </p:cNvSpPr>
            <p:nvPr/>
          </p:nvSpPr>
          <p:spPr bwMode="auto">
            <a:xfrm>
              <a:off x="661" y="366"/>
              <a:ext cx="544" cy="241"/>
            </a:xfrm>
            <a:custGeom>
              <a:avLst/>
              <a:gdLst>
                <a:gd name="T0" fmla="*/ 1 w 2179"/>
                <a:gd name="T1" fmla="*/ 1 h 964"/>
                <a:gd name="T2" fmla="*/ 2 w 2179"/>
                <a:gd name="T3" fmla="*/ 1 h 964"/>
                <a:gd name="T4" fmla="*/ 1 w 2179"/>
                <a:gd name="T5" fmla="*/ 1 h 964"/>
                <a:gd name="T6" fmla="*/ 1 w 2179"/>
                <a:gd name="T7" fmla="*/ 1 h 964"/>
                <a:gd name="T8" fmla="*/ 1 w 2179"/>
                <a:gd name="T9" fmla="*/ 1 h 964"/>
                <a:gd name="T10" fmla="*/ 1 w 2179"/>
                <a:gd name="T11" fmla="*/ 1 h 964"/>
                <a:gd name="T12" fmla="*/ 1 w 2179"/>
                <a:gd name="T13" fmla="*/ 1 h 964"/>
                <a:gd name="T14" fmla="*/ 0 w 2179"/>
                <a:gd name="T15" fmla="*/ 1 h 964"/>
                <a:gd name="T16" fmla="*/ 0 w 2179"/>
                <a:gd name="T17" fmla="*/ 1 h 964"/>
                <a:gd name="T18" fmla="*/ 0 w 2179"/>
                <a:gd name="T19" fmla="*/ 1 h 964"/>
                <a:gd name="T20" fmla="*/ 0 w 2179"/>
                <a:gd name="T21" fmla="*/ 1 h 964"/>
                <a:gd name="T22" fmla="*/ 0 w 2179"/>
                <a:gd name="T23" fmla="*/ 1 h 964"/>
                <a:gd name="T24" fmla="*/ 0 w 2179"/>
                <a:gd name="T25" fmla="*/ 1 h 964"/>
                <a:gd name="T26" fmla="*/ 1 w 2179"/>
                <a:gd name="T27" fmla="*/ 1 h 964"/>
                <a:gd name="T28" fmla="*/ 1 w 2179"/>
                <a:gd name="T29" fmla="*/ 1 h 964"/>
                <a:gd name="T30" fmla="*/ 1 w 2179"/>
                <a:gd name="T31" fmla="*/ 1 h 964"/>
                <a:gd name="T32" fmla="*/ 1 w 2179"/>
                <a:gd name="T33" fmla="*/ 1 h 964"/>
                <a:gd name="T34" fmla="*/ 1 w 2179"/>
                <a:gd name="T35" fmla="*/ 1 h 964"/>
                <a:gd name="T36" fmla="*/ 1 w 2179"/>
                <a:gd name="T37" fmla="*/ 1 h 964"/>
                <a:gd name="T38" fmla="*/ 0 w 2179"/>
                <a:gd name="T39" fmla="*/ 1 h 964"/>
                <a:gd name="T40" fmla="*/ 0 w 2179"/>
                <a:gd name="T41" fmla="*/ 1 h 964"/>
                <a:gd name="T42" fmla="*/ 0 w 2179"/>
                <a:gd name="T43" fmla="*/ 1 h 964"/>
                <a:gd name="T44" fmla="*/ 0 w 2179"/>
                <a:gd name="T45" fmla="*/ 1 h 964"/>
                <a:gd name="T46" fmla="*/ 2 w 2179"/>
                <a:gd name="T47" fmla="*/ 1 h 964"/>
                <a:gd name="T48" fmla="*/ 2 w 2179"/>
                <a:gd name="T49" fmla="*/ 1 h 964"/>
                <a:gd name="T50" fmla="*/ 1 w 2179"/>
                <a:gd name="T51" fmla="*/ 1 h 964"/>
                <a:gd name="T52" fmla="*/ 1 w 2179"/>
                <a:gd name="T53" fmla="*/ 1 h 964"/>
                <a:gd name="T54" fmla="*/ 1 w 2179"/>
                <a:gd name="T55" fmla="*/ 1 h 964"/>
                <a:gd name="T56" fmla="*/ 1 w 2179"/>
                <a:gd name="T57" fmla="*/ 1 h 964"/>
                <a:gd name="T58" fmla="*/ 0 w 2179"/>
                <a:gd name="T59" fmla="*/ 1 h 964"/>
                <a:gd name="T60" fmla="*/ 0 w 2179"/>
                <a:gd name="T61" fmla="*/ 1 h 964"/>
                <a:gd name="T62" fmla="*/ 0 w 2179"/>
                <a:gd name="T63" fmla="*/ 1 h 964"/>
                <a:gd name="T64" fmla="*/ 2 w 2179"/>
                <a:gd name="T65" fmla="*/ 1 h 964"/>
                <a:gd name="T66" fmla="*/ 2 w 2179"/>
                <a:gd name="T67" fmla="*/ 1 h 964"/>
                <a:gd name="T68" fmla="*/ 2 w 2179"/>
                <a:gd name="T69" fmla="*/ 1 h 964"/>
                <a:gd name="T70" fmla="*/ 2 w 2179"/>
                <a:gd name="T71" fmla="*/ 1 h 964"/>
                <a:gd name="T72" fmla="*/ 1 w 2179"/>
                <a:gd name="T73" fmla="*/ 1 h 964"/>
                <a:gd name="T74" fmla="*/ 1 w 2179"/>
                <a:gd name="T75" fmla="*/ 1 h 964"/>
                <a:gd name="T76" fmla="*/ 1 w 2179"/>
                <a:gd name="T77" fmla="*/ 1 h 964"/>
                <a:gd name="T78" fmla="*/ 1 w 2179"/>
                <a:gd name="T79" fmla="*/ 1 h 964"/>
                <a:gd name="T80" fmla="*/ 0 w 2179"/>
                <a:gd name="T81" fmla="*/ 1 h 964"/>
                <a:gd name="T82" fmla="*/ 0 w 2179"/>
                <a:gd name="T83" fmla="*/ 1 h 964"/>
                <a:gd name="T84" fmla="*/ 0 w 2179"/>
                <a:gd name="T85" fmla="*/ 1 h 964"/>
                <a:gd name="T86" fmla="*/ 0 w 2179"/>
                <a:gd name="T87" fmla="*/ 0 h 964"/>
                <a:gd name="T88" fmla="*/ 0 w 2179"/>
                <a:gd name="T89" fmla="*/ 0 h 964"/>
                <a:gd name="T90" fmla="*/ 0 w 2179"/>
                <a:gd name="T91" fmla="*/ 0 h 964"/>
                <a:gd name="T92" fmla="*/ 1 w 2179"/>
                <a:gd name="T93" fmla="*/ 0 h 964"/>
                <a:gd name="T94" fmla="*/ 0 w 2179"/>
                <a:gd name="T95" fmla="*/ 0 h 964"/>
                <a:gd name="T96" fmla="*/ 0 w 2179"/>
                <a:gd name="T97" fmla="*/ 0 h 964"/>
                <a:gd name="T98" fmla="*/ 0 w 2179"/>
                <a:gd name="T99" fmla="*/ 0 h 964"/>
                <a:gd name="T100" fmla="*/ 1 w 2179"/>
                <a:gd name="T101" fmla="*/ 0 h 964"/>
                <a:gd name="T102" fmla="*/ 1 w 2179"/>
                <a:gd name="T103" fmla="*/ 0 h 964"/>
                <a:gd name="T104" fmla="*/ 1 w 2179"/>
                <a:gd name="T105" fmla="*/ 0 h 964"/>
                <a:gd name="T106" fmla="*/ 1 w 2179"/>
                <a:gd name="T107" fmla="*/ 0 h 964"/>
                <a:gd name="T108" fmla="*/ 1 w 2179"/>
                <a:gd name="T109" fmla="*/ 0 h 964"/>
                <a:gd name="T110" fmla="*/ 0 w 2179"/>
                <a:gd name="T111" fmla="*/ 0 h 964"/>
                <a:gd name="T112" fmla="*/ 0 w 2179"/>
                <a:gd name="T113" fmla="*/ 0 h 964"/>
                <a:gd name="T114" fmla="*/ 0 w 2179"/>
                <a:gd name="T115" fmla="*/ 0 h 96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2179" h="964">
                  <a:moveTo>
                    <a:pt x="1059" y="766"/>
                  </a:moveTo>
                  <a:lnTo>
                    <a:pt x="1059" y="834"/>
                  </a:lnTo>
                  <a:lnTo>
                    <a:pt x="1085" y="834"/>
                  </a:lnTo>
                  <a:lnTo>
                    <a:pt x="1107" y="831"/>
                  </a:lnTo>
                  <a:lnTo>
                    <a:pt x="1121" y="825"/>
                  </a:lnTo>
                  <a:lnTo>
                    <a:pt x="1131" y="814"/>
                  </a:lnTo>
                  <a:lnTo>
                    <a:pt x="1133" y="799"/>
                  </a:lnTo>
                  <a:lnTo>
                    <a:pt x="1131" y="786"/>
                  </a:lnTo>
                  <a:lnTo>
                    <a:pt x="1123" y="776"/>
                  </a:lnTo>
                  <a:lnTo>
                    <a:pt x="1109" y="769"/>
                  </a:lnTo>
                  <a:lnTo>
                    <a:pt x="1089" y="766"/>
                  </a:lnTo>
                  <a:lnTo>
                    <a:pt x="1059" y="766"/>
                  </a:lnTo>
                  <a:close/>
                  <a:moveTo>
                    <a:pt x="1677" y="738"/>
                  </a:moveTo>
                  <a:lnTo>
                    <a:pt x="1714" y="738"/>
                  </a:lnTo>
                  <a:lnTo>
                    <a:pt x="1780" y="838"/>
                  </a:lnTo>
                  <a:lnTo>
                    <a:pt x="1845" y="738"/>
                  </a:lnTo>
                  <a:lnTo>
                    <a:pt x="1883" y="738"/>
                  </a:lnTo>
                  <a:lnTo>
                    <a:pt x="1796" y="867"/>
                  </a:lnTo>
                  <a:lnTo>
                    <a:pt x="1796" y="960"/>
                  </a:lnTo>
                  <a:lnTo>
                    <a:pt x="1764" y="960"/>
                  </a:lnTo>
                  <a:lnTo>
                    <a:pt x="1764" y="867"/>
                  </a:lnTo>
                  <a:lnTo>
                    <a:pt x="1677" y="738"/>
                  </a:lnTo>
                  <a:close/>
                  <a:moveTo>
                    <a:pt x="1487" y="738"/>
                  </a:moveTo>
                  <a:lnTo>
                    <a:pt x="1657" y="738"/>
                  </a:lnTo>
                  <a:lnTo>
                    <a:pt x="1657" y="766"/>
                  </a:lnTo>
                  <a:lnTo>
                    <a:pt x="1588" y="766"/>
                  </a:lnTo>
                  <a:lnTo>
                    <a:pt x="1588" y="960"/>
                  </a:lnTo>
                  <a:lnTo>
                    <a:pt x="1556" y="960"/>
                  </a:lnTo>
                  <a:lnTo>
                    <a:pt x="1556" y="766"/>
                  </a:lnTo>
                  <a:lnTo>
                    <a:pt x="1487" y="766"/>
                  </a:lnTo>
                  <a:lnTo>
                    <a:pt x="1487" y="738"/>
                  </a:lnTo>
                  <a:close/>
                  <a:moveTo>
                    <a:pt x="1410" y="738"/>
                  </a:moveTo>
                  <a:lnTo>
                    <a:pt x="1441" y="738"/>
                  </a:lnTo>
                  <a:lnTo>
                    <a:pt x="1441" y="960"/>
                  </a:lnTo>
                  <a:lnTo>
                    <a:pt x="1410" y="960"/>
                  </a:lnTo>
                  <a:lnTo>
                    <a:pt x="1410" y="738"/>
                  </a:lnTo>
                  <a:close/>
                  <a:moveTo>
                    <a:pt x="1027" y="738"/>
                  </a:moveTo>
                  <a:lnTo>
                    <a:pt x="1081" y="738"/>
                  </a:lnTo>
                  <a:lnTo>
                    <a:pt x="1097" y="738"/>
                  </a:lnTo>
                  <a:lnTo>
                    <a:pt x="1113" y="741"/>
                  </a:lnTo>
                  <a:lnTo>
                    <a:pt x="1128" y="744"/>
                  </a:lnTo>
                  <a:lnTo>
                    <a:pt x="1141" y="749"/>
                  </a:lnTo>
                  <a:lnTo>
                    <a:pt x="1152" y="757"/>
                  </a:lnTo>
                  <a:lnTo>
                    <a:pt x="1160" y="766"/>
                  </a:lnTo>
                  <a:lnTo>
                    <a:pt x="1165" y="781"/>
                  </a:lnTo>
                  <a:lnTo>
                    <a:pt x="1168" y="798"/>
                  </a:lnTo>
                  <a:lnTo>
                    <a:pt x="1164" y="818"/>
                  </a:lnTo>
                  <a:lnTo>
                    <a:pt x="1154" y="833"/>
                  </a:lnTo>
                  <a:lnTo>
                    <a:pt x="1140" y="843"/>
                  </a:lnTo>
                  <a:lnTo>
                    <a:pt x="1121" y="849"/>
                  </a:lnTo>
                  <a:lnTo>
                    <a:pt x="1121" y="850"/>
                  </a:lnTo>
                  <a:lnTo>
                    <a:pt x="1131" y="854"/>
                  </a:lnTo>
                  <a:lnTo>
                    <a:pt x="1137" y="861"/>
                  </a:lnTo>
                  <a:lnTo>
                    <a:pt x="1144" y="873"/>
                  </a:lnTo>
                  <a:lnTo>
                    <a:pt x="1185" y="960"/>
                  </a:lnTo>
                  <a:lnTo>
                    <a:pt x="1149" y="960"/>
                  </a:lnTo>
                  <a:lnTo>
                    <a:pt x="1115" y="883"/>
                  </a:lnTo>
                  <a:lnTo>
                    <a:pt x="1108" y="871"/>
                  </a:lnTo>
                  <a:lnTo>
                    <a:pt x="1099" y="865"/>
                  </a:lnTo>
                  <a:lnTo>
                    <a:pt x="1089" y="862"/>
                  </a:lnTo>
                  <a:lnTo>
                    <a:pt x="1077" y="862"/>
                  </a:lnTo>
                  <a:lnTo>
                    <a:pt x="1059" y="862"/>
                  </a:lnTo>
                  <a:lnTo>
                    <a:pt x="1059" y="960"/>
                  </a:lnTo>
                  <a:lnTo>
                    <a:pt x="1027" y="960"/>
                  </a:lnTo>
                  <a:lnTo>
                    <a:pt x="1027" y="738"/>
                  </a:lnTo>
                  <a:close/>
                  <a:moveTo>
                    <a:pt x="840" y="738"/>
                  </a:moveTo>
                  <a:lnTo>
                    <a:pt x="965" y="738"/>
                  </a:lnTo>
                  <a:lnTo>
                    <a:pt x="965" y="766"/>
                  </a:lnTo>
                  <a:lnTo>
                    <a:pt x="872" y="766"/>
                  </a:lnTo>
                  <a:lnTo>
                    <a:pt x="872" y="831"/>
                  </a:lnTo>
                  <a:lnTo>
                    <a:pt x="957" y="831"/>
                  </a:lnTo>
                  <a:lnTo>
                    <a:pt x="957" y="859"/>
                  </a:lnTo>
                  <a:lnTo>
                    <a:pt x="872" y="859"/>
                  </a:lnTo>
                  <a:lnTo>
                    <a:pt x="872" y="932"/>
                  </a:lnTo>
                  <a:lnTo>
                    <a:pt x="965" y="932"/>
                  </a:lnTo>
                  <a:lnTo>
                    <a:pt x="965" y="960"/>
                  </a:lnTo>
                  <a:lnTo>
                    <a:pt x="840" y="960"/>
                  </a:lnTo>
                  <a:lnTo>
                    <a:pt x="840" y="738"/>
                  </a:lnTo>
                  <a:close/>
                  <a:moveTo>
                    <a:pt x="586" y="738"/>
                  </a:moveTo>
                  <a:lnTo>
                    <a:pt x="622" y="738"/>
                  </a:lnTo>
                  <a:lnTo>
                    <a:pt x="691" y="932"/>
                  </a:lnTo>
                  <a:lnTo>
                    <a:pt x="761" y="738"/>
                  </a:lnTo>
                  <a:lnTo>
                    <a:pt x="794" y="738"/>
                  </a:lnTo>
                  <a:lnTo>
                    <a:pt x="709" y="960"/>
                  </a:lnTo>
                  <a:lnTo>
                    <a:pt x="670" y="960"/>
                  </a:lnTo>
                  <a:lnTo>
                    <a:pt x="586" y="738"/>
                  </a:lnTo>
                  <a:close/>
                  <a:moveTo>
                    <a:pt x="510" y="738"/>
                  </a:moveTo>
                  <a:lnTo>
                    <a:pt x="542" y="738"/>
                  </a:lnTo>
                  <a:lnTo>
                    <a:pt x="542" y="960"/>
                  </a:lnTo>
                  <a:lnTo>
                    <a:pt x="510" y="960"/>
                  </a:lnTo>
                  <a:lnTo>
                    <a:pt x="510" y="738"/>
                  </a:lnTo>
                  <a:close/>
                  <a:moveTo>
                    <a:pt x="267" y="738"/>
                  </a:moveTo>
                  <a:lnTo>
                    <a:pt x="311" y="738"/>
                  </a:lnTo>
                  <a:lnTo>
                    <a:pt x="408" y="918"/>
                  </a:lnTo>
                  <a:lnTo>
                    <a:pt x="409" y="918"/>
                  </a:lnTo>
                  <a:lnTo>
                    <a:pt x="409" y="738"/>
                  </a:lnTo>
                  <a:lnTo>
                    <a:pt x="441" y="738"/>
                  </a:lnTo>
                  <a:lnTo>
                    <a:pt x="441" y="960"/>
                  </a:lnTo>
                  <a:lnTo>
                    <a:pt x="400" y="960"/>
                  </a:lnTo>
                  <a:lnTo>
                    <a:pt x="300" y="778"/>
                  </a:lnTo>
                  <a:lnTo>
                    <a:pt x="299" y="778"/>
                  </a:lnTo>
                  <a:lnTo>
                    <a:pt x="299" y="960"/>
                  </a:lnTo>
                  <a:lnTo>
                    <a:pt x="267" y="960"/>
                  </a:lnTo>
                  <a:lnTo>
                    <a:pt x="267" y="738"/>
                  </a:lnTo>
                  <a:close/>
                  <a:moveTo>
                    <a:pt x="25" y="738"/>
                  </a:moveTo>
                  <a:lnTo>
                    <a:pt x="57" y="738"/>
                  </a:lnTo>
                  <a:lnTo>
                    <a:pt x="57" y="865"/>
                  </a:lnTo>
                  <a:lnTo>
                    <a:pt x="57" y="884"/>
                  </a:lnTo>
                  <a:lnTo>
                    <a:pt x="61" y="902"/>
                  </a:lnTo>
                  <a:lnTo>
                    <a:pt x="68" y="916"/>
                  </a:lnTo>
                  <a:lnTo>
                    <a:pt x="78" y="927"/>
                  </a:lnTo>
                  <a:lnTo>
                    <a:pt x="93" y="934"/>
                  </a:lnTo>
                  <a:lnTo>
                    <a:pt x="110" y="936"/>
                  </a:lnTo>
                  <a:lnTo>
                    <a:pt x="129" y="934"/>
                  </a:lnTo>
                  <a:lnTo>
                    <a:pt x="144" y="927"/>
                  </a:lnTo>
                  <a:lnTo>
                    <a:pt x="153" y="916"/>
                  </a:lnTo>
                  <a:lnTo>
                    <a:pt x="161" y="902"/>
                  </a:lnTo>
                  <a:lnTo>
                    <a:pt x="163" y="884"/>
                  </a:lnTo>
                  <a:lnTo>
                    <a:pt x="165" y="865"/>
                  </a:lnTo>
                  <a:lnTo>
                    <a:pt x="165" y="738"/>
                  </a:lnTo>
                  <a:lnTo>
                    <a:pt x="197" y="738"/>
                  </a:lnTo>
                  <a:lnTo>
                    <a:pt x="197" y="869"/>
                  </a:lnTo>
                  <a:lnTo>
                    <a:pt x="194" y="898"/>
                  </a:lnTo>
                  <a:lnTo>
                    <a:pt x="187" y="922"/>
                  </a:lnTo>
                  <a:lnTo>
                    <a:pt x="174" y="940"/>
                  </a:lnTo>
                  <a:lnTo>
                    <a:pt x="158" y="954"/>
                  </a:lnTo>
                  <a:lnTo>
                    <a:pt x="137" y="962"/>
                  </a:lnTo>
                  <a:lnTo>
                    <a:pt x="110" y="964"/>
                  </a:lnTo>
                  <a:lnTo>
                    <a:pt x="85" y="962"/>
                  </a:lnTo>
                  <a:lnTo>
                    <a:pt x="64" y="954"/>
                  </a:lnTo>
                  <a:lnTo>
                    <a:pt x="48" y="940"/>
                  </a:lnTo>
                  <a:lnTo>
                    <a:pt x="35" y="922"/>
                  </a:lnTo>
                  <a:lnTo>
                    <a:pt x="28" y="898"/>
                  </a:lnTo>
                  <a:lnTo>
                    <a:pt x="25" y="869"/>
                  </a:lnTo>
                  <a:lnTo>
                    <a:pt x="25" y="738"/>
                  </a:lnTo>
                  <a:close/>
                  <a:moveTo>
                    <a:pt x="1295" y="734"/>
                  </a:moveTo>
                  <a:lnTo>
                    <a:pt x="1318" y="737"/>
                  </a:lnTo>
                  <a:lnTo>
                    <a:pt x="1342" y="742"/>
                  </a:lnTo>
                  <a:lnTo>
                    <a:pt x="1338" y="772"/>
                  </a:lnTo>
                  <a:lnTo>
                    <a:pt x="1323" y="766"/>
                  </a:lnTo>
                  <a:lnTo>
                    <a:pt x="1311" y="764"/>
                  </a:lnTo>
                  <a:lnTo>
                    <a:pt x="1297" y="762"/>
                  </a:lnTo>
                  <a:lnTo>
                    <a:pt x="1285" y="764"/>
                  </a:lnTo>
                  <a:lnTo>
                    <a:pt x="1274" y="766"/>
                  </a:lnTo>
                  <a:lnTo>
                    <a:pt x="1266" y="772"/>
                  </a:lnTo>
                  <a:lnTo>
                    <a:pt x="1259" y="781"/>
                  </a:lnTo>
                  <a:lnTo>
                    <a:pt x="1257" y="793"/>
                  </a:lnTo>
                  <a:lnTo>
                    <a:pt x="1259" y="803"/>
                  </a:lnTo>
                  <a:lnTo>
                    <a:pt x="1266" y="811"/>
                  </a:lnTo>
                  <a:lnTo>
                    <a:pt x="1274" y="818"/>
                  </a:lnTo>
                  <a:lnTo>
                    <a:pt x="1286" y="825"/>
                  </a:lnTo>
                  <a:lnTo>
                    <a:pt x="1298" y="830"/>
                  </a:lnTo>
                  <a:lnTo>
                    <a:pt x="1311" y="837"/>
                  </a:lnTo>
                  <a:lnTo>
                    <a:pt x="1325" y="845"/>
                  </a:lnTo>
                  <a:lnTo>
                    <a:pt x="1335" y="854"/>
                  </a:lnTo>
                  <a:lnTo>
                    <a:pt x="1344" y="866"/>
                  </a:lnTo>
                  <a:lnTo>
                    <a:pt x="1350" y="881"/>
                  </a:lnTo>
                  <a:lnTo>
                    <a:pt x="1352" y="898"/>
                  </a:lnTo>
                  <a:lnTo>
                    <a:pt x="1350" y="916"/>
                  </a:lnTo>
                  <a:lnTo>
                    <a:pt x="1344" y="932"/>
                  </a:lnTo>
                  <a:lnTo>
                    <a:pt x="1335" y="944"/>
                  </a:lnTo>
                  <a:lnTo>
                    <a:pt x="1322" y="954"/>
                  </a:lnTo>
                  <a:lnTo>
                    <a:pt x="1307" y="959"/>
                  </a:lnTo>
                  <a:lnTo>
                    <a:pt x="1290" y="963"/>
                  </a:lnTo>
                  <a:lnTo>
                    <a:pt x="1271" y="964"/>
                  </a:lnTo>
                  <a:lnTo>
                    <a:pt x="1249" y="962"/>
                  </a:lnTo>
                  <a:lnTo>
                    <a:pt x="1226" y="955"/>
                  </a:lnTo>
                  <a:lnTo>
                    <a:pt x="1229" y="926"/>
                  </a:lnTo>
                  <a:lnTo>
                    <a:pt x="1242" y="930"/>
                  </a:lnTo>
                  <a:lnTo>
                    <a:pt x="1258" y="935"/>
                  </a:lnTo>
                  <a:lnTo>
                    <a:pt x="1275" y="936"/>
                  </a:lnTo>
                  <a:lnTo>
                    <a:pt x="1287" y="935"/>
                  </a:lnTo>
                  <a:lnTo>
                    <a:pt x="1298" y="931"/>
                  </a:lnTo>
                  <a:lnTo>
                    <a:pt x="1309" y="924"/>
                  </a:lnTo>
                  <a:lnTo>
                    <a:pt x="1317" y="914"/>
                  </a:lnTo>
                  <a:lnTo>
                    <a:pt x="1319" y="900"/>
                  </a:lnTo>
                  <a:lnTo>
                    <a:pt x="1317" y="888"/>
                  </a:lnTo>
                  <a:lnTo>
                    <a:pt x="1311" y="878"/>
                  </a:lnTo>
                  <a:lnTo>
                    <a:pt x="1302" y="871"/>
                  </a:lnTo>
                  <a:lnTo>
                    <a:pt x="1290" y="865"/>
                  </a:lnTo>
                  <a:lnTo>
                    <a:pt x="1278" y="858"/>
                  </a:lnTo>
                  <a:lnTo>
                    <a:pt x="1265" y="851"/>
                  </a:lnTo>
                  <a:lnTo>
                    <a:pt x="1253" y="845"/>
                  </a:lnTo>
                  <a:lnTo>
                    <a:pt x="1241" y="837"/>
                  </a:lnTo>
                  <a:lnTo>
                    <a:pt x="1232" y="826"/>
                  </a:lnTo>
                  <a:lnTo>
                    <a:pt x="1226" y="811"/>
                  </a:lnTo>
                  <a:lnTo>
                    <a:pt x="1224" y="796"/>
                  </a:lnTo>
                  <a:lnTo>
                    <a:pt x="1226" y="777"/>
                  </a:lnTo>
                  <a:lnTo>
                    <a:pt x="1233" y="762"/>
                  </a:lnTo>
                  <a:lnTo>
                    <a:pt x="1245" y="750"/>
                  </a:lnTo>
                  <a:lnTo>
                    <a:pt x="1258" y="741"/>
                  </a:lnTo>
                  <a:lnTo>
                    <a:pt x="1275" y="737"/>
                  </a:lnTo>
                  <a:lnTo>
                    <a:pt x="1295" y="734"/>
                  </a:lnTo>
                  <a:close/>
                  <a:moveTo>
                    <a:pt x="55" y="398"/>
                  </a:moveTo>
                  <a:lnTo>
                    <a:pt x="55" y="477"/>
                  </a:lnTo>
                  <a:lnTo>
                    <a:pt x="86" y="477"/>
                  </a:lnTo>
                  <a:lnTo>
                    <a:pt x="98" y="475"/>
                  </a:lnTo>
                  <a:lnTo>
                    <a:pt x="110" y="471"/>
                  </a:lnTo>
                  <a:lnTo>
                    <a:pt x="121" y="463"/>
                  </a:lnTo>
                  <a:lnTo>
                    <a:pt x="128" y="453"/>
                  </a:lnTo>
                  <a:lnTo>
                    <a:pt x="130" y="437"/>
                  </a:lnTo>
                  <a:lnTo>
                    <a:pt x="128" y="425"/>
                  </a:lnTo>
                  <a:lnTo>
                    <a:pt x="122" y="414"/>
                  </a:lnTo>
                  <a:lnTo>
                    <a:pt x="113" y="408"/>
                  </a:lnTo>
                  <a:lnTo>
                    <a:pt x="102" y="402"/>
                  </a:lnTo>
                  <a:lnTo>
                    <a:pt x="92" y="400"/>
                  </a:lnTo>
                  <a:lnTo>
                    <a:pt x="81" y="398"/>
                  </a:lnTo>
                  <a:lnTo>
                    <a:pt x="55" y="398"/>
                  </a:lnTo>
                  <a:close/>
                  <a:moveTo>
                    <a:pt x="310" y="396"/>
                  </a:moveTo>
                  <a:lnTo>
                    <a:pt x="291" y="397"/>
                  </a:lnTo>
                  <a:lnTo>
                    <a:pt x="274" y="405"/>
                  </a:lnTo>
                  <a:lnTo>
                    <a:pt x="260" y="416"/>
                  </a:lnTo>
                  <a:lnTo>
                    <a:pt x="251" y="429"/>
                  </a:lnTo>
                  <a:lnTo>
                    <a:pt x="243" y="445"/>
                  </a:lnTo>
                  <a:lnTo>
                    <a:pt x="239" y="463"/>
                  </a:lnTo>
                  <a:lnTo>
                    <a:pt x="237" y="482"/>
                  </a:lnTo>
                  <a:lnTo>
                    <a:pt x="238" y="501"/>
                  </a:lnTo>
                  <a:lnTo>
                    <a:pt x="243" y="518"/>
                  </a:lnTo>
                  <a:lnTo>
                    <a:pt x="250" y="535"/>
                  </a:lnTo>
                  <a:lnTo>
                    <a:pt x="260" y="548"/>
                  </a:lnTo>
                  <a:lnTo>
                    <a:pt x="274" y="559"/>
                  </a:lnTo>
                  <a:lnTo>
                    <a:pt x="290" y="566"/>
                  </a:lnTo>
                  <a:lnTo>
                    <a:pt x="310" y="568"/>
                  </a:lnTo>
                  <a:lnTo>
                    <a:pt x="331" y="566"/>
                  </a:lnTo>
                  <a:lnTo>
                    <a:pt x="347" y="559"/>
                  </a:lnTo>
                  <a:lnTo>
                    <a:pt x="360" y="548"/>
                  </a:lnTo>
                  <a:lnTo>
                    <a:pt x="371" y="535"/>
                  </a:lnTo>
                  <a:lnTo>
                    <a:pt x="377" y="518"/>
                  </a:lnTo>
                  <a:lnTo>
                    <a:pt x="381" y="501"/>
                  </a:lnTo>
                  <a:lnTo>
                    <a:pt x="384" y="482"/>
                  </a:lnTo>
                  <a:lnTo>
                    <a:pt x="381" y="463"/>
                  </a:lnTo>
                  <a:lnTo>
                    <a:pt x="377" y="445"/>
                  </a:lnTo>
                  <a:lnTo>
                    <a:pt x="369" y="429"/>
                  </a:lnTo>
                  <a:lnTo>
                    <a:pt x="360" y="416"/>
                  </a:lnTo>
                  <a:lnTo>
                    <a:pt x="347" y="405"/>
                  </a:lnTo>
                  <a:lnTo>
                    <a:pt x="330" y="397"/>
                  </a:lnTo>
                  <a:lnTo>
                    <a:pt x="310" y="396"/>
                  </a:lnTo>
                  <a:close/>
                  <a:moveTo>
                    <a:pt x="1920" y="371"/>
                  </a:moveTo>
                  <a:lnTo>
                    <a:pt x="1952" y="371"/>
                  </a:lnTo>
                  <a:lnTo>
                    <a:pt x="1952" y="592"/>
                  </a:lnTo>
                  <a:lnTo>
                    <a:pt x="1920" y="592"/>
                  </a:lnTo>
                  <a:lnTo>
                    <a:pt x="1920" y="371"/>
                  </a:lnTo>
                  <a:close/>
                  <a:moveTo>
                    <a:pt x="1677" y="371"/>
                  </a:moveTo>
                  <a:lnTo>
                    <a:pt x="1719" y="371"/>
                  </a:lnTo>
                  <a:lnTo>
                    <a:pt x="1817" y="550"/>
                  </a:lnTo>
                  <a:lnTo>
                    <a:pt x="1819" y="550"/>
                  </a:lnTo>
                  <a:lnTo>
                    <a:pt x="1819" y="371"/>
                  </a:lnTo>
                  <a:lnTo>
                    <a:pt x="1851" y="371"/>
                  </a:lnTo>
                  <a:lnTo>
                    <a:pt x="1851" y="592"/>
                  </a:lnTo>
                  <a:lnTo>
                    <a:pt x="1809" y="592"/>
                  </a:lnTo>
                  <a:lnTo>
                    <a:pt x="1708" y="410"/>
                  </a:lnTo>
                  <a:lnTo>
                    <a:pt x="1708" y="592"/>
                  </a:lnTo>
                  <a:lnTo>
                    <a:pt x="1677" y="592"/>
                  </a:lnTo>
                  <a:lnTo>
                    <a:pt x="1677" y="371"/>
                  </a:lnTo>
                  <a:close/>
                  <a:moveTo>
                    <a:pt x="1435" y="371"/>
                  </a:moveTo>
                  <a:lnTo>
                    <a:pt x="1467" y="371"/>
                  </a:lnTo>
                  <a:lnTo>
                    <a:pt x="1467" y="463"/>
                  </a:lnTo>
                  <a:lnTo>
                    <a:pt x="1573" y="463"/>
                  </a:lnTo>
                  <a:lnTo>
                    <a:pt x="1573" y="371"/>
                  </a:lnTo>
                  <a:lnTo>
                    <a:pt x="1605" y="371"/>
                  </a:lnTo>
                  <a:lnTo>
                    <a:pt x="1605" y="592"/>
                  </a:lnTo>
                  <a:lnTo>
                    <a:pt x="1573" y="592"/>
                  </a:lnTo>
                  <a:lnTo>
                    <a:pt x="1573" y="491"/>
                  </a:lnTo>
                  <a:lnTo>
                    <a:pt x="1467" y="491"/>
                  </a:lnTo>
                  <a:lnTo>
                    <a:pt x="1467" y="592"/>
                  </a:lnTo>
                  <a:lnTo>
                    <a:pt x="1435" y="592"/>
                  </a:lnTo>
                  <a:lnTo>
                    <a:pt x="1435" y="371"/>
                  </a:lnTo>
                  <a:close/>
                  <a:moveTo>
                    <a:pt x="1038" y="371"/>
                  </a:moveTo>
                  <a:lnTo>
                    <a:pt x="1161" y="371"/>
                  </a:lnTo>
                  <a:lnTo>
                    <a:pt x="1161" y="398"/>
                  </a:lnTo>
                  <a:lnTo>
                    <a:pt x="1068" y="398"/>
                  </a:lnTo>
                  <a:lnTo>
                    <a:pt x="1068" y="463"/>
                  </a:lnTo>
                  <a:lnTo>
                    <a:pt x="1153" y="463"/>
                  </a:lnTo>
                  <a:lnTo>
                    <a:pt x="1153" y="491"/>
                  </a:lnTo>
                  <a:lnTo>
                    <a:pt x="1068" y="491"/>
                  </a:lnTo>
                  <a:lnTo>
                    <a:pt x="1068" y="564"/>
                  </a:lnTo>
                  <a:lnTo>
                    <a:pt x="1161" y="564"/>
                  </a:lnTo>
                  <a:lnTo>
                    <a:pt x="1161" y="592"/>
                  </a:lnTo>
                  <a:lnTo>
                    <a:pt x="1038" y="592"/>
                  </a:lnTo>
                  <a:lnTo>
                    <a:pt x="1038" y="371"/>
                  </a:lnTo>
                  <a:close/>
                  <a:moveTo>
                    <a:pt x="820" y="371"/>
                  </a:moveTo>
                  <a:lnTo>
                    <a:pt x="990" y="371"/>
                  </a:lnTo>
                  <a:lnTo>
                    <a:pt x="990" y="398"/>
                  </a:lnTo>
                  <a:lnTo>
                    <a:pt x="921" y="398"/>
                  </a:lnTo>
                  <a:lnTo>
                    <a:pt x="921" y="592"/>
                  </a:lnTo>
                  <a:lnTo>
                    <a:pt x="889" y="592"/>
                  </a:lnTo>
                  <a:lnTo>
                    <a:pt x="889" y="398"/>
                  </a:lnTo>
                  <a:lnTo>
                    <a:pt x="820" y="398"/>
                  </a:lnTo>
                  <a:lnTo>
                    <a:pt x="820" y="371"/>
                  </a:lnTo>
                  <a:close/>
                  <a:moveTo>
                    <a:pt x="594" y="371"/>
                  </a:moveTo>
                  <a:lnTo>
                    <a:pt x="631" y="371"/>
                  </a:lnTo>
                  <a:lnTo>
                    <a:pt x="697" y="470"/>
                  </a:lnTo>
                  <a:lnTo>
                    <a:pt x="763" y="371"/>
                  </a:lnTo>
                  <a:lnTo>
                    <a:pt x="800" y="371"/>
                  </a:lnTo>
                  <a:lnTo>
                    <a:pt x="713" y="501"/>
                  </a:lnTo>
                  <a:lnTo>
                    <a:pt x="713" y="592"/>
                  </a:lnTo>
                  <a:lnTo>
                    <a:pt x="682" y="592"/>
                  </a:lnTo>
                  <a:lnTo>
                    <a:pt x="682" y="501"/>
                  </a:lnTo>
                  <a:lnTo>
                    <a:pt x="594" y="371"/>
                  </a:lnTo>
                  <a:close/>
                  <a:moveTo>
                    <a:pt x="476" y="371"/>
                  </a:moveTo>
                  <a:lnTo>
                    <a:pt x="508" y="371"/>
                  </a:lnTo>
                  <a:lnTo>
                    <a:pt x="508" y="564"/>
                  </a:lnTo>
                  <a:lnTo>
                    <a:pt x="601" y="564"/>
                  </a:lnTo>
                  <a:lnTo>
                    <a:pt x="601" y="592"/>
                  </a:lnTo>
                  <a:lnTo>
                    <a:pt x="476" y="592"/>
                  </a:lnTo>
                  <a:lnTo>
                    <a:pt x="476" y="371"/>
                  </a:lnTo>
                  <a:close/>
                  <a:moveTo>
                    <a:pt x="23" y="371"/>
                  </a:moveTo>
                  <a:lnTo>
                    <a:pt x="81" y="371"/>
                  </a:lnTo>
                  <a:lnTo>
                    <a:pt x="100" y="372"/>
                  </a:lnTo>
                  <a:lnTo>
                    <a:pt x="117" y="376"/>
                  </a:lnTo>
                  <a:lnTo>
                    <a:pt x="133" y="381"/>
                  </a:lnTo>
                  <a:lnTo>
                    <a:pt x="146" y="390"/>
                  </a:lnTo>
                  <a:lnTo>
                    <a:pt x="155" y="402"/>
                  </a:lnTo>
                  <a:lnTo>
                    <a:pt x="162" y="417"/>
                  </a:lnTo>
                  <a:lnTo>
                    <a:pt x="163" y="437"/>
                  </a:lnTo>
                  <a:lnTo>
                    <a:pt x="162" y="457"/>
                  </a:lnTo>
                  <a:lnTo>
                    <a:pt x="155" y="473"/>
                  </a:lnTo>
                  <a:lnTo>
                    <a:pt x="146" y="485"/>
                  </a:lnTo>
                  <a:lnTo>
                    <a:pt x="133" y="494"/>
                  </a:lnTo>
                  <a:lnTo>
                    <a:pt x="118" y="499"/>
                  </a:lnTo>
                  <a:lnTo>
                    <a:pt x="102" y="503"/>
                  </a:lnTo>
                  <a:lnTo>
                    <a:pt x="85" y="505"/>
                  </a:lnTo>
                  <a:lnTo>
                    <a:pt x="55" y="505"/>
                  </a:lnTo>
                  <a:lnTo>
                    <a:pt x="55" y="592"/>
                  </a:lnTo>
                  <a:lnTo>
                    <a:pt x="23" y="592"/>
                  </a:lnTo>
                  <a:lnTo>
                    <a:pt x="23" y="371"/>
                  </a:lnTo>
                  <a:close/>
                  <a:moveTo>
                    <a:pt x="2128" y="367"/>
                  </a:moveTo>
                  <a:lnTo>
                    <a:pt x="2154" y="369"/>
                  </a:lnTo>
                  <a:lnTo>
                    <a:pt x="2177" y="377"/>
                  </a:lnTo>
                  <a:lnTo>
                    <a:pt x="2175" y="408"/>
                  </a:lnTo>
                  <a:lnTo>
                    <a:pt x="2154" y="398"/>
                  </a:lnTo>
                  <a:lnTo>
                    <a:pt x="2130" y="396"/>
                  </a:lnTo>
                  <a:lnTo>
                    <a:pt x="2106" y="398"/>
                  </a:lnTo>
                  <a:lnTo>
                    <a:pt x="2084" y="406"/>
                  </a:lnTo>
                  <a:lnTo>
                    <a:pt x="2067" y="420"/>
                  </a:lnTo>
                  <a:lnTo>
                    <a:pt x="2055" y="437"/>
                  </a:lnTo>
                  <a:lnTo>
                    <a:pt x="2047" y="458"/>
                  </a:lnTo>
                  <a:lnTo>
                    <a:pt x="2045" y="482"/>
                  </a:lnTo>
                  <a:lnTo>
                    <a:pt x="2047" y="506"/>
                  </a:lnTo>
                  <a:lnTo>
                    <a:pt x="2055" y="527"/>
                  </a:lnTo>
                  <a:lnTo>
                    <a:pt x="2068" y="545"/>
                  </a:lnTo>
                  <a:lnTo>
                    <a:pt x="2086" y="558"/>
                  </a:lnTo>
                  <a:lnTo>
                    <a:pt x="2106" y="566"/>
                  </a:lnTo>
                  <a:lnTo>
                    <a:pt x="2128" y="568"/>
                  </a:lnTo>
                  <a:lnTo>
                    <a:pt x="2146" y="567"/>
                  </a:lnTo>
                  <a:lnTo>
                    <a:pt x="2163" y="563"/>
                  </a:lnTo>
                  <a:lnTo>
                    <a:pt x="2176" y="558"/>
                  </a:lnTo>
                  <a:lnTo>
                    <a:pt x="2179" y="588"/>
                  </a:lnTo>
                  <a:lnTo>
                    <a:pt x="2160" y="594"/>
                  </a:lnTo>
                  <a:lnTo>
                    <a:pt x="2143" y="596"/>
                  </a:lnTo>
                  <a:lnTo>
                    <a:pt x="2127" y="596"/>
                  </a:lnTo>
                  <a:lnTo>
                    <a:pt x="2099" y="594"/>
                  </a:lnTo>
                  <a:lnTo>
                    <a:pt x="2074" y="586"/>
                  </a:lnTo>
                  <a:lnTo>
                    <a:pt x="2053" y="574"/>
                  </a:lnTo>
                  <a:lnTo>
                    <a:pt x="2034" y="556"/>
                  </a:lnTo>
                  <a:lnTo>
                    <a:pt x="2022" y="535"/>
                  </a:lnTo>
                  <a:lnTo>
                    <a:pt x="2014" y="510"/>
                  </a:lnTo>
                  <a:lnTo>
                    <a:pt x="2010" y="481"/>
                  </a:lnTo>
                  <a:lnTo>
                    <a:pt x="2014" y="453"/>
                  </a:lnTo>
                  <a:lnTo>
                    <a:pt x="2022" y="429"/>
                  </a:lnTo>
                  <a:lnTo>
                    <a:pt x="2035" y="408"/>
                  </a:lnTo>
                  <a:lnTo>
                    <a:pt x="2054" y="390"/>
                  </a:lnTo>
                  <a:lnTo>
                    <a:pt x="2075" y="377"/>
                  </a:lnTo>
                  <a:lnTo>
                    <a:pt x="2100" y="371"/>
                  </a:lnTo>
                  <a:lnTo>
                    <a:pt x="2128" y="367"/>
                  </a:lnTo>
                  <a:close/>
                  <a:moveTo>
                    <a:pt x="1331" y="367"/>
                  </a:moveTo>
                  <a:lnTo>
                    <a:pt x="1356" y="369"/>
                  </a:lnTo>
                  <a:lnTo>
                    <a:pt x="1382" y="377"/>
                  </a:lnTo>
                  <a:lnTo>
                    <a:pt x="1379" y="408"/>
                  </a:lnTo>
                  <a:lnTo>
                    <a:pt x="1356" y="398"/>
                  </a:lnTo>
                  <a:lnTo>
                    <a:pt x="1334" y="396"/>
                  </a:lnTo>
                  <a:lnTo>
                    <a:pt x="1309" y="398"/>
                  </a:lnTo>
                  <a:lnTo>
                    <a:pt x="1289" y="406"/>
                  </a:lnTo>
                  <a:lnTo>
                    <a:pt x="1271" y="420"/>
                  </a:lnTo>
                  <a:lnTo>
                    <a:pt x="1258" y="437"/>
                  </a:lnTo>
                  <a:lnTo>
                    <a:pt x="1250" y="458"/>
                  </a:lnTo>
                  <a:lnTo>
                    <a:pt x="1247" y="482"/>
                  </a:lnTo>
                  <a:lnTo>
                    <a:pt x="1251" y="506"/>
                  </a:lnTo>
                  <a:lnTo>
                    <a:pt x="1259" y="527"/>
                  </a:lnTo>
                  <a:lnTo>
                    <a:pt x="1273" y="545"/>
                  </a:lnTo>
                  <a:lnTo>
                    <a:pt x="1290" y="558"/>
                  </a:lnTo>
                  <a:lnTo>
                    <a:pt x="1310" y="566"/>
                  </a:lnTo>
                  <a:lnTo>
                    <a:pt x="1331" y="568"/>
                  </a:lnTo>
                  <a:lnTo>
                    <a:pt x="1348" y="567"/>
                  </a:lnTo>
                  <a:lnTo>
                    <a:pt x="1366" y="563"/>
                  </a:lnTo>
                  <a:lnTo>
                    <a:pt x="1380" y="558"/>
                  </a:lnTo>
                  <a:lnTo>
                    <a:pt x="1382" y="588"/>
                  </a:lnTo>
                  <a:lnTo>
                    <a:pt x="1364" y="594"/>
                  </a:lnTo>
                  <a:lnTo>
                    <a:pt x="1346" y="596"/>
                  </a:lnTo>
                  <a:lnTo>
                    <a:pt x="1331" y="596"/>
                  </a:lnTo>
                  <a:lnTo>
                    <a:pt x="1303" y="594"/>
                  </a:lnTo>
                  <a:lnTo>
                    <a:pt x="1278" y="586"/>
                  </a:lnTo>
                  <a:lnTo>
                    <a:pt x="1255" y="574"/>
                  </a:lnTo>
                  <a:lnTo>
                    <a:pt x="1238" y="556"/>
                  </a:lnTo>
                  <a:lnTo>
                    <a:pt x="1225" y="535"/>
                  </a:lnTo>
                  <a:lnTo>
                    <a:pt x="1217" y="510"/>
                  </a:lnTo>
                  <a:lnTo>
                    <a:pt x="1214" y="481"/>
                  </a:lnTo>
                  <a:lnTo>
                    <a:pt x="1217" y="453"/>
                  </a:lnTo>
                  <a:lnTo>
                    <a:pt x="1226" y="429"/>
                  </a:lnTo>
                  <a:lnTo>
                    <a:pt x="1240" y="408"/>
                  </a:lnTo>
                  <a:lnTo>
                    <a:pt x="1257" y="390"/>
                  </a:lnTo>
                  <a:lnTo>
                    <a:pt x="1279" y="377"/>
                  </a:lnTo>
                  <a:lnTo>
                    <a:pt x="1303" y="371"/>
                  </a:lnTo>
                  <a:lnTo>
                    <a:pt x="1331" y="367"/>
                  </a:lnTo>
                  <a:close/>
                  <a:moveTo>
                    <a:pt x="310" y="367"/>
                  </a:moveTo>
                  <a:lnTo>
                    <a:pt x="337" y="371"/>
                  </a:lnTo>
                  <a:lnTo>
                    <a:pt x="361" y="378"/>
                  </a:lnTo>
                  <a:lnTo>
                    <a:pt x="380" y="392"/>
                  </a:lnTo>
                  <a:lnTo>
                    <a:pt x="396" y="409"/>
                  </a:lnTo>
                  <a:lnTo>
                    <a:pt x="408" y="430"/>
                  </a:lnTo>
                  <a:lnTo>
                    <a:pt x="415" y="454"/>
                  </a:lnTo>
                  <a:lnTo>
                    <a:pt x="417" y="482"/>
                  </a:lnTo>
                  <a:lnTo>
                    <a:pt x="415" y="510"/>
                  </a:lnTo>
                  <a:lnTo>
                    <a:pt x="408" y="534"/>
                  </a:lnTo>
                  <a:lnTo>
                    <a:pt x="396" y="555"/>
                  </a:lnTo>
                  <a:lnTo>
                    <a:pt x="381" y="572"/>
                  </a:lnTo>
                  <a:lnTo>
                    <a:pt x="361" y="586"/>
                  </a:lnTo>
                  <a:lnTo>
                    <a:pt x="337" y="594"/>
                  </a:lnTo>
                  <a:lnTo>
                    <a:pt x="310" y="596"/>
                  </a:lnTo>
                  <a:lnTo>
                    <a:pt x="283" y="594"/>
                  </a:lnTo>
                  <a:lnTo>
                    <a:pt x="259" y="586"/>
                  </a:lnTo>
                  <a:lnTo>
                    <a:pt x="239" y="572"/>
                  </a:lnTo>
                  <a:lnTo>
                    <a:pt x="225" y="555"/>
                  </a:lnTo>
                  <a:lnTo>
                    <a:pt x="213" y="534"/>
                  </a:lnTo>
                  <a:lnTo>
                    <a:pt x="206" y="510"/>
                  </a:lnTo>
                  <a:lnTo>
                    <a:pt x="203" y="482"/>
                  </a:lnTo>
                  <a:lnTo>
                    <a:pt x="206" y="454"/>
                  </a:lnTo>
                  <a:lnTo>
                    <a:pt x="213" y="430"/>
                  </a:lnTo>
                  <a:lnTo>
                    <a:pt x="225" y="409"/>
                  </a:lnTo>
                  <a:lnTo>
                    <a:pt x="241" y="392"/>
                  </a:lnTo>
                  <a:lnTo>
                    <a:pt x="259" y="378"/>
                  </a:lnTo>
                  <a:lnTo>
                    <a:pt x="283" y="371"/>
                  </a:lnTo>
                  <a:lnTo>
                    <a:pt x="310" y="367"/>
                  </a:lnTo>
                  <a:close/>
                  <a:moveTo>
                    <a:pt x="310" y="28"/>
                  </a:moveTo>
                  <a:lnTo>
                    <a:pt x="291" y="31"/>
                  </a:lnTo>
                  <a:lnTo>
                    <a:pt x="274" y="37"/>
                  </a:lnTo>
                  <a:lnTo>
                    <a:pt x="260" y="48"/>
                  </a:lnTo>
                  <a:lnTo>
                    <a:pt x="251" y="61"/>
                  </a:lnTo>
                  <a:lnTo>
                    <a:pt x="243" y="77"/>
                  </a:lnTo>
                  <a:lnTo>
                    <a:pt x="239" y="96"/>
                  </a:lnTo>
                  <a:lnTo>
                    <a:pt x="237" y="114"/>
                  </a:lnTo>
                  <a:lnTo>
                    <a:pt x="238" y="133"/>
                  </a:lnTo>
                  <a:lnTo>
                    <a:pt x="243" y="151"/>
                  </a:lnTo>
                  <a:lnTo>
                    <a:pt x="250" y="167"/>
                  </a:lnTo>
                  <a:lnTo>
                    <a:pt x="260" y="181"/>
                  </a:lnTo>
                  <a:lnTo>
                    <a:pt x="274" y="191"/>
                  </a:lnTo>
                  <a:lnTo>
                    <a:pt x="290" y="198"/>
                  </a:lnTo>
                  <a:lnTo>
                    <a:pt x="310" y="201"/>
                  </a:lnTo>
                  <a:lnTo>
                    <a:pt x="331" y="198"/>
                  </a:lnTo>
                  <a:lnTo>
                    <a:pt x="347" y="191"/>
                  </a:lnTo>
                  <a:lnTo>
                    <a:pt x="360" y="181"/>
                  </a:lnTo>
                  <a:lnTo>
                    <a:pt x="371" y="167"/>
                  </a:lnTo>
                  <a:lnTo>
                    <a:pt x="377" y="151"/>
                  </a:lnTo>
                  <a:lnTo>
                    <a:pt x="381" y="133"/>
                  </a:lnTo>
                  <a:lnTo>
                    <a:pt x="384" y="114"/>
                  </a:lnTo>
                  <a:lnTo>
                    <a:pt x="381" y="96"/>
                  </a:lnTo>
                  <a:lnTo>
                    <a:pt x="377" y="77"/>
                  </a:lnTo>
                  <a:lnTo>
                    <a:pt x="369" y="61"/>
                  </a:lnTo>
                  <a:lnTo>
                    <a:pt x="360" y="48"/>
                  </a:lnTo>
                  <a:lnTo>
                    <a:pt x="347" y="37"/>
                  </a:lnTo>
                  <a:lnTo>
                    <a:pt x="330" y="31"/>
                  </a:lnTo>
                  <a:lnTo>
                    <a:pt x="310" y="28"/>
                  </a:lnTo>
                  <a:close/>
                  <a:moveTo>
                    <a:pt x="963" y="4"/>
                  </a:moveTo>
                  <a:lnTo>
                    <a:pt x="995" y="4"/>
                  </a:lnTo>
                  <a:lnTo>
                    <a:pt x="995" y="101"/>
                  </a:lnTo>
                  <a:lnTo>
                    <a:pt x="1091" y="4"/>
                  </a:lnTo>
                  <a:lnTo>
                    <a:pt x="1133" y="4"/>
                  </a:lnTo>
                  <a:lnTo>
                    <a:pt x="1028" y="108"/>
                  </a:lnTo>
                  <a:lnTo>
                    <a:pt x="1141" y="226"/>
                  </a:lnTo>
                  <a:lnTo>
                    <a:pt x="1095" y="226"/>
                  </a:lnTo>
                  <a:lnTo>
                    <a:pt x="995" y="117"/>
                  </a:lnTo>
                  <a:lnTo>
                    <a:pt x="995" y="226"/>
                  </a:lnTo>
                  <a:lnTo>
                    <a:pt x="963" y="226"/>
                  </a:lnTo>
                  <a:lnTo>
                    <a:pt x="963" y="4"/>
                  </a:lnTo>
                  <a:close/>
                  <a:moveTo>
                    <a:pt x="476" y="4"/>
                  </a:moveTo>
                  <a:lnTo>
                    <a:pt x="529" y="4"/>
                  </a:lnTo>
                  <a:lnTo>
                    <a:pt x="598" y="187"/>
                  </a:lnTo>
                  <a:lnTo>
                    <a:pt x="667" y="4"/>
                  </a:lnTo>
                  <a:lnTo>
                    <a:pt x="719" y="4"/>
                  </a:lnTo>
                  <a:lnTo>
                    <a:pt x="719" y="226"/>
                  </a:lnTo>
                  <a:lnTo>
                    <a:pt x="687" y="226"/>
                  </a:lnTo>
                  <a:lnTo>
                    <a:pt x="687" y="33"/>
                  </a:lnTo>
                  <a:lnTo>
                    <a:pt x="614" y="226"/>
                  </a:lnTo>
                  <a:lnTo>
                    <a:pt x="582" y="226"/>
                  </a:lnTo>
                  <a:lnTo>
                    <a:pt x="509" y="33"/>
                  </a:lnTo>
                  <a:lnTo>
                    <a:pt x="508" y="33"/>
                  </a:lnTo>
                  <a:lnTo>
                    <a:pt x="508" y="226"/>
                  </a:lnTo>
                  <a:lnTo>
                    <a:pt x="476" y="226"/>
                  </a:lnTo>
                  <a:lnTo>
                    <a:pt x="476" y="4"/>
                  </a:lnTo>
                  <a:close/>
                  <a:moveTo>
                    <a:pt x="0" y="4"/>
                  </a:moveTo>
                  <a:lnTo>
                    <a:pt x="169" y="4"/>
                  </a:lnTo>
                  <a:lnTo>
                    <a:pt x="169" y="32"/>
                  </a:lnTo>
                  <a:lnTo>
                    <a:pt x="101" y="32"/>
                  </a:lnTo>
                  <a:lnTo>
                    <a:pt x="101" y="226"/>
                  </a:lnTo>
                  <a:lnTo>
                    <a:pt x="69" y="226"/>
                  </a:lnTo>
                  <a:lnTo>
                    <a:pt x="69" y="32"/>
                  </a:lnTo>
                  <a:lnTo>
                    <a:pt x="0" y="32"/>
                  </a:lnTo>
                  <a:lnTo>
                    <a:pt x="0" y="4"/>
                  </a:lnTo>
                  <a:close/>
                  <a:moveTo>
                    <a:pt x="848" y="0"/>
                  </a:moveTo>
                  <a:lnTo>
                    <a:pt x="872" y="1"/>
                  </a:lnTo>
                  <a:lnTo>
                    <a:pt x="895" y="8"/>
                  </a:lnTo>
                  <a:lnTo>
                    <a:pt x="890" y="37"/>
                  </a:lnTo>
                  <a:lnTo>
                    <a:pt x="877" y="32"/>
                  </a:lnTo>
                  <a:lnTo>
                    <a:pt x="864" y="28"/>
                  </a:lnTo>
                  <a:lnTo>
                    <a:pt x="849" y="28"/>
                  </a:lnTo>
                  <a:lnTo>
                    <a:pt x="838" y="28"/>
                  </a:lnTo>
                  <a:lnTo>
                    <a:pt x="828" y="32"/>
                  </a:lnTo>
                  <a:lnTo>
                    <a:pt x="818" y="37"/>
                  </a:lnTo>
                  <a:lnTo>
                    <a:pt x="812" y="45"/>
                  </a:lnTo>
                  <a:lnTo>
                    <a:pt x="810" y="57"/>
                  </a:lnTo>
                  <a:lnTo>
                    <a:pt x="812" y="68"/>
                  </a:lnTo>
                  <a:lnTo>
                    <a:pt x="818" y="76"/>
                  </a:lnTo>
                  <a:lnTo>
                    <a:pt x="828" y="84"/>
                  </a:lnTo>
                  <a:lnTo>
                    <a:pt x="838" y="89"/>
                  </a:lnTo>
                  <a:lnTo>
                    <a:pt x="852" y="96"/>
                  </a:lnTo>
                  <a:lnTo>
                    <a:pt x="864" y="102"/>
                  </a:lnTo>
                  <a:lnTo>
                    <a:pt x="877" y="109"/>
                  </a:lnTo>
                  <a:lnTo>
                    <a:pt x="887" y="118"/>
                  </a:lnTo>
                  <a:lnTo>
                    <a:pt x="897" y="130"/>
                  </a:lnTo>
                  <a:lnTo>
                    <a:pt x="903" y="145"/>
                  </a:lnTo>
                  <a:lnTo>
                    <a:pt x="905" y="163"/>
                  </a:lnTo>
                  <a:lnTo>
                    <a:pt x="903" y="182"/>
                  </a:lnTo>
                  <a:lnTo>
                    <a:pt x="897" y="197"/>
                  </a:lnTo>
                  <a:lnTo>
                    <a:pt x="887" y="208"/>
                  </a:lnTo>
                  <a:lnTo>
                    <a:pt x="874" y="218"/>
                  </a:lnTo>
                  <a:lnTo>
                    <a:pt x="860" y="224"/>
                  </a:lnTo>
                  <a:lnTo>
                    <a:pt x="842" y="228"/>
                  </a:lnTo>
                  <a:lnTo>
                    <a:pt x="824" y="228"/>
                  </a:lnTo>
                  <a:lnTo>
                    <a:pt x="801" y="226"/>
                  </a:lnTo>
                  <a:lnTo>
                    <a:pt x="779" y="219"/>
                  </a:lnTo>
                  <a:lnTo>
                    <a:pt x="783" y="190"/>
                  </a:lnTo>
                  <a:lnTo>
                    <a:pt x="796" y="195"/>
                  </a:lnTo>
                  <a:lnTo>
                    <a:pt x="812" y="199"/>
                  </a:lnTo>
                  <a:lnTo>
                    <a:pt x="828" y="201"/>
                  </a:lnTo>
                  <a:lnTo>
                    <a:pt x="840" y="199"/>
                  </a:lnTo>
                  <a:lnTo>
                    <a:pt x="852" y="195"/>
                  </a:lnTo>
                  <a:lnTo>
                    <a:pt x="861" y="189"/>
                  </a:lnTo>
                  <a:lnTo>
                    <a:pt x="869" y="178"/>
                  </a:lnTo>
                  <a:lnTo>
                    <a:pt x="872" y="165"/>
                  </a:lnTo>
                  <a:lnTo>
                    <a:pt x="869" y="153"/>
                  </a:lnTo>
                  <a:lnTo>
                    <a:pt x="864" y="143"/>
                  </a:lnTo>
                  <a:lnTo>
                    <a:pt x="854" y="135"/>
                  </a:lnTo>
                  <a:lnTo>
                    <a:pt x="842" y="129"/>
                  </a:lnTo>
                  <a:lnTo>
                    <a:pt x="830" y="122"/>
                  </a:lnTo>
                  <a:lnTo>
                    <a:pt x="817" y="117"/>
                  </a:lnTo>
                  <a:lnTo>
                    <a:pt x="805" y="109"/>
                  </a:lnTo>
                  <a:lnTo>
                    <a:pt x="793" y="101"/>
                  </a:lnTo>
                  <a:lnTo>
                    <a:pt x="785" y="90"/>
                  </a:lnTo>
                  <a:lnTo>
                    <a:pt x="779" y="77"/>
                  </a:lnTo>
                  <a:lnTo>
                    <a:pt x="776" y="60"/>
                  </a:lnTo>
                  <a:lnTo>
                    <a:pt x="779" y="41"/>
                  </a:lnTo>
                  <a:lnTo>
                    <a:pt x="787" y="27"/>
                  </a:lnTo>
                  <a:lnTo>
                    <a:pt x="797" y="15"/>
                  </a:lnTo>
                  <a:lnTo>
                    <a:pt x="812" y="7"/>
                  </a:lnTo>
                  <a:lnTo>
                    <a:pt x="829" y="1"/>
                  </a:lnTo>
                  <a:lnTo>
                    <a:pt x="848" y="0"/>
                  </a:lnTo>
                  <a:close/>
                  <a:moveTo>
                    <a:pt x="310" y="0"/>
                  </a:moveTo>
                  <a:lnTo>
                    <a:pt x="337" y="3"/>
                  </a:lnTo>
                  <a:lnTo>
                    <a:pt x="361" y="11"/>
                  </a:lnTo>
                  <a:lnTo>
                    <a:pt x="380" y="24"/>
                  </a:lnTo>
                  <a:lnTo>
                    <a:pt x="396" y="41"/>
                  </a:lnTo>
                  <a:lnTo>
                    <a:pt x="408" y="62"/>
                  </a:lnTo>
                  <a:lnTo>
                    <a:pt x="415" y="88"/>
                  </a:lnTo>
                  <a:lnTo>
                    <a:pt x="417" y="114"/>
                  </a:lnTo>
                  <a:lnTo>
                    <a:pt x="415" y="142"/>
                  </a:lnTo>
                  <a:lnTo>
                    <a:pt x="408" y="166"/>
                  </a:lnTo>
                  <a:lnTo>
                    <a:pt x="396" y="187"/>
                  </a:lnTo>
                  <a:lnTo>
                    <a:pt x="381" y="205"/>
                  </a:lnTo>
                  <a:lnTo>
                    <a:pt x="361" y="218"/>
                  </a:lnTo>
                  <a:lnTo>
                    <a:pt x="337" y="226"/>
                  </a:lnTo>
                  <a:lnTo>
                    <a:pt x="310" y="228"/>
                  </a:lnTo>
                  <a:lnTo>
                    <a:pt x="283" y="226"/>
                  </a:lnTo>
                  <a:lnTo>
                    <a:pt x="259" y="218"/>
                  </a:lnTo>
                  <a:lnTo>
                    <a:pt x="239" y="205"/>
                  </a:lnTo>
                  <a:lnTo>
                    <a:pt x="225" y="187"/>
                  </a:lnTo>
                  <a:lnTo>
                    <a:pt x="213" y="166"/>
                  </a:lnTo>
                  <a:lnTo>
                    <a:pt x="206" y="142"/>
                  </a:lnTo>
                  <a:lnTo>
                    <a:pt x="203" y="114"/>
                  </a:lnTo>
                  <a:lnTo>
                    <a:pt x="206" y="88"/>
                  </a:lnTo>
                  <a:lnTo>
                    <a:pt x="213" y="62"/>
                  </a:lnTo>
                  <a:lnTo>
                    <a:pt x="225" y="41"/>
                  </a:lnTo>
                  <a:lnTo>
                    <a:pt x="241" y="24"/>
                  </a:lnTo>
                  <a:lnTo>
                    <a:pt x="259" y="11"/>
                  </a:lnTo>
                  <a:lnTo>
                    <a:pt x="283" y="3"/>
                  </a:lnTo>
                  <a:lnTo>
                    <a:pt x="310" y="0"/>
                  </a:lnTo>
                  <a:close/>
                </a:path>
              </a:pathLst>
            </a:custGeom>
            <a:solidFill>
              <a:schemeClr val="tx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dirty="0"/>
            </a:p>
          </p:txBody>
        </p:sp>
        <p:sp>
          <p:nvSpPr>
            <p:cNvPr id="17" name="Freeform 38">
              <a:extLst>
                <a:ext uri="{FF2B5EF4-FFF2-40B4-BE49-F238E27FC236}">
                  <a16:creationId xmlns:a16="http://schemas.microsoft.com/office/drawing/2014/main" id="{DCA60E65-59C2-A566-58F6-DE1A877219B6}"/>
                </a:ext>
              </a:extLst>
            </p:cNvPr>
            <p:cNvSpPr>
              <a:spLocks noEditPoints="1"/>
            </p:cNvSpPr>
            <p:nvPr/>
          </p:nvSpPr>
          <p:spPr bwMode="auto">
            <a:xfrm>
              <a:off x="348" y="434"/>
              <a:ext cx="266" cy="172"/>
            </a:xfrm>
            <a:custGeom>
              <a:avLst/>
              <a:gdLst>
                <a:gd name="T0" fmla="*/ 0 w 1066"/>
                <a:gd name="T1" fmla="*/ 0 h 690"/>
                <a:gd name="T2" fmla="*/ 1 w 1066"/>
                <a:gd name="T3" fmla="*/ 0 h 690"/>
                <a:gd name="T4" fmla="*/ 1 w 1066"/>
                <a:gd name="T5" fmla="*/ 1 h 690"/>
                <a:gd name="T6" fmla="*/ 0 w 1066"/>
                <a:gd name="T7" fmla="*/ 1 h 690"/>
                <a:gd name="T8" fmla="*/ 0 w 1066"/>
                <a:gd name="T9" fmla="*/ 0 h 690"/>
                <a:gd name="T10" fmla="*/ 1 w 1066"/>
                <a:gd name="T11" fmla="*/ 0 h 690"/>
                <a:gd name="T12" fmla="*/ 1 w 1066"/>
                <a:gd name="T13" fmla="*/ 0 h 690"/>
                <a:gd name="T14" fmla="*/ 1 w 1066"/>
                <a:gd name="T15" fmla="*/ 1 h 690"/>
                <a:gd name="T16" fmla="*/ 1 w 1066"/>
                <a:gd name="T17" fmla="*/ 1 h 690"/>
                <a:gd name="T18" fmla="*/ 1 w 1066"/>
                <a:gd name="T19" fmla="*/ 0 h 690"/>
                <a:gd name="T20" fmla="*/ 0 w 1066"/>
                <a:gd name="T21" fmla="*/ 0 h 690"/>
                <a:gd name="T22" fmla="*/ 0 w 1066"/>
                <a:gd name="T23" fmla="*/ 0 h 690"/>
                <a:gd name="T24" fmla="*/ 0 w 1066"/>
                <a:gd name="T25" fmla="*/ 1 h 690"/>
                <a:gd name="T26" fmla="*/ 0 w 1066"/>
                <a:gd name="T27" fmla="*/ 1 h 690"/>
                <a:gd name="T28" fmla="*/ 0 w 1066"/>
                <a:gd name="T29" fmla="*/ 0 h 69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66" h="690">
                  <a:moveTo>
                    <a:pt x="376" y="376"/>
                  </a:moveTo>
                  <a:lnTo>
                    <a:pt x="690" y="376"/>
                  </a:lnTo>
                  <a:lnTo>
                    <a:pt x="690" y="690"/>
                  </a:lnTo>
                  <a:lnTo>
                    <a:pt x="376" y="690"/>
                  </a:lnTo>
                  <a:lnTo>
                    <a:pt x="376" y="376"/>
                  </a:lnTo>
                  <a:close/>
                  <a:moveTo>
                    <a:pt x="752" y="0"/>
                  </a:moveTo>
                  <a:lnTo>
                    <a:pt x="1066" y="0"/>
                  </a:lnTo>
                  <a:lnTo>
                    <a:pt x="1066" y="690"/>
                  </a:lnTo>
                  <a:lnTo>
                    <a:pt x="752" y="690"/>
                  </a:lnTo>
                  <a:lnTo>
                    <a:pt x="752" y="0"/>
                  </a:lnTo>
                  <a:close/>
                  <a:moveTo>
                    <a:pt x="0" y="0"/>
                  </a:moveTo>
                  <a:lnTo>
                    <a:pt x="314" y="0"/>
                  </a:lnTo>
                  <a:lnTo>
                    <a:pt x="314" y="690"/>
                  </a:lnTo>
                  <a:lnTo>
                    <a:pt x="0" y="690"/>
                  </a:lnTo>
                  <a:lnTo>
                    <a:pt x="0" y="0"/>
                  </a:lnTo>
                  <a:close/>
                </a:path>
              </a:pathLst>
            </a:custGeom>
            <a:solidFill>
              <a:schemeClr val="tx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8" name="Freeform 39">
              <a:extLst>
                <a:ext uri="{FF2B5EF4-FFF2-40B4-BE49-F238E27FC236}">
                  <a16:creationId xmlns:a16="http://schemas.microsoft.com/office/drawing/2014/main" id="{8F845CB6-CEC8-0C5F-D310-9DDA6E91FC9C}"/>
                </a:ext>
              </a:extLst>
            </p:cNvPr>
            <p:cNvSpPr>
              <a:spLocks noEditPoints="1"/>
            </p:cNvSpPr>
            <p:nvPr/>
          </p:nvSpPr>
          <p:spPr bwMode="auto">
            <a:xfrm>
              <a:off x="348" y="340"/>
              <a:ext cx="266" cy="172"/>
            </a:xfrm>
            <a:custGeom>
              <a:avLst/>
              <a:gdLst>
                <a:gd name="T0" fmla="*/ 1 w 1066"/>
                <a:gd name="T1" fmla="*/ 0 h 690"/>
                <a:gd name="T2" fmla="*/ 1 w 1066"/>
                <a:gd name="T3" fmla="*/ 0 h 690"/>
                <a:gd name="T4" fmla="*/ 1 w 1066"/>
                <a:gd name="T5" fmla="*/ 0 h 690"/>
                <a:gd name="T6" fmla="*/ 1 w 1066"/>
                <a:gd name="T7" fmla="*/ 0 h 690"/>
                <a:gd name="T8" fmla="*/ 1 w 1066"/>
                <a:gd name="T9" fmla="*/ 0 h 690"/>
                <a:gd name="T10" fmla="*/ 0 w 1066"/>
                <a:gd name="T11" fmla="*/ 0 h 690"/>
                <a:gd name="T12" fmla="*/ 1 w 1066"/>
                <a:gd name="T13" fmla="*/ 0 h 690"/>
                <a:gd name="T14" fmla="*/ 1 w 1066"/>
                <a:gd name="T15" fmla="*/ 1 h 690"/>
                <a:gd name="T16" fmla="*/ 0 w 1066"/>
                <a:gd name="T17" fmla="*/ 1 h 690"/>
                <a:gd name="T18" fmla="*/ 0 w 1066"/>
                <a:gd name="T19" fmla="*/ 0 h 690"/>
                <a:gd name="T20" fmla="*/ 0 w 1066"/>
                <a:gd name="T21" fmla="*/ 0 h 690"/>
                <a:gd name="T22" fmla="*/ 0 w 1066"/>
                <a:gd name="T23" fmla="*/ 0 h 690"/>
                <a:gd name="T24" fmla="*/ 0 w 1066"/>
                <a:gd name="T25" fmla="*/ 0 h 690"/>
                <a:gd name="T26" fmla="*/ 0 w 1066"/>
                <a:gd name="T27" fmla="*/ 0 h 690"/>
                <a:gd name="T28" fmla="*/ 0 w 1066"/>
                <a:gd name="T29" fmla="*/ 0 h 69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66" h="690">
                  <a:moveTo>
                    <a:pt x="752" y="0"/>
                  </a:moveTo>
                  <a:lnTo>
                    <a:pt x="1066" y="0"/>
                  </a:lnTo>
                  <a:lnTo>
                    <a:pt x="1066" y="314"/>
                  </a:lnTo>
                  <a:lnTo>
                    <a:pt x="752" y="314"/>
                  </a:lnTo>
                  <a:lnTo>
                    <a:pt x="752" y="0"/>
                  </a:lnTo>
                  <a:close/>
                  <a:moveTo>
                    <a:pt x="376" y="0"/>
                  </a:moveTo>
                  <a:lnTo>
                    <a:pt x="690" y="0"/>
                  </a:lnTo>
                  <a:lnTo>
                    <a:pt x="690" y="690"/>
                  </a:lnTo>
                  <a:lnTo>
                    <a:pt x="376" y="690"/>
                  </a:lnTo>
                  <a:lnTo>
                    <a:pt x="376" y="0"/>
                  </a:lnTo>
                  <a:close/>
                  <a:moveTo>
                    <a:pt x="0" y="0"/>
                  </a:moveTo>
                  <a:lnTo>
                    <a:pt x="314" y="0"/>
                  </a:lnTo>
                  <a:lnTo>
                    <a:pt x="314" y="314"/>
                  </a:lnTo>
                  <a:lnTo>
                    <a:pt x="0" y="314"/>
                  </a:lnTo>
                  <a:lnTo>
                    <a:pt x="0" y="0"/>
                  </a:lnTo>
                  <a:close/>
                </a:path>
              </a:pathLst>
            </a:custGeom>
            <a:solidFill>
              <a:srgbClr val="80BF44"/>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grpSp>
      <p:sp>
        <p:nvSpPr>
          <p:cNvPr id="20" name="Rectangle 5">
            <a:extLst>
              <a:ext uri="{FF2B5EF4-FFF2-40B4-BE49-F238E27FC236}">
                <a16:creationId xmlns:a16="http://schemas.microsoft.com/office/drawing/2014/main" id="{9CDF10EC-3B5D-AA3F-0F44-955AFEB61507}"/>
              </a:ext>
            </a:extLst>
          </p:cNvPr>
          <p:cNvSpPr>
            <a:spLocks noChangeArrowheads="1"/>
          </p:cNvSpPr>
          <p:nvPr/>
        </p:nvSpPr>
        <p:spPr bwMode="auto">
          <a:xfrm>
            <a:off x="5329238" y="3889375"/>
            <a:ext cx="431800" cy="431800"/>
          </a:xfrm>
          <a:prstGeom prst="rect">
            <a:avLst/>
          </a:prstGeom>
          <a:solidFill>
            <a:srgbClr val="96969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278" tIns="34139" rIns="68278" bIns="34139" anchor="ctr"/>
          <a:lstStyle>
            <a:lvl1pPr defTabSz="576263" eaLnBrk="0" hangingPunct="0">
              <a:defRPr sz="1100">
                <a:solidFill>
                  <a:schemeClr val="tx1"/>
                </a:solidFill>
                <a:latin typeface="Arial" panose="020B0604020202020204" pitchFamily="34" charset="0"/>
              </a:defRPr>
            </a:lvl1pPr>
            <a:lvl2pPr marL="742950" indent="-285750" defTabSz="576263" eaLnBrk="0" hangingPunct="0">
              <a:defRPr sz="1100">
                <a:solidFill>
                  <a:schemeClr val="tx1"/>
                </a:solidFill>
                <a:latin typeface="Arial" panose="020B0604020202020204" pitchFamily="34" charset="0"/>
              </a:defRPr>
            </a:lvl2pPr>
            <a:lvl3pPr marL="1143000" indent="-228600" defTabSz="576263" eaLnBrk="0" hangingPunct="0">
              <a:defRPr sz="1100">
                <a:solidFill>
                  <a:schemeClr val="tx1"/>
                </a:solidFill>
                <a:latin typeface="Arial" panose="020B0604020202020204" pitchFamily="34" charset="0"/>
              </a:defRPr>
            </a:lvl3pPr>
            <a:lvl4pPr marL="1600200" indent="-228600" defTabSz="576263" eaLnBrk="0" hangingPunct="0">
              <a:defRPr sz="1100">
                <a:solidFill>
                  <a:schemeClr val="tx1"/>
                </a:solidFill>
                <a:latin typeface="Arial" panose="020B0604020202020204" pitchFamily="34" charset="0"/>
              </a:defRPr>
            </a:lvl4pPr>
            <a:lvl5pPr marL="2057400" indent="-228600" defTabSz="576263" eaLnBrk="0" hangingPunct="0">
              <a:defRPr sz="1100">
                <a:solidFill>
                  <a:schemeClr val="tx1"/>
                </a:solidFill>
                <a:latin typeface="Arial" panose="020B0604020202020204" pitchFamily="34" charset="0"/>
              </a:defRPr>
            </a:lvl5pPr>
            <a:lvl6pPr marL="2514600" indent="-228600" defTabSz="576263" eaLnBrk="0" fontAlgn="base" hangingPunct="0">
              <a:spcBef>
                <a:spcPct val="0"/>
              </a:spcBef>
              <a:spcAft>
                <a:spcPct val="0"/>
              </a:spcAft>
              <a:defRPr sz="1100">
                <a:solidFill>
                  <a:schemeClr val="tx1"/>
                </a:solidFill>
                <a:latin typeface="Arial" panose="020B0604020202020204" pitchFamily="34" charset="0"/>
              </a:defRPr>
            </a:lvl6pPr>
            <a:lvl7pPr marL="2971800" indent="-228600" defTabSz="576263" eaLnBrk="0" fontAlgn="base" hangingPunct="0">
              <a:spcBef>
                <a:spcPct val="0"/>
              </a:spcBef>
              <a:spcAft>
                <a:spcPct val="0"/>
              </a:spcAft>
              <a:defRPr sz="1100">
                <a:solidFill>
                  <a:schemeClr val="tx1"/>
                </a:solidFill>
                <a:latin typeface="Arial" panose="020B0604020202020204" pitchFamily="34" charset="0"/>
              </a:defRPr>
            </a:lvl7pPr>
            <a:lvl8pPr marL="3429000" indent="-228600" defTabSz="576263" eaLnBrk="0" fontAlgn="base" hangingPunct="0">
              <a:spcBef>
                <a:spcPct val="0"/>
              </a:spcBef>
              <a:spcAft>
                <a:spcPct val="0"/>
              </a:spcAft>
              <a:defRPr sz="1100">
                <a:solidFill>
                  <a:schemeClr val="tx1"/>
                </a:solidFill>
                <a:latin typeface="Arial" panose="020B0604020202020204" pitchFamily="34" charset="0"/>
              </a:defRPr>
            </a:lvl8pPr>
            <a:lvl9pPr marL="3886200" indent="-228600" defTabSz="576263" eaLnBrk="0" fontAlgn="base" hangingPunct="0">
              <a:spcBef>
                <a:spcPct val="0"/>
              </a:spcBef>
              <a:spcAft>
                <a:spcPct val="0"/>
              </a:spcAft>
              <a:defRPr sz="1100">
                <a:solidFill>
                  <a:schemeClr val="tx1"/>
                </a:solidFill>
                <a:latin typeface="Arial" panose="020B0604020202020204" pitchFamily="34" charset="0"/>
              </a:defRPr>
            </a:lvl9pPr>
          </a:lstStyle>
          <a:p>
            <a:pPr algn="ctr" eaLnBrk="1" hangingPunct="1"/>
            <a:r>
              <a:rPr lang="en-US" altLang="en-US" sz="900" dirty="0"/>
              <a:t>I</a:t>
            </a:r>
            <a:endParaRPr lang="ru-RU" altLang="en-US" sz="900" dirty="0"/>
          </a:p>
        </p:txBody>
      </p:sp>
    </p:spTree>
    <p:extLst>
      <p:ext uri="{BB962C8B-B14F-4D97-AF65-F5344CB8AC3E}">
        <p14:creationId xmlns:p14="http://schemas.microsoft.com/office/powerpoint/2010/main" val="282599646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5">
            <a:extLst>
              <a:ext uri="{FF2B5EF4-FFF2-40B4-BE49-F238E27FC236}">
                <a16:creationId xmlns:a16="http://schemas.microsoft.com/office/drawing/2014/main" id="{2D45D651-BFC1-520F-A2D3-2F49465033FA}"/>
              </a:ext>
            </a:extLst>
          </p:cNvPr>
          <p:cNvSpPr>
            <a:spLocks noChangeArrowheads="1"/>
          </p:cNvSpPr>
          <p:nvPr/>
        </p:nvSpPr>
        <p:spPr bwMode="auto">
          <a:xfrm>
            <a:off x="5329238" y="3889375"/>
            <a:ext cx="431800" cy="431800"/>
          </a:xfrm>
          <a:prstGeom prst="rect">
            <a:avLst/>
          </a:prstGeom>
          <a:solidFill>
            <a:srgbClr val="96969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278" tIns="34139" rIns="68278" bIns="34139" anchor="ctr"/>
          <a:lstStyle>
            <a:lvl1pPr defTabSz="576263" eaLnBrk="0" hangingPunct="0">
              <a:defRPr sz="1100">
                <a:solidFill>
                  <a:schemeClr val="tx1"/>
                </a:solidFill>
                <a:latin typeface="Arial" panose="020B0604020202020204" pitchFamily="34" charset="0"/>
              </a:defRPr>
            </a:lvl1pPr>
            <a:lvl2pPr marL="742950" indent="-285750" defTabSz="576263" eaLnBrk="0" hangingPunct="0">
              <a:defRPr sz="1100">
                <a:solidFill>
                  <a:schemeClr val="tx1"/>
                </a:solidFill>
                <a:latin typeface="Arial" panose="020B0604020202020204" pitchFamily="34" charset="0"/>
              </a:defRPr>
            </a:lvl2pPr>
            <a:lvl3pPr marL="1143000" indent="-228600" defTabSz="576263" eaLnBrk="0" hangingPunct="0">
              <a:defRPr sz="1100">
                <a:solidFill>
                  <a:schemeClr val="tx1"/>
                </a:solidFill>
                <a:latin typeface="Arial" panose="020B0604020202020204" pitchFamily="34" charset="0"/>
              </a:defRPr>
            </a:lvl3pPr>
            <a:lvl4pPr marL="1600200" indent="-228600" defTabSz="576263" eaLnBrk="0" hangingPunct="0">
              <a:defRPr sz="1100">
                <a:solidFill>
                  <a:schemeClr val="tx1"/>
                </a:solidFill>
                <a:latin typeface="Arial" panose="020B0604020202020204" pitchFamily="34" charset="0"/>
              </a:defRPr>
            </a:lvl4pPr>
            <a:lvl5pPr marL="2057400" indent="-228600" defTabSz="576263" eaLnBrk="0" hangingPunct="0">
              <a:defRPr sz="1100">
                <a:solidFill>
                  <a:schemeClr val="tx1"/>
                </a:solidFill>
                <a:latin typeface="Arial" panose="020B0604020202020204" pitchFamily="34" charset="0"/>
              </a:defRPr>
            </a:lvl5pPr>
            <a:lvl6pPr marL="2514600" indent="-228600" defTabSz="576263" eaLnBrk="0" fontAlgn="base" hangingPunct="0">
              <a:spcBef>
                <a:spcPct val="0"/>
              </a:spcBef>
              <a:spcAft>
                <a:spcPct val="0"/>
              </a:spcAft>
              <a:defRPr sz="1100">
                <a:solidFill>
                  <a:schemeClr val="tx1"/>
                </a:solidFill>
                <a:latin typeface="Arial" panose="020B0604020202020204" pitchFamily="34" charset="0"/>
              </a:defRPr>
            </a:lvl6pPr>
            <a:lvl7pPr marL="2971800" indent="-228600" defTabSz="576263" eaLnBrk="0" fontAlgn="base" hangingPunct="0">
              <a:spcBef>
                <a:spcPct val="0"/>
              </a:spcBef>
              <a:spcAft>
                <a:spcPct val="0"/>
              </a:spcAft>
              <a:defRPr sz="1100">
                <a:solidFill>
                  <a:schemeClr val="tx1"/>
                </a:solidFill>
                <a:latin typeface="Arial" panose="020B0604020202020204" pitchFamily="34" charset="0"/>
              </a:defRPr>
            </a:lvl7pPr>
            <a:lvl8pPr marL="3429000" indent="-228600" defTabSz="576263" eaLnBrk="0" fontAlgn="base" hangingPunct="0">
              <a:spcBef>
                <a:spcPct val="0"/>
              </a:spcBef>
              <a:spcAft>
                <a:spcPct val="0"/>
              </a:spcAft>
              <a:defRPr sz="1100">
                <a:solidFill>
                  <a:schemeClr val="tx1"/>
                </a:solidFill>
                <a:latin typeface="Arial" panose="020B0604020202020204" pitchFamily="34" charset="0"/>
              </a:defRPr>
            </a:lvl8pPr>
            <a:lvl9pPr marL="3886200" indent="-228600" defTabSz="576263" eaLnBrk="0" fontAlgn="base" hangingPunct="0">
              <a:spcBef>
                <a:spcPct val="0"/>
              </a:spcBef>
              <a:spcAft>
                <a:spcPct val="0"/>
              </a:spcAft>
              <a:defRPr sz="1100">
                <a:solidFill>
                  <a:schemeClr val="tx1"/>
                </a:solidFill>
                <a:latin typeface="Arial" panose="020B0604020202020204" pitchFamily="34" charset="0"/>
              </a:defRPr>
            </a:lvl9pPr>
          </a:lstStyle>
          <a:p>
            <a:pPr algn="ctr" eaLnBrk="1" hangingPunct="1"/>
            <a:r>
              <a:rPr lang="en-US" altLang="en-US" sz="900" dirty="0"/>
              <a:t>II</a:t>
            </a:r>
            <a:endParaRPr lang="ru-RU" altLang="en-US" sz="900" dirty="0"/>
          </a:p>
        </p:txBody>
      </p:sp>
      <mc:AlternateContent xmlns:mc="http://schemas.openxmlformats.org/markup-compatibility/2006">
        <mc:Choice xmlns:a14="http://schemas.microsoft.com/office/drawing/2010/main" Requires="a14">
          <p:sp>
            <p:nvSpPr>
              <p:cNvPr id="2" name="Content Placeholder 1">
                <a:extLst>
                  <a:ext uri="{FF2B5EF4-FFF2-40B4-BE49-F238E27FC236}">
                    <a16:creationId xmlns:a16="http://schemas.microsoft.com/office/drawing/2014/main" id="{45A06F8C-7BD7-A7EF-CAB8-DB32833CD6CC}"/>
                  </a:ext>
                </a:extLst>
              </p:cNvPr>
              <p:cNvSpPr>
                <a:spLocks noGrp="1"/>
              </p:cNvSpPr>
              <p:nvPr>
                <p:ph idx="1"/>
              </p:nvPr>
            </p:nvSpPr>
            <p:spPr>
              <a:xfrm>
                <a:off x="287338" y="572810"/>
                <a:ext cx="5186362" cy="3459985"/>
              </a:xfrm>
            </p:spPr>
            <p:txBody>
              <a:bodyPr/>
              <a:lstStyle/>
              <a:p>
                <a:pPr algn="just"/>
                <a14:m>
                  <m:oMath xmlns:m="http://schemas.openxmlformats.org/officeDocument/2006/math">
                    <m:r>
                      <a:rPr lang="en-US" sz="1200" i="1">
                        <a:latin typeface="Cambria Math" panose="02040503050406030204" pitchFamily="18" charset="0"/>
                      </a:rPr>
                      <m:t> </m:t>
                    </m:r>
                  </m:oMath>
                </a14:m>
                <a:r>
                  <a:rPr lang="en-US" sz="1200" b="1" dirty="0"/>
                  <a:t>Adjustable </a:t>
                </a:r>
                <a14:m>
                  <m:oMath xmlns:m="http://schemas.openxmlformats.org/officeDocument/2006/math">
                    <m:sSup>
                      <m:sSupPr>
                        <m:ctrlPr>
                          <a:rPr lang="en-US" sz="1200" b="1" i="1" smtClean="0">
                            <a:latin typeface="Cambria Math" panose="02040503050406030204" pitchFamily="18" charset="0"/>
                          </a:rPr>
                        </m:ctrlPr>
                      </m:sSupPr>
                      <m:e>
                        <m:r>
                          <a:rPr lang="en-US" sz="1200" b="1" i="1" smtClean="0">
                            <a:latin typeface="Cambria Math" panose="02040503050406030204" pitchFamily="18" charset="0"/>
                          </a:rPr>
                          <m:t>𝑹</m:t>
                        </m:r>
                      </m:e>
                      <m:sup>
                        <m:r>
                          <a:rPr lang="en-US" sz="1200" b="1" i="1" smtClean="0">
                            <a:latin typeface="Cambria Math" panose="02040503050406030204" pitchFamily="18" charset="0"/>
                          </a:rPr>
                          <m:t>𝟐</m:t>
                        </m:r>
                      </m:sup>
                    </m:sSup>
                  </m:oMath>
                </a14:m>
                <a:r>
                  <a:rPr lang="en-US" sz="1200" dirty="0"/>
                  <a:t>:  </a:t>
                </a:r>
                <a:r>
                  <a:rPr lang="en-GB" sz="1200" dirty="0"/>
                  <a:t>is attempts to account for the phenomenon of the </a:t>
                </a:r>
                <a14:m>
                  <m:oMath xmlns:m="http://schemas.openxmlformats.org/officeDocument/2006/math">
                    <m:sSup>
                      <m:sSupPr>
                        <m:ctrlPr>
                          <a:rPr lang="en-US" sz="1200" i="1">
                            <a:latin typeface="Cambria Math" panose="02040503050406030204" pitchFamily="18" charset="0"/>
                          </a:rPr>
                        </m:ctrlPr>
                      </m:sSupPr>
                      <m:e>
                        <m:r>
                          <a:rPr lang="en-US" sz="1200" i="1">
                            <a:latin typeface="Cambria Math" panose="02040503050406030204" pitchFamily="18" charset="0"/>
                          </a:rPr>
                          <m:t>𝑅</m:t>
                        </m:r>
                      </m:e>
                      <m:sup>
                        <m:r>
                          <a:rPr lang="en-US" sz="1200" i="1">
                            <a:latin typeface="Cambria Math" panose="02040503050406030204" pitchFamily="18" charset="0"/>
                          </a:rPr>
                          <m:t>2</m:t>
                        </m:r>
                      </m:sup>
                    </m:sSup>
                  </m:oMath>
                </a14:m>
                <a:r>
                  <a:rPr lang="en-GB" sz="1200" dirty="0"/>
                  <a:t> automatically increasing when extra variables are added to the model. </a:t>
                </a:r>
                <a:br>
                  <a:rPr lang="en-US" sz="1200" dirty="0"/>
                </a:br>
                <a:r>
                  <a:rPr lang="en-US" sz="1200" dirty="0"/>
                  <a:t>It has a value less than </a:t>
                </a:r>
                <a14:m>
                  <m:oMath xmlns:m="http://schemas.openxmlformats.org/officeDocument/2006/math">
                    <m:sSup>
                      <m:sSupPr>
                        <m:ctrlPr>
                          <a:rPr lang="en-US" sz="1200" i="1">
                            <a:latin typeface="Cambria Math" panose="02040503050406030204" pitchFamily="18" charset="0"/>
                          </a:rPr>
                        </m:ctrlPr>
                      </m:sSupPr>
                      <m:e>
                        <m:r>
                          <a:rPr lang="en-US" sz="1200" i="1">
                            <a:latin typeface="Cambria Math" panose="02040503050406030204" pitchFamily="18" charset="0"/>
                          </a:rPr>
                          <m:t>𝑅</m:t>
                        </m:r>
                      </m:e>
                      <m:sup>
                        <m:r>
                          <a:rPr lang="en-US" sz="1200" i="1">
                            <a:latin typeface="Cambria Math" panose="02040503050406030204" pitchFamily="18" charset="0"/>
                          </a:rPr>
                          <m:t>2</m:t>
                        </m:r>
                      </m:sup>
                    </m:sSup>
                  </m:oMath>
                </a14:m>
                <a:r>
                  <a:rPr lang="en-US" sz="1200" dirty="0"/>
                  <a:t>, models with higher values represents best fit.</a:t>
                </a:r>
              </a:p>
              <a:p>
                <a:pPr marL="0" indent="0" algn="just">
                  <a:buNone/>
                </a:pPr>
                <a14:m>
                  <m:oMathPara xmlns:m="http://schemas.openxmlformats.org/officeDocument/2006/math">
                    <m:oMathParaPr>
                      <m:jc m:val="centerGroup"/>
                    </m:oMathParaPr>
                    <m:oMath xmlns:m="http://schemas.openxmlformats.org/officeDocument/2006/math">
                      <m:r>
                        <a:rPr lang="en-US" sz="1200" b="0" i="1" smtClean="0">
                          <a:latin typeface="Cambria Math" panose="02040503050406030204" pitchFamily="18" charset="0"/>
                        </a:rPr>
                        <m:t>𝐴𝑑𝑗</m:t>
                      </m:r>
                      <m:r>
                        <a:rPr lang="en-US" sz="1200" b="0" i="1" smtClean="0">
                          <a:latin typeface="Cambria Math" panose="02040503050406030204" pitchFamily="18" charset="0"/>
                        </a:rPr>
                        <m:t>. </m:t>
                      </m:r>
                      <m:sSup>
                        <m:sSupPr>
                          <m:ctrlPr>
                            <a:rPr lang="en-US" sz="1200" i="1">
                              <a:latin typeface="Cambria Math" panose="02040503050406030204" pitchFamily="18" charset="0"/>
                            </a:rPr>
                          </m:ctrlPr>
                        </m:sSupPr>
                        <m:e>
                          <m:r>
                            <a:rPr lang="en-US" sz="1200" i="1">
                              <a:latin typeface="Cambria Math" panose="02040503050406030204" pitchFamily="18" charset="0"/>
                            </a:rPr>
                            <m:t>𝑅</m:t>
                          </m:r>
                        </m:e>
                        <m:sup>
                          <m:r>
                            <a:rPr lang="en-US" sz="1200" i="1">
                              <a:latin typeface="Cambria Math" panose="02040503050406030204" pitchFamily="18" charset="0"/>
                            </a:rPr>
                            <m:t>2</m:t>
                          </m:r>
                        </m:sup>
                      </m:sSup>
                      <m:r>
                        <a:rPr lang="en-US" sz="1200" i="1">
                          <a:latin typeface="Cambria Math" panose="02040503050406030204" pitchFamily="18" charset="0"/>
                        </a:rPr>
                        <m:t>=1−</m:t>
                      </m:r>
                      <m:f>
                        <m:fPr>
                          <m:ctrlPr>
                            <a:rPr lang="en-US" sz="1200" i="1">
                              <a:latin typeface="Cambria Math" panose="02040503050406030204" pitchFamily="18" charset="0"/>
                            </a:rPr>
                          </m:ctrlPr>
                        </m:fPr>
                        <m:num>
                          <m:r>
                            <a:rPr lang="en-US" sz="1200" i="1">
                              <a:latin typeface="Cambria Math" panose="02040503050406030204" pitchFamily="18" charset="0"/>
                            </a:rPr>
                            <m:t>𝑅𝑆𝑆</m:t>
                          </m:r>
                          <m:r>
                            <a:rPr lang="en-US" sz="1200" b="0" i="1" smtClean="0">
                              <a:latin typeface="Cambria Math" panose="02040503050406030204" pitchFamily="18" charset="0"/>
                            </a:rPr>
                            <m:t>/</m:t>
                          </m:r>
                          <m:r>
                            <a:rPr lang="en-US" sz="1200" b="0" i="1" smtClean="0">
                              <a:latin typeface="Cambria Math" panose="02040503050406030204" pitchFamily="18" charset="0"/>
                            </a:rPr>
                            <m:t>𝑑𝑜</m:t>
                          </m:r>
                          <m:sSub>
                            <m:sSubPr>
                              <m:ctrlPr>
                                <a:rPr lang="en-US" sz="1200" b="0" i="1" smtClean="0">
                                  <a:latin typeface="Cambria Math" panose="02040503050406030204" pitchFamily="18" charset="0"/>
                                </a:rPr>
                              </m:ctrlPr>
                            </m:sSubPr>
                            <m:e>
                              <m:r>
                                <a:rPr lang="en-US" sz="1200" b="0" i="1" smtClean="0">
                                  <a:latin typeface="Cambria Math" panose="02040503050406030204" pitchFamily="18" charset="0"/>
                                </a:rPr>
                                <m:t>𝑓</m:t>
                              </m:r>
                            </m:e>
                            <m:sub>
                              <m:r>
                                <a:rPr lang="en-US" sz="1200" b="0" i="1" smtClean="0">
                                  <a:latin typeface="Cambria Math" panose="02040503050406030204" pitchFamily="18" charset="0"/>
                                </a:rPr>
                                <m:t>𝑟𝑒𝑠</m:t>
                              </m:r>
                            </m:sub>
                          </m:sSub>
                        </m:num>
                        <m:den>
                          <m:r>
                            <a:rPr lang="en-US" sz="1200" i="1">
                              <a:latin typeface="Cambria Math" panose="02040503050406030204" pitchFamily="18" charset="0"/>
                            </a:rPr>
                            <m:t>𝑇𝑆𝑆</m:t>
                          </m:r>
                          <m:r>
                            <a:rPr lang="en-US" sz="1200" b="0" i="1" smtClean="0">
                              <a:latin typeface="Cambria Math" panose="02040503050406030204" pitchFamily="18" charset="0"/>
                            </a:rPr>
                            <m:t>/</m:t>
                          </m:r>
                          <m:r>
                            <a:rPr lang="en-US" sz="1200" b="0" i="1" smtClean="0">
                              <a:latin typeface="Cambria Math" panose="02040503050406030204" pitchFamily="18" charset="0"/>
                            </a:rPr>
                            <m:t>𝑑𝑜</m:t>
                          </m:r>
                          <m:sSub>
                            <m:sSubPr>
                              <m:ctrlPr>
                                <a:rPr lang="en-US" sz="1200" b="0" i="1" smtClean="0">
                                  <a:latin typeface="Cambria Math" panose="02040503050406030204" pitchFamily="18" charset="0"/>
                                </a:rPr>
                              </m:ctrlPr>
                            </m:sSubPr>
                            <m:e>
                              <m:r>
                                <a:rPr lang="en-US" sz="1200" b="0" i="1" smtClean="0">
                                  <a:latin typeface="Cambria Math" panose="02040503050406030204" pitchFamily="18" charset="0"/>
                                </a:rPr>
                                <m:t>𝑓</m:t>
                              </m:r>
                            </m:e>
                            <m:sub>
                              <m:r>
                                <a:rPr lang="en-US" sz="1200" b="0" i="1" smtClean="0">
                                  <a:latin typeface="Cambria Math" panose="02040503050406030204" pitchFamily="18" charset="0"/>
                                </a:rPr>
                                <m:t>𝑡𝑜𝑡</m:t>
                              </m:r>
                            </m:sub>
                          </m:sSub>
                        </m:den>
                      </m:f>
                    </m:oMath>
                  </m:oMathPara>
                </a14:m>
                <a:endParaRPr lang="en-GB" sz="1200" dirty="0"/>
              </a:p>
              <a:p>
                <a:pPr algn="just"/>
                <a14:m>
                  <m:oMath xmlns:m="http://schemas.openxmlformats.org/officeDocument/2006/math">
                    <m:r>
                      <a:rPr lang="en-US" sz="1200" i="1" smtClean="0">
                        <a:latin typeface="Cambria Math" panose="02040503050406030204" pitchFamily="18" charset="0"/>
                      </a:rPr>
                      <m:t> </m:t>
                    </m:r>
                  </m:oMath>
                </a14:m>
                <a:r>
                  <a:rPr lang="en-GB" sz="1200" dirty="0"/>
                  <a:t>In case of uncertainties (</a:t>
                </a:r>
                <a14:m>
                  <m:oMath xmlns:m="http://schemas.openxmlformats.org/officeDocument/2006/math">
                    <m:sSubSup>
                      <m:sSubSupPr>
                        <m:ctrlPr>
                          <a:rPr lang="en-US" sz="1200"/>
                        </m:ctrlPr>
                      </m:sSubSupPr>
                      <m:e>
                        <m:r>
                          <a:rPr lang="en-US" sz="1200"/>
                          <m:t>𝜎</m:t>
                        </m:r>
                      </m:e>
                      <m:sub>
                        <m:r>
                          <a:rPr lang="en-US" sz="1200"/>
                          <m:t>𝑖</m:t>
                        </m:r>
                      </m:sub>
                      <m:sup>
                        <m:r>
                          <a:rPr lang="en-US" sz="1200"/>
                          <m:t>2</m:t>
                        </m:r>
                      </m:sup>
                    </m:sSubSup>
                  </m:oMath>
                </a14:m>
                <a:r>
                  <a:rPr lang="en-GB" sz="1200" dirty="0"/>
                  <a:t>) in the data, RSS and TSS are calculated as weighted sum, where the weights are </a:t>
                </a:r>
                <a14:m>
                  <m:oMath xmlns:m="http://schemas.openxmlformats.org/officeDocument/2006/math">
                    <m:r>
                      <a:rPr lang="en-US" sz="1200" b="0" i="0" smtClean="0">
                        <a:latin typeface="Cambria Math" panose="02040503050406030204" pitchFamily="18" charset="0"/>
                      </a:rPr>
                      <m:t>1/</m:t>
                    </m:r>
                    <m:sSubSup>
                      <m:sSubSupPr>
                        <m:ctrlPr>
                          <a:rPr lang="en-US" sz="1200" b="0" i="1" smtClean="0">
                            <a:latin typeface="Cambria Math" panose="02040503050406030204" pitchFamily="18" charset="0"/>
                          </a:rPr>
                        </m:ctrlPr>
                      </m:sSubSupPr>
                      <m:e>
                        <m:r>
                          <a:rPr lang="en-US" sz="1200" b="0" i="1" smtClean="0">
                            <a:latin typeface="Cambria Math" panose="02040503050406030204" pitchFamily="18" charset="0"/>
                          </a:rPr>
                          <m:t>𝜎</m:t>
                        </m:r>
                      </m:e>
                      <m:sub>
                        <m:r>
                          <a:rPr lang="en-US" sz="1200" b="0" i="1" smtClean="0">
                            <a:latin typeface="Cambria Math" panose="02040503050406030204" pitchFamily="18" charset="0"/>
                          </a:rPr>
                          <m:t>𝑖</m:t>
                        </m:r>
                      </m:sub>
                      <m:sup>
                        <m:r>
                          <a:rPr lang="en-US" sz="1200" b="0" i="1" smtClean="0">
                            <a:latin typeface="Cambria Math" panose="02040503050406030204" pitchFamily="18" charset="0"/>
                          </a:rPr>
                          <m:t>2</m:t>
                        </m:r>
                      </m:sup>
                    </m:sSubSup>
                  </m:oMath>
                </a14:m>
                <a:r>
                  <a:rPr lang="en-GB" sz="1200" dirty="0"/>
                  <a:t>, and </a:t>
                </a:r>
                <a14:m>
                  <m:oMath xmlns:m="http://schemas.openxmlformats.org/officeDocument/2006/math">
                    <m:acc>
                      <m:accPr>
                        <m:chr m:val="̅"/>
                        <m:ctrlPr>
                          <a:rPr lang="en-US" sz="1200" i="1">
                            <a:latin typeface="Cambria Math" panose="02040503050406030204" pitchFamily="18" charset="0"/>
                          </a:rPr>
                        </m:ctrlPr>
                      </m:accPr>
                      <m:e>
                        <m:r>
                          <a:rPr lang="en-US" sz="1200" i="1">
                            <a:latin typeface="Cambria Math" panose="02040503050406030204" pitchFamily="18" charset="0"/>
                          </a:rPr>
                          <m:t>𝑂</m:t>
                        </m:r>
                      </m:e>
                    </m:acc>
                  </m:oMath>
                </a14:m>
                <a:r>
                  <a:rPr lang="en-GB" sz="1200" dirty="0"/>
                  <a:t> as the weighted average.</a:t>
                </a:r>
              </a:p>
              <a:p>
                <a:pPr algn="just"/>
                <a14:m>
                  <m:oMath xmlns:m="http://schemas.openxmlformats.org/officeDocument/2006/math">
                    <m:sSup>
                      <m:sSupPr>
                        <m:ctrlPr>
                          <a:rPr lang="en-US" sz="1200" b="0" i="1" smtClean="0">
                            <a:latin typeface="Cambria Math" panose="02040503050406030204" pitchFamily="18" charset="0"/>
                          </a:rPr>
                        </m:ctrlPr>
                      </m:sSupPr>
                      <m:e>
                        <m:r>
                          <a:rPr lang="en-US" sz="1200" b="0" i="1" smtClean="0">
                            <a:latin typeface="Cambria Math" panose="02040503050406030204" pitchFamily="18" charset="0"/>
                          </a:rPr>
                          <m:t>𝜒</m:t>
                        </m:r>
                      </m:e>
                      <m:sup>
                        <m:r>
                          <a:rPr lang="en-US" sz="1200" b="0" i="1" smtClean="0">
                            <a:latin typeface="Cambria Math" panose="02040503050406030204" pitchFamily="18" charset="0"/>
                          </a:rPr>
                          <m:t>2</m:t>
                        </m:r>
                      </m:sup>
                    </m:sSup>
                  </m:oMath>
                </a14:m>
                <a:r>
                  <a:rPr lang="en-GB" sz="1200" dirty="0"/>
                  <a:t>: If the observations come from a Gaussian generative process </a:t>
                </a:r>
                <a14:m>
                  <m:oMath xmlns:m="http://schemas.openxmlformats.org/officeDocument/2006/math">
                    <m:sSub>
                      <m:sSubPr>
                        <m:ctrlPr>
                          <a:rPr lang="en-US" sz="1200" b="0" i="1" smtClean="0">
                            <a:latin typeface="Cambria Math" panose="02040503050406030204" pitchFamily="18" charset="0"/>
                          </a:rPr>
                        </m:ctrlPr>
                      </m:sSubPr>
                      <m:e>
                        <m:r>
                          <a:rPr lang="en-US" sz="1200" b="0" i="1" smtClean="0">
                            <a:latin typeface="Cambria Math" panose="02040503050406030204" pitchFamily="18" charset="0"/>
                          </a:rPr>
                          <m:t>𝑂</m:t>
                        </m:r>
                      </m:e>
                      <m:sub>
                        <m:r>
                          <a:rPr lang="en-US" sz="1200" b="0" i="1" smtClean="0">
                            <a:latin typeface="Cambria Math" panose="02040503050406030204" pitchFamily="18" charset="0"/>
                          </a:rPr>
                          <m:t>𝑖</m:t>
                        </m:r>
                      </m:sub>
                    </m:sSub>
                    <m:r>
                      <a:rPr lang="en-US" sz="1200" b="0" i="1" smtClean="0">
                        <a:latin typeface="Cambria Math" panose="02040503050406030204" pitchFamily="18" charset="0"/>
                      </a:rPr>
                      <m:t>~</m:t>
                    </m:r>
                    <m:r>
                      <a:rPr lang="en-US" sz="1200" b="0" i="1" smtClean="0">
                        <a:latin typeface="Cambria Math" panose="02040503050406030204" pitchFamily="18" charset="0"/>
                      </a:rPr>
                      <m:t>𝑁</m:t>
                    </m:r>
                    <m:r>
                      <a:rPr lang="en-US" sz="1200" b="0" i="1" smtClean="0">
                        <a:latin typeface="Cambria Math" panose="02040503050406030204" pitchFamily="18" charset="0"/>
                      </a:rPr>
                      <m:t>(</m:t>
                    </m:r>
                    <m:sSubSup>
                      <m:sSubSupPr>
                        <m:ctrlPr>
                          <a:rPr lang="en-US" sz="1200" b="0" i="1" smtClean="0">
                            <a:latin typeface="Cambria Math" panose="02040503050406030204" pitchFamily="18" charset="0"/>
                          </a:rPr>
                        </m:ctrlPr>
                      </m:sSubSupPr>
                      <m:e>
                        <m:r>
                          <a:rPr lang="en-US" sz="1200" b="0" i="1" smtClean="0">
                            <a:latin typeface="Cambria Math" panose="02040503050406030204" pitchFamily="18" charset="0"/>
                          </a:rPr>
                          <m:t>𝑋</m:t>
                        </m:r>
                      </m:e>
                      <m:sub>
                        <m:r>
                          <a:rPr lang="en-US" sz="1200" b="0" i="1" smtClean="0">
                            <a:latin typeface="Cambria Math" panose="02040503050406030204" pitchFamily="18" charset="0"/>
                          </a:rPr>
                          <m:t>𝑖</m:t>
                        </m:r>
                      </m:sub>
                      <m:sup>
                        <m:r>
                          <a:rPr lang="en-US" sz="1200" b="0" i="1" smtClean="0">
                            <a:latin typeface="Cambria Math" panose="02040503050406030204" pitchFamily="18" charset="0"/>
                          </a:rPr>
                          <m:t>𝑇</m:t>
                        </m:r>
                      </m:sup>
                    </m:sSubSup>
                    <m:r>
                      <a:rPr lang="en-US" sz="1200" b="0" i="1" smtClean="0">
                        <a:latin typeface="Cambria Math" panose="02040503050406030204" pitchFamily="18" charset="0"/>
                      </a:rPr>
                      <m:t>𝛽</m:t>
                    </m:r>
                    <m:r>
                      <a:rPr lang="en-US" sz="1200" b="0" i="1" smtClean="0">
                        <a:latin typeface="Cambria Math" panose="02040503050406030204" pitchFamily="18" charset="0"/>
                      </a:rPr>
                      <m:t>,</m:t>
                    </m:r>
                    <m:sSubSup>
                      <m:sSubSupPr>
                        <m:ctrlPr>
                          <a:rPr lang="en-US" sz="1200" b="0" i="1" smtClean="0">
                            <a:latin typeface="Cambria Math" panose="02040503050406030204" pitchFamily="18" charset="0"/>
                          </a:rPr>
                        </m:ctrlPr>
                      </m:sSubSupPr>
                      <m:e>
                        <m:r>
                          <a:rPr lang="en-US" sz="1200" b="0" i="1" smtClean="0">
                            <a:latin typeface="Cambria Math" panose="02040503050406030204" pitchFamily="18" charset="0"/>
                          </a:rPr>
                          <m:t>𝜎</m:t>
                        </m:r>
                      </m:e>
                      <m:sub>
                        <m:r>
                          <a:rPr lang="en-US" sz="1200" b="0" i="1" smtClean="0">
                            <a:latin typeface="Cambria Math" panose="02040503050406030204" pitchFamily="18" charset="0"/>
                          </a:rPr>
                          <m:t>𝑖</m:t>
                        </m:r>
                      </m:sub>
                      <m:sup>
                        <m:r>
                          <a:rPr lang="en-US" sz="1200" b="0" i="1" smtClean="0">
                            <a:latin typeface="Cambria Math" panose="02040503050406030204" pitchFamily="18" charset="0"/>
                          </a:rPr>
                          <m:t>2</m:t>
                        </m:r>
                      </m:sup>
                    </m:sSubSup>
                    <m:r>
                      <a:rPr lang="en-US" sz="1200" b="0" i="1" smtClean="0">
                        <a:latin typeface="Cambria Math" panose="02040503050406030204" pitchFamily="18" charset="0"/>
                      </a:rPr>
                      <m:t>)</m:t>
                    </m:r>
                  </m:oMath>
                </a14:m>
                <a:r>
                  <a:rPr lang="en-GB" sz="1200" dirty="0"/>
                  <a:t> for each </a:t>
                </a:r>
                <a14:m>
                  <m:oMath xmlns:m="http://schemas.openxmlformats.org/officeDocument/2006/math">
                    <m:r>
                      <a:rPr lang="en-US" sz="1200" i="1">
                        <a:latin typeface="Cambria Math" panose="02040503050406030204" pitchFamily="18" charset="0"/>
                      </a:rPr>
                      <m:t>𝑖</m:t>
                    </m:r>
                  </m:oMath>
                </a14:m>
                <a:r>
                  <a:rPr lang="en-GB" sz="1200" dirty="0"/>
                  <a:t>, </a:t>
                </a:r>
                <a14:m>
                  <m:oMath xmlns:m="http://schemas.openxmlformats.org/officeDocument/2006/math">
                    <m:sSup>
                      <m:sSupPr>
                        <m:ctrlPr>
                          <a:rPr lang="en-US" sz="1200" i="1">
                            <a:latin typeface="Cambria Math" panose="02040503050406030204" pitchFamily="18" charset="0"/>
                          </a:rPr>
                        </m:ctrlPr>
                      </m:sSupPr>
                      <m:e>
                        <m:r>
                          <a:rPr lang="en-US" sz="1200" i="1">
                            <a:latin typeface="Cambria Math" panose="02040503050406030204" pitchFamily="18" charset="0"/>
                          </a:rPr>
                          <m:t>𝜒</m:t>
                        </m:r>
                      </m:e>
                      <m:sup>
                        <m:r>
                          <a:rPr lang="en-US" sz="1200" i="1">
                            <a:latin typeface="Cambria Math" panose="02040503050406030204" pitchFamily="18" charset="0"/>
                          </a:rPr>
                          <m:t>2</m:t>
                        </m:r>
                      </m:sup>
                    </m:sSup>
                  </m:oMath>
                </a14:m>
                <a:r>
                  <a:rPr lang="en-GB" sz="1200" dirty="0"/>
                  <a:t> is defined as </a:t>
                </a:r>
              </a:p>
              <a:p>
                <a:pPr marL="0" indent="0" algn="just">
                  <a:buNone/>
                </a:pPr>
                <a14:m>
                  <m:oMathPara xmlns:m="http://schemas.openxmlformats.org/officeDocument/2006/math">
                    <m:oMathParaPr>
                      <m:jc m:val="centerGroup"/>
                    </m:oMathParaPr>
                    <m:oMath xmlns:m="http://schemas.openxmlformats.org/officeDocument/2006/math">
                      <m:sSup>
                        <m:sSupPr>
                          <m:ctrlPr>
                            <a:rPr lang="en-US" sz="1200" i="1" smtClean="0">
                              <a:latin typeface="Cambria Math" panose="02040503050406030204" pitchFamily="18" charset="0"/>
                            </a:rPr>
                          </m:ctrlPr>
                        </m:sSupPr>
                        <m:e>
                          <m:r>
                            <a:rPr lang="en-US" sz="1200" i="1">
                              <a:latin typeface="Cambria Math" panose="02040503050406030204" pitchFamily="18" charset="0"/>
                            </a:rPr>
                            <m:t>𝜒</m:t>
                          </m:r>
                        </m:e>
                        <m:sup>
                          <m:r>
                            <a:rPr lang="en-US" sz="1200" i="1">
                              <a:latin typeface="Cambria Math" panose="02040503050406030204" pitchFamily="18" charset="0"/>
                            </a:rPr>
                            <m:t>2</m:t>
                          </m:r>
                        </m:sup>
                      </m:sSup>
                      <m:r>
                        <a:rPr lang="en-US" sz="1200" b="0" i="1" smtClean="0">
                          <a:latin typeface="Cambria Math" panose="02040503050406030204" pitchFamily="18" charset="0"/>
                        </a:rPr>
                        <m:t>=</m:t>
                      </m:r>
                      <m:nary>
                        <m:naryPr>
                          <m:chr m:val="∑"/>
                          <m:supHide m:val="on"/>
                          <m:ctrlPr>
                            <a:rPr lang="en-US" sz="1200" i="1" smtClean="0">
                              <a:latin typeface="Cambria Math" panose="02040503050406030204" pitchFamily="18" charset="0"/>
                            </a:rPr>
                          </m:ctrlPr>
                        </m:naryPr>
                        <m:sub>
                          <m:r>
                            <a:rPr lang="en-US" sz="1200" i="1">
                              <a:latin typeface="Cambria Math" panose="02040503050406030204" pitchFamily="18" charset="0"/>
                            </a:rPr>
                            <m:t>𝑖</m:t>
                          </m:r>
                        </m:sub>
                        <m:sup/>
                        <m:e>
                          <m:f>
                            <m:fPr>
                              <m:ctrlPr>
                                <a:rPr lang="en-US" sz="1200" b="0" i="1" smtClean="0">
                                  <a:latin typeface="Cambria Math" panose="02040503050406030204" pitchFamily="18" charset="0"/>
                                </a:rPr>
                              </m:ctrlPr>
                            </m:fPr>
                            <m:num>
                              <m:sSup>
                                <m:sSupPr>
                                  <m:ctrlPr>
                                    <a:rPr lang="en-US" sz="1200" i="1">
                                      <a:latin typeface="Cambria Math" panose="02040503050406030204" pitchFamily="18" charset="0"/>
                                    </a:rPr>
                                  </m:ctrlPr>
                                </m:sSupPr>
                                <m:e>
                                  <m:d>
                                    <m:dPr>
                                      <m:ctrlPr>
                                        <a:rPr lang="en-US" sz="1200" i="1">
                                          <a:latin typeface="Cambria Math" panose="02040503050406030204" pitchFamily="18" charset="0"/>
                                        </a:rPr>
                                      </m:ctrlPr>
                                    </m:dPr>
                                    <m:e>
                                      <m:r>
                                        <a:rPr lang="en-US" sz="1200" b="0" i="1" smtClean="0">
                                          <a:latin typeface="Cambria Math" panose="02040503050406030204" pitchFamily="18" charset="0"/>
                                        </a:rPr>
                                        <m:t>𝑓</m:t>
                                      </m:r>
                                      <m:r>
                                        <a:rPr lang="en-US" sz="1200" b="0" i="1" smtClean="0">
                                          <a:latin typeface="Cambria Math" panose="02040503050406030204" pitchFamily="18" charset="0"/>
                                        </a:rPr>
                                        <m:t>(</m:t>
                                      </m:r>
                                      <m:sSub>
                                        <m:sSubPr>
                                          <m:ctrlPr>
                                            <a:rPr lang="en-US" sz="1200" b="0" i="1" smtClean="0">
                                              <a:latin typeface="Cambria Math" panose="02040503050406030204" pitchFamily="18" charset="0"/>
                                            </a:rPr>
                                          </m:ctrlPr>
                                        </m:sSubPr>
                                        <m:e>
                                          <m:r>
                                            <a:rPr lang="en-US" sz="1200" b="0" i="1" smtClean="0">
                                              <a:latin typeface="Cambria Math" panose="02040503050406030204" pitchFamily="18" charset="0"/>
                                            </a:rPr>
                                            <m:t>𝑥</m:t>
                                          </m:r>
                                        </m:e>
                                        <m:sub>
                                          <m:r>
                                            <a:rPr lang="en-US" sz="1200" b="0" i="1" smtClean="0">
                                              <a:latin typeface="Cambria Math" panose="02040503050406030204" pitchFamily="18" charset="0"/>
                                            </a:rPr>
                                            <m:t>𝑛</m:t>
                                          </m:r>
                                        </m:sub>
                                      </m:sSub>
                                      <m:r>
                                        <a:rPr lang="en-US" sz="1200" b="0" i="1" smtClean="0">
                                          <a:latin typeface="Cambria Math" panose="02040503050406030204" pitchFamily="18" charset="0"/>
                                        </a:rPr>
                                        <m:t>|</m:t>
                                      </m:r>
                                      <m:r>
                                        <a:rPr lang="en-US" sz="1200" b="0" i="1" smtClean="0">
                                          <a:latin typeface="Cambria Math" panose="02040503050406030204" pitchFamily="18" charset="0"/>
                                        </a:rPr>
                                        <m:t>𝛽</m:t>
                                      </m:r>
                                      <m:r>
                                        <a:rPr lang="en-US" sz="1200" b="0" i="1" smtClean="0">
                                          <a:latin typeface="Cambria Math" panose="02040503050406030204" pitchFamily="18" charset="0"/>
                                        </a:rPr>
                                        <m:t>)−</m:t>
                                      </m:r>
                                      <m:sSub>
                                        <m:sSubPr>
                                          <m:ctrlPr>
                                            <a:rPr lang="en-US" sz="1200" i="1">
                                              <a:latin typeface="Cambria Math" panose="02040503050406030204" pitchFamily="18" charset="0"/>
                                            </a:rPr>
                                          </m:ctrlPr>
                                        </m:sSubPr>
                                        <m:e>
                                          <m:r>
                                            <a:rPr lang="en-US" sz="1200" b="0" i="1" smtClean="0">
                                              <a:latin typeface="Cambria Math" panose="02040503050406030204" pitchFamily="18" charset="0"/>
                                            </a:rPr>
                                            <m:t>𝑂</m:t>
                                          </m:r>
                                        </m:e>
                                        <m:sub>
                                          <m:r>
                                            <a:rPr lang="en-US" sz="1200" i="1">
                                              <a:latin typeface="Cambria Math" panose="02040503050406030204" pitchFamily="18" charset="0"/>
                                            </a:rPr>
                                            <m:t>𝑖</m:t>
                                          </m:r>
                                        </m:sub>
                                      </m:sSub>
                                    </m:e>
                                  </m:d>
                                </m:e>
                                <m:sup>
                                  <m:r>
                                    <a:rPr lang="en-US" sz="1200" i="1">
                                      <a:latin typeface="Cambria Math" panose="02040503050406030204" pitchFamily="18" charset="0"/>
                                    </a:rPr>
                                    <m:t>2</m:t>
                                  </m:r>
                                </m:sup>
                              </m:sSup>
                            </m:num>
                            <m:den>
                              <m:sSubSup>
                                <m:sSubSupPr>
                                  <m:ctrlPr>
                                    <a:rPr lang="en-US" sz="1200" b="0" i="1" smtClean="0">
                                      <a:latin typeface="Cambria Math" panose="02040503050406030204" pitchFamily="18" charset="0"/>
                                    </a:rPr>
                                  </m:ctrlPr>
                                </m:sSubSupPr>
                                <m:e>
                                  <m:r>
                                    <a:rPr lang="en-US" sz="1200" b="0" i="1" smtClean="0">
                                      <a:latin typeface="Cambria Math" panose="02040503050406030204" pitchFamily="18" charset="0"/>
                                    </a:rPr>
                                    <m:t>𝜎</m:t>
                                  </m:r>
                                </m:e>
                                <m:sub>
                                  <m:r>
                                    <a:rPr lang="en-US" sz="1200" b="0" i="1" smtClean="0">
                                      <a:latin typeface="Cambria Math" panose="02040503050406030204" pitchFamily="18" charset="0"/>
                                    </a:rPr>
                                    <m:t>𝑖</m:t>
                                  </m:r>
                                </m:sub>
                                <m:sup>
                                  <m:r>
                                    <a:rPr lang="en-US" sz="1200" b="0" i="1" smtClean="0">
                                      <a:latin typeface="Cambria Math" panose="02040503050406030204" pitchFamily="18" charset="0"/>
                                    </a:rPr>
                                    <m:t>2</m:t>
                                  </m:r>
                                </m:sup>
                              </m:sSubSup>
                            </m:den>
                          </m:f>
                        </m:e>
                      </m:nary>
                    </m:oMath>
                  </m:oMathPara>
                </a14:m>
                <a:endParaRPr lang="en-GB" sz="1200" dirty="0"/>
              </a:p>
              <a:p>
                <a:pPr algn="just"/>
                <a14:m>
                  <m:oMath xmlns:m="http://schemas.openxmlformats.org/officeDocument/2006/math">
                    <m:sSup>
                      <m:sSupPr>
                        <m:ctrlPr>
                          <a:rPr lang="en-US" sz="1200" b="0" i="1" smtClean="0">
                            <a:latin typeface="Cambria Math" panose="02040503050406030204" pitchFamily="18" charset="0"/>
                          </a:rPr>
                        </m:ctrlPr>
                      </m:sSupPr>
                      <m:e>
                        <m:r>
                          <a:rPr lang="en-US" sz="1200" b="0" i="1" smtClean="0">
                            <a:latin typeface="Cambria Math" panose="02040503050406030204" pitchFamily="18" charset="0"/>
                          </a:rPr>
                          <m:t>𝜒</m:t>
                        </m:r>
                      </m:e>
                      <m:sup>
                        <m:r>
                          <a:rPr lang="en-US" sz="1200" b="0" i="1" smtClean="0">
                            <a:latin typeface="Cambria Math" panose="02040503050406030204" pitchFamily="18" charset="0"/>
                          </a:rPr>
                          <m:t>2</m:t>
                        </m:r>
                      </m:sup>
                    </m:sSup>
                  </m:oMath>
                </a14:m>
                <a:r>
                  <a:rPr lang="en-GB" sz="1200" dirty="0"/>
                  <a:t> </a:t>
                </a:r>
                <a14:m>
                  <m:oMath xmlns:m="http://schemas.openxmlformats.org/officeDocument/2006/math">
                    <m:r>
                      <a:rPr lang="en-US" sz="1200" b="0" i="1" smtClean="0">
                        <a:latin typeface="Cambria Math" panose="02040503050406030204" pitchFamily="18" charset="0"/>
                      </a:rPr>
                      <m:t>/</m:t>
                    </m:r>
                    <m:r>
                      <a:rPr lang="en-US" sz="1200" b="0" i="1" smtClean="0">
                        <a:latin typeface="Cambria Math" panose="02040503050406030204" pitchFamily="18" charset="0"/>
                      </a:rPr>
                      <m:t>𝑑𝑜𝑓</m:t>
                    </m:r>
                  </m:oMath>
                </a14:m>
                <a:r>
                  <a:rPr lang="en-GB" sz="1200" dirty="0"/>
                  <a:t>:  It is used to test if the data follows a particular distribution. It's more useful for testing model assumptions rather than comparing models</a:t>
                </a:r>
                <a:r>
                  <a:rPr lang="en-US" sz="1200" dirty="0"/>
                  <a:t>. It has </a:t>
                </a:r>
                <a:r>
                  <a:rPr lang="en-GB" sz="1200" dirty="0"/>
                  <a:t>value close to 1 indicates a good fit result, and it implies that the difference between observed data and fitted data is consistent with the error variance.</a:t>
                </a:r>
              </a:p>
              <a:p>
                <a:pPr algn="just"/>
                <a:endParaRPr lang="en-GB" sz="1200" dirty="0"/>
              </a:p>
            </p:txBody>
          </p:sp>
        </mc:Choice>
        <mc:Fallback>
          <p:sp>
            <p:nvSpPr>
              <p:cNvPr id="2" name="Content Placeholder 1">
                <a:extLst>
                  <a:ext uri="{FF2B5EF4-FFF2-40B4-BE49-F238E27FC236}">
                    <a16:creationId xmlns:a16="http://schemas.microsoft.com/office/drawing/2014/main" id="{45A06F8C-7BD7-A7EF-CAB8-DB32833CD6CC}"/>
                  </a:ext>
                </a:extLst>
              </p:cNvPr>
              <p:cNvSpPr>
                <a:spLocks noGrp="1" noRot="1" noChangeAspect="1" noMove="1" noResize="1" noEditPoints="1" noAdjustHandles="1" noChangeArrowheads="1" noChangeShapeType="1" noTextEdit="1"/>
              </p:cNvSpPr>
              <p:nvPr>
                <p:ph idx="1"/>
              </p:nvPr>
            </p:nvSpPr>
            <p:spPr>
              <a:xfrm>
                <a:off x="287338" y="572810"/>
                <a:ext cx="5186362" cy="3459985"/>
              </a:xfrm>
              <a:blipFill>
                <a:blip r:embed="rId2"/>
                <a:stretch>
                  <a:fillRect l="-705" t="-528" r="-705" b="-5810"/>
                </a:stretch>
              </a:blipFill>
            </p:spPr>
            <p:txBody>
              <a:bodyPr/>
              <a:lstStyle/>
              <a:p>
                <a:r>
                  <a:rPr lang="en-GB">
                    <a:noFill/>
                  </a:rPr>
                  <a:t> </a:t>
                </a:r>
              </a:p>
            </p:txBody>
          </p:sp>
        </mc:Fallback>
      </mc:AlternateContent>
      <p:sp>
        <p:nvSpPr>
          <p:cNvPr id="12" name="Rectangle 2">
            <a:extLst>
              <a:ext uri="{FF2B5EF4-FFF2-40B4-BE49-F238E27FC236}">
                <a16:creationId xmlns:a16="http://schemas.microsoft.com/office/drawing/2014/main" id="{3DBAA94E-9D95-88CB-D152-6F5AC4B96851}"/>
              </a:ext>
            </a:extLst>
          </p:cNvPr>
          <p:cNvSpPr>
            <a:spLocks noGrp="1" noChangeArrowheads="1"/>
          </p:cNvSpPr>
          <p:nvPr>
            <p:ph type="title"/>
          </p:nvPr>
        </p:nvSpPr>
        <p:spPr>
          <a:xfrm>
            <a:off x="2556844" y="-2380"/>
            <a:ext cx="3095625" cy="544512"/>
          </a:xfrm>
        </p:spPr>
        <p:txBody>
          <a:bodyPr/>
          <a:lstStyle/>
          <a:p>
            <a:pPr eaLnBrk="1" hangingPunct="1"/>
            <a:r>
              <a:rPr lang="en-US" altLang="en-US" sz="1500" b="1" dirty="0">
                <a:solidFill>
                  <a:schemeClr val="bg2"/>
                </a:solidFill>
                <a:latin typeface="Calibri" panose="020F0502020204030204" pitchFamily="34" charset="0"/>
              </a:rPr>
              <a:t>Appendix</a:t>
            </a:r>
          </a:p>
        </p:txBody>
      </p:sp>
      <p:cxnSp>
        <p:nvCxnSpPr>
          <p:cNvPr id="13" name="AutoShape 12">
            <a:extLst>
              <a:ext uri="{FF2B5EF4-FFF2-40B4-BE49-F238E27FC236}">
                <a16:creationId xmlns:a16="http://schemas.microsoft.com/office/drawing/2014/main" id="{C6518F43-96EE-BF94-251D-A4B6ED433372}"/>
              </a:ext>
            </a:extLst>
          </p:cNvPr>
          <p:cNvCxnSpPr>
            <a:cxnSpLocks noChangeShapeType="1"/>
          </p:cNvCxnSpPr>
          <p:nvPr/>
        </p:nvCxnSpPr>
        <p:spPr bwMode="auto">
          <a:xfrm>
            <a:off x="2592388" y="472652"/>
            <a:ext cx="3168650" cy="0"/>
          </a:xfrm>
          <a:prstGeom prst="straightConnector1">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14" name="Group 34">
            <a:extLst>
              <a:ext uri="{FF2B5EF4-FFF2-40B4-BE49-F238E27FC236}">
                <a16:creationId xmlns:a16="http://schemas.microsoft.com/office/drawing/2014/main" id="{5EA33FE8-6C68-EC8B-11E4-B6CD6C1B53B2}"/>
              </a:ext>
            </a:extLst>
          </p:cNvPr>
          <p:cNvGrpSpPr>
            <a:grpSpLocks noChangeAspect="1"/>
          </p:cNvGrpSpPr>
          <p:nvPr/>
        </p:nvGrpSpPr>
        <p:grpSpPr bwMode="auto">
          <a:xfrm>
            <a:off x="63500" y="-71661"/>
            <a:ext cx="1592883" cy="735917"/>
            <a:chOff x="230" y="217"/>
            <a:chExt cx="1096" cy="507"/>
          </a:xfrm>
        </p:grpSpPr>
        <p:sp>
          <p:nvSpPr>
            <p:cNvPr id="15" name="AutoShape 33">
              <a:extLst>
                <a:ext uri="{FF2B5EF4-FFF2-40B4-BE49-F238E27FC236}">
                  <a16:creationId xmlns:a16="http://schemas.microsoft.com/office/drawing/2014/main" id="{8B371451-38B6-A211-8BA9-E9505D4E75B5}"/>
                </a:ext>
              </a:extLst>
            </p:cNvPr>
            <p:cNvSpPr>
              <a:spLocks noChangeAspect="1" noChangeArrowheads="1" noTextEdit="1"/>
            </p:cNvSpPr>
            <p:nvPr/>
          </p:nvSpPr>
          <p:spPr bwMode="auto">
            <a:xfrm>
              <a:off x="230" y="217"/>
              <a:ext cx="1096" cy="5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16" name="Freeform 37">
              <a:extLst>
                <a:ext uri="{FF2B5EF4-FFF2-40B4-BE49-F238E27FC236}">
                  <a16:creationId xmlns:a16="http://schemas.microsoft.com/office/drawing/2014/main" id="{DFBAE46D-2C56-67F5-9DED-850D9BCE4190}"/>
                </a:ext>
              </a:extLst>
            </p:cNvPr>
            <p:cNvSpPr>
              <a:spLocks noEditPoints="1"/>
            </p:cNvSpPr>
            <p:nvPr/>
          </p:nvSpPr>
          <p:spPr bwMode="auto">
            <a:xfrm>
              <a:off x="661" y="366"/>
              <a:ext cx="544" cy="241"/>
            </a:xfrm>
            <a:custGeom>
              <a:avLst/>
              <a:gdLst>
                <a:gd name="T0" fmla="*/ 1 w 2179"/>
                <a:gd name="T1" fmla="*/ 1 h 964"/>
                <a:gd name="T2" fmla="*/ 2 w 2179"/>
                <a:gd name="T3" fmla="*/ 1 h 964"/>
                <a:gd name="T4" fmla="*/ 1 w 2179"/>
                <a:gd name="T5" fmla="*/ 1 h 964"/>
                <a:gd name="T6" fmla="*/ 1 w 2179"/>
                <a:gd name="T7" fmla="*/ 1 h 964"/>
                <a:gd name="T8" fmla="*/ 1 w 2179"/>
                <a:gd name="T9" fmla="*/ 1 h 964"/>
                <a:gd name="T10" fmla="*/ 1 w 2179"/>
                <a:gd name="T11" fmla="*/ 1 h 964"/>
                <a:gd name="T12" fmla="*/ 1 w 2179"/>
                <a:gd name="T13" fmla="*/ 1 h 964"/>
                <a:gd name="T14" fmla="*/ 0 w 2179"/>
                <a:gd name="T15" fmla="*/ 1 h 964"/>
                <a:gd name="T16" fmla="*/ 0 w 2179"/>
                <a:gd name="T17" fmla="*/ 1 h 964"/>
                <a:gd name="T18" fmla="*/ 0 w 2179"/>
                <a:gd name="T19" fmla="*/ 1 h 964"/>
                <a:gd name="T20" fmla="*/ 0 w 2179"/>
                <a:gd name="T21" fmla="*/ 1 h 964"/>
                <a:gd name="T22" fmla="*/ 0 w 2179"/>
                <a:gd name="T23" fmla="*/ 1 h 964"/>
                <a:gd name="T24" fmla="*/ 0 w 2179"/>
                <a:gd name="T25" fmla="*/ 1 h 964"/>
                <a:gd name="T26" fmla="*/ 1 w 2179"/>
                <a:gd name="T27" fmla="*/ 1 h 964"/>
                <a:gd name="T28" fmla="*/ 1 w 2179"/>
                <a:gd name="T29" fmla="*/ 1 h 964"/>
                <a:gd name="T30" fmla="*/ 1 w 2179"/>
                <a:gd name="T31" fmla="*/ 1 h 964"/>
                <a:gd name="T32" fmla="*/ 1 w 2179"/>
                <a:gd name="T33" fmla="*/ 1 h 964"/>
                <a:gd name="T34" fmla="*/ 1 w 2179"/>
                <a:gd name="T35" fmla="*/ 1 h 964"/>
                <a:gd name="T36" fmla="*/ 1 w 2179"/>
                <a:gd name="T37" fmla="*/ 1 h 964"/>
                <a:gd name="T38" fmla="*/ 0 w 2179"/>
                <a:gd name="T39" fmla="*/ 1 h 964"/>
                <a:gd name="T40" fmla="*/ 0 w 2179"/>
                <a:gd name="T41" fmla="*/ 1 h 964"/>
                <a:gd name="T42" fmla="*/ 0 w 2179"/>
                <a:gd name="T43" fmla="*/ 1 h 964"/>
                <a:gd name="T44" fmla="*/ 0 w 2179"/>
                <a:gd name="T45" fmla="*/ 1 h 964"/>
                <a:gd name="T46" fmla="*/ 2 w 2179"/>
                <a:gd name="T47" fmla="*/ 1 h 964"/>
                <a:gd name="T48" fmla="*/ 2 w 2179"/>
                <a:gd name="T49" fmla="*/ 1 h 964"/>
                <a:gd name="T50" fmla="*/ 1 w 2179"/>
                <a:gd name="T51" fmla="*/ 1 h 964"/>
                <a:gd name="T52" fmla="*/ 1 w 2179"/>
                <a:gd name="T53" fmla="*/ 1 h 964"/>
                <a:gd name="T54" fmla="*/ 1 w 2179"/>
                <a:gd name="T55" fmla="*/ 1 h 964"/>
                <a:gd name="T56" fmla="*/ 1 w 2179"/>
                <a:gd name="T57" fmla="*/ 1 h 964"/>
                <a:gd name="T58" fmla="*/ 0 w 2179"/>
                <a:gd name="T59" fmla="*/ 1 h 964"/>
                <a:gd name="T60" fmla="*/ 0 w 2179"/>
                <a:gd name="T61" fmla="*/ 1 h 964"/>
                <a:gd name="T62" fmla="*/ 0 w 2179"/>
                <a:gd name="T63" fmla="*/ 1 h 964"/>
                <a:gd name="T64" fmla="*/ 2 w 2179"/>
                <a:gd name="T65" fmla="*/ 1 h 964"/>
                <a:gd name="T66" fmla="*/ 2 w 2179"/>
                <a:gd name="T67" fmla="*/ 1 h 964"/>
                <a:gd name="T68" fmla="*/ 2 w 2179"/>
                <a:gd name="T69" fmla="*/ 1 h 964"/>
                <a:gd name="T70" fmla="*/ 2 w 2179"/>
                <a:gd name="T71" fmla="*/ 1 h 964"/>
                <a:gd name="T72" fmla="*/ 1 w 2179"/>
                <a:gd name="T73" fmla="*/ 1 h 964"/>
                <a:gd name="T74" fmla="*/ 1 w 2179"/>
                <a:gd name="T75" fmla="*/ 1 h 964"/>
                <a:gd name="T76" fmla="*/ 1 w 2179"/>
                <a:gd name="T77" fmla="*/ 1 h 964"/>
                <a:gd name="T78" fmla="*/ 1 w 2179"/>
                <a:gd name="T79" fmla="*/ 1 h 964"/>
                <a:gd name="T80" fmla="*/ 0 w 2179"/>
                <a:gd name="T81" fmla="*/ 1 h 964"/>
                <a:gd name="T82" fmla="*/ 0 w 2179"/>
                <a:gd name="T83" fmla="*/ 1 h 964"/>
                <a:gd name="T84" fmla="*/ 0 w 2179"/>
                <a:gd name="T85" fmla="*/ 1 h 964"/>
                <a:gd name="T86" fmla="*/ 0 w 2179"/>
                <a:gd name="T87" fmla="*/ 0 h 964"/>
                <a:gd name="T88" fmla="*/ 0 w 2179"/>
                <a:gd name="T89" fmla="*/ 0 h 964"/>
                <a:gd name="T90" fmla="*/ 0 w 2179"/>
                <a:gd name="T91" fmla="*/ 0 h 964"/>
                <a:gd name="T92" fmla="*/ 1 w 2179"/>
                <a:gd name="T93" fmla="*/ 0 h 964"/>
                <a:gd name="T94" fmla="*/ 0 w 2179"/>
                <a:gd name="T95" fmla="*/ 0 h 964"/>
                <a:gd name="T96" fmla="*/ 0 w 2179"/>
                <a:gd name="T97" fmla="*/ 0 h 964"/>
                <a:gd name="T98" fmla="*/ 0 w 2179"/>
                <a:gd name="T99" fmla="*/ 0 h 964"/>
                <a:gd name="T100" fmla="*/ 1 w 2179"/>
                <a:gd name="T101" fmla="*/ 0 h 964"/>
                <a:gd name="T102" fmla="*/ 1 w 2179"/>
                <a:gd name="T103" fmla="*/ 0 h 964"/>
                <a:gd name="T104" fmla="*/ 1 w 2179"/>
                <a:gd name="T105" fmla="*/ 0 h 964"/>
                <a:gd name="T106" fmla="*/ 1 w 2179"/>
                <a:gd name="T107" fmla="*/ 0 h 964"/>
                <a:gd name="T108" fmla="*/ 1 w 2179"/>
                <a:gd name="T109" fmla="*/ 0 h 964"/>
                <a:gd name="T110" fmla="*/ 0 w 2179"/>
                <a:gd name="T111" fmla="*/ 0 h 964"/>
                <a:gd name="T112" fmla="*/ 0 w 2179"/>
                <a:gd name="T113" fmla="*/ 0 h 964"/>
                <a:gd name="T114" fmla="*/ 0 w 2179"/>
                <a:gd name="T115" fmla="*/ 0 h 96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2179" h="964">
                  <a:moveTo>
                    <a:pt x="1059" y="766"/>
                  </a:moveTo>
                  <a:lnTo>
                    <a:pt x="1059" y="834"/>
                  </a:lnTo>
                  <a:lnTo>
                    <a:pt x="1085" y="834"/>
                  </a:lnTo>
                  <a:lnTo>
                    <a:pt x="1107" y="831"/>
                  </a:lnTo>
                  <a:lnTo>
                    <a:pt x="1121" y="825"/>
                  </a:lnTo>
                  <a:lnTo>
                    <a:pt x="1131" y="814"/>
                  </a:lnTo>
                  <a:lnTo>
                    <a:pt x="1133" y="799"/>
                  </a:lnTo>
                  <a:lnTo>
                    <a:pt x="1131" y="786"/>
                  </a:lnTo>
                  <a:lnTo>
                    <a:pt x="1123" y="776"/>
                  </a:lnTo>
                  <a:lnTo>
                    <a:pt x="1109" y="769"/>
                  </a:lnTo>
                  <a:lnTo>
                    <a:pt x="1089" y="766"/>
                  </a:lnTo>
                  <a:lnTo>
                    <a:pt x="1059" y="766"/>
                  </a:lnTo>
                  <a:close/>
                  <a:moveTo>
                    <a:pt x="1677" y="738"/>
                  </a:moveTo>
                  <a:lnTo>
                    <a:pt x="1714" y="738"/>
                  </a:lnTo>
                  <a:lnTo>
                    <a:pt x="1780" y="838"/>
                  </a:lnTo>
                  <a:lnTo>
                    <a:pt x="1845" y="738"/>
                  </a:lnTo>
                  <a:lnTo>
                    <a:pt x="1883" y="738"/>
                  </a:lnTo>
                  <a:lnTo>
                    <a:pt x="1796" y="867"/>
                  </a:lnTo>
                  <a:lnTo>
                    <a:pt x="1796" y="960"/>
                  </a:lnTo>
                  <a:lnTo>
                    <a:pt x="1764" y="960"/>
                  </a:lnTo>
                  <a:lnTo>
                    <a:pt x="1764" y="867"/>
                  </a:lnTo>
                  <a:lnTo>
                    <a:pt x="1677" y="738"/>
                  </a:lnTo>
                  <a:close/>
                  <a:moveTo>
                    <a:pt x="1487" y="738"/>
                  </a:moveTo>
                  <a:lnTo>
                    <a:pt x="1657" y="738"/>
                  </a:lnTo>
                  <a:lnTo>
                    <a:pt x="1657" y="766"/>
                  </a:lnTo>
                  <a:lnTo>
                    <a:pt x="1588" y="766"/>
                  </a:lnTo>
                  <a:lnTo>
                    <a:pt x="1588" y="960"/>
                  </a:lnTo>
                  <a:lnTo>
                    <a:pt x="1556" y="960"/>
                  </a:lnTo>
                  <a:lnTo>
                    <a:pt x="1556" y="766"/>
                  </a:lnTo>
                  <a:lnTo>
                    <a:pt x="1487" y="766"/>
                  </a:lnTo>
                  <a:lnTo>
                    <a:pt x="1487" y="738"/>
                  </a:lnTo>
                  <a:close/>
                  <a:moveTo>
                    <a:pt x="1410" y="738"/>
                  </a:moveTo>
                  <a:lnTo>
                    <a:pt x="1441" y="738"/>
                  </a:lnTo>
                  <a:lnTo>
                    <a:pt x="1441" y="960"/>
                  </a:lnTo>
                  <a:lnTo>
                    <a:pt x="1410" y="960"/>
                  </a:lnTo>
                  <a:lnTo>
                    <a:pt x="1410" y="738"/>
                  </a:lnTo>
                  <a:close/>
                  <a:moveTo>
                    <a:pt x="1027" y="738"/>
                  </a:moveTo>
                  <a:lnTo>
                    <a:pt x="1081" y="738"/>
                  </a:lnTo>
                  <a:lnTo>
                    <a:pt x="1097" y="738"/>
                  </a:lnTo>
                  <a:lnTo>
                    <a:pt x="1113" y="741"/>
                  </a:lnTo>
                  <a:lnTo>
                    <a:pt x="1128" y="744"/>
                  </a:lnTo>
                  <a:lnTo>
                    <a:pt x="1141" y="749"/>
                  </a:lnTo>
                  <a:lnTo>
                    <a:pt x="1152" y="757"/>
                  </a:lnTo>
                  <a:lnTo>
                    <a:pt x="1160" y="766"/>
                  </a:lnTo>
                  <a:lnTo>
                    <a:pt x="1165" y="781"/>
                  </a:lnTo>
                  <a:lnTo>
                    <a:pt x="1168" y="798"/>
                  </a:lnTo>
                  <a:lnTo>
                    <a:pt x="1164" y="818"/>
                  </a:lnTo>
                  <a:lnTo>
                    <a:pt x="1154" y="833"/>
                  </a:lnTo>
                  <a:lnTo>
                    <a:pt x="1140" y="843"/>
                  </a:lnTo>
                  <a:lnTo>
                    <a:pt x="1121" y="849"/>
                  </a:lnTo>
                  <a:lnTo>
                    <a:pt x="1121" y="850"/>
                  </a:lnTo>
                  <a:lnTo>
                    <a:pt x="1131" y="854"/>
                  </a:lnTo>
                  <a:lnTo>
                    <a:pt x="1137" y="861"/>
                  </a:lnTo>
                  <a:lnTo>
                    <a:pt x="1144" y="873"/>
                  </a:lnTo>
                  <a:lnTo>
                    <a:pt x="1185" y="960"/>
                  </a:lnTo>
                  <a:lnTo>
                    <a:pt x="1149" y="960"/>
                  </a:lnTo>
                  <a:lnTo>
                    <a:pt x="1115" y="883"/>
                  </a:lnTo>
                  <a:lnTo>
                    <a:pt x="1108" y="871"/>
                  </a:lnTo>
                  <a:lnTo>
                    <a:pt x="1099" y="865"/>
                  </a:lnTo>
                  <a:lnTo>
                    <a:pt x="1089" y="862"/>
                  </a:lnTo>
                  <a:lnTo>
                    <a:pt x="1077" y="862"/>
                  </a:lnTo>
                  <a:lnTo>
                    <a:pt x="1059" y="862"/>
                  </a:lnTo>
                  <a:lnTo>
                    <a:pt x="1059" y="960"/>
                  </a:lnTo>
                  <a:lnTo>
                    <a:pt x="1027" y="960"/>
                  </a:lnTo>
                  <a:lnTo>
                    <a:pt x="1027" y="738"/>
                  </a:lnTo>
                  <a:close/>
                  <a:moveTo>
                    <a:pt x="840" y="738"/>
                  </a:moveTo>
                  <a:lnTo>
                    <a:pt x="965" y="738"/>
                  </a:lnTo>
                  <a:lnTo>
                    <a:pt x="965" y="766"/>
                  </a:lnTo>
                  <a:lnTo>
                    <a:pt x="872" y="766"/>
                  </a:lnTo>
                  <a:lnTo>
                    <a:pt x="872" y="831"/>
                  </a:lnTo>
                  <a:lnTo>
                    <a:pt x="957" y="831"/>
                  </a:lnTo>
                  <a:lnTo>
                    <a:pt x="957" y="859"/>
                  </a:lnTo>
                  <a:lnTo>
                    <a:pt x="872" y="859"/>
                  </a:lnTo>
                  <a:lnTo>
                    <a:pt x="872" y="932"/>
                  </a:lnTo>
                  <a:lnTo>
                    <a:pt x="965" y="932"/>
                  </a:lnTo>
                  <a:lnTo>
                    <a:pt x="965" y="960"/>
                  </a:lnTo>
                  <a:lnTo>
                    <a:pt x="840" y="960"/>
                  </a:lnTo>
                  <a:lnTo>
                    <a:pt x="840" y="738"/>
                  </a:lnTo>
                  <a:close/>
                  <a:moveTo>
                    <a:pt x="586" y="738"/>
                  </a:moveTo>
                  <a:lnTo>
                    <a:pt x="622" y="738"/>
                  </a:lnTo>
                  <a:lnTo>
                    <a:pt x="691" y="932"/>
                  </a:lnTo>
                  <a:lnTo>
                    <a:pt x="761" y="738"/>
                  </a:lnTo>
                  <a:lnTo>
                    <a:pt x="794" y="738"/>
                  </a:lnTo>
                  <a:lnTo>
                    <a:pt x="709" y="960"/>
                  </a:lnTo>
                  <a:lnTo>
                    <a:pt x="670" y="960"/>
                  </a:lnTo>
                  <a:lnTo>
                    <a:pt x="586" y="738"/>
                  </a:lnTo>
                  <a:close/>
                  <a:moveTo>
                    <a:pt x="510" y="738"/>
                  </a:moveTo>
                  <a:lnTo>
                    <a:pt x="542" y="738"/>
                  </a:lnTo>
                  <a:lnTo>
                    <a:pt x="542" y="960"/>
                  </a:lnTo>
                  <a:lnTo>
                    <a:pt x="510" y="960"/>
                  </a:lnTo>
                  <a:lnTo>
                    <a:pt x="510" y="738"/>
                  </a:lnTo>
                  <a:close/>
                  <a:moveTo>
                    <a:pt x="267" y="738"/>
                  </a:moveTo>
                  <a:lnTo>
                    <a:pt x="311" y="738"/>
                  </a:lnTo>
                  <a:lnTo>
                    <a:pt x="408" y="918"/>
                  </a:lnTo>
                  <a:lnTo>
                    <a:pt x="409" y="918"/>
                  </a:lnTo>
                  <a:lnTo>
                    <a:pt x="409" y="738"/>
                  </a:lnTo>
                  <a:lnTo>
                    <a:pt x="441" y="738"/>
                  </a:lnTo>
                  <a:lnTo>
                    <a:pt x="441" y="960"/>
                  </a:lnTo>
                  <a:lnTo>
                    <a:pt x="400" y="960"/>
                  </a:lnTo>
                  <a:lnTo>
                    <a:pt x="300" y="778"/>
                  </a:lnTo>
                  <a:lnTo>
                    <a:pt x="299" y="778"/>
                  </a:lnTo>
                  <a:lnTo>
                    <a:pt x="299" y="960"/>
                  </a:lnTo>
                  <a:lnTo>
                    <a:pt x="267" y="960"/>
                  </a:lnTo>
                  <a:lnTo>
                    <a:pt x="267" y="738"/>
                  </a:lnTo>
                  <a:close/>
                  <a:moveTo>
                    <a:pt x="25" y="738"/>
                  </a:moveTo>
                  <a:lnTo>
                    <a:pt x="57" y="738"/>
                  </a:lnTo>
                  <a:lnTo>
                    <a:pt x="57" y="865"/>
                  </a:lnTo>
                  <a:lnTo>
                    <a:pt x="57" y="884"/>
                  </a:lnTo>
                  <a:lnTo>
                    <a:pt x="61" y="902"/>
                  </a:lnTo>
                  <a:lnTo>
                    <a:pt x="68" y="916"/>
                  </a:lnTo>
                  <a:lnTo>
                    <a:pt x="78" y="927"/>
                  </a:lnTo>
                  <a:lnTo>
                    <a:pt x="93" y="934"/>
                  </a:lnTo>
                  <a:lnTo>
                    <a:pt x="110" y="936"/>
                  </a:lnTo>
                  <a:lnTo>
                    <a:pt x="129" y="934"/>
                  </a:lnTo>
                  <a:lnTo>
                    <a:pt x="144" y="927"/>
                  </a:lnTo>
                  <a:lnTo>
                    <a:pt x="153" y="916"/>
                  </a:lnTo>
                  <a:lnTo>
                    <a:pt x="161" y="902"/>
                  </a:lnTo>
                  <a:lnTo>
                    <a:pt x="163" y="884"/>
                  </a:lnTo>
                  <a:lnTo>
                    <a:pt x="165" y="865"/>
                  </a:lnTo>
                  <a:lnTo>
                    <a:pt x="165" y="738"/>
                  </a:lnTo>
                  <a:lnTo>
                    <a:pt x="197" y="738"/>
                  </a:lnTo>
                  <a:lnTo>
                    <a:pt x="197" y="869"/>
                  </a:lnTo>
                  <a:lnTo>
                    <a:pt x="194" y="898"/>
                  </a:lnTo>
                  <a:lnTo>
                    <a:pt x="187" y="922"/>
                  </a:lnTo>
                  <a:lnTo>
                    <a:pt x="174" y="940"/>
                  </a:lnTo>
                  <a:lnTo>
                    <a:pt x="158" y="954"/>
                  </a:lnTo>
                  <a:lnTo>
                    <a:pt x="137" y="962"/>
                  </a:lnTo>
                  <a:lnTo>
                    <a:pt x="110" y="964"/>
                  </a:lnTo>
                  <a:lnTo>
                    <a:pt x="85" y="962"/>
                  </a:lnTo>
                  <a:lnTo>
                    <a:pt x="64" y="954"/>
                  </a:lnTo>
                  <a:lnTo>
                    <a:pt x="48" y="940"/>
                  </a:lnTo>
                  <a:lnTo>
                    <a:pt x="35" y="922"/>
                  </a:lnTo>
                  <a:lnTo>
                    <a:pt x="28" y="898"/>
                  </a:lnTo>
                  <a:lnTo>
                    <a:pt x="25" y="869"/>
                  </a:lnTo>
                  <a:lnTo>
                    <a:pt x="25" y="738"/>
                  </a:lnTo>
                  <a:close/>
                  <a:moveTo>
                    <a:pt x="1295" y="734"/>
                  </a:moveTo>
                  <a:lnTo>
                    <a:pt x="1318" y="737"/>
                  </a:lnTo>
                  <a:lnTo>
                    <a:pt x="1342" y="742"/>
                  </a:lnTo>
                  <a:lnTo>
                    <a:pt x="1338" y="772"/>
                  </a:lnTo>
                  <a:lnTo>
                    <a:pt x="1323" y="766"/>
                  </a:lnTo>
                  <a:lnTo>
                    <a:pt x="1311" y="764"/>
                  </a:lnTo>
                  <a:lnTo>
                    <a:pt x="1297" y="762"/>
                  </a:lnTo>
                  <a:lnTo>
                    <a:pt x="1285" y="764"/>
                  </a:lnTo>
                  <a:lnTo>
                    <a:pt x="1274" y="766"/>
                  </a:lnTo>
                  <a:lnTo>
                    <a:pt x="1266" y="772"/>
                  </a:lnTo>
                  <a:lnTo>
                    <a:pt x="1259" y="781"/>
                  </a:lnTo>
                  <a:lnTo>
                    <a:pt x="1257" y="793"/>
                  </a:lnTo>
                  <a:lnTo>
                    <a:pt x="1259" y="803"/>
                  </a:lnTo>
                  <a:lnTo>
                    <a:pt x="1266" y="811"/>
                  </a:lnTo>
                  <a:lnTo>
                    <a:pt x="1274" y="818"/>
                  </a:lnTo>
                  <a:lnTo>
                    <a:pt x="1286" y="825"/>
                  </a:lnTo>
                  <a:lnTo>
                    <a:pt x="1298" y="830"/>
                  </a:lnTo>
                  <a:lnTo>
                    <a:pt x="1311" y="837"/>
                  </a:lnTo>
                  <a:lnTo>
                    <a:pt x="1325" y="845"/>
                  </a:lnTo>
                  <a:lnTo>
                    <a:pt x="1335" y="854"/>
                  </a:lnTo>
                  <a:lnTo>
                    <a:pt x="1344" y="866"/>
                  </a:lnTo>
                  <a:lnTo>
                    <a:pt x="1350" y="881"/>
                  </a:lnTo>
                  <a:lnTo>
                    <a:pt x="1352" y="898"/>
                  </a:lnTo>
                  <a:lnTo>
                    <a:pt x="1350" y="916"/>
                  </a:lnTo>
                  <a:lnTo>
                    <a:pt x="1344" y="932"/>
                  </a:lnTo>
                  <a:lnTo>
                    <a:pt x="1335" y="944"/>
                  </a:lnTo>
                  <a:lnTo>
                    <a:pt x="1322" y="954"/>
                  </a:lnTo>
                  <a:lnTo>
                    <a:pt x="1307" y="959"/>
                  </a:lnTo>
                  <a:lnTo>
                    <a:pt x="1290" y="963"/>
                  </a:lnTo>
                  <a:lnTo>
                    <a:pt x="1271" y="964"/>
                  </a:lnTo>
                  <a:lnTo>
                    <a:pt x="1249" y="962"/>
                  </a:lnTo>
                  <a:lnTo>
                    <a:pt x="1226" y="955"/>
                  </a:lnTo>
                  <a:lnTo>
                    <a:pt x="1229" y="926"/>
                  </a:lnTo>
                  <a:lnTo>
                    <a:pt x="1242" y="930"/>
                  </a:lnTo>
                  <a:lnTo>
                    <a:pt x="1258" y="935"/>
                  </a:lnTo>
                  <a:lnTo>
                    <a:pt x="1275" y="936"/>
                  </a:lnTo>
                  <a:lnTo>
                    <a:pt x="1287" y="935"/>
                  </a:lnTo>
                  <a:lnTo>
                    <a:pt x="1298" y="931"/>
                  </a:lnTo>
                  <a:lnTo>
                    <a:pt x="1309" y="924"/>
                  </a:lnTo>
                  <a:lnTo>
                    <a:pt x="1317" y="914"/>
                  </a:lnTo>
                  <a:lnTo>
                    <a:pt x="1319" y="900"/>
                  </a:lnTo>
                  <a:lnTo>
                    <a:pt x="1317" y="888"/>
                  </a:lnTo>
                  <a:lnTo>
                    <a:pt x="1311" y="878"/>
                  </a:lnTo>
                  <a:lnTo>
                    <a:pt x="1302" y="871"/>
                  </a:lnTo>
                  <a:lnTo>
                    <a:pt x="1290" y="865"/>
                  </a:lnTo>
                  <a:lnTo>
                    <a:pt x="1278" y="858"/>
                  </a:lnTo>
                  <a:lnTo>
                    <a:pt x="1265" y="851"/>
                  </a:lnTo>
                  <a:lnTo>
                    <a:pt x="1253" y="845"/>
                  </a:lnTo>
                  <a:lnTo>
                    <a:pt x="1241" y="837"/>
                  </a:lnTo>
                  <a:lnTo>
                    <a:pt x="1232" y="826"/>
                  </a:lnTo>
                  <a:lnTo>
                    <a:pt x="1226" y="811"/>
                  </a:lnTo>
                  <a:lnTo>
                    <a:pt x="1224" y="796"/>
                  </a:lnTo>
                  <a:lnTo>
                    <a:pt x="1226" y="777"/>
                  </a:lnTo>
                  <a:lnTo>
                    <a:pt x="1233" y="762"/>
                  </a:lnTo>
                  <a:lnTo>
                    <a:pt x="1245" y="750"/>
                  </a:lnTo>
                  <a:lnTo>
                    <a:pt x="1258" y="741"/>
                  </a:lnTo>
                  <a:lnTo>
                    <a:pt x="1275" y="737"/>
                  </a:lnTo>
                  <a:lnTo>
                    <a:pt x="1295" y="734"/>
                  </a:lnTo>
                  <a:close/>
                  <a:moveTo>
                    <a:pt x="55" y="398"/>
                  </a:moveTo>
                  <a:lnTo>
                    <a:pt x="55" y="477"/>
                  </a:lnTo>
                  <a:lnTo>
                    <a:pt x="86" y="477"/>
                  </a:lnTo>
                  <a:lnTo>
                    <a:pt x="98" y="475"/>
                  </a:lnTo>
                  <a:lnTo>
                    <a:pt x="110" y="471"/>
                  </a:lnTo>
                  <a:lnTo>
                    <a:pt x="121" y="463"/>
                  </a:lnTo>
                  <a:lnTo>
                    <a:pt x="128" y="453"/>
                  </a:lnTo>
                  <a:lnTo>
                    <a:pt x="130" y="437"/>
                  </a:lnTo>
                  <a:lnTo>
                    <a:pt x="128" y="425"/>
                  </a:lnTo>
                  <a:lnTo>
                    <a:pt x="122" y="414"/>
                  </a:lnTo>
                  <a:lnTo>
                    <a:pt x="113" y="408"/>
                  </a:lnTo>
                  <a:lnTo>
                    <a:pt x="102" y="402"/>
                  </a:lnTo>
                  <a:lnTo>
                    <a:pt x="92" y="400"/>
                  </a:lnTo>
                  <a:lnTo>
                    <a:pt x="81" y="398"/>
                  </a:lnTo>
                  <a:lnTo>
                    <a:pt x="55" y="398"/>
                  </a:lnTo>
                  <a:close/>
                  <a:moveTo>
                    <a:pt x="310" y="396"/>
                  </a:moveTo>
                  <a:lnTo>
                    <a:pt x="291" y="397"/>
                  </a:lnTo>
                  <a:lnTo>
                    <a:pt x="274" y="405"/>
                  </a:lnTo>
                  <a:lnTo>
                    <a:pt x="260" y="416"/>
                  </a:lnTo>
                  <a:lnTo>
                    <a:pt x="251" y="429"/>
                  </a:lnTo>
                  <a:lnTo>
                    <a:pt x="243" y="445"/>
                  </a:lnTo>
                  <a:lnTo>
                    <a:pt x="239" y="463"/>
                  </a:lnTo>
                  <a:lnTo>
                    <a:pt x="237" y="482"/>
                  </a:lnTo>
                  <a:lnTo>
                    <a:pt x="238" y="501"/>
                  </a:lnTo>
                  <a:lnTo>
                    <a:pt x="243" y="518"/>
                  </a:lnTo>
                  <a:lnTo>
                    <a:pt x="250" y="535"/>
                  </a:lnTo>
                  <a:lnTo>
                    <a:pt x="260" y="548"/>
                  </a:lnTo>
                  <a:lnTo>
                    <a:pt x="274" y="559"/>
                  </a:lnTo>
                  <a:lnTo>
                    <a:pt x="290" y="566"/>
                  </a:lnTo>
                  <a:lnTo>
                    <a:pt x="310" y="568"/>
                  </a:lnTo>
                  <a:lnTo>
                    <a:pt x="331" y="566"/>
                  </a:lnTo>
                  <a:lnTo>
                    <a:pt x="347" y="559"/>
                  </a:lnTo>
                  <a:lnTo>
                    <a:pt x="360" y="548"/>
                  </a:lnTo>
                  <a:lnTo>
                    <a:pt x="371" y="535"/>
                  </a:lnTo>
                  <a:lnTo>
                    <a:pt x="377" y="518"/>
                  </a:lnTo>
                  <a:lnTo>
                    <a:pt x="381" y="501"/>
                  </a:lnTo>
                  <a:lnTo>
                    <a:pt x="384" y="482"/>
                  </a:lnTo>
                  <a:lnTo>
                    <a:pt x="381" y="463"/>
                  </a:lnTo>
                  <a:lnTo>
                    <a:pt x="377" y="445"/>
                  </a:lnTo>
                  <a:lnTo>
                    <a:pt x="369" y="429"/>
                  </a:lnTo>
                  <a:lnTo>
                    <a:pt x="360" y="416"/>
                  </a:lnTo>
                  <a:lnTo>
                    <a:pt x="347" y="405"/>
                  </a:lnTo>
                  <a:lnTo>
                    <a:pt x="330" y="397"/>
                  </a:lnTo>
                  <a:lnTo>
                    <a:pt x="310" y="396"/>
                  </a:lnTo>
                  <a:close/>
                  <a:moveTo>
                    <a:pt x="1920" y="371"/>
                  </a:moveTo>
                  <a:lnTo>
                    <a:pt x="1952" y="371"/>
                  </a:lnTo>
                  <a:lnTo>
                    <a:pt x="1952" y="592"/>
                  </a:lnTo>
                  <a:lnTo>
                    <a:pt x="1920" y="592"/>
                  </a:lnTo>
                  <a:lnTo>
                    <a:pt x="1920" y="371"/>
                  </a:lnTo>
                  <a:close/>
                  <a:moveTo>
                    <a:pt x="1677" y="371"/>
                  </a:moveTo>
                  <a:lnTo>
                    <a:pt x="1719" y="371"/>
                  </a:lnTo>
                  <a:lnTo>
                    <a:pt x="1817" y="550"/>
                  </a:lnTo>
                  <a:lnTo>
                    <a:pt x="1819" y="550"/>
                  </a:lnTo>
                  <a:lnTo>
                    <a:pt x="1819" y="371"/>
                  </a:lnTo>
                  <a:lnTo>
                    <a:pt x="1851" y="371"/>
                  </a:lnTo>
                  <a:lnTo>
                    <a:pt x="1851" y="592"/>
                  </a:lnTo>
                  <a:lnTo>
                    <a:pt x="1809" y="592"/>
                  </a:lnTo>
                  <a:lnTo>
                    <a:pt x="1708" y="410"/>
                  </a:lnTo>
                  <a:lnTo>
                    <a:pt x="1708" y="592"/>
                  </a:lnTo>
                  <a:lnTo>
                    <a:pt x="1677" y="592"/>
                  </a:lnTo>
                  <a:lnTo>
                    <a:pt x="1677" y="371"/>
                  </a:lnTo>
                  <a:close/>
                  <a:moveTo>
                    <a:pt x="1435" y="371"/>
                  </a:moveTo>
                  <a:lnTo>
                    <a:pt x="1467" y="371"/>
                  </a:lnTo>
                  <a:lnTo>
                    <a:pt x="1467" y="463"/>
                  </a:lnTo>
                  <a:lnTo>
                    <a:pt x="1573" y="463"/>
                  </a:lnTo>
                  <a:lnTo>
                    <a:pt x="1573" y="371"/>
                  </a:lnTo>
                  <a:lnTo>
                    <a:pt x="1605" y="371"/>
                  </a:lnTo>
                  <a:lnTo>
                    <a:pt x="1605" y="592"/>
                  </a:lnTo>
                  <a:lnTo>
                    <a:pt x="1573" y="592"/>
                  </a:lnTo>
                  <a:lnTo>
                    <a:pt x="1573" y="491"/>
                  </a:lnTo>
                  <a:lnTo>
                    <a:pt x="1467" y="491"/>
                  </a:lnTo>
                  <a:lnTo>
                    <a:pt x="1467" y="592"/>
                  </a:lnTo>
                  <a:lnTo>
                    <a:pt x="1435" y="592"/>
                  </a:lnTo>
                  <a:lnTo>
                    <a:pt x="1435" y="371"/>
                  </a:lnTo>
                  <a:close/>
                  <a:moveTo>
                    <a:pt x="1038" y="371"/>
                  </a:moveTo>
                  <a:lnTo>
                    <a:pt x="1161" y="371"/>
                  </a:lnTo>
                  <a:lnTo>
                    <a:pt x="1161" y="398"/>
                  </a:lnTo>
                  <a:lnTo>
                    <a:pt x="1068" y="398"/>
                  </a:lnTo>
                  <a:lnTo>
                    <a:pt x="1068" y="463"/>
                  </a:lnTo>
                  <a:lnTo>
                    <a:pt x="1153" y="463"/>
                  </a:lnTo>
                  <a:lnTo>
                    <a:pt x="1153" y="491"/>
                  </a:lnTo>
                  <a:lnTo>
                    <a:pt x="1068" y="491"/>
                  </a:lnTo>
                  <a:lnTo>
                    <a:pt x="1068" y="564"/>
                  </a:lnTo>
                  <a:lnTo>
                    <a:pt x="1161" y="564"/>
                  </a:lnTo>
                  <a:lnTo>
                    <a:pt x="1161" y="592"/>
                  </a:lnTo>
                  <a:lnTo>
                    <a:pt x="1038" y="592"/>
                  </a:lnTo>
                  <a:lnTo>
                    <a:pt x="1038" y="371"/>
                  </a:lnTo>
                  <a:close/>
                  <a:moveTo>
                    <a:pt x="820" y="371"/>
                  </a:moveTo>
                  <a:lnTo>
                    <a:pt x="990" y="371"/>
                  </a:lnTo>
                  <a:lnTo>
                    <a:pt x="990" y="398"/>
                  </a:lnTo>
                  <a:lnTo>
                    <a:pt x="921" y="398"/>
                  </a:lnTo>
                  <a:lnTo>
                    <a:pt x="921" y="592"/>
                  </a:lnTo>
                  <a:lnTo>
                    <a:pt x="889" y="592"/>
                  </a:lnTo>
                  <a:lnTo>
                    <a:pt x="889" y="398"/>
                  </a:lnTo>
                  <a:lnTo>
                    <a:pt x="820" y="398"/>
                  </a:lnTo>
                  <a:lnTo>
                    <a:pt x="820" y="371"/>
                  </a:lnTo>
                  <a:close/>
                  <a:moveTo>
                    <a:pt x="594" y="371"/>
                  </a:moveTo>
                  <a:lnTo>
                    <a:pt x="631" y="371"/>
                  </a:lnTo>
                  <a:lnTo>
                    <a:pt x="697" y="470"/>
                  </a:lnTo>
                  <a:lnTo>
                    <a:pt x="763" y="371"/>
                  </a:lnTo>
                  <a:lnTo>
                    <a:pt x="800" y="371"/>
                  </a:lnTo>
                  <a:lnTo>
                    <a:pt x="713" y="501"/>
                  </a:lnTo>
                  <a:lnTo>
                    <a:pt x="713" y="592"/>
                  </a:lnTo>
                  <a:lnTo>
                    <a:pt x="682" y="592"/>
                  </a:lnTo>
                  <a:lnTo>
                    <a:pt x="682" y="501"/>
                  </a:lnTo>
                  <a:lnTo>
                    <a:pt x="594" y="371"/>
                  </a:lnTo>
                  <a:close/>
                  <a:moveTo>
                    <a:pt x="476" y="371"/>
                  </a:moveTo>
                  <a:lnTo>
                    <a:pt x="508" y="371"/>
                  </a:lnTo>
                  <a:lnTo>
                    <a:pt x="508" y="564"/>
                  </a:lnTo>
                  <a:lnTo>
                    <a:pt x="601" y="564"/>
                  </a:lnTo>
                  <a:lnTo>
                    <a:pt x="601" y="592"/>
                  </a:lnTo>
                  <a:lnTo>
                    <a:pt x="476" y="592"/>
                  </a:lnTo>
                  <a:lnTo>
                    <a:pt x="476" y="371"/>
                  </a:lnTo>
                  <a:close/>
                  <a:moveTo>
                    <a:pt x="23" y="371"/>
                  </a:moveTo>
                  <a:lnTo>
                    <a:pt x="81" y="371"/>
                  </a:lnTo>
                  <a:lnTo>
                    <a:pt x="100" y="372"/>
                  </a:lnTo>
                  <a:lnTo>
                    <a:pt x="117" y="376"/>
                  </a:lnTo>
                  <a:lnTo>
                    <a:pt x="133" y="381"/>
                  </a:lnTo>
                  <a:lnTo>
                    <a:pt x="146" y="390"/>
                  </a:lnTo>
                  <a:lnTo>
                    <a:pt x="155" y="402"/>
                  </a:lnTo>
                  <a:lnTo>
                    <a:pt x="162" y="417"/>
                  </a:lnTo>
                  <a:lnTo>
                    <a:pt x="163" y="437"/>
                  </a:lnTo>
                  <a:lnTo>
                    <a:pt x="162" y="457"/>
                  </a:lnTo>
                  <a:lnTo>
                    <a:pt x="155" y="473"/>
                  </a:lnTo>
                  <a:lnTo>
                    <a:pt x="146" y="485"/>
                  </a:lnTo>
                  <a:lnTo>
                    <a:pt x="133" y="494"/>
                  </a:lnTo>
                  <a:lnTo>
                    <a:pt x="118" y="499"/>
                  </a:lnTo>
                  <a:lnTo>
                    <a:pt x="102" y="503"/>
                  </a:lnTo>
                  <a:lnTo>
                    <a:pt x="85" y="505"/>
                  </a:lnTo>
                  <a:lnTo>
                    <a:pt x="55" y="505"/>
                  </a:lnTo>
                  <a:lnTo>
                    <a:pt x="55" y="592"/>
                  </a:lnTo>
                  <a:lnTo>
                    <a:pt x="23" y="592"/>
                  </a:lnTo>
                  <a:lnTo>
                    <a:pt x="23" y="371"/>
                  </a:lnTo>
                  <a:close/>
                  <a:moveTo>
                    <a:pt x="2128" y="367"/>
                  </a:moveTo>
                  <a:lnTo>
                    <a:pt x="2154" y="369"/>
                  </a:lnTo>
                  <a:lnTo>
                    <a:pt x="2177" y="377"/>
                  </a:lnTo>
                  <a:lnTo>
                    <a:pt x="2175" y="408"/>
                  </a:lnTo>
                  <a:lnTo>
                    <a:pt x="2154" y="398"/>
                  </a:lnTo>
                  <a:lnTo>
                    <a:pt x="2130" y="396"/>
                  </a:lnTo>
                  <a:lnTo>
                    <a:pt x="2106" y="398"/>
                  </a:lnTo>
                  <a:lnTo>
                    <a:pt x="2084" y="406"/>
                  </a:lnTo>
                  <a:lnTo>
                    <a:pt x="2067" y="420"/>
                  </a:lnTo>
                  <a:lnTo>
                    <a:pt x="2055" y="437"/>
                  </a:lnTo>
                  <a:lnTo>
                    <a:pt x="2047" y="458"/>
                  </a:lnTo>
                  <a:lnTo>
                    <a:pt x="2045" y="482"/>
                  </a:lnTo>
                  <a:lnTo>
                    <a:pt x="2047" y="506"/>
                  </a:lnTo>
                  <a:lnTo>
                    <a:pt x="2055" y="527"/>
                  </a:lnTo>
                  <a:lnTo>
                    <a:pt x="2068" y="545"/>
                  </a:lnTo>
                  <a:lnTo>
                    <a:pt x="2086" y="558"/>
                  </a:lnTo>
                  <a:lnTo>
                    <a:pt x="2106" y="566"/>
                  </a:lnTo>
                  <a:lnTo>
                    <a:pt x="2128" y="568"/>
                  </a:lnTo>
                  <a:lnTo>
                    <a:pt x="2146" y="567"/>
                  </a:lnTo>
                  <a:lnTo>
                    <a:pt x="2163" y="563"/>
                  </a:lnTo>
                  <a:lnTo>
                    <a:pt x="2176" y="558"/>
                  </a:lnTo>
                  <a:lnTo>
                    <a:pt x="2179" y="588"/>
                  </a:lnTo>
                  <a:lnTo>
                    <a:pt x="2160" y="594"/>
                  </a:lnTo>
                  <a:lnTo>
                    <a:pt x="2143" y="596"/>
                  </a:lnTo>
                  <a:lnTo>
                    <a:pt x="2127" y="596"/>
                  </a:lnTo>
                  <a:lnTo>
                    <a:pt x="2099" y="594"/>
                  </a:lnTo>
                  <a:lnTo>
                    <a:pt x="2074" y="586"/>
                  </a:lnTo>
                  <a:lnTo>
                    <a:pt x="2053" y="574"/>
                  </a:lnTo>
                  <a:lnTo>
                    <a:pt x="2034" y="556"/>
                  </a:lnTo>
                  <a:lnTo>
                    <a:pt x="2022" y="535"/>
                  </a:lnTo>
                  <a:lnTo>
                    <a:pt x="2014" y="510"/>
                  </a:lnTo>
                  <a:lnTo>
                    <a:pt x="2010" y="481"/>
                  </a:lnTo>
                  <a:lnTo>
                    <a:pt x="2014" y="453"/>
                  </a:lnTo>
                  <a:lnTo>
                    <a:pt x="2022" y="429"/>
                  </a:lnTo>
                  <a:lnTo>
                    <a:pt x="2035" y="408"/>
                  </a:lnTo>
                  <a:lnTo>
                    <a:pt x="2054" y="390"/>
                  </a:lnTo>
                  <a:lnTo>
                    <a:pt x="2075" y="377"/>
                  </a:lnTo>
                  <a:lnTo>
                    <a:pt x="2100" y="371"/>
                  </a:lnTo>
                  <a:lnTo>
                    <a:pt x="2128" y="367"/>
                  </a:lnTo>
                  <a:close/>
                  <a:moveTo>
                    <a:pt x="1331" y="367"/>
                  </a:moveTo>
                  <a:lnTo>
                    <a:pt x="1356" y="369"/>
                  </a:lnTo>
                  <a:lnTo>
                    <a:pt x="1382" y="377"/>
                  </a:lnTo>
                  <a:lnTo>
                    <a:pt x="1379" y="408"/>
                  </a:lnTo>
                  <a:lnTo>
                    <a:pt x="1356" y="398"/>
                  </a:lnTo>
                  <a:lnTo>
                    <a:pt x="1334" y="396"/>
                  </a:lnTo>
                  <a:lnTo>
                    <a:pt x="1309" y="398"/>
                  </a:lnTo>
                  <a:lnTo>
                    <a:pt x="1289" y="406"/>
                  </a:lnTo>
                  <a:lnTo>
                    <a:pt x="1271" y="420"/>
                  </a:lnTo>
                  <a:lnTo>
                    <a:pt x="1258" y="437"/>
                  </a:lnTo>
                  <a:lnTo>
                    <a:pt x="1250" y="458"/>
                  </a:lnTo>
                  <a:lnTo>
                    <a:pt x="1247" y="482"/>
                  </a:lnTo>
                  <a:lnTo>
                    <a:pt x="1251" y="506"/>
                  </a:lnTo>
                  <a:lnTo>
                    <a:pt x="1259" y="527"/>
                  </a:lnTo>
                  <a:lnTo>
                    <a:pt x="1273" y="545"/>
                  </a:lnTo>
                  <a:lnTo>
                    <a:pt x="1290" y="558"/>
                  </a:lnTo>
                  <a:lnTo>
                    <a:pt x="1310" y="566"/>
                  </a:lnTo>
                  <a:lnTo>
                    <a:pt x="1331" y="568"/>
                  </a:lnTo>
                  <a:lnTo>
                    <a:pt x="1348" y="567"/>
                  </a:lnTo>
                  <a:lnTo>
                    <a:pt x="1366" y="563"/>
                  </a:lnTo>
                  <a:lnTo>
                    <a:pt x="1380" y="558"/>
                  </a:lnTo>
                  <a:lnTo>
                    <a:pt x="1382" y="588"/>
                  </a:lnTo>
                  <a:lnTo>
                    <a:pt x="1364" y="594"/>
                  </a:lnTo>
                  <a:lnTo>
                    <a:pt x="1346" y="596"/>
                  </a:lnTo>
                  <a:lnTo>
                    <a:pt x="1331" y="596"/>
                  </a:lnTo>
                  <a:lnTo>
                    <a:pt x="1303" y="594"/>
                  </a:lnTo>
                  <a:lnTo>
                    <a:pt x="1278" y="586"/>
                  </a:lnTo>
                  <a:lnTo>
                    <a:pt x="1255" y="574"/>
                  </a:lnTo>
                  <a:lnTo>
                    <a:pt x="1238" y="556"/>
                  </a:lnTo>
                  <a:lnTo>
                    <a:pt x="1225" y="535"/>
                  </a:lnTo>
                  <a:lnTo>
                    <a:pt x="1217" y="510"/>
                  </a:lnTo>
                  <a:lnTo>
                    <a:pt x="1214" y="481"/>
                  </a:lnTo>
                  <a:lnTo>
                    <a:pt x="1217" y="453"/>
                  </a:lnTo>
                  <a:lnTo>
                    <a:pt x="1226" y="429"/>
                  </a:lnTo>
                  <a:lnTo>
                    <a:pt x="1240" y="408"/>
                  </a:lnTo>
                  <a:lnTo>
                    <a:pt x="1257" y="390"/>
                  </a:lnTo>
                  <a:lnTo>
                    <a:pt x="1279" y="377"/>
                  </a:lnTo>
                  <a:lnTo>
                    <a:pt x="1303" y="371"/>
                  </a:lnTo>
                  <a:lnTo>
                    <a:pt x="1331" y="367"/>
                  </a:lnTo>
                  <a:close/>
                  <a:moveTo>
                    <a:pt x="310" y="367"/>
                  </a:moveTo>
                  <a:lnTo>
                    <a:pt x="337" y="371"/>
                  </a:lnTo>
                  <a:lnTo>
                    <a:pt x="361" y="378"/>
                  </a:lnTo>
                  <a:lnTo>
                    <a:pt x="380" y="392"/>
                  </a:lnTo>
                  <a:lnTo>
                    <a:pt x="396" y="409"/>
                  </a:lnTo>
                  <a:lnTo>
                    <a:pt x="408" y="430"/>
                  </a:lnTo>
                  <a:lnTo>
                    <a:pt x="415" y="454"/>
                  </a:lnTo>
                  <a:lnTo>
                    <a:pt x="417" y="482"/>
                  </a:lnTo>
                  <a:lnTo>
                    <a:pt x="415" y="510"/>
                  </a:lnTo>
                  <a:lnTo>
                    <a:pt x="408" y="534"/>
                  </a:lnTo>
                  <a:lnTo>
                    <a:pt x="396" y="555"/>
                  </a:lnTo>
                  <a:lnTo>
                    <a:pt x="381" y="572"/>
                  </a:lnTo>
                  <a:lnTo>
                    <a:pt x="361" y="586"/>
                  </a:lnTo>
                  <a:lnTo>
                    <a:pt x="337" y="594"/>
                  </a:lnTo>
                  <a:lnTo>
                    <a:pt x="310" y="596"/>
                  </a:lnTo>
                  <a:lnTo>
                    <a:pt x="283" y="594"/>
                  </a:lnTo>
                  <a:lnTo>
                    <a:pt x="259" y="586"/>
                  </a:lnTo>
                  <a:lnTo>
                    <a:pt x="239" y="572"/>
                  </a:lnTo>
                  <a:lnTo>
                    <a:pt x="225" y="555"/>
                  </a:lnTo>
                  <a:lnTo>
                    <a:pt x="213" y="534"/>
                  </a:lnTo>
                  <a:lnTo>
                    <a:pt x="206" y="510"/>
                  </a:lnTo>
                  <a:lnTo>
                    <a:pt x="203" y="482"/>
                  </a:lnTo>
                  <a:lnTo>
                    <a:pt x="206" y="454"/>
                  </a:lnTo>
                  <a:lnTo>
                    <a:pt x="213" y="430"/>
                  </a:lnTo>
                  <a:lnTo>
                    <a:pt x="225" y="409"/>
                  </a:lnTo>
                  <a:lnTo>
                    <a:pt x="241" y="392"/>
                  </a:lnTo>
                  <a:lnTo>
                    <a:pt x="259" y="378"/>
                  </a:lnTo>
                  <a:lnTo>
                    <a:pt x="283" y="371"/>
                  </a:lnTo>
                  <a:lnTo>
                    <a:pt x="310" y="367"/>
                  </a:lnTo>
                  <a:close/>
                  <a:moveTo>
                    <a:pt x="310" y="28"/>
                  </a:moveTo>
                  <a:lnTo>
                    <a:pt x="291" y="31"/>
                  </a:lnTo>
                  <a:lnTo>
                    <a:pt x="274" y="37"/>
                  </a:lnTo>
                  <a:lnTo>
                    <a:pt x="260" y="48"/>
                  </a:lnTo>
                  <a:lnTo>
                    <a:pt x="251" y="61"/>
                  </a:lnTo>
                  <a:lnTo>
                    <a:pt x="243" y="77"/>
                  </a:lnTo>
                  <a:lnTo>
                    <a:pt x="239" y="96"/>
                  </a:lnTo>
                  <a:lnTo>
                    <a:pt x="237" y="114"/>
                  </a:lnTo>
                  <a:lnTo>
                    <a:pt x="238" y="133"/>
                  </a:lnTo>
                  <a:lnTo>
                    <a:pt x="243" y="151"/>
                  </a:lnTo>
                  <a:lnTo>
                    <a:pt x="250" y="167"/>
                  </a:lnTo>
                  <a:lnTo>
                    <a:pt x="260" y="181"/>
                  </a:lnTo>
                  <a:lnTo>
                    <a:pt x="274" y="191"/>
                  </a:lnTo>
                  <a:lnTo>
                    <a:pt x="290" y="198"/>
                  </a:lnTo>
                  <a:lnTo>
                    <a:pt x="310" y="201"/>
                  </a:lnTo>
                  <a:lnTo>
                    <a:pt x="331" y="198"/>
                  </a:lnTo>
                  <a:lnTo>
                    <a:pt x="347" y="191"/>
                  </a:lnTo>
                  <a:lnTo>
                    <a:pt x="360" y="181"/>
                  </a:lnTo>
                  <a:lnTo>
                    <a:pt x="371" y="167"/>
                  </a:lnTo>
                  <a:lnTo>
                    <a:pt x="377" y="151"/>
                  </a:lnTo>
                  <a:lnTo>
                    <a:pt x="381" y="133"/>
                  </a:lnTo>
                  <a:lnTo>
                    <a:pt x="384" y="114"/>
                  </a:lnTo>
                  <a:lnTo>
                    <a:pt x="381" y="96"/>
                  </a:lnTo>
                  <a:lnTo>
                    <a:pt x="377" y="77"/>
                  </a:lnTo>
                  <a:lnTo>
                    <a:pt x="369" y="61"/>
                  </a:lnTo>
                  <a:lnTo>
                    <a:pt x="360" y="48"/>
                  </a:lnTo>
                  <a:lnTo>
                    <a:pt x="347" y="37"/>
                  </a:lnTo>
                  <a:lnTo>
                    <a:pt x="330" y="31"/>
                  </a:lnTo>
                  <a:lnTo>
                    <a:pt x="310" y="28"/>
                  </a:lnTo>
                  <a:close/>
                  <a:moveTo>
                    <a:pt x="963" y="4"/>
                  </a:moveTo>
                  <a:lnTo>
                    <a:pt x="995" y="4"/>
                  </a:lnTo>
                  <a:lnTo>
                    <a:pt x="995" y="101"/>
                  </a:lnTo>
                  <a:lnTo>
                    <a:pt x="1091" y="4"/>
                  </a:lnTo>
                  <a:lnTo>
                    <a:pt x="1133" y="4"/>
                  </a:lnTo>
                  <a:lnTo>
                    <a:pt x="1028" y="108"/>
                  </a:lnTo>
                  <a:lnTo>
                    <a:pt x="1141" y="226"/>
                  </a:lnTo>
                  <a:lnTo>
                    <a:pt x="1095" y="226"/>
                  </a:lnTo>
                  <a:lnTo>
                    <a:pt x="995" y="117"/>
                  </a:lnTo>
                  <a:lnTo>
                    <a:pt x="995" y="226"/>
                  </a:lnTo>
                  <a:lnTo>
                    <a:pt x="963" y="226"/>
                  </a:lnTo>
                  <a:lnTo>
                    <a:pt x="963" y="4"/>
                  </a:lnTo>
                  <a:close/>
                  <a:moveTo>
                    <a:pt x="476" y="4"/>
                  </a:moveTo>
                  <a:lnTo>
                    <a:pt x="529" y="4"/>
                  </a:lnTo>
                  <a:lnTo>
                    <a:pt x="598" y="187"/>
                  </a:lnTo>
                  <a:lnTo>
                    <a:pt x="667" y="4"/>
                  </a:lnTo>
                  <a:lnTo>
                    <a:pt x="719" y="4"/>
                  </a:lnTo>
                  <a:lnTo>
                    <a:pt x="719" y="226"/>
                  </a:lnTo>
                  <a:lnTo>
                    <a:pt x="687" y="226"/>
                  </a:lnTo>
                  <a:lnTo>
                    <a:pt x="687" y="33"/>
                  </a:lnTo>
                  <a:lnTo>
                    <a:pt x="614" y="226"/>
                  </a:lnTo>
                  <a:lnTo>
                    <a:pt x="582" y="226"/>
                  </a:lnTo>
                  <a:lnTo>
                    <a:pt x="509" y="33"/>
                  </a:lnTo>
                  <a:lnTo>
                    <a:pt x="508" y="33"/>
                  </a:lnTo>
                  <a:lnTo>
                    <a:pt x="508" y="226"/>
                  </a:lnTo>
                  <a:lnTo>
                    <a:pt x="476" y="226"/>
                  </a:lnTo>
                  <a:lnTo>
                    <a:pt x="476" y="4"/>
                  </a:lnTo>
                  <a:close/>
                  <a:moveTo>
                    <a:pt x="0" y="4"/>
                  </a:moveTo>
                  <a:lnTo>
                    <a:pt x="169" y="4"/>
                  </a:lnTo>
                  <a:lnTo>
                    <a:pt x="169" y="32"/>
                  </a:lnTo>
                  <a:lnTo>
                    <a:pt x="101" y="32"/>
                  </a:lnTo>
                  <a:lnTo>
                    <a:pt x="101" y="226"/>
                  </a:lnTo>
                  <a:lnTo>
                    <a:pt x="69" y="226"/>
                  </a:lnTo>
                  <a:lnTo>
                    <a:pt x="69" y="32"/>
                  </a:lnTo>
                  <a:lnTo>
                    <a:pt x="0" y="32"/>
                  </a:lnTo>
                  <a:lnTo>
                    <a:pt x="0" y="4"/>
                  </a:lnTo>
                  <a:close/>
                  <a:moveTo>
                    <a:pt x="848" y="0"/>
                  </a:moveTo>
                  <a:lnTo>
                    <a:pt x="872" y="1"/>
                  </a:lnTo>
                  <a:lnTo>
                    <a:pt x="895" y="8"/>
                  </a:lnTo>
                  <a:lnTo>
                    <a:pt x="890" y="37"/>
                  </a:lnTo>
                  <a:lnTo>
                    <a:pt x="877" y="32"/>
                  </a:lnTo>
                  <a:lnTo>
                    <a:pt x="864" y="28"/>
                  </a:lnTo>
                  <a:lnTo>
                    <a:pt x="849" y="28"/>
                  </a:lnTo>
                  <a:lnTo>
                    <a:pt x="838" y="28"/>
                  </a:lnTo>
                  <a:lnTo>
                    <a:pt x="828" y="32"/>
                  </a:lnTo>
                  <a:lnTo>
                    <a:pt x="818" y="37"/>
                  </a:lnTo>
                  <a:lnTo>
                    <a:pt x="812" y="45"/>
                  </a:lnTo>
                  <a:lnTo>
                    <a:pt x="810" y="57"/>
                  </a:lnTo>
                  <a:lnTo>
                    <a:pt x="812" y="68"/>
                  </a:lnTo>
                  <a:lnTo>
                    <a:pt x="818" y="76"/>
                  </a:lnTo>
                  <a:lnTo>
                    <a:pt x="828" y="84"/>
                  </a:lnTo>
                  <a:lnTo>
                    <a:pt x="838" y="89"/>
                  </a:lnTo>
                  <a:lnTo>
                    <a:pt x="852" y="96"/>
                  </a:lnTo>
                  <a:lnTo>
                    <a:pt x="864" y="102"/>
                  </a:lnTo>
                  <a:lnTo>
                    <a:pt x="877" y="109"/>
                  </a:lnTo>
                  <a:lnTo>
                    <a:pt x="887" y="118"/>
                  </a:lnTo>
                  <a:lnTo>
                    <a:pt x="897" y="130"/>
                  </a:lnTo>
                  <a:lnTo>
                    <a:pt x="903" y="145"/>
                  </a:lnTo>
                  <a:lnTo>
                    <a:pt x="905" y="163"/>
                  </a:lnTo>
                  <a:lnTo>
                    <a:pt x="903" y="182"/>
                  </a:lnTo>
                  <a:lnTo>
                    <a:pt x="897" y="197"/>
                  </a:lnTo>
                  <a:lnTo>
                    <a:pt x="887" y="208"/>
                  </a:lnTo>
                  <a:lnTo>
                    <a:pt x="874" y="218"/>
                  </a:lnTo>
                  <a:lnTo>
                    <a:pt x="860" y="224"/>
                  </a:lnTo>
                  <a:lnTo>
                    <a:pt x="842" y="228"/>
                  </a:lnTo>
                  <a:lnTo>
                    <a:pt x="824" y="228"/>
                  </a:lnTo>
                  <a:lnTo>
                    <a:pt x="801" y="226"/>
                  </a:lnTo>
                  <a:lnTo>
                    <a:pt x="779" y="219"/>
                  </a:lnTo>
                  <a:lnTo>
                    <a:pt x="783" y="190"/>
                  </a:lnTo>
                  <a:lnTo>
                    <a:pt x="796" y="195"/>
                  </a:lnTo>
                  <a:lnTo>
                    <a:pt x="812" y="199"/>
                  </a:lnTo>
                  <a:lnTo>
                    <a:pt x="828" y="201"/>
                  </a:lnTo>
                  <a:lnTo>
                    <a:pt x="840" y="199"/>
                  </a:lnTo>
                  <a:lnTo>
                    <a:pt x="852" y="195"/>
                  </a:lnTo>
                  <a:lnTo>
                    <a:pt x="861" y="189"/>
                  </a:lnTo>
                  <a:lnTo>
                    <a:pt x="869" y="178"/>
                  </a:lnTo>
                  <a:lnTo>
                    <a:pt x="872" y="165"/>
                  </a:lnTo>
                  <a:lnTo>
                    <a:pt x="869" y="153"/>
                  </a:lnTo>
                  <a:lnTo>
                    <a:pt x="864" y="143"/>
                  </a:lnTo>
                  <a:lnTo>
                    <a:pt x="854" y="135"/>
                  </a:lnTo>
                  <a:lnTo>
                    <a:pt x="842" y="129"/>
                  </a:lnTo>
                  <a:lnTo>
                    <a:pt x="830" y="122"/>
                  </a:lnTo>
                  <a:lnTo>
                    <a:pt x="817" y="117"/>
                  </a:lnTo>
                  <a:lnTo>
                    <a:pt x="805" y="109"/>
                  </a:lnTo>
                  <a:lnTo>
                    <a:pt x="793" y="101"/>
                  </a:lnTo>
                  <a:lnTo>
                    <a:pt x="785" y="90"/>
                  </a:lnTo>
                  <a:lnTo>
                    <a:pt x="779" y="77"/>
                  </a:lnTo>
                  <a:lnTo>
                    <a:pt x="776" y="60"/>
                  </a:lnTo>
                  <a:lnTo>
                    <a:pt x="779" y="41"/>
                  </a:lnTo>
                  <a:lnTo>
                    <a:pt x="787" y="27"/>
                  </a:lnTo>
                  <a:lnTo>
                    <a:pt x="797" y="15"/>
                  </a:lnTo>
                  <a:lnTo>
                    <a:pt x="812" y="7"/>
                  </a:lnTo>
                  <a:lnTo>
                    <a:pt x="829" y="1"/>
                  </a:lnTo>
                  <a:lnTo>
                    <a:pt x="848" y="0"/>
                  </a:lnTo>
                  <a:close/>
                  <a:moveTo>
                    <a:pt x="310" y="0"/>
                  </a:moveTo>
                  <a:lnTo>
                    <a:pt x="337" y="3"/>
                  </a:lnTo>
                  <a:lnTo>
                    <a:pt x="361" y="11"/>
                  </a:lnTo>
                  <a:lnTo>
                    <a:pt x="380" y="24"/>
                  </a:lnTo>
                  <a:lnTo>
                    <a:pt x="396" y="41"/>
                  </a:lnTo>
                  <a:lnTo>
                    <a:pt x="408" y="62"/>
                  </a:lnTo>
                  <a:lnTo>
                    <a:pt x="415" y="88"/>
                  </a:lnTo>
                  <a:lnTo>
                    <a:pt x="417" y="114"/>
                  </a:lnTo>
                  <a:lnTo>
                    <a:pt x="415" y="142"/>
                  </a:lnTo>
                  <a:lnTo>
                    <a:pt x="408" y="166"/>
                  </a:lnTo>
                  <a:lnTo>
                    <a:pt x="396" y="187"/>
                  </a:lnTo>
                  <a:lnTo>
                    <a:pt x="381" y="205"/>
                  </a:lnTo>
                  <a:lnTo>
                    <a:pt x="361" y="218"/>
                  </a:lnTo>
                  <a:lnTo>
                    <a:pt x="337" y="226"/>
                  </a:lnTo>
                  <a:lnTo>
                    <a:pt x="310" y="228"/>
                  </a:lnTo>
                  <a:lnTo>
                    <a:pt x="283" y="226"/>
                  </a:lnTo>
                  <a:lnTo>
                    <a:pt x="259" y="218"/>
                  </a:lnTo>
                  <a:lnTo>
                    <a:pt x="239" y="205"/>
                  </a:lnTo>
                  <a:lnTo>
                    <a:pt x="225" y="187"/>
                  </a:lnTo>
                  <a:lnTo>
                    <a:pt x="213" y="166"/>
                  </a:lnTo>
                  <a:lnTo>
                    <a:pt x="206" y="142"/>
                  </a:lnTo>
                  <a:lnTo>
                    <a:pt x="203" y="114"/>
                  </a:lnTo>
                  <a:lnTo>
                    <a:pt x="206" y="88"/>
                  </a:lnTo>
                  <a:lnTo>
                    <a:pt x="213" y="62"/>
                  </a:lnTo>
                  <a:lnTo>
                    <a:pt x="225" y="41"/>
                  </a:lnTo>
                  <a:lnTo>
                    <a:pt x="241" y="24"/>
                  </a:lnTo>
                  <a:lnTo>
                    <a:pt x="259" y="11"/>
                  </a:lnTo>
                  <a:lnTo>
                    <a:pt x="283" y="3"/>
                  </a:lnTo>
                  <a:lnTo>
                    <a:pt x="310" y="0"/>
                  </a:lnTo>
                  <a:close/>
                </a:path>
              </a:pathLst>
            </a:custGeom>
            <a:solidFill>
              <a:schemeClr val="tx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dirty="0"/>
            </a:p>
          </p:txBody>
        </p:sp>
        <p:sp>
          <p:nvSpPr>
            <p:cNvPr id="17" name="Freeform 38">
              <a:extLst>
                <a:ext uri="{FF2B5EF4-FFF2-40B4-BE49-F238E27FC236}">
                  <a16:creationId xmlns:a16="http://schemas.microsoft.com/office/drawing/2014/main" id="{DCA60E65-59C2-A566-58F6-DE1A877219B6}"/>
                </a:ext>
              </a:extLst>
            </p:cNvPr>
            <p:cNvSpPr>
              <a:spLocks noEditPoints="1"/>
            </p:cNvSpPr>
            <p:nvPr/>
          </p:nvSpPr>
          <p:spPr bwMode="auto">
            <a:xfrm>
              <a:off x="348" y="434"/>
              <a:ext cx="266" cy="172"/>
            </a:xfrm>
            <a:custGeom>
              <a:avLst/>
              <a:gdLst>
                <a:gd name="T0" fmla="*/ 0 w 1066"/>
                <a:gd name="T1" fmla="*/ 0 h 690"/>
                <a:gd name="T2" fmla="*/ 1 w 1066"/>
                <a:gd name="T3" fmla="*/ 0 h 690"/>
                <a:gd name="T4" fmla="*/ 1 w 1066"/>
                <a:gd name="T5" fmla="*/ 1 h 690"/>
                <a:gd name="T6" fmla="*/ 0 w 1066"/>
                <a:gd name="T7" fmla="*/ 1 h 690"/>
                <a:gd name="T8" fmla="*/ 0 w 1066"/>
                <a:gd name="T9" fmla="*/ 0 h 690"/>
                <a:gd name="T10" fmla="*/ 1 w 1066"/>
                <a:gd name="T11" fmla="*/ 0 h 690"/>
                <a:gd name="T12" fmla="*/ 1 w 1066"/>
                <a:gd name="T13" fmla="*/ 0 h 690"/>
                <a:gd name="T14" fmla="*/ 1 w 1066"/>
                <a:gd name="T15" fmla="*/ 1 h 690"/>
                <a:gd name="T16" fmla="*/ 1 w 1066"/>
                <a:gd name="T17" fmla="*/ 1 h 690"/>
                <a:gd name="T18" fmla="*/ 1 w 1066"/>
                <a:gd name="T19" fmla="*/ 0 h 690"/>
                <a:gd name="T20" fmla="*/ 0 w 1066"/>
                <a:gd name="T21" fmla="*/ 0 h 690"/>
                <a:gd name="T22" fmla="*/ 0 w 1066"/>
                <a:gd name="T23" fmla="*/ 0 h 690"/>
                <a:gd name="T24" fmla="*/ 0 w 1066"/>
                <a:gd name="T25" fmla="*/ 1 h 690"/>
                <a:gd name="T26" fmla="*/ 0 w 1066"/>
                <a:gd name="T27" fmla="*/ 1 h 690"/>
                <a:gd name="T28" fmla="*/ 0 w 1066"/>
                <a:gd name="T29" fmla="*/ 0 h 69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66" h="690">
                  <a:moveTo>
                    <a:pt x="376" y="376"/>
                  </a:moveTo>
                  <a:lnTo>
                    <a:pt x="690" y="376"/>
                  </a:lnTo>
                  <a:lnTo>
                    <a:pt x="690" y="690"/>
                  </a:lnTo>
                  <a:lnTo>
                    <a:pt x="376" y="690"/>
                  </a:lnTo>
                  <a:lnTo>
                    <a:pt x="376" y="376"/>
                  </a:lnTo>
                  <a:close/>
                  <a:moveTo>
                    <a:pt x="752" y="0"/>
                  </a:moveTo>
                  <a:lnTo>
                    <a:pt x="1066" y="0"/>
                  </a:lnTo>
                  <a:lnTo>
                    <a:pt x="1066" y="690"/>
                  </a:lnTo>
                  <a:lnTo>
                    <a:pt x="752" y="690"/>
                  </a:lnTo>
                  <a:lnTo>
                    <a:pt x="752" y="0"/>
                  </a:lnTo>
                  <a:close/>
                  <a:moveTo>
                    <a:pt x="0" y="0"/>
                  </a:moveTo>
                  <a:lnTo>
                    <a:pt x="314" y="0"/>
                  </a:lnTo>
                  <a:lnTo>
                    <a:pt x="314" y="690"/>
                  </a:lnTo>
                  <a:lnTo>
                    <a:pt x="0" y="690"/>
                  </a:lnTo>
                  <a:lnTo>
                    <a:pt x="0" y="0"/>
                  </a:lnTo>
                  <a:close/>
                </a:path>
              </a:pathLst>
            </a:custGeom>
            <a:solidFill>
              <a:schemeClr val="tx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8" name="Freeform 39">
              <a:extLst>
                <a:ext uri="{FF2B5EF4-FFF2-40B4-BE49-F238E27FC236}">
                  <a16:creationId xmlns:a16="http://schemas.microsoft.com/office/drawing/2014/main" id="{8F845CB6-CEC8-0C5F-D310-9DDA6E91FC9C}"/>
                </a:ext>
              </a:extLst>
            </p:cNvPr>
            <p:cNvSpPr>
              <a:spLocks noEditPoints="1"/>
            </p:cNvSpPr>
            <p:nvPr/>
          </p:nvSpPr>
          <p:spPr bwMode="auto">
            <a:xfrm>
              <a:off x="348" y="340"/>
              <a:ext cx="266" cy="172"/>
            </a:xfrm>
            <a:custGeom>
              <a:avLst/>
              <a:gdLst>
                <a:gd name="T0" fmla="*/ 1 w 1066"/>
                <a:gd name="T1" fmla="*/ 0 h 690"/>
                <a:gd name="T2" fmla="*/ 1 w 1066"/>
                <a:gd name="T3" fmla="*/ 0 h 690"/>
                <a:gd name="T4" fmla="*/ 1 w 1066"/>
                <a:gd name="T5" fmla="*/ 0 h 690"/>
                <a:gd name="T6" fmla="*/ 1 w 1066"/>
                <a:gd name="T7" fmla="*/ 0 h 690"/>
                <a:gd name="T8" fmla="*/ 1 w 1066"/>
                <a:gd name="T9" fmla="*/ 0 h 690"/>
                <a:gd name="T10" fmla="*/ 0 w 1066"/>
                <a:gd name="T11" fmla="*/ 0 h 690"/>
                <a:gd name="T12" fmla="*/ 1 w 1066"/>
                <a:gd name="T13" fmla="*/ 0 h 690"/>
                <a:gd name="T14" fmla="*/ 1 w 1066"/>
                <a:gd name="T15" fmla="*/ 1 h 690"/>
                <a:gd name="T16" fmla="*/ 0 w 1066"/>
                <a:gd name="T17" fmla="*/ 1 h 690"/>
                <a:gd name="T18" fmla="*/ 0 w 1066"/>
                <a:gd name="T19" fmla="*/ 0 h 690"/>
                <a:gd name="T20" fmla="*/ 0 w 1066"/>
                <a:gd name="T21" fmla="*/ 0 h 690"/>
                <a:gd name="T22" fmla="*/ 0 w 1066"/>
                <a:gd name="T23" fmla="*/ 0 h 690"/>
                <a:gd name="T24" fmla="*/ 0 w 1066"/>
                <a:gd name="T25" fmla="*/ 0 h 690"/>
                <a:gd name="T26" fmla="*/ 0 w 1066"/>
                <a:gd name="T27" fmla="*/ 0 h 690"/>
                <a:gd name="T28" fmla="*/ 0 w 1066"/>
                <a:gd name="T29" fmla="*/ 0 h 69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66" h="690">
                  <a:moveTo>
                    <a:pt x="752" y="0"/>
                  </a:moveTo>
                  <a:lnTo>
                    <a:pt x="1066" y="0"/>
                  </a:lnTo>
                  <a:lnTo>
                    <a:pt x="1066" y="314"/>
                  </a:lnTo>
                  <a:lnTo>
                    <a:pt x="752" y="314"/>
                  </a:lnTo>
                  <a:lnTo>
                    <a:pt x="752" y="0"/>
                  </a:lnTo>
                  <a:close/>
                  <a:moveTo>
                    <a:pt x="376" y="0"/>
                  </a:moveTo>
                  <a:lnTo>
                    <a:pt x="690" y="0"/>
                  </a:lnTo>
                  <a:lnTo>
                    <a:pt x="690" y="690"/>
                  </a:lnTo>
                  <a:lnTo>
                    <a:pt x="376" y="690"/>
                  </a:lnTo>
                  <a:lnTo>
                    <a:pt x="376" y="0"/>
                  </a:lnTo>
                  <a:close/>
                  <a:moveTo>
                    <a:pt x="0" y="0"/>
                  </a:moveTo>
                  <a:lnTo>
                    <a:pt x="314" y="0"/>
                  </a:lnTo>
                  <a:lnTo>
                    <a:pt x="314" y="314"/>
                  </a:lnTo>
                  <a:lnTo>
                    <a:pt x="0" y="314"/>
                  </a:lnTo>
                  <a:lnTo>
                    <a:pt x="0" y="0"/>
                  </a:lnTo>
                  <a:close/>
                </a:path>
              </a:pathLst>
            </a:custGeom>
            <a:solidFill>
              <a:srgbClr val="80BF44"/>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grpSp>
    </p:spTree>
    <p:extLst>
      <p:ext uri="{BB962C8B-B14F-4D97-AF65-F5344CB8AC3E}">
        <p14:creationId xmlns:p14="http://schemas.microsoft.com/office/powerpoint/2010/main" val="38880506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Content Placeholder 1">
                <a:extLst>
                  <a:ext uri="{FF2B5EF4-FFF2-40B4-BE49-F238E27FC236}">
                    <a16:creationId xmlns:a16="http://schemas.microsoft.com/office/drawing/2014/main" id="{45A06F8C-7BD7-A7EF-CAB8-DB32833CD6CC}"/>
                  </a:ext>
                </a:extLst>
              </p:cNvPr>
              <p:cNvSpPr>
                <a:spLocks noGrp="1"/>
              </p:cNvSpPr>
              <p:nvPr>
                <p:ph idx="1"/>
              </p:nvPr>
            </p:nvSpPr>
            <p:spPr>
              <a:xfrm>
                <a:off x="287338" y="572810"/>
                <a:ext cx="5186362" cy="3459985"/>
              </a:xfrm>
            </p:spPr>
            <p:txBody>
              <a:bodyPr/>
              <a:lstStyle/>
              <a:p>
                <a:pPr algn="just"/>
                <a:r>
                  <a:rPr lang="en-US" sz="1200" dirty="0"/>
                  <a:t>If the fitting model was the true model, then the predicted values will have the same values and uncertainties as the observed data, and we have</a:t>
                </a:r>
              </a:p>
              <a:p>
                <a:pPr marL="0" indent="0" algn="just">
                  <a:buNone/>
                </a:pPr>
                <a14:m>
                  <m:oMathPara xmlns:m="http://schemas.openxmlformats.org/officeDocument/2006/math">
                    <m:oMathParaPr>
                      <m:jc m:val="centerGroup"/>
                    </m:oMathParaPr>
                    <m:oMath xmlns:m="http://schemas.openxmlformats.org/officeDocument/2006/math">
                      <m:sSup>
                        <m:sSupPr>
                          <m:ctrlPr>
                            <a:rPr lang="en-US" sz="1200" i="1" smtClean="0">
                              <a:latin typeface="Cambria Math" panose="02040503050406030204" pitchFamily="18" charset="0"/>
                            </a:rPr>
                          </m:ctrlPr>
                        </m:sSupPr>
                        <m:e>
                          <m:r>
                            <a:rPr lang="en-US" sz="1200" i="1">
                              <a:latin typeface="Cambria Math" panose="02040503050406030204" pitchFamily="18" charset="0"/>
                            </a:rPr>
                            <m:t>𝜒</m:t>
                          </m:r>
                        </m:e>
                        <m:sup>
                          <m:r>
                            <a:rPr lang="en-US" sz="1200" i="1">
                              <a:latin typeface="Cambria Math" panose="02040503050406030204" pitchFamily="18" charset="0"/>
                            </a:rPr>
                            <m:t>2</m:t>
                          </m:r>
                        </m:sup>
                      </m:sSup>
                      <m:r>
                        <a:rPr lang="en-US" sz="1200" b="0" i="1" smtClean="0">
                          <a:latin typeface="Cambria Math" panose="02040503050406030204" pitchFamily="18" charset="0"/>
                        </a:rPr>
                        <m:t>=</m:t>
                      </m:r>
                      <m:nary>
                        <m:naryPr>
                          <m:chr m:val="∑"/>
                          <m:supHide m:val="on"/>
                          <m:ctrlPr>
                            <a:rPr lang="en-US" sz="1200" i="1" smtClean="0">
                              <a:latin typeface="Cambria Math" panose="02040503050406030204" pitchFamily="18" charset="0"/>
                            </a:rPr>
                          </m:ctrlPr>
                        </m:naryPr>
                        <m:sub>
                          <m:r>
                            <a:rPr lang="en-US" sz="1200" i="1">
                              <a:latin typeface="Cambria Math" panose="02040503050406030204" pitchFamily="18" charset="0"/>
                            </a:rPr>
                            <m:t>𝑖</m:t>
                          </m:r>
                        </m:sub>
                        <m:sup/>
                        <m:e>
                          <m:f>
                            <m:fPr>
                              <m:ctrlPr>
                                <a:rPr lang="en-US" sz="1200" b="0" i="1" smtClean="0">
                                  <a:latin typeface="Cambria Math" panose="02040503050406030204" pitchFamily="18" charset="0"/>
                                </a:rPr>
                              </m:ctrlPr>
                            </m:fPr>
                            <m:num>
                              <m:sSup>
                                <m:sSupPr>
                                  <m:ctrlPr>
                                    <a:rPr lang="en-US" sz="1200" i="1">
                                      <a:latin typeface="Cambria Math" panose="02040503050406030204" pitchFamily="18" charset="0"/>
                                    </a:rPr>
                                  </m:ctrlPr>
                                </m:sSupPr>
                                <m:e>
                                  <m:d>
                                    <m:dPr>
                                      <m:ctrlPr>
                                        <a:rPr lang="en-US" sz="1200" i="1">
                                          <a:latin typeface="Cambria Math" panose="02040503050406030204" pitchFamily="18" charset="0"/>
                                        </a:rPr>
                                      </m:ctrlPr>
                                    </m:dPr>
                                    <m:e>
                                      <m:r>
                                        <a:rPr lang="en-US" sz="1200" b="0" i="1" smtClean="0">
                                          <a:latin typeface="Cambria Math" panose="02040503050406030204" pitchFamily="18" charset="0"/>
                                        </a:rPr>
                                        <m:t>𝑓</m:t>
                                      </m:r>
                                      <m:r>
                                        <a:rPr lang="en-US" sz="1200" b="0" i="1" smtClean="0">
                                          <a:latin typeface="Cambria Math" panose="02040503050406030204" pitchFamily="18" charset="0"/>
                                        </a:rPr>
                                        <m:t>(</m:t>
                                      </m:r>
                                      <m:sSub>
                                        <m:sSubPr>
                                          <m:ctrlPr>
                                            <a:rPr lang="en-US" sz="1200" b="0" i="1" smtClean="0">
                                              <a:latin typeface="Cambria Math" panose="02040503050406030204" pitchFamily="18" charset="0"/>
                                            </a:rPr>
                                          </m:ctrlPr>
                                        </m:sSubPr>
                                        <m:e>
                                          <m:r>
                                            <a:rPr lang="en-US" sz="1200" b="0" i="1" smtClean="0">
                                              <a:latin typeface="Cambria Math" panose="02040503050406030204" pitchFamily="18" charset="0"/>
                                            </a:rPr>
                                            <m:t>𝑥</m:t>
                                          </m:r>
                                        </m:e>
                                        <m:sub>
                                          <m:r>
                                            <a:rPr lang="en-US" sz="1200" b="0" i="1" smtClean="0">
                                              <a:latin typeface="Cambria Math" panose="02040503050406030204" pitchFamily="18" charset="0"/>
                                            </a:rPr>
                                            <m:t>𝑛</m:t>
                                          </m:r>
                                        </m:sub>
                                      </m:sSub>
                                      <m:r>
                                        <a:rPr lang="en-US" sz="1200" b="0" i="1" smtClean="0">
                                          <a:latin typeface="Cambria Math" panose="02040503050406030204" pitchFamily="18" charset="0"/>
                                        </a:rPr>
                                        <m:t>|</m:t>
                                      </m:r>
                                      <m:r>
                                        <a:rPr lang="en-US" sz="1200" b="0" i="1" smtClean="0">
                                          <a:latin typeface="Cambria Math" panose="02040503050406030204" pitchFamily="18" charset="0"/>
                                        </a:rPr>
                                        <m:t>𝛽</m:t>
                                      </m:r>
                                      <m:r>
                                        <a:rPr lang="en-US" sz="1200" b="0" i="1" smtClean="0">
                                          <a:latin typeface="Cambria Math" panose="02040503050406030204" pitchFamily="18" charset="0"/>
                                        </a:rPr>
                                        <m:t>)−</m:t>
                                      </m:r>
                                      <m:sSub>
                                        <m:sSubPr>
                                          <m:ctrlPr>
                                            <a:rPr lang="en-US" sz="1200" i="1">
                                              <a:latin typeface="Cambria Math" panose="02040503050406030204" pitchFamily="18" charset="0"/>
                                            </a:rPr>
                                          </m:ctrlPr>
                                        </m:sSubPr>
                                        <m:e>
                                          <m:r>
                                            <a:rPr lang="en-US" sz="1200" b="0" i="1" smtClean="0">
                                              <a:latin typeface="Cambria Math" panose="02040503050406030204" pitchFamily="18" charset="0"/>
                                            </a:rPr>
                                            <m:t>𝑂</m:t>
                                          </m:r>
                                        </m:e>
                                        <m:sub>
                                          <m:r>
                                            <a:rPr lang="en-US" sz="1200" i="1">
                                              <a:latin typeface="Cambria Math" panose="02040503050406030204" pitchFamily="18" charset="0"/>
                                            </a:rPr>
                                            <m:t>𝑖</m:t>
                                          </m:r>
                                        </m:sub>
                                      </m:sSub>
                                    </m:e>
                                  </m:d>
                                </m:e>
                                <m:sup>
                                  <m:r>
                                    <a:rPr lang="en-US" sz="1200" i="1">
                                      <a:latin typeface="Cambria Math" panose="02040503050406030204" pitchFamily="18" charset="0"/>
                                    </a:rPr>
                                    <m:t>2</m:t>
                                  </m:r>
                                </m:sup>
                              </m:sSup>
                            </m:num>
                            <m:den>
                              <m:sSubSup>
                                <m:sSubSupPr>
                                  <m:ctrlPr>
                                    <a:rPr lang="en-US" sz="1200" b="0" i="1" smtClean="0">
                                      <a:latin typeface="Cambria Math" panose="02040503050406030204" pitchFamily="18" charset="0"/>
                                    </a:rPr>
                                  </m:ctrlPr>
                                </m:sSubSupPr>
                                <m:e>
                                  <m:r>
                                    <a:rPr lang="en-US" sz="1200" b="0" i="1" smtClean="0">
                                      <a:latin typeface="Cambria Math" panose="02040503050406030204" pitchFamily="18" charset="0"/>
                                    </a:rPr>
                                    <m:t>𝜎</m:t>
                                  </m:r>
                                </m:e>
                                <m:sub>
                                  <m:r>
                                    <a:rPr lang="en-US" sz="1200" b="0" i="1" smtClean="0">
                                      <a:latin typeface="Cambria Math" panose="02040503050406030204" pitchFamily="18" charset="0"/>
                                    </a:rPr>
                                    <m:t>𝑖</m:t>
                                  </m:r>
                                </m:sub>
                                <m:sup>
                                  <m:r>
                                    <a:rPr lang="en-US" sz="1200" b="0" i="1" smtClean="0">
                                      <a:latin typeface="Cambria Math" panose="02040503050406030204" pitchFamily="18" charset="0"/>
                                    </a:rPr>
                                    <m:t>2</m:t>
                                  </m:r>
                                </m:sup>
                              </m:sSubSup>
                            </m:den>
                          </m:f>
                        </m:e>
                      </m:nary>
                      <m:r>
                        <a:rPr lang="en-US" sz="1200" b="0" i="1" smtClean="0">
                          <a:latin typeface="Cambria Math" panose="02040503050406030204" pitchFamily="18" charset="0"/>
                        </a:rPr>
                        <m:t>=</m:t>
                      </m:r>
                      <m:nary>
                        <m:naryPr>
                          <m:chr m:val="∑"/>
                          <m:supHide m:val="on"/>
                          <m:ctrlPr>
                            <a:rPr lang="en-US" sz="1200" i="1">
                              <a:latin typeface="Cambria Math" panose="02040503050406030204" pitchFamily="18" charset="0"/>
                            </a:rPr>
                          </m:ctrlPr>
                        </m:naryPr>
                        <m:sub>
                          <m:r>
                            <a:rPr lang="en-US" sz="1200" i="1">
                              <a:latin typeface="Cambria Math" panose="02040503050406030204" pitchFamily="18" charset="0"/>
                            </a:rPr>
                            <m:t>𝑖</m:t>
                          </m:r>
                        </m:sub>
                        <m:sup/>
                        <m:e>
                          <m:f>
                            <m:fPr>
                              <m:ctrlPr>
                                <a:rPr lang="en-US" sz="1200" i="1">
                                  <a:latin typeface="Cambria Math" panose="02040503050406030204" pitchFamily="18" charset="0"/>
                                </a:rPr>
                              </m:ctrlPr>
                            </m:fPr>
                            <m:num>
                              <m:sSup>
                                <m:sSupPr>
                                  <m:ctrlPr>
                                    <a:rPr lang="en-US" sz="1200" i="1">
                                      <a:latin typeface="Cambria Math" panose="02040503050406030204" pitchFamily="18" charset="0"/>
                                    </a:rPr>
                                  </m:ctrlPr>
                                </m:sSupPr>
                                <m:e>
                                  <m:d>
                                    <m:dPr>
                                      <m:ctrlPr>
                                        <a:rPr lang="en-US" sz="1200" i="1">
                                          <a:latin typeface="Cambria Math" panose="02040503050406030204" pitchFamily="18" charset="0"/>
                                        </a:rPr>
                                      </m:ctrlPr>
                                    </m:dPr>
                                    <m:e>
                                      <m:sSub>
                                        <m:sSubPr>
                                          <m:ctrlPr>
                                            <a:rPr lang="en-US" sz="1200" i="1">
                                              <a:latin typeface="Cambria Math" panose="02040503050406030204" pitchFamily="18" charset="0"/>
                                            </a:rPr>
                                          </m:ctrlPr>
                                        </m:sSubPr>
                                        <m:e>
                                          <m:r>
                                            <a:rPr lang="en-US" sz="1200" i="1">
                                              <a:latin typeface="Cambria Math" panose="02040503050406030204" pitchFamily="18" charset="0"/>
                                            </a:rPr>
                                            <m:t>𝑂</m:t>
                                          </m:r>
                                        </m:e>
                                        <m:sub>
                                          <m:r>
                                            <a:rPr lang="en-US" sz="1200" i="1">
                                              <a:latin typeface="Cambria Math" panose="02040503050406030204" pitchFamily="18" charset="0"/>
                                            </a:rPr>
                                            <m:t>𝑖</m:t>
                                          </m:r>
                                        </m:sub>
                                      </m:sSub>
                                      <m:r>
                                        <a:rPr lang="en-US" sz="1200" b="0" i="1" smtClean="0">
                                          <a:latin typeface="Cambria Math" panose="02040503050406030204" pitchFamily="18" charset="0"/>
                                        </a:rPr>
                                        <m:t>±</m:t>
                                      </m:r>
                                      <m:sSub>
                                        <m:sSubPr>
                                          <m:ctrlPr>
                                            <a:rPr lang="en-US" sz="1200" b="0" i="1" smtClean="0">
                                              <a:latin typeface="Cambria Math" panose="02040503050406030204" pitchFamily="18" charset="0"/>
                                            </a:rPr>
                                          </m:ctrlPr>
                                        </m:sSubPr>
                                        <m:e>
                                          <m:r>
                                            <a:rPr lang="en-US" sz="1200" b="0" i="1" smtClean="0">
                                              <a:latin typeface="Cambria Math" panose="02040503050406030204" pitchFamily="18" charset="0"/>
                                            </a:rPr>
                                            <m:t>𝜎</m:t>
                                          </m:r>
                                        </m:e>
                                        <m:sub>
                                          <m:r>
                                            <a:rPr lang="en-US" sz="1200" b="0" i="1" smtClean="0">
                                              <a:latin typeface="Cambria Math" panose="02040503050406030204" pitchFamily="18" charset="0"/>
                                            </a:rPr>
                                            <m:t>𝑖</m:t>
                                          </m:r>
                                        </m:sub>
                                      </m:sSub>
                                      <m:r>
                                        <a:rPr lang="en-US" sz="1200" i="1">
                                          <a:latin typeface="Cambria Math" panose="02040503050406030204" pitchFamily="18" charset="0"/>
                                        </a:rPr>
                                        <m:t>−</m:t>
                                      </m:r>
                                      <m:sSub>
                                        <m:sSubPr>
                                          <m:ctrlPr>
                                            <a:rPr lang="en-US" sz="1200" i="1">
                                              <a:latin typeface="Cambria Math" panose="02040503050406030204" pitchFamily="18" charset="0"/>
                                            </a:rPr>
                                          </m:ctrlPr>
                                        </m:sSubPr>
                                        <m:e>
                                          <m:r>
                                            <a:rPr lang="en-US" sz="1200" i="1">
                                              <a:latin typeface="Cambria Math" panose="02040503050406030204" pitchFamily="18" charset="0"/>
                                            </a:rPr>
                                            <m:t>𝑂</m:t>
                                          </m:r>
                                        </m:e>
                                        <m:sub>
                                          <m:r>
                                            <a:rPr lang="en-US" sz="1200" i="1">
                                              <a:latin typeface="Cambria Math" panose="02040503050406030204" pitchFamily="18" charset="0"/>
                                            </a:rPr>
                                            <m:t>𝑖</m:t>
                                          </m:r>
                                        </m:sub>
                                      </m:sSub>
                                    </m:e>
                                  </m:d>
                                </m:e>
                                <m:sup>
                                  <m:r>
                                    <a:rPr lang="en-US" sz="1200" i="1">
                                      <a:latin typeface="Cambria Math" panose="02040503050406030204" pitchFamily="18" charset="0"/>
                                    </a:rPr>
                                    <m:t>2</m:t>
                                  </m:r>
                                </m:sup>
                              </m:sSup>
                            </m:num>
                            <m:den>
                              <m:sSubSup>
                                <m:sSubSupPr>
                                  <m:ctrlPr>
                                    <a:rPr lang="en-US" sz="1200" i="1">
                                      <a:latin typeface="Cambria Math" panose="02040503050406030204" pitchFamily="18" charset="0"/>
                                    </a:rPr>
                                  </m:ctrlPr>
                                </m:sSubSupPr>
                                <m:e>
                                  <m:r>
                                    <a:rPr lang="en-US" sz="1200" i="1">
                                      <a:latin typeface="Cambria Math" panose="02040503050406030204" pitchFamily="18" charset="0"/>
                                    </a:rPr>
                                    <m:t>𝜎</m:t>
                                  </m:r>
                                </m:e>
                                <m:sub>
                                  <m:r>
                                    <a:rPr lang="en-US" sz="1200" i="1">
                                      <a:latin typeface="Cambria Math" panose="02040503050406030204" pitchFamily="18" charset="0"/>
                                    </a:rPr>
                                    <m:t>𝑖</m:t>
                                  </m:r>
                                </m:sub>
                                <m:sup>
                                  <m:r>
                                    <a:rPr lang="en-US" sz="1200" i="1">
                                      <a:latin typeface="Cambria Math" panose="02040503050406030204" pitchFamily="18" charset="0"/>
                                    </a:rPr>
                                    <m:t>2</m:t>
                                  </m:r>
                                </m:sup>
                              </m:sSubSup>
                            </m:den>
                          </m:f>
                          <m:r>
                            <a:rPr lang="en-US" sz="1200" b="0" i="1" smtClean="0">
                              <a:latin typeface="Cambria Math" panose="02040503050406030204" pitchFamily="18" charset="0"/>
                            </a:rPr>
                            <m:t>=</m:t>
                          </m:r>
                          <m:r>
                            <a:rPr lang="en-US" sz="1200" b="0" i="1" smtClean="0">
                              <a:latin typeface="Cambria Math" panose="02040503050406030204" pitchFamily="18" charset="0"/>
                            </a:rPr>
                            <m:t>𝑑𝑜𝑓</m:t>
                          </m:r>
                        </m:e>
                      </m:nary>
                    </m:oMath>
                  </m:oMathPara>
                </a14:m>
                <a:endParaRPr lang="en-GB" sz="1200" dirty="0"/>
              </a:p>
              <a:p>
                <a:pPr algn="just"/>
                <a:r>
                  <a:rPr lang="en-US" sz="1200" b="0" dirty="0"/>
                  <a:t>If </a:t>
                </a:r>
                <a14:m>
                  <m:oMath xmlns:m="http://schemas.openxmlformats.org/officeDocument/2006/math">
                    <m:sSup>
                      <m:sSupPr>
                        <m:ctrlPr>
                          <a:rPr lang="en-US" sz="1200" b="0" i="1" smtClean="0">
                            <a:latin typeface="Cambria Math" panose="02040503050406030204" pitchFamily="18" charset="0"/>
                          </a:rPr>
                        </m:ctrlPr>
                      </m:sSupPr>
                      <m:e>
                        <m:r>
                          <a:rPr lang="en-US" sz="1200" b="0" i="1" smtClean="0">
                            <a:latin typeface="Cambria Math" panose="02040503050406030204" pitchFamily="18" charset="0"/>
                          </a:rPr>
                          <m:t>𝜒</m:t>
                        </m:r>
                      </m:e>
                      <m:sup>
                        <m:r>
                          <a:rPr lang="en-US" sz="1200" b="0" i="1" smtClean="0">
                            <a:latin typeface="Cambria Math" panose="02040503050406030204" pitchFamily="18" charset="0"/>
                          </a:rPr>
                          <m:t>2</m:t>
                        </m:r>
                      </m:sup>
                    </m:sSup>
                    <m:r>
                      <a:rPr lang="en-US" sz="1200" i="1">
                        <a:latin typeface="Cambria Math" panose="02040503050406030204" pitchFamily="18" charset="0"/>
                      </a:rPr>
                      <m:t>/</m:t>
                    </m:r>
                    <m:r>
                      <a:rPr lang="en-US" sz="1200" i="1">
                        <a:latin typeface="Cambria Math" panose="02040503050406030204" pitchFamily="18" charset="0"/>
                      </a:rPr>
                      <m:t>𝑑𝑜𝑓</m:t>
                    </m:r>
                    <m:r>
                      <a:rPr lang="en-US" sz="1200" i="1">
                        <a:latin typeface="Cambria Math" panose="02040503050406030204" pitchFamily="18" charset="0"/>
                      </a:rPr>
                      <m:t>&gt;1</m:t>
                    </m:r>
                  </m:oMath>
                </a14:m>
                <a:r>
                  <a:rPr lang="en-GB" sz="1200" dirty="0"/>
                  <a:t>, it implies underfitting. </a:t>
                </a:r>
                <a:r>
                  <a:rPr lang="en-US" sz="1200" dirty="0"/>
                  <a:t>If </a:t>
                </a:r>
                <a14:m>
                  <m:oMath xmlns:m="http://schemas.openxmlformats.org/officeDocument/2006/math">
                    <m:sSup>
                      <m:sSupPr>
                        <m:ctrlPr>
                          <a:rPr lang="en-US" sz="1200" i="1">
                            <a:latin typeface="Cambria Math" panose="02040503050406030204" pitchFamily="18" charset="0"/>
                          </a:rPr>
                        </m:ctrlPr>
                      </m:sSupPr>
                      <m:e>
                        <m:r>
                          <a:rPr lang="en-US" sz="1200" i="1">
                            <a:latin typeface="Cambria Math" panose="02040503050406030204" pitchFamily="18" charset="0"/>
                          </a:rPr>
                          <m:t>𝜒</m:t>
                        </m:r>
                      </m:e>
                      <m:sup>
                        <m:r>
                          <a:rPr lang="en-US" sz="1200" i="1">
                            <a:latin typeface="Cambria Math" panose="02040503050406030204" pitchFamily="18" charset="0"/>
                          </a:rPr>
                          <m:t>2</m:t>
                        </m:r>
                      </m:sup>
                    </m:sSup>
                    <m:r>
                      <a:rPr lang="en-US" sz="1200" i="1">
                        <a:latin typeface="Cambria Math" panose="02040503050406030204" pitchFamily="18" charset="0"/>
                      </a:rPr>
                      <m:t>/</m:t>
                    </m:r>
                    <m:r>
                      <a:rPr lang="en-US" sz="1200" i="1">
                        <a:latin typeface="Cambria Math" panose="02040503050406030204" pitchFamily="18" charset="0"/>
                      </a:rPr>
                      <m:t>𝑑𝑜𝑓</m:t>
                    </m:r>
                    <m:r>
                      <a:rPr lang="en-US" sz="1200" i="1">
                        <a:latin typeface="Cambria Math" panose="02040503050406030204" pitchFamily="18" charset="0"/>
                      </a:rPr>
                      <m:t>&lt;</m:t>
                    </m:r>
                    <m:r>
                      <a:rPr lang="en-US" sz="1200" i="1">
                        <a:latin typeface="Cambria Math" panose="02040503050406030204" pitchFamily="18" charset="0"/>
                      </a:rPr>
                      <m:t>1</m:t>
                    </m:r>
                  </m:oMath>
                </a14:m>
                <a:r>
                  <a:rPr lang="en-GB" sz="1200" dirty="0"/>
                  <a:t>, it implies over fitting.</a:t>
                </a:r>
              </a:p>
              <a:p>
                <a:pPr algn="just"/>
                <a:r>
                  <a:rPr lang="en-GB" sz="1200" dirty="0"/>
                  <a:t>If there were zero-standard deviations (uncertainties) “such as in the toy scan”, since chi-square statistic assumes that data come from a Gaussian generative process, and since it cannot be a zero-standard deviation in the Gaussian model, a chi-square statistic would be inappropriate to be applied.</a:t>
                </a:r>
              </a:p>
            </p:txBody>
          </p:sp>
        </mc:Choice>
        <mc:Fallback>
          <p:sp>
            <p:nvSpPr>
              <p:cNvPr id="2" name="Content Placeholder 1">
                <a:extLst>
                  <a:ext uri="{FF2B5EF4-FFF2-40B4-BE49-F238E27FC236}">
                    <a16:creationId xmlns:a16="http://schemas.microsoft.com/office/drawing/2014/main" id="{45A06F8C-7BD7-A7EF-CAB8-DB32833CD6CC}"/>
                  </a:ext>
                </a:extLst>
              </p:cNvPr>
              <p:cNvSpPr>
                <a:spLocks noGrp="1" noRot="1" noChangeAspect="1" noMove="1" noResize="1" noEditPoints="1" noAdjustHandles="1" noChangeArrowheads="1" noChangeShapeType="1" noTextEdit="1"/>
              </p:cNvSpPr>
              <p:nvPr>
                <p:ph idx="1"/>
              </p:nvPr>
            </p:nvSpPr>
            <p:spPr>
              <a:xfrm>
                <a:off x="287338" y="572810"/>
                <a:ext cx="5186362" cy="3459985"/>
              </a:xfrm>
              <a:blipFill>
                <a:blip r:embed="rId2"/>
                <a:stretch>
                  <a:fillRect l="-588" t="-2465" r="-705"/>
                </a:stretch>
              </a:blipFill>
            </p:spPr>
            <p:txBody>
              <a:bodyPr/>
              <a:lstStyle/>
              <a:p>
                <a:r>
                  <a:rPr lang="en-GB">
                    <a:noFill/>
                  </a:rPr>
                  <a:t> </a:t>
                </a:r>
              </a:p>
            </p:txBody>
          </p:sp>
        </mc:Fallback>
      </mc:AlternateContent>
      <p:sp>
        <p:nvSpPr>
          <p:cNvPr id="12" name="Rectangle 2">
            <a:extLst>
              <a:ext uri="{FF2B5EF4-FFF2-40B4-BE49-F238E27FC236}">
                <a16:creationId xmlns:a16="http://schemas.microsoft.com/office/drawing/2014/main" id="{3DBAA94E-9D95-88CB-D152-6F5AC4B96851}"/>
              </a:ext>
            </a:extLst>
          </p:cNvPr>
          <p:cNvSpPr>
            <a:spLocks noGrp="1" noChangeArrowheads="1"/>
          </p:cNvSpPr>
          <p:nvPr>
            <p:ph type="title"/>
          </p:nvPr>
        </p:nvSpPr>
        <p:spPr>
          <a:xfrm>
            <a:off x="2556844" y="-2380"/>
            <a:ext cx="3095625" cy="544512"/>
          </a:xfrm>
        </p:spPr>
        <p:txBody>
          <a:bodyPr/>
          <a:lstStyle/>
          <a:p>
            <a:pPr eaLnBrk="1" hangingPunct="1"/>
            <a:r>
              <a:rPr lang="en-US" altLang="en-US" sz="1500" b="1" dirty="0">
                <a:solidFill>
                  <a:schemeClr val="bg2"/>
                </a:solidFill>
                <a:latin typeface="Calibri" panose="020F0502020204030204" pitchFamily="34" charset="0"/>
              </a:rPr>
              <a:t>Appendix</a:t>
            </a:r>
          </a:p>
        </p:txBody>
      </p:sp>
      <p:cxnSp>
        <p:nvCxnSpPr>
          <p:cNvPr id="13" name="AutoShape 12">
            <a:extLst>
              <a:ext uri="{FF2B5EF4-FFF2-40B4-BE49-F238E27FC236}">
                <a16:creationId xmlns:a16="http://schemas.microsoft.com/office/drawing/2014/main" id="{C6518F43-96EE-BF94-251D-A4B6ED433372}"/>
              </a:ext>
            </a:extLst>
          </p:cNvPr>
          <p:cNvCxnSpPr>
            <a:cxnSpLocks noChangeShapeType="1"/>
          </p:cNvCxnSpPr>
          <p:nvPr/>
        </p:nvCxnSpPr>
        <p:spPr bwMode="auto">
          <a:xfrm>
            <a:off x="2592388" y="472652"/>
            <a:ext cx="3168650" cy="0"/>
          </a:xfrm>
          <a:prstGeom prst="straightConnector1">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14" name="Group 34">
            <a:extLst>
              <a:ext uri="{FF2B5EF4-FFF2-40B4-BE49-F238E27FC236}">
                <a16:creationId xmlns:a16="http://schemas.microsoft.com/office/drawing/2014/main" id="{5EA33FE8-6C68-EC8B-11E4-B6CD6C1B53B2}"/>
              </a:ext>
            </a:extLst>
          </p:cNvPr>
          <p:cNvGrpSpPr>
            <a:grpSpLocks noChangeAspect="1"/>
          </p:cNvGrpSpPr>
          <p:nvPr/>
        </p:nvGrpSpPr>
        <p:grpSpPr bwMode="auto">
          <a:xfrm>
            <a:off x="63500" y="-71661"/>
            <a:ext cx="1592883" cy="735917"/>
            <a:chOff x="230" y="217"/>
            <a:chExt cx="1096" cy="507"/>
          </a:xfrm>
        </p:grpSpPr>
        <p:sp>
          <p:nvSpPr>
            <p:cNvPr id="15" name="AutoShape 33">
              <a:extLst>
                <a:ext uri="{FF2B5EF4-FFF2-40B4-BE49-F238E27FC236}">
                  <a16:creationId xmlns:a16="http://schemas.microsoft.com/office/drawing/2014/main" id="{8B371451-38B6-A211-8BA9-E9505D4E75B5}"/>
                </a:ext>
              </a:extLst>
            </p:cNvPr>
            <p:cNvSpPr>
              <a:spLocks noChangeAspect="1" noChangeArrowheads="1" noTextEdit="1"/>
            </p:cNvSpPr>
            <p:nvPr/>
          </p:nvSpPr>
          <p:spPr bwMode="auto">
            <a:xfrm>
              <a:off x="230" y="217"/>
              <a:ext cx="1096" cy="5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16" name="Freeform 37">
              <a:extLst>
                <a:ext uri="{FF2B5EF4-FFF2-40B4-BE49-F238E27FC236}">
                  <a16:creationId xmlns:a16="http://schemas.microsoft.com/office/drawing/2014/main" id="{DFBAE46D-2C56-67F5-9DED-850D9BCE4190}"/>
                </a:ext>
              </a:extLst>
            </p:cNvPr>
            <p:cNvSpPr>
              <a:spLocks noEditPoints="1"/>
            </p:cNvSpPr>
            <p:nvPr/>
          </p:nvSpPr>
          <p:spPr bwMode="auto">
            <a:xfrm>
              <a:off x="661" y="366"/>
              <a:ext cx="544" cy="241"/>
            </a:xfrm>
            <a:custGeom>
              <a:avLst/>
              <a:gdLst>
                <a:gd name="T0" fmla="*/ 1 w 2179"/>
                <a:gd name="T1" fmla="*/ 1 h 964"/>
                <a:gd name="T2" fmla="*/ 2 w 2179"/>
                <a:gd name="T3" fmla="*/ 1 h 964"/>
                <a:gd name="T4" fmla="*/ 1 w 2179"/>
                <a:gd name="T5" fmla="*/ 1 h 964"/>
                <a:gd name="T6" fmla="*/ 1 w 2179"/>
                <a:gd name="T7" fmla="*/ 1 h 964"/>
                <a:gd name="T8" fmla="*/ 1 w 2179"/>
                <a:gd name="T9" fmla="*/ 1 h 964"/>
                <a:gd name="T10" fmla="*/ 1 w 2179"/>
                <a:gd name="T11" fmla="*/ 1 h 964"/>
                <a:gd name="T12" fmla="*/ 1 w 2179"/>
                <a:gd name="T13" fmla="*/ 1 h 964"/>
                <a:gd name="T14" fmla="*/ 0 w 2179"/>
                <a:gd name="T15" fmla="*/ 1 h 964"/>
                <a:gd name="T16" fmla="*/ 0 w 2179"/>
                <a:gd name="T17" fmla="*/ 1 h 964"/>
                <a:gd name="T18" fmla="*/ 0 w 2179"/>
                <a:gd name="T19" fmla="*/ 1 h 964"/>
                <a:gd name="T20" fmla="*/ 0 w 2179"/>
                <a:gd name="T21" fmla="*/ 1 h 964"/>
                <a:gd name="T22" fmla="*/ 0 w 2179"/>
                <a:gd name="T23" fmla="*/ 1 h 964"/>
                <a:gd name="T24" fmla="*/ 0 w 2179"/>
                <a:gd name="T25" fmla="*/ 1 h 964"/>
                <a:gd name="T26" fmla="*/ 1 w 2179"/>
                <a:gd name="T27" fmla="*/ 1 h 964"/>
                <a:gd name="T28" fmla="*/ 1 w 2179"/>
                <a:gd name="T29" fmla="*/ 1 h 964"/>
                <a:gd name="T30" fmla="*/ 1 w 2179"/>
                <a:gd name="T31" fmla="*/ 1 h 964"/>
                <a:gd name="T32" fmla="*/ 1 w 2179"/>
                <a:gd name="T33" fmla="*/ 1 h 964"/>
                <a:gd name="T34" fmla="*/ 1 w 2179"/>
                <a:gd name="T35" fmla="*/ 1 h 964"/>
                <a:gd name="T36" fmla="*/ 1 w 2179"/>
                <a:gd name="T37" fmla="*/ 1 h 964"/>
                <a:gd name="T38" fmla="*/ 0 w 2179"/>
                <a:gd name="T39" fmla="*/ 1 h 964"/>
                <a:gd name="T40" fmla="*/ 0 w 2179"/>
                <a:gd name="T41" fmla="*/ 1 h 964"/>
                <a:gd name="T42" fmla="*/ 0 w 2179"/>
                <a:gd name="T43" fmla="*/ 1 h 964"/>
                <a:gd name="T44" fmla="*/ 0 w 2179"/>
                <a:gd name="T45" fmla="*/ 1 h 964"/>
                <a:gd name="T46" fmla="*/ 2 w 2179"/>
                <a:gd name="T47" fmla="*/ 1 h 964"/>
                <a:gd name="T48" fmla="*/ 2 w 2179"/>
                <a:gd name="T49" fmla="*/ 1 h 964"/>
                <a:gd name="T50" fmla="*/ 1 w 2179"/>
                <a:gd name="T51" fmla="*/ 1 h 964"/>
                <a:gd name="T52" fmla="*/ 1 w 2179"/>
                <a:gd name="T53" fmla="*/ 1 h 964"/>
                <a:gd name="T54" fmla="*/ 1 w 2179"/>
                <a:gd name="T55" fmla="*/ 1 h 964"/>
                <a:gd name="T56" fmla="*/ 1 w 2179"/>
                <a:gd name="T57" fmla="*/ 1 h 964"/>
                <a:gd name="T58" fmla="*/ 0 w 2179"/>
                <a:gd name="T59" fmla="*/ 1 h 964"/>
                <a:gd name="T60" fmla="*/ 0 w 2179"/>
                <a:gd name="T61" fmla="*/ 1 h 964"/>
                <a:gd name="T62" fmla="*/ 0 w 2179"/>
                <a:gd name="T63" fmla="*/ 1 h 964"/>
                <a:gd name="T64" fmla="*/ 2 w 2179"/>
                <a:gd name="T65" fmla="*/ 1 h 964"/>
                <a:gd name="T66" fmla="*/ 2 w 2179"/>
                <a:gd name="T67" fmla="*/ 1 h 964"/>
                <a:gd name="T68" fmla="*/ 2 w 2179"/>
                <a:gd name="T69" fmla="*/ 1 h 964"/>
                <a:gd name="T70" fmla="*/ 2 w 2179"/>
                <a:gd name="T71" fmla="*/ 1 h 964"/>
                <a:gd name="T72" fmla="*/ 1 w 2179"/>
                <a:gd name="T73" fmla="*/ 1 h 964"/>
                <a:gd name="T74" fmla="*/ 1 w 2179"/>
                <a:gd name="T75" fmla="*/ 1 h 964"/>
                <a:gd name="T76" fmla="*/ 1 w 2179"/>
                <a:gd name="T77" fmla="*/ 1 h 964"/>
                <a:gd name="T78" fmla="*/ 1 w 2179"/>
                <a:gd name="T79" fmla="*/ 1 h 964"/>
                <a:gd name="T80" fmla="*/ 0 w 2179"/>
                <a:gd name="T81" fmla="*/ 1 h 964"/>
                <a:gd name="T82" fmla="*/ 0 w 2179"/>
                <a:gd name="T83" fmla="*/ 1 h 964"/>
                <a:gd name="T84" fmla="*/ 0 w 2179"/>
                <a:gd name="T85" fmla="*/ 1 h 964"/>
                <a:gd name="T86" fmla="*/ 0 w 2179"/>
                <a:gd name="T87" fmla="*/ 0 h 964"/>
                <a:gd name="T88" fmla="*/ 0 w 2179"/>
                <a:gd name="T89" fmla="*/ 0 h 964"/>
                <a:gd name="T90" fmla="*/ 0 w 2179"/>
                <a:gd name="T91" fmla="*/ 0 h 964"/>
                <a:gd name="T92" fmla="*/ 1 w 2179"/>
                <a:gd name="T93" fmla="*/ 0 h 964"/>
                <a:gd name="T94" fmla="*/ 0 w 2179"/>
                <a:gd name="T95" fmla="*/ 0 h 964"/>
                <a:gd name="T96" fmla="*/ 0 w 2179"/>
                <a:gd name="T97" fmla="*/ 0 h 964"/>
                <a:gd name="T98" fmla="*/ 0 w 2179"/>
                <a:gd name="T99" fmla="*/ 0 h 964"/>
                <a:gd name="T100" fmla="*/ 1 w 2179"/>
                <a:gd name="T101" fmla="*/ 0 h 964"/>
                <a:gd name="T102" fmla="*/ 1 w 2179"/>
                <a:gd name="T103" fmla="*/ 0 h 964"/>
                <a:gd name="T104" fmla="*/ 1 w 2179"/>
                <a:gd name="T105" fmla="*/ 0 h 964"/>
                <a:gd name="T106" fmla="*/ 1 w 2179"/>
                <a:gd name="T107" fmla="*/ 0 h 964"/>
                <a:gd name="T108" fmla="*/ 1 w 2179"/>
                <a:gd name="T109" fmla="*/ 0 h 964"/>
                <a:gd name="T110" fmla="*/ 0 w 2179"/>
                <a:gd name="T111" fmla="*/ 0 h 964"/>
                <a:gd name="T112" fmla="*/ 0 w 2179"/>
                <a:gd name="T113" fmla="*/ 0 h 964"/>
                <a:gd name="T114" fmla="*/ 0 w 2179"/>
                <a:gd name="T115" fmla="*/ 0 h 96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2179" h="964">
                  <a:moveTo>
                    <a:pt x="1059" y="766"/>
                  </a:moveTo>
                  <a:lnTo>
                    <a:pt x="1059" y="834"/>
                  </a:lnTo>
                  <a:lnTo>
                    <a:pt x="1085" y="834"/>
                  </a:lnTo>
                  <a:lnTo>
                    <a:pt x="1107" y="831"/>
                  </a:lnTo>
                  <a:lnTo>
                    <a:pt x="1121" y="825"/>
                  </a:lnTo>
                  <a:lnTo>
                    <a:pt x="1131" y="814"/>
                  </a:lnTo>
                  <a:lnTo>
                    <a:pt x="1133" y="799"/>
                  </a:lnTo>
                  <a:lnTo>
                    <a:pt x="1131" y="786"/>
                  </a:lnTo>
                  <a:lnTo>
                    <a:pt x="1123" y="776"/>
                  </a:lnTo>
                  <a:lnTo>
                    <a:pt x="1109" y="769"/>
                  </a:lnTo>
                  <a:lnTo>
                    <a:pt x="1089" y="766"/>
                  </a:lnTo>
                  <a:lnTo>
                    <a:pt x="1059" y="766"/>
                  </a:lnTo>
                  <a:close/>
                  <a:moveTo>
                    <a:pt x="1677" y="738"/>
                  </a:moveTo>
                  <a:lnTo>
                    <a:pt x="1714" y="738"/>
                  </a:lnTo>
                  <a:lnTo>
                    <a:pt x="1780" y="838"/>
                  </a:lnTo>
                  <a:lnTo>
                    <a:pt x="1845" y="738"/>
                  </a:lnTo>
                  <a:lnTo>
                    <a:pt x="1883" y="738"/>
                  </a:lnTo>
                  <a:lnTo>
                    <a:pt x="1796" y="867"/>
                  </a:lnTo>
                  <a:lnTo>
                    <a:pt x="1796" y="960"/>
                  </a:lnTo>
                  <a:lnTo>
                    <a:pt x="1764" y="960"/>
                  </a:lnTo>
                  <a:lnTo>
                    <a:pt x="1764" y="867"/>
                  </a:lnTo>
                  <a:lnTo>
                    <a:pt x="1677" y="738"/>
                  </a:lnTo>
                  <a:close/>
                  <a:moveTo>
                    <a:pt x="1487" y="738"/>
                  </a:moveTo>
                  <a:lnTo>
                    <a:pt x="1657" y="738"/>
                  </a:lnTo>
                  <a:lnTo>
                    <a:pt x="1657" y="766"/>
                  </a:lnTo>
                  <a:lnTo>
                    <a:pt x="1588" y="766"/>
                  </a:lnTo>
                  <a:lnTo>
                    <a:pt x="1588" y="960"/>
                  </a:lnTo>
                  <a:lnTo>
                    <a:pt x="1556" y="960"/>
                  </a:lnTo>
                  <a:lnTo>
                    <a:pt x="1556" y="766"/>
                  </a:lnTo>
                  <a:lnTo>
                    <a:pt x="1487" y="766"/>
                  </a:lnTo>
                  <a:lnTo>
                    <a:pt x="1487" y="738"/>
                  </a:lnTo>
                  <a:close/>
                  <a:moveTo>
                    <a:pt x="1410" y="738"/>
                  </a:moveTo>
                  <a:lnTo>
                    <a:pt x="1441" y="738"/>
                  </a:lnTo>
                  <a:lnTo>
                    <a:pt x="1441" y="960"/>
                  </a:lnTo>
                  <a:lnTo>
                    <a:pt x="1410" y="960"/>
                  </a:lnTo>
                  <a:lnTo>
                    <a:pt x="1410" y="738"/>
                  </a:lnTo>
                  <a:close/>
                  <a:moveTo>
                    <a:pt x="1027" y="738"/>
                  </a:moveTo>
                  <a:lnTo>
                    <a:pt x="1081" y="738"/>
                  </a:lnTo>
                  <a:lnTo>
                    <a:pt x="1097" y="738"/>
                  </a:lnTo>
                  <a:lnTo>
                    <a:pt x="1113" y="741"/>
                  </a:lnTo>
                  <a:lnTo>
                    <a:pt x="1128" y="744"/>
                  </a:lnTo>
                  <a:lnTo>
                    <a:pt x="1141" y="749"/>
                  </a:lnTo>
                  <a:lnTo>
                    <a:pt x="1152" y="757"/>
                  </a:lnTo>
                  <a:lnTo>
                    <a:pt x="1160" y="766"/>
                  </a:lnTo>
                  <a:lnTo>
                    <a:pt x="1165" y="781"/>
                  </a:lnTo>
                  <a:lnTo>
                    <a:pt x="1168" y="798"/>
                  </a:lnTo>
                  <a:lnTo>
                    <a:pt x="1164" y="818"/>
                  </a:lnTo>
                  <a:lnTo>
                    <a:pt x="1154" y="833"/>
                  </a:lnTo>
                  <a:lnTo>
                    <a:pt x="1140" y="843"/>
                  </a:lnTo>
                  <a:lnTo>
                    <a:pt x="1121" y="849"/>
                  </a:lnTo>
                  <a:lnTo>
                    <a:pt x="1121" y="850"/>
                  </a:lnTo>
                  <a:lnTo>
                    <a:pt x="1131" y="854"/>
                  </a:lnTo>
                  <a:lnTo>
                    <a:pt x="1137" y="861"/>
                  </a:lnTo>
                  <a:lnTo>
                    <a:pt x="1144" y="873"/>
                  </a:lnTo>
                  <a:lnTo>
                    <a:pt x="1185" y="960"/>
                  </a:lnTo>
                  <a:lnTo>
                    <a:pt x="1149" y="960"/>
                  </a:lnTo>
                  <a:lnTo>
                    <a:pt x="1115" y="883"/>
                  </a:lnTo>
                  <a:lnTo>
                    <a:pt x="1108" y="871"/>
                  </a:lnTo>
                  <a:lnTo>
                    <a:pt x="1099" y="865"/>
                  </a:lnTo>
                  <a:lnTo>
                    <a:pt x="1089" y="862"/>
                  </a:lnTo>
                  <a:lnTo>
                    <a:pt x="1077" y="862"/>
                  </a:lnTo>
                  <a:lnTo>
                    <a:pt x="1059" y="862"/>
                  </a:lnTo>
                  <a:lnTo>
                    <a:pt x="1059" y="960"/>
                  </a:lnTo>
                  <a:lnTo>
                    <a:pt x="1027" y="960"/>
                  </a:lnTo>
                  <a:lnTo>
                    <a:pt x="1027" y="738"/>
                  </a:lnTo>
                  <a:close/>
                  <a:moveTo>
                    <a:pt x="840" y="738"/>
                  </a:moveTo>
                  <a:lnTo>
                    <a:pt x="965" y="738"/>
                  </a:lnTo>
                  <a:lnTo>
                    <a:pt x="965" y="766"/>
                  </a:lnTo>
                  <a:lnTo>
                    <a:pt x="872" y="766"/>
                  </a:lnTo>
                  <a:lnTo>
                    <a:pt x="872" y="831"/>
                  </a:lnTo>
                  <a:lnTo>
                    <a:pt x="957" y="831"/>
                  </a:lnTo>
                  <a:lnTo>
                    <a:pt x="957" y="859"/>
                  </a:lnTo>
                  <a:lnTo>
                    <a:pt x="872" y="859"/>
                  </a:lnTo>
                  <a:lnTo>
                    <a:pt x="872" y="932"/>
                  </a:lnTo>
                  <a:lnTo>
                    <a:pt x="965" y="932"/>
                  </a:lnTo>
                  <a:lnTo>
                    <a:pt x="965" y="960"/>
                  </a:lnTo>
                  <a:lnTo>
                    <a:pt x="840" y="960"/>
                  </a:lnTo>
                  <a:lnTo>
                    <a:pt x="840" y="738"/>
                  </a:lnTo>
                  <a:close/>
                  <a:moveTo>
                    <a:pt x="586" y="738"/>
                  </a:moveTo>
                  <a:lnTo>
                    <a:pt x="622" y="738"/>
                  </a:lnTo>
                  <a:lnTo>
                    <a:pt x="691" y="932"/>
                  </a:lnTo>
                  <a:lnTo>
                    <a:pt x="761" y="738"/>
                  </a:lnTo>
                  <a:lnTo>
                    <a:pt x="794" y="738"/>
                  </a:lnTo>
                  <a:lnTo>
                    <a:pt x="709" y="960"/>
                  </a:lnTo>
                  <a:lnTo>
                    <a:pt x="670" y="960"/>
                  </a:lnTo>
                  <a:lnTo>
                    <a:pt x="586" y="738"/>
                  </a:lnTo>
                  <a:close/>
                  <a:moveTo>
                    <a:pt x="510" y="738"/>
                  </a:moveTo>
                  <a:lnTo>
                    <a:pt x="542" y="738"/>
                  </a:lnTo>
                  <a:lnTo>
                    <a:pt x="542" y="960"/>
                  </a:lnTo>
                  <a:lnTo>
                    <a:pt x="510" y="960"/>
                  </a:lnTo>
                  <a:lnTo>
                    <a:pt x="510" y="738"/>
                  </a:lnTo>
                  <a:close/>
                  <a:moveTo>
                    <a:pt x="267" y="738"/>
                  </a:moveTo>
                  <a:lnTo>
                    <a:pt x="311" y="738"/>
                  </a:lnTo>
                  <a:lnTo>
                    <a:pt x="408" y="918"/>
                  </a:lnTo>
                  <a:lnTo>
                    <a:pt x="409" y="918"/>
                  </a:lnTo>
                  <a:lnTo>
                    <a:pt x="409" y="738"/>
                  </a:lnTo>
                  <a:lnTo>
                    <a:pt x="441" y="738"/>
                  </a:lnTo>
                  <a:lnTo>
                    <a:pt x="441" y="960"/>
                  </a:lnTo>
                  <a:lnTo>
                    <a:pt x="400" y="960"/>
                  </a:lnTo>
                  <a:lnTo>
                    <a:pt x="300" y="778"/>
                  </a:lnTo>
                  <a:lnTo>
                    <a:pt x="299" y="778"/>
                  </a:lnTo>
                  <a:lnTo>
                    <a:pt x="299" y="960"/>
                  </a:lnTo>
                  <a:lnTo>
                    <a:pt x="267" y="960"/>
                  </a:lnTo>
                  <a:lnTo>
                    <a:pt x="267" y="738"/>
                  </a:lnTo>
                  <a:close/>
                  <a:moveTo>
                    <a:pt x="25" y="738"/>
                  </a:moveTo>
                  <a:lnTo>
                    <a:pt x="57" y="738"/>
                  </a:lnTo>
                  <a:lnTo>
                    <a:pt x="57" y="865"/>
                  </a:lnTo>
                  <a:lnTo>
                    <a:pt x="57" y="884"/>
                  </a:lnTo>
                  <a:lnTo>
                    <a:pt x="61" y="902"/>
                  </a:lnTo>
                  <a:lnTo>
                    <a:pt x="68" y="916"/>
                  </a:lnTo>
                  <a:lnTo>
                    <a:pt x="78" y="927"/>
                  </a:lnTo>
                  <a:lnTo>
                    <a:pt x="93" y="934"/>
                  </a:lnTo>
                  <a:lnTo>
                    <a:pt x="110" y="936"/>
                  </a:lnTo>
                  <a:lnTo>
                    <a:pt x="129" y="934"/>
                  </a:lnTo>
                  <a:lnTo>
                    <a:pt x="144" y="927"/>
                  </a:lnTo>
                  <a:lnTo>
                    <a:pt x="153" y="916"/>
                  </a:lnTo>
                  <a:lnTo>
                    <a:pt x="161" y="902"/>
                  </a:lnTo>
                  <a:lnTo>
                    <a:pt x="163" y="884"/>
                  </a:lnTo>
                  <a:lnTo>
                    <a:pt x="165" y="865"/>
                  </a:lnTo>
                  <a:lnTo>
                    <a:pt x="165" y="738"/>
                  </a:lnTo>
                  <a:lnTo>
                    <a:pt x="197" y="738"/>
                  </a:lnTo>
                  <a:lnTo>
                    <a:pt x="197" y="869"/>
                  </a:lnTo>
                  <a:lnTo>
                    <a:pt x="194" y="898"/>
                  </a:lnTo>
                  <a:lnTo>
                    <a:pt x="187" y="922"/>
                  </a:lnTo>
                  <a:lnTo>
                    <a:pt x="174" y="940"/>
                  </a:lnTo>
                  <a:lnTo>
                    <a:pt x="158" y="954"/>
                  </a:lnTo>
                  <a:lnTo>
                    <a:pt x="137" y="962"/>
                  </a:lnTo>
                  <a:lnTo>
                    <a:pt x="110" y="964"/>
                  </a:lnTo>
                  <a:lnTo>
                    <a:pt x="85" y="962"/>
                  </a:lnTo>
                  <a:lnTo>
                    <a:pt x="64" y="954"/>
                  </a:lnTo>
                  <a:lnTo>
                    <a:pt x="48" y="940"/>
                  </a:lnTo>
                  <a:lnTo>
                    <a:pt x="35" y="922"/>
                  </a:lnTo>
                  <a:lnTo>
                    <a:pt x="28" y="898"/>
                  </a:lnTo>
                  <a:lnTo>
                    <a:pt x="25" y="869"/>
                  </a:lnTo>
                  <a:lnTo>
                    <a:pt x="25" y="738"/>
                  </a:lnTo>
                  <a:close/>
                  <a:moveTo>
                    <a:pt x="1295" y="734"/>
                  </a:moveTo>
                  <a:lnTo>
                    <a:pt x="1318" y="737"/>
                  </a:lnTo>
                  <a:lnTo>
                    <a:pt x="1342" y="742"/>
                  </a:lnTo>
                  <a:lnTo>
                    <a:pt x="1338" y="772"/>
                  </a:lnTo>
                  <a:lnTo>
                    <a:pt x="1323" y="766"/>
                  </a:lnTo>
                  <a:lnTo>
                    <a:pt x="1311" y="764"/>
                  </a:lnTo>
                  <a:lnTo>
                    <a:pt x="1297" y="762"/>
                  </a:lnTo>
                  <a:lnTo>
                    <a:pt x="1285" y="764"/>
                  </a:lnTo>
                  <a:lnTo>
                    <a:pt x="1274" y="766"/>
                  </a:lnTo>
                  <a:lnTo>
                    <a:pt x="1266" y="772"/>
                  </a:lnTo>
                  <a:lnTo>
                    <a:pt x="1259" y="781"/>
                  </a:lnTo>
                  <a:lnTo>
                    <a:pt x="1257" y="793"/>
                  </a:lnTo>
                  <a:lnTo>
                    <a:pt x="1259" y="803"/>
                  </a:lnTo>
                  <a:lnTo>
                    <a:pt x="1266" y="811"/>
                  </a:lnTo>
                  <a:lnTo>
                    <a:pt x="1274" y="818"/>
                  </a:lnTo>
                  <a:lnTo>
                    <a:pt x="1286" y="825"/>
                  </a:lnTo>
                  <a:lnTo>
                    <a:pt x="1298" y="830"/>
                  </a:lnTo>
                  <a:lnTo>
                    <a:pt x="1311" y="837"/>
                  </a:lnTo>
                  <a:lnTo>
                    <a:pt x="1325" y="845"/>
                  </a:lnTo>
                  <a:lnTo>
                    <a:pt x="1335" y="854"/>
                  </a:lnTo>
                  <a:lnTo>
                    <a:pt x="1344" y="866"/>
                  </a:lnTo>
                  <a:lnTo>
                    <a:pt x="1350" y="881"/>
                  </a:lnTo>
                  <a:lnTo>
                    <a:pt x="1352" y="898"/>
                  </a:lnTo>
                  <a:lnTo>
                    <a:pt x="1350" y="916"/>
                  </a:lnTo>
                  <a:lnTo>
                    <a:pt x="1344" y="932"/>
                  </a:lnTo>
                  <a:lnTo>
                    <a:pt x="1335" y="944"/>
                  </a:lnTo>
                  <a:lnTo>
                    <a:pt x="1322" y="954"/>
                  </a:lnTo>
                  <a:lnTo>
                    <a:pt x="1307" y="959"/>
                  </a:lnTo>
                  <a:lnTo>
                    <a:pt x="1290" y="963"/>
                  </a:lnTo>
                  <a:lnTo>
                    <a:pt x="1271" y="964"/>
                  </a:lnTo>
                  <a:lnTo>
                    <a:pt x="1249" y="962"/>
                  </a:lnTo>
                  <a:lnTo>
                    <a:pt x="1226" y="955"/>
                  </a:lnTo>
                  <a:lnTo>
                    <a:pt x="1229" y="926"/>
                  </a:lnTo>
                  <a:lnTo>
                    <a:pt x="1242" y="930"/>
                  </a:lnTo>
                  <a:lnTo>
                    <a:pt x="1258" y="935"/>
                  </a:lnTo>
                  <a:lnTo>
                    <a:pt x="1275" y="936"/>
                  </a:lnTo>
                  <a:lnTo>
                    <a:pt x="1287" y="935"/>
                  </a:lnTo>
                  <a:lnTo>
                    <a:pt x="1298" y="931"/>
                  </a:lnTo>
                  <a:lnTo>
                    <a:pt x="1309" y="924"/>
                  </a:lnTo>
                  <a:lnTo>
                    <a:pt x="1317" y="914"/>
                  </a:lnTo>
                  <a:lnTo>
                    <a:pt x="1319" y="900"/>
                  </a:lnTo>
                  <a:lnTo>
                    <a:pt x="1317" y="888"/>
                  </a:lnTo>
                  <a:lnTo>
                    <a:pt x="1311" y="878"/>
                  </a:lnTo>
                  <a:lnTo>
                    <a:pt x="1302" y="871"/>
                  </a:lnTo>
                  <a:lnTo>
                    <a:pt x="1290" y="865"/>
                  </a:lnTo>
                  <a:lnTo>
                    <a:pt x="1278" y="858"/>
                  </a:lnTo>
                  <a:lnTo>
                    <a:pt x="1265" y="851"/>
                  </a:lnTo>
                  <a:lnTo>
                    <a:pt x="1253" y="845"/>
                  </a:lnTo>
                  <a:lnTo>
                    <a:pt x="1241" y="837"/>
                  </a:lnTo>
                  <a:lnTo>
                    <a:pt x="1232" y="826"/>
                  </a:lnTo>
                  <a:lnTo>
                    <a:pt x="1226" y="811"/>
                  </a:lnTo>
                  <a:lnTo>
                    <a:pt x="1224" y="796"/>
                  </a:lnTo>
                  <a:lnTo>
                    <a:pt x="1226" y="777"/>
                  </a:lnTo>
                  <a:lnTo>
                    <a:pt x="1233" y="762"/>
                  </a:lnTo>
                  <a:lnTo>
                    <a:pt x="1245" y="750"/>
                  </a:lnTo>
                  <a:lnTo>
                    <a:pt x="1258" y="741"/>
                  </a:lnTo>
                  <a:lnTo>
                    <a:pt x="1275" y="737"/>
                  </a:lnTo>
                  <a:lnTo>
                    <a:pt x="1295" y="734"/>
                  </a:lnTo>
                  <a:close/>
                  <a:moveTo>
                    <a:pt x="55" y="398"/>
                  </a:moveTo>
                  <a:lnTo>
                    <a:pt x="55" y="477"/>
                  </a:lnTo>
                  <a:lnTo>
                    <a:pt x="86" y="477"/>
                  </a:lnTo>
                  <a:lnTo>
                    <a:pt x="98" y="475"/>
                  </a:lnTo>
                  <a:lnTo>
                    <a:pt x="110" y="471"/>
                  </a:lnTo>
                  <a:lnTo>
                    <a:pt x="121" y="463"/>
                  </a:lnTo>
                  <a:lnTo>
                    <a:pt x="128" y="453"/>
                  </a:lnTo>
                  <a:lnTo>
                    <a:pt x="130" y="437"/>
                  </a:lnTo>
                  <a:lnTo>
                    <a:pt x="128" y="425"/>
                  </a:lnTo>
                  <a:lnTo>
                    <a:pt x="122" y="414"/>
                  </a:lnTo>
                  <a:lnTo>
                    <a:pt x="113" y="408"/>
                  </a:lnTo>
                  <a:lnTo>
                    <a:pt x="102" y="402"/>
                  </a:lnTo>
                  <a:lnTo>
                    <a:pt x="92" y="400"/>
                  </a:lnTo>
                  <a:lnTo>
                    <a:pt x="81" y="398"/>
                  </a:lnTo>
                  <a:lnTo>
                    <a:pt x="55" y="398"/>
                  </a:lnTo>
                  <a:close/>
                  <a:moveTo>
                    <a:pt x="310" y="396"/>
                  </a:moveTo>
                  <a:lnTo>
                    <a:pt x="291" y="397"/>
                  </a:lnTo>
                  <a:lnTo>
                    <a:pt x="274" y="405"/>
                  </a:lnTo>
                  <a:lnTo>
                    <a:pt x="260" y="416"/>
                  </a:lnTo>
                  <a:lnTo>
                    <a:pt x="251" y="429"/>
                  </a:lnTo>
                  <a:lnTo>
                    <a:pt x="243" y="445"/>
                  </a:lnTo>
                  <a:lnTo>
                    <a:pt x="239" y="463"/>
                  </a:lnTo>
                  <a:lnTo>
                    <a:pt x="237" y="482"/>
                  </a:lnTo>
                  <a:lnTo>
                    <a:pt x="238" y="501"/>
                  </a:lnTo>
                  <a:lnTo>
                    <a:pt x="243" y="518"/>
                  </a:lnTo>
                  <a:lnTo>
                    <a:pt x="250" y="535"/>
                  </a:lnTo>
                  <a:lnTo>
                    <a:pt x="260" y="548"/>
                  </a:lnTo>
                  <a:lnTo>
                    <a:pt x="274" y="559"/>
                  </a:lnTo>
                  <a:lnTo>
                    <a:pt x="290" y="566"/>
                  </a:lnTo>
                  <a:lnTo>
                    <a:pt x="310" y="568"/>
                  </a:lnTo>
                  <a:lnTo>
                    <a:pt x="331" y="566"/>
                  </a:lnTo>
                  <a:lnTo>
                    <a:pt x="347" y="559"/>
                  </a:lnTo>
                  <a:lnTo>
                    <a:pt x="360" y="548"/>
                  </a:lnTo>
                  <a:lnTo>
                    <a:pt x="371" y="535"/>
                  </a:lnTo>
                  <a:lnTo>
                    <a:pt x="377" y="518"/>
                  </a:lnTo>
                  <a:lnTo>
                    <a:pt x="381" y="501"/>
                  </a:lnTo>
                  <a:lnTo>
                    <a:pt x="384" y="482"/>
                  </a:lnTo>
                  <a:lnTo>
                    <a:pt x="381" y="463"/>
                  </a:lnTo>
                  <a:lnTo>
                    <a:pt x="377" y="445"/>
                  </a:lnTo>
                  <a:lnTo>
                    <a:pt x="369" y="429"/>
                  </a:lnTo>
                  <a:lnTo>
                    <a:pt x="360" y="416"/>
                  </a:lnTo>
                  <a:lnTo>
                    <a:pt x="347" y="405"/>
                  </a:lnTo>
                  <a:lnTo>
                    <a:pt x="330" y="397"/>
                  </a:lnTo>
                  <a:lnTo>
                    <a:pt x="310" y="396"/>
                  </a:lnTo>
                  <a:close/>
                  <a:moveTo>
                    <a:pt x="1920" y="371"/>
                  </a:moveTo>
                  <a:lnTo>
                    <a:pt x="1952" y="371"/>
                  </a:lnTo>
                  <a:lnTo>
                    <a:pt x="1952" y="592"/>
                  </a:lnTo>
                  <a:lnTo>
                    <a:pt x="1920" y="592"/>
                  </a:lnTo>
                  <a:lnTo>
                    <a:pt x="1920" y="371"/>
                  </a:lnTo>
                  <a:close/>
                  <a:moveTo>
                    <a:pt x="1677" y="371"/>
                  </a:moveTo>
                  <a:lnTo>
                    <a:pt x="1719" y="371"/>
                  </a:lnTo>
                  <a:lnTo>
                    <a:pt x="1817" y="550"/>
                  </a:lnTo>
                  <a:lnTo>
                    <a:pt x="1819" y="550"/>
                  </a:lnTo>
                  <a:lnTo>
                    <a:pt x="1819" y="371"/>
                  </a:lnTo>
                  <a:lnTo>
                    <a:pt x="1851" y="371"/>
                  </a:lnTo>
                  <a:lnTo>
                    <a:pt x="1851" y="592"/>
                  </a:lnTo>
                  <a:lnTo>
                    <a:pt x="1809" y="592"/>
                  </a:lnTo>
                  <a:lnTo>
                    <a:pt x="1708" y="410"/>
                  </a:lnTo>
                  <a:lnTo>
                    <a:pt x="1708" y="592"/>
                  </a:lnTo>
                  <a:lnTo>
                    <a:pt x="1677" y="592"/>
                  </a:lnTo>
                  <a:lnTo>
                    <a:pt x="1677" y="371"/>
                  </a:lnTo>
                  <a:close/>
                  <a:moveTo>
                    <a:pt x="1435" y="371"/>
                  </a:moveTo>
                  <a:lnTo>
                    <a:pt x="1467" y="371"/>
                  </a:lnTo>
                  <a:lnTo>
                    <a:pt x="1467" y="463"/>
                  </a:lnTo>
                  <a:lnTo>
                    <a:pt x="1573" y="463"/>
                  </a:lnTo>
                  <a:lnTo>
                    <a:pt x="1573" y="371"/>
                  </a:lnTo>
                  <a:lnTo>
                    <a:pt x="1605" y="371"/>
                  </a:lnTo>
                  <a:lnTo>
                    <a:pt x="1605" y="592"/>
                  </a:lnTo>
                  <a:lnTo>
                    <a:pt x="1573" y="592"/>
                  </a:lnTo>
                  <a:lnTo>
                    <a:pt x="1573" y="491"/>
                  </a:lnTo>
                  <a:lnTo>
                    <a:pt x="1467" y="491"/>
                  </a:lnTo>
                  <a:lnTo>
                    <a:pt x="1467" y="592"/>
                  </a:lnTo>
                  <a:lnTo>
                    <a:pt x="1435" y="592"/>
                  </a:lnTo>
                  <a:lnTo>
                    <a:pt x="1435" y="371"/>
                  </a:lnTo>
                  <a:close/>
                  <a:moveTo>
                    <a:pt x="1038" y="371"/>
                  </a:moveTo>
                  <a:lnTo>
                    <a:pt x="1161" y="371"/>
                  </a:lnTo>
                  <a:lnTo>
                    <a:pt x="1161" y="398"/>
                  </a:lnTo>
                  <a:lnTo>
                    <a:pt x="1068" y="398"/>
                  </a:lnTo>
                  <a:lnTo>
                    <a:pt x="1068" y="463"/>
                  </a:lnTo>
                  <a:lnTo>
                    <a:pt x="1153" y="463"/>
                  </a:lnTo>
                  <a:lnTo>
                    <a:pt x="1153" y="491"/>
                  </a:lnTo>
                  <a:lnTo>
                    <a:pt x="1068" y="491"/>
                  </a:lnTo>
                  <a:lnTo>
                    <a:pt x="1068" y="564"/>
                  </a:lnTo>
                  <a:lnTo>
                    <a:pt x="1161" y="564"/>
                  </a:lnTo>
                  <a:lnTo>
                    <a:pt x="1161" y="592"/>
                  </a:lnTo>
                  <a:lnTo>
                    <a:pt x="1038" y="592"/>
                  </a:lnTo>
                  <a:lnTo>
                    <a:pt x="1038" y="371"/>
                  </a:lnTo>
                  <a:close/>
                  <a:moveTo>
                    <a:pt x="820" y="371"/>
                  </a:moveTo>
                  <a:lnTo>
                    <a:pt x="990" y="371"/>
                  </a:lnTo>
                  <a:lnTo>
                    <a:pt x="990" y="398"/>
                  </a:lnTo>
                  <a:lnTo>
                    <a:pt x="921" y="398"/>
                  </a:lnTo>
                  <a:lnTo>
                    <a:pt x="921" y="592"/>
                  </a:lnTo>
                  <a:lnTo>
                    <a:pt x="889" y="592"/>
                  </a:lnTo>
                  <a:lnTo>
                    <a:pt x="889" y="398"/>
                  </a:lnTo>
                  <a:lnTo>
                    <a:pt x="820" y="398"/>
                  </a:lnTo>
                  <a:lnTo>
                    <a:pt x="820" y="371"/>
                  </a:lnTo>
                  <a:close/>
                  <a:moveTo>
                    <a:pt x="594" y="371"/>
                  </a:moveTo>
                  <a:lnTo>
                    <a:pt x="631" y="371"/>
                  </a:lnTo>
                  <a:lnTo>
                    <a:pt x="697" y="470"/>
                  </a:lnTo>
                  <a:lnTo>
                    <a:pt x="763" y="371"/>
                  </a:lnTo>
                  <a:lnTo>
                    <a:pt x="800" y="371"/>
                  </a:lnTo>
                  <a:lnTo>
                    <a:pt x="713" y="501"/>
                  </a:lnTo>
                  <a:lnTo>
                    <a:pt x="713" y="592"/>
                  </a:lnTo>
                  <a:lnTo>
                    <a:pt x="682" y="592"/>
                  </a:lnTo>
                  <a:lnTo>
                    <a:pt x="682" y="501"/>
                  </a:lnTo>
                  <a:lnTo>
                    <a:pt x="594" y="371"/>
                  </a:lnTo>
                  <a:close/>
                  <a:moveTo>
                    <a:pt x="476" y="371"/>
                  </a:moveTo>
                  <a:lnTo>
                    <a:pt x="508" y="371"/>
                  </a:lnTo>
                  <a:lnTo>
                    <a:pt x="508" y="564"/>
                  </a:lnTo>
                  <a:lnTo>
                    <a:pt x="601" y="564"/>
                  </a:lnTo>
                  <a:lnTo>
                    <a:pt x="601" y="592"/>
                  </a:lnTo>
                  <a:lnTo>
                    <a:pt x="476" y="592"/>
                  </a:lnTo>
                  <a:lnTo>
                    <a:pt x="476" y="371"/>
                  </a:lnTo>
                  <a:close/>
                  <a:moveTo>
                    <a:pt x="23" y="371"/>
                  </a:moveTo>
                  <a:lnTo>
                    <a:pt x="81" y="371"/>
                  </a:lnTo>
                  <a:lnTo>
                    <a:pt x="100" y="372"/>
                  </a:lnTo>
                  <a:lnTo>
                    <a:pt x="117" y="376"/>
                  </a:lnTo>
                  <a:lnTo>
                    <a:pt x="133" y="381"/>
                  </a:lnTo>
                  <a:lnTo>
                    <a:pt x="146" y="390"/>
                  </a:lnTo>
                  <a:lnTo>
                    <a:pt x="155" y="402"/>
                  </a:lnTo>
                  <a:lnTo>
                    <a:pt x="162" y="417"/>
                  </a:lnTo>
                  <a:lnTo>
                    <a:pt x="163" y="437"/>
                  </a:lnTo>
                  <a:lnTo>
                    <a:pt x="162" y="457"/>
                  </a:lnTo>
                  <a:lnTo>
                    <a:pt x="155" y="473"/>
                  </a:lnTo>
                  <a:lnTo>
                    <a:pt x="146" y="485"/>
                  </a:lnTo>
                  <a:lnTo>
                    <a:pt x="133" y="494"/>
                  </a:lnTo>
                  <a:lnTo>
                    <a:pt x="118" y="499"/>
                  </a:lnTo>
                  <a:lnTo>
                    <a:pt x="102" y="503"/>
                  </a:lnTo>
                  <a:lnTo>
                    <a:pt x="85" y="505"/>
                  </a:lnTo>
                  <a:lnTo>
                    <a:pt x="55" y="505"/>
                  </a:lnTo>
                  <a:lnTo>
                    <a:pt x="55" y="592"/>
                  </a:lnTo>
                  <a:lnTo>
                    <a:pt x="23" y="592"/>
                  </a:lnTo>
                  <a:lnTo>
                    <a:pt x="23" y="371"/>
                  </a:lnTo>
                  <a:close/>
                  <a:moveTo>
                    <a:pt x="2128" y="367"/>
                  </a:moveTo>
                  <a:lnTo>
                    <a:pt x="2154" y="369"/>
                  </a:lnTo>
                  <a:lnTo>
                    <a:pt x="2177" y="377"/>
                  </a:lnTo>
                  <a:lnTo>
                    <a:pt x="2175" y="408"/>
                  </a:lnTo>
                  <a:lnTo>
                    <a:pt x="2154" y="398"/>
                  </a:lnTo>
                  <a:lnTo>
                    <a:pt x="2130" y="396"/>
                  </a:lnTo>
                  <a:lnTo>
                    <a:pt x="2106" y="398"/>
                  </a:lnTo>
                  <a:lnTo>
                    <a:pt x="2084" y="406"/>
                  </a:lnTo>
                  <a:lnTo>
                    <a:pt x="2067" y="420"/>
                  </a:lnTo>
                  <a:lnTo>
                    <a:pt x="2055" y="437"/>
                  </a:lnTo>
                  <a:lnTo>
                    <a:pt x="2047" y="458"/>
                  </a:lnTo>
                  <a:lnTo>
                    <a:pt x="2045" y="482"/>
                  </a:lnTo>
                  <a:lnTo>
                    <a:pt x="2047" y="506"/>
                  </a:lnTo>
                  <a:lnTo>
                    <a:pt x="2055" y="527"/>
                  </a:lnTo>
                  <a:lnTo>
                    <a:pt x="2068" y="545"/>
                  </a:lnTo>
                  <a:lnTo>
                    <a:pt x="2086" y="558"/>
                  </a:lnTo>
                  <a:lnTo>
                    <a:pt x="2106" y="566"/>
                  </a:lnTo>
                  <a:lnTo>
                    <a:pt x="2128" y="568"/>
                  </a:lnTo>
                  <a:lnTo>
                    <a:pt x="2146" y="567"/>
                  </a:lnTo>
                  <a:lnTo>
                    <a:pt x="2163" y="563"/>
                  </a:lnTo>
                  <a:lnTo>
                    <a:pt x="2176" y="558"/>
                  </a:lnTo>
                  <a:lnTo>
                    <a:pt x="2179" y="588"/>
                  </a:lnTo>
                  <a:lnTo>
                    <a:pt x="2160" y="594"/>
                  </a:lnTo>
                  <a:lnTo>
                    <a:pt x="2143" y="596"/>
                  </a:lnTo>
                  <a:lnTo>
                    <a:pt x="2127" y="596"/>
                  </a:lnTo>
                  <a:lnTo>
                    <a:pt x="2099" y="594"/>
                  </a:lnTo>
                  <a:lnTo>
                    <a:pt x="2074" y="586"/>
                  </a:lnTo>
                  <a:lnTo>
                    <a:pt x="2053" y="574"/>
                  </a:lnTo>
                  <a:lnTo>
                    <a:pt x="2034" y="556"/>
                  </a:lnTo>
                  <a:lnTo>
                    <a:pt x="2022" y="535"/>
                  </a:lnTo>
                  <a:lnTo>
                    <a:pt x="2014" y="510"/>
                  </a:lnTo>
                  <a:lnTo>
                    <a:pt x="2010" y="481"/>
                  </a:lnTo>
                  <a:lnTo>
                    <a:pt x="2014" y="453"/>
                  </a:lnTo>
                  <a:lnTo>
                    <a:pt x="2022" y="429"/>
                  </a:lnTo>
                  <a:lnTo>
                    <a:pt x="2035" y="408"/>
                  </a:lnTo>
                  <a:lnTo>
                    <a:pt x="2054" y="390"/>
                  </a:lnTo>
                  <a:lnTo>
                    <a:pt x="2075" y="377"/>
                  </a:lnTo>
                  <a:lnTo>
                    <a:pt x="2100" y="371"/>
                  </a:lnTo>
                  <a:lnTo>
                    <a:pt x="2128" y="367"/>
                  </a:lnTo>
                  <a:close/>
                  <a:moveTo>
                    <a:pt x="1331" y="367"/>
                  </a:moveTo>
                  <a:lnTo>
                    <a:pt x="1356" y="369"/>
                  </a:lnTo>
                  <a:lnTo>
                    <a:pt x="1382" y="377"/>
                  </a:lnTo>
                  <a:lnTo>
                    <a:pt x="1379" y="408"/>
                  </a:lnTo>
                  <a:lnTo>
                    <a:pt x="1356" y="398"/>
                  </a:lnTo>
                  <a:lnTo>
                    <a:pt x="1334" y="396"/>
                  </a:lnTo>
                  <a:lnTo>
                    <a:pt x="1309" y="398"/>
                  </a:lnTo>
                  <a:lnTo>
                    <a:pt x="1289" y="406"/>
                  </a:lnTo>
                  <a:lnTo>
                    <a:pt x="1271" y="420"/>
                  </a:lnTo>
                  <a:lnTo>
                    <a:pt x="1258" y="437"/>
                  </a:lnTo>
                  <a:lnTo>
                    <a:pt x="1250" y="458"/>
                  </a:lnTo>
                  <a:lnTo>
                    <a:pt x="1247" y="482"/>
                  </a:lnTo>
                  <a:lnTo>
                    <a:pt x="1251" y="506"/>
                  </a:lnTo>
                  <a:lnTo>
                    <a:pt x="1259" y="527"/>
                  </a:lnTo>
                  <a:lnTo>
                    <a:pt x="1273" y="545"/>
                  </a:lnTo>
                  <a:lnTo>
                    <a:pt x="1290" y="558"/>
                  </a:lnTo>
                  <a:lnTo>
                    <a:pt x="1310" y="566"/>
                  </a:lnTo>
                  <a:lnTo>
                    <a:pt x="1331" y="568"/>
                  </a:lnTo>
                  <a:lnTo>
                    <a:pt x="1348" y="567"/>
                  </a:lnTo>
                  <a:lnTo>
                    <a:pt x="1366" y="563"/>
                  </a:lnTo>
                  <a:lnTo>
                    <a:pt x="1380" y="558"/>
                  </a:lnTo>
                  <a:lnTo>
                    <a:pt x="1382" y="588"/>
                  </a:lnTo>
                  <a:lnTo>
                    <a:pt x="1364" y="594"/>
                  </a:lnTo>
                  <a:lnTo>
                    <a:pt x="1346" y="596"/>
                  </a:lnTo>
                  <a:lnTo>
                    <a:pt x="1331" y="596"/>
                  </a:lnTo>
                  <a:lnTo>
                    <a:pt x="1303" y="594"/>
                  </a:lnTo>
                  <a:lnTo>
                    <a:pt x="1278" y="586"/>
                  </a:lnTo>
                  <a:lnTo>
                    <a:pt x="1255" y="574"/>
                  </a:lnTo>
                  <a:lnTo>
                    <a:pt x="1238" y="556"/>
                  </a:lnTo>
                  <a:lnTo>
                    <a:pt x="1225" y="535"/>
                  </a:lnTo>
                  <a:lnTo>
                    <a:pt x="1217" y="510"/>
                  </a:lnTo>
                  <a:lnTo>
                    <a:pt x="1214" y="481"/>
                  </a:lnTo>
                  <a:lnTo>
                    <a:pt x="1217" y="453"/>
                  </a:lnTo>
                  <a:lnTo>
                    <a:pt x="1226" y="429"/>
                  </a:lnTo>
                  <a:lnTo>
                    <a:pt x="1240" y="408"/>
                  </a:lnTo>
                  <a:lnTo>
                    <a:pt x="1257" y="390"/>
                  </a:lnTo>
                  <a:lnTo>
                    <a:pt x="1279" y="377"/>
                  </a:lnTo>
                  <a:lnTo>
                    <a:pt x="1303" y="371"/>
                  </a:lnTo>
                  <a:lnTo>
                    <a:pt x="1331" y="367"/>
                  </a:lnTo>
                  <a:close/>
                  <a:moveTo>
                    <a:pt x="310" y="367"/>
                  </a:moveTo>
                  <a:lnTo>
                    <a:pt x="337" y="371"/>
                  </a:lnTo>
                  <a:lnTo>
                    <a:pt x="361" y="378"/>
                  </a:lnTo>
                  <a:lnTo>
                    <a:pt x="380" y="392"/>
                  </a:lnTo>
                  <a:lnTo>
                    <a:pt x="396" y="409"/>
                  </a:lnTo>
                  <a:lnTo>
                    <a:pt x="408" y="430"/>
                  </a:lnTo>
                  <a:lnTo>
                    <a:pt x="415" y="454"/>
                  </a:lnTo>
                  <a:lnTo>
                    <a:pt x="417" y="482"/>
                  </a:lnTo>
                  <a:lnTo>
                    <a:pt x="415" y="510"/>
                  </a:lnTo>
                  <a:lnTo>
                    <a:pt x="408" y="534"/>
                  </a:lnTo>
                  <a:lnTo>
                    <a:pt x="396" y="555"/>
                  </a:lnTo>
                  <a:lnTo>
                    <a:pt x="381" y="572"/>
                  </a:lnTo>
                  <a:lnTo>
                    <a:pt x="361" y="586"/>
                  </a:lnTo>
                  <a:lnTo>
                    <a:pt x="337" y="594"/>
                  </a:lnTo>
                  <a:lnTo>
                    <a:pt x="310" y="596"/>
                  </a:lnTo>
                  <a:lnTo>
                    <a:pt x="283" y="594"/>
                  </a:lnTo>
                  <a:lnTo>
                    <a:pt x="259" y="586"/>
                  </a:lnTo>
                  <a:lnTo>
                    <a:pt x="239" y="572"/>
                  </a:lnTo>
                  <a:lnTo>
                    <a:pt x="225" y="555"/>
                  </a:lnTo>
                  <a:lnTo>
                    <a:pt x="213" y="534"/>
                  </a:lnTo>
                  <a:lnTo>
                    <a:pt x="206" y="510"/>
                  </a:lnTo>
                  <a:lnTo>
                    <a:pt x="203" y="482"/>
                  </a:lnTo>
                  <a:lnTo>
                    <a:pt x="206" y="454"/>
                  </a:lnTo>
                  <a:lnTo>
                    <a:pt x="213" y="430"/>
                  </a:lnTo>
                  <a:lnTo>
                    <a:pt x="225" y="409"/>
                  </a:lnTo>
                  <a:lnTo>
                    <a:pt x="241" y="392"/>
                  </a:lnTo>
                  <a:lnTo>
                    <a:pt x="259" y="378"/>
                  </a:lnTo>
                  <a:lnTo>
                    <a:pt x="283" y="371"/>
                  </a:lnTo>
                  <a:lnTo>
                    <a:pt x="310" y="367"/>
                  </a:lnTo>
                  <a:close/>
                  <a:moveTo>
                    <a:pt x="310" y="28"/>
                  </a:moveTo>
                  <a:lnTo>
                    <a:pt x="291" y="31"/>
                  </a:lnTo>
                  <a:lnTo>
                    <a:pt x="274" y="37"/>
                  </a:lnTo>
                  <a:lnTo>
                    <a:pt x="260" y="48"/>
                  </a:lnTo>
                  <a:lnTo>
                    <a:pt x="251" y="61"/>
                  </a:lnTo>
                  <a:lnTo>
                    <a:pt x="243" y="77"/>
                  </a:lnTo>
                  <a:lnTo>
                    <a:pt x="239" y="96"/>
                  </a:lnTo>
                  <a:lnTo>
                    <a:pt x="237" y="114"/>
                  </a:lnTo>
                  <a:lnTo>
                    <a:pt x="238" y="133"/>
                  </a:lnTo>
                  <a:lnTo>
                    <a:pt x="243" y="151"/>
                  </a:lnTo>
                  <a:lnTo>
                    <a:pt x="250" y="167"/>
                  </a:lnTo>
                  <a:lnTo>
                    <a:pt x="260" y="181"/>
                  </a:lnTo>
                  <a:lnTo>
                    <a:pt x="274" y="191"/>
                  </a:lnTo>
                  <a:lnTo>
                    <a:pt x="290" y="198"/>
                  </a:lnTo>
                  <a:lnTo>
                    <a:pt x="310" y="201"/>
                  </a:lnTo>
                  <a:lnTo>
                    <a:pt x="331" y="198"/>
                  </a:lnTo>
                  <a:lnTo>
                    <a:pt x="347" y="191"/>
                  </a:lnTo>
                  <a:lnTo>
                    <a:pt x="360" y="181"/>
                  </a:lnTo>
                  <a:lnTo>
                    <a:pt x="371" y="167"/>
                  </a:lnTo>
                  <a:lnTo>
                    <a:pt x="377" y="151"/>
                  </a:lnTo>
                  <a:lnTo>
                    <a:pt x="381" y="133"/>
                  </a:lnTo>
                  <a:lnTo>
                    <a:pt x="384" y="114"/>
                  </a:lnTo>
                  <a:lnTo>
                    <a:pt x="381" y="96"/>
                  </a:lnTo>
                  <a:lnTo>
                    <a:pt x="377" y="77"/>
                  </a:lnTo>
                  <a:lnTo>
                    <a:pt x="369" y="61"/>
                  </a:lnTo>
                  <a:lnTo>
                    <a:pt x="360" y="48"/>
                  </a:lnTo>
                  <a:lnTo>
                    <a:pt x="347" y="37"/>
                  </a:lnTo>
                  <a:lnTo>
                    <a:pt x="330" y="31"/>
                  </a:lnTo>
                  <a:lnTo>
                    <a:pt x="310" y="28"/>
                  </a:lnTo>
                  <a:close/>
                  <a:moveTo>
                    <a:pt x="963" y="4"/>
                  </a:moveTo>
                  <a:lnTo>
                    <a:pt x="995" y="4"/>
                  </a:lnTo>
                  <a:lnTo>
                    <a:pt x="995" y="101"/>
                  </a:lnTo>
                  <a:lnTo>
                    <a:pt x="1091" y="4"/>
                  </a:lnTo>
                  <a:lnTo>
                    <a:pt x="1133" y="4"/>
                  </a:lnTo>
                  <a:lnTo>
                    <a:pt x="1028" y="108"/>
                  </a:lnTo>
                  <a:lnTo>
                    <a:pt x="1141" y="226"/>
                  </a:lnTo>
                  <a:lnTo>
                    <a:pt x="1095" y="226"/>
                  </a:lnTo>
                  <a:lnTo>
                    <a:pt x="995" y="117"/>
                  </a:lnTo>
                  <a:lnTo>
                    <a:pt x="995" y="226"/>
                  </a:lnTo>
                  <a:lnTo>
                    <a:pt x="963" y="226"/>
                  </a:lnTo>
                  <a:lnTo>
                    <a:pt x="963" y="4"/>
                  </a:lnTo>
                  <a:close/>
                  <a:moveTo>
                    <a:pt x="476" y="4"/>
                  </a:moveTo>
                  <a:lnTo>
                    <a:pt x="529" y="4"/>
                  </a:lnTo>
                  <a:lnTo>
                    <a:pt x="598" y="187"/>
                  </a:lnTo>
                  <a:lnTo>
                    <a:pt x="667" y="4"/>
                  </a:lnTo>
                  <a:lnTo>
                    <a:pt x="719" y="4"/>
                  </a:lnTo>
                  <a:lnTo>
                    <a:pt x="719" y="226"/>
                  </a:lnTo>
                  <a:lnTo>
                    <a:pt x="687" y="226"/>
                  </a:lnTo>
                  <a:lnTo>
                    <a:pt x="687" y="33"/>
                  </a:lnTo>
                  <a:lnTo>
                    <a:pt x="614" y="226"/>
                  </a:lnTo>
                  <a:lnTo>
                    <a:pt x="582" y="226"/>
                  </a:lnTo>
                  <a:lnTo>
                    <a:pt x="509" y="33"/>
                  </a:lnTo>
                  <a:lnTo>
                    <a:pt x="508" y="33"/>
                  </a:lnTo>
                  <a:lnTo>
                    <a:pt x="508" y="226"/>
                  </a:lnTo>
                  <a:lnTo>
                    <a:pt x="476" y="226"/>
                  </a:lnTo>
                  <a:lnTo>
                    <a:pt x="476" y="4"/>
                  </a:lnTo>
                  <a:close/>
                  <a:moveTo>
                    <a:pt x="0" y="4"/>
                  </a:moveTo>
                  <a:lnTo>
                    <a:pt x="169" y="4"/>
                  </a:lnTo>
                  <a:lnTo>
                    <a:pt x="169" y="32"/>
                  </a:lnTo>
                  <a:lnTo>
                    <a:pt x="101" y="32"/>
                  </a:lnTo>
                  <a:lnTo>
                    <a:pt x="101" y="226"/>
                  </a:lnTo>
                  <a:lnTo>
                    <a:pt x="69" y="226"/>
                  </a:lnTo>
                  <a:lnTo>
                    <a:pt x="69" y="32"/>
                  </a:lnTo>
                  <a:lnTo>
                    <a:pt x="0" y="32"/>
                  </a:lnTo>
                  <a:lnTo>
                    <a:pt x="0" y="4"/>
                  </a:lnTo>
                  <a:close/>
                  <a:moveTo>
                    <a:pt x="848" y="0"/>
                  </a:moveTo>
                  <a:lnTo>
                    <a:pt x="872" y="1"/>
                  </a:lnTo>
                  <a:lnTo>
                    <a:pt x="895" y="8"/>
                  </a:lnTo>
                  <a:lnTo>
                    <a:pt x="890" y="37"/>
                  </a:lnTo>
                  <a:lnTo>
                    <a:pt x="877" y="32"/>
                  </a:lnTo>
                  <a:lnTo>
                    <a:pt x="864" y="28"/>
                  </a:lnTo>
                  <a:lnTo>
                    <a:pt x="849" y="28"/>
                  </a:lnTo>
                  <a:lnTo>
                    <a:pt x="838" y="28"/>
                  </a:lnTo>
                  <a:lnTo>
                    <a:pt x="828" y="32"/>
                  </a:lnTo>
                  <a:lnTo>
                    <a:pt x="818" y="37"/>
                  </a:lnTo>
                  <a:lnTo>
                    <a:pt x="812" y="45"/>
                  </a:lnTo>
                  <a:lnTo>
                    <a:pt x="810" y="57"/>
                  </a:lnTo>
                  <a:lnTo>
                    <a:pt x="812" y="68"/>
                  </a:lnTo>
                  <a:lnTo>
                    <a:pt x="818" y="76"/>
                  </a:lnTo>
                  <a:lnTo>
                    <a:pt x="828" y="84"/>
                  </a:lnTo>
                  <a:lnTo>
                    <a:pt x="838" y="89"/>
                  </a:lnTo>
                  <a:lnTo>
                    <a:pt x="852" y="96"/>
                  </a:lnTo>
                  <a:lnTo>
                    <a:pt x="864" y="102"/>
                  </a:lnTo>
                  <a:lnTo>
                    <a:pt x="877" y="109"/>
                  </a:lnTo>
                  <a:lnTo>
                    <a:pt x="887" y="118"/>
                  </a:lnTo>
                  <a:lnTo>
                    <a:pt x="897" y="130"/>
                  </a:lnTo>
                  <a:lnTo>
                    <a:pt x="903" y="145"/>
                  </a:lnTo>
                  <a:lnTo>
                    <a:pt x="905" y="163"/>
                  </a:lnTo>
                  <a:lnTo>
                    <a:pt x="903" y="182"/>
                  </a:lnTo>
                  <a:lnTo>
                    <a:pt x="897" y="197"/>
                  </a:lnTo>
                  <a:lnTo>
                    <a:pt x="887" y="208"/>
                  </a:lnTo>
                  <a:lnTo>
                    <a:pt x="874" y="218"/>
                  </a:lnTo>
                  <a:lnTo>
                    <a:pt x="860" y="224"/>
                  </a:lnTo>
                  <a:lnTo>
                    <a:pt x="842" y="228"/>
                  </a:lnTo>
                  <a:lnTo>
                    <a:pt x="824" y="228"/>
                  </a:lnTo>
                  <a:lnTo>
                    <a:pt x="801" y="226"/>
                  </a:lnTo>
                  <a:lnTo>
                    <a:pt x="779" y="219"/>
                  </a:lnTo>
                  <a:lnTo>
                    <a:pt x="783" y="190"/>
                  </a:lnTo>
                  <a:lnTo>
                    <a:pt x="796" y="195"/>
                  </a:lnTo>
                  <a:lnTo>
                    <a:pt x="812" y="199"/>
                  </a:lnTo>
                  <a:lnTo>
                    <a:pt x="828" y="201"/>
                  </a:lnTo>
                  <a:lnTo>
                    <a:pt x="840" y="199"/>
                  </a:lnTo>
                  <a:lnTo>
                    <a:pt x="852" y="195"/>
                  </a:lnTo>
                  <a:lnTo>
                    <a:pt x="861" y="189"/>
                  </a:lnTo>
                  <a:lnTo>
                    <a:pt x="869" y="178"/>
                  </a:lnTo>
                  <a:lnTo>
                    <a:pt x="872" y="165"/>
                  </a:lnTo>
                  <a:lnTo>
                    <a:pt x="869" y="153"/>
                  </a:lnTo>
                  <a:lnTo>
                    <a:pt x="864" y="143"/>
                  </a:lnTo>
                  <a:lnTo>
                    <a:pt x="854" y="135"/>
                  </a:lnTo>
                  <a:lnTo>
                    <a:pt x="842" y="129"/>
                  </a:lnTo>
                  <a:lnTo>
                    <a:pt x="830" y="122"/>
                  </a:lnTo>
                  <a:lnTo>
                    <a:pt x="817" y="117"/>
                  </a:lnTo>
                  <a:lnTo>
                    <a:pt x="805" y="109"/>
                  </a:lnTo>
                  <a:lnTo>
                    <a:pt x="793" y="101"/>
                  </a:lnTo>
                  <a:lnTo>
                    <a:pt x="785" y="90"/>
                  </a:lnTo>
                  <a:lnTo>
                    <a:pt x="779" y="77"/>
                  </a:lnTo>
                  <a:lnTo>
                    <a:pt x="776" y="60"/>
                  </a:lnTo>
                  <a:lnTo>
                    <a:pt x="779" y="41"/>
                  </a:lnTo>
                  <a:lnTo>
                    <a:pt x="787" y="27"/>
                  </a:lnTo>
                  <a:lnTo>
                    <a:pt x="797" y="15"/>
                  </a:lnTo>
                  <a:lnTo>
                    <a:pt x="812" y="7"/>
                  </a:lnTo>
                  <a:lnTo>
                    <a:pt x="829" y="1"/>
                  </a:lnTo>
                  <a:lnTo>
                    <a:pt x="848" y="0"/>
                  </a:lnTo>
                  <a:close/>
                  <a:moveTo>
                    <a:pt x="310" y="0"/>
                  </a:moveTo>
                  <a:lnTo>
                    <a:pt x="337" y="3"/>
                  </a:lnTo>
                  <a:lnTo>
                    <a:pt x="361" y="11"/>
                  </a:lnTo>
                  <a:lnTo>
                    <a:pt x="380" y="24"/>
                  </a:lnTo>
                  <a:lnTo>
                    <a:pt x="396" y="41"/>
                  </a:lnTo>
                  <a:lnTo>
                    <a:pt x="408" y="62"/>
                  </a:lnTo>
                  <a:lnTo>
                    <a:pt x="415" y="88"/>
                  </a:lnTo>
                  <a:lnTo>
                    <a:pt x="417" y="114"/>
                  </a:lnTo>
                  <a:lnTo>
                    <a:pt x="415" y="142"/>
                  </a:lnTo>
                  <a:lnTo>
                    <a:pt x="408" y="166"/>
                  </a:lnTo>
                  <a:lnTo>
                    <a:pt x="396" y="187"/>
                  </a:lnTo>
                  <a:lnTo>
                    <a:pt x="381" y="205"/>
                  </a:lnTo>
                  <a:lnTo>
                    <a:pt x="361" y="218"/>
                  </a:lnTo>
                  <a:lnTo>
                    <a:pt x="337" y="226"/>
                  </a:lnTo>
                  <a:lnTo>
                    <a:pt x="310" y="228"/>
                  </a:lnTo>
                  <a:lnTo>
                    <a:pt x="283" y="226"/>
                  </a:lnTo>
                  <a:lnTo>
                    <a:pt x="259" y="218"/>
                  </a:lnTo>
                  <a:lnTo>
                    <a:pt x="239" y="205"/>
                  </a:lnTo>
                  <a:lnTo>
                    <a:pt x="225" y="187"/>
                  </a:lnTo>
                  <a:lnTo>
                    <a:pt x="213" y="166"/>
                  </a:lnTo>
                  <a:lnTo>
                    <a:pt x="206" y="142"/>
                  </a:lnTo>
                  <a:lnTo>
                    <a:pt x="203" y="114"/>
                  </a:lnTo>
                  <a:lnTo>
                    <a:pt x="206" y="88"/>
                  </a:lnTo>
                  <a:lnTo>
                    <a:pt x="213" y="62"/>
                  </a:lnTo>
                  <a:lnTo>
                    <a:pt x="225" y="41"/>
                  </a:lnTo>
                  <a:lnTo>
                    <a:pt x="241" y="24"/>
                  </a:lnTo>
                  <a:lnTo>
                    <a:pt x="259" y="11"/>
                  </a:lnTo>
                  <a:lnTo>
                    <a:pt x="283" y="3"/>
                  </a:lnTo>
                  <a:lnTo>
                    <a:pt x="310" y="0"/>
                  </a:lnTo>
                  <a:close/>
                </a:path>
              </a:pathLst>
            </a:custGeom>
            <a:solidFill>
              <a:schemeClr val="tx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dirty="0"/>
            </a:p>
          </p:txBody>
        </p:sp>
        <p:sp>
          <p:nvSpPr>
            <p:cNvPr id="17" name="Freeform 38">
              <a:extLst>
                <a:ext uri="{FF2B5EF4-FFF2-40B4-BE49-F238E27FC236}">
                  <a16:creationId xmlns:a16="http://schemas.microsoft.com/office/drawing/2014/main" id="{DCA60E65-59C2-A566-58F6-DE1A877219B6}"/>
                </a:ext>
              </a:extLst>
            </p:cNvPr>
            <p:cNvSpPr>
              <a:spLocks noEditPoints="1"/>
            </p:cNvSpPr>
            <p:nvPr/>
          </p:nvSpPr>
          <p:spPr bwMode="auto">
            <a:xfrm>
              <a:off x="348" y="434"/>
              <a:ext cx="266" cy="172"/>
            </a:xfrm>
            <a:custGeom>
              <a:avLst/>
              <a:gdLst>
                <a:gd name="T0" fmla="*/ 0 w 1066"/>
                <a:gd name="T1" fmla="*/ 0 h 690"/>
                <a:gd name="T2" fmla="*/ 1 w 1066"/>
                <a:gd name="T3" fmla="*/ 0 h 690"/>
                <a:gd name="T4" fmla="*/ 1 w 1066"/>
                <a:gd name="T5" fmla="*/ 1 h 690"/>
                <a:gd name="T6" fmla="*/ 0 w 1066"/>
                <a:gd name="T7" fmla="*/ 1 h 690"/>
                <a:gd name="T8" fmla="*/ 0 w 1066"/>
                <a:gd name="T9" fmla="*/ 0 h 690"/>
                <a:gd name="T10" fmla="*/ 1 w 1066"/>
                <a:gd name="T11" fmla="*/ 0 h 690"/>
                <a:gd name="T12" fmla="*/ 1 w 1066"/>
                <a:gd name="T13" fmla="*/ 0 h 690"/>
                <a:gd name="T14" fmla="*/ 1 w 1066"/>
                <a:gd name="T15" fmla="*/ 1 h 690"/>
                <a:gd name="T16" fmla="*/ 1 w 1066"/>
                <a:gd name="T17" fmla="*/ 1 h 690"/>
                <a:gd name="T18" fmla="*/ 1 w 1066"/>
                <a:gd name="T19" fmla="*/ 0 h 690"/>
                <a:gd name="T20" fmla="*/ 0 w 1066"/>
                <a:gd name="T21" fmla="*/ 0 h 690"/>
                <a:gd name="T22" fmla="*/ 0 w 1066"/>
                <a:gd name="T23" fmla="*/ 0 h 690"/>
                <a:gd name="T24" fmla="*/ 0 w 1066"/>
                <a:gd name="T25" fmla="*/ 1 h 690"/>
                <a:gd name="T26" fmla="*/ 0 w 1066"/>
                <a:gd name="T27" fmla="*/ 1 h 690"/>
                <a:gd name="T28" fmla="*/ 0 w 1066"/>
                <a:gd name="T29" fmla="*/ 0 h 69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66" h="690">
                  <a:moveTo>
                    <a:pt x="376" y="376"/>
                  </a:moveTo>
                  <a:lnTo>
                    <a:pt x="690" y="376"/>
                  </a:lnTo>
                  <a:lnTo>
                    <a:pt x="690" y="690"/>
                  </a:lnTo>
                  <a:lnTo>
                    <a:pt x="376" y="690"/>
                  </a:lnTo>
                  <a:lnTo>
                    <a:pt x="376" y="376"/>
                  </a:lnTo>
                  <a:close/>
                  <a:moveTo>
                    <a:pt x="752" y="0"/>
                  </a:moveTo>
                  <a:lnTo>
                    <a:pt x="1066" y="0"/>
                  </a:lnTo>
                  <a:lnTo>
                    <a:pt x="1066" y="690"/>
                  </a:lnTo>
                  <a:lnTo>
                    <a:pt x="752" y="690"/>
                  </a:lnTo>
                  <a:lnTo>
                    <a:pt x="752" y="0"/>
                  </a:lnTo>
                  <a:close/>
                  <a:moveTo>
                    <a:pt x="0" y="0"/>
                  </a:moveTo>
                  <a:lnTo>
                    <a:pt x="314" y="0"/>
                  </a:lnTo>
                  <a:lnTo>
                    <a:pt x="314" y="690"/>
                  </a:lnTo>
                  <a:lnTo>
                    <a:pt x="0" y="690"/>
                  </a:lnTo>
                  <a:lnTo>
                    <a:pt x="0" y="0"/>
                  </a:lnTo>
                  <a:close/>
                </a:path>
              </a:pathLst>
            </a:custGeom>
            <a:solidFill>
              <a:schemeClr val="tx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18" name="Freeform 39">
              <a:extLst>
                <a:ext uri="{FF2B5EF4-FFF2-40B4-BE49-F238E27FC236}">
                  <a16:creationId xmlns:a16="http://schemas.microsoft.com/office/drawing/2014/main" id="{8F845CB6-CEC8-0C5F-D310-9DDA6E91FC9C}"/>
                </a:ext>
              </a:extLst>
            </p:cNvPr>
            <p:cNvSpPr>
              <a:spLocks noEditPoints="1"/>
            </p:cNvSpPr>
            <p:nvPr/>
          </p:nvSpPr>
          <p:spPr bwMode="auto">
            <a:xfrm>
              <a:off x="348" y="340"/>
              <a:ext cx="266" cy="172"/>
            </a:xfrm>
            <a:custGeom>
              <a:avLst/>
              <a:gdLst>
                <a:gd name="T0" fmla="*/ 1 w 1066"/>
                <a:gd name="T1" fmla="*/ 0 h 690"/>
                <a:gd name="T2" fmla="*/ 1 w 1066"/>
                <a:gd name="T3" fmla="*/ 0 h 690"/>
                <a:gd name="T4" fmla="*/ 1 w 1066"/>
                <a:gd name="T5" fmla="*/ 0 h 690"/>
                <a:gd name="T6" fmla="*/ 1 w 1066"/>
                <a:gd name="T7" fmla="*/ 0 h 690"/>
                <a:gd name="T8" fmla="*/ 1 w 1066"/>
                <a:gd name="T9" fmla="*/ 0 h 690"/>
                <a:gd name="T10" fmla="*/ 0 w 1066"/>
                <a:gd name="T11" fmla="*/ 0 h 690"/>
                <a:gd name="T12" fmla="*/ 1 w 1066"/>
                <a:gd name="T13" fmla="*/ 0 h 690"/>
                <a:gd name="T14" fmla="*/ 1 w 1066"/>
                <a:gd name="T15" fmla="*/ 1 h 690"/>
                <a:gd name="T16" fmla="*/ 0 w 1066"/>
                <a:gd name="T17" fmla="*/ 1 h 690"/>
                <a:gd name="T18" fmla="*/ 0 w 1066"/>
                <a:gd name="T19" fmla="*/ 0 h 690"/>
                <a:gd name="T20" fmla="*/ 0 w 1066"/>
                <a:gd name="T21" fmla="*/ 0 h 690"/>
                <a:gd name="T22" fmla="*/ 0 w 1066"/>
                <a:gd name="T23" fmla="*/ 0 h 690"/>
                <a:gd name="T24" fmla="*/ 0 w 1066"/>
                <a:gd name="T25" fmla="*/ 0 h 690"/>
                <a:gd name="T26" fmla="*/ 0 w 1066"/>
                <a:gd name="T27" fmla="*/ 0 h 690"/>
                <a:gd name="T28" fmla="*/ 0 w 1066"/>
                <a:gd name="T29" fmla="*/ 0 h 69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66" h="690">
                  <a:moveTo>
                    <a:pt x="752" y="0"/>
                  </a:moveTo>
                  <a:lnTo>
                    <a:pt x="1066" y="0"/>
                  </a:lnTo>
                  <a:lnTo>
                    <a:pt x="1066" y="314"/>
                  </a:lnTo>
                  <a:lnTo>
                    <a:pt x="752" y="314"/>
                  </a:lnTo>
                  <a:lnTo>
                    <a:pt x="752" y="0"/>
                  </a:lnTo>
                  <a:close/>
                  <a:moveTo>
                    <a:pt x="376" y="0"/>
                  </a:moveTo>
                  <a:lnTo>
                    <a:pt x="690" y="0"/>
                  </a:lnTo>
                  <a:lnTo>
                    <a:pt x="690" y="690"/>
                  </a:lnTo>
                  <a:lnTo>
                    <a:pt x="376" y="690"/>
                  </a:lnTo>
                  <a:lnTo>
                    <a:pt x="376" y="0"/>
                  </a:lnTo>
                  <a:close/>
                  <a:moveTo>
                    <a:pt x="0" y="0"/>
                  </a:moveTo>
                  <a:lnTo>
                    <a:pt x="314" y="0"/>
                  </a:lnTo>
                  <a:lnTo>
                    <a:pt x="314" y="314"/>
                  </a:lnTo>
                  <a:lnTo>
                    <a:pt x="0" y="314"/>
                  </a:lnTo>
                  <a:lnTo>
                    <a:pt x="0" y="0"/>
                  </a:lnTo>
                  <a:close/>
                </a:path>
              </a:pathLst>
            </a:custGeom>
            <a:solidFill>
              <a:srgbClr val="80BF44"/>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grpSp>
      <p:sp>
        <p:nvSpPr>
          <p:cNvPr id="19" name="Rectangle 5">
            <a:extLst>
              <a:ext uri="{FF2B5EF4-FFF2-40B4-BE49-F238E27FC236}">
                <a16:creationId xmlns:a16="http://schemas.microsoft.com/office/drawing/2014/main" id="{9E3F2840-91BF-36EC-A580-BFC4B3A0ACD0}"/>
              </a:ext>
            </a:extLst>
          </p:cNvPr>
          <p:cNvSpPr>
            <a:spLocks noChangeArrowheads="1"/>
          </p:cNvSpPr>
          <p:nvPr/>
        </p:nvSpPr>
        <p:spPr bwMode="auto">
          <a:xfrm>
            <a:off x="5329238" y="3889375"/>
            <a:ext cx="431800" cy="431800"/>
          </a:xfrm>
          <a:prstGeom prst="rect">
            <a:avLst/>
          </a:prstGeom>
          <a:solidFill>
            <a:srgbClr val="96969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278" tIns="34139" rIns="68278" bIns="34139" anchor="ctr"/>
          <a:lstStyle>
            <a:lvl1pPr defTabSz="576263" eaLnBrk="0" hangingPunct="0">
              <a:defRPr sz="1100">
                <a:solidFill>
                  <a:schemeClr val="tx1"/>
                </a:solidFill>
                <a:latin typeface="Arial" panose="020B0604020202020204" pitchFamily="34" charset="0"/>
              </a:defRPr>
            </a:lvl1pPr>
            <a:lvl2pPr marL="742950" indent="-285750" defTabSz="576263" eaLnBrk="0" hangingPunct="0">
              <a:defRPr sz="1100">
                <a:solidFill>
                  <a:schemeClr val="tx1"/>
                </a:solidFill>
                <a:latin typeface="Arial" panose="020B0604020202020204" pitchFamily="34" charset="0"/>
              </a:defRPr>
            </a:lvl2pPr>
            <a:lvl3pPr marL="1143000" indent="-228600" defTabSz="576263" eaLnBrk="0" hangingPunct="0">
              <a:defRPr sz="1100">
                <a:solidFill>
                  <a:schemeClr val="tx1"/>
                </a:solidFill>
                <a:latin typeface="Arial" panose="020B0604020202020204" pitchFamily="34" charset="0"/>
              </a:defRPr>
            </a:lvl3pPr>
            <a:lvl4pPr marL="1600200" indent="-228600" defTabSz="576263" eaLnBrk="0" hangingPunct="0">
              <a:defRPr sz="1100">
                <a:solidFill>
                  <a:schemeClr val="tx1"/>
                </a:solidFill>
                <a:latin typeface="Arial" panose="020B0604020202020204" pitchFamily="34" charset="0"/>
              </a:defRPr>
            </a:lvl4pPr>
            <a:lvl5pPr marL="2057400" indent="-228600" defTabSz="576263" eaLnBrk="0" hangingPunct="0">
              <a:defRPr sz="1100">
                <a:solidFill>
                  <a:schemeClr val="tx1"/>
                </a:solidFill>
                <a:latin typeface="Arial" panose="020B0604020202020204" pitchFamily="34" charset="0"/>
              </a:defRPr>
            </a:lvl5pPr>
            <a:lvl6pPr marL="2514600" indent="-228600" defTabSz="576263" eaLnBrk="0" fontAlgn="base" hangingPunct="0">
              <a:spcBef>
                <a:spcPct val="0"/>
              </a:spcBef>
              <a:spcAft>
                <a:spcPct val="0"/>
              </a:spcAft>
              <a:defRPr sz="1100">
                <a:solidFill>
                  <a:schemeClr val="tx1"/>
                </a:solidFill>
                <a:latin typeface="Arial" panose="020B0604020202020204" pitchFamily="34" charset="0"/>
              </a:defRPr>
            </a:lvl6pPr>
            <a:lvl7pPr marL="2971800" indent="-228600" defTabSz="576263" eaLnBrk="0" fontAlgn="base" hangingPunct="0">
              <a:spcBef>
                <a:spcPct val="0"/>
              </a:spcBef>
              <a:spcAft>
                <a:spcPct val="0"/>
              </a:spcAft>
              <a:defRPr sz="1100">
                <a:solidFill>
                  <a:schemeClr val="tx1"/>
                </a:solidFill>
                <a:latin typeface="Arial" panose="020B0604020202020204" pitchFamily="34" charset="0"/>
              </a:defRPr>
            </a:lvl7pPr>
            <a:lvl8pPr marL="3429000" indent="-228600" defTabSz="576263" eaLnBrk="0" fontAlgn="base" hangingPunct="0">
              <a:spcBef>
                <a:spcPct val="0"/>
              </a:spcBef>
              <a:spcAft>
                <a:spcPct val="0"/>
              </a:spcAft>
              <a:defRPr sz="1100">
                <a:solidFill>
                  <a:schemeClr val="tx1"/>
                </a:solidFill>
                <a:latin typeface="Arial" panose="020B0604020202020204" pitchFamily="34" charset="0"/>
              </a:defRPr>
            </a:lvl8pPr>
            <a:lvl9pPr marL="3886200" indent="-228600" defTabSz="576263" eaLnBrk="0" fontAlgn="base" hangingPunct="0">
              <a:spcBef>
                <a:spcPct val="0"/>
              </a:spcBef>
              <a:spcAft>
                <a:spcPct val="0"/>
              </a:spcAft>
              <a:defRPr sz="1100">
                <a:solidFill>
                  <a:schemeClr val="tx1"/>
                </a:solidFill>
                <a:latin typeface="Arial" panose="020B0604020202020204" pitchFamily="34" charset="0"/>
              </a:defRPr>
            </a:lvl9pPr>
          </a:lstStyle>
          <a:p>
            <a:pPr algn="ctr" eaLnBrk="1" hangingPunct="1"/>
            <a:r>
              <a:rPr lang="en-US" altLang="en-US" sz="900" dirty="0"/>
              <a:t>III</a:t>
            </a:r>
            <a:endParaRPr lang="ru-RU" altLang="en-US" sz="900" dirty="0"/>
          </a:p>
        </p:txBody>
      </p:sp>
    </p:spTree>
    <p:extLst>
      <p:ext uri="{BB962C8B-B14F-4D97-AF65-F5344CB8AC3E}">
        <p14:creationId xmlns:p14="http://schemas.microsoft.com/office/powerpoint/2010/main" val="21377920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6" name="Rectangle 5">
            <a:extLst>
              <a:ext uri="{FF2B5EF4-FFF2-40B4-BE49-F238E27FC236}">
                <a16:creationId xmlns:a16="http://schemas.microsoft.com/office/drawing/2014/main" id="{92022922-E30C-4F8C-A94C-07DBE30B864E}"/>
              </a:ext>
            </a:extLst>
          </p:cNvPr>
          <p:cNvSpPr>
            <a:spLocks noChangeArrowheads="1"/>
          </p:cNvSpPr>
          <p:nvPr/>
        </p:nvSpPr>
        <p:spPr bwMode="auto">
          <a:xfrm>
            <a:off x="5329238" y="3889375"/>
            <a:ext cx="431800" cy="431800"/>
          </a:xfrm>
          <a:prstGeom prst="rect">
            <a:avLst/>
          </a:prstGeom>
          <a:solidFill>
            <a:srgbClr val="96969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278" tIns="34139" rIns="68278" bIns="34139" anchor="ctr"/>
          <a:lstStyle>
            <a:lvl1pPr defTabSz="576263" eaLnBrk="0" hangingPunct="0">
              <a:defRPr sz="1100">
                <a:solidFill>
                  <a:schemeClr val="tx1"/>
                </a:solidFill>
                <a:latin typeface="Arial" panose="020B0604020202020204" pitchFamily="34" charset="0"/>
              </a:defRPr>
            </a:lvl1pPr>
            <a:lvl2pPr marL="742950" indent="-285750" defTabSz="576263" eaLnBrk="0" hangingPunct="0">
              <a:defRPr sz="1100">
                <a:solidFill>
                  <a:schemeClr val="tx1"/>
                </a:solidFill>
                <a:latin typeface="Arial" panose="020B0604020202020204" pitchFamily="34" charset="0"/>
              </a:defRPr>
            </a:lvl2pPr>
            <a:lvl3pPr marL="1143000" indent="-228600" defTabSz="576263" eaLnBrk="0" hangingPunct="0">
              <a:defRPr sz="1100">
                <a:solidFill>
                  <a:schemeClr val="tx1"/>
                </a:solidFill>
                <a:latin typeface="Arial" panose="020B0604020202020204" pitchFamily="34" charset="0"/>
              </a:defRPr>
            </a:lvl3pPr>
            <a:lvl4pPr marL="1600200" indent="-228600" defTabSz="576263" eaLnBrk="0" hangingPunct="0">
              <a:defRPr sz="1100">
                <a:solidFill>
                  <a:schemeClr val="tx1"/>
                </a:solidFill>
                <a:latin typeface="Arial" panose="020B0604020202020204" pitchFamily="34" charset="0"/>
              </a:defRPr>
            </a:lvl4pPr>
            <a:lvl5pPr marL="2057400" indent="-228600" defTabSz="576263" eaLnBrk="0" hangingPunct="0">
              <a:defRPr sz="1100">
                <a:solidFill>
                  <a:schemeClr val="tx1"/>
                </a:solidFill>
                <a:latin typeface="Arial" panose="020B0604020202020204" pitchFamily="34" charset="0"/>
              </a:defRPr>
            </a:lvl5pPr>
            <a:lvl6pPr marL="2514600" indent="-228600" defTabSz="576263" eaLnBrk="0" fontAlgn="base" hangingPunct="0">
              <a:spcBef>
                <a:spcPct val="0"/>
              </a:spcBef>
              <a:spcAft>
                <a:spcPct val="0"/>
              </a:spcAft>
              <a:defRPr sz="1100">
                <a:solidFill>
                  <a:schemeClr val="tx1"/>
                </a:solidFill>
                <a:latin typeface="Arial" panose="020B0604020202020204" pitchFamily="34" charset="0"/>
              </a:defRPr>
            </a:lvl6pPr>
            <a:lvl7pPr marL="2971800" indent="-228600" defTabSz="576263" eaLnBrk="0" fontAlgn="base" hangingPunct="0">
              <a:spcBef>
                <a:spcPct val="0"/>
              </a:spcBef>
              <a:spcAft>
                <a:spcPct val="0"/>
              </a:spcAft>
              <a:defRPr sz="1100">
                <a:solidFill>
                  <a:schemeClr val="tx1"/>
                </a:solidFill>
                <a:latin typeface="Arial" panose="020B0604020202020204" pitchFamily="34" charset="0"/>
              </a:defRPr>
            </a:lvl7pPr>
            <a:lvl8pPr marL="3429000" indent="-228600" defTabSz="576263" eaLnBrk="0" fontAlgn="base" hangingPunct="0">
              <a:spcBef>
                <a:spcPct val="0"/>
              </a:spcBef>
              <a:spcAft>
                <a:spcPct val="0"/>
              </a:spcAft>
              <a:defRPr sz="1100">
                <a:solidFill>
                  <a:schemeClr val="tx1"/>
                </a:solidFill>
                <a:latin typeface="Arial" panose="020B0604020202020204" pitchFamily="34" charset="0"/>
              </a:defRPr>
            </a:lvl8pPr>
            <a:lvl9pPr marL="3886200" indent="-228600" defTabSz="576263" eaLnBrk="0" fontAlgn="base" hangingPunct="0">
              <a:spcBef>
                <a:spcPct val="0"/>
              </a:spcBef>
              <a:spcAft>
                <a:spcPct val="0"/>
              </a:spcAft>
              <a:defRPr sz="1100">
                <a:solidFill>
                  <a:schemeClr val="tx1"/>
                </a:solidFill>
                <a:latin typeface="Arial" panose="020B0604020202020204" pitchFamily="34" charset="0"/>
              </a:defRPr>
            </a:lvl9pPr>
          </a:lstStyle>
          <a:p>
            <a:pPr algn="ctr" eaLnBrk="1" hangingPunct="1"/>
            <a:r>
              <a:rPr lang="en-US" altLang="en-US" sz="900" dirty="0"/>
              <a:t>3</a:t>
            </a:r>
            <a:endParaRPr lang="ru-RU" altLang="en-US" sz="900" dirty="0"/>
          </a:p>
        </p:txBody>
      </p:sp>
      <p:sp>
        <p:nvSpPr>
          <p:cNvPr id="3077" name="Text Box 8">
            <a:extLst>
              <a:ext uri="{FF2B5EF4-FFF2-40B4-BE49-F238E27FC236}">
                <a16:creationId xmlns:a16="http://schemas.microsoft.com/office/drawing/2014/main" id="{A9B37F90-5802-491C-9473-99734F16E627}"/>
              </a:ext>
            </a:extLst>
          </p:cNvPr>
          <p:cNvSpPr txBox="1">
            <a:spLocks noChangeArrowheads="1"/>
          </p:cNvSpPr>
          <p:nvPr/>
        </p:nvSpPr>
        <p:spPr bwMode="auto">
          <a:xfrm>
            <a:off x="2447925" y="3889375"/>
            <a:ext cx="2784475" cy="1920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278" tIns="34139" rIns="68278" bIns="34139">
            <a:spAutoFit/>
          </a:bodyPr>
          <a:lstStyle>
            <a:lvl1pPr defTabSz="576263" eaLnBrk="0" hangingPunct="0">
              <a:defRPr sz="1100">
                <a:solidFill>
                  <a:schemeClr val="tx1"/>
                </a:solidFill>
                <a:latin typeface="Arial" panose="020B0604020202020204" pitchFamily="34" charset="0"/>
              </a:defRPr>
            </a:lvl1pPr>
            <a:lvl2pPr marL="742950" indent="-285750" defTabSz="576263" eaLnBrk="0" hangingPunct="0">
              <a:defRPr sz="1100">
                <a:solidFill>
                  <a:schemeClr val="tx1"/>
                </a:solidFill>
                <a:latin typeface="Arial" panose="020B0604020202020204" pitchFamily="34" charset="0"/>
              </a:defRPr>
            </a:lvl2pPr>
            <a:lvl3pPr marL="1143000" indent="-228600" defTabSz="576263" eaLnBrk="0" hangingPunct="0">
              <a:defRPr sz="1100">
                <a:solidFill>
                  <a:schemeClr val="tx1"/>
                </a:solidFill>
                <a:latin typeface="Arial" panose="020B0604020202020204" pitchFamily="34" charset="0"/>
              </a:defRPr>
            </a:lvl3pPr>
            <a:lvl4pPr marL="1600200" indent="-228600" defTabSz="576263" eaLnBrk="0" hangingPunct="0">
              <a:defRPr sz="1100">
                <a:solidFill>
                  <a:schemeClr val="tx1"/>
                </a:solidFill>
                <a:latin typeface="Arial" panose="020B0604020202020204" pitchFamily="34" charset="0"/>
              </a:defRPr>
            </a:lvl4pPr>
            <a:lvl5pPr marL="2057400" indent="-228600" defTabSz="576263" eaLnBrk="0" hangingPunct="0">
              <a:defRPr sz="1100">
                <a:solidFill>
                  <a:schemeClr val="tx1"/>
                </a:solidFill>
                <a:latin typeface="Arial" panose="020B0604020202020204" pitchFamily="34" charset="0"/>
              </a:defRPr>
            </a:lvl5pPr>
            <a:lvl6pPr marL="2514600" indent="-228600" defTabSz="576263" eaLnBrk="0" fontAlgn="base" hangingPunct="0">
              <a:spcBef>
                <a:spcPct val="0"/>
              </a:spcBef>
              <a:spcAft>
                <a:spcPct val="0"/>
              </a:spcAft>
              <a:defRPr sz="1100">
                <a:solidFill>
                  <a:schemeClr val="tx1"/>
                </a:solidFill>
                <a:latin typeface="Arial" panose="020B0604020202020204" pitchFamily="34" charset="0"/>
              </a:defRPr>
            </a:lvl6pPr>
            <a:lvl7pPr marL="2971800" indent="-228600" defTabSz="576263" eaLnBrk="0" fontAlgn="base" hangingPunct="0">
              <a:spcBef>
                <a:spcPct val="0"/>
              </a:spcBef>
              <a:spcAft>
                <a:spcPct val="0"/>
              </a:spcAft>
              <a:defRPr sz="1100">
                <a:solidFill>
                  <a:schemeClr val="tx1"/>
                </a:solidFill>
                <a:latin typeface="Arial" panose="020B0604020202020204" pitchFamily="34" charset="0"/>
              </a:defRPr>
            </a:lvl7pPr>
            <a:lvl8pPr marL="3429000" indent="-228600" defTabSz="576263" eaLnBrk="0" fontAlgn="base" hangingPunct="0">
              <a:spcBef>
                <a:spcPct val="0"/>
              </a:spcBef>
              <a:spcAft>
                <a:spcPct val="0"/>
              </a:spcAft>
              <a:defRPr sz="1100">
                <a:solidFill>
                  <a:schemeClr val="tx1"/>
                </a:solidFill>
                <a:latin typeface="Arial" panose="020B0604020202020204" pitchFamily="34" charset="0"/>
              </a:defRPr>
            </a:lvl8pPr>
            <a:lvl9pPr marL="3886200" indent="-228600" defTabSz="576263" eaLnBrk="0" fontAlgn="base" hangingPunct="0">
              <a:spcBef>
                <a:spcPct val="0"/>
              </a:spcBef>
              <a:spcAft>
                <a:spcPct val="0"/>
              </a:spcAft>
              <a:defRPr sz="1100">
                <a:solidFill>
                  <a:schemeClr val="tx1"/>
                </a:solidFill>
                <a:latin typeface="Arial" panose="020B0604020202020204" pitchFamily="34" charset="0"/>
              </a:defRPr>
            </a:lvl9pPr>
          </a:lstStyle>
          <a:p>
            <a:pPr eaLnBrk="1" hangingPunct="1"/>
            <a:endParaRPr lang="ru-RU" altLang="en-US" sz="800" dirty="0">
              <a:solidFill>
                <a:schemeClr val="bg2"/>
              </a:solidFill>
            </a:endParaRPr>
          </a:p>
        </p:txBody>
      </p:sp>
      <p:pic>
        <p:nvPicPr>
          <p:cNvPr id="3081" name="Picture 30" descr="ТПУ_Презентация_квадраты">
            <a:extLst>
              <a:ext uri="{FF2B5EF4-FFF2-40B4-BE49-F238E27FC236}">
                <a16:creationId xmlns:a16="http://schemas.microsoft.com/office/drawing/2014/main" id="{6B590D2C-E6BE-4CBA-8367-0E76EF255A4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778250"/>
            <a:ext cx="2520950"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4">
            <a:extLst>
              <a:ext uri="{FF2B5EF4-FFF2-40B4-BE49-F238E27FC236}">
                <a16:creationId xmlns:a16="http://schemas.microsoft.com/office/drawing/2014/main" id="{748464EE-C50B-3C61-AB89-0058DCB3BE15}"/>
              </a:ext>
            </a:extLst>
          </p:cNvPr>
          <p:cNvPicPr>
            <a:picLocks noChangeAspect="1"/>
          </p:cNvPicPr>
          <p:nvPr/>
        </p:nvPicPr>
        <p:blipFill>
          <a:blip r:embed="rId4"/>
          <a:stretch>
            <a:fillRect/>
          </a:stretch>
        </p:blipFill>
        <p:spPr>
          <a:xfrm>
            <a:off x="2757520" y="849456"/>
            <a:ext cx="2943517" cy="2016213"/>
          </a:xfrm>
          <a:prstGeom prst="rect">
            <a:avLst/>
          </a:prstGeom>
        </p:spPr>
      </p:pic>
      <mc:AlternateContent xmlns:mc="http://schemas.openxmlformats.org/markup-compatibility/2006" xmlns:a14="http://schemas.microsoft.com/office/drawing/2010/main">
        <mc:Choice Requires="a14">
          <p:sp>
            <p:nvSpPr>
              <p:cNvPr id="21" name="TextBox 20">
                <a:extLst>
                  <a:ext uri="{FF2B5EF4-FFF2-40B4-BE49-F238E27FC236}">
                    <a16:creationId xmlns:a16="http://schemas.microsoft.com/office/drawing/2014/main" id="{2A642E27-15D5-018F-AB94-87C5AC599451}"/>
                  </a:ext>
                </a:extLst>
              </p:cNvPr>
              <p:cNvSpPr txBox="1"/>
              <p:nvPr/>
            </p:nvSpPr>
            <p:spPr>
              <a:xfrm>
                <a:off x="2709432" y="2849401"/>
                <a:ext cx="3108648" cy="566181"/>
              </a:xfrm>
              <a:prstGeom prst="rect">
                <a:avLst/>
              </a:prstGeom>
              <a:noFill/>
            </p:spPr>
            <p:txBody>
              <a:bodyPr wrap="square">
                <a:spAutoFit/>
              </a:bodyPr>
              <a:lstStyle/>
              <a:p>
                <a:pPr algn="ctr"/>
                <a:r>
                  <a:rPr lang="en-GB" sz="1000" b="0" i="0" u="none" strike="noStrike" baseline="0" dirty="0">
                    <a:latin typeface="+mj-lt"/>
                  </a:rPr>
                  <a:t>Fig. 2: </a:t>
                </a:r>
                <a:r>
                  <a:rPr lang="en-GB" sz="1000" dirty="0">
                    <a:latin typeface="+mj-lt"/>
                  </a:rPr>
                  <a:t>Luminosity </a:t>
                </a:r>
                <a:r>
                  <a:rPr lang="en-GB" sz="1000" b="0" i="0" u="none" strike="noStrike" baseline="0" dirty="0">
                    <a:latin typeface="+mj-lt"/>
                  </a:rPr>
                  <a:t>of q-Gaussian beams </a:t>
                </a:r>
                <a:r>
                  <a:rPr lang="en-GB" sz="1000" b="0" i="0" u="none" strike="noStrike" baseline="0" dirty="0" err="1">
                    <a:latin typeface="+mj-lt"/>
                  </a:rPr>
                  <a:t>w.r.t.</a:t>
                </a:r>
                <a:r>
                  <a:rPr lang="en-GB" sz="1000" b="0" i="0" u="none" strike="noStrike" baseline="0" dirty="0">
                    <a:latin typeface="+mj-lt"/>
                  </a:rPr>
                  <a:t> Gaussian beams, where the tail’s weight of transverse bunch profile </a:t>
                </a:r>
                <a:r>
                  <a:rPr lang="en-GB" sz="1000" dirty="0">
                    <a:latin typeface="+mj-lt"/>
                  </a:rPr>
                  <a:t>are </a:t>
                </a:r>
                <a14:m>
                  <m:oMath xmlns:m="http://schemas.openxmlformats.org/officeDocument/2006/math">
                    <m:sSub>
                      <m:sSubPr>
                        <m:ctrlPr>
                          <a:rPr lang="en-US" sz="1000" b="0" i="1" smtClean="0">
                            <a:latin typeface="Cambria Math" panose="02040503050406030204" pitchFamily="18" charset="0"/>
                          </a:rPr>
                        </m:ctrlPr>
                      </m:sSubPr>
                      <m:e>
                        <m:r>
                          <a:rPr lang="en-US" sz="1000" b="0" i="1" smtClean="0">
                            <a:latin typeface="Cambria Math" panose="02040503050406030204" pitchFamily="18" charset="0"/>
                          </a:rPr>
                          <m:t>𝑞</m:t>
                        </m:r>
                      </m:e>
                      <m:sub>
                        <m:r>
                          <a:rPr lang="en-US" sz="1000" b="0" i="1" smtClean="0">
                            <a:latin typeface="Cambria Math" panose="02040503050406030204" pitchFamily="18" charset="0"/>
                          </a:rPr>
                          <m:t>𝑥</m:t>
                        </m:r>
                      </m:sub>
                    </m:sSub>
                  </m:oMath>
                </a14:m>
                <a:r>
                  <a:rPr lang="en-GB" sz="1000" dirty="0">
                    <a:latin typeface="+mj-lt"/>
                  </a:rPr>
                  <a:t> and </a:t>
                </a:r>
                <a14:m>
                  <m:oMath xmlns:m="http://schemas.openxmlformats.org/officeDocument/2006/math">
                    <m:sSub>
                      <m:sSubPr>
                        <m:ctrlPr>
                          <a:rPr lang="en-US" sz="1000" b="0" i="1" smtClean="0">
                            <a:latin typeface="Cambria Math" panose="02040503050406030204" pitchFamily="18" charset="0"/>
                          </a:rPr>
                        </m:ctrlPr>
                      </m:sSubPr>
                      <m:e>
                        <m:r>
                          <a:rPr lang="en-US" sz="1000" b="0" i="1" smtClean="0">
                            <a:latin typeface="Cambria Math" panose="02040503050406030204" pitchFamily="18" charset="0"/>
                          </a:rPr>
                          <m:t>𝑞</m:t>
                        </m:r>
                      </m:e>
                      <m:sub>
                        <m:r>
                          <a:rPr lang="en-US" sz="1000" b="0" i="1" smtClean="0">
                            <a:latin typeface="Cambria Math" panose="02040503050406030204" pitchFamily="18" charset="0"/>
                          </a:rPr>
                          <m:t>𝑦</m:t>
                        </m:r>
                      </m:sub>
                    </m:sSub>
                  </m:oMath>
                </a14:m>
                <a:r>
                  <a:rPr lang="en-GB" sz="1000" dirty="0">
                    <a:latin typeface="+mj-lt"/>
                  </a:rPr>
                  <a:t> [4].</a:t>
                </a:r>
              </a:p>
            </p:txBody>
          </p:sp>
        </mc:Choice>
        <mc:Fallback xmlns="">
          <p:sp>
            <p:nvSpPr>
              <p:cNvPr id="21" name="TextBox 20">
                <a:extLst>
                  <a:ext uri="{FF2B5EF4-FFF2-40B4-BE49-F238E27FC236}">
                    <a16:creationId xmlns:a16="http://schemas.microsoft.com/office/drawing/2014/main" id="{2A642E27-15D5-018F-AB94-87C5AC599451}"/>
                  </a:ext>
                </a:extLst>
              </p:cNvPr>
              <p:cNvSpPr txBox="1">
                <a:spLocks noRot="1" noChangeAspect="1" noMove="1" noResize="1" noEditPoints="1" noAdjustHandles="1" noChangeArrowheads="1" noChangeShapeType="1" noTextEdit="1"/>
              </p:cNvSpPr>
              <p:nvPr/>
            </p:nvSpPr>
            <p:spPr>
              <a:xfrm>
                <a:off x="2709432" y="2849401"/>
                <a:ext cx="3108648" cy="566181"/>
              </a:xfrm>
              <a:prstGeom prst="rect">
                <a:avLst/>
              </a:prstGeom>
              <a:blipFill>
                <a:blip r:embed="rId5"/>
                <a:stretch>
                  <a:fillRect b="-2151"/>
                </a:stretch>
              </a:blipFill>
            </p:spPr>
            <p:txBody>
              <a:bodyPr/>
              <a:lstStyle/>
              <a:p>
                <a:r>
                  <a:rPr lang="en-GB">
                    <a:noFill/>
                  </a:rPr>
                  <a:t> </a:t>
                </a:r>
              </a:p>
            </p:txBody>
          </p:sp>
        </mc:Fallback>
      </mc:AlternateContent>
      <p:sp>
        <p:nvSpPr>
          <p:cNvPr id="22" name="Content Placeholder 4">
            <a:extLst>
              <a:ext uri="{FF2B5EF4-FFF2-40B4-BE49-F238E27FC236}">
                <a16:creationId xmlns:a16="http://schemas.microsoft.com/office/drawing/2014/main" id="{F639B4BB-14B3-0829-877F-A5AFE84E70AA}"/>
              </a:ext>
            </a:extLst>
          </p:cNvPr>
          <p:cNvSpPr txBox="1">
            <a:spLocks/>
          </p:cNvSpPr>
          <p:nvPr/>
        </p:nvSpPr>
        <p:spPr bwMode="auto">
          <a:xfrm>
            <a:off x="233293" y="3726739"/>
            <a:ext cx="5186362" cy="6459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57606" tIns="28803" rIns="57606" bIns="28803" numCol="1" anchor="t" anchorCtr="0" compatLnSpc="1">
            <a:prstTxWarp prst="textNoShape">
              <a:avLst/>
            </a:prstTxWarp>
          </a:bodyPr>
          <a:lstStyle>
            <a:lvl1pPr marL="215900" indent="-215900" algn="l" defTabSz="576263" rtl="0" eaLnBrk="0" fontAlgn="base" hangingPunct="0">
              <a:spcBef>
                <a:spcPct val="20000"/>
              </a:spcBef>
              <a:spcAft>
                <a:spcPct val="0"/>
              </a:spcAft>
              <a:buChar char="•"/>
              <a:defRPr sz="2000">
                <a:solidFill>
                  <a:schemeClr val="tx1"/>
                </a:solidFill>
                <a:latin typeface="+mn-lt"/>
                <a:ea typeface="+mn-ea"/>
                <a:cs typeface="+mn-cs"/>
              </a:defRPr>
            </a:lvl1pPr>
            <a:lvl2pPr marL="468313" indent="-180975" algn="l" defTabSz="576263" rtl="0" eaLnBrk="0" fontAlgn="base" hangingPunct="0">
              <a:spcBef>
                <a:spcPct val="20000"/>
              </a:spcBef>
              <a:spcAft>
                <a:spcPct val="0"/>
              </a:spcAft>
              <a:buChar char="–"/>
              <a:defRPr>
                <a:solidFill>
                  <a:schemeClr val="tx1"/>
                </a:solidFill>
                <a:latin typeface="+mn-lt"/>
              </a:defRPr>
            </a:lvl2pPr>
            <a:lvl3pPr marL="719138" indent="-142875" algn="l" defTabSz="576263" rtl="0" eaLnBrk="0" fontAlgn="base" hangingPunct="0">
              <a:spcBef>
                <a:spcPct val="20000"/>
              </a:spcBef>
              <a:spcAft>
                <a:spcPct val="0"/>
              </a:spcAft>
              <a:buChar char="•"/>
              <a:defRPr sz="1500">
                <a:solidFill>
                  <a:schemeClr val="tx1"/>
                </a:solidFill>
                <a:latin typeface="+mn-lt"/>
              </a:defRPr>
            </a:lvl3pPr>
            <a:lvl4pPr marL="1008063" indent="-144463" algn="l" defTabSz="576263" rtl="0" eaLnBrk="0" fontAlgn="base" hangingPunct="0">
              <a:spcBef>
                <a:spcPct val="20000"/>
              </a:spcBef>
              <a:spcAft>
                <a:spcPct val="0"/>
              </a:spcAft>
              <a:buChar char="–"/>
              <a:defRPr sz="1300">
                <a:solidFill>
                  <a:schemeClr val="tx1"/>
                </a:solidFill>
                <a:latin typeface="+mn-lt"/>
              </a:defRPr>
            </a:lvl4pPr>
            <a:lvl5pPr marL="1295400" indent="-142875" algn="l" defTabSz="576263" rtl="0" eaLnBrk="0" fontAlgn="base" hangingPunct="0">
              <a:spcBef>
                <a:spcPct val="20000"/>
              </a:spcBef>
              <a:spcAft>
                <a:spcPct val="0"/>
              </a:spcAft>
              <a:buChar char="»"/>
              <a:defRPr sz="1300">
                <a:solidFill>
                  <a:schemeClr val="tx1"/>
                </a:solidFill>
                <a:latin typeface="+mn-lt"/>
              </a:defRPr>
            </a:lvl5pPr>
            <a:lvl6pPr marL="1752600" indent="-142875" algn="l" defTabSz="576263" rtl="0" fontAlgn="base">
              <a:spcBef>
                <a:spcPct val="20000"/>
              </a:spcBef>
              <a:spcAft>
                <a:spcPct val="0"/>
              </a:spcAft>
              <a:buChar char="»"/>
              <a:defRPr sz="1300">
                <a:solidFill>
                  <a:schemeClr val="tx1"/>
                </a:solidFill>
                <a:latin typeface="+mn-lt"/>
              </a:defRPr>
            </a:lvl6pPr>
            <a:lvl7pPr marL="2209800" indent="-142875" algn="l" defTabSz="576263" rtl="0" fontAlgn="base">
              <a:spcBef>
                <a:spcPct val="20000"/>
              </a:spcBef>
              <a:spcAft>
                <a:spcPct val="0"/>
              </a:spcAft>
              <a:buChar char="»"/>
              <a:defRPr sz="1300">
                <a:solidFill>
                  <a:schemeClr val="tx1"/>
                </a:solidFill>
                <a:latin typeface="+mn-lt"/>
              </a:defRPr>
            </a:lvl7pPr>
            <a:lvl8pPr marL="2667000" indent="-142875" algn="l" defTabSz="576263" rtl="0" fontAlgn="base">
              <a:spcBef>
                <a:spcPct val="20000"/>
              </a:spcBef>
              <a:spcAft>
                <a:spcPct val="0"/>
              </a:spcAft>
              <a:buChar char="»"/>
              <a:defRPr sz="1300">
                <a:solidFill>
                  <a:schemeClr val="tx1"/>
                </a:solidFill>
                <a:latin typeface="+mn-lt"/>
              </a:defRPr>
            </a:lvl8pPr>
            <a:lvl9pPr marL="3124200" indent="-142875" algn="l" defTabSz="576263" rtl="0" fontAlgn="base">
              <a:spcBef>
                <a:spcPct val="20000"/>
              </a:spcBef>
              <a:spcAft>
                <a:spcPct val="0"/>
              </a:spcAft>
              <a:buChar char="»"/>
              <a:defRPr sz="1300">
                <a:solidFill>
                  <a:schemeClr val="tx1"/>
                </a:solidFill>
                <a:latin typeface="+mn-lt"/>
              </a:defRPr>
            </a:lvl9pPr>
          </a:lstStyle>
          <a:p>
            <a:pPr algn="just"/>
            <a:endParaRPr lang="en-US" sz="1200" kern="0" dirty="0"/>
          </a:p>
        </p:txBody>
      </p:sp>
      <p:sp>
        <p:nvSpPr>
          <p:cNvPr id="24" name="Content Placeholder 1">
            <a:extLst>
              <a:ext uri="{FF2B5EF4-FFF2-40B4-BE49-F238E27FC236}">
                <a16:creationId xmlns:a16="http://schemas.microsoft.com/office/drawing/2014/main" id="{8D01BFC7-42B8-0D97-0A85-3F7310A7ED47}"/>
              </a:ext>
            </a:extLst>
          </p:cNvPr>
          <p:cNvSpPr txBox="1">
            <a:spLocks/>
          </p:cNvSpPr>
          <p:nvPr/>
        </p:nvSpPr>
        <p:spPr bwMode="auto">
          <a:xfrm>
            <a:off x="87902" y="777091"/>
            <a:ext cx="2738572" cy="26586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57606" tIns="28803" rIns="57606" bIns="28803" numCol="1" anchor="t" anchorCtr="0" compatLnSpc="1">
            <a:prstTxWarp prst="textNoShape">
              <a:avLst/>
            </a:prstTxWarp>
          </a:bodyPr>
          <a:lstStyle>
            <a:lvl1pPr marL="215900" indent="-215900" algn="l" defTabSz="576263" rtl="0" eaLnBrk="0" fontAlgn="base" hangingPunct="0">
              <a:spcBef>
                <a:spcPct val="20000"/>
              </a:spcBef>
              <a:spcAft>
                <a:spcPct val="0"/>
              </a:spcAft>
              <a:buChar char="•"/>
              <a:defRPr sz="2000">
                <a:solidFill>
                  <a:schemeClr val="tx1"/>
                </a:solidFill>
                <a:latin typeface="+mn-lt"/>
                <a:ea typeface="+mn-ea"/>
                <a:cs typeface="+mn-cs"/>
              </a:defRPr>
            </a:lvl1pPr>
            <a:lvl2pPr marL="468313" indent="-180975" algn="l" defTabSz="576263" rtl="0" eaLnBrk="0" fontAlgn="base" hangingPunct="0">
              <a:spcBef>
                <a:spcPct val="20000"/>
              </a:spcBef>
              <a:spcAft>
                <a:spcPct val="0"/>
              </a:spcAft>
              <a:buChar char="–"/>
              <a:defRPr>
                <a:solidFill>
                  <a:schemeClr val="tx1"/>
                </a:solidFill>
                <a:latin typeface="+mn-lt"/>
              </a:defRPr>
            </a:lvl2pPr>
            <a:lvl3pPr marL="719138" indent="-142875" algn="l" defTabSz="576263" rtl="0" eaLnBrk="0" fontAlgn="base" hangingPunct="0">
              <a:spcBef>
                <a:spcPct val="20000"/>
              </a:spcBef>
              <a:spcAft>
                <a:spcPct val="0"/>
              </a:spcAft>
              <a:buChar char="•"/>
              <a:defRPr sz="1500">
                <a:solidFill>
                  <a:schemeClr val="tx1"/>
                </a:solidFill>
                <a:latin typeface="+mn-lt"/>
              </a:defRPr>
            </a:lvl3pPr>
            <a:lvl4pPr marL="1008063" indent="-144463" algn="l" defTabSz="576263" rtl="0" eaLnBrk="0" fontAlgn="base" hangingPunct="0">
              <a:spcBef>
                <a:spcPct val="20000"/>
              </a:spcBef>
              <a:spcAft>
                <a:spcPct val="0"/>
              </a:spcAft>
              <a:buChar char="–"/>
              <a:defRPr sz="1300">
                <a:solidFill>
                  <a:schemeClr val="tx1"/>
                </a:solidFill>
                <a:latin typeface="+mn-lt"/>
              </a:defRPr>
            </a:lvl4pPr>
            <a:lvl5pPr marL="1295400" indent="-142875" algn="l" defTabSz="576263" rtl="0" eaLnBrk="0" fontAlgn="base" hangingPunct="0">
              <a:spcBef>
                <a:spcPct val="20000"/>
              </a:spcBef>
              <a:spcAft>
                <a:spcPct val="0"/>
              </a:spcAft>
              <a:buChar char="»"/>
              <a:defRPr sz="1300">
                <a:solidFill>
                  <a:schemeClr val="tx1"/>
                </a:solidFill>
                <a:latin typeface="+mn-lt"/>
              </a:defRPr>
            </a:lvl5pPr>
            <a:lvl6pPr marL="1752600" indent="-142875" algn="l" defTabSz="576263" rtl="0" fontAlgn="base">
              <a:spcBef>
                <a:spcPct val="20000"/>
              </a:spcBef>
              <a:spcAft>
                <a:spcPct val="0"/>
              </a:spcAft>
              <a:buChar char="»"/>
              <a:defRPr sz="1300">
                <a:solidFill>
                  <a:schemeClr val="tx1"/>
                </a:solidFill>
                <a:latin typeface="+mn-lt"/>
              </a:defRPr>
            </a:lvl6pPr>
            <a:lvl7pPr marL="2209800" indent="-142875" algn="l" defTabSz="576263" rtl="0" fontAlgn="base">
              <a:spcBef>
                <a:spcPct val="20000"/>
              </a:spcBef>
              <a:spcAft>
                <a:spcPct val="0"/>
              </a:spcAft>
              <a:buChar char="»"/>
              <a:defRPr sz="1300">
                <a:solidFill>
                  <a:schemeClr val="tx1"/>
                </a:solidFill>
                <a:latin typeface="+mn-lt"/>
              </a:defRPr>
            </a:lvl7pPr>
            <a:lvl8pPr marL="2667000" indent="-142875" algn="l" defTabSz="576263" rtl="0" fontAlgn="base">
              <a:spcBef>
                <a:spcPct val="20000"/>
              </a:spcBef>
              <a:spcAft>
                <a:spcPct val="0"/>
              </a:spcAft>
              <a:buChar char="»"/>
              <a:defRPr sz="1300">
                <a:solidFill>
                  <a:schemeClr val="tx1"/>
                </a:solidFill>
                <a:latin typeface="+mn-lt"/>
              </a:defRPr>
            </a:lvl8pPr>
            <a:lvl9pPr marL="3124200" indent="-142875" algn="l" defTabSz="576263" rtl="0" fontAlgn="base">
              <a:spcBef>
                <a:spcPct val="20000"/>
              </a:spcBef>
              <a:spcAft>
                <a:spcPct val="0"/>
              </a:spcAft>
              <a:buChar char="»"/>
              <a:defRPr sz="1300">
                <a:solidFill>
                  <a:schemeClr val="tx1"/>
                </a:solidFill>
                <a:latin typeface="+mn-lt"/>
              </a:defRPr>
            </a:lvl9pPr>
          </a:lstStyle>
          <a:p>
            <a:pPr algn="just"/>
            <a:r>
              <a:rPr lang="en-GB" sz="1200" kern="0" dirty="0"/>
              <a:t>In [4], S. </a:t>
            </a:r>
            <a:r>
              <a:rPr lang="en-GB" sz="1200" kern="0" dirty="0" err="1"/>
              <a:t>Papadopoulou</a:t>
            </a:r>
            <a:r>
              <a:rPr lang="en-GB" sz="1200" kern="0" dirty="0"/>
              <a:t> et al. studied the impact of the non-Gaussian beams profile on luminosity and on the emittance evolution using q-Gaussian to consider the beam size modification and particle distribution for IBS and SR effects, and it is compared to Gaussian. </a:t>
            </a:r>
          </a:p>
          <a:p>
            <a:pPr algn="just"/>
            <a:r>
              <a:rPr lang="en-US" sz="1200" kern="0" dirty="0"/>
              <a:t>As the beam separation scan is the method for beam luminosity calibration (van-der-Meer) =&gt; it is of interest to develop the method of this scan with q-Gaussian beams.</a:t>
            </a:r>
            <a:endParaRPr lang="en-GB" sz="1200" kern="0" dirty="0"/>
          </a:p>
          <a:p>
            <a:pPr algn="just"/>
            <a:endParaRPr lang="en-GB" sz="1200" kern="0" dirty="0"/>
          </a:p>
        </p:txBody>
      </p:sp>
      <p:sp>
        <p:nvSpPr>
          <p:cNvPr id="17" name="Rectangle 2">
            <a:extLst>
              <a:ext uri="{FF2B5EF4-FFF2-40B4-BE49-F238E27FC236}">
                <a16:creationId xmlns:a16="http://schemas.microsoft.com/office/drawing/2014/main" id="{C0C2C91E-DC80-4833-B1DE-A7AAB917E821}"/>
              </a:ext>
            </a:extLst>
          </p:cNvPr>
          <p:cNvSpPr>
            <a:spLocks noGrp="1" noChangeArrowheads="1"/>
          </p:cNvSpPr>
          <p:nvPr>
            <p:ph type="title"/>
          </p:nvPr>
        </p:nvSpPr>
        <p:spPr>
          <a:xfrm>
            <a:off x="2520950" y="-40109"/>
            <a:ext cx="3095625" cy="544512"/>
          </a:xfr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57606" tIns="28803" rIns="57606" bIns="28803" numCol="1" anchor="ctr" anchorCtr="0" compatLnSpc="1">
            <a:prstTxWarp prst="textNoShape">
              <a:avLst/>
            </a:prstTxWarp>
          </a:bodyPr>
          <a:lstStyle/>
          <a:p>
            <a:pPr eaLnBrk="1" hangingPunct="1"/>
            <a:r>
              <a:rPr lang="en-US" sz="1500" b="1" dirty="0">
                <a:solidFill>
                  <a:schemeClr val="bg2"/>
                </a:solidFill>
                <a:latin typeface="Calibri" panose="020F0502020204030204" pitchFamily="34" charset="0"/>
              </a:rPr>
              <a:t>Motivation</a:t>
            </a:r>
            <a:endParaRPr lang="en-US" altLang="en-US" sz="1500" b="1" dirty="0">
              <a:solidFill>
                <a:schemeClr val="bg2"/>
              </a:solidFill>
              <a:latin typeface="Calibri" panose="020F0502020204030204" pitchFamily="34" charset="0"/>
            </a:endParaRPr>
          </a:p>
        </p:txBody>
      </p:sp>
      <p:cxnSp>
        <p:nvCxnSpPr>
          <p:cNvPr id="18" name="AutoShape 12">
            <a:extLst>
              <a:ext uri="{FF2B5EF4-FFF2-40B4-BE49-F238E27FC236}">
                <a16:creationId xmlns:a16="http://schemas.microsoft.com/office/drawing/2014/main" id="{E4C79768-24B2-14BA-9E35-EAF96913FC16}"/>
              </a:ext>
            </a:extLst>
          </p:cNvPr>
          <p:cNvCxnSpPr>
            <a:cxnSpLocks noChangeShapeType="1"/>
          </p:cNvCxnSpPr>
          <p:nvPr/>
        </p:nvCxnSpPr>
        <p:spPr bwMode="auto">
          <a:xfrm>
            <a:off x="2592388" y="472652"/>
            <a:ext cx="3168650" cy="0"/>
          </a:xfrm>
          <a:prstGeom prst="straightConnector1">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19" name="Group 34">
            <a:extLst>
              <a:ext uri="{FF2B5EF4-FFF2-40B4-BE49-F238E27FC236}">
                <a16:creationId xmlns:a16="http://schemas.microsoft.com/office/drawing/2014/main" id="{562DC4A4-AF0E-2BCA-E3E4-DD7F114BA27C}"/>
              </a:ext>
            </a:extLst>
          </p:cNvPr>
          <p:cNvGrpSpPr>
            <a:grpSpLocks noChangeAspect="1"/>
          </p:cNvGrpSpPr>
          <p:nvPr/>
        </p:nvGrpSpPr>
        <p:grpSpPr bwMode="auto">
          <a:xfrm>
            <a:off x="63500" y="-71661"/>
            <a:ext cx="1592883" cy="735917"/>
            <a:chOff x="230" y="217"/>
            <a:chExt cx="1096" cy="507"/>
          </a:xfrm>
        </p:grpSpPr>
        <p:sp>
          <p:nvSpPr>
            <p:cNvPr id="20" name="AutoShape 33">
              <a:extLst>
                <a:ext uri="{FF2B5EF4-FFF2-40B4-BE49-F238E27FC236}">
                  <a16:creationId xmlns:a16="http://schemas.microsoft.com/office/drawing/2014/main" id="{EB87C42A-FD8D-6C95-4282-76C51FC77171}"/>
                </a:ext>
              </a:extLst>
            </p:cNvPr>
            <p:cNvSpPr>
              <a:spLocks noChangeAspect="1" noChangeArrowheads="1" noTextEdit="1"/>
            </p:cNvSpPr>
            <p:nvPr/>
          </p:nvSpPr>
          <p:spPr bwMode="auto">
            <a:xfrm>
              <a:off x="230" y="217"/>
              <a:ext cx="1096" cy="5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23" name="Freeform 37">
              <a:extLst>
                <a:ext uri="{FF2B5EF4-FFF2-40B4-BE49-F238E27FC236}">
                  <a16:creationId xmlns:a16="http://schemas.microsoft.com/office/drawing/2014/main" id="{013A8B4A-8ED6-F1DC-21EA-035E0DAFC190}"/>
                </a:ext>
              </a:extLst>
            </p:cNvPr>
            <p:cNvSpPr>
              <a:spLocks noEditPoints="1"/>
            </p:cNvSpPr>
            <p:nvPr/>
          </p:nvSpPr>
          <p:spPr bwMode="auto">
            <a:xfrm>
              <a:off x="661" y="366"/>
              <a:ext cx="544" cy="241"/>
            </a:xfrm>
            <a:custGeom>
              <a:avLst/>
              <a:gdLst>
                <a:gd name="T0" fmla="*/ 1 w 2179"/>
                <a:gd name="T1" fmla="*/ 1 h 964"/>
                <a:gd name="T2" fmla="*/ 2 w 2179"/>
                <a:gd name="T3" fmla="*/ 1 h 964"/>
                <a:gd name="T4" fmla="*/ 1 w 2179"/>
                <a:gd name="T5" fmla="*/ 1 h 964"/>
                <a:gd name="T6" fmla="*/ 1 w 2179"/>
                <a:gd name="T7" fmla="*/ 1 h 964"/>
                <a:gd name="T8" fmla="*/ 1 w 2179"/>
                <a:gd name="T9" fmla="*/ 1 h 964"/>
                <a:gd name="T10" fmla="*/ 1 w 2179"/>
                <a:gd name="T11" fmla="*/ 1 h 964"/>
                <a:gd name="T12" fmla="*/ 1 w 2179"/>
                <a:gd name="T13" fmla="*/ 1 h 964"/>
                <a:gd name="T14" fmla="*/ 0 w 2179"/>
                <a:gd name="T15" fmla="*/ 1 h 964"/>
                <a:gd name="T16" fmla="*/ 0 w 2179"/>
                <a:gd name="T17" fmla="*/ 1 h 964"/>
                <a:gd name="T18" fmla="*/ 0 w 2179"/>
                <a:gd name="T19" fmla="*/ 1 h 964"/>
                <a:gd name="T20" fmla="*/ 0 w 2179"/>
                <a:gd name="T21" fmla="*/ 1 h 964"/>
                <a:gd name="T22" fmla="*/ 0 w 2179"/>
                <a:gd name="T23" fmla="*/ 1 h 964"/>
                <a:gd name="T24" fmla="*/ 0 w 2179"/>
                <a:gd name="T25" fmla="*/ 1 h 964"/>
                <a:gd name="T26" fmla="*/ 1 w 2179"/>
                <a:gd name="T27" fmla="*/ 1 h 964"/>
                <a:gd name="T28" fmla="*/ 1 w 2179"/>
                <a:gd name="T29" fmla="*/ 1 h 964"/>
                <a:gd name="T30" fmla="*/ 1 w 2179"/>
                <a:gd name="T31" fmla="*/ 1 h 964"/>
                <a:gd name="T32" fmla="*/ 1 w 2179"/>
                <a:gd name="T33" fmla="*/ 1 h 964"/>
                <a:gd name="T34" fmla="*/ 1 w 2179"/>
                <a:gd name="T35" fmla="*/ 1 h 964"/>
                <a:gd name="T36" fmla="*/ 1 w 2179"/>
                <a:gd name="T37" fmla="*/ 1 h 964"/>
                <a:gd name="T38" fmla="*/ 0 w 2179"/>
                <a:gd name="T39" fmla="*/ 1 h 964"/>
                <a:gd name="T40" fmla="*/ 0 w 2179"/>
                <a:gd name="T41" fmla="*/ 1 h 964"/>
                <a:gd name="T42" fmla="*/ 0 w 2179"/>
                <a:gd name="T43" fmla="*/ 1 h 964"/>
                <a:gd name="T44" fmla="*/ 0 w 2179"/>
                <a:gd name="T45" fmla="*/ 1 h 964"/>
                <a:gd name="T46" fmla="*/ 2 w 2179"/>
                <a:gd name="T47" fmla="*/ 1 h 964"/>
                <a:gd name="T48" fmla="*/ 2 w 2179"/>
                <a:gd name="T49" fmla="*/ 1 h 964"/>
                <a:gd name="T50" fmla="*/ 1 w 2179"/>
                <a:gd name="T51" fmla="*/ 1 h 964"/>
                <a:gd name="T52" fmla="*/ 1 w 2179"/>
                <a:gd name="T53" fmla="*/ 1 h 964"/>
                <a:gd name="T54" fmla="*/ 1 w 2179"/>
                <a:gd name="T55" fmla="*/ 1 h 964"/>
                <a:gd name="T56" fmla="*/ 1 w 2179"/>
                <a:gd name="T57" fmla="*/ 1 h 964"/>
                <a:gd name="T58" fmla="*/ 0 w 2179"/>
                <a:gd name="T59" fmla="*/ 1 h 964"/>
                <a:gd name="T60" fmla="*/ 0 w 2179"/>
                <a:gd name="T61" fmla="*/ 1 h 964"/>
                <a:gd name="T62" fmla="*/ 0 w 2179"/>
                <a:gd name="T63" fmla="*/ 1 h 964"/>
                <a:gd name="T64" fmla="*/ 2 w 2179"/>
                <a:gd name="T65" fmla="*/ 1 h 964"/>
                <a:gd name="T66" fmla="*/ 2 w 2179"/>
                <a:gd name="T67" fmla="*/ 1 h 964"/>
                <a:gd name="T68" fmla="*/ 2 w 2179"/>
                <a:gd name="T69" fmla="*/ 1 h 964"/>
                <a:gd name="T70" fmla="*/ 2 w 2179"/>
                <a:gd name="T71" fmla="*/ 1 h 964"/>
                <a:gd name="T72" fmla="*/ 1 w 2179"/>
                <a:gd name="T73" fmla="*/ 1 h 964"/>
                <a:gd name="T74" fmla="*/ 1 w 2179"/>
                <a:gd name="T75" fmla="*/ 1 h 964"/>
                <a:gd name="T76" fmla="*/ 1 w 2179"/>
                <a:gd name="T77" fmla="*/ 1 h 964"/>
                <a:gd name="T78" fmla="*/ 1 w 2179"/>
                <a:gd name="T79" fmla="*/ 1 h 964"/>
                <a:gd name="T80" fmla="*/ 0 w 2179"/>
                <a:gd name="T81" fmla="*/ 1 h 964"/>
                <a:gd name="T82" fmla="*/ 0 w 2179"/>
                <a:gd name="T83" fmla="*/ 1 h 964"/>
                <a:gd name="T84" fmla="*/ 0 w 2179"/>
                <a:gd name="T85" fmla="*/ 1 h 964"/>
                <a:gd name="T86" fmla="*/ 0 w 2179"/>
                <a:gd name="T87" fmla="*/ 0 h 964"/>
                <a:gd name="T88" fmla="*/ 0 w 2179"/>
                <a:gd name="T89" fmla="*/ 0 h 964"/>
                <a:gd name="T90" fmla="*/ 0 w 2179"/>
                <a:gd name="T91" fmla="*/ 0 h 964"/>
                <a:gd name="T92" fmla="*/ 1 w 2179"/>
                <a:gd name="T93" fmla="*/ 0 h 964"/>
                <a:gd name="T94" fmla="*/ 0 w 2179"/>
                <a:gd name="T95" fmla="*/ 0 h 964"/>
                <a:gd name="T96" fmla="*/ 0 w 2179"/>
                <a:gd name="T97" fmla="*/ 0 h 964"/>
                <a:gd name="T98" fmla="*/ 0 w 2179"/>
                <a:gd name="T99" fmla="*/ 0 h 964"/>
                <a:gd name="T100" fmla="*/ 1 w 2179"/>
                <a:gd name="T101" fmla="*/ 0 h 964"/>
                <a:gd name="T102" fmla="*/ 1 w 2179"/>
                <a:gd name="T103" fmla="*/ 0 h 964"/>
                <a:gd name="T104" fmla="*/ 1 w 2179"/>
                <a:gd name="T105" fmla="*/ 0 h 964"/>
                <a:gd name="T106" fmla="*/ 1 w 2179"/>
                <a:gd name="T107" fmla="*/ 0 h 964"/>
                <a:gd name="T108" fmla="*/ 1 w 2179"/>
                <a:gd name="T109" fmla="*/ 0 h 964"/>
                <a:gd name="T110" fmla="*/ 0 w 2179"/>
                <a:gd name="T111" fmla="*/ 0 h 964"/>
                <a:gd name="T112" fmla="*/ 0 w 2179"/>
                <a:gd name="T113" fmla="*/ 0 h 964"/>
                <a:gd name="T114" fmla="*/ 0 w 2179"/>
                <a:gd name="T115" fmla="*/ 0 h 96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2179" h="964">
                  <a:moveTo>
                    <a:pt x="1059" y="766"/>
                  </a:moveTo>
                  <a:lnTo>
                    <a:pt x="1059" y="834"/>
                  </a:lnTo>
                  <a:lnTo>
                    <a:pt x="1085" y="834"/>
                  </a:lnTo>
                  <a:lnTo>
                    <a:pt x="1107" y="831"/>
                  </a:lnTo>
                  <a:lnTo>
                    <a:pt x="1121" y="825"/>
                  </a:lnTo>
                  <a:lnTo>
                    <a:pt x="1131" y="814"/>
                  </a:lnTo>
                  <a:lnTo>
                    <a:pt x="1133" y="799"/>
                  </a:lnTo>
                  <a:lnTo>
                    <a:pt x="1131" y="786"/>
                  </a:lnTo>
                  <a:lnTo>
                    <a:pt x="1123" y="776"/>
                  </a:lnTo>
                  <a:lnTo>
                    <a:pt x="1109" y="769"/>
                  </a:lnTo>
                  <a:lnTo>
                    <a:pt x="1089" y="766"/>
                  </a:lnTo>
                  <a:lnTo>
                    <a:pt x="1059" y="766"/>
                  </a:lnTo>
                  <a:close/>
                  <a:moveTo>
                    <a:pt x="1677" y="738"/>
                  </a:moveTo>
                  <a:lnTo>
                    <a:pt x="1714" y="738"/>
                  </a:lnTo>
                  <a:lnTo>
                    <a:pt x="1780" y="838"/>
                  </a:lnTo>
                  <a:lnTo>
                    <a:pt x="1845" y="738"/>
                  </a:lnTo>
                  <a:lnTo>
                    <a:pt x="1883" y="738"/>
                  </a:lnTo>
                  <a:lnTo>
                    <a:pt x="1796" y="867"/>
                  </a:lnTo>
                  <a:lnTo>
                    <a:pt x="1796" y="960"/>
                  </a:lnTo>
                  <a:lnTo>
                    <a:pt x="1764" y="960"/>
                  </a:lnTo>
                  <a:lnTo>
                    <a:pt x="1764" y="867"/>
                  </a:lnTo>
                  <a:lnTo>
                    <a:pt x="1677" y="738"/>
                  </a:lnTo>
                  <a:close/>
                  <a:moveTo>
                    <a:pt x="1487" y="738"/>
                  </a:moveTo>
                  <a:lnTo>
                    <a:pt x="1657" y="738"/>
                  </a:lnTo>
                  <a:lnTo>
                    <a:pt x="1657" y="766"/>
                  </a:lnTo>
                  <a:lnTo>
                    <a:pt x="1588" y="766"/>
                  </a:lnTo>
                  <a:lnTo>
                    <a:pt x="1588" y="960"/>
                  </a:lnTo>
                  <a:lnTo>
                    <a:pt x="1556" y="960"/>
                  </a:lnTo>
                  <a:lnTo>
                    <a:pt x="1556" y="766"/>
                  </a:lnTo>
                  <a:lnTo>
                    <a:pt x="1487" y="766"/>
                  </a:lnTo>
                  <a:lnTo>
                    <a:pt x="1487" y="738"/>
                  </a:lnTo>
                  <a:close/>
                  <a:moveTo>
                    <a:pt x="1410" y="738"/>
                  </a:moveTo>
                  <a:lnTo>
                    <a:pt x="1441" y="738"/>
                  </a:lnTo>
                  <a:lnTo>
                    <a:pt x="1441" y="960"/>
                  </a:lnTo>
                  <a:lnTo>
                    <a:pt x="1410" y="960"/>
                  </a:lnTo>
                  <a:lnTo>
                    <a:pt x="1410" y="738"/>
                  </a:lnTo>
                  <a:close/>
                  <a:moveTo>
                    <a:pt x="1027" y="738"/>
                  </a:moveTo>
                  <a:lnTo>
                    <a:pt x="1081" y="738"/>
                  </a:lnTo>
                  <a:lnTo>
                    <a:pt x="1097" y="738"/>
                  </a:lnTo>
                  <a:lnTo>
                    <a:pt x="1113" y="741"/>
                  </a:lnTo>
                  <a:lnTo>
                    <a:pt x="1128" y="744"/>
                  </a:lnTo>
                  <a:lnTo>
                    <a:pt x="1141" y="749"/>
                  </a:lnTo>
                  <a:lnTo>
                    <a:pt x="1152" y="757"/>
                  </a:lnTo>
                  <a:lnTo>
                    <a:pt x="1160" y="766"/>
                  </a:lnTo>
                  <a:lnTo>
                    <a:pt x="1165" y="781"/>
                  </a:lnTo>
                  <a:lnTo>
                    <a:pt x="1168" y="798"/>
                  </a:lnTo>
                  <a:lnTo>
                    <a:pt x="1164" y="818"/>
                  </a:lnTo>
                  <a:lnTo>
                    <a:pt x="1154" y="833"/>
                  </a:lnTo>
                  <a:lnTo>
                    <a:pt x="1140" y="843"/>
                  </a:lnTo>
                  <a:lnTo>
                    <a:pt x="1121" y="849"/>
                  </a:lnTo>
                  <a:lnTo>
                    <a:pt x="1121" y="850"/>
                  </a:lnTo>
                  <a:lnTo>
                    <a:pt x="1131" y="854"/>
                  </a:lnTo>
                  <a:lnTo>
                    <a:pt x="1137" y="861"/>
                  </a:lnTo>
                  <a:lnTo>
                    <a:pt x="1144" y="873"/>
                  </a:lnTo>
                  <a:lnTo>
                    <a:pt x="1185" y="960"/>
                  </a:lnTo>
                  <a:lnTo>
                    <a:pt x="1149" y="960"/>
                  </a:lnTo>
                  <a:lnTo>
                    <a:pt x="1115" y="883"/>
                  </a:lnTo>
                  <a:lnTo>
                    <a:pt x="1108" y="871"/>
                  </a:lnTo>
                  <a:lnTo>
                    <a:pt x="1099" y="865"/>
                  </a:lnTo>
                  <a:lnTo>
                    <a:pt x="1089" y="862"/>
                  </a:lnTo>
                  <a:lnTo>
                    <a:pt x="1077" y="862"/>
                  </a:lnTo>
                  <a:lnTo>
                    <a:pt x="1059" y="862"/>
                  </a:lnTo>
                  <a:lnTo>
                    <a:pt x="1059" y="960"/>
                  </a:lnTo>
                  <a:lnTo>
                    <a:pt x="1027" y="960"/>
                  </a:lnTo>
                  <a:lnTo>
                    <a:pt x="1027" y="738"/>
                  </a:lnTo>
                  <a:close/>
                  <a:moveTo>
                    <a:pt x="840" y="738"/>
                  </a:moveTo>
                  <a:lnTo>
                    <a:pt x="965" y="738"/>
                  </a:lnTo>
                  <a:lnTo>
                    <a:pt x="965" y="766"/>
                  </a:lnTo>
                  <a:lnTo>
                    <a:pt x="872" y="766"/>
                  </a:lnTo>
                  <a:lnTo>
                    <a:pt x="872" y="831"/>
                  </a:lnTo>
                  <a:lnTo>
                    <a:pt x="957" y="831"/>
                  </a:lnTo>
                  <a:lnTo>
                    <a:pt x="957" y="859"/>
                  </a:lnTo>
                  <a:lnTo>
                    <a:pt x="872" y="859"/>
                  </a:lnTo>
                  <a:lnTo>
                    <a:pt x="872" y="932"/>
                  </a:lnTo>
                  <a:lnTo>
                    <a:pt x="965" y="932"/>
                  </a:lnTo>
                  <a:lnTo>
                    <a:pt x="965" y="960"/>
                  </a:lnTo>
                  <a:lnTo>
                    <a:pt x="840" y="960"/>
                  </a:lnTo>
                  <a:lnTo>
                    <a:pt x="840" y="738"/>
                  </a:lnTo>
                  <a:close/>
                  <a:moveTo>
                    <a:pt x="586" y="738"/>
                  </a:moveTo>
                  <a:lnTo>
                    <a:pt x="622" y="738"/>
                  </a:lnTo>
                  <a:lnTo>
                    <a:pt x="691" y="932"/>
                  </a:lnTo>
                  <a:lnTo>
                    <a:pt x="761" y="738"/>
                  </a:lnTo>
                  <a:lnTo>
                    <a:pt x="794" y="738"/>
                  </a:lnTo>
                  <a:lnTo>
                    <a:pt x="709" y="960"/>
                  </a:lnTo>
                  <a:lnTo>
                    <a:pt x="670" y="960"/>
                  </a:lnTo>
                  <a:lnTo>
                    <a:pt x="586" y="738"/>
                  </a:lnTo>
                  <a:close/>
                  <a:moveTo>
                    <a:pt x="510" y="738"/>
                  </a:moveTo>
                  <a:lnTo>
                    <a:pt x="542" y="738"/>
                  </a:lnTo>
                  <a:lnTo>
                    <a:pt x="542" y="960"/>
                  </a:lnTo>
                  <a:lnTo>
                    <a:pt x="510" y="960"/>
                  </a:lnTo>
                  <a:lnTo>
                    <a:pt x="510" y="738"/>
                  </a:lnTo>
                  <a:close/>
                  <a:moveTo>
                    <a:pt x="267" y="738"/>
                  </a:moveTo>
                  <a:lnTo>
                    <a:pt x="311" y="738"/>
                  </a:lnTo>
                  <a:lnTo>
                    <a:pt x="408" y="918"/>
                  </a:lnTo>
                  <a:lnTo>
                    <a:pt x="409" y="918"/>
                  </a:lnTo>
                  <a:lnTo>
                    <a:pt x="409" y="738"/>
                  </a:lnTo>
                  <a:lnTo>
                    <a:pt x="441" y="738"/>
                  </a:lnTo>
                  <a:lnTo>
                    <a:pt x="441" y="960"/>
                  </a:lnTo>
                  <a:lnTo>
                    <a:pt x="400" y="960"/>
                  </a:lnTo>
                  <a:lnTo>
                    <a:pt x="300" y="778"/>
                  </a:lnTo>
                  <a:lnTo>
                    <a:pt x="299" y="778"/>
                  </a:lnTo>
                  <a:lnTo>
                    <a:pt x="299" y="960"/>
                  </a:lnTo>
                  <a:lnTo>
                    <a:pt x="267" y="960"/>
                  </a:lnTo>
                  <a:lnTo>
                    <a:pt x="267" y="738"/>
                  </a:lnTo>
                  <a:close/>
                  <a:moveTo>
                    <a:pt x="25" y="738"/>
                  </a:moveTo>
                  <a:lnTo>
                    <a:pt x="57" y="738"/>
                  </a:lnTo>
                  <a:lnTo>
                    <a:pt x="57" y="865"/>
                  </a:lnTo>
                  <a:lnTo>
                    <a:pt x="57" y="884"/>
                  </a:lnTo>
                  <a:lnTo>
                    <a:pt x="61" y="902"/>
                  </a:lnTo>
                  <a:lnTo>
                    <a:pt x="68" y="916"/>
                  </a:lnTo>
                  <a:lnTo>
                    <a:pt x="78" y="927"/>
                  </a:lnTo>
                  <a:lnTo>
                    <a:pt x="93" y="934"/>
                  </a:lnTo>
                  <a:lnTo>
                    <a:pt x="110" y="936"/>
                  </a:lnTo>
                  <a:lnTo>
                    <a:pt x="129" y="934"/>
                  </a:lnTo>
                  <a:lnTo>
                    <a:pt x="144" y="927"/>
                  </a:lnTo>
                  <a:lnTo>
                    <a:pt x="153" y="916"/>
                  </a:lnTo>
                  <a:lnTo>
                    <a:pt x="161" y="902"/>
                  </a:lnTo>
                  <a:lnTo>
                    <a:pt x="163" y="884"/>
                  </a:lnTo>
                  <a:lnTo>
                    <a:pt x="165" y="865"/>
                  </a:lnTo>
                  <a:lnTo>
                    <a:pt x="165" y="738"/>
                  </a:lnTo>
                  <a:lnTo>
                    <a:pt x="197" y="738"/>
                  </a:lnTo>
                  <a:lnTo>
                    <a:pt x="197" y="869"/>
                  </a:lnTo>
                  <a:lnTo>
                    <a:pt x="194" y="898"/>
                  </a:lnTo>
                  <a:lnTo>
                    <a:pt x="187" y="922"/>
                  </a:lnTo>
                  <a:lnTo>
                    <a:pt x="174" y="940"/>
                  </a:lnTo>
                  <a:lnTo>
                    <a:pt x="158" y="954"/>
                  </a:lnTo>
                  <a:lnTo>
                    <a:pt x="137" y="962"/>
                  </a:lnTo>
                  <a:lnTo>
                    <a:pt x="110" y="964"/>
                  </a:lnTo>
                  <a:lnTo>
                    <a:pt x="85" y="962"/>
                  </a:lnTo>
                  <a:lnTo>
                    <a:pt x="64" y="954"/>
                  </a:lnTo>
                  <a:lnTo>
                    <a:pt x="48" y="940"/>
                  </a:lnTo>
                  <a:lnTo>
                    <a:pt x="35" y="922"/>
                  </a:lnTo>
                  <a:lnTo>
                    <a:pt x="28" y="898"/>
                  </a:lnTo>
                  <a:lnTo>
                    <a:pt x="25" y="869"/>
                  </a:lnTo>
                  <a:lnTo>
                    <a:pt x="25" y="738"/>
                  </a:lnTo>
                  <a:close/>
                  <a:moveTo>
                    <a:pt x="1295" y="734"/>
                  </a:moveTo>
                  <a:lnTo>
                    <a:pt x="1318" y="737"/>
                  </a:lnTo>
                  <a:lnTo>
                    <a:pt x="1342" y="742"/>
                  </a:lnTo>
                  <a:lnTo>
                    <a:pt x="1338" y="772"/>
                  </a:lnTo>
                  <a:lnTo>
                    <a:pt x="1323" y="766"/>
                  </a:lnTo>
                  <a:lnTo>
                    <a:pt x="1311" y="764"/>
                  </a:lnTo>
                  <a:lnTo>
                    <a:pt x="1297" y="762"/>
                  </a:lnTo>
                  <a:lnTo>
                    <a:pt x="1285" y="764"/>
                  </a:lnTo>
                  <a:lnTo>
                    <a:pt x="1274" y="766"/>
                  </a:lnTo>
                  <a:lnTo>
                    <a:pt x="1266" y="772"/>
                  </a:lnTo>
                  <a:lnTo>
                    <a:pt x="1259" y="781"/>
                  </a:lnTo>
                  <a:lnTo>
                    <a:pt x="1257" y="793"/>
                  </a:lnTo>
                  <a:lnTo>
                    <a:pt x="1259" y="803"/>
                  </a:lnTo>
                  <a:lnTo>
                    <a:pt x="1266" y="811"/>
                  </a:lnTo>
                  <a:lnTo>
                    <a:pt x="1274" y="818"/>
                  </a:lnTo>
                  <a:lnTo>
                    <a:pt x="1286" y="825"/>
                  </a:lnTo>
                  <a:lnTo>
                    <a:pt x="1298" y="830"/>
                  </a:lnTo>
                  <a:lnTo>
                    <a:pt x="1311" y="837"/>
                  </a:lnTo>
                  <a:lnTo>
                    <a:pt x="1325" y="845"/>
                  </a:lnTo>
                  <a:lnTo>
                    <a:pt x="1335" y="854"/>
                  </a:lnTo>
                  <a:lnTo>
                    <a:pt x="1344" y="866"/>
                  </a:lnTo>
                  <a:lnTo>
                    <a:pt x="1350" y="881"/>
                  </a:lnTo>
                  <a:lnTo>
                    <a:pt x="1352" y="898"/>
                  </a:lnTo>
                  <a:lnTo>
                    <a:pt x="1350" y="916"/>
                  </a:lnTo>
                  <a:lnTo>
                    <a:pt x="1344" y="932"/>
                  </a:lnTo>
                  <a:lnTo>
                    <a:pt x="1335" y="944"/>
                  </a:lnTo>
                  <a:lnTo>
                    <a:pt x="1322" y="954"/>
                  </a:lnTo>
                  <a:lnTo>
                    <a:pt x="1307" y="959"/>
                  </a:lnTo>
                  <a:lnTo>
                    <a:pt x="1290" y="963"/>
                  </a:lnTo>
                  <a:lnTo>
                    <a:pt x="1271" y="964"/>
                  </a:lnTo>
                  <a:lnTo>
                    <a:pt x="1249" y="962"/>
                  </a:lnTo>
                  <a:lnTo>
                    <a:pt x="1226" y="955"/>
                  </a:lnTo>
                  <a:lnTo>
                    <a:pt x="1229" y="926"/>
                  </a:lnTo>
                  <a:lnTo>
                    <a:pt x="1242" y="930"/>
                  </a:lnTo>
                  <a:lnTo>
                    <a:pt x="1258" y="935"/>
                  </a:lnTo>
                  <a:lnTo>
                    <a:pt x="1275" y="936"/>
                  </a:lnTo>
                  <a:lnTo>
                    <a:pt x="1287" y="935"/>
                  </a:lnTo>
                  <a:lnTo>
                    <a:pt x="1298" y="931"/>
                  </a:lnTo>
                  <a:lnTo>
                    <a:pt x="1309" y="924"/>
                  </a:lnTo>
                  <a:lnTo>
                    <a:pt x="1317" y="914"/>
                  </a:lnTo>
                  <a:lnTo>
                    <a:pt x="1319" y="900"/>
                  </a:lnTo>
                  <a:lnTo>
                    <a:pt x="1317" y="888"/>
                  </a:lnTo>
                  <a:lnTo>
                    <a:pt x="1311" y="878"/>
                  </a:lnTo>
                  <a:lnTo>
                    <a:pt x="1302" y="871"/>
                  </a:lnTo>
                  <a:lnTo>
                    <a:pt x="1290" y="865"/>
                  </a:lnTo>
                  <a:lnTo>
                    <a:pt x="1278" y="858"/>
                  </a:lnTo>
                  <a:lnTo>
                    <a:pt x="1265" y="851"/>
                  </a:lnTo>
                  <a:lnTo>
                    <a:pt x="1253" y="845"/>
                  </a:lnTo>
                  <a:lnTo>
                    <a:pt x="1241" y="837"/>
                  </a:lnTo>
                  <a:lnTo>
                    <a:pt x="1232" y="826"/>
                  </a:lnTo>
                  <a:lnTo>
                    <a:pt x="1226" y="811"/>
                  </a:lnTo>
                  <a:lnTo>
                    <a:pt x="1224" y="796"/>
                  </a:lnTo>
                  <a:lnTo>
                    <a:pt x="1226" y="777"/>
                  </a:lnTo>
                  <a:lnTo>
                    <a:pt x="1233" y="762"/>
                  </a:lnTo>
                  <a:lnTo>
                    <a:pt x="1245" y="750"/>
                  </a:lnTo>
                  <a:lnTo>
                    <a:pt x="1258" y="741"/>
                  </a:lnTo>
                  <a:lnTo>
                    <a:pt x="1275" y="737"/>
                  </a:lnTo>
                  <a:lnTo>
                    <a:pt x="1295" y="734"/>
                  </a:lnTo>
                  <a:close/>
                  <a:moveTo>
                    <a:pt x="55" y="398"/>
                  </a:moveTo>
                  <a:lnTo>
                    <a:pt x="55" y="477"/>
                  </a:lnTo>
                  <a:lnTo>
                    <a:pt x="86" y="477"/>
                  </a:lnTo>
                  <a:lnTo>
                    <a:pt x="98" y="475"/>
                  </a:lnTo>
                  <a:lnTo>
                    <a:pt x="110" y="471"/>
                  </a:lnTo>
                  <a:lnTo>
                    <a:pt x="121" y="463"/>
                  </a:lnTo>
                  <a:lnTo>
                    <a:pt x="128" y="453"/>
                  </a:lnTo>
                  <a:lnTo>
                    <a:pt x="130" y="437"/>
                  </a:lnTo>
                  <a:lnTo>
                    <a:pt x="128" y="425"/>
                  </a:lnTo>
                  <a:lnTo>
                    <a:pt x="122" y="414"/>
                  </a:lnTo>
                  <a:lnTo>
                    <a:pt x="113" y="408"/>
                  </a:lnTo>
                  <a:lnTo>
                    <a:pt x="102" y="402"/>
                  </a:lnTo>
                  <a:lnTo>
                    <a:pt x="92" y="400"/>
                  </a:lnTo>
                  <a:lnTo>
                    <a:pt x="81" y="398"/>
                  </a:lnTo>
                  <a:lnTo>
                    <a:pt x="55" y="398"/>
                  </a:lnTo>
                  <a:close/>
                  <a:moveTo>
                    <a:pt x="310" y="396"/>
                  </a:moveTo>
                  <a:lnTo>
                    <a:pt x="291" y="397"/>
                  </a:lnTo>
                  <a:lnTo>
                    <a:pt x="274" y="405"/>
                  </a:lnTo>
                  <a:lnTo>
                    <a:pt x="260" y="416"/>
                  </a:lnTo>
                  <a:lnTo>
                    <a:pt x="251" y="429"/>
                  </a:lnTo>
                  <a:lnTo>
                    <a:pt x="243" y="445"/>
                  </a:lnTo>
                  <a:lnTo>
                    <a:pt x="239" y="463"/>
                  </a:lnTo>
                  <a:lnTo>
                    <a:pt x="237" y="482"/>
                  </a:lnTo>
                  <a:lnTo>
                    <a:pt x="238" y="501"/>
                  </a:lnTo>
                  <a:lnTo>
                    <a:pt x="243" y="518"/>
                  </a:lnTo>
                  <a:lnTo>
                    <a:pt x="250" y="535"/>
                  </a:lnTo>
                  <a:lnTo>
                    <a:pt x="260" y="548"/>
                  </a:lnTo>
                  <a:lnTo>
                    <a:pt x="274" y="559"/>
                  </a:lnTo>
                  <a:lnTo>
                    <a:pt x="290" y="566"/>
                  </a:lnTo>
                  <a:lnTo>
                    <a:pt x="310" y="568"/>
                  </a:lnTo>
                  <a:lnTo>
                    <a:pt x="331" y="566"/>
                  </a:lnTo>
                  <a:lnTo>
                    <a:pt x="347" y="559"/>
                  </a:lnTo>
                  <a:lnTo>
                    <a:pt x="360" y="548"/>
                  </a:lnTo>
                  <a:lnTo>
                    <a:pt x="371" y="535"/>
                  </a:lnTo>
                  <a:lnTo>
                    <a:pt x="377" y="518"/>
                  </a:lnTo>
                  <a:lnTo>
                    <a:pt x="381" y="501"/>
                  </a:lnTo>
                  <a:lnTo>
                    <a:pt x="384" y="482"/>
                  </a:lnTo>
                  <a:lnTo>
                    <a:pt x="381" y="463"/>
                  </a:lnTo>
                  <a:lnTo>
                    <a:pt x="377" y="445"/>
                  </a:lnTo>
                  <a:lnTo>
                    <a:pt x="369" y="429"/>
                  </a:lnTo>
                  <a:lnTo>
                    <a:pt x="360" y="416"/>
                  </a:lnTo>
                  <a:lnTo>
                    <a:pt x="347" y="405"/>
                  </a:lnTo>
                  <a:lnTo>
                    <a:pt x="330" y="397"/>
                  </a:lnTo>
                  <a:lnTo>
                    <a:pt x="310" y="396"/>
                  </a:lnTo>
                  <a:close/>
                  <a:moveTo>
                    <a:pt x="1920" y="371"/>
                  </a:moveTo>
                  <a:lnTo>
                    <a:pt x="1952" y="371"/>
                  </a:lnTo>
                  <a:lnTo>
                    <a:pt x="1952" y="592"/>
                  </a:lnTo>
                  <a:lnTo>
                    <a:pt x="1920" y="592"/>
                  </a:lnTo>
                  <a:lnTo>
                    <a:pt x="1920" y="371"/>
                  </a:lnTo>
                  <a:close/>
                  <a:moveTo>
                    <a:pt x="1677" y="371"/>
                  </a:moveTo>
                  <a:lnTo>
                    <a:pt x="1719" y="371"/>
                  </a:lnTo>
                  <a:lnTo>
                    <a:pt x="1817" y="550"/>
                  </a:lnTo>
                  <a:lnTo>
                    <a:pt x="1819" y="550"/>
                  </a:lnTo>
                  <a:lnTo>
                    <a:pt x="1819" y="371"/>
                  </a:lnTo>
                  <a:lnTo>
                    <a:pt x="1851" y="371"/>
                  </a:lnTo>
                  <a:lnTo>
                    <a:pt x="1851" y="592"/>
                  </a:lnTo>
                  <a:lnTo>
                    <a:pt x="1809" y="592"/>
                  </a:lnTo>
                  <a:lnTo>
                    <a:pt x="1708" y="410"/>
                  </a:lnTo>
                  <a:lnTo>
                    <a:pt x="1708" y="592"/>
                  </a:lnTo>
                  <a:lnTo>
                    <a:pt x="1677" y="592"/>
                  </a:lnTo>
                  <a:lnTo>
                    <a:pt x="1677" y="371"/>
                  </a:lnTo>
                  <a:close/>
                  <a:moveTo>
                    <a:pt x="1435" y="371"/>
                  </a:moveTo>
                  <a:lnTo>
                    <a:pt x="1467" y="371"/>
                  </a:lnTo>
                  <a:lnTo>
                    <a:pt x="1467" y="463"/>
                  </a:lnTo>
                  <a:lnTo>
                    <a:pt x="1573" y="463"/>
                  </a:lnTo>
                  <a:lnTo>
                    <a:pt x="1573" y="371"/>
                  </a:lnTo>
                  <a:lnTo>
                    <a:pt x="1605" y="371"/>
                  </a:lnTo>
                  <a:lnTo>
                    <a:pt x="1605" y="592"/>
                  </a:lnTo>
                  <a:lnTo>
                    <a:pt x="1573" y="592"/>
                  </a:lnTo>
                  <a:lnTo>
                    <a:pt x="1573" y="491"/>
                  </a:lnTo>
                  <a:lnTo>
                    <a:pt x="1467" y="491"/>
                  </a:lnTo>
                  <a:lnTo>
                    <a:pt x="1467" y="592"/>
                  </a:lnTo>
                  <a:lnTo>
                    <a:pt x="1435" y="592"/>
                  </a:lnTo>
                  <a:lnTo>
                    <a:pt x="1435" y="371"/>
                  </a:lnTo>
                  <a:close/>
                  <a:moveTo>
                    <a:pt x="1038" y="371"/>
                  </a:moveTo>
                  <a:lnTo>
                    <a:pt x="1161" y="371"/>
                  </a:lnTo>
                  <a:lnTo>
                    <a:pt x="1161" y="398"/>
                  </a:lnTo>
                  <a:lnTo>
                    <a:pt x="1068" y="398"/>
                  </a:lnTo>
                  <a:lnTo>
                    <a:pt x="1068" y="463"/>
                  </a:lnTo>
                  <a:lnTo>
                    <a:pt x="1153" y="463"/>
                  </a:lnTo>
                  <a:lnTo>
                    <a:pt x="1153" y="491"/>
                  </a:lnTo>
                  <a:lnTo>
                    <a:pt x="1068" y="491"/>
                  </a:lnTo>
                  <a:lnTo>
                    <a:pt x="1068" y="564"/>
                  </a:lnTo>
                  <a:lnTo>
                    <a:pt x="1161" y="564"/>
                  </a:lnTo>
                  <a:lnTo>
                    <a:pt x="1161" y="592"/>
                  </a:lnTo>
                  <a:lnTo>
                    <a:pt x="1038" y="592"/>
                  </a:lnTo>
                  <a:lnTo>
                    <a:pt x="1038" y="371"/>
                  </a:lnTo>
                  <a:close/>
                  <a:moveTo>
                    <a:pt x="820" y="371"/>
                  </a:moveTo>
                  <a:lnTo>
                    <a:pt x="990" y="371"/>
                  </a:lnTo>
                  <a:lnTo>
                    <a:pt x="990" y="398"/>
                  </a:lnTo>
                  <a:lnTo>
                    <a:pt x="921" y="398"/>
                  </a:lnTo>
                  <a:lnTo>
                    <a:pt x="921" y="592"/>
                  </a:lnTo>
                  <a:lnTo>
                    <a:pt x="889" y="592"/>
                  </a:lnTo>
                  <a:lnTo>
                    <a:pt x="889" y="398"/>
                  </a:lnTo>
                  <a:lnTo>
                    <a:pt x="820" y="398"/>
                  </a:lnTo>
                  <a:lnTo>
                    <a:pt x="820" y="371"/>
                  </a:lnTo>
                  <a:close/>
                  <a:moveTo>
                    <a:pt x="594" y="371"/>
                  </a:moveTo>
                  <a:lnTo>
                    <a:pt x="631" y="371"/>
                  </a:lnTo>
                  <a:lnTo>
                    <a:pt x="697" y="470"/>
                  </a:lnTo>
                  <a:lnTo>
                    <a:pt x="763" y="371"/>
                  </a:lnTo>
                  <a:lnTo>
                    <a:pt x="800" y="371"/>
                  </a:lnTo>
                  <a:lnTo>
                    <a:pt x="713" y="501"/>
                  </a:lnTo>
                  <a:lnTo>
                    <a:pt x="713" y="592"/>
                  </a:lnTo>
                  <a:lnTo>
                    <a:pt x="682" y="592"/>
                  </a:lnTo>
                  <a:lnTo>
                    <a:pt x="682" y="501"/>
                  </a:lnTo>
                  <a:lnTo>
                    <a:pt x="594" y="371"/>
                  </a:lnTo>
                  <a:close/>
                  <a:moveTo>
                    <a:pt x="476" y="371"/>
                  </a:moveTo>
                  <a:lnTo>
                    <a:pt x="508" y="371"/>
                  </a:lnTo>
                  <a:lnTo>
                    <a:pt x="508" y="564"/>
                  </a:lnTo>
                  <a:lnTo>
                    <a:pt x="601" y="564"/>
                  </a:lnTo>
                  <a:lnTo>
                    <a:pt x="601" y="592"/>
                  </a:lnTo>
                  <a:lnTo>
                    <a:pt x="476" y="592"/>
                  </a:lnTo>
                  <a:lnTo>
                    <a:pt x="476" y="371"/>
                  </a:lnTo>
                  <a:close/>
                  <a:moveTo>
                    <a:pt x="23" y="371"/>
                  </a:moveTo>
                  <a:lnTo>
                    <a:pt x="81" y="371"/>
                  </a:lnTo>
                  <a:lnTo>
                    <a:pt x="100" y="372"/>
                  </a:lnTo>
                  <a:lnTo>
                    <a:pt x="117" y="376"/>
                  </a:lnTo>
                  <a:lnTo>
                    <a:pt x="133" y="381"/>
                  </a:lnTo>
                  <a:lnTo>
                    <a:pt x="146" y="390"/>
                  </a:lnTo>
                  <a:lnTo>
                    <a:pt x="155" y="402"/>
                  </a:lnTo>
                  <a:lnTo>
                    <a:pt x="162" y="417"/>
                  </a:lnTo>
                  <a:lnTo>
                    <a:pt x="163" y="437"/>
                  </a:lnTo>
                  <a:lnTo>
                    <a:pt x="162" y="457"/>
                  </a:lnTo>
                  <a:lnTo>
                    <a:pt x="155" y="473"/>
                  </a:lnTo>
                  <a:lnTo>
                    <a:pt x="146" y="485"/>
                  </a:lnTo>
                  <a:lnTo>
                    <a:pt x="133" y="494"/>
                  </a:lnTo>
                  <a:lnTo>
                    <a:pt x="118" y="499"/>
                  </a:lnTo>
                  <a:lnTo>
                    <a:pt x="102" y="503"/>
                  </a:lnTo>
                  <a:lnTo>
                    <a:pt x="85" y="505"/>
                  </a:lnTo>
                  <a:lnTo>
                    <a:pt x="55" y="505"/>
                  </a:lnTo>
                  <a:lnTo>
                    <a:pt x="55" y="592"/>
                  </a:lnTo>
                  <a:lnTo>
                    <a:pt x="23" y="592"/>
                  </a:lnTo>
                  <a:lnTo>
                    <a:pt x="23" y="371"/>
                  </a:lnTo>
                  <a:close/>
                  <a:moveTo>
                    <a:pt x="2128" y="367"/>
                  </a:moveTo>
                  <a:lnTo>
                    <a:pt x="2154" y="369"/>
                  </a:lnTo>
                  <a:lnTo>
                    <a:pt x="2177" y="377"/>
                  </a:lnTo>
                  <a:lnTo>
                    <a:pt x="2175" y="408"/>
                  </a:lnTo>
                  <a:lnTo>
                    <a:pt x="2154" y="398"/>
                  </a:lnTo>
                  <a:lnTo>
                    <a:pt x="2130" y="396"/>
                  </a:lnTo>
                  <a:lnTo>
                    <a:pt x="2106" y="398"/>
                  </a:lnTo>
                  <a:lnTo>
                    <a:pt x="2084" y="406"/>
                  </a:lnTo>
                  <a:lnTo>
                    <a:pt x="2067" y="420"/>
                  </a:lnTo>
                  <a:lnTo>
                    <a:pt x="2055" y="437"/>
                  </a:lnTo>
                  <a:lnTo>
                    <a:pt x="2047" y="458"/>
                  </a:lnTo>
                  <a:lnTo>
                    <a:pt x="2045" y="482"/>
                  </a:lnTo>
                  <a:lnTo>
                    <a:pt x="2047" y="506"/>
                  </a:lnTo>
                  <a:lnTo>
                    <a:pt x="2055" y="527"/>
                  </a:lnTo>
                  <a:lnTo>
                    <a:pt x="2068" y="545"/>
                  </a:lnTo>
                  <a:lnTo>
                    <a:pt x="2086" y="558"/>
                  </a:lnTo>
                  <a:lnTo>
                    <a:pt x="2106" y="566"/>
                  </a:lnTo>
                  <a:lnTo>
                    <a:pt x="2128" y="568"/>
                  </a:lnTo>
                  <a:lnTo>
                    <a:pt x="2146" y="567"/>
                  </a:lnTo>
                  <a:lnTo>
                    <a:pt x="2163" y="563"/>
                  </a:lnTo>
                  <a:lnTo>
                    <a:pt x="2176" y="558"/>
                  </a:lnTo>
                  <a:lnTo>
                    <a:pt x="2179" y="588"/>
                  </a:lnTo>
                  <a:lnTo>
                    <a:pt x="2160" y="594"/>
                  </a:lnTo>
                  <a:lnTo>
                    <a:pt x="2143" y="596"/>
                  </a:lnTo>
                  <a:lnTo>
                    <a:pt x="2127" y="596"/>
                  </a:lnTo>
                  <a:lnTo>
                    <a:pt x="2099" y="594"/>
                  </a:lnTo>
                  <a:lnTo>
                    <a:pt x="2074" y="586"/>
                  </a:lnTo>
                  <a:lnTo>
                    <a:pt x="2053" y="574"/>
                  </a:lnTo>
                  <a:lnTo>
                    <a:pt x="2034" y="556"/>
                  </a:lnTo>
                  <a:lnTo>
                    <a:pt x="2022" y="535"/>
                  </a:lnTo>
                  <a:lnTo>
                    <a:pt x="2014" y="510"/>
                  </a:lnTo>
                  <a:lnTo>
                    <a:pt x="2010" y="481"/>
                  </a:lnTo>
                  <a:lnTo>
                    <a:pt x="2014" y="453"/>
                  </a:lnTo>
                  <a:lnTo>
                    <a:pt x="2022" y="429"/>
                  </a:lnTo>
                  <a:lnTo>
                    <a:pt x="2035" y="408"/>
                  </a:lnTo>
                  <a:lnTo>
                    <a:pt x="2054" y="390"/>
                  </a:lnTo>
                  <a:lnTo>
                    <a:pt x="2075" y="377"/>
                  </a:lnTo>
                  <a:lnTo>
                    <a:pt x="2100" y="371"/>
                  </a:lnTo>
                  <a:lnTo>
                    <a:pt x="2128" y="367"/>
                  </a:lnTo>
                  <a:close/>
                  <a:moveTo>
                    <a:pt x="1331" y="367"/>
                  </a:moveTo>
                  <a:lnTo>
                    <a:pt x="1356" y="369"/>
                  </a:lnTo>
                  <a:lnTo>
                    <a:pt x="1382" y="377"/>
                  </a:lnTo>
                  <a:lnTo>
                    <a:pt x="1379" y="408"/>
                  </a:lnTo>
                  <a:lnTo>
                    <a:pt x="1356" y="398"/>
                  </a:lnTo>
                  <a:lnTo>
                    <a:pt x="1334" y="396"/>
                  </a:lnTo>
                  <a:lnTo>
                    <a:pt x="1309" y="398"/>
                  </a:lnTo>
                  <a:lnTo>
                    <a:pt x="1289" y="406"/>
                  </a:lnTo>
                  <a:lnTo>
                    <a:pt x="1271" y="420"/>
                  </a:lnTo>
                  <a:lnTo>
                    <a:pt x="1258" y="437"/>
                  </a:lnTo>
                  <a:lnTo>
                    <a:pt x="1250" y="458"/>
                  </a:lnTo>
                  <a:lnTo>
                    <a:pt x="1247" y="482"/>
                  </a:lnTo>
                  <a:lnTo>
                    <a:pt x="1251" y="506"/>
                  </a:lnTo>
                  <a:lnTo>
                    <a:pt x="1259" y="527"/>
                  </a:lnTo>
                  <a:lnTo>
                    <a:pt x="1273" y="545"/>
                  </a:lnTo>
                  <a:lnTo>
                    <a:pt x="1290" y="558"/>
                  </a:lnTo>
                  <a:lnTo>
                    <a:pt x="1310" y="566"/>
                  </a:lnTo>
                  <a:lnTo>
                    <a:pt x="1331" y="568"/>
                  </a:lnTo>
                  <a:lnTo>
                    <a:pt x="1348" y="567"/>
                  </a:lnTo>
                  <a:lnTo>
                    <a:pt x="1366" y="563"/>
                  </a:lnTo>
                  <a:lnTo>
                    <a:pt x="1380" y="558"/>
                  </a:lnTo>
                  <a:lnTo>
                    <a:pt x="1382" y="588"/>
                  </a:lnTo>
                  <a:lnTo>
                    <a:pt x="1364" y="594"/>
                  </a:lnTo>
                  <a:lnTo>
                    <a:pt x="1346" y="596"/>
                  </a:lnTo>
                  <a:lnTo>
                    <a:pt x="1331" y="596"/>
                  </a:lnTo>
                  <a:lnTo>
                    <a:pt x="1303" y="594"/>
                  </a:lnTo>
                  <a:lnTo>
                    <a:pt x="1278" y="586"/>
                  </a:lnTo>
                  <a:lnTo>
                    <a:pt x="1255" y="574"/>
                  </a:lnTo>
                  <a:lnTo>
                    <a:pt x="1238" y="556"/>
                  </a:lnTo>
                  <a:lnTo>
                    <a:pt x="1225" y="535"/>
                  </a:lnTo>
                  <a:lnTo>
                    <a:pt x="1217" y="510"/>
                  </a:lnTo>
                  <a:lnTo>
                    <a:pt x="1214" y="481"/>
                  </a:lnTo>
                  <a:lnTo>
                    <a:pt x="1217" y="453"/>
                  </a:lnTo>
                  <a:lnTo>
                    <a:pt x="1226" y="429"/>
                  </a:lnTo>
                  <a:lnTo>
                    <a:pt x="1240" y="408"/>
                  </a:lnTo>
                  <a:lnTo>
                    <a:pt x="1257" y="390"/>
                  </a:lnTo>
                  <a:lnTo>
                    <a:pt x="1279" y="377"/>
                  </a:lnTo>
                  <a:lnTo>
                    <a:pt x="1303" y="371"/>
                  </a:lnTo>
                  <a:lnTo>
                    <a:pt x="1331" y="367"/>
                  </a:lnTo>
                  <a:close/>
                  <a:moveTo>
                    <a:pt x="310" y="367"/>
                  </a:moveTo>
                  <a:lnTo>
                    <a:pt x="337" y="371"/>
                  </a:lnTo>
                  <a:lnTo>
                    <a:pt x="361" y="378"/>
                  </a:lnTo>
                  <a:lnTo>
                    <a:pt x="380" y="392"/>
                  </a:lnTo>
                  <a:lnTo>
                    <a:pt x="396" y="409"/>
                  </a:lnTo>
                  <a:lnTo>
                    <a:pt x="408" y="430"/>
                  </a:lnTo>
                  <a:lnTo>
                    <a:pt x="415" y="454"/>
                  </a:lnTo>
                  <a:lnTo>
                    <a:pt x="417" y="482"/>
                  </a:lnTo>
                  <a:lnTo>
                    <a:pt x="415" y="510"/>
                  </a:lnTo>
                  <a:lnTo>
                    <a:pt x="408" y="534"/>
                  </a:lnTo>
                  <a:lnTo>
                    <a:pt x="396" y="555"/>
                  </a:lnTo>
                  <a:lnTo>
                    <a:pt x="381" y="572"/>
                  </a:lnTo>
                  <a:lnTo>
                    <a:pt x="361" y="586"/>
                  </a:lnTo>
                  <a:lnTo>
                    <a:pt x="337" y="594"/>
                  </a:lnTo>
                  <a:lnTo>
                    <a:pt x="310" y="596"/>
                  </a:lnTo>
                  <a:lnTo>
                    <a:pt x="283" y="594"/>
                  </a:lnTo>
                  <a:lnTo>
                    <a:pt x="259" y="586"/>
                  </a:lnTo>
                  <a:lnTo>
                    <a:pt x="239" y="572"/>
                  </a:lnTo>
                  <a:lnTo>
                    <a:pt x="225" y="555"/>
                  </a:lnTo>
                  <a:lnTo>
                    <a:pt x="213" y="534"/>
                  </a:lnTo>
                  <a:lnTo>
                    <a:pt x="206" y="510"/>
                  </a:lnTo>
                  <a:lnTo>
                    <a:pt x="203" y="482"/>
                  </a:lnTo>
                  <a:lnTo>
                    <a:pt x="206" y="454"/>
                  </a:lnTo>
                  <a:lnTo>
                    <a:pt x="213" y="430"/>
                  </a:lnTo>
                  <a:lnTo>
                    <a:pt x="225" y="409"/>
                  </a:lnTo>
                  <a:lnTo>
                    <a:pt x="241" y="392"/>
                  </a:lnTo>
                  <a:lnTo>
                    <a:pt x="259" y="378"/>
                  </a:lnTo>
                  <a:lnTo>
                    <a:pt x="283" y="371"/>
                  </a:lnTo>
                  <a:lnTo>
                    <a:pt x="310" y="367"/>
                  </a:lnTo>
                  <a:close/>
                  <a:moveTo>
                    <a:pt x="310" y="28"/>
                  </a:moveTo>
                  <a:lnTo>
                    <a:pt x="291" y="31"/>
                  </a:lnTo>
                  <a:lnTo>
                    <a:pt x="274" y="37"/>
                  </a:lnTo>
                  <a:lnTo>
                    <a:pt x="260" y="48"/>
                  </a:lnTo>
                  <a:lnTo>
                    <a:pt x="251" y="61"/>
                  </a:lnTo>
                  <a:lnTo>
                    <a:pt x="243" y="77"/>
                  </a:lnTo>
                  <a:lnTo>
                    <a:pt x="239" y="96"/>
                  </a:lnTo>
                  <a:lnTo>
                    <a:pt x="237" y="114"/>
                  </a:lnTo>
                  <a:lnTo>
                    <a:pt x="238" y="133"/>
                  </a:lnTo>
                  <a:lnTo>
                    <a:pt x="243" y="151"/>
                  </a:lnTo>
                  <a:lnTo>
                    <a:pt x="250" y="167"/>
                  </a:lnTo>
                  <a:lnTo>
                    <a:pt x="260" y="181"/>
                  </a:lnTo>
                  <a:lnTo>
                    <a:pt x="274" y="191"/>
                  </a:lnTo>
                  <a:lnTo>
                    <a:pt x="290" y="198"/>
                  </a:lnTo>
                  <a:lnTo>
                    <a:pt x="310" y="201"/>
                  </a:lnTo>
                  <a:lnTo>
                    <a:pt x="331" y="198"/>
                  </a:lnTo>
                  <a:lnTo>
                    <a:pt x="347" y="191"/>
                  </a:lnTo>
                  <a:lnTo>
                    <a:pt x="360" y="181"/>
                  </a:lnTo>
                  <a:lnTo>
                    <a:pt x="371" y="167"/>
                  </a:lnTo>
                  <a:lnTo>
                    <a:pt x="377" y="151"/>
                  </a:lnTo>
                  <a:lnTo>
                    <a:pt x="381" y="133"/>
                  </a:lnTo>
                  <a:lnTo>
                    <a:pt x="384" y="114"/>
                  </a:lnTo>
                  <a:lnTo>
                    <a:pt x="381" y="96"/>
                  </a:lnTo>
                  <a:lnTo>
                    <a:pt x="377" y="77"/>
                  </a:lnTo>
                  <a:lnTo>
                    <a:pt x="369" y="61"/>
                  </a:lnTo>
                  <a:lnTo>
                    <a:pt x="360" y="48"/>
                  </a:lnTo>
                  <a:lnTo>
                    <a:pt x="347" y="37"/>
                  </a:lnTo>
                  <a:lnTo>
                    <a:pt x="330" y="31"/>
                  </a:lnTo>
                  <a:lnTo>
                    <a:pt x="310" y="28"/>
                  </a:lnTo>
                  <a:close/>
                  <a:moveTo>
                    <a:pt x="963" y="4"/>
                  </a:moveTo>
                  <a:lnTo>
                    <a:pt x="995" y="4"/>
                  </a:lnTo>
                  <a:lnTo>
                    <a:pt x="995" y="101"/>
                  </a:lnTo>
                  <a:lnTo>
                    <a:pt x="1091" y="4"/>
                  </a:lnTo>
                  <a:lnTo>
                    <a:pt x="1133" y="4"/>
                  </a:lnTo>
                  <a:lnTo>
                    <a:pt x="1028" y="108"/>
                  </a:lnTo>
                  <a:lnTo>
                    <a:pt x="1141" y="226"/>
                  </a:lnTo>
                  <a:lnTo>
                    <a:pt x="1095" y="226"/>
                  </a:lnTo>
                  <a:lnTo>
                    <a:pt x="995" y="117"/>
                  </a:lnTo>
                  <a:lnTo>
                    <a:pt x="995" y="226"/>
                  </a:lnTo>
                  <a:lnTo>
                    <a:pt x="963" y="226"/>
                  </a:lnTo>
                  <a:lnTo>
                    <a:pt x="963" y="4"/>
                  </a:lnTo>
                  <a:close/>
                  <a:moveTo>
                    <a:pt x="476" y="4"/>
                  </a:moveTo>
                  <a:lnTo>
                    <a:pt x="529" y="4"/>
                  </a:lnTo>
                  <a:lnTo>
                    <a:pt x="598" y="187"/>
                  </a:lnTo>
                  <a:lnTo>
                    <a:pt x="667" y="4"/>
                  </a:lnTo>
                  <a:lnTo>
                    <a:pt x="719" y="4"/>
                  </a:lnTo>
                  <a:lnTo>
                    <a:pt x="719" y="226"/>
                  </a:lnTo>
                  <a:lnTo>
                    <a:pt x="687" y="226"/>
                  </a:lnTo>
                  <a:lnTo>
                    <a:pt x="687" y="33"/>
                  </a:lnTo>
                  <a:lnTo>
                    <a:pt x="614" y="226"/>
                  </a:lnTo>
                  <a:lnTo>
                    <a:pt x="582" y="226"/>
                  </a:lnTo>
                  <a:lnTo>
                    <a:pt x="509" y="33"/>
                  </a:lnTo>
                  <a:lnTo>
                    <a:pt x="508" y="33"/>
                  </a:lnTo>
                  <a:lnTo>
                    <a:pt x="508" y="226"/>
                  </a:lnTo>
                  <a:lnTo>
                    <a:pt x="476" y="226"/>
                  </a:lnTo>
                  <a:lnTo>
                    <a:pt x="476" y="4"/>
                  </a:lnTo>
                  <a:close/>
                  <a:moveTo>
                    <a:pt x="0" y="4"/>
                  </a:moveTo>
                  <a:lnTo>
                    <a:pt x="169" y="4"/>
                  </a:lnTo>
                  <a:lnTo>
                    <a:pt x="169" y="32"/>
                  </a:lnTo>
                  <a:lnTo>
                    <a:pt x="101" y="32"/>
                  </a:lnTo>
                  <a:lnTo>
                    <a:pt x="101" y="226"/>
                  </a:lnTo>
                  <a:lnTo>
                    <a:pt x="69" y="226"/>
                  </a:lnTo>
                  <a:lnTo>
                    <a:pt x="69" y="32"/>
                  </a:lnTo>
                  <a:lnTo>
                    <a:pt x="0" y="32"/>
                  </a:lnTo>
                  <a:lnTo>
                    <a:pt x="0" y="4"/>
                  </a:lnTo>
                  <a:close/>
                  <a:moveTo>
                    <a:pt x="848" y="0"/>
                  </a:moveTo>
                  <a:lnTo>
                    <a:pt x="872" y="1"/>
                  </a:lnTo>
                  <a:lnTo>
                    <a:pt x="895" y="8"/>
                  </a:lnTo>
                  <a:lnTo>
                    <a:pt x="890" y="37"/>
                  </a:lnTo>
                  <a:lnTo>
                    <a:pt x="877" y="32"/>
                  </a:lnTo>
                  <a:lnTo>
                    <a:pt x="864" y="28"/>
                  </a:lnTo>
                  <a:lnTo>
                    <a:pt x="849" y="28"/>
                  </a:lnTo>
                  <a:lnTo>
                    <a:pt x="838" y="28"/>
                  </a:lnTo>
                  <a:lnTo>
                    <a:pt x="828" y="32"/>
                  </a:lnTo>
                  <a:lnTo>
                    <a:pt x="818" y="37"/>
                  </a:lnTo>
                  <a:lnTo>
                    <a:pt x="812" y="45"/>
                  </a:lnTo>
                  <a:lnTo>
                    <a:pt x="810" y="57"/>
                  </a:lnTo>
                  <a:lnTo>
                    <a:pt x="812" y="68"/>
                  </a:lnTo>
                  <a:lnTo>
                    <a:pt x="818" y="76"/>
                  </a:lnTo>
                  <a:lnTo>
                    <a:pt x="828" y="84"/>
                  </a:lnTo>
                  <a:lnTo>
                    <a:pt x="838" y="89"/>
                  </a:lnTo>
                  <a:lnTo>
                    <a:pt x="852" y="96"/>
                  </a:lnTo>
                  <a:lnTo>
                    <a:pt x="864" y="102"/>
                  </a:lnTo>
                  <a:lnTo>
                    <a:pt x="877" y="109"/>
                  </a:lnTo>
                  <a:lnTo>
                    <a:pt x="887" y="118"/>
                  </a:lnTo>
                  <a:lnTo>
                    <a:pt x="897" y="130"/>
                  </a:lnTo>
                  <a:lnTo>
                    <a:pt x="903" y="145"/>
                  </a:lnTo>
                  <a:lnTo>
                    <a:pt x="905" y="163"/>
                  </a:lnTo>
                  <a:lnTo>
                    <a:pt x="903" y="182"/>
                  </a:lnTo>
                  <a:lnTo>
                    <a:pt x="897" y="197"/>
                  </a:lnTo>
                  <a:lnTo>
                    <a:pt x="887" y="208"/>
                  </a:lnTo>
                  <a:lnTo>
                    <a:pt x="874" y="218"/>
                  </a:lnTo>
                  <a:lnTo>
                    <a:pt x="860" y="224"/>
                  </a:lnTo>
                  <a:lnTo>
                    <a:pt x="842" y="228"/>
                  </a:lnTo>
                  <a:lnTo>
                    <a:pt x="824" y="228"/>
                  </a:lnTo>
                  <a:lnTo>
                    <a:pt x="801" y="226"/>
                  </a:lnTo>
                  <a:lnTo>
                    <a:pt x="779" y="219"/>
                  </a:lnTo>
                  <a:lnTo>
                    <a:pt x="783" y="190"/>
                  </a:lnTo>
                  <a:lnTo>
                    <a:pt x="796" y="195"/>
                  </a:lnTo>
                  <a:lnTo>
                    <a:pt x="812" y="199"/>
                  </a:lnTo>
                  <a:lnTo>
                    <a:pt x="828" y="201"/>
                  </a:lnTo>
                  <a:lnTo>
                    <a:pt x="840" y="199"/>
                  </a:lnTo>
                  <a:lnTo>
                    <a:pt x="852" y="195"/>
                  </a:lnTo>
                  <a:lnTo>
                    <a:pt x="861" y="189"/>
                  </a:lnTo>
                  <a:lnTo>
                    <a:pt x="869" y="178"/>
                  </a:lnTo>
                  <a:lnTo>
                    <a:pt x="872" y="165"/>
                  </a:lnTo>
                  <a:lnTo>
                    <a:pt x="869" y="153"/>
                  </a:lnTo>
                  <a:lnTo>
                    <a:pt x="864" y="143"/>
                  </a:lnTo>
                  <a:lnTo>
                    <a:pt x="854" y="135"/>
                  </a:lnTo>
                  <a:lnTo>
                    <a:pt x="842" y="129"/>
                  </a:lnTo>
                  <a:lnTo>
                    <a:pt x="830" y="122"/>
                  </a:lnTo>
                  <a:lnTo>
                    <a:pt x="817" y="117"/>
                  </a:lnTo>
                  <a:lnTo>
                    <a:pt x="805" y="109"/>
                  </a:lnTo>
                  <a:lnTo>
                    <a:pt x="793" y="101"/>
                  </a:lnTo>
                  <a:lnTo>
                    <a:pt x="785" y="90"/>
                  </a:lnTo>
                  <a:lnTo>
                    <a:pt x="779" y="77"/>
                  </a:lnTo>
                  <a:lnTo>
                    <a:pt x="776" y="60"/>
                  </a:lnTo>
                  <a:lnTo>
                    <a:pt x="779" y="41"/>
                  </a:lnTo>
                  <a:lnTo>
                    <a:pt x="787" y="27"/>
                  </a:lnTo>
                  <a:lnTo>
                    <a:pt x="797" y="15"/>
                  </a:lnTo>
                  <a:lnTo>
                    <a:pt x="812" y="7"/>
                  </a:lnTo>
                  <a:lnTo>
                    <a:pt x="829" y="1"/>
                  </a:lnTo>
                  <a:lnTo>
                    <a:pt x="848" y="0"/>
                  </a:lnTo>
                  <a:close/>
                  <a:moveTo>
                    <a:pt x="310" y="0"/>
                  </a:moveTo>
                  <a:lnTo>
                    <a:pt x="337" y="3"/>
                  </a:lnTo>
                  <a:lnTo>
                    <a:pt x="361" y="11"/>
                  </a:lnTo>
                  <a:lnTo>
                    <a:pt x="380" y="24"/>
                  </a:lnTo>
                  <a:lnTo>
                    <a:pt x="396" y="41"/>
                  </a:lnTo>
                  <a:lnTo>
                    <a:pt x="408" y="62"/>
                  </a:lnTo>
                  <a:lnTo>
                    <a:pt x="415" y="88"/>
                  </a:lnTo>
                  <a:lnTo>
                    <a:pt x="417" y="114"/>
                  </a:lnTo>
                  <a:lnTo>
                    <a:pt x="415" y="142"/>
                  </a:lnTo>
                  <a:lnTo>
                    <a:pt x="408" y="166"/>
                  </a:lnTo>
                  <a:lnTo>
                    <a:pt x="396" y="187"/>
                  </a:lnTo>
                  <a:lnTo>
                    <a:pt x="381" y="205"/>
                  </a:lnTo>
                  <a:lnTo>
                    <a:pt x="361" y="218"/>
                  </a:lnTo>
                  <a:lnTo>
                    <a:pt x="337" y="226"/>
                  </a:lnTo>
                  <a:lnTo>
                    <a:pt x="310" y="228"/>
                  </a:lnTo>
                  <a:lnTo>
                    <a:pt x="283" y="226"/>
                  </a:lnTo>
                  <a:lnTo>
                    <a:pt x="259" y="218"/>
                  </a:lnTo>
                  <a:lnTo>
                    <a:pt x="239" y="205"/>
                  </a:lnTo>
                  <a:lnTo>
                    <a:pt x="225" y="187"/>
                  </a:lnTo>
                  <a:lnTo>
                    <a:pt x="213" y="166"/>
                  </a:lnTo>
                  <a:lnTo>
                    <a:pt x="206" y="142"/>
                  </a:lnTo>
                  <a:lnTo>
                    <a:pt x="203" y="114"/>
                  </a:lnTo>
                  <a:lnTo>
                    <a:pt x="206" y="88"/>
                  </a:lnTo>
                  <a:lnTo>
                    <a:pt x="213" y="62"/>
                  </a:lnTo>
                  <a:lnTo>
                    <a:pt x="225" y="41"/>
                  </a:lnTo>
                  <a:lnTo>
                    <a:pt x="241" y="24"/>
                  </a:lnTo>
                  <a:lnTo>
                    <a:pt x="259" y="11"/>
                  </a:lnTo>
                  <a:lnTo>
                    <a:pt x="283" y="3"/>
                  </a:lnTo>
                  <a:lnTo>
                    <a:pt x="310" y="0"/>
                  </a:lnTo>
                  <a:close/>
                </a:path>
              </a:pathLst>
            </a:custGeom>
            <a:solidFill>
              <a:schemeClr val="tx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dirty="0"/>
            </a:p>
          </p:txBody>
        </p:sp>
        <p:sp>
          <p:nvSpPr>
            <p:cNvPr id="25" name="Freeform 38">
              <a:extLst>
                <a:ext uri="{FF2B5EF4-FFF2-40B4-BE49-F238E27FC236}">
                  <a16:creationId xmlns:a16="http://schemas.microsoft.com/office/drawing/2014/main" id="{DA4CFB0F-8195-711B-ECE2-053BE7796E2E}"/>
                </a:ext>
              </a:extLst>
            </p:cNvPr>
            <p:cNvSpPr>
              <a:spLocks noEditPoints="1"/>
            </p:cNvSpPr>
            <p:nvPr/>
          </p:nvSpPr>
          <p:spPr bwMode="auto">
            <a:xfrm>
              <a:off x="348" y="434"/>
              <a:ext cx="266" cy="172"/>
            </a:xfrm>
            <a:custGeom>
              <a:avLst/>
              <a:gdLst>
                <a:gd name="T0" fmla="*/ 0 w 1066"/>
                <a:gd name="T1" fmla="*/ 0 h 690"/>
                <a:gd name="T2" fmla="*/ 1 w 1066"/>
                <a:gd name="T3" fmla="*/ 0 h 690"/>
                <a:gd name="T4" fmla="*/ 1 w 1066"/>
                <a:gd name="T5" fmla="*/ 1 h 690"/>
                <a:gd name="T6" fmla="*/ 0 w 1066"/>
                <a:gd name="T7" fmla="*/ 1 h 690"/>
                <a:gd name="T8" fmla="*/ 0 w 1066"/>
                <a:gd name="T9" fmla="*/ 0 h 690"/>
                <a:gd name="T10" fmla="*/ 1 w 1066"/>
                <a:gd name="T11" fmla="*/ 0 h 690"/>
                <a:gd name="T12" fmla="*/ 1 w 1066"/>
                <a:gd name="T13" fmla="*/ 0 h 690"/>
                <a:gd name="T14" fmla="*/ 1 w 1066"/>
                <a:gd name="T15" fmla="*/ 1 h 690"/>
                <a:gd name="T16" fmla="*/ 1 w 1066"/>
                <a:gd name="T17" fmla="*/ 1 h 690"/>
                <a:gd name="T18" fmla="*/ 1 w 1066"/>
                <a:gd name="T19" fmla="*/ 0 h 690"/>
                <a:gd name="T20" fmla="*/ 0 w 1066"/>
                <a:gd name="T21" fmla="*/ 0 h 690"/>
                <a:gd name="T22" fmla="*/ 0 w 1066"/>
                <a:gd name="T23" fmla="*/ 0 h 690"/>
                <a:gd name="T24" fmla="*/ 0 w 1066"/>
                <a:gd name="T25" fmla="*/ 1 h 690"/>
                <a:gd name="T26" fmla="*/ 0 w 1066"/>
                <a:gd name="T27" fmla="*/ 1 h 690"/>
                <a:gd name="T28" fmla="*/ 0 w 1066"/>
                <a:gd name="T29" fmla="*/ 0 h 69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66" h="690">
                  <a:moveTo>
                    <a:pt x="376" y="376"/>
                  </a:moveTo>
                  <a:lnTo>
                    <a:pt x="690" y="376"/>
                  </a:lnTo>
                  <a:lnTo>
                    <a:pt x="690" y="690"/>
                  </a:lnTo>
                  <a:lnTo>
                    <a:pt x="376" y="690"/>
                  </a:lnTo>
                  <a:lnTo>
                    <a:pt x="376" y="376"/>
                  </a:lnTo>
                  <a:close/>
                  <a:moveTo>
                    <a:pt x="752" y="0"/>
                  </a:moveTo>
                  <a:lnTo>
                    <a:pt x="1066" y="0"/>
                  </a:lnTo>
                  <a:lnTo>
                    <a:pt x="1066" y="690"/>
                  </a:lnTo>
                  <a:lnTo>
                    <a:pt x="752" y="690"/>
                  </a:lnTo>
                  <a:lnTo>
                    <a:pt x="752" y="0"/>
                  </a:lnTo>
                  <a:close/>
                  <a:moveTo>
                    <a:pt x="0" y="0"/>
                  </a:moveTo>
                  <a:lnTo>
                    <a:pt x="314" y="0"/>
                  </a:lnTo>
                  <a:lnTo>
                    <a:pt x="314" y="690"/>
                  </a:lnTo>
                  <a:lnTo>
                    <a:pt x="0" y="690"/>
                  </a:lnTo>
                  <a:lnTo>
                    <a:pt x="0" y="0"/>
                  </a:lnTo>
                  <a:close/>
                </a:path>
              </a:pathLst>
            </a:custGeom>
            <a:solidFill>
              <a:schemeClr val="tx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6" name="Freeform 39">
              <a:extLst>
                <a:ext uri="{FF2B5EF4-FFF2-40B4-BE49-F238E27FC236}">
                  <a16:creationId xmlns:a16="http://schemas.microsoft.com/office/drawing/2014/main" id="{7DF19294-1146-E356-D093-C6666AF65666}"/>
                </a:ext>
              </a:extLst>
            </p:cNvPr>
            <p:cNvSpPr>
              <a:spLocks noEditPoints="1"/>
            </p:cNvSpPr>
            <p:nvPr/>
          </p:nvSpPr>
          <p:spPr bwMode="auto">
            <a:xfrm>
              <a:off x="348" y="340"/>
              <a:ext cx="266" cy="172"/>
            </a:xfrm>
            <a:custGeom>
              <a:avLst/>
              <a:gdLst>
                <a:gd name="T0" fmla="*/ 1 w 1066"/>
                <a:gd name="T1" fmla="*/ 0 h 690"/>
                <a:gd name="T2" fmla="*/ 1 w 1066"/>
                <a:gd name="T3" fmla="*/ 0 h 690"/>
                <a:gd name="T4" fmla="*/ 1 w 1066"/>
                <a:gd name="T5" fmla="*/ 0 h 690"/>
                <a:gd name="T6" fmla="*/ 1 w 1066"/>
                <a:gd name="T7" fmla="*/ 0 h 690"/>
                <a:gd name="T8" fmla="*/ 1 w 1066"/>
                <a:gd name="T9" fmla="*/ 0 h 690"/>
                <a:gd name="T10" fmla="*/ 0 w 1066"/>
                <a:gd name="T11" fmla="*/ 0 h 690"/>
                <a:gd name="T12" fmla="*/ 1 w 1066"/>
                <a:gd name="T13" fmla="*/ 0 h 690"/>
                <a:gd name="T14" fmla="*/ 1 w 1066"/>
                <a:gd name="T15" fmla="*/ 1 h 690"/>
                <a:gd name="T16" fmla="*/ 0 w 1066"/>
                <a:gd name="T17" fmla="*/ 1 h 690"/>
                <a:gd name="T18" fmla="*/ 0 w 1066"/>
                <a:gd name="T19" fmla="*/ 0 h 690"/>
                <a:gd name="T20" fmla="*/ 0 w 1066"/>
                <a:gd name="T21" fmla="*/ 0 h 690"/>
                <a:gd name="T22" fmla="*/ 0 w 1066"/>
                <a:gd name="T23" fmla="*/ 0 h 690"/>
                <a:gd name="T24" fmla="*/ 0 w 1066"/>
                <a:gd name="T25" fmla="*/ 0 h 690"/>
                <a:gd name="T26" fmla="*/ 0 w 1066"/>
                <a:gd name="T27" fmla="*/ 0 h 690"/>
                <a:gd name="T28" fmla="*/ 0 w 1066"/>
                <a:gd name="T29" fmla="*/ 0 h 69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66" h="690">
                  <a:moveTo>
                    <a:pt x="752" y="0"/>
                  </a:moveTo>
                  <a:lnTo>
                    <a:pt x="1066" y="0"/>
                  </a:lnTo>
                  <a:lnTo>
                    <a:pt x="1066" y="314"/>
                  </a:lnTo>
                  <a:lnTo>
                    <a:pt x="752" y="314"/>
                  </a:lnTo>
                  <a:lnTo>
                    <a:pt x="752" y="0"/>
                  </a:lnTo>
                  <a:close/>
                  <a:moveTo>
                    <a:pt x="376" y="0"/>
                  </a:moveTo>
                  <a:lnTo>
                    <a:pt x="690" y="0"/>
                  </a:lnTo>
                  <a:lnTo>
                    <a:pt x="690" y="690"/>
                  </a:lnTo>
                  <a:lnTo>
                    <a:pt x="376" y="690"/>
                  </a:lnTo>
                  <a:lnTo>
                    <a:pt x="376" y="0"/>
                  </a:lnTo>
                  <a:close/>
                  <a:moveTo>
                    <a:pt x="0" y="0"/>
                  </a:moveTo>
                  <a:lnTo>
                    <a:pt x="314" y="0"/>
                  </a:lnTo>
                  <a:lnTo>
                    <a:pt x="314" y="314"/>
                  </a:lnTo>
                  <a:lnTo>
                    <a:pt x="0" y="314"/>
                  </a:lnTo>
                  <a:lnTo>
                    <a:pt x="0" y="0"/>
                  </a:lnTo>
                  <a:close/>
                </a:path>
              </a:pathLst>
            </a:custGeom>
            <a:solidFill>
              <a:srgbClr val="80BF44"/>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grpSp>
    </p:spTree>
    <p:extLst>
      <p:ext uri="{BB962C8B-B14F-4D97-AF65-F5344CB8AC3E}">
        <p14:creationId xmlns:p14="http://schemas.microsoft.com/office/powerpoint/2010/main" val="369458066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C21F39ED-1CD3-478C-BDA8-9D16E8B3B798}"/>
              </a:ext>
            </a:extLst>
          </p:cNvPr>
          <p:cNvSpPr>
            <a:spLocks noGrp="1" noChangeArrowheads="1"/>
          </p:cNvSpPr>
          <p:nvPr>
            <p:ph type="title"/>
          </p:nvPr>
        </p:nvSpPr>
        <p:spPr>
          <a:xfrm>
            <a:off x="2556844" y="-32226"/>
            <a:ext cx="3095625" cy="544512"/>
          </a:xfrm>
        </p:spPr>
        <p:txBody>
          <a:bodyPr/>
          <a:lstStyle/>
          <a:p>
            <a:pPr eaLnBrk="1" hangingPunct="1"/>
            <a:r>
              <a:rPr lang="en-US" altLang="en-US" sz="1500" b="1" dirty="0">
                <a:solidFill>
                  <a:schemeClr val="bg2"/>
                </a:solidFill>
                <a:latin typeface="Calibri" panose="020F0502020204030204" pitchFamily="34" charset="0"/>
              </a:rPr>
              <a:t>Q-Gaussian distribution</a:t>
            </a:r>
          </a:p>
        </p:txBody>
      </p:sp>
      <p:sp>
        <p:nvSpPr>
          <p:cNvPr id="3076" name="Rectangle 5">
            <a:extLst>
              <a:ext uri="{FF2B5EF4-FFF2-40B4-BE49-F238E27FC236}">
                <a16:creationId xmlns:a16="http://schemas.microsoft.com/office/drawing/2014/main" id="{92022922-E30C-4F8C-A94C-07DBE30B864E}"/>
              </a:ext>
            </a:extLst>
          </p:cNvPr>
          <p:cNvSpPr>
            <a:spLocks noChangeArrowheads="1"/>
          </p:cNvSpPr>
          <p:nvPr/>
        </p:nvSpPr>
        <p:spPr bwMode="auto">
          <a:xfrm>
            <a:off x="5329238" y="3889375"/>
            <a:ext cx="431800" cy="431800"/>
          </a:xfrm>
          <a:prstGeom prst="rect">
            <a:avLst/>
          </a:prstGeom>
          <a:solidFill>
            <a:srgbClr val="96969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278" tIns="34139" rIns="68278" bIns="34139" anchor="ctr"/>
          <a:lstStyle>
            <a:lvl1pPr defTabSz="576263" eaLnBrk="0" hangingPunct="0">
              <a:defRPr sz="1100">
                <a:solidFill>
                  <a:schemeClr val="tx1"/>
                </a:solidFill>
                <a:latin typeface="Arial" panose="020B0604020202020204" pitchFamily="34" charset="0"/>
              </a:defRPr>
            </a:lvl1pPr>
            <a:lvl2pPr marL="742950" indent="-285750" defTabSz="576263" eaLnBrk="0" hangingPunct="0">
              <a:defRPr sz="1100">
                <a:solidFill>
                  <a:schemeClr val="tx1"/>
                </a:solidFill>
                <a:latin typeface="Arial" panose="020B0604020202020204" pitchFamily="34" charset="0"/>
              </a:defRPr>
            </a:lvl2pPr>
            <a:lvl3pPr marL="1143000" indent="-228600" defTabSz="576263" eaLnBrk="0" hangingPunct="0">
              <a:defRPr sz="1100">
                <a:solidFill>
                  <a:schemeClr val="tx1"/>
                </a:solidFill>
                <a:latin typeface="Arial" panose="020B0604020202020204" pitchFamily="34" charset="0"/>
              </a:defRPr>
            </a:lvl3pPr>
            <a:lvl4pPr marL="1600200" indent="-228600" defTabSz="576263" eaLnBrk="0" hangingPunct="0">
              <a:defRPr sz="1100">
                <a:solidFill>
                  <a:schemeClr val="tx1"/>
                </a:solidFill>
                <a:latin typeface="Arial" panose="020B0604020202020204" pitchFamily="34" charset="0"/>
              </a:defRPr>
            </a:lvl4pPr>
            <a:lvl5pPr marL="2057400" indent="-228600" defTabSz="576263" eaLnBrk="0" hangingPunct="0">
              <a:defRPr sz="1100">
                <a:solidFill>
                  <a:schemeClr val="tx1"/>
                </a:solidFill>
                <a:latin typeface="Arial" panose="020B0604020202020204" pitchFamily="34" charset="0"/>
              </a:defRPr>
            </a:lvl5pPr>
            <a:lvl6pPr marL="2514600" indent="-228600" defTabSz="576263" eaLnBrk="0" fontAlgn="base" hangingPunct="0">
              <a:spcBef>
                <a:spcPct val="0"/>
              </a:spcBef>
              <a:spcAft>
                <a:spcPct val="0"/>
              </a:spcAft>
              <a:defRPr sz="1100">
                <a:solidFill>
                  <a:schemeClr val="tx1"/>
                </a:solidFill>
                <a:latin typeface="Arial" panose="020B0604020202020204" pitchFamily="34" charset="0"/>
              </a:defRPr>
            </a:lvl6pPr>
            <a:lvl7pPr marL="2971800" indent="-228600" defTabSz="576263" eaLnBrk="0" fontAlgn="base" hangingPunct="0">
              <a:spcBef>
                <a:spcPct val="0"/>
              </a:spcBef>
              <a:spcAft>
                <a:spcPct val="0"/>
              </a:spcAft>
              <a:defRPr sz="1100">
                <a:solidFill>
                  <a:schemeClr val="tx1"/>
                </a:solidFill>
                <a:latin typeface="Arial" panose="020B0604020202020204" pitchFamily="34" charset="0"/>
              </a:defRPr>
            </a:lvl7pPr>
            <a:lvl8pPr marL="3429000" indent="-228600" defTabSz="576263" eaLnBrk="0" fontAlgn="base" hangingPunct="0">
              <a:spcBef>
                <a:spcPct val="0"/>
              </a:spcBef>
              <a:spcAft>
                <a:spcPct val="0"/>
              </a:spcAft>
              <a:defRPr sz="1100">
                <a:solidFill>
                  <a:schemeClr val="tx1"/>
                </a:solidFill>
                <a:latin typeface="Arial" panose="020B0604020202020204" pitchFamily="34" charset="0"/>
              </a:defRPr>
            </a:lvl8pPr>
            <a:lvl9pPr marL="3886200" indent="-228600" defTabSz="576263" eaLnBrk="0" fontAlgn="base" hangingPunct="0">
              <a:spcBef>
                <a:spcPct val="0"/>
              </a:spcBef>
              <a:spcAft>
                <a:spcPct val="0"/>
              </a:spcAft>
              <a:defRPr sz="1100">
                <a:solidFill>
                  <a:schemeClr val="tx1"/>
                </a:solidFill>
                <a:latin typeface="Arial" panose="020B0604020202020204" pitchFamily="34" charset="0"/>
              </a:defRPr>
            </a:lvl9pPr>
          </a:lstStyle>
          <a:p>
            <a:pPr algn="ctr" eaLnBrk="1" hangingPunct="1"/>
            <a:r>
              <a:rPr lang="en-US" altLang="en-US" sz="900" dirty="0"/>
              <a:t>4</a:t>
            </a:r>
            <a:endParaRPr lang="ru-RU" altLang="en-US" sz="900" dirty="0"/>
          </a:p>
        </p:txBody>
      </p:sp>
      <p:sp>
        <p:nvSpPr>
          <p:cNvPr id="3077" name="Text Box 8">
            <a:extLst>
              <a:ext uri="{FF2B5EF4-FFF2-40B4-BE49-F238E27FC236}">
                <a16:creationId xmlns:a16="http://schemas.microsoft.com/office/drawing/2014/main" id="{A9B37F90-5802-491C-9473-99734F16E627}"/>
              </a:ext>
            </a:extLst>
          </p:cNvPr>
          <p:cNvSpPr txBox="1">
            <a:spLocks noChangeArrowheads="1"/>
          </p:cNvSpPr>
          <p:nvPr/>
        </p:nvSpPr>
        <p:spPr bwMode="auto">
          <a:xfrm>
            <a:off x="2461381" y="3889375"/>
            <a:ext cx="2784475" cy="1920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278" tIns="34139" rIns="68278" bIns="34139">
            <a:spAutoFit/>
          </a:bodyPr>
          <a:lstStyle>
            <a:lvl1pPr defTabSz="576263" eaLnBrk="0" hangingPunct="0">
              <a:defRPr sz="1100">
                <a:solidFill>
                  <a:schemeClr val="tx1"/>
                </a:solidFill>
                <a:latin typeface="Arial" panose="020B0604020202020204" pitchFamily="34" charset="0"/>
              </a:defRPr>
            </a:lvl1pPr>
            <a:lvl2pPr marL="742950" indent="-285750" defTabSz="576263" eaLnBrk="0" hangingPunct="0">
              <a:defRPr sz="1100">
                <a:solidFill>
                  <a:schemeClr val="tx1"/>
                </a:solidFill>
                <a:latin typeface="Arial" panose="020B0604020202020204" pitchFamily="34" charset="0"/>
              </a:defRPr>
            </a:lvl2pPr>
            <a:lvl3pPr marL="1143000" indent="-228600" defTabSz="576263" eaLnBrk="0" hangingPunct="0">
              <a:defRPr sz="1100">
                <a:solidFill>
                  <a:schemeClr val="tx1"/>
                </a:solidFill>
                <a:latin typeface="Arial" panose="020B0604020202020204" pitchFamily="34" charset="0"/>
              </a:defRPr>
            </a:lvl3pPr>
            <a:lvl4pPr marL="1600200" indent="-228600" defTabSz="576263" eaLnBrk="0" hangingPunct="0">
              <a:defRPr sz="1100">
                <a:solidFill>
                  <a:schemeClr val="tx1"/>
                </a:solidFill>
                <a:latin typeface="Arial" panose="020B0604020202020204" pitchFamily="34" charset="0"/>
              </a:defRPr>
            </a:lvl4pPr>
            <a:lvl5pPr marL="2057400" indent="-228600" defTabSz="576263" eaLnBrk="0" hangingPunct="0">
              <a:defRPr sz="1100">
                <a:solidFill>
                  <a:schemeClr val="tx1"/>
                </a:solidFill>
                <a:latin typeface="Arial" panose="020B0604020202020204" pitchFamily="34" charset="0"/>
              </a:defRPr>
            </a:lvl5pPr>
            <a:lvl6pPr marL="2514600" indent="-228600" defTabSz="576263" eaLnBrk="0" fontAlgn="base" hangingPunct="0">
              <a:spcBef>
                <a:spcPct val="0"/>
              </a:spcBef>
              <a:spcAft>
                <a:spcPct val="0"/>
              </a:spcAft>
              <a:defRPr sz="1100">
                <a:solidFill>
                  <a:schemeClr val="tx1"/>
                </a:solidFill>
                <a:latin typeface="Arial" panose="020B0604020202020204" pitchFamily="34" charset="0"/>
              </a:defRPr>
            </a:lvl6pPr>
            <a:lvl7pPr marL="2971800" indent="-228600" defTabSz="576263" eaLnBrk="0" fontAlgn="base" hangingPunct="0">
              <a:spcBef>
                <a:spcPct val="0"/>
              </a:spcBef>
              <a:spcAft>
                <a:spcPct val="0"/>
              </a:spcAft>
              <a:defRPr sz="1100">
                <a:solidFill>
                  <a:schemeClr val="tx1"/>
                </a:solidFill>
                <a:latin typeface="Arial" panose="020B0604020202020204" pitchFamily="34" charset="0"/>
              </a:defRPr>
            </a:lvl7pPr>
            <a:lvl8pPr marL="3429000" indent="-228600" defTabSz="576263" eaLnBrk="0" fontAlgn="base" hangingPunct="0">
              <a:spcBef>
                <a:spcPct val="0"/>
              </a:spcBef>
              <a:spcAft>
                <a:spcPct val="0"/>
              </a:spcAft>
              <a:defRPr sz="1100">
                <a:solidFill>
                  <a:schemeClr val="tx1"/>
                </a:solidFill>
                <a:latin typeface="Arial" panose="020B0604020202020204" pitchFamily="34" charset="0"/>
              </a:defRPr>
            </a:lvl8pPr>
            <a:lvl9pPr marL="3886200" indent="-228600" defTabSz="576263" eaLnBrk="0" fontAlgn="base" hangingPunct="0">
              <a:spcBef>
                <a:spcPct val="0"/>
              </a:spcBef>
              <a:spcAft>
                <a:spcPct val="0"/>
              </a:spcAft>
              <a:defRPr sz="1100">
                <a:solidFill>
                  <a:schemeClr val="tx1"/>
                </a:solidFill>
                <a:latin typeface="Arial" panose="020B0604020202020204" pitchFamily="34" charset="0"/>
              </a:defRPr>
            </a:lvl9pPr>
          </a:lstStyle>
          <a:p>
            <a:pPr eaLnBrk="1" hangingPunct="1"/>
            <a:endParaRPr lang="ru-RU" altLang="en-US" sz="800" dirty="0">
              <a:solidFill>
                <a:schemeClr val="bg2"/>
              </a:solidFill>
            </a:endParaRPr>
          </a:p>
        </p:txBody>
      </p:sp>
      <p:sp>
        <p:nvSpPr>
          <p:cNvPr id="3079" name="Rectangle 26">
            <a:extLst>
              <a:ext uri="{FF2B5EF4-FFF2-40B4-BE49-F238E27FC236}">
                <a16:creationId xmlns:a16="http://schemas.microsoft.com/office/drawing/2014/main" id="{7190837A-338F-4C35-BCA9-7735243D66CD}"/>
              </a:ext>
            </a:extLst>
          </p:cNvPr>
          <p:cNvSpPr>
            <a:spLocks noChangeArrowheads="1"/>
          </p:cNvSpPr>
          <p:nvPr/>
        </p:nvSpPr>
        <p:spPr bwMode="auto">
          <a:xfrm>
            <a:off x="720725" y="1152525"/>
            <a:ext cx="467995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57606" tIns="28803" rIns="57606" bIns="28803" anchor="ctr"/>
          <a:lstStyle>
            <a:lvl1pPr defTabSz="576263" eaLnBrk="0" hangingPunct="0">
              <a:defRPr sz="1100">
                <a:solidFill>
                  <a:schemeClr val="tx1"/>
                </a:solidFill>
                <a:latin typeface="Arial" panose="020B0604020202020204" pitchFamily="34" charset="0"/>
              </a:defRPr>
            </a:lvl1pPr>
            <a:lvl2pPr marL="742950" indent="-285750" defTabSz="576263" eaLnBrk="0" hangingPunct="0">
              <a:defRPr sz="1100">
                <a:solidFill>
                  <a:schemeClr val="tx1"/>
                </a:solidFill>
                <a:latin typeface="Arial" panose="020B0604020202020204" pitchFamily="34" charset="0"/>
              </a:defRPr>
            </a:lvl2pPr>
            <a:lvl3pPr marL="1143000" indent="-228600" defTabSz="576263" eaLnBrk="0" hangingPunct="0">
              <a:defRPr sz="1100">
                <a:solidFill>
                  <a:schemeClr val="tx1"/>
                </a:solidFill>
                <a:latin typeface="Arial" panose="020B0604020202020204" pitchFamily="34" charset="0"/>
              </a:defRPr>
            </a:lvl3pPr>
            <a:lvl4pPr marL="1600200" indent="-228600" defTabSz="576263" eaLnBrk="0" hangingPunct="0">
              <a:defRPr sz="1100">
                <a:solidFill>
                  <a:schemeClr val="tx1"/>
                </a:solidFill>
                <a:latin typeface="Arial" panose="020B0604020202020204" pitchFamily="34" charset="0"/>
              </a:defRPr>
            </a:lvl4pPr>
            <a:lvl5pPr marL="2057400" indent="-228600" defTabSz="576263" eaLnBrk="0" hangingPunct="0">
              <a:defRPr sz="1100">
                <a:solidFill>
                  <a:schemeClr val="tx1"/>
                </a:solidFill>
                <a:latin typeface="Arial" panose="020B0604020202020204" pitchFamily="34" charset="0"/>
              </a:defRPr>
            </a:lvl5pPr>
            <a:lvl6pPr marL="2514600" indent="-228600" defTabSz="576263" eaLnBrk="0" fontAlgn="base" hangingPunct="0">
              <a:spcBef>
                <a:spcPct val="0"/>
              </a:spcBef>
              <a:spcAft>
                <a:spcPct val="0"/>
              </a:spcAft>
              <a:defRPr sz="1100">
                <a:solidFill>
                  <a:schemeClr val="tx1"/>
                </a:solidFill>
                <a:latin typeface="Arial" panose="020B0604020202020204" pitchFamily="34" charset="0"/>
              </a:defRPr>
            </a:lvl6pPr>
            <a:lvl7pPr marL="2971800" indent="-228600" defTabSz="576263" eaLnBrk="0" fontAlgn="base" hangingPunct="0">
              <a:spcBef>
                <a:spcPct val="0"/>
              </a:spcBef>
              <a:spcAft>
                <a:spcPct val="0"/>
              </a:spcAft>
              <a:defRPr sz="1100">
                <a:solidFill>
                  <a:schemeClr val="tx1"/>
                </a:solidFill>
                <a:latin typeface="Arial" panose="020B0604020202020204" pitchFamily="34" charset="0"/>
              </a:defRPr>
            </a:lvl7pPr>
            <a:lvl8pPr marL="3429000" indent="-228600" defTabSz="576263" eaLnBrk="0" fontAlgn="base" hangingPunct="0">
              <a:spcBef>
                <a:spcPct val="0"/>
              </a:spcBef>
              <a:spcAft>
                <a:spcPct val="0"/>
              </a:spcAft>
              <a:defRPr sz="1100">
                <a:solidFill>
                  <a:schemeClr val="tx1"/>
                </a:solidFill>
                <a:latin typeface="Arial" panose="020B0604020202020204" pitchFamily="34" charset="0"/>
              </a:defRPr>
            </a:lvl8pPr>
            <a:lvl9pPr marL="3886200" indent="-228600" defTabSz="576263" eaLnBrk="0" fontAlgn="base" hangingPunct="0">
              <a:spcBef>
                <a:spcPct val="0"/>
              </a:spcBef>
              <a:spcAft>
                <a:spcPct val="0"/>
              </a:spcAft>
              <a:defRPr sz="1100">
                <a:solidFill>
                  <a:schemeClr val="tx1"/>
                </a:solidFill>
                <a:latin typeface="Arial" panose="020B0604020202020204" pitchFamily="34" charset="0"/>
              </a:defRPr>
            </a:lvl9pPr>
          </a:lstStyle>
          <a:p>
            <a:pPr eaLnBrk="1" hangingPunct="1"/>
            <a:endParaRPr lang="en-GB" altLang="en-US" dirty="0">
              <a:solidFill>
                <a:schemeClr val="tx2"/>
              </a:solidFill>
            </a:endParaRPr>
          </a:p>
        </p:txBody>
      </p:sp>
      <p:pic>
        <p:nvPicPr>
          <p:cNvPr id="3081" name="Picture 30" descr="ТПУ_Презентация_квадраты">
            <a:extLst>
              <a:ext uri="{FF2B5EF4-FFF2-40B4-BE49-F238E27FC236}">
                <a16:creationId xmlns:a16="http://schemas.microsoft.com/office/drawing/2014/main" id="{6B590D2C-E6BE-4CBA-8367-0E76EF255A4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778250"/>
            <a:ext cx="2520950"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xmlns:a14="http://schemas.microsoft.com/office/drawing/2010/main">
        <mc:Choice Requires="a14">
          <p:sp>
            <p:nvSpPr>
              <p:cNvPr id="25" name="TextBox 24">
                <a:extLst>
                  <a:ext uri="{FF2B5EF4-FFF2-40B4-BE49-F238E27FC236}">
                    <a16:creationId xmlns:a16="http://schemas.microsoft.com/office/drawing/2014/main" id="{ACC4A852-DBB2-6B57-E6A1-CA59ACFF54F8}"/>
                  </a:ext>
                </a:extLst>
              </p:cNvPr>
              <p:cNvSpPr txBox="1"/>
              <p:nvPr/>
            </p:nvSpPr>
            <p:spPr>
              <a:xfrm>
                <a:off x="112997" y="745257"/>
                <a:ext cx="2362547" cy="55310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US" sz="1100" b="0" i="1" smtClean="0">
                          <a:effectLst/>
                          <a:latin typeface="Cambria Math" panose="02040503050406030204" pitchFamily="18" charset="0"/>
                          <a:ea typeface="Calibri" panose="020F0502020204030204" pitchFamily="34" charset="0"/>
                          <a:cs typeface="Arial" panose="020B0604020202020204" pitchFamily="34" charset="0"/>
                        </a:rPr>
                        <m:t>𝑄</m:t>
                      </m:r>
                      <m:r>
                        <a:rPr lang="en-GB" sz="1100" i="1" smtClean="0">
                          <a:effectLst/>
                          <a:latin typeface="Cambria Math" panose="02040503050406030204" pitchFamily="18" charset="0"/>
                          <a:ea typeface="Calibri" panose="020F0502020204030204" pitchFamily="34" charset="0"/>
                          <a:cs typeface="Arial" panose="020B0604020202020204" pitchFamily="34" charset="0"/>
                        </a:rPr>
                        <m:t>𝐺</m:t>
                      </m:r>
                      <m:d>
                        <m:dPr>
                          <m:ctrlPr>
                            <a:rPr lang="en-GB" sz="1100" i="1">
                              <a:effectLst/>
                              <a:latin typeface="Cambria Math" panose="02040503050406030204" pitchFamily="18" charset="0"/>
                            </a:rPr>
                          </m:ctrlPr>
                        </m:dPr>
                        <m:e>
                          <m:r>
                            <a:rPr lang="en-GB" sz="1100" i="1">
                              <a:effectLst/>
                              <a:latin typeface="Cambria Math" panose="02040503050406030204" pitchFamily="18" charset="0"/>
                              <a:ea typeface="Calibri" panose="020F0502020204030204" pitchFamily="34" charset="0"/>
                              <a:cs typeface="Arial" panose="020B0604020202020204" pitchFamily="34" charset="0"/>
                            </a:rPr>
                            <m:t>𝑥</m:t>
                          </m:r>
                          <m:r>
                            <a:rPr lang="en-GB" sz="1100">
                              <a:effectLst/>
                              <a:latin typeface="Cambria Math" panose="02040503050406030204" pitchFamily="18" charset="0"/>
                              <a:ea typeface="Calibri" panose="020F0502020204030204" pitchFamily="34" charset="0"/>
                              <a:cs typeface="Arial" panose="020B0604020202020204" pitchFamily="34" charset="0"/>
                            </a:rPr>
                            <m:t>;</m:t>
                          </m:r>
                          <m:r>
                            <a:rPr lang="en-GB" sz="1100" i="1">
                              <a:effectLst/>
                              <a:latin typeface="Cambria Math" panose="02040503050406030204" pitchFamily="18" charset="0"/>
                              <a:ea typeface="Calibri" panose="020F0502020204030204" pitchFamily="34" charset="0"/>
                              <a:cs typeface="Arial" panose="020B0604020202020204" pitchFamily="34" charset="0"/>
                            </a:rPr>
                            <m:t>𝑞</m:t>
                          </m:r>
                          <m:r>
                            <a:rPr lang="en-GB" sz="1100">
                              <a:effectLst/>
                              <a:latin typeface="Cambria Math" panose="02040503050406030204" pitchFamily="18" charset="0"/>
                              <a:ea typeface="Calibri" panose="020F0502020204030204" pitchFamily="34" charset="0"/>
                              <a:cs typeface="Arial" panose="020B0604020202020204" pitchFamily="34" charset="0"/>
                            </a:rPr>
                            <m:t>,</m:t>
                          </m:r>
                          <m:sSub>
                            <m:sSubPr>
                              <m:ctrlPr>
                                <a:rPr lang="en-GB" sz="1100" i="1">
                                  <a:effectLst/>
                                  <a:latin typeface="Cambria Math" panose="02040503050406030204" pitchFamily="18" charset="0"/>
                                </a:rPr>
                              </m:ctrlPr>
                            </m:sSubPr>
                            <m:e>
                              <m:r>
                                <a:rPr lang="en-GB" sz="1100" i="1">
                                  <a:effectLst/>
                                  <a:latin typeface="Cambria Math" panose="02040503050406030204" pitchFamily="18" charset="0"/>
                                  <a:ea typeface="Calibri" panose="020F0502020204030204" pitchFamily="34" charset="0"/>
                                  <a:cs typeface="Arial" panose="020B0604020202020204" pitchFamily="34" charset="0"/>
                                </a:rPr>
                                <m:t>𝛽</m:t>
                              </m:r>
                            </m:e>
                            <m:sub>
                              <m:r>
                                <a:rPr lang="en-GB" sz="1100" i="1">
                                  <a:effectLst/>
                                  <a:latin typeface="Cambria Math" panose="02040503050406030204" pitchFamily="18" charset="0"/>
                                  <a:ea typeface="Calibri" panose="020F0502020204030204" pitchFamily="34" charset="0"/>
                                  <a:cs typeface="Arial" panose="020B0604020202020204" pitchFamily="34" charset="0"/>
                                </a:rPr>
                                <m:t>𝑞</m:t>
                              </m:r>
                            </m:sub>
                          </m:sSub>
                        </m:e>
                      </m:d>
                      <m:r>
                        <a:rPr lang="en-GB" sz="1100">
                          <a:effectLst/>
                          <a:latin typeface="Cambria Math" panose="02040503050406030204" pitchFamily="18" charset="0"/>
                          <a:ea typeface="Calibri" panose="020F0502020204030204" pitchFamily="34" charset="0"/>
                          <a:cs typeface="Arial" panose="020B0604020202020204" pitchFamily="34" charset="0"/>
                        </a:rPr>
                        <m:t>=</m:t>
                      </m:r>
                      <m:f>
                        <m:fPr>
                          <m:ctrlPr>
                            <a:rPr lang="en-GB" sz="1100" i="1">
                              <a:effectLst/>
                              <a:latin typeface="Cambria Math" panose="02040503050406030204" pitchFamily="18" charset="0"/>
                            </a:rPr>
                          </m:ctrlPr>
                        </m:fPr>
                        <m:num>
                          <m:rad>
                            <m:radPr>
                              <m:degHide m:val="on"/>
                              <m:ctrlPr>
                                <a:rPr lang="en-GB" sz="1100" i="1">
                                  <a:effectLst/>
                                  <a:latin typeface="Cambria Math" panose="02040503050406030204" pitchFamily="18" charset="0"/>
                                </a:rPr>
                              </m:ctrlPr>
                            </m:radPr>
                            <m:deg/>
                            <m:e>
                              <m:sSub>
                                <m:sSubPr>
                                  <m:ctrlPr>
                                    <a:rPr lang="en-GB" sz="1100" i="1">
                                      <a:effectLst/>
                                      <a:latin typeface="Cambria Math" panose="02040503050406030204" pitchFamily="18" charset="0"/>
                                    </a:rPr>
                                  </m:ctrlPr>
                                </m:sSubPr>
                                <m:e>
                                  <m:r>
                                    <a:rPr lang="en-GB" sz="1100" i="1">
                                      <a:effectLst/>
                                      <a:latin typeface="Cambria Math" panose="02040503050406030204" pitchFamily="18" charset="0"/>
                                      <a:ea typeface="Calibri" panose="020F0502020204030204" pitchFamily="34" charset="0"/>
                                      <a:cs typeface="Arial" panose="020B0604020202020204" pitchFamily="34" charset="0"/>
                                    </a:rPr>
                                    <m:t>𝛽</m:t>
                                  </m:r>
                                </m:e>
                                <m:sub>
                                  <m:r>
                                    <a:rPr lang="en-GB" sz="1100" i="1">
                                      <a:effectLst/>
                                      <a:latin typeface="Cambria Math" panose="02040503050406030204" pitchFamily="18" charset="0"/>
                                      <a:ea typeface="Calibri" panose="020F0502020204030204" pitchFamily="34" charset="0"/>
                                      <a:cs typeface="Arial" panose="020B0604020202020204" pitchFamily="34" charset="0"/>
                                    </a:rPr>
                                    <m:t>𝑞</m:t>
                                  </m:r>
                                </m:sub>
                              </m:sSub>
                            </m:e>
                          </m:rad>
                        </m:num>
                        <m:den>
                          <m:r>
                            <a:rPr lang="en-GB" sz="1100" i="1">
                              <a:effectLst/>
                              <a:latin typeface="Cambria Math" panose="02040503050406030204" pitchFamily="18" charset="0"/>
                              <a:ea typeface="Calibri" panose="020F0502020204030204" pitchFamily="34" charset="0"/>
                              <a:cs typeface="Arial" panose="020B0604020202020204" pitchFamily="34" charset="0"/>
                            </a:rPr>
                            <m:t>𝐶</m:t>
                          </m:r>
                          <m:sSub>
                            <m:sSubPr>
                              <m:ctrlPr>
                                <a:rPr lang="en-GB" sz="1100" i="1">
                                  <a:effectLst/>
                                  <a:latin typeface="Cambria Math" panose="02040503050406030204" pitchFamily="18" charset="0"/>
                                </a:rPr>
                              </m:ctrlPr>
                            </m:sSubPr>
                            <m:e>
                              <m:r>
                                <a:rPr lang="en-GB" sz="1100">
                                  <a:effectLst/>
                                  <a:latin typeface="Cambria Math" panose="02040503050406030204" pitchFamily="18" charset="0"/>
                                  <a:ea typeface="Calibri" panose="020F0502020204030204" pitchFamily="34" charset="0"/>
                                  <a:cs typeface="Arial" panose="020B0604020202020204" pitchFamily="34" charset="0"/>
                                </a:rPr>
                                <m:t>­</m:t>
                              </m:r>
                            </m:e>
                            <m:sub>
                              <m:r>
                                <a:rPr lang="en-GB" sz="1100" i="1">
                                  <a:effectLst/>
                                  <a:latin typeface="Cambria Math" panose="02040503050406030204" pitchFamily="18" charset="0"/>
                                  <a:ea typeface="Calibri" panose="020F0502020204030204" pitchFamily="34" charset="0"/>
                                  <a:cs typeface="Arial" panose="020B0604020202020204" pitchFamily="34" charset="0"/>
                                </a:rPr>
                                <m:t>𝑞</m:t>
                              </m:r>
                            </m:sub>
                          </m:sSub>
                        </m:den>
                      </m:f>
                      <m:r>
                        <a:rPr lang="en-GB" sz="1100" i="1">
                          <a:effectLst/>
                          <a:latin typeface="Cambria Math" panose="02040503050406030204" pitchFamily="18" charset="0"/>
                          <a:ea typeface="Calibri" panose="020F0502020204030204" pitchFamily="34" charset="0"/>
                          <a:cs typeface="Arial" panose="020B0604020202020204" pitchFamily="34" charset="0"/>
                        </a:rPr>
                        <m:t>𝑒</m:t>
                      </m:r>
                      <m:sSub>
                        <m:sSubPr>
                          <m:ctrlPr>
                            <a:rPr lang="en-GB" sz="1100" i="1">
                              <a:effectLst/>
                              <a:latin typeface="Cambria Math" panose="02040503050406030204" pitchFamily="18" charset="0"/>
                            </a:rPr>
                          </m:ctrlPr>
                        </m:sSubPr>
                        <m:e>
                          <m:r>
                            <a:rPr lang="en-GB" sz="1100">
                              <a:effectLst/>
                              <a:latin typeface="Cambria Math" panose="02040503050406030204" pitchFamily="18" charset="0"/>
                              <a:ea typeface="Calibri" panose="020F0502020204030204" pitchFamily="34" charset="0"/>
                              <a:cs typeface="Arial" panose="020B0604020202020204" pitchFamily="34" charset="0"/>
                            </a:rPr>
                            <m:t>­</m:t>
                          </m:r>
                        </m:e>
                        <m:sub>
                          <m:r>
                            <a:rPr lang="en-GB" sz="1100" i="1">
                              <a:effectLst/>
                              <a:latin typeface="Cambria Math" panose="02040503050406030204" pitchFamily="18" charset="0"/>
                              <a:ea typeface="Calibri" panose="020F0502020204030204" pitchFamily="34" charset="0"/>
                              <a:cs typeface="Arial" panose="020B0604020202020204" pitchFamily="34" charset="0"/>
                            </a:rPr>
                            <m:t>𝑞</m:t>
                          </m:r>
                        </m:sub>
                      </m:sSub>
                      <m:d>
                        <m:dPr>
                          <m:ctrlPr>
                            <a:rPr lang="en-GB" sz="1100" i="1">
                              <a:effectLst/>
                              <a:latin typeface="Cambria Math" panose="02040503050406030204" pitchFamily="18" charset="0"/>
                            </a:rPr>
                          </m:ctrlPr>
                        </m:dPr>
                        <m:e>
                          <m:r>
                            <a:rPr lang="en-GB" sz="1100" i="1">
                              <a:effectLst/>
                              <a:latin typeface="Cambria Math" panose="02040503050406030204" pitchFamily="18" charset="0"/>
                              <a:ea typeface="Calibri" panose="020F0502020204030204" pitchFamily="34" charset="0"/>
                              <a:cs typeface="Arial" panose="020B0604020202020204" pitchFamily="34" charset="0"/>
                            </a:rPr>
                            <m:t>−</m:t>
                          </m:r>
                          <m:sSub>
                            <m:sSubPr>
                              <m:ctrlPr>
                                <a:rPr lang="en-GB" sz="1100" i="1">
                                  <a:effectLst/>
                                  <a:latin typeface="Cambria Math" panose="02040503050406030204" pitchFamily="18" charset="0"/>
                                </a:rPr>
                              </m:ctrlPr>
                            </m:sSubPr>
                            <m:e>
                              <m:r>
                                <a:rPr lang="en-GB" sz="1100" i="1">
                                  <a:effectLst/>
                                  <a:latin typeface="Cambria Math" panose="02040503050406030204" pitchFamily="18" charset="0"/>
                                  <a:ea typeface="Calibri" panose="020F0502020204030204" pitchFamily="34" charset="0"/>
                                  <a:cs typeface="Arial" panose="020B0604020202020204" pitchFamily="34" charset="0"/>
                                </a:rPr>
                                <m:t>𝛽</m:t>
                              </m:r>
                            </m:e>
                            <m:sub>
                              <m:r>
                                <a:rPr lang="en-GB" sz="1100" i="1">
                                  <a:effectLst/>
                                  <a:latin typeface="Cambria Math" panose="02040503050406030204" pitchFamily="18" charset="0"/>
                                  <a:ea typeface="Calibri" panose="020F0502020204030204" pitchFamily="34" charset="0"/>
                                  <a:cs typeface="Arial" panose="020B0604020202020204" pitchFamily="34" charset="0"/>
                                </a:rPr>
                                <m:t>𝑞</m:t>
                              </m:r>
                            </m:sub>
                          </m:sSub>
                          <m:sSup>
                            <m:sSupPr>
                              <m:ctrlPr>
                                <a:rPr lang="en-GB" sz="1100" i="1">
                                  <a:effectLst/>
                                  <a:latin typeface="Cambria Math" panose="02040503050406030204" pitchFamily="18" charset="0"/>
                                </a:rPr>
                              </m:ctrlPr>
                            </m:sSupPr>
                            <m:e>
                              <m:r>
                                <a:rPr lang="en-GB" sz="1100" i="1">
                                  <a:effectLst/>
                                  <a:latin typeface="Cambria Math" panose="02040503050406030204" pitchFamily="18" charset="0"/>
                                  <a:ea typeface="Calibri" panose="020F0502020204030204" pitchFamily="34" charset="0"/>
                                  <a:cs typeface="Arial" panose="020B0604020202020204" pitchFamily="34" charset="0"/>
                                </a:rPr>
                                <m:t>𝑥</m:t>
                              </m:r>
                            </m:e>
                            <m:sup>
                              <m:r>
                                <a:rPr lang="en-GB" sz="1100">
                                  <a:effectLst/>
                                  <a:latin typeface="Cambria Math" panose="02040503050406030204" pitchFamily="18" charset="0"/>
                                  <a:ea typeface="Calibri" panose="020F0502020204030204" pitchFamily="34" charset="0"/>
                                  <a:cs typeface="Arial" panose="020B0604020202020204" pitchFamily="34" charset="0"/>
                                </a:rPr>
                                <m:t>2</m:t>
                              </m:r>
                            </m:sup>
                          </m:sSup>
                        </m:e>
                      </m:d>
                    </m:oMath>
                  </m:oMathPara>
                </a14:m>
                <a:endParaRPr lang="en-GB" dirty="0"/>
              </a:p>
            </p:txBody>
          </p:sp>
        </mc:Choice>
        <mc:Fallback xmlns="">
          <p:sp>
            <p:nvSpPr>
              <p:cNvPr id="25" name="TextBox 24">
                <a:extLst>
                  <a:ext uri="{FF2B5EF4-FFF2-40B4-BE49-F238E27FC236}">
                    <a16:creationId xmlns:a16="http://schemas.microsoft.com/office/drawing/2014/main" id="{ACC4A852-DBB2-6B57-E6A1-CA59ACFF54F8}"/>
                  </a:ext>
                </a:extLst>
              </p:cNvPr>
              <p:cNvSpPr txBox="1">
                <a:spLocks noRot="1" noChangeAspect="1" noMove="1" noResize="1" noEditPoints="1" noAdjustHandles="1" noChangeArrowheads="1" noChangeShapeType="1" noTextEdit="1"/>
              </p:cNvSpPr>
              <p:nvPr/>
            </p:nvSpPr>
            <p:spPr>
              <a:xfrm>
                <a:off x="112997" y="745257"/>
                <a:ext cx="2362547" cy="553100"/>
              </a:xfrm>
              <a:prstGeom prst="rect">
                <a:avLst/>
              </a:prstGeom>
              <a:blipFill>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1" name="TextBox 30">
                <a:extLst>
                  <a:ext uri="{FF2B5EF4-FFF2-40B4-BE49-F238E27FC236}">
                    <a16:creationId xmlns:a16="http://schemas.microsoft.com/office/drawing/2014/main" id="{2C1DA412-D5A2-00BA-987E-56CB88FA9CC4}"/>
                  </a:ext>
                </a:extLst>
              </p:cNvPr>
              <p:cNvSpPr txBox="1"/>
              <p:nvPr/>
            </p:nvSpPr>
            <p:spPr>
              <a:xfrm>
                <a:off x="174301" y="2321976"/>
                <a:ext cx="2698028" cy="1300484"/>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sSub>
                        <m:sSubPr>
                          <m:ctrlPr>
                            <a:rPr lang="en-US" sz="1100" b="0" i="1" smtClean="0">
                              <a:effectLst/>
                              <a:latin typeface="Cambria Math" panose="02040503050406030204" pitchFamily="18" charset="0"/>
                              <a:ea typeface="Calibri" panose="020F0502020204030204" pitchFamily="34" charset="0"/>
                              <a:cs typeface="Arial" panose="020B0604020202020204" pitchFamily="34" charset="0"/>
                            </a:rPr>
                          </m:ctrlPr>
                        </m:sSubPr>
                        <m:e>
                          <m:r>
                            <m:rPr>
                              <m:sty m:val="p"/>
                            </m:rPr>
                            <a:rPr lang="en-US" sz="1100" b="0" i="0" smtClean="0">
                              <a:effectLst/>
                              <a:latin typeface="Cambria Math" panose="02040503050406030204" pitchFamily="18" charset="0"/>
                              <a:ea typeface="Calibri" panose="020F0502020204030204" pitchFamily="34" charset="0"/>
                              <a:cs typeface="Arial" panose="020B0604020202020204" pitchFamily="34" charset="0"/>
                            </a:rPr>
                            <m:t>C</m:t>
                          </m:r>
                        </m:e>
                        <m:sub>
                          <m:r>
                            <m:rPr>
                              <m:sty m:val="p"/>
                            </m:rPr>
                            <a:rPr lang="en-US" sz="1100" b="0" i="0" smtClean="0">
                              <a:effectLst/>
                              <a:latin typeface="Cambria Math" panose="02040503050406030204" pitchFamily="18" charset="0"/>
                              <a:ea typeface="Calibri" panose="020F0502020204030204" pitchFamily="34" charset="0"/>
                              <a:cs typeface="Arial" panose="020B0604020202020204" pitchFamily="34" charset="0"/>
                            </a:rPr>
                            <m:t>q</m:t>
                          </m:r>
                        </m:sub>
                      </m:sSub>
                      <m:r>
                        <a:rPr lang="en-GB" sz="1100" smtClean="0">
                          <a:effectLst/>
                          <a:latin typeface="Cambria Math" panose="02040503050406030204" pitchFamily="18" charset="0"/>
                          <a:ea typeface="Calibri" panose="020F0502020204030204" pitchFamily="34" charset="0"/>
                          <a:cs typeface="Arial" panose="020B0604020202020204" pitchFamily="34" charset="0"/>
                        </a:rPr>
                        <m:t>=</m:t>
                      </m:r>
                      <m:d>
                        <m:dPr>
                          <m:begChr m:val="{"/>
                          <m:endChr m:val=""/>
                          <m:ctrlPr>
                            <a:rPr lang="en-GB" sz="1050" i="1">
                              <a:effectLst/>
                              <a:latin typeface="Cambria Math" panose="02040503050406030204" pitchFamily="18" charset="0"/>
                            </a:rPr>
                          </m:ctrlPr>
                        </m:dPr>
                        <m:e>
                          <m:eqArr>
                            <m:eqArrPr>
                              <m:ctrlPr>
                                <a:rPr lang="en-GB" sz="1050" i="1">
                                  <a:effectLst/>
                                  <a:latin typeface="Cambria Math" panose="02040503050406030204" pitchFamily="18" charset="0"/>
                                </a:rPr>
                              </m:ctrlPr>
                            </m:eqArrPr>
                            <m:e>
                              <m:m>
                                <m:mPr>
                                  <m:mcs>
                                    <m:mc>
                                      <m:mcPr>
                                        <m:count m:val="2"/>
                                        <m:mcJc m:val="center"/>
                                      </m:mcPr>
                                    </m:mc>
                                  </m:mcs>
                                  <m:ctrlPr>
                                    <a:rPr lang="en-GB" sz="1050" i="1">
                                      <a:effectLst/>
                                      <a:latin typeface="Cambria Math" panose="02040503050406030204" pitchFamily="18" charset="0"/>
                                    </a:rPr>
                                  </m:ctrlPr>
                                </m:mPr>
                                <m:mr>
                                  <m:e>
                                    <m:f>
                                      <m:fPr>
                                        <m:ctrlPr>
                                          <a:rPr lang="en-GB" sz="1050" i="1">
                                            <a:effectLst/>
                                            <a:latin typeface="Cambria Math" panose="02040503050406030204" pitchFamily="18" charset="0"/>
                                          </a:rPr>
                                        </m:ctrlPr>
                                      </m:fPr>
                                      <m:num>
                                        <m:r>
                                          <a:rPr lang="en-GB" sz="1100">
                                            <a:effectLst/>
                                            <a:latin typeface="Cambria Math" panose="02040503050406030204" pitchFamily="18" charset="0"/>
                                            <a:ea typeface="Calibri" panose="020F0502020204030204" pitchFamily="34" charset="0"/>
                                            <a:cs typeface="Arial" panose="020B0604020202020204" pitchFamily="34" charset="0"/>
                                          </a:rPr>
                                          <m:t>2</m:t>
                                        </m:r>
                                      </m:num>
                                      <m:den>
                                        <m:d>
                                          <m:dPr>
                                            <m:ctrlPr>
                                              <a:rPr lang="en-GB" sz="1050" i="1">
                                                <a:effectLst/>
                                                <a:latin typeface="Cambria Math" panose="02040503050406030204" pitchFamily="18" charset="0"/>
                                              </a:rPr>
                                            </m:ctrlPr>
                                          </m:dPr>
                                          <m:e>
                                            <m:r>
                                              <a:rPr lang="en-GB" sz="1100">
                                                <a:effectLst/>
                                                <a:latin typeface="Cambria Math" panose="02040503050406030204" pitchFamily="18" charset="0"/>
                                                <a:ea typeface="Calibri" panose="020F0502020204030204" pitchFamily="34" charset="0"/>
                                                <a:cs typeface="Arial" panose="020B0604020202020204" pitchFamily="34" charset="0"/>
                                              </a:rPr>
                                              <m:t>3</m:t>
                                            </m:r>
                                            <m:r>
                                              <a:rPr lang="en-GB" sz="1100" i="1">
                                                <a:effectLst/>
                                                <a:latin typeface="Cambria Math" panose="02040503050406030204" pitchFamily="18" charset="0"/>
                                                <a:ea typeface="Calibri" panose="020F0502020204030204" pitchFamily="34" charset="0"/>
                                                <a:cs typeface="Arial" panose="020B0604020202020204" pitchFamily="34" charset="0"/>
                                              </a:rPr>
                                              <m:t>−</m:t>
                                            </m:r>
                                            <m:r>
                                              <a:rPr lang="en-GB" sz="1100" i="1">
                                                <a:effectLst/>
                                                <a:latin typeface="Cambria Math" panose="02040503050406030204" pitchFamily="18" charset="0"/>
                                                <a:ea typeface="Calibri" panose="020F0502020204030204" pitchFamily="34" charset="0"/>
                                                <a:cs typeface="Arial" panose="020B0604020202020204" pitchFamily="34" charset="0"/>
                                              </a:rPr>
                                              <m:t>𝑞</m:t>
                                            </m:r>
                                          </m:e>
                                        </m:d>
                                        <m:rad>
                                          <m:radPr>
                                            <m:degHide m:val="on"/>
                                            <m:ctrlPr>
                                              <a:rPr lang="en-GB" sz="1050" i="1">
                                                <a:effectLst/>
                                                <a:latin typeface="Cambria Math" panose="02040503050406030204" pitchFamily="18" charset="0"/>
                                              </a:rPr>
                                            </m:ctrlPr>
                                          </m:radPr>
                                          <m:deg/>
                                          <m:e>
                                            <m:r>
                                              <a:rPr lang="en-GB" sz="1100">
                                                <a:effectLst/>
                                                <a:latin typeface="Cambria Math" panose="02040503050406030204" pitchFamily="18" charset="0"/>
                                                <a:ea typeface="Calibri" panose="020F0502020204030204" pitchFamily="34" charset="0"/>
                                                <a:cs typeface="Arial" panose="020B0604020202020204" pitchFamily="34" charset="0"/>
                                              </a:rPr>
                                              <m:t>1</m:t>
                                            </m:r>
                                            <m:r>
                                              <a:rPr lang="en-GB" sz="1100" i="1">
                                                <a:effectLst/>
                                                <a:latin typeface="Cambria Math" panose="02040503050406030204" pitchFamily="18" charset="0"/>
                                                <a:ea typeface="Calibri" panose="020F0502020204030204" pitchFamily="34" charset="0"/>
                                                <a:cs typeface="Arial" panose="020B0604020202020204" pitchFamily="34" charset="0"/>
                                              </a:rPr>
                                              <m:t>−</m:t>
                                            </m:r>
                                            <m:r>
                                              <a:rPr lang="en-GB" sz="1100" i="1">
                                                <a:effectLst/>
                                                <a:latin typeface="Cambria Math" panose="02040503050406030204" pitchFamily="18" charset="0"/>
                                                <a:ea typeface="Calibri" panose="020F0502020204030204" pitchFamily="34" charset="0"/>
                                                <a:cs typeface="Arial" panose="020B0604020202020204" pitchFamily="34" charset="0"/>
                                              </a:rPr>
                                              <m:t>𝑞</m:t>
                                            </m:r>
                                          </m:e>
                                        </m:rad>
                                      </m:den>
                                    </m:f>
                                    <m:r>
                                      <a:rPr lang="en-GB" sz="1100" i="1">
                                        <a:effectLst/>
                                        <a:latin typeface="Cambria Math" panose="02040503050406030204" pitchFamily="18" charset="0"/>
                                        <a:ea typeface="Calibri" panose="020F0502020204030204" pitchFamily="34" charset="0"/>
                                        <a:cs typeface="Arial" panose="020B0604020202020204" pitchFamily="34" charset="0"/>
                                      </a:rPr>
                                      <m:t>𝐵𝑒𝑡𝑎</m:t>
                                    </m:r>
                                    <m:d>
                                      <m:dPr>
                                        <m:ctrlPr>
                                          <a:rPr lang="en-GB" sz="1050" i="1">
                                            <a:effectLst/>
                                            <a:latin typeface="Cambria Math" panose="02040503050406030204" pitchFamily="18" charset="0"/>
                                          </a:rPr>
                                        </m:ctrlPr>
                                      </m:dPr>
                                      <m:e>
                                        <m:f>
                                          <m:fPr>
                                            <m:ctrlPr>
                                              <a:rPr lang="en-GB" sz="1050" i="1">
                                                <a:effectLst/>
                                                <a:latin typeface="Cambria Math" panose="02040503050406030204" pitchFamily="18" charset="0"/>
                                              </a:rPr>
                                            </m:ctrlPr>
                                          </m:fPr>
                                          <m:num>
                                            <m:r>
                                              <a:rPr lang="en-GB" sz="1100">
                                                <a:effectLst/>
                                                <a:latin typeface="Cambria Math" panose="02040503050406030204" pitchFamily="18" charset="0"/>
                                                <a:ea typeface="Calibri" panose="020F0502020204030204" pitchFamily="34" charset="0"/>
                                                <a:cs typeface="Arial" panose="020B0604020202020204" pitchFamily="34" charset="0"/>
                                              </a:rPr>
                                              <m:t>1</m:t>
                                            </m:r>
                                          </m:num>
                                          <m:den>
                                            <m:r>
                                              <a:rPr lang="en-GB" sz="1100">
                                                <a:effectLst/>
                                                <a:latin typeface="Cambria Math" panose="02040503050406030204" pitchFamily="18" charset="0"/>
                                                <a:ea typeface="Calibri" panose="020F0502020204030204" pitchFamily="34" charset="0"/>
                                                <a:cs typeface="Arial" panose="020B0604020202020204" pitchFamily="34" charset="0"/>
                                              </a:rPr>
                                              <m:t>1</m:t>
                                            </m:r>
                                            <m:r>
                                              <a:rPr lang="en-GB" sz="1100" i="1">
                                                <a:effectLst/>
                                                <a:latin typeface="Cambria Math" panose="02040503050406030204" pitchFamily="18" charset="0"/>
                                                <a:ea typeface="Calibri" panose="020F0502020204030204" pitchFamily="34" charset="0"/>
                                                <a:cs typeface="Arial" panose="020B0604020202020204" pitchFamily="34" charset="0"/>
                                              </a:rPr>
                                              <m:t>−</m:t>
                                            </m:r>
                                            <m:r>
                                              <a:rPr lang="en-GB" sz="1100" i="1">
                                                <a:effectLst/>
                                                <a:latin typeface="Cambria Math" panose="02040503050406030204" pitchFamily="18" charset="0"/>
                                                <a:ea typeface="Calibri" panose="020F0502020204030204" pitchFamily="34" charset="0"/>
                                                <a:cs typeface="Arial" panose="020B0604020202020204" pitchFamily="34" charset="0"/>
                                              </a:rPr>
                                              <m:t>𝑞</m:t>
                                            </m:r>
                                          </m:den>
                                        </m:f>
                                        <m:r>
                                          <a:rPr lang="en-GB" sz="1100">
                                            <a:effectLst/>
                                            <a:latin typeface="Cambria Math" panose="02040503050406030204" pitchFamily="18" charset="0"/>
                                            <a:ea typeface="Calibri" panose="020F0502020204030204" pitchFamily="34" charset="0"/>
                                            <a:cs typeface="Arial" panose="020B0604020202020204" pitchFamily="34" charset="0"/>
                                          </a:rPr>
                                          <m:t>,</m:t>
                                        </m:r>
                                        <m:f>
                                          <m:fPr>
                                            <m:ctrlPr>
                                              <a:rPr lang="en-GB" sz="1050" i="1">
                                                <a:effectLst/>
                                                <a:latin typeface="Cambria Math" panose="02040503050406030204" pitchFamily="18" charset="0"/>
                                              </a:rPr>
                                            </m:ctrlPr>
                                          </m:fPr>
                                          <m:num>
                                            <m:r>
                                              <a:rPr lang="en-GB" sz="1100">
                                                <a:effectLst/>
                                                <a:latin typeface="Cambria Math" panose="02040503050406030204" pitchFamily="18" charset="0"/>
                                                <a:ea typeface="Calibri" panose="020F0502020204030204" pitchFamily="34" charset="0"/>
                                                <a:cs typeface="Arial" panose="020B0604020202020204" pitchFamily="34" charset="0"/>
                                              </a:rPr>
                                              <m:t>1</m:t>
                                            </m:r>
                                          </m:num>
                                          <m:den>
                                            <m:r>
                                              <a:rPr lang="en-GB" sz="1100">
                                                <a:effectLst/>
                                                <a:latin typeface="Cambria Math" panose="02040503050406030204" pitchFamily="18" charset="0"/>
                                                <a:ea typeface="Calibri" panose="020F0502020204030204" pitchFamily="34" charset="0"/>
                                                <a:cs typeface="Arial" panose="020B0604020202020204" pitchFamily="34" charset="0"/>
                                              </a:rPr>
                                              <m:t>2</m:t>
                                            </m:r>
                                          </m:den>
                                        </m:f>
                                      </m:e>
                                    </m:d>
                                    <m:r>
                                      <a:rPr lang="en-GB" sz="1100">
                                        <a:effectLst/>
                                        <a:latin typeface="Cambria Math" panose="02040503050406030204" pitchFamily="18" charset="0"/>
                                        <a:ea typeface="Calibri" panose="020F0502020204030204" pitchFamily="34" charset="0"/>
                                        <a:cs typeface="Arial" panose="020B0604020202020204" pitchFamily="34" charset="0"/>
                                      </a:rPr>
                                      <m:t>,  </m:t>
                                    </m:r>
                                  </m:e>
                                  <m:e>
                                    <m:r>
                                      <a:rPr lang="en-GB" sz="1100" i="1">
                                        <a:effectLst/>
                                        <a:latin typeface="Cambria Math" panose="02040503050406030204" pitchFamily="18" charset="0"/>
                                        <a:ea typeface="Calibri" panose="020F0502020204030204" pitchFamily="34" charset="0"/>
                                        <a:cs typeface="Arial" panose="020B0604020202020204" pitchFamily="34" charset="0"/>
                                      </a:rPr>
                                      <m:t>𝑞</m:t>
                                    </m:r>
                                    <m:r>
                                      <a:rPr lang="en-GB" sz="1100">
                                        <a:effectLst/>
                                        <a:latin typeface="Cambria Math" panose="02040503050406030204" pitchFamily="18" charset="0"/>
                                        <a:ea typeface="Calibri" panose="020F0502020204030204" pitchFamily="34" charset="0"/>
                                        <a:cs typeface="Arial" panose="020B0604020202020204" pitchFamily="34" charset="0"/>
                                      </a:rPr>
                                      <m:t>&lt;</m:t>
                                    </m:r>
                                    <m:r>
                                      <a:rPr lang="en-GB" sz="1100">
                                        <a:effectLst/>
                                        <a:latin typeface="Cambria Math" panose="02040503050406030204" pitchFamily="18" charset="0"/>
                                        <a:ea typeface="Calibri" panose="020F0502020204030204" pitchFamily="34" charset="0"/>
                                        <a:cs typeface="Arial" panose="020B0604020202020204" pitchFamily="34" charset="0"/>
                                      </a:rPr>
                                      <m:t>1</m:t>
                                    </m:r>
                                  </m:e>
                                </m:mr>
                              </m:m>
                            </m:e>
                            <m:e>
                              <m:m>
                                <m:mPr>
                                  <m:mcs>
                                    <m:mc>
                                      <m:mcPr>
                                        <m:count m:val="2"/>
                                        <m:mcJc m:val="center"/>
                                      </m:mcPr>
                                    </m:mc>
                                  </m:mcs>
                                  <m:ctrlPr>
                                    <a:rPr lang="en-GB" sz="1050" i="1">
                                      <a:effectLst/>
                                      <a:latin typeface="Cambria Math" panose="02040503050406030204" pitchFamily="18" charset="0"/>
                                    </a:rPr>
                                  </m:ctrlPr>
                                </m:mPr>
                                <m:mr>
                                  <m:e>
                                    <m:rad>
                                      <m:radPr>
                                        <m:degHide m:val="on"/>
                                        <m:ctrlPr>
                                          <a:rPr lang="en-GB" sz="1050" i="1">
                                            <a:effectLst/>
                                            <a:latin typeface="Cambria Math" panose="02040503050406030204" pitchFamily="18" charset="0"/>
                                          </a:rPr>
                                        </m:ctrlPr>
                                      </m:radPr>
                                      <m:deg/>
                                      <m:e>
                                        <m:r>
                                          <a:rPr lang="en-GB" sz="1100" i="1">
                                            <a:effectLst/>
                                            <a:latin typeface="Cambria Math" panose="02040503050406030204" pitchFamily="18" charset="0"/>
                                            <a:ea typeface="Calibri" panose="020F0502020204030204" pitchFamily="34" charset="0"/>
                                            <a:cs typeface="Arial" panose="020B0604020202020204" pitchFamily="34" charset="0"/>
                                          </a:rPr>
                                          <m:t>𝜋</m:t>
                                        </m:r>
                                      </m:e>
                                    </m:rad>
                                    <m:r>
                                      <a:rPr lang="en-GB" sz="1100">
                                        <a:effectLst/>
                                        <a:latin typeface="Cambria Math" panose="02040503050406030204" pitchFamily="18" charset="0"/>
                                        <a:ea typeface="Calibri" panose="020F0502020204030204" pitchFamily="34" charset="0"/>
                                        <a:cs typeface="Arial" panose="020B0604020202020204" pitchFamily="34" charset="0"/>
                                      </a:rPr>
                                      <m:t>,                                                       </m:t>
                                    </m:r>
                                  </m:e>
                                  <m:e>
                                    <m:r>
                                      <a:rPr lang="en-GB" sz="1100" i="1">
                                        <a:effectLst/>
                                        <a:latin typeface="Cambria Math" panose="02040503050406030204" pitchFamily="18" charset="0"/>
                                        <a:ea typeface="Calibri" panose="020F0502020204030204" pitchFamily="34" charset="0"/>
                                        <a:cs typeface="Arial" panose="020B0604020202020204" pitchFamily="34" charset="0"/>
                                      </a:rPr>
                                      <m:t>𝑞</m:t>
                                    </m:r>
                                    <m:r>
                                      <a:rPr lang="en-GB" sz="1100">
                                        <a:effectLst/>
                                        <a:latin typeface="Cambria Math" panose="02040503050406030204" pitchFamily="18" charset="0"/>
                                        <a:ea typeface="Calibri" panose="020F0502020204030204" pitchFamily="34" charset="0"/>
                                        <a:cs typeface="Arial" panose="020B0604020202020204" pitchFamily="34" charset="0"/>
                                      </a:rPr>
                                      <m:t>=</m:t>
                                    </m:r>
                                    <m:r>
                                      <a:rPr lang="en-GB" sz="1100">
                                        <a:effectLst/>
                                        <a:latin typeface="Cambria Math" panose="02040503050406030204" pitchFamily="18" charset="0"/>
                                        <a:ea typeface="Calibri" panose="020F0502020204030204" pitchFamily="34" charset="0"/>
                                        <a:cs typeface="Arial" panose="020B0604020202020204" pitchFamily="34" charset="0"/>
                                      </a:rPr>
                                      <m:t>1</m:t>
                                    </m:r>
                                  </m:e>
                                </m:mr>
                              </m:m>
                            </m:e>
                            <m:e>
                              <m:m>
                                <m:mPr>
                                  <m:mcs>
                                    <m:mc>
                                      <m:mcPr>
                                        <m:count m:val="2"/>
                                        <m:mcJc m:val="center"/>
                                      </m:mcPr>
                                    </m:mc>
                                  </m:mcs>
                                  <m:ctrlPr>
                                    <a:rPr lang="en-GB" sz="1050" i="1">
                                      <a:effectLst/>
                                      <a:latin typeface="Cambria Math" panose="02040503050406030204" pitchFamily="18" charset="0"/>
                                    </a:rPr>
                                  </m:ctrlPr>
                                </m:mPr>
                                <m:mr>
                                  <m:e>
                                    <m:f>
                                      <m:fPr>
                                        <m:ctrlPr>
                                          <a:rPr lang="en-GB" sz="1050" i="1">
                                            <a:effectLst/>
                                            <a:latin typeface="Cambria Math" panose="02040503050406030204" pitchFamily="18" charset="0"/>
                                          </a:rPr>
                                        </m:ctrlPr>
                                      </m:fPr>
                                      <m:num>
                                        <m:r>
                                          <a:rPr lang="en-GB" sz="1100">
                                            <a:effectLst/>
                                            <a:latin typeface="Cambria Math" panose="02040503050406030204" pitchFamily="18" charset="0"/>
                                            <a:ea typeface="Calibri" panose="020F0502020204030204" pitchFamily="34" charset="0"/>
                                            <a:cs typeface="Arial" panose="020B0604020202020204" pitchFamily="34" charset="0"/>
                                          </a:rPr>
                                          <m:t>1</m:t>
                                        </m:r>
                                      </m:num>
                                      <m:den>
                                        <m:rad>
                                          <m:radPr>
                                            <m:degHide m:val="on"/>
                                            <m:ctrlPr>
                                              <a:rPr lang="en-GB" sz="1050" i="1">
                                                <a:effectLst/>
                                                <a:latin typeface="Cambria Math" panose="02040503050406030204" pitchFamily="18" charset="0"/>
                                              </a:rPr>
                                            </m:ctrlPr>
                                          </m:radPr>
                                          <m:deg/>
                                          <m:e>
                                            <m:r>
                                              <a:rPr lang="en-GB" sz="1100" i="1">
                                                <a:effectLst/>
                                                <a:latin typeface="Cambria Math" panose="02040503050406030204" pitchFamily="18" charset="0"/>
                                                <a:ea typeface="Calibri" panose="020F0502020204030204" pitchFamily="34" charset="0"/>
                                                <a:cs typeface="Arial" panose="020B0604020202020204" pitchFamily="34" charset="0"/>
                                              </a:rPr>
                                              <m:t>𝑞</m:t>
                                            </m:r>
                                            <m:r>
                                              <a:rPr lang="en-GB" sz="1100" i="1">
                                                <a:effectLst/>
                                                <a:latin typeface="Cambria Math" panose="02040503050406030204" pitchFamily="18" charset="0"/>
                                                <a:ea typeface="Calibri" panose="020F0502020204030204" pitchFamily="34" charset="0"/>
                                                <a:cs typeface="Arial" panose="020B0604020202020204" pitchFamily="34" charset="0"/>
                                              </a:rPr>
                                              <m:t>−</m:t>
                                            </m:r>
                                            <m:r>
                                              <a:rPr lang="en-GB" sz="1100">
                                                <a:effectLst/>
                                                <a:latin typeface="Cambria Math" panose="02040503050406030204" pitchFamily="18" charset="0"/>
                                                <a:ea typeface="Calibri" panose="020F0502020204030204" pitchFamily="34" charset="0"/>
                                                <a:cs typeface="Arial" panose="020B0604020202020204" pitchFamily="34" charset="0"/>
                                              </a:rPr>
                                              <m:t>1</m:t>
                                            </m:r>
                                          </m:e>
                                        </m:rad>
                                      </m:den>
                                    </m:f>
                                    <m:r>
                                      <m:rPr>
                                        <m:sty m:val="p"/>
                                      </m:rPr>
                                      <a:rPr lang="en-GB" sz="1100">
                                        <a:effectLst/>
                                        <a:latin typeface="Cambria Math" panose="02040503050406030204" pitchFamily="18" charset="0"/>
                                        <a:ea typeface="Calibri" panose="020F0502020204030204" pitchFamily="34" charset="0"/>
                                        <a:cs typeface="Arial" panose="020B0604020202020204" pitchFamily="34" charset="0"/>
                                      </a:rPr>
                                      <m:t>Beta</m:t>
                                    </m:r>
                                    <m:d>
                                      <m:dPr>
                                        <m:ctrlPr>
                                          <a:rPr lang="en-GB" sz="1050" i="1">
                                            <a:effectLst/>
                                            <a:latin typeface="Cambria Math" panose="02040503050406030204" pitchFamily="18" charset="0"/>
                                          </a:rPr>
                                        </m:ctrlPr>
                                      </m:dPr>
                                      <m:e>
                                        <m:f>
                                          <m:fPr>
                                            <m:ctrlPr>
                                              <a:rPr lang="en-GB" sz="1050" i="1">
                                                <a:effectLst/>
                                                <a:latin typeface="Cambria Math" panose="02040503050406030204" pitchFamily="18" charset="0"/>
                                              </a:rPr>
                                            </m:ctrlPr>
                                          </m:fPr>
                                          <m:num>
                                            <m:r>
                                              <a:rPr lang="en-GB" sz="1100">
                                                <a:effectLst/>
                                                <a:latin typeface="Cambria Math" panose="02040503050406030204" pitchFamily="18" charset="0"/>
                                                <a:ea typeface="Calibri" panose="020F0502020204030204" pitchFamily="34" charset="0"/>
                                                <a:cs typeface="Arial" panose="020B0604020202020204" pitchFamily="34" charset="0"/>
                                              </a:rPr>
                                              <m:t>1</m:t>
                                            </m:r>
                                          </m:num>
                                          <m:den>
                                            <m:r>
                                              <a:rPr lang="en-GB" sz="1100" i="1">
                                                <a:effectLst/>
                                                <a:latin typeface="Cambria Math" panose="02040503050406030204" pitchFamily="18" charset="0"/>
                                                <a:ea typeface="Calibri" panose="020F0502020204030204" pitchFamily="34" charset="0"/>
                                                <a:cs typeface="Arial" panose="020B0604020202020204" pitchFamily="34" charset="0"/>
                                              </a:rPr>
                                              <m:t>𝑞</m:t>
                                            </m:r>
                                            <m:r>
                                              <a:rPr lang="en-GB" sz="1100" i="1">
                                                <a:effectLst/>
                                                <a:latin typeface="Cambria Math" panose="02040503050406030204" pitchFamily="18" charset="0"/>
                                                <a:ea typeface="Calibri" panose="020F0502020204030204" pitchFamily="34" charset="0"/>
                                                <a:cs typeface="Arial" panose="020B0604020202020204" pitchFamily="34" charset="0"/>
                                              </a:rPr>
                                              <m:t>−</m:t>
                                            </m:r>
                                            <m:r>
                                              <a:rPr lang="en-GB" sz="1100">
                                                <a:effectLst/>
                                                <a:latin typeface="Cambria Math" panose="02040503050406030204" pitchFamily="18" charset="0"/>
                                                <a:ea typeface="Calibri" panose="020F0502020204030204" pitchFamily="34" charset="0"/>
                                                <a:cs typeface="Arial" panose="020B0604020202020204" pitchFamily="34" charset="0"/>
                                              </a:rPr>
                                              <m:t>1</m:t>
                                            </m:r>
                                          </m:den>
                                        </m:f>
                                        <m:r>
                                          <a:rPr lang="en-GB" sz="1100" i="1">
                                            <a:effectLst/>
                                            <a:latin typeface="Cambria Math" panose="02040503050406030204" pitchFamily="18" charset="0"/>
                                            <a:ea typeface="Calibri" panose="020F0502020204030204" pitchFamily="34" charset="0"/>
                                            <a:cs typeface="Arial" panose="020B0604020202020204" pitchFamily="34" charset="0"/>
                                          </a:rPr>
                                          <m:t>−</m:t>
                                        </m:r>
                                        <m:f>
                                          <m:fPr>
                                            <m:ctrlPr>
                                              <a:rPr lang="en-GB" sz="1050" i="1">
                                                <a:effectLst/>
                                                <a:latin typeface="Cambria Math" panose="02040503050406030204" pitchFamily="18" charset="0"/>
                                              </a:rPr>
                                            </m:ctrlPr>
                                          </m:fPr>
                                          <m:num>
                                            <m:r>
                                              <a:rPr lang="en-GB" sz="1100">
                                                <a:effectLst/>
                                                <a:latin typeface="Cambria Math" panose="02040503050406030204" pitchFamily="18" charset="0"/>
                                                <a:ea typeface="Calibri" panose="020F0502020204030204" pitchFamily="34" charset="0"/>
                                                <a:cs typeface="Arial" panose="020B0604020202020204" pitchFamily="34" charset="0"/>
                                              </a:rPr>
                                              <m:t>1</m:t>
                                            </m:r>
                                          </m:num>
                                          <m:den>
                                            <m:r>
                                              <a:rPr lang="en-GB" sz="1100">
                                                <a:effectLst/>
                                                <a:latin typeface="Cambria Math" panose="02040503050406030204" pitchFamily="18" charset="0"/>
                                                <a:ea typeface="Calibri" panose="020F0502020204030204" pitchFamily="34" charset="0"/>
                                                <a:cs typeface="Arial" panose="020B0604020202020204" pitchFamily="34" charset="0"/>
                                              </a:rPr>
                                              <m:t>2</m:t>
                                            </m:r>
                                          </m:den>
                                        </m:f>
                                        <m:r>
                                          <a:rPr lang="en-GB" sz="1100">
                                            <a:effectLst/>
                                            <a:latin typeface="Cambria Math" panose="02040503050406030204" pitchFamily="18" charset="0"/>
                                            <a:ea typeface="Calibri" panose="020F0502020204030204" pitchFamily="34" charset="0"/>
                                            <a:cs typeface="Arial" panose="020B0604020202020204" pitchFamily="34" charset="0"/>
                                          </a:rPr>
                                          <m:t>,</m:t>
                                        </m:r>
                                        <m:f>
                                          <m:fPr>
                                            <m:ctrlPr>
                                              <a:rPr lang="en-GB" sz="1050" i="1">
                                                <a:effectLst/>
                                                <a:latin typeface="Cambria Math" panose="02040503050406030204" pitchFamily="18" charset="0"/>
                                              </a:rPr>
                                            </m:ctrlPr>
                                          </m:fPr>
                                          <m:num>
                                            <m:r>
                                              <a:rPr lang="en-GB" sz="1100">
                                                <a:effectLst/>
                                                <a:latin typeface="Cambria Math" panose="02040503050406030204" pitchFamily="18" charset="0"/>
                                                <a:ea typeface="Calibri" panose="020F0502020204030204" pitchFamily="34" charset="0"/>
                                                <a:cs typeface="Arial" panose="020B0604020202020204" pitchFamily="34" charset="0"/>
                                              </a:rPr>
                                              <m:t>1</m:t>
                                            </m:r>
                                          </m:num>
                                          <m:den>
                                            <m:r>
                                              <a:rPr lang="en-GB" sz="1100">
                                                <a:effectLst/>
                                                <a:latin typeface="Cambria Math" panose="02040503050406030204" pitchFamily="18" charset="0"/>
                                                <a:ea typeface="Calibri" panose="020F0502020204030204" pitchFamily="34" charset="0"/>
                                                <a:cs typeface="Arial" panose="020B0604020202020204" pitchFamily="34" charset="0"/>
                                              </a:rPr>
                                              <m:t>2</m:t>
                                            </m:r>
                                          </m:den>
                                        </m:f>
                                      </m:e>
                                    </m:d>
                                    <m:r>
                                      <a:rPr lang="en-GB" sz="1100">
                                        <a:effectLst/>
                                        <a:latin typeface="Cambria Math" panose="02040503050406030204" pitchFamily="18" charset="0"/>
                                        <a:ea typeface="Calibri" panose="020F0502020204030204" pitchFamily="34" charset="0"/>
                                        <a:cs typeface="Arial" panose="020B0604020202020204" pitchFamily="34" charset="0"/>
                                      </a:rPr>
                                      <m:t>, </m:t>
                                    </m:r>
                                  </m:e>
                                  <m:e>
                                    <m:r>
                                      <a:rPr lang="en-GB" sz="1100">
                                        <a:effectLst/>
                                        <a:latin typeface="Cambria Math" panose="02040503050406030204" pitchFamily="18" charset="0"/>
                                        <a:ea typeface="Calibri" panose="020F0502020204030204" pitchFamily="34" charset="0"/>
                                        <a:cs typeface="Arial" panose="020B0604020202020204" pitchFamily="34" charset="0"/>
                                      </a:rPr>
                                      <m:t>1</m:t>
                                    </m:r>
                                    <m:r>
                                      <a:rPr lang="en-GB" sz="1100">
                                        <a:effectLst/>
                                        <a:latin typeface="Cambria Math" panose="02040503050406030204" pitchFamily="18" charset="0"/>
                                        <a:ea typeface="Calibri" panose="020F0502020204030204" pitchFamily="34" charset="0"/>
                                        <a:cs typeface="Arial" panose="020B0604020202020204" pitchFamily="34" charset="0"/>
                                      </a:rPr>
                                      <m:t>&lt;</m:t>
                                    </m:r>
                                    <m:r>
                                      <a:rPr lang="en-GB" sz="1100" i="1">
                                        <a:effectLst/>
                                        <a:latin typeface="Cambria Math" panose="02040503050406030204" pitchFamily="18" charset="0"/>
                                        <a:ea typeface="Calibri" panose="020F0502020204030204" pitchFamily="34" charset="0"/>
                                        <a:cs typeface="Arial" panose="020B0604020202020204" pitchFamily="34" charset="0"/>
                                      </a:rPr>
                                      <m:t>𝑞</m:t>
                                    </m:r>
                                    <m:r>
                                      <a:rPr lang="en-GB" sz="1100">
                                        <a:effectLst/>
                                        <a:latin typeface="Cambria Math" panose="02040503050406030204" pitchFamily="18" charset="0"/>
                                        <a:ea typeface="Calibri" panose="020F0502020204030204" pitchFamily="34" charset="0"/>
                                        <a:cs typeface="Arial" panose="020B0604020202020204" pitchFamily="34" charset="0"/>
                                      </a:rPr>
                                      <m:t>&lt;</m:t>
                                    </m:r>
                                    <m:r>
                                      <a:rPr lang="en-GB" sz="1100">
                                        <a:effectLst/>
                                        <a:latin typeface="Cambria Math" panose="02040503050406030204" pitchFamily="18" charset="0"/>
                                        <a:ea typeface="Calibri" panose="020F0502020204030204" pitchFamily="34" charset="0"/>
                                        <a:cs typeface="Arial" panose="020B0604020202020204" pitchFamily="34" charset="0"/>
                                      </a:rPr>
                                      <m:t>3</m:t>
                                    </m:r>
                                  </m:e>
                                </m:mr>
                              </m:m>
                            </m:e>
                          </m:eqArr>
                        </m:e>
                      </m:d>
                    </m:oMath>
                  </m:oMathPara>
                </a14:m>
                <a:endParaRPr lang="en-GB" dirty="0"/>
              </a:p>
            </p:txBody>
          </p:sp>
        </mc:Choice>
        <mc:Fallback xmlns="">
          <p:sp>
            <p:nvSpPr>
              <p:cNvPr id="31" name="TextBox 30">
                <a:extLst>
                  <a:ext uri="{FF2B5EF4-FFF2-40B4-BE49-F238E27FC236}">
                    <a16:creationId xmlns:a16="http://schemas.microsoft.com/office/drawing/2014/main" id="{2C1DA412-D5A2-00BA-987E-56CB88FA9CC4}"/>
                  </a:ext>
                </a:extLst>
              </p:cNvPr>
              <p:cNvSpPr txBox="1">
                <a:spLocks noRot="1" noChangeAspect="1" noMove="1" noResize="1" noEditPoints="1" noAdjustHandles="1" noChangeArrowheads="1" noChangeShapeType="1" noTextEdit="1"/>
              </p:cNvSpPr>
              <p:nvPr/>
            </p:nvSpPr>
            <p:spPr>
              <a:xfrm>
                <a:off x="174301" y="2321976"/>
                <a:ext cx="2698028" cy="1300484"/>
              </a:xfrm>
              <a:prstGeom prst="rect">
                <a:avLst/>
              </a:prstGeom>
              <a:blipFill>
                <a:blip r:embed="rId5"/>
                <a:stretch>
                  <a:fillRect r="-181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2" name="TextBox 31">
                <a:extLst>
                  <a:ext uri="{FF2B5EF4-FFF2-40B4-BE49-F238E27FC236}">
                    <a16:creationId xmlns:a16="http://schemas.microsoft.com/office/drawing/2014/main" id="{DC8640D9-A7ED-C1C8-CA99-5C1490B788FB}"/>
                  </a:ext>
                </a:extLst>
              </p:cNvPr>
              <p:cNvSpPr txBox="1"/>
              <p:nvPr/>
            </p:nvSpPr>
            <p:spPr>
              <a:xfrm>
                <a:off x="151619" y="1224483"/>
                <a:ext cx="2362548" cy="840615"/>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GB" sz="1100" i="1" smtClean="0">
                          <a:effectLst/>
                          <a:latin typeface="Cambria Math" panose="02040503050406030204" pitchFamily="18" charset="0"/>
                          <a:ea typeface="Calibri" panose="020F0502020204030204" pitchFamily="34" charset="0"/>
                          <a:cs typeface="Arial" panose="020B0604020202020204" pitchFamily="34" charset="0"/>
                        </a:rPr>
                        <m:t>𝑒</m:t>
                      </m:r>
                      <m:sSub>
                        <m:sSubPr>
                          <m:ctrlPr>
                            <a:rPr lang="en-GB" sz="1050" i="1">
                              <a:effectLst/>
                              <a:latin typeface="Cambria Math" panose="02040503050406030204" pitchFamily="18" charset="0"/>
                            </a:rPr>
                          </m:ctrlPr>
                        </m:sSubPr>
                        <m:e>
                          <m:r>
                            <a:rPr lang="en-GB" sz="1100">
                              <a:effectLst/>
                              <a:latin typeface="Cambria Math" panose="02040503050406030204" pitchFamily="18" charset="0"/>
                              <a:ea typeface="Calibri" panose="020F0502020204030204" pitchFamily="34" charset="0"/>
                              <a:cs typeface="Arial" panose="020B0604020202020204" pitchFamily="34" charset="0"/>
                            </a:rPr>
                            <m:t>­</m:t>
                          </m:r>
                        </m:e>
                        <m:sub>
                          <m:r>
                            <a:rPr lang="en-GB" sz="1100" i="1">
                              <a:effectLst/>
                              <a:latin typeface="Cambria Math" panose="02040503050406030204" pitchFamily="18" charset="0"/>
                              <a:ea typeface="Calibri" panose="020F0502020204030204" pitchFamily="34" charset="0"/>
                              <a:cs typeface="Arial" panose="020B0604020202020204" pitchFamily="34" charset="0"/>
                            </a:rPr>
                            <m:t>𝑞</m:t>
                          </m:r>
                        </m:sub>
                      </m:sSub>
                      <m:d>
                        <m:dPr>
                          <m:ctrlPr>
                            <a:rPr lang="en-GB" sz="1050" i="1">
                              <a:effectLst/>
                              <a:latin typeface="Cambria Math" panose="02040503050406030204" pitchFamily="18" charset="0"/>
                            </a:rPr>
                          </m:ctrlPr>
                        </m:dPr>
                        <m:e>
                          <m:r>
                            <a:rPr lang="en-GB" sz="1100" i="1">
                              <a:effectLst/>
                              <a:latin typeface="Cambria Math" panose="02040503050406030204" pitchFamily="18" charset="0"/>
                              <a:ea typeface="Calibri" panose="020F0502020204030204" pitchFamily="34" charset="0"/>
                              <a:cs typeface="Arial" panose="020B0604020202020204" pitchFamily="34" charset="0"/>
                            </a:rPr>
                            <m:t>−</m:t>
                          </m:r>
                          <m:sSub>
                            <m:sSubPr>
                              <m:ctrlPr>
                                <a:rPr lang="en-GB" sz="1050" i="1">
                                  <a:effectLst/>
                                  <a:latin typeface="Cambria Math" panose="02040503050406030204" pitchFamily="18" charset="0"/>
                                </a:rPr>
                              </m:ctrlPr>
                            </m:sSubPr>
                            <m:e>
                              <m:r>
                                <a:rPr lang="en-GB" sz="1100" i="1">
                                  <a:effectLst/>
                                  <a:latin typeface="Cambria Math" panose="02040503050406030204" pitchFamily="18" charset="0"/>
                                  <a:ea typeface="Calibri" panose="020F0502020204030204" pitchFamily="34" charset="0"/>
                                  <a:cs typeface="Arial" panose="020B0604020202020204" pitchFamily="34" charset="0"/>
                                </a:rPr>
                                <m:t>𝛽</m:t>
                              </m:r>
                            </m:e>
                            <m:sub>
                              <m:r>
                                <a:rPr lang="en-GB" sz="1100" i="1">
                                  <a:effectLst/>
                                  <a:latin typeface="Cambria Math" panose="02040503050406030204" pitchFamily="18" charset="0"/>
                                  <a:ea typeface="Calibri" panose="020F0502020204030204" pitchFamily="34" charset="0"/>
                                  <a:cs typeface="Arial" panose="020B0604020202020204" pitchFamily="34" charset="0"/>
                                </a:rPr>
                                <m:t>𝑞</m:t>
                              </m:r>
                            </m:sub>
                          </m:sSub>
                          <m:sSup>
                            <m:sSupPr>
                              <m:ctrlPr>
                                <a:rPr lang="en-GB" sz="1050" i="1">
                                  <a:effectLst/>
                                  <a:latin typeface="Cambria Math" panose="02040503050406030204" pitchFamily="18" charset="0"/>
                                </a:rPr>
                              </m:ctrlPr>
                            </m:sSupPr>
                            <m:e>
                              <m:r>
                                <a:rPr lang="en-GB" sz="1100" i="1">
                                  <a:effectLst/>
                                  <a:latin typeface="Cambria Math" panose="02040503050406030204" pitchFamily="18" charset="0"/>
                                  <a:ea typeface="Calibri" panose="020F0502020204030204" pitchFamily="34" charset="0"/>
                                  <a:cs typeface="Arial" panose="020B0604020202020204" pitchFamily="34" charset="0"/>
                                </a:rPr>
                                <m:t>𝑥</m:t>
                              </m:r>
                            </m:e>
                            <m:sup>
                              <m:r>
                                <a:rPr lang="en-GB" sz="1100">
                                  <a:effectLst/>
                                  <a:latin typeface="Cambria Math" panose="02040503050406030204" pitchFamily="18" charset="0"/>
                                  <a:ea typeface="Calibri" panose="020F0502020204030204" pitchFamily="34" charset="0"/>
                                  <a:cs typeface="Arial" panose="020B0604020202020204" pitchFamily="34" charset="0"/>
                                </a:rPr>
                                <m:t>2</m:t>
                              </m:r>
                            </m:sup>
                          </m:sSup>
                        </m:e>
                      </m:d>
                      <m:r>
                        <a:rPr lang="en-GB" sz="1100">
                          <a:effectLst/>
                          <a:latin typeface="Cambria Math" panose="02040503050406030204" pitchFamily="18" charset="0"/>
                          <a:ea typeface="Calibri" panose="020F0502020204030204" pitchFamily="34" charset="0"/>
                          <a:cs typeface="Arial" panose="020B0604020202020204" pitchFamily="34" charset="0"/>
                        </a:rPr>
                        <m:t>=</m:t>
                      </m:r>
                      <m:d>
                        <m:dPr>
                          <m:begChr m:val="{"/>
                          <m:endChr m:val=""/>
                          <m:ctrlPr>
                            <a:rPr lang="en-GB" sz="1050" i="1">
                              <a:effectLst/>
                              <a:latin typeface="Cambria Math" panose="02040503050406030204" pitchFamily="18" charset="0"/>
                            </a:rPr>
                          </m:ctrlPr>
                        </m:dPr>
                        <m:e>
                          <m:eqArr>
                            <m:eqArrPr>
                              <m:ctrlPr>
                                <a:rPr lang="en-GB" sz="1050" i="1">
                                  <a:effectLst/>
                                  <a:latin typeface="Cambria Math" panose="02040503050406030204" pitchFamily="18" charset="0"/>
                                </a:rPr>
                              </m:ctrlPr>
                            </m:eqArrPr>
                            <m:e>
                              <m:m>
                                <m:mPr>
                                  <m:mcs>
                                    <m:mc>
                                      <m:mcPr>
                                        <m:count m:val="2"/>
                                        <m:mcJc m:val="center"/>
                                      </m:mcPr>
                                    </m:mc>
                                  </m:mcs>
                                  <m:ctrlPr>
                                    <a:rPr lang="en-GB" sz="1050" i="1">
                                      <a:effectLst/>
                                      <a:latin typeface="Cambria Math" panose="02040503050406030204" pitchFamily="18" charset="0"/>
                                    </a:rPr>
                                  </m:ctrlPr>
                                </m:mPr>
                                <m:mr>
                                  <m:e>
                                    <m:r>
                                      <a:rPr lang="en-GB" sz="1100" i="1">
                                        <a:effectLst/>
                                        <a:latin typeface="Cambria Math" panose="02040503050406030204" pitchFamily="18" charset="0"/>
                                        <a:ea typeface="Calibri" panose="020F0502020204030204" pitchFamily="34" charset="0"/>
                                        <a:cs typeface="Arial" panose="020B0604020202020204" pitchFamily="34" charset="0"/>
                                      </a:rPr>
                                      <m:t>𝑒𝑥𝑝</m:t>
                                    </m:r>
                                    <m:d>
                                      <m:dPr>
                                        <m:ctrlPr>
                                          <a:rPr lang="en-GB" sz="1050" i="1">
                                            <a:effectLst/>
                                            <a:latin typeface="Cambria Math" panose="02040503050406030204" pitchFamily="18" charset="0"/>
                                          </a:rPr>
                                        </m:ctrlPr>
                                      </m:dPr>
                                      <m:e>
                                        <m:r>
                                          <a:rPr lang="en-GB" sz="1100" i="1">
                                            <a:effectLst/>
                                            <a:latin typeface="Cambria Math" panose="02040503050406030204" pitchFamily="18" charset="0"/>
                                            <a:ea typeface="Calibri" panose="020F0502020204030204" pitchFamily="34" charset="0"/>
                                            <a:cs typeface="Arial" panose="020B0604020202020204" pitchFamily="34" charset="0"/>
                                          </a:rPr>
                                          <m:t>−</m:t>
                                        </m:r>
                                        <m:sSub>
                                          <m:sSubPr>
                                            <m:ctrlPr>
                                              <a:rPr lang="en-GB" sz="1050" i="1">
                                                <a:effectLst/>
                                                <a:latin typeface="Cambria Math" panose="02040503050406030204" pitchFamily="18" charset="0"/>
                                              </a:rPr>
                                            </m:ctrlPr>
                                          </m:sSubPr>
                                          <m:e>
                                            <m:r>
                                              <a:rPr lang="en-GB" sz="1100" i="1">
                                                <a:effectLst/>
                                                <a:latin typeface="Cambria Math" panose="02040503050406030204" pitchFamily="18" charset="0"/>
                                                <a:ea typeface="Calibri" panose="020F0502020204030204" pitchFamily="34" charset="0"/>
                                                <a:cs typeface="Arial" panose="020B0604020202020204" pitchFamily="34" charset="0"/>
                                              </a:rPr>
                                              <m:t>𝛽</m:t>
                                            </m:r>
                                          </m:e>
                                          <m:sub>
                                            <m:r>
                                              <a:rPr lang="en-GB" sz="1100">
                                                <a:effectLst/>
                                                <a:latin typeface="Cambria Math" panose="02040503050406030204" pitchFamily="18" charset="0"/>
                                                <a:ea typeface="Calibri" panose="020F0502020204030204" pitchFamily="34" charset="0"/>
                                                <a:cs typeface="Arial" panose="020B0604020202020204" pitchFamily="34" charset="0"/>
                                              </a:rPr>
                                              <m:t>1</m:t>
                                            </m:r>
                                          </m:sub>
                                        </m:sSub>
                                        <m:sSup>
                                          <m:sSupPr>
                                            <m:ctrlPr>
                                              <a:rPr lang="en-GB" sz="1050" i="1">
                                                <a:effectLst/>
                                                <a:latin typeface="Cambria Math" panose="02040503050406030204" pitchFamily="18" charset="0"/>
                                              </a:rPr>
                                            </m:ctrlPr>
                                          </m:sSupPr>
                                          <m:e>
                                            <m:r>
                                              <a:rPr lang="en-GB" sz="1100" i="1">
                                                <a:effectLst/>
                                                <a:latin typeface="Cambria Math" panose="02040503050406030204" pitchFamily="18" charset="0"/>
                                                <a:ea typeface="Calibri" panose="020F0502020204030204" pitchFamily="34" charset="0"/>
                                                <a:cs typeface="Arial" panose="020B0604020202020204" pitchFamily="34" charset="0"/>
                                              </a:rPr>
                                              <m:t>𝑥</m:t>
                                            </m:r>
                                          </m:e>
                                          <m:sup>
                                            <m:r>
                                              <a:rPr lang="en-GB" sz="1100">
                                                <a:effectLst/>
                                                <a:latin typeface="Cambria Math" panose="02040503050406030204" pitchFamily="18" charset="0"/>
                                                <a:ea typeface="Calibri" panose="020F0502020204030204" pitchFamily="34" charset="0"/>
                                                <a:cs typeface="Arial" panose="020B0604020202020204" pitchFamily="34" charset="0"/>
                                              </a:rPr>
                                              <m:t>2</m:t>
                                            </m:r>
                                          </m:sup>
                                        </m:sSup>
                                      </m:e>
                                    </m:d>
                                    <m:r>
                                      <a:rPr lang="en-GB" sz="1100">
                                        <a:effectLst/>
                                        <a:latin typeface="Cambria Math" panose="02040503050406030204" pitchFamily="18" charset="0"/>
                                        <a:ea typeface="Calibri" panose="020F0502020204030204" pitchFamily="34" charset="0"/>
                                        <a:cs typeface="Arial" panose="020B0604020202020204" pitchFamily="34" charset="0"/>
                                      </a:rPr>
                                      <m:t>,                </m:t>
                                    </m:r>
                                  </m:e>
                                  <m:e>
                                    <m:r>
                                      <a:rPr lang="en-GB" sz="1100" i="1">
                                        <a:effectLst/>
                                        <a:latin typeface="Cambria Math" panose="02040503050406030204" pitchFamily="18" charset="0"/>
                                        <a:ea typeface="Calibri" panose="020F0502020204030204" pitchFamily="34" charset="0"/>
                                        <a:cs typeface="Arial" panose="020B0604020202020204" pitchFamily="34" charset="0"/>
                                      </a:rPr>
                                      <m:t>𝑞</m:t>
                                    </m:r>
                                    <m:r>
                                      <a:rPr lang="en-GB" sz="1100">
                                        <a:effectLst/>
                                        <a:latin typeface="Cambria Math" panose="02040503050406030204" pitchFamily="18" charset="0"/>
                                        <a:ea typeface="Calibri" panose="020F0502020204030204" pitchFamily="34" charset="0"/>
                                        <a:cs typeface="Arial" panose="020B0604020202020204" pitchFamily="34" charset="0"/>
                                      </a:rPr>
                                      <m:t>=</m:t>
                                    </m:r>
                                    <m:r>
                                      <a:rPr lang="en-GB" sz="1100">
                                        <a:effectLst/>
                                        <a:latin typeface="Cambria Math" panose="02040503050406030204" pitchFamily="18" charset="0"/>
                                        <a:ea typeface="Calibri" panose="020F0502020204030204" pitchFamily="34" charset="0"/>
                                        <a:cs typeface="Arial" panose="020B0604020202020204" pitchFamily="34" charset="0"/>
                                      </a:rPr>
                                      <m:t>1</m:t>
                                    </m:r>
                                  </m:e>
                                </m:mr>
                              </m:m>
                            </m:e>
                            <m:e>
                              <m:m>
                                <m:mPr>
                                  <m:mcs>
                                    <m:mc>
                                      <m:mcPr>
                                        <m:count m:val="2"/>
                                        <m:mcJc m:val="center"/>
                                      </m:mcPr>
                                    </m:mc>
                                  </m:mcs>
                                  <m:ctrlPr>
                                    <a:rPr lang="en-GB" sz="1050" i="1">
                                      <a:effectLst/>
                                      <a:latin typeface="Cambria Math" panose="02040503050406030204" pitchFamily="18" charset="0"/>
                                    </a:rPr>
                                  </m:ctrlPr>
                                </m:mPr>
                                <m:mr>
                                  <m:e>
                                    <m:sSubSup>
                                      <m:sSubSupPr>
                                        <m:ctrlPr>
                                          <a:rPr lang="en-GB" sz="1050" i="1">
                                            <a:effectLst/>
                                            <a:latin typeface="Cambria Math" panose="02040503050406030204" pitchFamily="18" charset="0"/>
                                          </a:rPr>
                                        </m:ctrlPr>
                                      </m:sSubSupPr>
                                      <m:e>
                                        <m:d>
                                          <m:dPr>
                                            <m:begChr m:val="["/>
                                            <m:endChr m:val="]"/>
                                            <m:ctrlPr>
                                              <a:rPr lang="en-GB" sz="1050" i="1">
                                                <a:effectLst/>
                                                <a:latin typeface="Cambria Math" panose="02040503050406030204" pitchFamily="18" charset="0"/>
                                              </a:rPr>
                                            </m:ctrlPr>
                                          </m:dPr>
                                          <m:e>
                                            <m:r>
                                              <a:rPr lang="en-GB" sz="1100">
                                                <a:effectLst/>
                                                <a:latin typeface="Cambria Math" panose="02040503050406030204" pitchFamily="18" charset="0"/>
                                                <a:ea typeface="Calibri" panose="020F0502020204030204" pitchFamily="34" charset="0"/>
                                                <a:cs typeface="Arial" panose="020B0604020202020204" pitchFamily="34" charset="0"/>
                                              </a:rPr>
                                              <m:t>1</m:t>
                                            </m:r>
                                            <m:r>
                                              <a:rPr lang="en-GB" sz="1100" i="1">
                                                <a:effectLst/>
                                                <a:latin typeface="Cambria Math" panose="02040503050406030204" pitchFamily="18" charset="0"/>
                                                <a:ea typeface="Calibri" panose="020F0502020204030204" pitchFamily="34" charset="0"/>
                                                <a:cs typeface="Arial" panose="020B0604020202020204" pitchFamily="34" charset="0"/>
                                              </a:rPr>
                                              <m:t>−</m:t>
                                            </m:r>
                                            <m:d>
                                              <m:dPr>
                                                <m:ctrlPr>
                                                  <a:rPr lang="en-GB" sz="1050" i="1">
                                                    <a:effectLst/>
                                                    <a:latin typeface="Cambria Math" panose="02040503050406030204" pitchFamily="18" charset="0"/>
                                                  </a:rPr>
                                                </m:ctrlPr>
                                              </m:dPr>
                                              <m:e>
                                                <m:r>
                                                  <a:rPr lang="en-GB" sz="1100">
                                                    <a:effectLst/>
                                                    <a:latin typeface="Cambria Math" panose="02040503050406030204" pitchFamily="18" charset="0"/>
                                                    <a:ea typeface="Calibri" panose="020F0502020204030204" pitchFamily="34" charset="0"/>
                                                    <a:cs typeface="Arial" panose="020B0604020202020204" pitchFamily="34" charset="0"/>
                                                  </a:rPr>
                                                  <m:t>1</m:t>
                                                </m:r>
                                                <m:r>
                                                  <a:rPr lang="en-GB" sz="1100" i="1">
                                                    <a:effectLst/>
                                                    <a:latin typeface="Cambria Math" panose="02040503050406030204" pitchFamily="18" charset="0"/>
                                                    <a:ea typeface="Calibri" panose="020F0502020204030204" pitchFamily="34" charset="0"/>
                                                    <a:cs typeface="Arial" panose="020B0604020202020204" pitchFamily="34" charset="0"/>
                                                  </a:rPr>
                                                  <m:t>−</m:t>
                                                </m:r>
                                                <m:r>
                                                  <a:rPr lang="en-GB" sz="1100" i="1">
                                                    <a:effectLst/>
                                                    <a:latin typeface="Cambria Math" panose="02040503050406030204" pitchFamily="18" charset="0"/>
                                                    <a:ea typeface="Calibri" panose="020F0502020204030204" pitchFamily="34" charset="0"/>
                                                    <a:cs typeface="Arial" panose="020B0604020202020204" pitchFamily="34" charset="0"/>
                                                  </a:rPr>
                                                  <m:t>𝑞</m:t>
                                                </m:r>
                                              </m:e>
                                            </m:d>
                                            <m:sSub>
                                              <m:sSubPr>
                                                <m:ctrlPr>
                                                  <a:rPr lang="en-GB" sz="1050" i="1">
                                                    <a:effectLst/>
                                                    <a:latin typeface="Cambria Math" panose="02040503050406030204" pitchFamily="18" charset="0"/>
                                                  </a:rPr>
                                                </m:ctrlPr>
                                              </m:sSubPr>
                                              <m:e>
                                                <m:r>
                                                  <a:rPr lang="en-GB" sz="1100" i="1">
                                                    <a:effectLst/>
                                                    <a:latin typeface="Cambria Math" panose="02040503050406030204" pitchFamily="18" charset="0"/>
                                                    <a:ea typeface="Calibri" panose="020F0502020204030204" pitchFamily="34" charset="0"/>
                                                    <a:cs typeface="Arial" panose="020B0604020202020204" pitchFamily="34" charset="0"/>
                                                  </a:rPr>
                                                  <m:t>𝛽</m:t>
                                                </m:r>
                                              </m:e>
                                              <m:sub>
                                                <m:r>
                                                  <a:rPr lang="en-GB" sz="1100" i="1">
                                                    <a:effectLst/>
                                                    <a:latin typeface="Cambria Math" panose="02040503050406030204" pitchFamily="18" charset="0"/>
                                                    <a:ea typeface="Calibri" panose="020F0502020204030204" pitchFamily="34" charset="0"/>
                                                    <a:cs typeface="Arial" panose="020B0604020202020204" pitchFamily="34" charset="0"/>
                                                  </a:rPr>
                                                  <m:t>𝑞</m:t>
                                                </m:r>
                                              </m:sub>
                                            </m:sSub>
                                            <m:sSup>
                                              <m:sSupPr>
                                                <m:ctrlPr>
                                                  <a:rPr lang="en-GB" sz="1050" i="1">
                                                    <a:effectLst/>
                                                    <a:latin typeface="Cambria Math" panose="02040503050406030204" pitchFamily="18" charset="0"/>
                                                  </a:rPr>
                                                </m:ctrlPr>
                                              </m:sSupPr>
                                              <m:e>
                                                <m:r>
                                                  <a:rPr lang="en-GB" sz="1100" i="1">
                                                    <a:effectLst/>
                                                    <a:latin typeface="Cambria Math" panose="02040503050406030204" pitchFamily="18" charset="0"/>
                                                    <a:ea typeface="Calibri" panose="020F0502020204030204" pitchFamily="34" charset="0"/>
                                                    <a:cs typeface="Arial" panose="020B0604020202020204" pitchFamily="34" charset="0"/>
                                                  </a:rPr>
                                                  <m:t>𝑥</m:t>
                                                </m:r>
                                              </m:e>
                                              <m:sup>
                                                <m:r>
                                                  <a:rPr lang="en-GB" sz="1100">
                                                    <a:effectLst/>
                                                    <a:latin typeface="Cambria Math" panose="02040503050406030204" pitchFamily="18" charset="0"/>
                                                    <a:ea typeface="Calibri" panose="020F0502020204030204" pitchFamily="34" charset="0"/>
                                                    <a:cs typeface="Arial" panose="020B0604020202020204" pitchFamily="34" charset="0"/>
                                                  </a:rPr>
                                                  <m:t>2</m:t>
                                                </m:r>
                                              </m:sup>
                                            </m:sSup>
                                          </m:e>
                                        </m:d>
                                      </m:e>
                                      <m:sub>
                                        <m:r>
                                          <a:rPr lang="en-GB" sz="1100">
                                            <a:effectLst/>
                                            <a:latin typeface="Cambria Math" panose="02040503050406030204" pitchFamily="18" charset="0"/>
                                            <a:ea typeface="Calibri" panose="020F0502020204030204" pitchFamily="34" charset="0"/>
                                            <a:cs typeface="Arial" panose="020B0604020202020204" pitchFamily="34" charset="0"/>
                                          </a:rPr>
                                          <m:t>+</m:t>
                                        </m:r>
                                      </m:sub>
                                      <m:sup>
                                        <m:f>
                                          <m:fPr>
                                            <m:ctrlPr>
                                              <a:rPr lang="en-GB" sz="1050" i="1">
                                                <a:effectLst/>
                                                <a:latin typeface="Cambria Math" panose="02040503050406030204" pitchFamily="18" charset="0"/>
                                              </a:rPr>
                                            </m:ctrlPr>
                                          </m:fPr>
                                          <m:num>
                                            <m:r>
                                              <a:rPr lang="en-GB" sz="1100">
                                                <a:effectLst/>
                                                <a:latin typeface="Cambria Math" panose="02040503050406030204" pitchFamily="18" charset="0"/>
                                                <a:ea typeface="Calibri" panose="020F0502020204030204" pitchFamily="34" charset="0"/>
                                                <a:cs typeface="Arial" panose="020B0604020202020204" pitchFamily="34" charset="0"/>
                                              </a:rPr>
                                              <m:t>1</m:t>
                                            </m:r>
                                          </m:num>
                                          <m:den>
                                            <m:r>
                                              <a:rPr lang="en-GB" sz="1100">
                                                <a:effectLst/>
                                                <a:latin typeface="Cambria Math" panose="02040503050406030204" pitchFamily="18" charset="0"/>
                                                <a:ea typeface="Calibri" panose="020F0502020204030204" pitchFamily="34" charset="0"/>
                                                <a:cs typeface="Arial" panose="020B0604020202020204" pitchFamily="34" charset="0"/>
                                              </a:rPr>
                                              <m:t>1</m:t>
                                            </m:r>
                                            <m:r>
                                              <a:rPr lang="en-GB" sz="1100" i="1">
                                                <a:effectLst/>
                                                <a:latin typeface="Cambria Math" panose="02040503050406030204" pitchFamily="18" charset="0"/>
                                                <a:ea typeface="Calibri" panose="020F0502020204030204" pitchFamily="34" charset="0"/>
                                                <a:cs typeface="Arial" panose="020B0604020202020204" pitchFamily="34" charset="0"/>
                                              </a:rPr>
                                              <m:t>−</m:t>
                                            </m:r>
                                            <m:r>
                                              <a:rPr lang="en-GB" sz="1100" i="1">
                                                <a:effectLst/>
                                                <a:latin typeface="Cambria Math" panose="02040503050406030204" pitchFamily="18" charset="0"/>
                                                <a:ea typeface="Calibri" panose="020F0502020204030204" pitchFamily="34" charset="0"/>
                                                <a:cs typeface="Arial" panose="020B0604020202020204" pitchFamily="34" charset="0"/>
                                              </a:rPr>
                                              <m:t>𝑞</m:t>
                                            </m:r>
                                          </m:den>
                                        </m:f>
                                      </m:sup>
                                    </m:sSubSup>
                                    <m:r>
                                      <a:rPr lang="en-GB" sz="1100">
                                        <a:effectLst/>
                                        <a:latin typeface="Cambria Math" panose="02040503050406030204" pitchFamily="18" charset="0"/>
                                        <a:ea typeface="Calibri" panose="020F0502020204030204" pitchFamily="34" charset="0"/>
                                        <a:cs typeface="Arial" panose="020B0604020202020204" pitchFamily="34" charset="0"/>
                                      </a:rPr>
                                      <m:t>,</m:t>
                                    </m:r>
                                  </m:e>
                                  <m:e>
                                    <m:r>
                                      <a:rPr lang="en-GB" sz="1100" i="1">
                                        <a:effectLst/>
                                        <a:latin typeface="Cambria Math" panose="02040503050406030204" pitchFamily="18" charset="0"/>
                                        <a:ea typeface="Calibri" panose="020F0502020204030204" pitchFamily="34" charset="0"/>
                                        <a:cs typeface="Arial" panose="020B0604020202020204" pitchFamily="34" charset="0"/>
                                      </a:rPr>
                                      <m:t>𝑞</m:t>
                                    </m:r>
                                    <m:r>
                                      <a:rPr lang="en-GB" sz="1100">
                                        <a:effectLst/>
                                        <a:latin typeface="Cambria Math" panose="02040503050406030204" pitchFamily="18" charset="0"/>
                                        <a:ea typeface="Calibri" panose="020F0502020204030204" pitchFamily="34" charset="0"/>
                                        <a:cs typeface="Arial" panose="020B0604020202020204" pitchFamily="34" charset="0"/>
                                      </a:rPr>
                                      <m:t>≠</m:t>
                                    </m:r>
                                    <m:r>
                                      <a:rPr lang="en-GB" sz="1100">
                                        <a:effectLst/>
                                        <a:latin typeface="Cambria Math" panose="02040503050406030204" pitchFamily="18" charset="0"/>
                                        <a:ea typeface="Calibri" panose="020F0502020204030204" pitchFamily="34" charset="0"/>
                                        <a:cs typeface="Arial" panose="020B0604020202020204" pitchFamily="34" charset="0"/>
                                      </a:rPr>
                                      <m:t>1</m:t>
                                    </m:r>
                                  </m:e>
                                </m:mr>
                              </m:m>
                            </m:e>
                          </m:eqArr>
                        </m:e>
                      </m:d>
                    </m:oMath>
                  </m:oMathPara>
                </a14:m>
                <a:endParaRPr lang="en-GB" dirty="0"/>
              </a:p>
            </p:txBody>
          </p:sp>
        </mc:Choice>
        <mc:Fallback xmlns="">
          <p:sp>
            <p:nvSpPr>
              <p:cNvPr id="32" name="TextBox 31">
                <a:extLst>
                  <a:ext uri="{FF2B5EF4-FFF2-40B4-BE49-F238E27FC236}">
                    <a16:creationId xmlns:a16="http://schemas.microsoft.com/office/drawing/2014/main" id="{DC8640D9-A7ED-C1C8-CA99-5C1490B788FB}"/>
                  </a:ext>
                </a:extLst>
              </p:cNvPr>
              <p:cNvSpPr txBox="1">
                <a:spLocks noRot="1" noChangeAspect="1" noMove="1" noResize="1" noEditPoints="1" noAdjustHandles="1" noChangeArrowheads="1" noChangeShapeType="1" noTextEdit="1"/>
              </p:cNvSpPr>
              <p:nvPr/>
            </p:nvSpPr>
            <p:spPr>
              <a:xfrm>
                <a:off x="151619" y="1224483"/>
                <a:ext cx="2362548" cy="840615"/>
              </a:xfrm>
              <a:prstGeom prst="rect">
                <a:avLst/>
              </a:prstGeom>
              <a:blipFill>
                <a:blip r:embed="rId6"/>
                <a:stretch>
                  <a:fillRect l="-28424" t="-111594" b="-20000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4" name="TextBox 33">
                <a:extLst>
                  <a:ext uri="{FF2B5EF4-FFF2-40B4-BE49-F238E27FC236}">
                    <a16:creationId xmlns:a16="http://schemas.microsoft.com/office/drawing/2014/main" id="{56DA2275-5480-DAE3-A2E7-3ADF95777923}"/>
                  </a:ext>
                </a:extLst>
              </p:cNvPr>
              <p:cNvSpPr txBox="1"/>
              <p:nvPr/>
            </p:nvSpPr>
            <p:spPr>
              <a:xfrm>
                <a:off x="3103817" y="3161577"/>
                <a:ext cx="2272661" cy="84754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GB" sz="1100" i="1" smtClean="0">
                          <a:effectLst/>
                          <a:latin typeface="Cambria Math" panose="02040503050406030204" pitchFamily="18" charset="0"/>
                          <a:ea typeface="Calibri" panose="020F0502020204030204" pitchFamily="34" charset="0"/>
                          <a:cs typeface="Arial" panose="020B0604020202020204" pitchFamily="34" charset="0"/>
                        </a:rPr>
                        <m:t>𝜎</m:t>
                      </m:r>
                      <m:sSub>
                        <m:sSubPr>
                          <m:ctrlPr>
                            <a:rPr lang="en-GB" sz="1050" i="1">
                              <a:effectLst/>
                              <a:latin typeface="Cambria Math" panose="02040503050406030204" pitchFamily="18" charset="0"/>
                            </a:rPr>
                          </m:ctrlPr>
                        </m:sSubPr>
                        <m:e>
                          <m:r>
                            <a:rPr lang="en-GB" sz="1100">
                              <a:effectLst/>
                              <a:latin typeface="Cambria Math" panose="02040503050406030204" pitchFamily="18" charset="0"/>
                              <a:ea typeface="Calibri" panose="020F0502020204030204" pitchFamily="34" charset="0"/>
                              <a:cs typeface="Arial" panose="020B0604020202020204" pitchFamily="34" charset="0"/>
                            </a:rPr>
                            <m:t>­</m:t>
                          </m:r>
                        </m:e>
                        <m:sub>
                          <m:r>
                            <a:rPr lang="en-GB" sz="1100" i="1">
                              <a:effectLst/>
                              <a:latin typeface="Cambria Math" panose="02040503050406030204" pitchFamily="18" charset="0"/>
                              <a:ea typeface="Calibri" panose="020F0502020204030204" pitchFamily="34" charset="0"/>
                              <a:cs typeface="Arial" panose="020B0604020202020204" pitchFamily="34" charset="0"/>
                            </a:rPr>
                            <m:t>𝑞</m:t>
                          </m:r>
                        </m:sub>
                      </m:sSub>
                      <m:r>
                        <a:rPr lang="en-GB" sz="1100">
                          <a:effectLst/>
                          <a:latin typeface="Cambria Math" panose="02040503050406030204" pitchFamily="18" charset="0"/>
                          <a:ea typeface="Calibri" panose="020F0502020204030204" pitchFamily="34" charset="0"/>
                          <a:cs typeface="Arial" panose="020B0604020202020204" pitchFamily="34" charset="0"/>
                        </a:rPr>
                        <m:t>=</m:t>
                      </m:r>
                      <m:d>
                        <m:dPr>
                          <m:begChr m:val="{"/>
                          <m:endChr m:val=""/>
                          <m:ctrlPr>
                            <a:rPr lang="en-GB" sz="1050" i="1">
                              <a:effectLst/>
                              <a:latin typeface="Cambria Math" panose="02040503050406030204" pitchFamily="18" charset="0"/>
                            </a:rPr>
                          </m:ctrlPr>
                        </m:dPr>
                        <m:e>
                          <m:eqArr>
                            <m:eqArrPr>
                              <m:ctrlPr>
                                <a:rPr lang="en-GB" sz="1050" i="1">
                                  <a:effectLst/>
                                  <a:latin typeface="Cambria Math" panose="02040503050406030204" pitchFamily="18" charset="0"/>
                                </a:rPr>
                              </m:ctrlPr>
                            </m:eqArrPr>
                            <m:e>
                              <m:m>
                                <m:mPr>
                                  <m:mcs>
                                    <m:mc>
                                      <m:mcPr>
                                        <m:count m:val="2"/>
                                        <m:mcJc m:val="center"/>
                                      </m:mcPr>
                                    </m:mc>
                                  </m:mcs>
                                  <m:ctrlPr>
                                    <a:rPr lang="en-GB" sz="1050" i="1">
                                      <a:effectLst/>
                                      <a:latin typeface="Cambria Math" panose="02040503050406030204" pitchFamily="18" charset="0"/>
                                    </a:rPr>
                                  </m:ctrlPr>
                                </m:mPr>
                                <m:mr>
                                  <m:e>
                                    <m:rad>
                                      <m:radPr>
                                        <m:degHide m:val="on"/>
                                        <m:ctrlPr>
                                          <a:rPr lang="en-GB" sz="1050" i="1">
                                            <a:effectLst/>
                                            <a:latin typeface="Cambria Math" panose="02040503050406030204" pitchFamily="18" charset="0"/>
                                          </a:rPr>
                                        </m:ctrlPr>
                                      </m:radPr>
                                      <m:deg/>
                                      <m:e>
                                        <m:r>
                                          <a:rPr lang="en-GB" sz="1100">
                                            <a:effectLst/>
                                            <a:latin typeface="Cambria Math" panose="02040503050406030204" pitchFamily="18" charset="0"/>
                                            <a:ea typeface="Calibri" panose="020F0502020204030204" pitchFamily="34" charset="0"/>
                                            <a:cs typeface="Arial" panose="020B0604020202020204" pitchFamily="34" charset="0"/>
                                          </a:rPr>
                                          <m:t>1</m:t>
                                        </m:r>
                                        <m:r>
                                          <a:rPr lang="en-GB" sz="1100">
                                            <a:effectLst/>
                                            <a:latin typeface="Cambria Math" panose="02040503050406030204" pitchFamily="18" charset="0"/>
                                            <a:ea typeface="Calibri" panose="020F0502020204030204" pitchFamily="34" charset="0"/>
                                            <a:cs typeface="Arial" panose="020B0604020202020204" pitchFamily="34" charset="0"/>
                                          </a:rPr>
                                          <m:t>/</m:t>
                                        </m:r>
                                        <m:sSub>
                                          <m:sSubPr>
                                            <m:ctrlPr>
                                              <a:rPr lang="en-GB" sz="1050" i="1">
                                                <a:effectLst/>
                                                <a:latin typeface="Cambria Math" panose="02040503050406030204" pitchFamily="18" charset="0"/>
                                              </a:rPr>
                                            </m:ctrlPr>
                                          </m:sSubPr>
                                          <m:e>
                                            <m:r>
                                              <a:rPr lang="en-GB" sz="1100" i="1">
                                                <a:effectLst/>
                                                <a:latin typeface="Cambria Math" panose="02040503050406030204" pitchFamily="18" charset="0"/>
                                                <a:ea typeface="Calibri" panose="020F0502020204030204" pitchFamily="34" charset="0"/>
                                                <a:cs typeface="Arial" panose="020B0604020202020204" pitchFamily="34" charset="0"/>
                                              </a:rPr>
                                              <m:t>𝛽</m:t>
                                            </m:r>
                                          </m:e>
                                          <m:sub>
                                            <m:r>
                                              <a:rPr lang="en-GB" sz="1100" i="1">
                                                <a:effectLst/>
                                                <a:latin typeface="Cambria Math" panose="02040503050406030204" pitchFamily="18" charset="0"/>
                                                <a:ea typeface="Calibri" panose="020F0502020204030204" pitchFamily="34" charset="0"/>
                                                <a:cs typeface="Arial" panose="020B0604020202020204" pitchFamily="34" charset="0"/>
                                              </a:rPr>
                                              <m:t>𝑞</m:t>
                                            </m:r>
                                          </m:sub>
                                        </m:sSub>
                                        <m:r>
                                          <a:rPr lang="en-GB" sz="1100">
                                            <a:effectLst/>
                                            <a:latin typeface="Cambria Math" panose="02040503050406030204" pitchFamily="18" charset="0"/>
                                            <a:ea typeface="Calibri" panose="020F0502020204030204" pitchFamily="34" charset="0"/>
                                            <a:cs typeface="Arial" panose="020B0604020202020204" pitchFamily="34" charset="0"/>
                                          </a:rPr>
                                          <m:t>(</m:t>
                                        </m:r>
                                        <m:r>
                                          <a:rPr lang="en-GB" sz="1100">
                                            <a:effectLst/>
                                            <a:latin typeface="Cambria Math" panose="02040503050406030204" pitchFamily="18" charset="0"/>
                                            <a:ea typeface="Calibri" panose="020F0502020204030204" pitchFamily="34" charset="0"/>
                                            <a:cs typeface="Arial" panose="020B0604020202020204" pitchFamily="34" charset="0"/>
                                          </a:rPr>
                                          <m:t>5</m:t>
                                        </m:r>
                                        <m:r>
                                          <a:rPr lang="en-GB" sz="1100" i="1">
                                            <a:effectLst/>
                                            <a:latin typeface="Cambria Math" panose="02040503050406030204" pitchFamily="18" charset="0"/>
                                            <a:ea typeface="Calibri" panose="020F0502020204030204" pitchFamily="34" charset="0"/>
                                            <a:cs typeface="Arial" panose="020B0604020202020204" pitchFamily="34" charset="0"/>
                                          </a:rPr>
                                          <m:t>−</m:t>
                                        </m:r>
                                        <m:r>
                                          <a:rPr lang="en-GB" sz="1100">
                                            <a:effectLst/>
                                            <a:latin typeface="Cambria Math" panose="02040503050406030204" pitchFamily="18" charset="0"/>
                                            <a:ea typeface="Calibri" panose="020F0502020204030204" pitchFamily="34" charset="0"/>
                                            <a:cs typeface="Arial" panose="020B0604020202020204" pitchFamily="34" charset="0"/>
                                          </a:rPr>
                                          <m:t>3</m:t>
                                        </m:r>
                                        <m:r>
                                          <a:rPr lang="en-GB" sz="1100" i="1">
                                            <a:effectLst/>
                                            <a:latin typeface="Cambria Math" panose="02040503050406030204" pitchFamily="18" charset="0"/>
                                            <a:ea typeface="Calibri" panose="020F0502020204030204" pitchFamily="34" charset="0"/>
                                            <a:cs typeface="Arial" panose="020B0604020202020204" pitchFamily="34" charset="0"/>
                                          </a:rPr>
                                          <m:t>𝑞</m:t>
                                        </m:r>
                                        <m:r>
                                          <a:rPr lang="en-GB" sz="1100">
                                            <a:effectLst/>
                                            <a:latin typeface="Cambria Math" panose="02040503050406030204" pitchFamily="18" charset="0"/>
                                            <a:ea typeface="Calibri" panose="020F0502020204030204" pitchFamily="34" charset="0"/>
                                            <a:cs typeface="Arial" panose="020B0604020202020204" pitchFamily="34" charset="0"/>
                                          </a:rPr>
                                          <m:t>)</m:t>
                                        </m:r>
                                      </m:e>
                                    </m:rad>
                                    <m:r>
                                      <a:rPr lang="en-GB" sz="1100">
                                        <a:effectLst/>
                                        <a:latin typeface="Cambria Math" panose="02040503050406030204" pitchFamily="18" charset="0"/>
                                        <a:ea typeface="Calibri" panose="020F0502020204030204" pitchFamily="34" charset="0"/>
                                        <a:cs typeface="Arial" panose="020B0604020202020204" pitchFamily="34" charset="0"/>
                                      </a:rPr>
                                      <m:t>,  </m:t>
                                    </m:r>
                                  </m:e>
                                  <m:e>
                                    <m:r>
                                      <a:rPr lang="en-GB" sz="1100" i="1">
                                        <a:effectLst/>
                                        <a:latin typeface="Cambria Math" panose="02040503050406030204" pitchFamily="18" charset="0"/>
                                        <a:ea typeface="Calibri" panose="020F0502020204030204" pitchFamily="34" charset="0"/>
                                        <a:cs typeface="Arial" panose="020B0604020202020204" pitchFamily="34" charset="0"/>
                                      </a:rPr>
                                      <m:t>𝑞</m:t>
                                    </m:r>
                                    <m:r>
                                      <a:rPr lang="en-GB" sz="1100">
                                        <a:effectLst/>
                                        <a:latin typeface="Cambria Math" panose="02040503050406030204" pitchFamily="18" charset="0"/>
                                        <a:ea typeface="Calibri" panose="020F0502020204030204" pitchFamily="34" charset="0"/>
                                        <a:cs typeface="Arial" panose="020B0604020202020204" pitchFamily="34" charset="0"/>
                                      </a:rPr>
                                      <m:t>&lt;</m:t>
                                    </m:r>
                                    <m:r>
                                      <a:rPr lang="en-GB" sz="1100">
                                        <a:effectLst/>
                                        <a:latin typeface="Cambria Math" panose="02040503050406030204" pitchFamily="18" charset="0"/>
                                        <a:ea typeface="Calibri" panose="020F0502020204030204" pitchFamily="34" charset="0"/>
                                        <a:cs typeface="Arial" panose="020B0604020202020204" pitchFamily="34" charset="0"/>
                                      </a:rPr>
                                      <m:t>5</m:t>
                                    </m:r>
                                    <m:r>
                                      <a:rPr lang="en-GB" sz="1100">
                                        <a:effectLst/>
                                        <a:latin typeface="Cambria Math" panose="02040503050406030204" pitchFamily="18" charset="0"/>
                                        <a:ea typeface="Calibri" panose="020F0502020204030204" pitchFamily="34" charset="0"/>
                                        <a:cs typeface="Arial" panose="020B0604020202020204" pitchFamily="34" charset="0"/>
                                      </a:rPr>
                                      <m:t>/</m:t>
                                    </m:r>
                                    <m:r>
                                      <a:rPr lang="en-GB" sz="1100">
                                        <a:effectLst/>
                                        <a:latin typeface="Cambria Math" panose="02040503050406030204" pitchFamily="18" charset="0"/>
                                        <a:ea typeface="Calibri" panose="020F0502020204030204" pitchFamily="34" charset="0"/>
                                        <a:cs typeface="Arial" panose="020B0604020202020204" pitchFamily="34" charset="0"/>
                                      </a:rPr>
                                      <m:t>3</m:t>
                                    </m:r>
                                    <m:r>
                                      <a:rPr lang="en-GB" sz="1100">
                                        <a:effectLst/>
                                        <a:latin typeface="Cambria Math" panose="02040503050406030204" pitchFamily="18" charset="0"/>
                                        <a:ea typeface="Calibri" panose="020F0502020204030204" pitchFamily="34" charset="0"/>
                                        <a:cs typeface="Arial" panose="020B0604020202020204" pitchFamily="34" charset="0"/>
                                      </a:rPr>
                                      <m:t> </m:t>
                                    </m:r>
                                  </m:e>
                                </m:mr>
                              </m:m>
                            </m:e>
                            <m:e>
                              <m:m>
                                <m:mPr>
                                  <m:mcs>
                                    <m:mc>
                                      <m:mcPr>
                                        <m:count m:val="2"/>
                                        <m:mcJc m:val="center"/>
                                      </m:mcPr>
                                    </m:mc>
                                  </m:mcs>
                                  <m:ctrlPr>
                                    <a:rPr lang="en-GB" sz="1050" i="1">
                                      <a:effectLst/>
                                      <a:latin typeface="Cambria Math" panose="02040503050406030204" pitchFamily="18" charset="0"/>
                                    </a:rPr>
                                  </m:ctrlPr>
                                </m:mPr>
                                <m:mr>
                                  <m:e>
                                    <m:r>
                                      <a:rPr lang="en-GB" sz="1100">
                                        <a:effectLst/>
                                        <a:latin typeface="Cambria Math" panose="02040503050406030204" pitchFamily="18" charset="0"/>
                                        <a:ea typeface="Calibri" panose="020F0502020204030204" pitchFamily="34" charset="0"/>
                                        <a:cs typeface="Arial" panose="020B0604020202020204" pitchFamily="34" charset="0"/>
                                      </a:rPr>
                                      <m:t>∞</m:t>
                                    </m:r>
                                    <m:r>
                                      <a:rPr lang="en-GB" sz="1100">
                                        <a:effectLst/>
                                        <a:latin typeface="Cambria Math" panose="02040503050406030204" pitchFamily="18" charset="0"/>
                                        <a:ea typeface="Calibri" panose="020F0502020204030204" pitchFamily="34" charset="0"/>
                                        <a:cs typeface="Arial" panose="020B0604020202020204" pitchFamily="34" charset="0"/>
                                      </a:rPr>
                                      <m:t>,                 </m:t>
                                    </m:r>
                                  </m:e>
                                  <m:e>
                                    <m:r>
                                      <a:rPr lang="en-GB" sz="1100">
                                        <a:effectLst/>
                                        <a:latin typeface="Cambria Math" panose="02040503050406030204" pitchFamily="18" charset="0"/>
                                        <a:ea typeface="Calibri" panose="020F0502020204030204" pitchFamily="34" charset="0"/>
                                        <a:cs typeface="Arial" panose="020B0604020202020204" pitchFamily="34" charset="0"/>
                                      </a:rPr>
                                      <m:t>5</m:t>
                                    </m:r>
                                    <m:r>
                                      <a:rPr lang="en-GB" sz="1100">
                                        <a:effectLst/>
                                        <a:latin typeface="Cambria Math" panose="02040503050406030204" pitchFamily="18" charset="0"/>
                                        <a:ea typeface="Calibri" panose="020F0502020204030204" pitchFamily="34" charset="0"/>
                                        <a:cs typeface="Arial" panose="020B0604020202020204" pitchFamily="34" charset="0"/>
                                      </a:rPr>
                                      <m:t>/ </m:t>
                                    </m:r>
                                    <m:r>
                                      <a:rPr lang="en-GB" sz="1100">
                                        <a:effectLst/>
                                        <a:latin typeface="Cambria Math" panose="02040503050406030204" pitchFamily="18" charset="0"/>
                                        <a:ea typeface="Calibri" panose="020F0502020204030204" pitchFamily="34" charset="0"/>
                                        <a:cs typeface="Arial" panose="020B0604020202020204" pitchFamily="34" charset="0"/>
                                      </a:rPr>
                                      <m:t>3</m:t>
                                    </m:r>
                                    <m:r>
                                      <a:rPr lang="en-GB" sz="1100">
                                        <a:effectLst/>
                                        <a:latin typeface="Cambria Math" panose="02040503050406030204" pitchFamily="18" charset="0"/>
                                        <a:ea typeface="Calibri" panose="020F0502020204030204" pitchFamily="34" charset="0"/>
                                        <a:cs typeface="Arial" panose="020B0604020202020204" pitchFamily="34" charset="0"/>
                                      </a:rPr>
                                      <m:t>≤</m:t>
                                    </m:r>
                                    <m:r>
                                      <a:rPr lang="en-GB" sz="1100" i="1">
                                        <a:effectLst/>
                                        <a:latin typeface="Cambria Math" panose="02040503050406030204" pitchFamily="18" charset="0"/>
                                        <a:ea typeface="Calibri" panose="020F0502020204030204" pitchFamily="34" charset="0"/>
                                        <a:cs typeface="Arial" panose="020B0604020202020204" pitchFamily="34" charset="0"/>
                                      </a:rPr>
                                      <m:t>𝑞</m:t>
                                    </m:r>
                                    <m:r>
                                      <a:rPr lang="en-GB" sz="1100">
                                        <a:effectLst/>
                                        <a:latin typeface="Cambria Math" panose="02040503050406030204" pitchFamily="18" charset="0"/>
                                        <a:ea typeface="Calibri" panose="020F0502020204030204" pitchFamily="34" charset="0"/>
                                        <a:cs typeface="Arial" panose="020B0604020202020204" pitchFamily="34" charset="0"/>
                                      </a:rPr>
                                      <m:t>&lt;</m:t>
                                    </m:r>
                                    <m:r>
                                      <a:rPr lang="en-GB" sz="1100">
                                        <a:effectLst/>
                                        <a:latin typeface="Cambria Math" panose="02040503050406030204" pitchFamily="18" charset="0"/>
                                        <a:ea typeface="Calibri" panose="020F0502020204030204" pitchFamily="34" charset="0"/>
                                        <a:cs typeface="Arial" panose="020B0604020202020204" pitchFamily="34" charset="0"/>
                                      </a:rPr>
                                      <m:t>2</m:t>
                                    </m:r>
                                  </m:e>
                                </m:mr>
                              </m:m>
                            </m:e>
                            <m:e>
                              <m:m>
                                <m:mPr>
                                  <m:mcs>
                                    <m:mc>
                                      <m:mcPr>
                                        <m:count m:val="2"/>
                                        <m:mcJc m:val="center"/>
                                      </m:mcPr>
                                    </m:mc>
                                  </m:mcs>
                                  <m:ctrlPr>
                                    <a:rPr lang="en-GB" sz="1050" i="1">
                                      <a:effectLst/>
                                      <a:latin typeface="Cambria Math" panose="02040503050406030204" pitchFamily="18" charset="0"/>
                                    </a:rPr>
                                  </m:ctrlPr>
                                </m:mPr>
                                <m:mr>
                                  <m:e>
                                    <m:r>
                                      <m:rPr>
                                        <m:sty m:val="p"/>
                                      </m:rPr>
                                      <a:rPr lang="en-GB" sz="1100">
                                        <a:effectLst/>
                                        <a:latin typeface="Cambria Math" panose="02040503050406030204" pitchFamily="18" charset="0"/>
                                        <a:ea typeface="Calibri" panose="020F0502020204030204" pitchFamily="34" charset="0"/>
                                        <a:cs typeface="Arial" panose="020B0604020202020204" pitchFamily="34" charset="0"/>
                                      </a:rPr>
                                      <m:t>undefined</m:t>
                                    </m:r>
                                    <m:r>
                                      <a:rPr lang="en-GB" sz="1100">
                                        <a:effectLst/>
                                        <a:latin typeface="Cambria Math" panose="02040503050406030204" pitchFamily="18" charset="0"/>
                                        <a:ea typeface="Calibri" panose="020F0502020204030204" pitchFamily="34" charset="0"/>
                                        <a:cs typeface="Arial" panose="020B0604020202020204" pitchFamily="34" charset="0"/>
                                      </a:rPr>
                                      <m:t>,      </m:t>
                                    </m:r>
                                  </m:e>
                                  <m:e>
                                    <m:r>
                                      <a:rPr lang="en-GB" sz="1100">
                                        <a:effectLst/>
                                        <a:latin typeface="Cambria Math" panose="02040503050406030204" pitchFamily="18" charset="0"/>
                                        <a:ea typeface="Calibri" panose="020F0502020204030204" pitchFamily="34" charset="0"/>
                                        <a:cs typeface="Arial" panose="020B0604020202020204" pitchFamily="34" charset="0"/>
                                      </a:rPr>
                                      <m:t>2</m:t>
                                    </m:r>
                                    <m:r>
                                      <a:rPr lang="en-GB" sz="1100">
                                        <a:effectLst/>
                                        <a:latin typeface="Cambria Math" panose="02040503050406030204" pitchFamily="18" charset="0"/>
                                        <a:ea typeface="Calibri" panose="020F0502020204030204" pitchFamily="34" charset="0"/>
                                        <a:cs typeface="Arial" panose="020B0604020202020204" pitchFamily="34" charset="0"/>
                                      </a:rPr>
                                      <m:t>≤</m:t>
                                    </m:r>
                                    <m:r>
                                      <a:rPr lang="en-GB" sz="1100" i="1">
                                        <a:effectLst/>
                                        <a:latin typeface="Cambria Math" panose="02040503050406030204" pitchFamily="18" charset="0"/>
                                        <a:ea typeface="Calibri" panose="020F0502020204030204" pitchFamily="34" charset="0"/>
                                        <a:cs typeface="Arial" panose="020B0604020202020204" pitchFamily="34" charset="0"/>
                                      </a:rPr>
                                      <m:t>𝑞</m:t>
                                    </m:r>
                                    <m:r>
                                      <a:rPr lang="en-GB" sz="1100">
                                        <a:effectLst/>
                                        <a:latin typeface="Cambria Math" panose="02040503050406030204" pitchFamily="18" charset="0"/>
                                        <a:ea typeface="Calibri" panose="020F0502020204030204" pitchFamily="34" charset="0"/>
                                        <a:cs typeface="Arial" panose="020B0604020202020204" pitchFamily="34" charset="0"/>
                                      </a:rPr>
                                      <m:t>&lt;</m:t>
                                    </m:r>
                                    <m:r>
                                      <a:rPr lang="en-GB" sz="1100">
                                        <a:effectLst/>
                                        <a:latin typeface="Cambria Math" panose="02040503050406030204" pitchFamily="18" charset="0"/>
                                        <a:ea typeface="Calibri" panose="020F0502020204030204" pitchFamily="34" charset="0"/>
                                        <a:cs typeface="Arial" panose="020B0604020202020204" pitchFamily="34" charset="0"/>
                                      </a:rPr>
                                      <m:t>3</m:t>
                                    </m:r>
                                  </m:e>
                                </m:mr>
                              </m:m>
                            </m:e>
                          </m:eqArr>
                        </m:e>
                      </m:d>
                    </m:oMath>
                  </m:oMathPara>
                </a14:m>
                <a:endParaRPr lang="en-GB" dirty="0"/>
              </a:p>
            </p:txBody>
          </p:sp>
        </mc:Choice>
        <mc:Fallback xmlns="">
          <p:sp>
            <p:nvSpPr>
              <p:cNvPr id="34" name="TextBox 33">
                <a:extLst>
                  <a:ext uri="{FF2B5EF4-FFF2-40B4-BE49-F238E27FC236}">
                    <a16:creationId xmlns:a16="http://schemas.microsoft.com/office/drawing/2014/main" id="{56DA2275-5480-DAE3-A2E7-3ADF95777923}"/>
                  </a:ext>
                </a:extLst>
              </p:cNvPr>
              <p:cNvSpPr txBox="1">
                <a:spLocks noRot="1" noChangeAspect="1" noMove="1" noResize="1" noEditPoints="1" noAdjustHandles="1" noChangeArrowheads="1" noChangeShapeType="1" noTextEdit="1"/>
              </p:cNvSpPr>
              <p:nvPr/>
            </p:nvSpPr>
            <p:spPr>
              <a:xfrm>
                <a:off x="3103817" y="3161577"/>
                <a:ext cx="2272661" cy="847540"/>
              </a:xfrm>
              <a:prstGeom prst="rect">
                <a:avLst/>
              </a:prstGeom>
              <a:blipFill>
                <a:blip r:embed="rId7"/>
                <a:stretch>
                  <a:fillRect/>
                </a:stretch>
              </a:blipFill>
            </p:spPr>
            <p:txBody>
              <a:bodyPr/>
              <a:lstStyle/>
              <a:p>
                <a:r>
                  <a:rPr lang="en-GB">
                    <a:noFill/>
                  </a:rPr>
                  <a:t> </a:t>
                </a:r>
              </a:p>
            </p:txBody>
          </p:sp>
        </mc:Fallback>
      </mc:AlternateContent>
      <p:cxnSp>
        <p:nvCxnSpPr>
          <p:cNvPr id="35" name="AutoShape 12">
            <a:extLst>
              <a:ext uri="{FF2B5EF4-FFF2-40B4-BE49-F238E27FC236}">
                <a16:creationId xmlns:a16="http://schemas.microsoft.com/office/drawing/2014/main" id="{C773E7CF-8043-0331-22C4-55BF47EB67DB}"/>
              </a:ext>
            </a:extLst>
          </p:cNvPr>
          <p:cNvCxnSpPr>
            <a:cxnSpLocks noChangeShapeType="1"/>
          </p:cNvCxnSpPr>
          <p:nvPr/>
        </p:nvCxnSpPr>
        <p:spPr bwMode="auto">
          <a:xfrm>
            <a:off x="3171123" y="3101494"/>
            <a:ext cx="0" cy="897915"/>
          </a:xfrm>
          <a:prstGeom prst="straightConnector1">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 name="TextBox 21">
            <a:extLst>
              <a:ext uri="{FF2B5EF4-FFF2-40B4-BE49-F238E27FC236}">
                <a16:creationId xmlns:a16="http://schemas.microsoft.com/office/drawing/2014/main" id="{CABF658E-88A1-8ADE-C7C4-E0B222988D5A}"/>
              </a:ext>
            </a:extLst>
          </p:cNvPr>
          <p:cNvSpPr txBox="1"/>
          <p:nvPr/>
        </p:nvSpPr>
        <p:spPr>
          <a:xfrm>
            <a:off x="3696895" y="2994025"/>
            <a:ext cx="1399742" cy="261610"/>
          </a:xfrm>
          <a:prstGeom prst="rect">
            <a:avLst/>
          </a:prstGeom>
          <a:noFill/>
        </p:spPr>
        <p:txBody>
          <a:bodyPr wrap="none" rtlCol="0">
            <a:spAutoFit/>
          </a:bodyPr>
          <a:lstStyle/>
          <a:p>
            <a:r>
              <a:rPr lang="en-US" dirty="0"/>
              <a:t>Standard deviation</a:t>
            </a:r>
            <a:endParaRPr lang="en-GB" dirty="0"/>
          </a:p>
        </p:txBody>
      </p:sp>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889B3169-89AE-C4CB-DE97-0E37532B5EBD}"/>
                  </a:ext>
                </a:extLst>
              </p:cNvPr>
              <p:cNvSpPr txBox="1"/>
              <p:nvPr/>
            </p:nvSpPr>
            <p:spPr>
              <a:xfrm>
                <a:off x="2934380" y="2531860"/>
                <a:ext cx="2778268" cy="400110"/>
              </a:xfrm>
              <a:prstGeom prst="rect">
                <a:avLst/>
              </a:prstGeom>
              <a:noFill/>
            </p:spPr>
            <p:txBody>
              <a:bodyPr wrap="square" rtlCol="0">
                <a:spAutoFit/>
              </a:bodyPr>
              <a:lstStyle/>
              <a:p>
                <a:pPr algn="ctr"/>
                <a:r>
                  <a:rPr lang="en-US" sz="1000" dirty="0"/>
                  <a:t>Fig. 3: q-Gaussian distribution for different q and </a:t>
                </a:r>
                <a14:m>
                  <m:oMath xmlns:m="http://schemas.openxmlformats.org/officeDocument/2006/math">
                    <m:r>
                      <a:rPr lang="en-US" sz="1000" b="0" i="1" smtClean="0">
                        <a:latin typeface="Cambria Math" panose="02040503050406030204" pitchFamily="18" charset="0"/>
                      </a:rPr>
                      <m:t>𝛽</m:t>
                    </m:r>
                  </m:oMath>
                </a14:m>
                <a:r>
                  <a:rPr lang="en-US" sz="1000" dirty="0"/>
                  <a:t> values.</a:t>
                </a:r>
              </a:p>
            </p:txBody>
          </p:sp>
        </mc:Choice>
        <mc:Fallback xmlns="">
          <p:sp>
            <p:nvSpPr>
              <p:cNvPr id="23" name="TextBox 22">
                <a:extLst>
                  <a:ext uri="{FF2B5EF4-FFF2-40B4-BE49-F238E27FC236}">
                    <a16:creationId xmlns:a16="http://schemas.microsoft.com/office/drawing/2014/main" id="{889B3169-89AE-C4CB-DE97-0E37532B5EBD}"/>
                  </a:ext>
                </a:extLst>
              </p:cNvPr>
              <p:cNvSpPr txBox="1">
                <a:spLocks noRot="1" noChangeAspect="1" noMove="1" noResize="1" noEditPoints="1" noAdjustHandles="1" noChangeArrowheads="1" noChangeShapeType="1" noTextEdit="1"/>
              </p:cNvSpPr>
              <p:nvPr/>
            </p:nvSpPr>
            <p:spPr>
              <a:xfrm>
                <a:off x="2934380" y="2531860"/>
                <a:ext cx="2778268" cy="400110"/>
              </a:xfrm>
              <a:prstGeom prst="rect">
                <a:avLst/>
              </a:prstGeom>
              <a:blipFill>
                <a:blip r:embed="rId8"/>
                <a:stretch>
                  <a:fillRect b="-6061"/>
                </a:stretch>
              </a:blipFill>
            </p:spPr>
            <p:txBody>
              <a:bodyPr/>
              <a:lstStyle/>
              <a:p>
                <a:r>
                  <a:rPr lang="en-GB">
                    <a:noFill/>
                  </a:rPr>
                  <a:t> </a:t>
                </a:r>
              </a:p>
            </p:txBody>
          </p:sp>
        </mc:Fallback>
      </mc:AlternateContent>
      <p:sp>
        <p:nvSpPr>
          <p:cNvPr id="24" name="TextBox 23">
            <a:extLst>
              <a:ext uri="{FF2B5EF4-FFF2-40B4-BE49-F238E27FC236}">
                <a16:creationId xmlns:a16="http://schemas.microsoft.com/office/drawing/2014/main" id="{8A164E0E-D2B2-E5BE-FD57-776D23967A73}"/>
              </a:ext>
            </a:extLst>
          </p:cNvPr>
          <p:cNvSpPr txBox="1"/>
          <p:nvPr/>
        </p:nvSpPr>
        <p:spPr>
          <a:xfrm>
            <a:off x="2460762" y="860707"/>
            <a:ext cx="356188" cy="261610"/>
          </a:xfrm>
          <a:prstGeom prst="rect">
            <a:avLst/>
          </a:prstGeom>
          <a:noFill/>
        </p:spPr>
        <p:txBody>
          <a:bodyPr wrap="none" rtlCol="0">
            <a:spAutoFit/>
          </a:bodyPr>
          <a:lstStyle/>
          <a:p>
            <a:r>
              <a:rPr lang="en-US" dirty="0"/>
              <a:t>(1)</a:t>
            </a:r>
            <a:endParaRPr lang="en-GB" dirty="0"/>
          </a:p>
        </p:txBody>
      </p:sp>
      <p:sp>
        <p:nvSpPr>
          <p:cNvPr id="43" name="TextBox 42">
            <a:extLst>
              <a:ext uri="{FF2B5EF4-FFF2-40B4-BE49-F238E27FC236}">
                <a16:creationId xmlns:a16="http://schemas.microsoft.com/office/drawing/2014/main" id="{53383B0A-0CCE-D82D-9698-0A9018E238C9}"/>
              </a:ext>
            </a:extLst>
          </p:cNvPr>
          <p:cNvSpPr txBox="1"/>
          <p:nvPr/>
        </p:nvSpPr>
        <p:spPr>
          <a:xfrm>
            <a:off x="2469992" y="1543619"/>
            <a:ext cx="356188" cy="261610"/>
          </a:xfrm>
          <a:prstGeom prst="rect">
            <a:avLst/>
          </a:prstGeom>
          <a:noFill/>
        </p:spPr>
        <p:txBody>
          <a:bodyPr wrap="none" rtlCol="0">
            <a:spAutoFit/>
          </a:bodyPr>
          <a:lstStyle/>
          <a:p>
            <a:r>
              <a:rPr lang="en-US" dirty="0"/>
              <a:t>(2)</a:t>
            </a:r>
            <a:endParaRPr lang="en-GB" dirty="0"/>
          </a:p>
        </p:txBody>
      </p:sp>
      <p:sp>
        <p:nvSpPr>
          <p:cNvPr id="44" name="TextBox 43">
            <a:extLst>
              <a:ext uri="{FF2B5EF4-FFF2-40B4-BE49-F238E27FC236}">
                <a16:creationId xmlns:a16="http://schemas.microsoft.com/office/drawing/2014/main" id="{202E4761-F240-3051-C37B-F253321ECB89}"/>
              </a:ext>
            </a:extLst>
          </p:cNvPr>
          <p:cNvSpPr txBox="1"/>
          <p:nvPr/>
        </p:nvSpPr>
        <p:spPr>
          <a:xfrm>
            <a:off x="2843632" y="2927238"/>
            <a:ext cx="356188" cy="261610"/>
          </a:xfrm>
          <a:prstGeom prst="rect">
            <a:avLst/>
          </a:prstGeom>
          <a:noFill/>
        </p:spPr>
        <p:txBody>
          <a:bodyPr wrap="none" rtlCol="0">
            <a:spAutoFit/>
          </a:bodyPr>
          <a:lstStyle/>
          <a:p>
            <a:r>
              <a:rPr lang="en-US" dirty="0"/>
              <a:t>(3)</a:t>
            </a:r>
            <a:endParaRPr lang="en-GB" dirty="0"/>
          </a:p>
        </p:txBody>
      </p:sp>
      <p:sp>
        <p:nvSpPr>
          <p:cNvPr id="45" name="TextBox 44">
            <a:extLst>
              <a:ext uri="{FF2B5EF4-FFF2-40B4-BE49-F238E27FC236}">
                <a16:creationId xmlns:a16="http://schemas.microsoft.com/office/drawing/2014/main" id="{CF5BCE9F-5B07-463A-0187-7ABC40BD835C}"/>
              </a:ext>
            </a:extLst>
          </p:cNvPr>
          <p:cNvSpPr txBox="1"/>
          <p:nvPr/>
        </p:nvSpPr>
        <p:spPr>
          <a:xfrm>
            <a:off x="5305342" y="3392426"/>
            <a:ext cx="455696" cy="261610"/>
          </a:xfrm>
          <a:prstGeom prst="rect">
            <a:avLst/>
          </a:prstGeom>
          <a:noFill/>
        </p:spPr>
        <p:txBody>
          <a:bodyPr wrap="square" rtlCol="0">
            <a:spAutoFit/>
          </a:bodyPr>
          <a:lstStyle/>
          <a:p>
            <a:r>
              <a:rPr lang="en-US" dirty="0"/>
              <a:t>(4)</a:t>
            </a:r>
            <a:endParaRPr lang="en-GB" dirty="0"/>
          </a:p>
        </p:txBody>
      </p:sp>
      <p:pic>
        <p:nvPicPr>
          <p:cNvPr id="33" name="Picture 32">
            <a:extLst>
              <a:ext uri="{FF2B5EF4-FFF2-40B4-BE49-F238E27FC236}">
                <a16:creationId xmlns:a16="http://schemas.microsoft.com/office/drawing/2014/main" id="{EBD413DC-D302-00AE-6E89-8995B06BFECF}"/>
              </a:ext>
            </a:extLst>
          </p:cNvPr>
          <p:cNvPicPr>
            <a:picLocks noChangeAspect="1"/>
          </p:cNvPicPr>
          <p:nvPr/>
        </p:nvPicPr>
        <p:blipFill>
          <a:blip r:embed="rId9"/>
          <a:stretch>
            <a:fillRect/>
          </a:stretch>
        </p:blipFill>
        <p:spPr>
          <a:xfrm>
            <a:off x="2890245" y="622019"/>
            <a:ext cx="2778268" cy="1935638"/>
          </a:xfrm>
          <a:prstGeom prst="rect">
            <a:avLst/>
          </a:prstGeom>
        </p:spPr>
      </p:pic>
      <p:sp>
        <p:nvSpPr>
          <p:cNvPr id="2" name="TextBox 1">
            <a:extLst>
              <a:ext uri="{FF2B5EF4-FFF2-40B4-BE49-F238E27FC236}">
                <a16:creationId xmlns:a16="http://schemas.microsoft.com/office/drawing/2014/main" id="{C5531DD8-6122-BB70-8B24-D83D2CAE8BF8}"/>
              </a:ext>
            </a:extLst>
          </p:cNvPr>
          <p:cNvSpPr txBox="1"/>
          <p:nvPr/>
        </p:nvSpPr>
        <p:spPr>
          <a:xfrm>
            <a:off x="645699" y="2120063"/>
            <a:ext cx="1233030" cy="261610"/>
          </a:xfrm>
          <a:prstGeom prst="rect">
            <a:avLst/>
          </a:prstGeom>
          <a:noFill/>
          <a:ln>
            <a:solidFill>
              <a:srgbClr val="5AB414"/>
            </a:solidFill>
          </a:ln>
        </p:spPr>
        <p:txBody>
          <a:bodyPr wrap="none" rtlCol="0">
            <a:spAutoFit/>
          </a:bodyPr>
          <a:lstStyle/>
          <a:p>
            <a:r>
              <a:rPr lang="en-US" dirty="0"/>
              <a:t>q: weight of tails </a:t>
            </a:r>
            <a:endParaRPr lang="en-GB" dirty="0"/>
          </a:p>
        </p:txBody>
      </p:sp>
      <p:cxnSp>
        <p:nvCxnSpPr>
          <p:cNvPr id="26" name="AutoShape 12">
            <a:extLst>
              <a:ext uri="{FF2B5EF4-FFF2-40B4-BE49-F238E27FC236}">
                <a16:creationId xmlns:a16="http://schemas.microsoft.com/office/drawing/2014/main" id="{CE4D2D6E-7616-EA77-C710-78DDD44BE5B8}"/>
              </a:ext>
            </a:extLst>
          </p:cNvPr>
          <p:cNvCxnSpPr>
            <a:cxnSpLocks noChangeShapeType="1"/>
          </p:cNvCxnSpPr>
          <p:nvPr/>
        </p:nvCxnSpPr>
        <p:spPr bwMode="auto">
          <a:xfrm flipH="1">
            <a:off x="3312567" y="3020422"/>
            <a:ext cx="2232248" cy="0"/>
          </a:xfrm>
          <a:prstGeom prst="straightConnector1">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6" name="AutoShape 12">
            <a:extLst>
              <a:ext uri="{FF2B5EF4-FFF2-40B4-BE49-F238E27FC236}">
                <a16:creationId xmlns:a16="http://schemas.microsoft.com/office/drawing/2014/main" id="{37285FDB-6DAF-57A9-CDAC-4E93B523D9D9}"/>
              </a:ext>
            </a:extLst>
          </p:cNvPr>
          <p:cNvCxnSpPr>
            <a:cxnSpLocks noChangeShapeType="1"/>
          </p:cNvCxnSpPr>
          <p:nvPr/>
        </p:nvCxnSpPr>
        <p:spPr bwMode="auto">
          <a:xfrm>
            <a:off x="2592388" y="472652"/>
            <a:ext cx="3168650" cy="0"/>
          </a:xfrm>
          <a:prstGeom prst="straightConnector1">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47" name="Group 34">
            <a:extLst>
              <a:ext uri="{FF2B5EF4-FFF2-40B4-BE49-F238E27FC236}">
                <a16:creationId xmlns:a16="http://schemas.microsoft.com/office/drawing/2014/main" id="{1AB20E1A-6230-5A1D-D77E-B19D55DA7BD1}"/>
              </a:ext>
            </a:extLst>
          </p:cNvPr>
          <p:cNvGrpSpPr>
            <a:grpSpLocks noChangeAspect="1"/>
          </p:cNvGrpSpPr>
          <p:nvPr/>
        </p:nvGrpSpPr>
        <p:grpSpPr bwMode="auto">
          <a:xfrm>
            <a:off x="63500" y="-71661"/>
            <a:ext cx="1592883" cy="735917"/>
            <a:chOff x="230" y="217"/>
            <a:chExt cx="1096" cy="507"/>
          </a:xfrm>
        </p:grpSpPr>
        <p:sp>
          <p:nvSpPr>
            <p:cNvPr id="48" name="AutoShape 33">
              <a:extLst>
                <a:ext uri="{FF2B5EF4-FFF2-40B4-BE49-F238E27FC236}">
                  <a16:creationId xmlns:a16="http://schemas.microsoft.com/office/drawing/2014/main" id="{D863CC81-EC59-B2A7-F9DB-320DB4484339}"/>
                </a:ext>
              </a:extLst>
            </p:cNvPr>
            <p:cNvSpPr>
              <a:spLocks noChangeAspect="1" noChangeArrowheads="1" noTextEdit="1"/>
            </p:cNvSpPr>
            <p:nvPr/>
          </p:nvSpPr>
          <p:spPr bwMode="auto">
            <a:xfrm>
              <a:off x="230" y="217"/>
              <a:ext cx="1096" cy="5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49" name="Freeform 37">
              <a:extLst>
                <a:ext uri="{FF2B5EF4-FFF2-40B4-BE49-F238E27FC236}">
                  <a16:creationId xmlns:a16="http://schemas.microsoft.com/office/drawing/2014/main" id="{16E8B4C3-B72E-3106-1FC5-CAEA47AC1062}"/>
                </a:ext>
              </a:extLst>
            </p:cNvPr>
            <p:cNvSpPr>
              <a:spLocks noEditPoints="1"/>
            </p:cNvSpPr>
            <p:nvPr/>
          </p:nvSpPr>
          <p:spPr bwMode="auto">
            <a:xfrm>
              <a:off x="661" y="366"/>
              <a:ext cx="544" cy="241"/>
            </a:xfrm>
            <a:custGeom>
              <a:avLst/>
              <a:gdLst>
                <a:gd name="T0" fmla="*/ 1 w 2179"/>
                <a:gd name="T1" fmla="*/ 1 h 964"/>
                <a:gd name="T2" fmla="*/ 2 w 2179"/>
                <a:gd name="T3" fmla="*/ 1 h 964"/>
                <a:gd name="T4" fmla="*/ 1 w 2179"/>
                <a:gd name="T5" fmla="*/ 1 h 964"/>
                <a:gd name="T6" fmla="*/ 1 w 2179"/>
                <a:gd name="T7" fmla="*/ 1 h 964"/>
                <a:gd name="T8" fmla="*/ 1 w 2179"/>
                <a:gd name="T9" fmla="*/ 1 h 964"/>
                <a:gd name="T10" fmla="*/ 1 w 2179"/>
                <a:gd name="T11" fmla="*/ 1 h 964"/>
                <a:gd name="T12" fmla="*/ 1 w 2179"/>
                <a:gd name="T13" fmla="*/ 1 h 964"/>
                <a:gd name="T14" fmla="*/ 0 w 2179"/>
                <a:gd name="T15" fmla="*/ 1 h 964"/>
                <a:gd name="T16" fmla="*/ 0 w 2179"/>
                <a:gd name="T17" fmla="*/ 1 h 964"/>
                <a:gd name="T18" fmla="*/ 0 w 2179"/>
                <a:gd name="T19" fmla="*/ 1 h 964"/>
                <a:gd name="T20" fmla="*/ 0 w 2179"/>
                <a:gd name="T21" fmla="*/ 1 h 964"/>
                <a:gd name="T22" fmla="*/ 0 w 2179"/>
                <a:gd name="T23" fmla="*/ 1 h 964"/>
                <a:gd name="T24" fmla="*/ 0 w 2179"/>
                <a:gd name="T25" fmla="*/ 1 h 964"/>
                <a:gd name="T26" fmla="*/ 1 w 2179"/>
                <a:gd name="T27" fmla="*/ 1 h 964"/>
                <a:gd name="T28" fmla="*/ 1 w 2179"/>
                <a:gd name="T29" fmla="*/ 1 h 964"/>
                <a:gd name="T30" fmla="*/ 1 w 2179"/>
                <a:gd name="T31" fmla="*/ 1 h 964"/>
                <a:gd name="T32" fmla="*/ 1 w 2179"/>
                <a:gd name="T33" fmla="*/ 1 h 964"/>
                <a:gd name="T34" fmla="*/ 1 w 2179"/>
                <a:gd name="T35" fmla="*/ 1 h 964"/>
                <a:gd name="T36" fmla="*/ 1 w 2179"/>
                <a:gd name="T37" fmla="*/ 1 h 964"/>
                <a:gd name="T38" fmla="*/ 0 w 2179"/>
                <a:gd name="T39" fmla="*/ 1 h 964"/>
                <a:gd name="T40" fmla="*/ 0 w 2179"/>
                <a:gd name="T41" fmla="*/ 1 h 964"/>
                <a:gd name="T42" fmla="*/ 0 w 2179"/>
                <a:gd name="T43" fmla="*/ 1 h 964"/>
                <a:gd name="T44" fmla="*/ 0 w 2179"/>
                <a:gd name="T45" fmla="*/ 1 h 964"/>
                <a:gd name="T46" fmla="*/ 2 w 2179"/>
                <a:gd name="T47" fmla="*/ 1 h 964"/>
                <a:gd name="T48" fmla="*/ 2 w 2179"/>
                <a:gd name="T49" fmla="*/ 1 h 964"/>
                <a:gd name="T50" fmla="*/ 1 w 2179"/>
                <a:gd name="T51" fmla="*/ 1 h 964"/>
                <a:gd name="T52" fmla="*/ 1 w 2179"/>
                <a:gd name="T53" fmla="*/ 1 h 964"/>
                <a:gd name="T54" fmla="*/ 1 w 2179"/>
                <a:gd name="T55" fmla="*/ 1 h 964"/>
                <a:gd name="T56" fmla="*/ 1 w 2179"/>
                <a:gd name="T57" fmla="*/ 1 h 964"/>
                <a:gd name="T58" fmla="*/ 0 w 2179"/>
                <a:gd name="T59" fmla="*/ 1 h 964"/>
                <a:gd name="T60" fmla="*/ 0 w 2179"/>
                <a:gd name="T61" fmla="*/ 1 h 964"/>
                <a:gd name="T62" fmla="*/ 0 w 2179"/>
                <a:gd name="T63" fmla="*/ 1 h 964"/>
                <a:gd name="T64" fmla="*/ 2 w 2179"/>
                <a:gd name="T65" fmla="*/ 1 h 964"/>
                <a:gd name="T66" fmla="*/ 2 w 2179"/>
                <a:gd name="T67" fmla="*/ 1 h 964"/>
                <a:gd name="T68" fmla="*/ 2 w 2179"/>
                <a:gd name="T69" fmla="*/ 1 h 964"/>
                <a:gd name="T70" fmla="*/ 2 w 2179"/>
                <a:gd name="T71" fmla="*/ 1 h 964"/>
                <a:gd name="T72" fmla="*/ 1 w 2179"/>
                <a:gd name="T73" fmla="*/ 1 h 964"/>
                <a:gd name="T74" fmla="*/ 1 w 2179"/>
                <a:gd name="T75" fmla="*/ 1 h 964"/>
                <a:gd name="T76" fmla="*/ 1 w 2179"/>
                <a:gd name="T77" fmla="*/ 1 h 964"/>
                <a:gd name="T78" fmla="*/ 1 w 2179"/>
                <a:gd name="T79" fmla="*/ 1 h 964"/>
                <a:gd name="T80" fmla="*/ 0 w 2179"/>
                <a:gd name="T81" fmla="*/ 1 h 964"/>
                <a:gd name="T82" fmla="*/ 0 w 2179"/>
                <a:gd name="T83" fmla="*/ 1 h 964"/>
                <a:gd name="T84" fmla="*/ 0 w 2179"/>
                <a:gd name="T85" fmla="*/ 1 h 964"/>
                <a:gd name="T86" fmla="*/ 0 w 2179"/>
                <a:gd name="T87" fmla="*/ 0 h 964"/>
                <a:gd name="T88" fmla="*/ 0 w 2179"/>
                <a:gd name="T89" fmla="*/ 0 h 964"/>
                <a:gd name="T90" fmla="*/ 0 w 2179"/>
                <a:gd name="T91" fmla="*/ 0 h 964"/>
                <a:gd name="T92" fmla="*/ 1 w 2179"/>
                <a:gd name="T93" fmla="*/ 0 h 964"/>
                <a:gd name="T94" fmla="*/ 0 w 2179"/>
                <a:gd name="T95" fmla="*/ 0 h 964"/>
                <a:gd name="T96" fmla="*/ 0 w 2179"/>
                <a:gd name="T97" fmla="*/ 0 h 964"/>
                <a:gd name="T98" fmla="*/ 0 w 2179"/>
                <a:gd name="T99" fmla="*/ 0 h 964"/>
                <a:gd name="T100" fmla="*/ 1 w 2179"/>
                <a:gd name="T101" fmla="*/ 0 h 964"/>
                <a:gd name="T102" fmla="*/ 1 w 2179"/>
                <a:gd name="T103" fmla="*/ 0 h 964"/>
                <a:gd name="T104" fmla="*/ 1 w 2179"/>
                <a:gd name="T105" fmla="*/ 0 h 964"/>
                <a:gd name="T106" fmla="*/ 1 w 2179"/>
                <a:gd name="T107" fmla="*/ 0 h 964"/>
                <a:gd name="T108" fmla="*/ 1 w 2179"/>
                <a:gd name="T109" fmla="*/ 0 h 964"/>
                <a:gd name="T110" fmla="*/ 0 w 2179"/>
                <a:gd name="T111" fmla="*/ 0 h 964"/>
                <a:gd name="T112" fmla="*/ 0 w 2179"/>
                <a:gd name="T113" fmla="*/ 0 h 964"/>
                <a:gd name="T114" fmla="*/ 0 w 2179"/>
                <a:gd name="T115" fmla="*/ 0 h 96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2179" h="964">
                  <a:moveTo>
                    <a:pt x="1059" y="766"/>
                  </a:moveTo>
                  <a:lnTo>
                    <a:pt x="1059" y="834"/>
                  </a:lnTo>
                  <a:lnTo>
                    <a:pt x="1085" y="834"/>
                  </a:lnTo>
                  <a:lnTo>
                    <a:pt x="1107" y="831"/>
                  </a:lnTo>
                  <a:lnTo>
                    <a:pt x="1121" y="825"/>
                  </a:lnTo>
                  <a:lnTo>
                    <a:pt x="1131" y="814"/>
                  </a:lnTo>
                  <a:lnTo>
                    <a:pt x="1133" y="799"/>
                  </a:lnTo>
                  <a:lnTo>
                    <a:pt x="1131" y="786"/>
                  </a:lnTo>
                  <a:lnTo>
                    <a:pt x="1123" y="776"/>
                  </a:lnTo>
                  <a:lnTo>
                    <a:pt x="1109" y="769"/>
                  </a:lnTo>
                  <a:lnTo>
                    <a:pt x="1089" y="766"/>
                  </a:lnTo>
                  <a:lnTo>
                    <a:pt x="1059" y="766"/>
                  </a:lnTo>
                  <a:close/>
                  <a:moveTo>
                    <a:pt x="1677" y="738"/>
                  </a:moveTo>
                  <a:lnTo>
                    <a:pt x="1714" y="738"/>
                  </a:lnTo>
                  <a:lnTo>
                    <a:pt x="1780" y="838"/>
                  </a:lnTo>
                  <a:lnTo>
                    <a:pt x="1845" y="738"/>
                  </a:lnTo>
                  <a:lnTo>
                    <a:pt x="1883" y="738"/>
                  </a:lnTo>
                  <a:lnTo>
                    <a:pt x="1796" y="867"/>
                  </a:lnTo>
                  <a:lnTo>
                    <a:pt x="1796" y="960"/>
                  </a:lnTo>
                  <a:lnTo>
                    <a:pt x="1764" y="960"/>
                  </a:lnTo>
                  <a:lnTo>
                    <a:pt x="1764" y="867"/>
                  </a:lnTo>
                  <a:lnTo>
                    <a:pt x="1677" y="738"/>
                  </a:lnTo>
                  <a:close/>
                  <a:moveTo>
                    <a:pt x="1487" y="738"/>
                  </a:moveTo>
                  <a:lnTo>
                    <a:pt x="1657" y="738"/>
                  </a:lnTo>
                  <a:lnTo>
                    <a:pt x="1657" y="766"/>
                  </a:lnTo>
                  <a:lnTo>
                    <a:pt x="1588" y="766"/>
                  </a:lnTo>
                  <a:lnTo>
                    <a:pt x="1588" y="960"/>
                  </a:lnTo>
                  <a:lnTo>
                    <a:pt x="1556" y="960"/>
                  </a:lnTo>
                  <a:lnTo>
                    <a:pt x="1556" y="766"/>
                  </a:lnTo>
                  <a:lnTo>
                    <a:pt x="1487" y="766"/>
                  </a:lnTo>
                  <a:lnTo>
                    <a:pt x="1487" y="738"/>
                  </a:lnTo>
                  <a:close/>
                  <a:moveTo>
                    <a:pt x="1410" y="738"/>
                  </a:moveTo>
                  <a:lnTo>
                    <a:pt x="1441" y="738"/>
                  </a:lnTo>
                  <a:lnTo>
                    <a:pt x="1441" y="960"/>
                  </a:lnTo>
                  <a:lnTo>
                    <a:pt x="1410" y="960"/>
                  </a:lnTo>
                  <a:lnTo>
                    <a:pt x="1410" y="738"/>
                  </a:lnTo>
                  <a:close/>
                  <a:moveTo>
                    <a:pt x="1027" y="738"/>
                  </a:moveTo>
                  <a:lnTo>
                    <a:pt x="1081" y="738"/>
                  </a:lnTo>
                  <a:lnTo>
                    <a:pt x="1097" y="738"/>
                  </a:lnTo>
                  <a:lnTo>
                    <a:pt x="1113" y="741"/>
                  </a:lnTo>
                  <a:lnTo>
                    <a:pt x="1128" y="744"/>
                  </a:lnTo>
                  <a:lnTo>
                    <a:pt x="1141" y="749"/>
                  </a:lnTo>
                  <a:lnTo>
                    <a:pt x="1152" y="757"/>
                  </a:lnTo>
                  <a:lnTo>
                    <a:pt x="1160" y="766"/>
                  </a:lnTo>
                  <a:lnTo>
                    <a:pt x="1165" y="781"/>
                  </a:lnTo>
                  <a:lnTo>
                    <a:pt x="1168" y="798"/>
                  </a:lnTo>
                  <a:lnTo>
                    <a:pt x="1164" y="818"/>
                  </a:lnTo>
                  <a:lnTo>
                    <a:pt x="1154" y="833"/>
                  </a:lnTo>
                  <a:lnTo>
                    <a:pt x="1140" y="843"/>
                  </a:lnTo>
                  <a:lnTo>
                    <a:pt x="1121" y="849"/>
                  </a:lnTo>
                  <a:lnTo>
                    <a:pt x="1121" y="850"/>
                  </a:lnTo>
                  <a:lnTo>
                    <a:pt x="1131" y="854"/>
                  </a:lnTo>
                  <a:lnTo>
                    <a:pt x="1137" y="861"/>
                  </a:lnTo>
                  <a:lnTo>
                    <a:pt x="1144" y="873"/>
                  </a:lnTo>
                  <a:lnTo>
                    <a:pt x="1185" y="960"/>
                  </a:lnTo>
                  <a:lnTo>
                    <a:pt x="1149" y="960"/>
                  </a:lnTo>
                  <a:lnTo>
                    <a:pt x="1115" y="883"/>
                  </a:lnTo>
                  <a:lnTo>
                    <a:pt x="1108" y="871"/>
                  </a:lnTo>
                  <a:lnTo>
                    <a:pt x="1099" y="865"/>
                  </a:lnTo>
                  <a:lnTo>
                    <a:pt x="1089" y="862"/>
                  </a:lnTo>
                  <a:lnTo>
                    <a:pt x="1077" y="862"/>
                  </a:lnTo>
                  <a:lnTo>
                    <a:pt x="1059" y="862"/>
                  </a:lnTo>
                  <a:lnTo>
                    <a:pt x="1059" y="960"/>
                  </a:lnTo>
                  <a:lnTo>
                    <a:pt x="1027" y="960"/>
                  </a:lnTo>
                  <a:lnTo>
                    <a:pt x="1027" y="738"/>
                  </a:lnTo>
                  <a:close/>
                  <a:moveTo>
                    <a:pt x="840" y="738"/>
                  </a:moveTo>
                  <a:lnTo>
                    <a:pt x="965" y="738"/>
                  </a:lnTo>
                  <a:lnTo>
                    <a:pt x="965" y="766"/>
                  </a:lnTo>
                  <a:lnTo>
                    <a:pt x="872" y="766"/>
                  </a:lnTo>
                  <a:lnTo>
                    <a:pt x="872" y="831"/>
                  </a:lnTo>
                  <a:lnTo>
                    <a:pt x="957" y="831"/>
                  </a:lnTo>
                  <a:lnTo>
                    <a:pt x="957" y="859"/>
                  </a:lnTo>
                  <a:lnTo>
                    <a:pt x="872" y="859"/>
                  </a:lnTo>
                  <a:lnTo>
                    <a:pt x="872" y="932"/>
                  </a:lnTo>
                  <a:lnTo>
                    <a:pt x="965" y="932"/>
                  </a:lnTo>
                  <a:lnTo>
                    <a:pt x="965" y="960"/>
                  </a:lnTo>
                  <a:lnTo>
                    <a:pt x="840" y="960"/>
                  </a:lnTo>
                  <a:lnTo>
                    <a:pt x="840" y="738"/>
                  </a:lnTo>
                  <a:close/>
                  <a:moveTo>
                    <a:pt x="586" y="738"/>
                  </a:moveTo>
                  <a:lnTo>
                    <a:pt x="622" y="738"/>
                  </a:lnTo>
                  <a:lnTo>
                    <a:pt x="691" y="932"/>
                  </a:lnTo>
                  <a:lnTo>
                    <a:pt x="761" y="738"/>
                  </a:lnTo>
                  <a:lnTo>
                    <a:pt x="794" y="738"/>
                  </a:lnTo>
                  <a:lnTo>
                    <a:pt x="709" y="960"/>
                  </a:lnTo>
                  <a:lnTo>
                    <a:pt x="670" y="960"/>
                  </a:lnTo>
                  <a:lnTo>
                    <a:pt x="586" y="738"/>
                  </a:lnTo>
                  <a:close/>
                  <a:moveTo>
                    <a:pt x="510" y="738"/>
                  </a:moveTo>
                  <a:lnTo>
                    <a:pt x="542" y="738"/>
                  </a:lnTo>
                  <a:lnTo>
                    <a:pt x="542" y="960"/>
                  </a:lnTo>
                  <a:lnTo>
                    <a:pt x="510" y="960"/>
                  </a:lnTo>
                  <a:lnTo>
                    <a:pt x="510" y="738"/>
                  </a:lnTo>
                  <a:close/>
                  <a:moveTo>
                    <a:pt x="267" y="738"/>
                  </a:moveTo>
                  <a:lnTo>
                    <a:pt x="311" y="738"/>
                  </a:lnTo>
                  <a:lnTo>
                    <a:pt x="408" y="918"/>
                  </a:lnTo>
                  <a:lnTo>
                    <a:pt x="409" y="918"/>
                  </a:lnTo>
                  <a:lnTo>
                    <a:pt x="409" y="738"/>
                  </a:lnTo>
                  <a:lnTo>
                    <a:pt x="441" y="738"/>
                  </a:lnTo>
                  <a:lnTo>
                    <a:pt x="441" y="960"/>
                  </a:lnTo>
                  <a:lnTo>
                    <a:pt x="400" y="960"/>
                  </a:lnTo>
                  <a:lnTo>
                    <a:pt x="300" y="778"/>
                  </a:lnTo>
                  <a:lnTo>
                    <a:pt x="299" y="778"/>
                  </a:lnTo>
                  <a:lnTo>
                    <a:pt x="299" y="960"/>
                  </a:lnTo>
                  <a:lnTo>
                    <a:pt x="267" y="960"/>
                  </a:lnTo>
                  <a:lnTo>
                    <a:pt x="267" y="738"/>
                  </a:lnTo>
                  <a:close/>
                  <a:moveTo>
                    <a:pt x="25" y="738"/>
                  </a:moveTo>
                  <a:lnTo>
                    <a:pt x="57" y="738"/>
                  </a:lnTo>
                  <a:lnTo>
                    <a:pt x="57" y="865"/>
                  </a:lnTo>
                  <a:lnTo>
                    <a:pt x="57" y="884"/>
                  </a:lnTo>
                  <a:lnTo>
                    <a:pt x="61" y="902"/>
                  </a:lnTo>
                  <a:lnTo>
                    <a:pt x="68" y="916"/>
                  </a:lnTo>
                  <a:lnTo>
                    <a:pt x="78" y="927"/>
                  </a:lnTo>
                  <a:lnTo>
                    <a:pt x="93" y="934"/>
                  </a:lnTo>
                  <a:lnTo>
                    <a:pt x="110" y="936"/>
                  </a:lnTo>
                  <a:lnTo>
                    <a:pt x="129" y="934"/>
                  </a:lnTo>
                  <a:lnTo>
                    <a:pt x="144" y="927"/>
                  </a:lnTo>
                  <a:lnTo>
                    <a:pt x="153" y="916"/>
                  </a:lnTo>
                  <a:lnTo>
                    <a:pt x="161" y="902"/>
                  </a:lnTo>
                  <a:lnTo>
                    <a:pt x="163" y="884"/>
                  </a:lnTo>
                  <a:lnTo>
                    <a:pt x="165" y="865"/>
                  </a:lnTo>
                  <a:lnTo>
                    <a:pt x="165" y="738"/>
                  </a:lnTo>
                  <a:lnTo>
                    <a:pt x="197" y="738"/>
                  </a:lnTo>
                  <a:lnTo>
                    <a:pt x="197" y="869"/>
                  </a:lnTo>
                  <a:lnTo>
                    <a:pt x="194" y="898"/>
                  </a:lnTo>
                  <a:lnTo>
                    <a:pt x="187" y="922"/>
                  </a:lnTo>
                  <a:lnTo>
                    <a:pt x="174" y="940"/>
                  </a:lnTo>
                  <a:lnTo>
                    <a:pt x="158" y="954"/>
                  </a:lnTo>
                  <a:lnTo>
                    <a:pt x="137" y="962"/>
                  </a:lnTo>
                  <a:lnTo>
                    <a:pt x="110" y="964"/>
                  </a:lnTo>
                  <a:lnTo>
                    <a:pt x="85" y="962"/>
                  </a:lnTo>
                  <a:lnTo>
                    <a:pt x="64" y="954"/>
                  </a:lnTo>
                  <a:lnTo>
                    <a:pt x="48" y="940"/>
                  </a:lnTo>
                  <a:lnTo>
                    <a:pt x="35" y="922"/>
                  </a:lnTo>
                  <a:lnTo>
                    <a:pt x="28" y="898"/>
                  </a:lnTo>
                  <a:lnTo>
                    <a:pt x="25" y="869"/>
                  </a:lnTo>
                  <a:lnTo>
                    <a:pt x="25" y="738"/>
                  </a:lnTo>
                  <a:close/>
                  <a:moveTo>
                    <a:pt x="1295" y="734"/>
                  </a:moveTo>
                  <a:lnTo>
                    <a:pt x="1318" y="737"/>
                  </a:lnTo>
                  <a:lnTo>
                    <a:pt x="1342" y="742"/>
                  </a:lnTo>
                  <a:lnTo>
                    <a:pt x="1338" y="772"/>
                  </a:lnTo>
                  <a:lnTo>
                    <a:pt x="1323" y="766"/>
                  </a:lnTo>
                  <a:lnTo>
                    <a:pt x="1311" y="764"/>
                  </a:lnTo>
                  <a:lnTo>
                    <a:pt x="1297" y="762"/>
                  </a:lnTo>
                  <a:lnTo>
                    <a:pt x="1285" y="764"/>
                  </a:lnTo>
                  <a:lnTo>
                    <a:pt x="1274" y="766"/>
                  </a:lnTo>
                  <a:lnTo>
                    <a:pt x="1266" y="772"/>
                  </a:lnTo>
                  <a:lnTo>
                    <a:pt x="1259" y="781"/>
                  </a:lnTo>
                  <a:lnTo>
                    <a:pt x="1257" y="793"/>
                  </a:lnTo>
                  <a:lnTo>
                    <a:pt x="1259" y="803"/>
                  </a:lnTo>
                  <a:lnTo>
                    <a:pt x="1266" y="811"/>
                  </a:lnTo>
                  <a:lnTo>
                    <a:pt x="1274" y="818"/>
                  </a:lnTo>
                  <a:lnTo>
                    <a:pt x="1286" y="825"/>
                  </a:lnTo>
                  <a:lnTo>
                    <a:pt x="1298" y="830"/>
                  </a:lnTo>
                  <a:lnTo>
                    <a:pt x="1311" y="837"/>
                  </a:lnTo>
                  <a:lnTo>
                    <a:pt x="1325" y="845"/>
                  </a:lnTo>
                  <a:lnTo>
                    <a:pt x="1335" y="854"/>
                  </a:lnTo>
                  <a:lnTo>
                    <a:pt x="1344" y="866"/>
                  </a:lnTo>
                  <a:lnTo>
                    <a:pt x="1350" y="881"/>
                  </a:lnTo>
                  <a:lnTo>
                    <a:pt x="1352" y="898"/>
                  </a:lnTo>
                  <a:lnTo>
                    <a:pt x="1350" y="916"/>
                  </a:lnTo>
                  <a:lnTo>
                    <a:pt x="1344" y="932"/>
                  </a:lnTo>
                  <a:lnTo>
                    <a:pt x="1335" y="944"/>
                  </a:lnTo>
                  <a:lnTo>
                    <a:pt x="1322" y="954"/>
                  </a:lnTo>
                  <a:lnTo>
                    <a:pt x="1307" y="959"/>
                  </a:lnTo>
                  <a:lnTo>
                    <a:pt x="1290" y="963"/>
                  </a:lnTo>
                  <a:lnTo>
                    <a:pt x="1271" y="964"/>
                  </a:lnTo>
                  <a:lnTo>
                    <a:pt x="1249" y="962"/>
                  </a:lnTo>
                  <a:lnTo>
                    <a:pt x="1226" y="955"/>
                  </a:lnTo>
                  <a:lnTo>
                    <a:pt x="1229" y="926"/>
                  </a:lnTo>
                  <a:lnTo>
                    <a:pt x="1242" y="930"/>
                  </a:lnTo>
                  <a:lnTo>
                    <a:pt x="1258" y="935"/>
                  </a:lnTo>
                  <a:lnTo>
                    <a:pt x="1275" y="936"/>
                  </a:lnTo>
                  <a:lnTo>
                    <a:pt x="1287" y="935"/>
                  </a:lnTo>
                  <a:lnTo>
                    <a:pt x="1298" y="931"/>
                  </a:lnTo>
                  <a:lnTo>
                    <a:pt x="1309" y="924"/>
                  </a:lnTo>
                  <a:lnTo>
                    <a:pt x="1317" y="914"/>
                  </a:lnTo>
                  <a:lnTo>
                    <a:pt x="1319" y="900"/>
                  </a:lnTo>
                  <a:lnTo>
                    <a:pt x="1317" y="888"/>
                  </a:lnTo>
                  <a:lnTo>
                    <a:pt x="1311" y="878"/>
                  </a:lnTo>
                  <a:lnTo>
                    <a:pt x="1302" y="871"/>
                  </a:lnTo>
                  <a:lnTo>
                    <a:pt x="1290" y="865"/>
                  </a:lnTo>
                  <a:lnTo>
                    <a:pt x="1278" y="858"/>
                  </a:lnTo>
                  <a:lnTo>
                    <a:pt x="1265" y="851"/>
                  </a:lnTo>
                  <a:lnTo>
                    <a:pt x="1253" y="845"/>
                  </a:lnTo>
                  <a:lnTo>
                    <a:pt x="1241" y="837"/>
                  </a:lnTo>
                  <a:lnTo>
                    <a:pt x="1232" y="826"/>
                  </a:lnTo>
                  <a:lnTo>
                    <a:pt x="1226" y="811"/>
                  </a:lnTo>
                  <a:lnTo>
                    <a:pt x="1224" y="796"/>
                  </a:lnTo>
                  <a:lnTo>
                    <a:pt x="1226" y="777"/>
                  </a:lnTo>
                  <a:lnTo>
                    <a:pt x="1233" y="762"/>
                  </a:lnTo>
                  <a:lnTo>
                    <a:pt x="1245" y="750"/>
                  </a:lnTo>
                  <a:lnTo>
                    <a:pt x="1258" y="741"/>
                  </a:lnTo>
                  <a:lnTo>
                    <a:pt x="1275" y="737"/>
                  </a:lnTo>
                  <a:lnTo>
                    <a:pt x="1295" y="734"/>
                  </a:lnTo>
                  <a:close/>
                  <a:moveTo>
                    <a:pt x="55" y="398"/>
                  </a:moveTo>
                  <a:lnTo>
                    <a:pt x="55" y="477"/>
                  </a:lnTo>
                  <a:lnTo>
                    <a:pt x="86" y="477"/>
                  </a:lnTo>
                  <a:lnTo>
                    <a:pt x="98" y="475"/>
                  </a:lnTo>
                  <a:lnTo>
                    <a:pt x="110" y="471"/>
                  </a:lnTo>
                  <a:lnTo>
                    <a:pt x="121" y="463"/>
                  </a:lnTo>
                  <a:lnTo>
                    <a:pt x="128" y="453"/>
                  </a:lnTo>
                  <a:lnTo>
                    <a:pt x="130" y="437"/>
                  </a:lnTo>
                  <a:lnTo>
                    <a:pt x="128" y="425"/>
                  </a:lnTo>
                  <a:lnTo>
                    <a:pt x="122" y="414"/>
                  </a:lnTo>
                  <a:lnTo>
                    <a:pt x="113" y="408"/>
                  </a:lnTo>
                  <a:lnTo>
                    <a:pt x="102" y="402"/>
                  </a:lnTo>
                  <a:lnTo>
                    <a:pt x="92" y="400"/>
                  </a:lnTo>
                  <a:lnTo>
                    <a:pt x="81" y="398"/>
                  </a:lnTo>
                  <a:lnTo>
                    <a:pt x="55" y="398"/>
                  </a:lnTo>
                  <a:close/>
                  <a:moveTo>
                    <a:pt x="310" y="396"/>
                  </a:moveTo>
                  <a:lnTo>
                    <a:pt x="291" y="397"/>
                  </a:lnTo>
                  <a:lnTo>
                    <a:pt x="274" y="405"/>
                  </a:lnTo>
                  <a:lnTo>
                    <a:pt x="260" y="416"/>
                  </a:lnTo>
                  <a:lnTo>
                    <a:pt x="251" y="429"/>
                  </a:lnTo>
                  <a:lnTo>
                    <a:pt x="243" y="445"/>
                  </a:lnTo>
                  <a:lnTo>
                    <a:pt x="239" y="463"/>
                  </a:lnTo>
                  <a:lnTo>
                    <a:pt x="237" y="482"/>
                  </a:lnTo>
                  <a:lnTo>
                    <a:pt x="238" y="501"/>
                  </a:lnTo>
                  <a:lnTo>
                    <a:pt x="243" y="518"/>
                  </a:lnTo>
                  <a:lnTo>
                    <a:pt x="250" y="535"/>
                  </a:lnTo>
                  <a:lnTo>
                    <a:pt x="260" y="548"/>
                  </a:lnTo>
                  <a:lnTo>
                    <a:pt x="274" y="559"/>
                  </a:lnTo>
                  <a:lnTo>
                    <a:pt x="290" y="566"/>
                  </a:lnTo>
                  <a:lnTo>
                    <a:pt x="310" y="568"/>
                  </a:lnTo>
                  <a:lnTo>
                    <a:pt x="331" y="566"/>
                  </a:lnTo>
                  <a:lnTo>
                    <a:pt x="347" y="559"/>
                  </a:lnTo>
                  <a:lnTo>
                    <a:pt x="360" y="548"/>
                  </a:lnTo>
                  <a:lnTo>
                    <a:pt x="371" y="535"/>
                  </a:lnTo>
                  <a:lnTo>
                    <a:pt x="377" y="518"/>
                  </a:lnTo>
                  <a:lnTo>
                    <a:pt x="381" y="501"/>
                  </a:lnTo>
                  <a:lnTo>
                    <a:pt x="384" y="482"/>
                  </a:lnTo>
                  <a:lnTo>
                    <a:pt x="381" y="463"/>
                  </a:lnTo>
                  <a:lnTo>
                    <a:pt x="377" y="445"/>
                  </a:lnTo>
                  <a:lnTo>
                    <a:pt x="369" y="429"/>
                  </a:lnTo>
                  <a:lnTo>
                    <a:pt x="360" y="416"/>
                  </a:lnTo>
                  <a:lnTo>
                    <a:pt x="347" y="405"/>
                  </a:lnTo>
                  <a:lnTo>
                    <a:pt x="330" y="397"/>
                  </a:lnTo>
                  <a:lnTo>
                    <a:pt x="310" y="396"/>
                  </a:lnTo>
                  <a:close/>
                  <a:moveTo>
                    <a:pt x="1920" y="371"/>
                  </a:moveTo>
                  <a:lnTo>
                    <a:pt x="1952" y="371"/>
                  </a:lnTo>
                  <a:lnTo>
                    <a:pt x="1952" y="592"/>
                  </a:lnTo>
                  <a:lnTo>
                    <a:pt x="1920" y="592"/>
                  </a:lnTo>
                  <a:lnTo>
                    <a:pt x="1920" y="371"/>
                  </a:lnTo>
                  <a:close/>
                  <a:moveTo>
                    <a:pt x="1677" y="371"/>
                  </a:moveTo>
                  <a:lnTo>
                    <a:pt x="1719" y="371"/>
                  </a:lnTo>
                  <a:lnTo>
                    <a:pt x="1817" y="550"/>
                  </a:lnTo>
                  <a:lnTo>
                    <a:pt x="1819" y="550"/>
                  </a:lnTo>
                  <a:lnTo>
                    <a:pt x="1819" y="371"/>
                  </a:lnTo>
                  <a:lnTo>
                    <a:pt x="1851" y="371"/>
                  </a:lnTo>
                  <a:lnTo>
                    <a:pt x="1851" y="592"/>
                  </a:lnTo>
                  <a:lnTo>
                    <a:pt x="1809" y="592"/>
                  </a:lnTo>
                  <a:lnTo>
                    <a:pt x="1708" y="410"/>
                  </a:lnTo>
                  <a:lnTo>
                    <a:pt x="1708" y="592"/>
                  </a:lnTo>
                  <a:lnTo>
                    <a:pt x="1677" y="592"/>
                  </a:lnTo>
                  <a:lnTo>
                    <a:pt x="1677" y="371"/>
                  </a:lnTo>
                  <a:close/>
                  <a:moveTo>
                    <a:pt x="1435" y="371"/>
                  </a:moveTo>
                  <a:lnTo>
                    <a:pt x="1467" y="371"/>
                  </a:lnTo>
                  <a:lnTo>
                    <a:pt x="1467" y="463"/>
                  </a:lnTo>
                  <a:lnTo>
                    <a:pt x="1573" y="463"/>
                  </a:lnTo>
                  <a:lnTo>
                    <a:pt x="1573" y="371"/>
                  </a:lnTo>
                  <a:lnTo>
                    <a:pt x="1605" y="371"/>
                  </a:lnTo>
                  <a:lnTo>
                    <a:pt x="1605" y="592"/>
                  </a:lnTo>
                  <a:lnTo>
                    <a:pt x="1573" y="592"/>
                  </a:lnTo>
                  <a:lnTo>
                    <a:pt x="1573" y="491"/>
                  </a:lnTo>
                  <a:lnTo>
                    <a:pt x="1467" y="491"/>
                  </a:lnTo>
                  <a:lnTo>
                    <a:pt x="1467" y="592"/>
                  </a:lnTo>
                  <a:lnTo>
                    <a:pt x="1435" y="592"/>
                  </a:lnTo>
                  <a:lnTo>
                    <a:pt x="1435" y="371"/>
                  </a:lnTo>
                  <a:close/>
                  <a:moveTo>
                    <a:pt x="1038" y="371"/>
                  </a:moveTo>
                  <a:lnTo>
                    <a:pt x="1161" y="371"/>
                  </a:lnTo>
                  <a:lnTo>
                    <a:pt x="1161" y="398"/>
                  </a:lnTo>
                  <a:lnTo>
                    <a:pt x="1068" y="398"/>
                  </a:lnTo>
                  <a:lnTo>
                    <a:pt x="1068" y="463"/>
                  </a:lnTo>
                  <a:lnTo>
                    <a:pt x="1153" y="463"/>
                  </a:lnTo>
                  <a:lnTo>
                    <a:pt x="1153" y="491"/>
                  </a:lnTo>
                  <a:lnTo>
                    <a:pt x="1068" y="491"/>
                  </a:lnTo>
                  <a:lnTo>
                    <a:pt x="1068" y="564"/>
                  </a:lnTo>
                  <a:lnTo>
                    <a:pt x="1161" y="564"/>
                  </a:lnTo>
                  <a:lnTo>
                    <a:pt x="1161" y="592"/>
                  </a:lnTo>
                  <a:lnTo>
                    <a:pt x="1038" y="592"/>
                  </a:lnTo>
                  <a:lnTo>
                    <a:pt x="1038" y="371"/>
                  </a:lnTo>
                  <a:close/>
                  <a:moveTo>
                    <a:pt x="820" y="371"/>
                  </a:moveTo>
                  <a:lnTo>
                    <a:pt x="990" y="371"/>
                  </a:lnTo>
                  <a:lnTo>
                    <a:pt x="990" y="398"/>
                  </a:lnTo>
                  <a:lnTo>
                    <a:pt x="921" y="398"/>
                  </a:lnTo>
                  <a:lnTo>
                    <a:pt x="921" y="592"/>
                  </a:lnTo>
                  <a:lnTo>
                    <a:pt x="889" y="592"/>
                  </a:lnTo>
                  <a:lnTo>
                    <a:pt x="889" y="398"/>
                  </a:lnTo>
                  <a:lnTo>
                    <a:pt x="820" y="398"/>
                  </a:lnTo>
                  <a:lnTo>
                    <a:pt x="820" y="371"/>
                  </a:lnTo>
                  <a:close/>
                  <a:moveTo>
                    <a:pt x="594" y="371"/>
                  </a:moveTo>
                  <a:lnTo>
                    <a:pt x="631" y="371"/>
                  </a:lnTo>
                  <a:lnTo>
                    <a:pt x="697" y="470"/>
                  </a:lnTo>
                  <a:lnTo>
                    <a:pt x="763" y="371"/>
                  </a:lnTo>
                  <a:lnTo>
                    <a:pt x="800" y="371"/>
                  </a:lnTo>
                  <a:lnTo>
                    <a:pt x="713" y="501"/>
                  </a:lnTo>
                  <a:lnTo>
                    <a:pt x="713" y="592"/>
                  </a:lnTo>
                  <a:lnTo>
                    <a:pt x="682" y="592"/>
                  </a:lnTo>
                  <a:lnTo>
                    <a:pt x="682" y="501"/>
                  </a:lnTo>
                  <a:lnTo>
                    <a:pt x="594" y="371"/>
                  </a:lnTo>
                  <a:close/>
                  <a:moveTo>
                    <a:pt x="476" y="371"/>
                  </a:moveTo>
                  <a:lnTo>
                    <a:pt x="508" y="371"/>
                  </a:lnTo>
                  <a:lnTo>
                    <a:pt x="508" y="564"/>
                  </a:lnTo>
                  <a:lnTo>
                    <a:pt x="601" y="564"/>
                  </a:lnTo>
                  <a:lnTo>
                    <a:pt x="601" y="592"/>
                  </a:lnTo>
                  <a:lnTo>
                    <a:pt x="476" y="592"/>
                  </a:lnTo>
                  <a:lnTo>
                    <a:pt x="476" y="371"/>
                  </a:lnTo>
                  <a:close/>
                  <a:moveTo>
                    <a:pt x="23" y="371"/>
                  </a:moveTo>
                  <a:lnTo>
                    <a:pt x="81" y="371"/>
                  </a:lnTo>
                  <a:lnTo>
                    <a:pt x="100" y="372"/>
                  </a:lnTo>
                  <a:lnTo>
                    <a:pt x="117" y="376"/>
                  </a:lnTo>
                  <a:lnTo>
                    <a:pt x="133" y="381"/>
                  </a:lnTo>
                  <a:lnTo>
                    <a:pt x="146" y="390"/>
                  </a:lnTo>
                  <a:lnTo>
                    <a:pt x="155" y="402"/>
                  </a:lnTo>
                  <a:lnTo>
                    <a:pt x="162" y="417"/>
                  </a:lnTo>
                  <a:lnTo>
                    <a:pt x="163" y="437"/>
                  </a:lnTo>
                  <a:lnTo>
                    <a:pt x="162" y="457"/>
                  </a:lnTo>
                  <a:lnTo>
                    <a:pt x="155" y="473"/>
                  </a:lnTo>
                  <a:lnTo>
                    <a:pt x="146" y="485"/>
                  </a:lnTo>
                  <a:lnTo>
                    <a:pt x="133" y="494"/>
                  </a:lnTo>
                  <a:lnTo>
                    <a:pt x="118" y="499"/>
                  </a:lnTo>
                  <a:lnTo>
                    <a:pt x="102" y="503"/>
                  </a:lnTo>
                  <a:lnTo>
                    <a:pt x="85" y="505"/>
                  </a:lnTo>
                  <a:lnTo>
                    <a:pt x="55" y="505"/>
                  </a:lnTo>
                  <a:lnTo>
                    <a:pt x="55" y="592"/>
                  </a:lnTo>
                  <a:lnTo>
                    <a:pt x="23" y="592"/>
                  </a:lnTo>
                  <a:lnTo>
                    <a:pt x="23" y="371"/>
                  </a:lnTo>
                  <a:close/>
                  <a:moveTo>
                    <a:pt x="2128" y="367"/>
                  </a:moveTo>
                  <a:lnTo>
                    <a:pt x="2154" y="369"/>
                  </a:lnTo>
                  <a:lnTo>
                    <a:pt x="2177" y="377"/>
                  </a:lnTo>
                  <a:lnTo>
                    <a:pt x="2175" y="408"/>
                  </a:lnTo>
                  <a:lnTo>
                    <a:pt x="2154" y="398"/>
                  </a:lnTo>
                  <a:lnTo>
                    <a:pt x="2130" y="396"/>
                  </a:lnTo>
                  <a:lnTo>
                    <a:pt x="2106" y="398"/>
                  </a:lnTo>
                  <a:lnTo>
                    <a:pt x="2084" y="406"/>
                  </a:lnTo>
                  <a:lnTo>
                    <a:pt x="2067" y="420"/>
                  </a:lnTo>
                  <a:lnTo>
                    <a:pt x="2055" y="437"/>
                  </a:lnTo>
                  <a:lnTo>
                    <a:pt x="2047" y="458"/>
                  </a:lnTo>
                  <a:lnTo>
                    <a:pt x="2045" y="482"/>
                  </a:lnTo>
                  <a:lnTo>
                    <a:pt x="2047" y="506"/>
                  </a:lnTo>
                  <a:lnTo>
                    <a:pt x="2055" y="527"/>
                  </a:lnTo>
                  <a:lnTo>
                    <a:pt x="2068" y="545"/>
                  </a:lnTo>
                  <a:lnTo>
                    <a:pt x="2086" y="558"/>
                  </a:lnTo>
                  <a:lnTo>
                    <a:pt x="2106" y="566"/>
                  </a:lnTo>
                  <a:lnTo>
                    <a:pt x="2128" y="568"/>
                  </a:lnTo>
                  <a:lnTo>
                    <a:pt x="2146" y="567"/>
                  </a:lnTo>
                  <a:lnTo>
                    <a:pt x="2163" y="563"/>
                  </a:lnTo>
                  <a:lnTo>
                    <a:pt x="2176" y="558"/>
                  </a:lnTo>
                  <a:lnTo>
                    <a:pt x="2179" y="588"/>
                  </a:lnTo>
                  <a:lnTo>
                    <a:pt x="2160" y="594"/>
                  </a:lnTo>
                  <a:lnTo>
                    <a:pt x="2143" y="596"/>
                  </a:lnTo>
                  <a:lnTo>
                    <a:pt x="2127" y="596"/>
                  </a:lnTo>
                  <a:lnTo>
                    <a:pt x="2099" y="594"/>
                  </a:lnTo>
                  <a:lnTo>
                    <a:pt x="2074" y="586"/>
                  </a:lnTo>
                  <a:lnTo>
                    <a:pt x="2053" y="574"/>
                  </a:lnTo>
                  <a:lnTo>
                    <a:pt x="2034" y="556"/>
                  </a:lnTo>
                  <a:lnTo>
                    <a:pt x="2022" y="535"/>
                  </a:lnTo>
                  <a:lnTo>
                    <a:pt x="2014" y="510"/>
                  </a:lnTo>
                  <a:lnTo>
                    <a:pt x="2010" y="481"/>
                  </a:lnTo>
                  <a:lnTo>
                    <a:pt x="2014" y="453"/>
                  </a:lnTo>
                  <a:lnTo>
                    <a:pt x="2022" y="429"/>
                  </a:lnTo>
                  <a:lnTo>
                    <a:pt x="2035" y="408"/>
                  </a:lnTo>
                  <a:lnTo>
                    <a:pt x="2054" y="390"/>
                  </a:lnTo>
                  <a:lnTo>
                    <a:pt x="2075" y="377"/>
                  </a:lnTo>
                  <a:lnTo>
                    <a:pt x="2100" y="371"/>
                  </a:lnTo>
                  <a:lnTo>
                    <a:pt x="2128" y="367"/>
                  </a:lnTo>
                  <a:close/>
                  <a:moveTo>
                    <a:pt x="1331" y="367"/>
                  </a:moveTo>
                  <a:lnTo>
                    <a:pt x="1356" y="369"/>
                  </a:lnTo>
                  <a:lnTo>
                    <a:pt x="1382" y="377"/>
                  </a:lnTo>
                  <a:lnTo>
                    <a:pt x="1379" y="408"/>
                  </a:lnTo>
                  <a:lnTo>
                    <a:pt x="1356" y="398"/>
                  </a:lnTo>
                  <a:lnTo>
                    <a:pt x="1334" y="396"/>
                  </a:lnTo>
                  <a:lnTo>
                    <a:pt x="1309" y="398"/>
                  </a:lnTo>
                  <a:lnTo>
                    <a:pt x="1289" y="406"/>
                  </a:lnTo>
                  <a:lnTo>
                    <a:pt x="1271" y="420"/>
                  </a:lnTo>
                  <a:lnTo>
                    <a:pt x="1258" y="437"/>
                  </a:lnTo>
                  <a:lnTo>
                    <a:pt x="1250" y="458"/>
                  </a:lnTo>
                  <a:lnTo>
                    <a:pt x="1247" y="482"/>
                  </a:lnTo>
                  <a:lnTo>
                    <a:pt x="1251" y="506"/>
                  </a:lnTo>
                  <a:lnTo>
                    <a:pt x="1259" y="527"/>
                  </a:lnTo>
                  <a:lnTo>
                    <a:pt x="1273" y="545"/>
                  </a:lnTo>
                  <a:lnTo>
                    <a:pt x="1290" y="558"/>
                  </a:lnTo>
                  <a:lnTo>
                    <a:pt x="1310" y="566"/>
                  </a:lnTo>
                  <a:lnTo>
                    <a:pt x="1331" y="568"/>
                  </a:lnTo>
                  <a:lnTo>
                    <a:pt x="1348" y="567"/>
                  </a:lnTo>
                  <a:lnTo>
                    <a:pt x="1366" y="563"/>
                  </a:lnTo>
                  <a:lnTo>
                    <a:pt x="1380" y="558"/>
                  </a:lnTo>
                  <a:lnTo>
                    <a:pt x="1382" y="588"/>
                  </a:lnTo>
                  <a:lnTo>
                    <a:pt x="1364" y="594"/>
                  </a:lnTo>
                  <a:lnTo>
                    <a:pt x="1346" y="596"/>
                  </a:lnTo>
                  <a:lnTo>
                    <a:pt x="1331" y="596"/>
                  </a:lnTo>
                  <a:lnTo>
                    <a:pt x="1303" y="594"/>
                  </a:lnTo>
                  <a:lnTo>
                    <a:pt x="1278" y="586"/>
                  </a:lnTo>
                  <a:lnTo>
                    <a:pt x="1255" y="574"/>
                  </a:lnTo>
                  <a:lnTo>
                    <a:pt x="1238" y="556"/>
                  </a:lnTo>
                  <a:lnTo>
                    <a:pt x="1225" y="535"/>
                  </a:lnTo>
                  <a:lnTo>
                    <a:pt x="1217" y="510"/>
                  </a:lnTo>
                  <a:lnTo>
                    <a:pt x="1214" y="481"/>
                  </a:lnTo>
                  <a:lnTo>
                    <a:pt x="1217" y="453"/>
                  </a:lnTo>
                  <a:lnTo>
                    <a:pt x="1226" y="429"/>
                  </a:lnTo>
                  <a:lnTo>
                    <a:pt x="1240" y="408"/>
                  </a:lnTo>
                  <a:lnTo>
                    <a:pt x="1257" y="390"/>
                  </a:lnTo>
                  <a:lnTo>
                    <a:pt x="1279" y="377"/>
                  </a:lnTo>
                  <a:lnTo>
                    <a:pt x="1303" y="371"/>
                  </a:lnTo>
                  <a:lnTo>
                    <a:pt x="1331" y="367"/>
                  </a:lnTo>
                  <a:close/>
                  <a:moveTo>
                    <a:pt x="310" y="367"/>
                  </a:moveTo>
                  <a:lnTo>
                    <a:pt x="337" y="371"/>
                  </a:lnTo>
                  <a:lnTo>
                    <a:pt x="361" y="378"/>
                  </a:lnTo>
                  <a:lnTo>
                    <a:pt x="380" y="392"/>
                  </a:lnTo>
                  <a:lnTo>
                    <a:pt x="396" y="409"/>
                  </a:lnTo>
                  <a:lnTo>
                    <a:pt x="408" y="430"/>
                  </a:lnTo>
                  <a:lnTo>
                    <a:pt x="415" y="454"/>
                  </a:lnTo>
                  <a:lnTo>
                    <a:pt x="417" y="482"/>
                  </a:lnTo>
                  <a:lnTo>
                    <a:pt x="415" y="510"/>
                  </a:lnTo>
                  <a:lnTo>
                    <a:pt x="408" y="534"/>
                  </a:lnTo>
                  <a:lnTo>
                    <a:pt x="396" y="555"/>
                  </a:lnTo>
                  <a:lnTo>
                    <a:pt x="381" y="572"/>
                  </a:lnTo>
                  <a:lnTo>
                    <a:pt x="361" y="586"/>
                  </a:lnTo>
                  <a:lnTo>
                    <a:pt x="337" y="594"/>
                  </a:lnTo>
                  <a:lnTo>
                    <a:pt x="310" y="596"/>
                  </a:lnTo>
                  <a:lnTo>
                    <a:pt x="283" y="594"/>
                  </a:lnTo>
                  <a:lnTo>
                    <a:pt x="259" y="586"/>
                  </a:lnTo>
                  <a:lnTo>
                    <a:pt x="239" y="572"/>
                  </a:lnTo>
                  <a:lnTo>
                    <a:pt x="225" y="555"/>
                  </a:lnTo>
                  <a:lnTo>
                    <a:pt x="213" y="534"/>
                  </a:lnTo>
                  <a:lnTo>
                    <a:pt x="206" y="510"/>
                  </a:lnTo>
                  <a:lnTo>
                    <a:pt x="203" y="482"/>
                  </a:lnTo>
                  <a:lnTo>
                    <a:pt x="206" y="454"/>
                  </a:lnTo>
                  <a:lnTo>
                    <a:pt x="213" y="430"/>
                  </a:lnTo>
                  <a:lnTo>
                    <a:pt x="225" y="409"/>
                  </a:lnTo>
                  <a:lnTo>
                    <a:pt x="241" y="392"/>
                  </a:lnTo>
                  <a:lnTo>
                    <a:pt x="259" y="378"/>
                  </a:lnTo>
                  <a:lnTo>
                    <a:pt x="283" y="371"/>
                  </a:lnTo>
                  <a:lnTo>
                    <a:pt x="310" y="367"/>
                  </a:lnTo>
                  <a:close/>
                  <a:moveTo>
                    <a:pt x="310" y="28"/>
                  </a:moveTo>
                  <a:lnTo>
                    <a:pt x="291" y="31"/>
                  </a:lnTo>
                  <a:lnTo>
                    <a:pt x="274" y="37"/>
                  </a:lnTo>
                  <a:lnTo>
                    <a:pt x="260" y="48"/>
                  </a:lnTo>
                  <a:lnTo>
                    <a:pt x="251" y="61"/>
                  </a:lnTo>
                  <a:lnTo>
                    <a:pt x="243" y="77"/>
                  </a:lnTo>
                  <a:lnTo>
                    <a:pt x="239" y="96"/>
                  </a:lnTo>
                  <a:lnTo>
                    <a:pt x="237" y="114"/>
                  </a:lnTo>
                  <a:lnTo>
                    <a:pt x="238" y="133"/>
                  </a:lnTo>
                  <a:lnTo>
                    <a:pt x="243" y="151"/>
                  </a:lnTo>
                  <a:lnTo>
                    <a:pt x="250" y="167"/>
                  </a:lnTo>
                  <a:lnTo>
                    <a:pt x="260" y="181"/>
                  </a:lnTo>
                  <a:lnTo>
                    <a:pt x="274" y="191"/>
                  </a:lnTo>
                  <a:lnTo>
                    <a:pt x="290" y="198"/>
                  </a:lnTo>
                  <a:lnTo>
                    <a:pt x="310" y="201"/>
                  </a:lnTo>
                  <a:lnTo>
                    <a:pt x="331" y="198"/>
                  </a:lnTo>
                  <a:lnTo>
                    <a:pt x="347" y="191"/>
                  </a:lnTo>
                  <a:lnTo>
                    <a:pt x="360" y="181"/>
                  </a:lnTo>
                  <a:lnTo>
                    <a:pt x="371" y="167"/>
                  </a:lnTo>
                  <a:lnTo>
                    <a:pt x="377" y="151"/>
                  </a:lnTo>
                  <a:lnTo>
                    <a:pt x="381" y="133"/>
                  </a:lnTo>
                  <a:lnTo>
                    <a:pt x="384" y="114"/>
                  </a:lnTo>
                  <a:lnTo>
                    <a:pt x="381" y="96"/>
                  </a:lnTo>
                  <a:lnTo>
                    <a:pt x="377" y="77"/>
                  </a:lnTo>
                  <a:lnTo>
                    <a:pt x="369" y="61"/>
                  </a:lnTo>
                  <a:lnTo>
                    <a:pt x="360" y="48"/>
                  </a:lnTo>
                  <a:lnTo>
                    <a:pt x="347" y="37"/>
                  </a:lnTo>
                  <a:lnTo>
                    <a:pt x="330" y="31"/>
                  </a:lnTo>
                  <a:lnTo>
                    <a:pt x="310" y="28"/>
                  </a:lnTo>
                  <a:close/>
                  <a:moveTo>
                    <a:pt x="963" y="4"/>
                  </a:moveTo>
                  <a:lnTo>
                    <a:pt x="995" y="4"/>
                  </a:lnTo>
                  <a:lnTo>
                    <a:pt x="995" y="101"/>
                  </a:lnTo>
                  <a:lnTo>
                    <a:pt x="1091" y="4"/>
                  </a:lnTo>
                  <a:lnTo>
                    <a:pt x="1133" y="4"/>
                  </a:lnTo>
                  <a:lnTo>
                    <a:pt x="1028" y="108"/>
                  </a:lnTo>
                  <a:lnTo>
                    <a:pt x="1141" y="226"/>
                  </a:lnTo>
                  <a:lnTo>
                    <a:pt x="1095" y="226"/>
                  </a:lnTo>
                  <a:lnTo>
                    <a:pt x="995" y="117"/>
                  </a:lnTo>
                  <a:lnTo>
                    <a:pt x="995" y="226"/>
                  </a:lnTo>
                  <a:lnTo>
                    <a:pt x="963" y="226"/>
                  </a:lnTo>
                  <a:lnTo>
                    <a:pt x="963" y="4"/>
                  </a:lnTo>
                  <a:close/>
                  <a:moveTo>
                    <a:pt x="476" y="4"/>
                  </a:moveTo>
                  <a:lnTo>
                    <a:pt x="529" y="4"/>
                  </a:lnTo>
                  <a:lnTo>
                    <a:pt x="598" y="187"/>
                  </a:lnTo>
                  <a:lnTo>
                    <a:pt x="667" y="4"/>
                  </a:lnTo>
                  <a:lnTo>
                    <a:pt x="719" y="4"/>
                  </a:lnTo>
                  <a:lnTo>
                    <a:pt x="719" y="226"/>
                  </a:lnTo>
                  <a:lnTo>
                    <a:pt x="687" y="226"/>
                  </a:lnTo>
                  <a:lnTo>
                    <a:pt x="687" y="33"/>
                  </a:lnTo>
                  <a:lnTo>
                    <a:pt x="614" y="226"/>
                  </a:lnTo>
                  <a:lnTo>
                    <a:pt x="582" y="226"/>
                  </a:lnTo>
                  <a:lnTo>
                    <a:pt x="509" y="33"/>
                  </a:lnTo>
                  <a:lnTo>
                    <a:pt x="508" y="33"/>
                  </a:lnTo>
                  <a:lnTo>
                    <a:pt x="508" y="226"/>
                  </a:lnTo>
                  <a:lnTo>
                    <a:pt x="476" y="226"/>
                  </a:lnTo>
                  <a:lnTo>
                    <a:pt x="476" y="4"/>
                  </a:lnTo>
                  <a:close/>
                  <a:moveTo>
                    <a:pt x="0" y="4"/>
                  </a:moveTo>
                  <a:lnTo>
                    <a:pt x="169" y="4"/>
                  </a:lnTo>
                  <a:lnTo>
                    <a:pt x="169" y="32"/>
                  </a:lnTo>
                  <a:lnTo>
                    <a:pt x="101" y="32"/>
                  </a:lnTo>
                  <a:lnTo>
                    <a:pt x="101" y="226"/>
                  </a:lnTo>
                  <a:lnTo>
                    <a:pt x="69" y="226"/>
                  </a:lnTo>
                  <a:lnTo>
                    <a:pt x="69" y="32"/>
                  </a:lnTo>
                  <a:lnTo>
                    <a:pt x="0" y="32"/>
                  </a:lnTo>
                  <a:lnTo>
                    <a:pt x="0" y="4"/>
                  </a:lnTo>
                  <a:close/>
                  <a:moveTo>
                    <a:pt x="848" y="0"/>
                  </a:moveTo>
                  <a:lnTo>
                    <a:pt x="872" y="1"/>
                  </a:lnTo>
                  <a:lnTo>
                    <a:pt x="895" y="8"/>
                  </a:lnTo>
                  <a:lnTo>
                    <a:pt x="890" y="37"/>
                  </a:lnTo>
                  <a:lnTo>
                    <a:pt x="877" y="32"/>
                  </a:lnTo>
                  <a:lnTo>
                    <a:pt x="864" y="28"/>
                  </a:lnTo>
                  <a:lnTo>
                    <a:pt x="849" y="28"/>
                  </a:lnTo>
                  <a:lnTo>
                    <a:pt x="838" y="28"/>
                  </a:lnTo>
                  <a:lnTo>
                    <a:pt x="828" y="32"/>
                  </a:lnTo>
                  <a:lnTo>
                    <a:pt x="818" y="37"/>
                  </a:lnTo>
                  <a:lnTo>
                    <a:pt x="812" y="45"/>
                  </a:lnTo>
                  <a:lnTo>
                    <a:pt x="810" y="57"/>
                  </a:lnTo>
                  <a:lnTo>
                    <a:pt x="812" y="68"/>
                  </a:lnTo>
                  <a:lnTo>
                    <a:pt x="818" y="76"/>
                  </a:lnTo>
                  <a:lnTo>
                    <a:pt x="828" y="84"/>
                  </a:lnTo>
                  <a:lnTo>
                    <a:pt x="838" y="89"/>
                  </a:lnTo>
                  <a:lnTo>
                    <a:pt x="852" y="96"/>
                  </a:lnTo>
                  <a:lnTo>
                    <a:pt x="864" y="102"/>
                  </a:lnTo>
                  <a:lnTo>
                    <a:pt x="877" y="109"/>
                  </a:lnTo>
                  <a:lnTo>
                    <a:pt x="887" y="118"/>
                  </a:lnTo>
                  <a:lnTo>
                    <a:pt x="897" y="130"/>
                  </a:lnTo>
                  <a:lnTo>
                    <a:pt x="903" y="145"/>
                  </a:lnTo>
                  <a:lnTo>
                    <a:pt x="905" y="163"/>
                  </a:lnTo>
                  <a:lnTo>
                    <a:pt x="903" y="182"/>
                  </a:lnTo>
                  <a:lnTo>
                    <a:pt x="897" y="197"/>
                  </a:lnTo>
                  <a:lnTo>
                    <a:pt x="887" y="208"/>
                  </a:lnTo>
                  <a:lnTo>
                    <a:pt x="874" y="218"/>
                  </a:lnTo>
                  <a:lnTo>
                    <a:pt x="860" y="224"/>
                  </a:lnTo>
                  <a:lnTo>
                    <a:pt x="842" y="228"/>
                  </a:lnTo>
                  <a:lnTo>
                    <a:pt x="824" y="228"/>
                  </a:lnTo>
                  <a:lnTo>
                    <a:pt x="801" y="226"/>
                  </a:lnTo>
                  <a:lnTo>
                    <a:pt x="779" y="219"/>
                  </a:lnTo>
                  <a:lnTo>
                    <a:pt x="783" y="190"/>
                  </a:lnTo>
                  <a:lnTo>
                    <a:pt x="796" y="195"/>
                  </a:lnTo>
                  <a:lnTo>
                    <a:pt x="812" y="199"/>
                  </a:lnTo>
                  <a:lnTo>
                    <a:pt x="828" y="201"/>
                  </a:lnTo>
                  <a:lnTo>
                    <a:pt x="840" y="199"/>
                  </a:lnTo>
                  <a:lnTo>
                    <a:pt x="852" y="195"/>
                  </a:lnTo>
                  <a:lnTo>
                    <a:pt x="861" y="189"/>
                  </a:lnTo>
                  <a:lnTo>
                    <a:pt x="869" y="178"/>
                  </a:lnTo>
                  <a:lnTo>
                    <a:pt x="872" y="165"/>
                  </a:lnTo>
                  <a:lnTo>
                    <a:pt x="869" y="153"/>
                  </a:lnTo>
                  <a:lnTo>
                    <a:pt x="864" y="143"/>
                  </a:lnTo>
                  <a:lnTo>
                    <a:pt x="854" y="135"/>
                  </a:lnTo>
                  <a:lnTo>
                    <a:pt x="842" y="129"/>
                  </a:lnTo>
                  <a:lnTo>
                    <a:pt x="830" y="122"/>
                  </a:lnTo>
                  <a:lnTo>
                    <a:pt x="817" y="117"/>
                  </a:lnTo>
                  <a:lnTo>
                    <a:pt x="805" y="109"/>
                  </a:lnTo>
                  <a:lnTo>
                    <a:pt x="793" y="101"/>
                  </a:lnTo>
                  <a:lnTo>
                    <a:pt x="785" y="90"/>
                  </a:lnTo>
                  <a:lnTo>
                    <a:pt x="779" y="77"/>
                  </a:lnTo>
                  <a:lnTo>
                    <a:pt x="776" y="60"/>
                  </a:lnTo>
                  <a:lnTo>
                    <a:pt x="779" y="41"/>
                  </a:lnTo>
                  <a:lnTo>
                    <a:pt x="787" y="27"/>
                  </a:lnTo>
                  <a:lnTo>
                    <a:pt x="797" y="15"/>
                  </a:lnTo>
                  <a:lnTo>
                    <a:pt x="812" y="7"/>
                  </a:lnTo>
                  <a:lnTo>
                    <a:pt x="829" y="1"/>
                  </a:lnTo>
                  <a:lnTo>
                    <a:pt x="848" y="0"/>
                  </a:lnTo>
                  <a:close/>
                  <a:moveTo>
                    <a:pt x="310" y="0"/>
                  </a:moveTo>
                  <a:lnTo>
                    <a:pt x="337" y="3"/>
                  </a:lnTo>
                  <a:lnTo>
                    <a:pt x="361" y="11"/>
                  </a:lnTo>
                  <a:lnTo>
                    <a:pt x="380" y="24"/>
                  </a:lnTo>
                  <a:lnTo>
                    <a:pt x="396" y="41"/>
                  </a:lnTo>
                  <a:lnTo>
                    <a:pt x="408" y="62"/>
                  </a:lnTo>
                  <a:lnTo>
                    <a:pt x="415" y="88"/>
                  </a:lnTo>
                  <a:lnTo>
                    <a:pt x="417" y="114"/>
                  </a:lnTo>
                  <a:lnTo>
                    <a:pt x="415" y="142"/>
                  </a:lnTo>
                  <a:lnTo>
                    <a:pt x="408" y="166"/>
                  </a:lnTo>
                  <a:lnTo>
                    <a:pt x="396" y="187"/>
                  </a:lnTo>
                  <a:lnTo>
                    <a:pt x="381" y="205"/>
                  </a:lnTo>
                  <a:lnTo>
                    <a:pt x="361" y="218"/>
                  </a:lnTo>
                  <a:lnTo>
                    <a:pt x="337" y="226"/>
                  </a:lnTo>
                  <a:lnTo>
                    <a:pt x="310" y="228"/>
                  </a:lnTo>
                  <a:lnTo>
                    <a:pt x="283" y="226"/>
                  </a:lnTo>
                  <a:lnTo>
                    <a:pt x="259" y="218"/>
                  </a:lnTo>
                  <a:lnTo>
                    <a:pt x="239" y="205"/>
                  </a:lnTo>
                  <a:lnTo>
                    <a:pt x="225" y="187"/>
                  </a:lnTo>
                  <a:lnTo>
                    <a:pt x="213" y="166"/>
                  </a:lnTo>
                  <a:lnTo>
                    <a:pt x="206" y="142"/>
                  </a:lnTo>
                  <a:lnTo>
                    <a:pt x="203" y="114"/>
                  </a:lnTo>
                  <a:lnTo>
                    <a:pt x="206" y="88"/>
                  </a:lnTo>
                  <a:lnTo>
                    <a:pt x="213" y="62"/>
                  </a:lnTo>
                  <a:lnTo>
                    <a:pt x="225" y="41"/>
                  </a:lnTo>
                  <a:lnTo>
                    <a:pt x="241" y="24"/>
                  </a:lnTo>
                  <a:lnTo>
                    <a:pt x="259" y="11"/>
                  </a:lnTo>
                  <a:lnTo>
                    <a:pt x="283" y="3"/>
                  </a:lnTo>
                  <a:lnTo>
                    <a:pt x="310" y="0"/>
                  </a:lnTo>
                  <a:close/>
                </a:path>
              </a:pathLst>
            </a:custGeom>
            <a:solidFill>
              <a:schemeClr val="tx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dirty="0"/>
            </a:p>
          </p:txBody>
        </p:sp>
        <p:sp>
          <p:nvSpPr>
            <p:cNvPr id="50" name="Freeform 38">
              <a:extLst>
                <a:ext uri="{FF2B5EF4-FFF2-40B4-BE49-F238E27FC236}">
                  <a16:creationId xmlns:a16="http://schemas.microsoft.com/office/drawing/2014/main" id="{477592F3-2C3C-8A1D-4A7C-60AF3DF3351C}"/>
                </a:ext>
              </a:extLst>
            </p:cNvPr>
            <p:cNvSpPr>
              <a:spLocks noEditPoints="1"/>
            </p:cNvSpPr>
            <p:nvPr/>
          </p:nvSpPr>
          <p:spPr bwMode="auto">
            <a:xfrm>
              <a:off x="348" y="434"/>
              <a:ext cx="266" cy="172"/>
            </a:xfrm>
            <a:custGeom>
              <a:avLst/>
              <a:gdLst>
                <a:gd name="T0" fmla="*/ 0 w 1066"/>
                <a:gd name="T1" fmla="*/ 0 h 690"/>
                <a:gd name="T2" fmla="*/ 1 w 1066"/>
                <a:gd name="T3" fmla="*/ 0 h 690"/>
                <a:gd name="T4" fmla="*/ 1 w 1066"/>
                <a:gd name="T5" fmla="*/ 1 h 690"/>
                <a:gd name="T6" fmla="*/ 0 w 1066"/>
                <a:gd name="T7" fmla="*/ 1 h 690"/>
                <a:gd name="T8" fmla="*/ 0 w 1066"/>
                <a:gd name="T9" fmla="*/ 0 h 690"/>
                <a:gd name="T10" fmla="*/ 1 w 1066"/>
                <a:gd name="T11" fmla="*/ 0 h 690"/>
                <a:gd name="T12" fmla="*/ 1 w 1066"/>
                <a:gd name="T13" fmla="*/ 0 h 690"/>
                <a:gd name="T14" fmla="*/ 1 w 1066"/>
                <a:gd name="T15" fmla="*/ 1 h 690"/>
                <a:gd name="T16" fmla="*/ 1 w 1066"/>
                <a:gd name="T17" fmla="*/ 1 h 690"/>
                <a:gd name="T18" fmla="*/ 1 w 1066"/>
                <a:gd name="T19" fmla="*/ 0 h 690"/>
                <a:gd name="T20" fmla="*/ 0 w 1066"/>
                <a:gd name="T21" fmla="*/ 0 h 690"/>
                <a:gd name="T22" fmla="*/ 0 w 1066"/>
                <a:gd name="T23" fmla="*/ 0 h 690"/>
                <a:gd name="T24" fmla="*/ 0 w 1066"/>
                <a:gd name="T25" fmla="*/ 1 h 690"/>
                <a:gd name="T26" fmla="*/ 0 w 1066"/>
                <a:gd name="T27" fmla="*/ 1 h 690"/>
                <a:gd name="T28" fmla="*/ 0 w 1066"/>
                <a:gd name="T29" fmla="*/ 0 h 69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66" h="690">
                  <a:moveTo>
                    <a:pt x="376" y="376"/>
                  </a:moveTo>
                  <a:lnTo>
                    <a:pt x="690" y="376"/>
                  </a:lnTo>
                  <a:lnTo>
                    <a:pt x="690" y="690"/>
                  </a:lnTo>
                  <a:lnTo>
                    <a:pt x="376" y="690"/>
                  </a:lnTo>
                  <a:lnTo>
                    <a:pt x="376" y="376"/>
                  </a:lnTo>
                  <a:close/>
                  <a:moveTo>
                    <a:pt x="752" y="0"/>
                  </a:moveTo>
                  <a:lnTo>
                    <a:pt x="1066" y="0"/>
                  </a:lnTo>
                  <a:lnTo>
                    <a:pt x="1066" y="690"/>
                  </a:lnTo>
                  <a:lnTo>
                    <a:pt x="752" y="690"/>
                  </a:lnTo>
                  <a:lnTo>
                    <a:pt x="752" y="0"/>
                  </a:lnTo>
                  <a:close/>
                  <a:moveTo>
                    <a:pt x="0" y="0"/>
                  </a:moveTo>
                  <a:lnTo>
                    <a:pt x="314" y="0"/>
                  </a:lnTo>
                  <a:lnTo>
                    <a:pt x="314" y="690"/>
                  </a:lnTo>
                  <a:lnTo>
                    <a:pt x="0" y="690"/>
                  </a:lnTo>
                  <a:lnTo>
                    <a:pt x="0" y="0"/>
                  </a:lnTo>
                  <a:close/>
                </a:path>
              </a:pathLst>
            </a:custGeom>
            <a:solidFill>
              <a:schemeClr val="tx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51" name="Freeform 39">
              <a:extLst>
                <a:ext uri="{FF2B5EF4-FFF2-40B4-BE49-F238E27FC236}">
                  <a16:creationId xmlns:a16="http://schemas.microsoft.com/office/drawing/2014/main" id="{FF3304E1-C44A-D78F-A99B-E13471F044F3}"/>
                </a:ext>
              </a:extLst>
            </p:cNvPr>
            <p:cNvSpPr>
              <a:spLocks noEditPoints="1"/>
            </p:cNvSpPr>
            <p:nvPr/>
          </p:nvSpPr>
          <p:spPr bwMode="auto">
            <a:xfrm>
              <a:off x="348" y="340"/>
              <a:ext cx="266" cy="172"/>
            </a:xfrm>
            <a:custGeom>
              <a:avLst/>
              <a:gdLst>
                <a:gd name="T0" fmla="*/ 1 w 1066"/>
                <a:gd name="T1" fmla="*/ 0 h 690"/>
                <a:gd name="T2" fmla="*/ 1 w 1066"/>
                <a:gd name="T3" fmla="*/ 0 h 690"/>
                <a:gd name="T4" fmla="*/ 1 w 1066"/>
                <a:gd name="T5" fmla="*/ 0 h 690"/>
                <a:gd name="T6" fmla="*/ 1 w 1066"/>
                <a:gd name="T7" fmla="*/ 0 h 690"/>
                <a:gd name="T8" fmla="*/ 1 w 1066"/>
                <a:gd name="T9" fmla="*/ 0 h 690"/>
                <a:gd name="T10" fmla="*/ 0 w 1066"/>
                <a:gd name="T11" fmla="*/ 0 h 690"/>
                <a:gd name="T12" fmla="*/ 1 w 1066"/>
                <a:gd name="T13" fmla="*/ 0 h 690"/>
                <a:gd name="T14" fmla="*/ 1 w 1066"/>
                <a:gd name="T15" fmla="*/ 1 h 690"/>
                <a:gd name="T16" fmla="*/ 0 w 1066"/>
                <a:gd name="T17" fmla="*/ 1 h 690"/>
                <a:gd name="T18" fmla="*/ 0 w 1066"/>
                <a:gd name="T19" fmla="*/ 0 h 690"/>
                <a:gd name="T20" fmla="*/ 0 w 1066"/>
                <a:gd name="T21" fmla="*/ 0 h 690"/>
                <a:gd name="T22" fmla="*/ 0 w 1066"/>
                <a:gd name="T23" fmla="*/ 0 h 690"/>
                <a:gd name="T24" fmla="*/ 0 w 1066"/>
                <a:gd name="T25" fmla="*/ 0 h 690"/>
                <a:gd name="T26" fmla="*/ 0 w 1066"/>
                <a:gd name="T27" fmla="*/ 0 h 690"/>
                <a:gd name="T28" fmla="*/ 0 w 1066"/>
                <a:gd name="T29" fmla="*/ 0 h 69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66" h="690">
                  <a:moveTo>
                    <a:pt x="752" y="0"/>
                  </a:moveTo>
                  <a:lnTo>
                    <a:pt x="1066" y="0"/>
                  </a:lnTo>
                  <a:lnTo>
                    <a:pt x="1066" y="314"/>
                  </a:lnTo>
                  <a:lnTo>
                    <a:pt x="752" y="314"/>
                  </a:lnTo>
                  <a:lnTo>
                    <a:pt x="752" y="0"/>
                  </a:lnTo>
                  <a:close/>
                  <a:moveTo>
                    <a:pt x="376" y="0"/>
                  </a:moveTo>
                  <a:lnTo>
                    <a:pt x="690" y="0"/>
                  </a:lnTo>
                  <a:lnTo>
                    <a:pt x="690" y="690"/>
                  </a:lnTo>
                  <a:lnTo>
                    <a:pt x="376" y="690"/>
                  </a:lnTo>
                  <a:lnTo>
                    <a:pt x="376" y="0"/>
                  </a:lnTo>
                  <a:close/>
                  <a:moveTo>
                    <a:pt x="0" y="0"/>
                  </a:moveTo>
                  <a:lnTo>
                    <a:pt x="314" y="0"/>
                  </a:lnTo>
                  <a:lnTo>
                    <a:pt x="314" y="314"/>
                  </a:lnTo>
                  <a:lnTo>
                    <a:pt x="0" y="314"/>
                  </a:lnTo>
                  <a:lnTo>
                    <a:pt x="0" y="0"/>
                  </a:lnTo>
                  <a:close/>
                </a:path>
              </a:pathLst>
            </a:custGeom>
            <a:solidFill>
              <a:srgbClr val="80BF44"/>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grpSp>
    </p:spTree>
    <p:extLst>
      <p:ext uri="{BB962C8B-B14F-4D97-AF65-F5344CB8AC3E}">
        <p14:creationId xmlns:p14="http://schemas.microsoft.com/office/powerpoint/2010/main" val="80307767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C21F39ED-1CD3-478C-BDA8-9D16E8B3B798}"/>
              </a:ext>
            </a:extLst>
          </p:cNvPr>
          <p:cNvSpPr>
            <a:spLocks noGrp="1" noChangeArrowheads="1"/>
          </p:cNvSpPr>
          <p:nvPr>
            <p:ph type="title"/>
          </p:nvPr>
        </p:nvSpPr>
        <p:spPr>
          <a:xfrm>
            <a:off x="2519678" y="-40109"/>
            <a:ext cx="3095625" cy="544512"/>
          </a:xfrm>
        </p:spPr>
        <p:txBody>
          <a:bodyPr/>
          <a:lstStyle/>
          <a:p>
            <a:pPr eaLnBrk="1" hangingPunct="1"/>
            <a:r>
              <a:rPr lang="en-US" altLang="en-US" sz="1500" b="1" dirty="0">
                <a:solidFill>
                  <a:schemeClr val="bg2"/>
                </a:solidFill>
                <a:latin typeface="Calibri" panose="020F0502020204030204" pitchFamily="34" charset="0"/>
              </a:rPr>
              <a:t>Why q-Gaussian beams?</a:t>
            </a:r>
          </a:p>
        </p:txBody>
      </p:sp>
      <p:sp>
        <p:nvSpPr>
          <p:cNvPr id="3076" name="Rectangle 5">
            <a:extLst>
              <a:ext uri="{FF2B5EF4-FFF2-40B4-BE49-F238E27FC236}">
                <a16:creationId xmlns:a16="http://schemas.microsoft.com/office/drawing/2014/main" id="{92022922-E30C-4F8C-A94C-07DBE30B864E}"/>
              </a:ext>
            </a:extLst>
          </p:cNvPr>
          <p:cNvSpPr>
            <a:spLocks noChangeArrowheads="1"/>
          </p:cNvSpPr>
          <p:nvPr/>
        </p:nvSpPr>
        <p:spPr bwMode="auto">
          <a:xfrm>
            <a:off x="5329238" y="3889375"/>
            <a:ext cx="431800" cy="431800"/>
          </a:xfrm>
          <a:prstGeom prst="rect">
            <a:avLst/>
          </a:prstGeom>
          <a:solidFill>
            <a:srgbClr val="96969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278" tIns="34139" rIns="68278" bIns="34139" anchor="ctr"/>
          <a:lstStyle>
            <a:lvl1pPr defTabSz="576263" eaLnBrk="0" hangingPunct="0">
              <a:defRPr sz="1100">
                <a:solidFill>
                  <a:schemeClr val="tx1"/>
                </a:solidFill>
                <a:latin typeface="Arial" panose="020B0604020202020204" pitchFamily="34" charset="0"/>
              </a:defRPr>
            </a:lvl1pPr>
            <a:lvl2pPr marL="742950" indent="-285750" defTabSz="576263" eaLnBrk="0" hangingPunct="0">
              <a:defRPr sz="1100">
                <a:solidFill>
                  <a:schemeClr val="tx1"/>
                </a:solidFill>
                <a:latin typeface="Arial" panose="020B0604020202020204" pitchFamily="34" charset="0"/>
              </a:defRPr>
            </a:lvl2pPr>
            <a:lvl3pPr marL="1143000" indent="-228600" defTabSz="576263" eaLnBrk="0" hangingPunct="0">
              <a:defRPr sz="1100">
                <a:solidFill>
                  <a:schemeClr val="tx1"/>
                </a:solidFill>
                <a:latin typeface="Arial" panose="020B0604020202020204" pitchFamily="34" charset="0"/>
              </a:defRPr>
            </a:lvl3pPr>
            <a:lvl4pPr marL="1600200" indent="-228600" defTabSz="576263" eaLnBrk="0" hangingPunct="0">
              <a:defRPr sz="1100">
                <a:solidFill>
                  <a:schemeClr val="tx1"/>
                </a:solidFill>
                <a:latin typeface="Arial" panose="020B0604020202020204" pitchFamily="34" charset="0"/>
              </a:defRPr>
            </a:lvl4pPr>
            <a:lvl5pPr marL="2057400" indent="-228600" defTabSz="576263" eaLnBrk="0" hangingPunct="0">
              <a:defRPr sz="1100">
                <a:solidFill>
                  <a:schemeClr val="tx1"/>
                </a:solidFill>
                <a:latin typeface="Arial" panose="020B0604020202020204" pitchFamily="34" charset="0"/>
              </a:defRPr>
            </a:lvl5pPr>
            <a:lvl6pPr marL="2514600" indent="-228600" defTabSz="576263" eaLnBrk="0" fontAlgn="base" hangingPunct="0">
              <a:spcBef>
                <a:spcPct val="0"/>
              </a:spcBef>
              <a:spcAft>
                <a:spcPct val="0"/>
              </a:spcAft>
              <a:defRPr sz="1100">
                <a:solidFill>
                  <a:schemeClr val="tx1"/>
                </a:solidFill>
                <a:latin typeface="Arial" panose="020B0604020202020204" pitchFamily="34" charset="0"/>
              </a:defRPr>
            </a:lvl6pPr>
            <a:lvl7pPr marL="2971800" indent="-228600" defTabSz="576263" eaLnBrk="0" fontAlgn="base" hangingPunct="0">
              <a:spcBef>
                <a:spcPct val="0"/>
              </a:spcBef>
              <a:spcAft>
                <a:spcPct val="0"/>
              </a:spcAft>
              <a:defRPr sz="1100">
                <a:solidFill>
                  <a:schemeClr val="tx1"/>
                </a:solidFill>
                <a:latin typeface="Arial" panose="020B0604020202020204" pitchFamily="34" charset="0"/>
              </a:defRPr>
            </a:lvl7pPr>
            <a:lvl8pPr marL="3429000" indent="-228600" defTabSz="576263" eaLnBrk="0" fontAlgn="base" hangingPunct="0">
              <a:spcBef>
                <a:spcPct val="0"/>
              </a:spcBef>
              <a:spcAft>
                <a:spcPct val="0"/>
              </a:spcAft>
              <a:defRPr sz="1100">
                <a:solidFill>
                  <a:schemeClr val="tx1"/>
                </a:solidFill>
                <a:latin typeface="Arial" panose="020B0604020202020204" pitchFamily="34" charset="0"/>
              </a:defRPr>
            </a:lvl8pPr>
            <a:lvl9pPr marL="3886200" indent="-228600" defTabSz="576263" eaLnBrk="0" fontAlgn="base" hangingPunct="0">
              <a:spcBef>
                <a:spcPct val="0"/>
              </a:spcBef>
              <a:spcAft>
                <a:spcPct val="0"/>
              </a:spcAft>
              <a:defRPr sz="1100">
                <a:solidFill>
                  <a:schemeClr val="tx1"/>
                </a:solidFill>
                <a:latin typeface="Arial" panose="020B0604020202020204" pitchFamily="34" charset="0"/>
              </a:defRPr>
            </a:lvl9pPr>
          </a:lstStyle>
          <a:p>
            <a:pPr algn="ctr" eaLnBrk="1" hangingPunct="1"/>
            <a:r>
              <a:rPr lang="en-US" altLang="en-US" sz="900" dirty="0"/>
              <a:t>5</a:t>
            </a:r>
            <a:endParaRPr lang="ru-RU" altLang="en-US" sz="900" dirty="0"/>
          </a:p>
        </p:txBody>
      </p:sp>
      <p:sp>
        <p:nvSpPr>
          <p:cNvPr id="3077" name="Text Box 8">
            <a:extLst>
              <a:ext uri="{FF2B5EF4-FFF2-40B4-BE49-F238E27FC236}">
                <a16:creationId xmlns:a16="http://schemas.microsoft.com/office/drawing/2014/main" id="{A9B37F90-5802-491C-9473-99734F16E627}"/>
              </a:ext>
            </a:extLst>
          </p:cNvPr>
          <p:cNvSpPr txBox="1">
            <a:spLocks noChangeArrowheads="1"/>
          </p:cNvSpPr>
          <p:nvPr/>
        </p:nvSpPr>
        <p:spPr bwMode="auto">
          <a:xfrm>
            <a:off x="2447925" y="3889375"/>
            <a:ext cx="2784475" cy="1920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278" tIns="34139" rIns="68278" bIns="34139">
            <a:spAutoFit/>
          </a:bodyPr>
          <a:lstStyle>
            <a:lvl1pPr defTabSz="576263" eaLnBrk="0" hangingPunct="0">
              <a:defRPr sz="1100">
                <a:solidFill>
                  <a:schemeClr val="tx1"/>
                </a:solidFill>
                <a:latin typeface="Arial" panose="020B0604020202020204" pitchFamily="34" charset="0"/>
              </a:defRPr>
            </a:lvl1pPr>
            <a:lvl2pPr marL="742950" indent="-285750" defTabSz="576263" eaLnBrk="0" hangingPunct="0">
              <a:defRPr sz="1100">
                <a:solidFill>
                  <a:schemeClr val="tx1"/>
                </a:solidFill>
                <a:latin typeface="Arial" panose="020B0604020202020204" pitchFamily="34" charset="0"/>
              </a:defRPr>
            </a:lvl2pPr>
            <a:lvl3pPr marL="1143000" indent="-228600" defTabSz="576263" eaLnBrk="0" hangingPunct="0">
              <a:defRPr sz="1100">
                <a:solidFill>
                  <a:schemeClr val="tx1"/>
                </a:solidFill>
                <a:latin typeface="Arial" panose="020B0604020202020204" pitchFamily="34" charset="0"/>
              </a:defRPr>
            </a:lvl3pPr>
            <a:lvl4pPr marL="1600200" indent="-228600" defTabSz="576263" eaLnBrk="0" hangingPunct="0">
              <a:defRPr sz="1100">
                <a:solidFill>
                  <a:schemeClr val="tx1"/>
                </a:solidFill>
                <a:latin typeface="Arial" panose="020B0604020202020204" pitchFamily="34" charset="0"/>
              </a:defRPr>
            </a:lvl4pPr>
            <a:lvl5pPr marL="2057400" indent="-228600" defTabSz="576263" eaLnBrk="0" hangingPunct="0">
              <a:defRPr sz="1100">
                <a:solidFill>
                  <a:schemeClr val="tx1"/>
                </a:solidFill>
                <a:latin typeface="Arial" panose="020B0604020202020204" pitchFamily="34" charset="0"/>
              </a:defRPr>
            </a:lvl5pPr>
            <a:lvl6pPr marL="2514600" indent="-228600" defTabSz="576263" eaLnBrk="0" fontAlgn="base" hangingPunct="0">
              <a:spcBef>
                <a:spcPct val="0"/>
              </a:spcBef>
              <a:spcAft>
                <a:spcPct val="0"/>
              </a:spcAft>
              <a:defRPr sz="1100">
                <a:solidFill>
                  <a:schemeClr val="tx1"/>
                </a:solidFill>
                <a:latin typeface="Arial" panose="020B0604020202020204" pitchFamily="34" charset="0"/>
              </a:defRPr>
            </a:lvl6pPr>
            <a:lvl7pPr marL="2971800" indent="-228600" defTabSz="576263" eaLnBrk="0" fontAlgn="base" hangingPunct="0">
              <a:spcBef>
                <a:spcPct val="0"/>
              </a:spcBef>
              <a:spcAft>
                <a:spcPct val="0"/>
              </a:spcAft>
              <a:defRPr sz="1100">
                <a:solidFill>
                  <a:schemeClr val="tx1"/>
                </a:solidFill>
                <a:latin typeface="Arial" panose="020B0604020202020204" pitchFamily="34" charset="0"/>
              </a:defRPr>
            </a:lvl7pPr>
            <a:lvl8pPr marL="3429000" indent="-228600" defTabSz="576263" eaLnBrk="0" fontAlgn="base" hangingPunct="0">
              <a:spcBef>
                <a:spcPct val="0"/>
              </a:spcBef>
              <a:spcAft>
                <a:spcPct val="0"/>
              </a:spcAft>
              <a:defRPr sz="1100">
                <a:solidFill>
                  <a:schemeClr val="tx1"/>
                </a:solidFill>
                <a:latin typeface="Arial" panose="020B0604020202020204" pitchFamily="34" charset="0"/>
              </a:defRPr>
            </a:lvl8pPr>
            <a:lvl9pPr marL="3886200" indent="-228600" defTabSz="576263" eaLnBrk="0" fontAlgn="base" hangingPunct="0">
              <a:spcBef>
                <a:spcPct val="0"/>
              </a:spcBef>
              <a:spcAft>
                <a:spcPct val="0"/>
              </a:spcAft>
              <a:defRPr sz="1100">
                <a:solidFill>
                  <a:schemeClr val="tx1"/>
                </a:solidFill>
                <a:latin typeface="Arial" panose="020B0604020202020204" pitchFamily="34" charset="0"/>
              </a:defRPr>
            </a:lvl9pPr>
          </a:lstStyle>
          <a:p>
            <a:pPr eaLnBrk="1" hangingPunct="1"/>
            <a:endParaRPr lang="ru-RU" altLang="en-US" sz="800" dirty="0">
              <a:solidFill>
                <a:schemeClr val="bg2"/>
              </a:solidFill>
            </a:endParaRPr>
          </a:p>
        </p:txBody>
      </p:sp>
      <p:sp>
        <p:nvSpPr>
          <p:cNvPr id="3079" name="Rectangle 26">
            <a:extLst>
              <a:ext uri="{FF2B5EF4-FFF2-40B4-BE49-F238E27FC236}">
                <a16:creationId xmlns:a16="http://schemas.microsoft.com/office/drawing/2014/main" id="{7190837A-338F-4C35-BCA9-7735243D66CD}"/>
              </a:ext>
            </a:extLst>
          </p:cNvPr>
          <p:cNvSpPr>
            <a:spLocks noChangeArrowheads="1"/>
          </p:cNvSpPr>
          <p:nvPr/>
        </p:nvSpPr>
        <p:spPr bwMode="auto">
          <a:xfrm>
            <a:off x="720725" y="1152525"/>
            <a:ext cx="467995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57606" tIns="28803" rIns="57606" bIns="28803" anchor="ctr"/>
          <a:lstStyle>
            <a:lvl1pPr defTabSz="576263" eaLnBrk="0" hangingPunct="0">
              <a:defRPr sz="1100">
                <a:solidFill>
                  <a:schemeClr val="tx1"/>
                </a:solidFill>
                <a:latin typeface="Arial" panose="020B0604020202020204" pitchFamily="34" charset="0"/>
              </a:defRPr>
            </a:lvl1pPr>
            <a:lvl2pPr marL="742950" indent="-285750" defTabSz="576263" eaLnBrk="0" hangingPunct="0">
              <a:defRPr sz="1100">
                <a:solidFill>
                  <a:schemeClr val="tx1"/>
                </a:solidFill>
                <a:latin typeface="Arial" panose="020B0604020202020204" pitchFamily="34" charset="0"/>
              </a:defRPr>
            </a:lvl2pPr>
            <a:lvl3pPr marL="1143000" indent="-228600" defTabSz="576263" eaLnBrk="0" hangingPunct="0">
              <a:defRPr sz="1100">
                <a:solidFill>
                  <a:schemeClr val="tx1"/>
                </a:solidFill>
                <a:latin typeface="Arial" panose="020B0604020202020204" pitchFamily="34" charset="0"/>
              </a:defRPr>
            </a:lvl3pPr>
            <a:lvl4pPr marL="1600200" indent="-228600" defTabSz="576263" eaLnBrk="0" hangingPunct="0">
              <a:defRPr sz="1100">
                <a:solidFill>
                  <a:schemeClr val="tx1"/>
                </a:solidFill>
                <a:latin typeface="Arial" panose="020B0604020202020204" pitchFamily="34" charset="0"/>
              </a:defRPr>
            </a:lvl4pPr>
            <a:lvl5pPr marL="2057400" indent="-228600" defTabSz="576263" eaLnBrk="0" hangingPunct="0">
              <a:defRPr sz="1100">
                <a:solidFill>
                  <a:schemeClr val="tx1"/>
                </a:solidFill>
                <a:latin typeface="Arial" panose="020B0604020202020204" pitchFamily="34" charset="0"/>
              </a:defRPr>
            </a:lvl5pPr>
            <a:lvl6pPr marL="2514600" indent="-228600" defTabSz="576263" eaLnBrk="0" fontAlgn="base" hangingPunct="0">
              <a:spcBef>
                <a:spcPct val="0"/>
              </a:spcBef>
              <a:spcAft>
                <a:spcPct val="0"/>
              </a:spcAft>
              <a:defRPr sz="1100">
                <a:solidFill>
                  <a:schemeClr val="tx1"/>
                </a:solidFill>
                <a:latin typeface="Arial" panose="020B0604020202020204" pitchFamily="34" charset="0"/>
              </a:defRPr>
            </a:lvl6pPr>
            <a:lvl7pPr marL="2971800" indent="-228600" defTabSz="576263" eaLnBrk="0" fontAlgn="base" hangingPunct="0">
              <a:spcBef>
                <a:spcPct val="0"/>
              </a:spcBef>
              <a:spcAft>
                <a:spcPct val="0"/>
              </a:spcAft>
              <a:defRPr sz="1100">
                <a:solidFill>
                  <a:schemeClr val="tx1"/>
                </a:solidFill>
                <a:latin typeface="Arial" panose="020B0604020202020204" pitchFamily="34" charset="0"/>
              </a:defRPr>
            </a:lvl7pPr>
            <a:lvl8pPr marL="3429000" indent="-228600" defTabSz="576263" eaLnBrk="0" fontAlgn="base" hangingPunct="0">
              <a:spcBef>
                <a:spcPct val="0"/>
              </a:spcBef>
              <a:spcAft>
                <a:spcPct val="0"/>
              </a:spcAft>
              <a:defRPr sz="1100">
                <a:solidFill>
                  <a:schemeClr val="tx1"/>
                </a:solidFill>
                <a:latin typeface="Arial" panose="020B0604020202020204" pitchFamily="34" charset="0"/>
              </a:defRPr>
            </a:lvl8pPr>
            <a:lvl9pPr marL="3886200" indent="-228600" defTabSz="576263" eaLnBrk="0" fontAlgn="base" hangingPunct="0">
              <a:spcBef>
                <a:spcPct val="0"/>
              </a:spcBef>
              <a:spcAft>
                <a:spcPct val="0"/>
              </a:spcAft>
              <a:defRPr sz="1100">
                <a:solidFill>
                  <a:schemeClr val="tx1"/>
                </a:solidFill>
                <a:latin typeface="Arial" panose="020B0604020202020204" pitchFamily="34" charset="0"/>
              </a:defRPr>
            </a:lvl9pPr>
          </a:lstStyle>
          <a:p>
            <a:pPr eaLnBrk="1" hangingPunct="1"/>
            <a:endParaRPr lang="en-GB" altLang="en-US" dirty="0">
              <a:solidFill>
                <a:schemeClr val="tx2"/>
              </a:solidFill>
            </a:endParaRPr>
          </a:p>
        </p:txBody>
      </p:sp>
      <p:sp>
        <p:nvSpPr>
          <p:cNvPr id="2" name="Content Placeholder 1">
            <a:extLst>
              <a:ext uri="{FF2B5EF4-FFF2-40B4-BE49-F238E27FC236}">
                <a16:creationId xmlns:a16="http://schemas.microsoft.com/office/drawing/2014/main" id="{830B5A03-BA8B-ACA2-5810-5864474832F7}"/>
              </a:ext>
            </a:extLst>
          </p:cNvPr>
          <p:cNvSpPr>
            <a:spLocks noGrp="1"/>
          </p:cNvSpPr>
          <p:nvPr>
            <p:ph idx="1"/>
          </p:nvPr>
        </p:nvSpPr>
        <p:spPr>
          <a:xfrm>
            <a:off x="184677" y="567951"/>
            <a:ext cx="5486729" cy="861517"/>
          </a:xfrm>
        </p:spPr>
        <p:txBody>
          <a:bodyPr/>
          <a:lstStyle/>
          <a:p>
            <a:pPr algn="just"/>
            <a:r>
              <a:rPr lang="en-GB" sz="1200" dirty="0">
                <a:effectLst/>
                <a:ea typeface="Calibri" panose="020F0502020204030204" pitchFamily="34" charset="0"/>
                <a:cs typeface="Arial" panose="020B0604020202020204" pitchFamily="34" charset="0"/>
              </a:rPr>
              <a:t>The q-Gaussian distribution has diverse applications in generalized statistical theory, laser, plasma, and astronomy.</a:t>
            </a:r>
          </a:p>
          <a:p>
            <a:pPr algn="just"/>
            <a:r>
              <a:rPr lang="en-GB" sz="1200" dirty="0">
                <a:effectLst/>
                <a:ea typeface="Calibri" panose="020F0502020204030204" pitchFamily="34" charset="0"/>
                <a:cs typeface="Arial" panose="020B0604020202020204" pitchFamily="34" charset="0"/>
              </a:rPr>
              <a:t>The q-Gaussian distribution is known for its remarkable ability to represent a vast of distributions:</a:t>
            </a:r>
          </a:p>
          <a:p>
            <a:endParaRPr lang="en-GB" sz="1200" dirty="0">
              <a:effectLst/>
              <a:latin typeface="Calibri" panose="020F0502020204030204" pitchFamily="34" charset="0"/>
              <a:ea typeface="Calibri" panose="020F0502020204030204" pitchFamily="34" charset="0"/>
              <a:cs typeface="Arial" panose="020B0604020202020204" pitchFamily="34" charset="0"/>
            </a:endParaRPr>
          </a:p>
          <a:p>
            <a:pPr marL="0" indent="0" algn="just">
              <a:buNone/>
            </a:pPr>
            <a:endParaRPr lang="en-GB" sz="1200" dirty="0">
              <a:effectLst/>
              <a:latin typeface="Calibri" panose="020F0502020204030204" pitchFamily="34" charset="0"/>
              <a:ea typeface="Calibri" panose="020F0502020204030204" pitchFamily="34" charset="0"/>
              <a:cs typeface="Arial" panose="020B0604020202020204" pitchFamily="34" charset="0"/>
            </a:endParaRPr>
          </a:p>
          <a:p>
            <a:pPr marL="0" indent="0" algn="just">
              <a:buNone/>
            </a:pPr>
            <a:endParaRPr lang="en-GB" sz="1200" dirty="0">
              <a:latin typeface="Calibri" panose="020F0502020204030204" pitchFamily="34" charset="0"/>
              <a:ea typeface="Calibri" panose="020F0502020204030204" pitchFamily="34" charset="0"/>
              <a:cs typeface="Arial" panose="020B0604020202020204" pitchFamily="34" charset="0"/>
            </a:endParaRPr>
          </a:p>
          <a:p>
            <a:pPr marL="0" indent="0" algn="just">
              <a:buNone/>
            </a:pPr>
            <a:endParaRPr lang="en-GB" sz="1200" dirty="0">
              <a:effectLst/>
              <a:latin typeface="Calibri" panose="020F0502020204030204" pitchFamily="34" charset="0"/>
              <a:ea typeface="Calibri" panose="020F0502020204030204" pitchFamily="34" charset="0"/>
              <a:cs typeface="Arial" panose="020B0604020202020204" pitchFamily="34" charset="0"/>
            </a:endParaRPr>
          </a:p>
          <a:p>
            <a:pPr marL="0" indent="0" algn="just">
              <a:buNone/>
            </a:pPr>
            <a:endParaRPr lang="en-GB" sz="1200" dirty="0">
              <a:latin typeface="Calibri" panose="020F0502020204030204" pitchFamily="34" charset="0"/>
              <a:ea typeface="Calibri" panose="020F0502020204030204" pitchFamily="34" charset="0"/>
              <a:cs typeface="Arial" panose="020B0604020202020204" pitchFamily="34" charset="0"/>
            </a:endParaRPr>
          </a:p>
          <a:p>
            <a:pPr marL="0" indent="0" algn="just">
              <a:buNone/>
            </a:pPr>
            <a:endParaRPr lang="en-GB" sz="1200" dirty="0">
              <a:effectLst/>
              <a:latin typeface="Calibri" panose="020F0502020204030204" pitchFamily="34" charset="0"/>
              <a:ea typeface="Calibri" panose="020F0502020204030204" pitchFamily="34" charset="0"/>
              <a:cs typeface="Arial" panose="020B0604020202020204" pitchFamily="34" charset="0"/>
            </a:endParaRPr>
          </a:p>
          <a:p>
            <a:pPr marL="0" indent="0" algn="just">
              <a:buNone/>
            </a:pPr>
            <a:endParaRPr lang="en-GB" sz="1200" dirty="0">
              <a:effectLst/>
              <a:latin typeface="Calibri" panose="020F0502020204030204" pitchFamily="34" charset="0"/>
              <a:ea typeface="Calibri" panose="020F0502020204030204" pitchFamily="34" charset="0"/>
              <a:cs typeface="Arial" panose="020B0604020202020204" pitchFamily="34" charset="0"/>
            </a:endParaRPr>
          </a:p>
          <a:p>
            <a:pPr algn="just"/>
            <a:endParaRPr lang="en-GB" sz="1200" dirty="0">
              <a:effectLst/>
              <a:latin typeface="Calibri" panose="020F0502020204030204" pitchFamily="34" charset="0"/>
              <a:ea typeface="Calibri" panose="020F0502020204030204" pitchFamily="34" charset="0"/>
              <a:cs typeface="Arial" panose="020B0604020202020204" pitchFamily="34" charset="0"/>
            </a:endParaRPr>
          </a:p>
          <a:p>
            <a:pPr algn="just"/>
            <a:endParaRPr lang="en-GB" sz="1200" dirty="0">
              <a:latin typeface="Calibri" panose="020F0502020204030204" pitchFamily="34" charset="0"/>
              <a:ea typeface="Calibri" panose="020F0502020204030204" pitchFamily="34" charset="0"/>
              <a:cs typeface="Arial" panose="020B0604020202020204" pitchFamily="34" charset="0"/>
            </a:endParaRPr>
          </a:p>
          <a:p>
            <a:pPr marL="0" indent="0">
              <a:buNone/>
            </a:pPr>
            <a:endParaRPr lang="en-GB" sz="1200" dirty="0">
              <a:latin typeface="Calibri" panose="020F0502020204030204" pitchFamily="34" charset="0"/>
              <a:ea typeface="Calibri" panose="020F0502020204030204" pitchFamily="34" charset="0"/>
              <a:cs typeface="Arial" panose="020B0604020202020204" pitchFamily="34" charset="0"/>
            </a:endParaRPr>
          </a:p>
          <a:p>
            <a:pPr marL="0" indent="0">
              <a:buNone/>
            </a:pPr>
            <a:endParaRPr lang="en-GB" sz="1200" dirty="0">
              <a:latin typeface="Calibri" panose="020F0502020204030204" pitchFamily="34" charset="0"/>
              <a:ea typeface="Calibri" panose="020F0502020204030204" pitchFamily="34" charset="0"/>
              <a:cs typeface="Arial" panose="020B0604020202020204" pitchFamily="34" charset="0"/>
            </a:endParaRPr>
          </a:p>
          <a:p>
            <a:endParaRPr lang="en-GB" sz="1200" dirty="0"/>
          </a:p>
        </p:txBody>
      </p:sp>
      <p:cxnSp>
        <p:nvCxnSpPr>
          <p:cNvPr id="44" name="AutoShape 12">
            <a:extLst>
              <a:ext uri="{FF2B5EF4-FFF2-40B4-BE49-F238E27FC236}">
                <a16:creationId xmlns:a16="http://schemas.microsoft.com/office/drawing/2014/main" id="{B42D0939-55B4-4034-7150-62AA35C0668A}"/>
              </a:ext>
            </a:extLst>
          </p:cNvPr>
          <p:cNvCxnSpPr>
            <a:cxnSpLocks noChangeShapeType="1"/>
          </p:cNvCxnSpPr>
          <p:nvPr/>
        </p:nvCxnSpPr>
        <p:spPr bwMode="auto">
          <a:xfrm flipH="1">
            <a:off x="2947395" y="1426538"/>
            <a:ext cx="23723" cy="2462837"/>
          </a:xfrm>
          <a:prstGeom prst="straightConnector1">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6" name="TextBox 45">
            <a:extLst>
              <a:ext uri="{FF2B5EF4-FFF2-40B4-BE49-F238E27FC236}">
                <a16:creationId xmlns:a16="http://schemas.microsoft.com/office/drawing/2014/main" id="{435CB34F-84FB-5849-F98C-6CE492E08ED3}"/>
              </a:ext>
            </a:extLst>
          </p:cNvPr>
          <p:cNvSpPr txBox="1"/>
          <p:nvPr/>
        </p:nvSpPr>
        <p:spPr>
          <a:xfrm>
            <a:off x="3066638" y="1362113"/>
            <a:ext cx="2548665" cy="461665"/>
          </a:xfrm>
          <a:prstGeom prst="rect">
            <a:avLst/>
          </a:prstGeom>
          <a:noFill/>
        </p:spPr>
        <p:txBody>
          <a:bodyPr wrap="square">
            <a:spAutoFit/>
          </a:bodyPr>
          <a:lstStyle/>
          <a:p>
            <a:pPr algn="just"/>
            <a:r>
              <a:rPr lang="en-GB" sz="1200" dirty="0">
                <a:latin typeface="+mn-lt"/>
                <a:ea typeface="Calibri" panose="020F0502020204030204" pitchFamily="34" charset="0"/>
                <a:cs typeface="Arial" panose="020B0604020202020204" pitchFamily="34" charset="0"/>
              </a:rPr>
              <a:t>H</a:t>
            </a:r>
            <a:r>
              <a:rPr lang="en-GB" sz="1200" dirty="0">
                <a:effectLst/>
                <a:latin typeface="+mn-lt"/>
                <a:ea typeface="Calibri" panose="020F0502020204030204" pitchFamily="34" charset="0"/>
                <a:cs typeface="Arial" panose="020B0604020202020204" pitchFamily="34" charset="0"/>
              </a:rPr>
              <a:t>eavy-tailed infinite distributions such as “Student’s t-distribution”.</a:t>
            </a:r>
          </a:p>
        </p:txBody>
      </p:sp>
      <p:sp>
        <p:nvSpPr>
          <p:cNvPr id="50" name="TextBox 49">
            <a:extLst>
              <a:ext uri="{FF2B5EF4-FFF2-40B4-BE49-F238E27FC236}">
                <a16:creationId xmlns:a16="http://schemas.microsoft.com/office/drawing/2014/main" id="{2F50190C-450F-75B9-7D49-04EB6C7C32B4}"/>
              </a:ext>
            </a:extLst>
          </p:cNvPr>
          <p:cNvSpPr txBox="1"/>
          <p:nvPr/>
        </p:nvSpPr>
        <p:spPr>
          <a:xfrm>
            <a:off x="1488364" y="3997703"/>
            <a:ext cx="3382051" cy="246221"/>
          </a:xfrm>
          <a:prstGeom prst="rect">
            <a:avLst/>
          </a:prstGeom>
          <a:noFill/>
        </p:spPr>
        <p:txBody>
          <a:bodyPr wrap="square" rtlCol="0">
            <a:spAutoFit/>
          </a:bodyPr>
          <a:lstStyle/>
          <a:p>
            <a:r>
              <a:rPr lang="en-US" sz="1000" dirty="0"/>
              <a:t>Fig. 4: finite (a) and infinite (b) q-Gaussian distribution.</a:t>
            </a:r>
            <a:endParaRPr lang="en-GB" sz="1000" dirty="0"/>
          </a:p>
        </p:txBody>
      </p:sp>
      <p:sp>
        <p:nvSpPr>
          <p:cNvPr id="57" name="TextBox 56">
            <a:extLst>
              <a:ext uri="{FF2B5EF4-FFF2-40B4-BE49-F238E27FC236}">
                <a16:creationId xmlns:a16="http://schemas.microsoft.com/office/drawing/2014/main" id="{BA529C9E-5278-4215-7570-E484DB4653F4}"/>
              </a:ext>
            </a:extLst>
          </p:cNvPr>
          <p:cNvSpPr txBox="1"/>
          <p:nvPr/>
        </p:nvSpPr>
        <p:spPr>
          <a:xfrm>
            <a:off x="1432540" y="3811746"/>
            <a:ext cx="343658" cy="246221"/>
          </a:xfrm>
          <a:prstGeom prst="rect">
            <a:avLst/>
          </a:prstGeom>
          <a:noFill/>
        </p:spPr>
        <p:txBody>
          <a:bodyPr wrap="square" rtlCol="0">
            <a:spAutoFit/>
          </a:bodyPr>
          <a:lstStyle/>
          <a:p>
            <a:r>
              <a:rPr lang="en-US" sz="1000" dirty="0"/>
              <a:t>(a)</a:t>
            </a:r>
            <a:endParaRPr lang="en-GB" sz="1000" dirty="0"/>
          </a:p>
        </p:txBody>
      </p:sp>
      <p:sp>
        <p:nvSpPr>
          <p:cNvPr id="59" name="TextBox 58">
            <a:extLst>
              <a:ext uri="{FF2B5EF4-FFF2-40B4-BE49-F238E27FC236}">
                <a16:creationId xmlns:a16="http://schemas.microsoft.com/office/drawing/2014/main" id="{D004CD53-DD09-9BC4-5763-323652173116}"/>
              </a:ext>
            </a:extLst>
          </p:cNvPr>
          <p:cNvSpPr txBox="1"/>
          <p:nvPr/>
        </p:nvSpPr>
        <p:spPr>
          <a:xfrm>
            <a:off x="4335702" y="3817488"/>
            <a:ext cx="341760" cy="246221"/>
          </a:xfrm>
          <a:prstGeom prst="rect">
            <a:avLst/>
          </a:prstGeom>
          <a:noFill/>
        </p:spPr>
        <p:txBody>
          <a:bodyPr wrap="none" rtlCol="0">
            <a:spAutoFit/>
          </a:bodyPr>
          <a:lstStyle/>
          <a:p>
            <a:r>
              <a:rPr lang="en-US" sz="1000" dirty="0"/>
              <a:t>(b)</a:t>
            </a:r>
            <a:endParaRPr lang="en-GB" sz="1000" dirty="0"/>
          </a:p>
        </p:txBody>
      </p:sp>
      <p:pic>
        <p:nvPicPr>
          <p:cNvPr id="33" name="Picture 32">
            <a:extLst>
              <a:ext uri="{FF2B5EF4-FFF2-40B4-BE49-F238E27FC236}">
                <a16:creationId xmlns:a16="http://schemas.microsoft.com/office/drawing/2014/main" id="{1B3ED556-7E29-C231-71FE-EE191C995B19}"/>
              </a:ext>
            </a:extLst>
          </p:cNvPr>
          <p:cNvPicPr>
            <a:picLocks noChangeAspect="1"/>
          </p:cNvPicPr>
          <p:nvPr/>
        </p:nvPicPr>
        <p:blipFill>
          <a:blip r:embed="rId3"/>
          <a:stretch>
            <a:fillRect/>
          </a:stretch>
        </p:blipFill>
        <p:spPr>
          <a:xfrm>
            <a:off x="3008147" y="1957452"/>
            <a:ext cx="2720575" cy="1944717"/>
          </a:xfrm>
          <a:prstGeom prst="rect">
            <a:avLst/>
          </a:prstGeom>
        </p:spPr>
      </p:pic>
      <p:pic>
        <p:nvPicPr>
          <p:cNvPr id="34" name="Picture 33">
            <a:extLst>
              <a:ext uri="{FF2B5EF4-FFF2-40B4-BE49-F238E27FC236}">
                <a16:creationId xmlns:a16="http://schemas.microsoft.com/office/drawing/2014/main" id="{163A0055-2D59-513D-6E40-A707DACF4B80}"/>
              </a:ext>
            </a:extLst>
          </p:cNvPr>
          <p:cNvPicPr>
            <a:picLocks noChangeAspect="1"/>
          </p:cNvPicPr>
          <p:nvPr/>
        </p:nvPicPr>
        <p:blipFill>
          <a:blip r:embed="rId4"/>
          <a:stretch>
            <a:fillRect/>
          </a:stretch>
        </p:blipFill>
        <p:spPr>
          <a:xfrm>
            <a:off x="132352" y="1962277"/>
            <a:ext cx="2712025" cy="1944717"/>
          </a:xfrm>
          <a:prstGeom prst="rect">
            <a:avLst/>
          </a:prstGeom>
        </p:spPr>
      </p:pic>
      <mc:AlternateContent xmlns:mc="http://schemas.openxmlformats.org/markup-compatibility/2006" xmlns:a14="http://schemas.microsoft.com/office/drawing/2010/main">
        <mc:Choice Requires="a14">
          <p:sp>
            <p:nvSpPr>
              <p:cNvPr id="23" name="TextBox 22">
                <a:extLst>
                  <a:ext uri="{FF2B5EF4-FFF2-40B4-BE49-F238E27FC236}">
                    <a16:creationId xmlns:a16="http://schemas.microsoft.com/office/drawing/2014/main" id="{F6DC3A0B-E77F-999B-3EAF-B728BD22EA9E}"/>
                  </a:ext>
                </a:extLst>
              </p:cNvPr>
              <p:cNvSpPr txBox="1"/>
              <p:nvPr/>
            </p:nvSpPr>
            <p:spPr>
              <a:xfrm>
                <a:off x="198342" y="1362113"/>
                <a:ext cx="2712024" cy="646331"/>
              </a:xfrm>
              <a:prstGeom prst="rect">
                <a:avLst/>
              </a:prstGeom>
              <a:noFill/>
            </p:spPr>
            <p:txBody>
              <a:bodyPr wrap="square" rtlCol="0">
                <a:spAutoFit/>
              </a:bodyPr>
              <a:lstStyle/>
              <a:p>
                <a:pPr algn="just"/>
                <a:r>
                  <a:rPr lang="en-GB" sz="1200" dirty="0">
                    <a:effectLst/>
                    <a:latin typeface="+mn-lt"/>
                    <a:ea typeface="Calibri" panose="020F0502020204030204" pitchFamily="34" charset="0"/>
                    <a:cs typeface="Arial" panose="020B0604020202020204" pitchFamily="34" charset="0"/>
                  </a:rPr>
                  <a:t>Bounded finite distributions such as “rectangular distribution at “</a:t>
                </a:r>
                <a14:m>
                  <m:oMath xmlns:m="http://schemas.openxmlformats.org/officeDocument/2006/math">
                    <m:r>
                      <a:rPr lang="en-US" sz="1200" b="0" i="1" smtClean="0">
                        <a:effectLst/>
                        <a:latin typeface="Cambria Math" panose="02040503050406030204" pitchFamily="18" charset="0"/>
                        <a:ea typeface="Calibri" panose="020F0502020204030204" pitchFamily="34" charset="0"/>
                        <a:cs typeface="Arial" panose="020B0604020202020204" pitchFamily="34" charset="0"/>
                      </a:rPr>
                      <m:t>𝑞</m:t>
                    </m:r>
                    <m:r>
                      <a:rPr lang="en-US" sz="1200" b="0" i="1" smtClean="0">
                        <a:effectLst/>
                        <a:latin typeface="Cambria Math" panose="02040503050406030204" pitchFamily="18" charset="0"/>
                        <a:ea typeface="Calibri" panose="020F0502020204030204" pitchFamily="34" charset="0"/>
                        <a:cs typeface="Arial" panose="020B0604020202020204" pitchFamily="34" charset="0"/>
                      </a:rPr>
                      <m:t>→−</m:t>
                    </m:r>
                    <m:r>
                      <a:rPr lang="en-US" sz="1200" b="0" i="1" smtClean="0">
                        <a:effectLst/>
                        <a:latin typeface="Cambria Math" panose="02040503050406030204" pitchFamily="18" charset="0"/>
                        <a:ea typeface="Calibri" panose="020F0502020204030204" pitchFamily="34" charset="0"/>
                        <a:cs typeface="Arial" panose="020B0604020202020204" pitchFamily="34" charset="0"/>
                      </a:rPr>
                      <m:t>∞</m:t>
                    </m:r>
                  </m:oMath>
                </a14:m>
                <a:r>
                  <a:rPr lang="en-GB" sz="1200" dirty="0">
                    <a:effectLst/>
                    <a:latin typeface="+mn-lt"/>
                    <a:ea typeface="Calibri" panose="020F0502020204030204" pitchFamily="34" charset="0"/>
                    <a:cs typeface="Arial" panose="020B0604020202020204" pitchFamily="34" charset="0"/>
                  </a:rPr>
                  <a:t>” and parabolic distribution at “q=0”</a:t>
                </a:r>
                <a:endParaRPr lang="en-GB" sz="1200" dirty="0">
                  <a:latin typeface="+mn-lt"/>
                </a:endParaRPr>
              </a:p>
            </p:txBody>
          </p:sp>
        </mc:Choice>
        <mc:Fallback xmlns="">
          <p:sp>
            <p:nvSpPr>
              <p:cNvPr id="23" name="TextBox 22">
                <a:extLst>
                  <a:ext uri="{FF2B5EF4-FFF2-40B4-BE49-F238E27FC236}">
                    <a16:creationId xmlns:a16="http://schemas.microsoft.com/office/drawing/2014/main" id="{F6DC3A0B-E77F-999B-3EAF-B728BD22EA9E}"/>
                  </a:ext>
                </a:extLst>
              </p:cNvPr>
              <p:cNvSpPr txBox="1">
                <a:spLocks noRot="1" noChangeAspect="1" noMove="1" noResize="1" noEditPoints="1" noAdjustHandles="1" noChangeArrowheads="1" noChangeShapeType="1" noTextEdit="1"/>
              </p:cNvSpPr>
              <p:nvPr/>
            </p:nvSpPr>
            <p:spPr>
              <a:xfrm>
                <a:off x="198342" y="1362113"/>
                <a:ext cx="2712024" cy="646331"/>
              </a:xfrm>
              <a:prstGeom prst="rect">
                <a:avLst/>
              </a:prstGeom>
              <a:blipFill>
                <a:blip r:embed="rId5"/>
                <a:stretch>
                  <a:fillRect l="-225" t="-943" r="-225" b="-5660"/>
                </a:stretch>
              </a:blipFill>
            </p:spPr>
            <p:txBody>
              <a:bodyPr/>
              <a:lstStyle/>
              <a:p>
                <a:r>
                  <a:rPr lang="en-GB">
                    <a:noFill/>
                  </a:rPr>
                  <a:t> </a:t>
                </a:r>
              </a:p>
            </p:txBody>
          </p:sp>
        </mc:Fallback>
      </mc:AlternateContent>
      <p:cxnSp>
        <p:nvCxnSpPr>
          <p:cNvPr id="24" name="AutoShape 12">
            <a:extLst>
              <a:ext uri="{FF2B5EF4-FFF2-40B4-BE49-F238E27FC236}">
                <a16:creationId xmlns:a16="http://schemas.microsoft.com/office/drawing/2014/main" id="{C4BAF41D-A21E-4ECB-656B-A07483373D0F}"/>
              </a:ext>
            </a:extLst>
          </p:cNvPr>
          <p:cNvCxnSpPr>
            <a:cxnSpLocks noChangeShapeType="1"/>
          </p:cNvCxnSpPr>
          <p:nvPr/>
        </p:nvCxnSpPr>
        <p:spPr bwMode="auto">
          <a:xfrm>
            <a:off x="2592388" y="472652"/>
            <a:ext cx="3168650" cy="0"/>
          </a:xfrm>
          <a:prstGeom prst="straightConnector1">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25" name="Group 34">
            <a:extLst>
              <a:ext uri="{FF2B5EF4-FFF2-40B4-BE49-F238E27FC236}">
                <a16:creationId xmlns:a16="http://schemas.microsoft.com/office/drawing/2014/main" id="{F7C16639-0624-A86D-C533-342087A25C17}"/>
              </a:ext>
            </a:extLst>
          </p:cNvPr>
          <p:cNvGrpSpPr>
            <a:grpSpLocks noChangeAspect="1"/>
          </p:cNvGrpSpPr>
          <p:nvPr/>
        </p:nvGrpSpPr>
        <p:grpSpPr bwMode="auto">
          <a:xfrm>
            <a:off x="63500" y="-71661"/>
            <a:ext cx="1592883" cy="735917"/>
            <a:chOff x="230" y="217"/>
            <a:chExt cx="1096" cy="507"/>
          </a:xfrm>
        </p:grpSpPr>
        <p:sp>
          <p:nvSpPr>
            <p:cNvPr id="26" name="AutoShape 33">
              <a:extLst>
                <a:ext uri="{FF2B5EF4-FFF2-40B4-BE49-F238E27FC236}">
                  <a16:creationId xmlns:a16="http://schemas.microsoft.com/office/drawing/2014/main" id="{B0977F08-7F89-9C2B-5786-2E4BDD41F0D9}"/>
                </a:ext>
              </a:extLst>
            </p:cNvPr>
            <p:cNvSpPr>
              <a:spLocks noChangeAspect="1" noChangeArrowheads="1" noTextEdit="1"/>
            </p:cNvSpPr>
            <p:nvPr/>
          </p:nvSpPr>
          <p:spPr bwMode="auto">
            <a:xfrm>
              <a:off x="230" y="217"/>
              <a:ext cx="1096" cy="5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27" name="Freeform 37">
              <a:extLst>
                <a:ext uri="{FF2B5EF4-FFF2-40B4-BE49-F238E27FC236}">
                  <a16:creationId xmlns:a16="http://schemas.microsoft.com/office/drawing/2014/main" id="{7CD9788E-48FA-03DA-B7F7-2E8DAB42F360}"/>
                </a:ext>
              </a:extLst>
            </p:cNvPr>
            <p:cNvSpPr>
              <a:spLocks noEditPoints="1"/>
            </p:cNvSpPr>
            <p:nvPr/>
          </p:nvSpPr>
          <p:spPr bwMode="auto">
            <a:xfrm>
              <a:off x="661" y="366"/>
              <a:ext cx="544" cy="241"/>
            </a:xfrm>
            <a:custGeom>
              <a:avLst/>
              <a:gdLst>
                <a:gd name="T0" fmla="*/ 1 w 2179"/>
                <a:gd name="T1" fmla="*/ 1 h 964"/>
                <a:gd name="T2" fmla="*/ 2 w 2179"/>
                <a:gd name="T3" fmla="*/ 1 h 964"/>
                <a:gd name="T4" fmla="*/ 1 w 2179"/>
                <a:gd name="T5" fmla="*/ 1 h 964"/>
                <a:gd name="T6" fmla="*/ 1 w 2179"/>
                <a:gd name="T7" fmla="*/ 1 h 964"/>
                <a:gd name="T8" fmla="*/ 1 w 2179"/>
                <a:gd name="T9" fmla="*/ 1 h 964"/>
                <a:gd name="T10" fmla="*/ 1 w 2179"/>
                <a:gd name="T11" fmla="*/ 1 h 964"/>
                <a:gd name="T12" fmla="*/ 1 w 2179"/>
                <a:gd name="T13" fmla="*/ 1 h 964"/>
                <a:gd name="T14" fmla="*/ 0 w 2179"/>
                <a:gd name="T15" fmla="*/ 1 h 964"/>
                <a:gd name="T16" fmla="*/ 0 w 2179"/>
                <a:gd name="T17" fmla="*/ 1 h 964"/>
                <a:gd name="T18" fmla="*/ 0 w 2179"/>
                <a:gd name="T19" fmla="*/ 1 h 964"/>
                <a:gd name="T20" fmla="*/ 0 w 2179"/>
                <a:gd name="T21" fmla="*/ 1 h 964"/>
                <a:gd name="T22" fmla="*/ 0 w 2179"/>
                <a:gd name="T23" fmla="*/ 1 h 964"/>
                <a:gd name="T24" fmla="*/ 0 w 2179"/>
                <a:gd name="T25" fmla="*/ 1 h 964"/>
                <a:gd name="T26" fmla="*/ 1 w 2179"/>
                <a:gd name="T27" fmla="*/ 1 h 964"/>
                <a:gd name="T28" fmla="*/ 1 w 2179"/>
                <a:gd name="T29" fmla="*/ 1 h 964"/>
                <a:gd name="T30" fmla="*/ 1 w 2179"/>
                <a:gd name="T31" fmla="*/ 1 h 964"/>
                <a:gd name="T32" fmla="*/ 1 w 2179"/>
                <a:gd name="T33" fmla="*/ 1 h 964"/>
                <a:gd name="T34" fmla="*/ 1 w 2179"/>
                <a:gd name="T35" fmla="*/ 1 h 964"/>
                <a:gd name="T36" fmla="*/ 1 w 2179"/>
                <a:gd name="T37" fmla="*/ 1 h 964"/>
                <a:gd name="T38" fmla="*/ 0 w 2179"/>
                <a:gd name="T39" fmla="*/ 1 h 964"/>
                <a:gd name="T40" fmla="*/ 0 w 2179"/>
                <a:gd name="T41" fmla="*/ 1 h 964"/>
                <a:gd name="T42" fmla="*/ 0 w 2179"/>
                <a:gd name="T43" fmla="*/ 1 h 964"/>
                <a:gd name="T44" fmla="*/ 0 w 2179"/>
                <a:gd name="T45" fmla="*/ 1 h 964"/>
                <a:gd name="T46" fmla="*/ 2 w 2179"/>
                <a:gd name="T47" fmla="*/ 1 h 964"/>
                <a:gd name="T48" fmla="*/ 2 w 2179"/>
                <a:gd name="T49" fmla="*/ 1 h 964"/>
                <a:gd name="T50" fmla="*/ 1 w 2179"/>
                <a:gd name="T51" fmla="*/ 1 h 964"/>
                <a:gd name="T52" fmla="*/ 1 w 2179"/>
                <a:gd name="T53" fmla="*/ 1 h 964"/>
                <a:gd name="T54" fmla="*/ 1 w 2179"/>
                <a:gd name="T55" fmla="*/ 1 h 964"/>
                <a:gd name="T56" fmla="*/ 1 w 2179"/>
                <a:gd name="T57" fmla="*/ 1 h 964"/>
                <a:gd name="T58" fmla="*/ 0 w 2179"/>
                <a:gd name="T59" fmla="*/ 1 h 964"/>
                <a:gd name="T60" fmla="*/ 0 w 2179"/>
                <a:gd name="T61" fmla="*/ 1 h 964"/>
                <a:gd name="T62" fmla="*/ 0 w 2179"/>
                <a:gd name="T63" fmla="*/ 1 h 964"/>
                <a:gd name="T64" fmla="*/ 2 w 2179"/>
                <a:gd name="T65" fmla="*/ 1 h 964"/>
                <a:gd name="T66" fmla="*/ 2 w 2179"/>
                <a:gd name="T67" fmla="*/ 1 h 964"/>
                <a:gd name="T68" fmla="*/ 2 w 2179"/>
                <a:gd name="T69" fmla="*/ 1 h 964"/>
                <a:gd name="T70" fmla="*/ 2 w 2179"/>
                <a:gd name="T71" fmla="*/ 1 h 964"/>
                <a:gd name="T72" fmla="*/ 1 w 2179"/>
                <a:gd name="T73" fmla="*/ 1 h 964"/>
                <a:gd name="T74" fmla="*/ 1 w 2179"/>
                <a:gd name="T75" fmla="*/ 1 h 964"/>
                <a:gd name="T76" fmla="*/ 1 w 2179"/>
                <a:gd name="T77" fmla="*/ 1 h 964"/>
                <a:gd name="T78" fmla="*/ 1 w 2179"/>
                <a:gd name="T79" fmla="*/ 1 h 964"/>
                <a:gd name="T80" fmla="*/ 0 w 2179"/>
                <a:gd name="T81" fmla="*/ 1 h 964"/>
                <a:gd name="T82" fmla="*/ 0 w 2179"/>
                <a:gd name="T83" fmla="*/ 1 h 964"/>
                <a:gd name="T84" fmla="*/ 0 w 2179"/>
                <a:gd name="T85" fmla="*/ 1 h 964"/>
                <a:gd name="T86" fmla="*/ 0 w 2179"/>
                <a:gd name="T87" fmla="*/ 0 h 964"/>
                <a:gd name="T88" fmla="*/ 0 w 2179"/>
                <a:gd name="T89" fmla="*/ 0 h 964"/>
                <a:gd name="T90" fmla="*/ 0 w 2179"/>
                <a:gd name="T91" fmla="*/ 0 h 964"/>
                <a:gd name="T92" fmla="*/ 1 w 2179"/>
                <a:gd name="T93" fmla="*/ 0 h 964"/>
                <a:gd name="T94" fmla="*/ 0 w 2179"/>
                <a:gd name="T95" fmla="*/ 0 h 964"/>
                <a:gd name="T96" fmla="*/ 0 w 2179"/>
                <a:gd name="T97" fmla="*/ 0 h 964"/>
                <a:gd name="T98" fmla="*/ 0 w 2179"/>
                <a:gd name="T99" fmla="*/ 0 h 964"/>
                <a:gd name="T100" fmla="*/ 1 w 2179"/>
                <a:gd name="T101" fmla="*/ 0 h 964"/>
                <a:gd name="T102" fmla="*/ 1 w 2179"/>
                <a:gd name="T103" fmla="*/ 0 h 964"/>
                <a:gd name="T104" fmla="*/ 1 w 2179"/>
                <a:gd name="T105" fmla="*/ 0 h 964"/>
                <a:gd name="T106" fmla="*/ 1 w 2179"/>
                <a:gd name="T107" fmla="*/ 0 h 964"/>
                <a:gd name="T108" fmla="*/ 1 w 2179"/>
                <a:gd name="T109" fmla="*/ 0 h 964"/>
                <a:gd name="T110" fmla="*/ 0 w 2179"/>
                <a:gd name="T111" fmla="*/ 0 h 964"/>
                <a:gd name="T112" fmla="*/ 0 w 2179"/>
                <a:gd name="T113" fmla="*/ 0 h 964"/>
                <a:gd name="T114" fmla="*/ 0 w 2179"/>
                <a:gd name="T115" fmla="*/ 0 h 96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2179" h="964">
                  <a:moveTo>
                    <a:pt x="1059" y="766"/>
                  </a:moveTo>
                  <a:lnTo>
                    <a:pt x="1059" y="834"/>
                  </a:lnTo>
                  <a:lnTo>
                    <a:pt x="1085" y="834"/>
                  </a:lnTo>
                  <a:lnTo>
                    <a:pt x="1107" y="831"/>
                  </a:lnTo>
                  <a:lnTo>
                    <a:pt x="1121" y="825"/>
                  </a:lnTo>
                  <a:lnTo>
                    <a:pt x="1131" y="814"/>
                  </a:lnTo>
                  <a:lnTo>
                    <a:pt x="1133" y="799"/>
                  </a:lnTo>
                  <a:lnTo>
                    <a:pt x="1131" y="786"/>
                  </a:lnTo>
                  <a:lnTo>
                    <a:pt x="1123" y="776"/>
                  </a:lnTo>
                  <a:lnTo>
                    <a:pt x="1109" y="769"/>
                  </a:lnTo>
                  <a:lnTo>
                    <a:pt x="1089" y="766"/>
                  </a:lnTo>
                  <a:lnTo>
                    <a:pt x="1059" y="766"/>
                  </a:lnTo>
                  <a:close/>
                  <a:moveTo>
                    <a:pt x="1677" y="738"/>
                  </a:moveTo>
                  <a:lnTo>
                    <a:pt x="1714" y="738"/>
                  </a:lnTo>
                  <a:lnTo>
                    <a:pt x="1780" y="838"/>
                  </a:lnTo>
                  <a:lnTo>
                    <a:pt x="1845" y="738"/>
                  </a:lnTo>
                  <a:lnTo>
                    <a:pt x="1883" y="738"/>
                  </a:lnTo>
                  <a:lnTo>
                    <a:pt x="1796" y="867"/>
                  </a:lnTo>
                  <a:lnTo>
                    <a:pt x="1796" y="960"/>
                  </a:lnTo>
                  <a:lnTo>
                    <a:pt x="1764" y="960"/>
                  </a:lnTo>
                  <a:lnTo>
                    <a:pt x="1764" y="867"/>
                  </a:lnTo>
                  <a:lnTo>
                    <a:pt x="1677" y="738"/>
                  </a:lnTo>
                  <a:close/>
                  <a:moveTo>
                    <a:pt x="1487" y="738"/>
                  </a:moveTo>
                  <a:lnTo>
                    <a:pt x="1657" y="738"/>
                  </a:lnTo>
                  <a:lnTo>
                    <a:pt x="1657" y="766"/>
                  </a:lnTo>
                  <a:lnTo>
                    <a:pt x="1588" y="766"/>
                  </a:lnTo>
                  <a:lnTo>
                    <a:pt x="1588" y="960"/>
                  </a:lnTo>
                  <a:lnTo>
                    <a:pt x="1556" y="960"/>
                  </a:lnTo>
                  <a:lnTo>
                    <a:pt x="1556" y="766"/>
                  </a:lnTo>
                  <a:lnTo>
                    <a:pt x="1487" y="766"/>
                  </a:lnTo>
                  <a:lnTo>
                    <a:pt x="1487" y="738"/>
                  </a:lnTo>
                  <a:close/>
                  <a:moveTo>
                    <a:pt x="1410" y="738"/>
                  </a:moveTo>
                  <a:lnTo>
                    <a:pt x="1441" y="738"/>
                  </a:lnTo>
                  <a:lnTo>
                    <a:pt x="1441" y="960"/>
                  </a:lnTo>
                  <a:lnTo>
                    <a:pt x="1410" y="960"/>
                  </a:lnTo>
                  <a:lnTo>
                    <a:pt x="1410" y="738"/>
                  </a:lnTo>
                  <a:close/>
                  <a:moveTo>
                    <a:pt x="1027" y="738"/>
                  </a:moveTo>
                  <a:lnTo>
                    <a:pt x="1081" y="738"/>
                  </a:lnTo>
                  <a:lnTo>
                    <a:pt x="1097" y="738"/>
                  </a:lnTo>
                  <a:lnTo>
                    <a:pt x="1113" y="741"/>
                  </a:lnTo>
                  <a:lnTo>
                    <a:pt x="1128" y="744"/>
                  </a:lnTo>
                  <a:lnTo>
                    <a:pt x="1141" y="749"/>
                  </a:lnTo>
                  <a:lnTo>
                    <a:pt x="1152" y="757"/>
                  </a:lnTo>
                  <a:lnTo>
                    <a:pt x="1160" y="766"/>
                  </a:lnTo>
                  <a:lnTo>
                    <a:pt x="1165" y="781"/>
                  </a:lnTo>
                  <a:lnTo>
                    <a:pt x="1168" y="798"/>
                  </a:lnTo>
                  <a:lnTo>
                    <a:pt x="1164" y="818"/>
                  </a:lnTo>
                  <a:lnTo>
                    <a:pt x="1154" y="833"/>
                  </a:lnTo>
                  <a:lnTo>
                    <a:pt x="1140" y="843"/>
                  </a:lnTo>
                  <a:lnTo>
                    <a:pt x="1121" y="849"/>
                  </a:lnTo>
                  <a:lnTo>
                    <a:pt x="1121" y="850"/>
                  </a:lnTo>
                  <a:lnTo>
                    <a:pt x="1131" y="854"/>
                  </a:lnTo>
                  <a:lnTo>
                    <a:pt x="1137" y="861"/>
                  </a:lnTo>
                  <a:lnTo>
                    <a:pt x="1144" y="873"/>
                  </a:lnTo>
                  <a:lnTo>
                    <a:pt x="1185" y="960"/>
                  </a:lnTo>
                  <a:lnTo>
                    <a:pt x="1149" y="960"/>
                  </a:lnTo>
                  <a:lnTo>
                    <a:pt x="1115" y="883"/>
                  </a:lnTo>
                  <a:lnTo>
                    <a:pt x="1108" y="871"/>
                  </a:lnTo>
                  <a:lnTo>
                    <a:pt x="1099" y="865"/>
                  </a:lnTo>
                  <a:lnTo>
                    <a:pt x="1089" y="862"/>
                  </a:lnTo>
                  <a:lnTo>
                    <a:pt x="1077" y="862"/>
                  </a:lnTo>
                  <a:lnTo>
                    <a:pt x="1059" y="862"/>
                  </a:lnTo>
                  <a:lnTo>
                    <a:pt x="1059" y="960"/>
                  </a:lnTo>
                  <a:lnTo>
                    <a:pt x="1027" y="960"/>
                  </a:lnTo>
                  <a:lnTo>
                    <a:pt x="1027" y="738"/>
                  </a:lnTo>
                  <a:close/>
                  <a:moveTo>
                    <a:pt x="840" y="738"/>
                  </a:moveTo>
                  <a:lnTo>
                    <a:pt x="965" y="738"/>
                  </a:lnTo>
                  <a:lnTo>
                    <a:pt x="965" y="766"/>
                  </a:lnTo>
                  <a:lnTo>
                    <a:pt x="872" y="766"/>
                  </a:lnTo>
                  <a:lnTo>
                    <a:pt x="872" y="831"/>
                  </a:lnTo>
                  <a:lnTo>
                    <a:pt x="957" y="831"/>
                  </a:lnTo>
                  <a:lnTo>
                    <a:pt x="957" y="859"/>
                  </a:lnTo>
                  <a:lnTo>
                    <a:pt x="872" y="859"/>
                  </a:lnTo>
                  <a:lnTo>
                    <a:pt x="872" y="932"/>
                  </a:lnTo>
                  <a:lnTo>
                    <a:pt x="965" y="932"/>
                  </a:lnTo>
                  <a:lnTo>
                    <a:pt x="965" y="960"/>
                  </a:lnTo>
                  <a:lnTo>
                    <a:pt x="840" y="960"/>
                  </a:lnTo>
                  <a:lnTo>
                    <a:pt x="840" y="738"/>
                  </a:lnTo>
                  <a:close/>
                  <a:moveTo>
                    <a:pt x="586" y="738"/>
                  </a:moveTo>
                  <a:lnTo>
                    <a:pt x="622" y="738"/>
                  </a:lnTo>
                  <a:lnTo>
                    <a:pt x="691" y="932"/>
                  </a:lnTo>
                  <a:lnTo>
                    <a:pt x="761" y="738"/>
                  </a:lnTo>
                  <a:lnTo>
                    <a:pt x="794" y="738"/>
                  </a:lnTo>
                  <a:lnTo>
                    <a:pt x="709" y="960"/>
                  </a:lnTo>
                  <a:lnTo>
                    <a:pt x="670" y="960"/>
                  </a:lnTo>
                  <a:lnTo>
                    <a:pt x="586" y="738"/>
                  </a:lnTo>
                  <a:close/>
                  <a:moveTo>
                    <a:pt x="510" y="738"/>
                  </a:moveTo>
                  <a:lnTo>
                    <a:pt x="542" y="738"/>
                  </a:lnTo>
                  <a:lnTo>
                    <a:pt x="542" y="960"/>
                  </a:lnTo>
                  <a:lnTo>
                    <a:pt x="510" y="960"/>
                  </a:lnTo>
                  <a:lnTo>
                    <a:pt x="510" y="738"/>
                  </a:lnTo>
                  <a:close/>
                  <a:moveTo>
                    <a:pt x="267" y="738"/>
                  </a:moveTo>
                  <a:lnTo>
                    <a:pt x="311" y="738"/>
                  </a:lnTo>
                  <a:lnTo>
                    <a:pt x="408" y="918"/>
                  </a:lnTo>
                  <a:lnTo>
                    <a:pt x="409" y="918"/>
                  </a:lnTo>
                  <a:lnTo>
                    <a:pt x="409" y="738"/>
                  </a:lnTo>
                  <a:lnTo>
                    <a:pt x="441" y="738"/>
                  </a:lnTo>
                  <a:lnTo>
                    <a:pt x="441" y="960"/>
                  </a:lnTo>
                  <a:lnTo>
                    <a:pt x="400" y="960"/>
                  </a:lnTo>
                  <a:lnTo>
                    <a:pt x="300" y="778"/>
                  </a:lnTo>
                  <a:lnTo>
                    <a:pt x="299" y="778"/>
                  </a:lnTo>
                  <a:lnTo>
                    <a:pt x="299" y="960"/>
                  </a:lnTo>
                  <a:lnTo>
                    <a:pt x="267" y="960"/>
                  </a:lnTo>
                  <a:lnTo>
                    <a:pt x="267" y="738"/>
                  </a:lnTo>
                  <a:close/>
                  <a:moveTo>
                    <a:pt x="25" y="738"/>
                  </a:moveTo>
                  <a:lnTo>
                    <a:pt x="57" y="738"/>
                  </a:lnTo>
                  <a:lnTo>
                    <a:pt x="57" y="865"/>
                  </a:lnTo>
                  <a:lnTo>
                    <a:pt x="57" y="884"/>
                  </a:lnTo>
                  <a:lnTo>
                    <a:pt x="61" y="902"/>
                  </a:lnTo>
                  <a:lnTo>
                    <a:pt x="68" y="916"/>
                  </a:lnTo>
                  <a:lnTo>
                    <a:pt x="78" y="927"/>
                  </a:lnTo>
                  <a:lnTo>
                    <a:pt x="93" y="934"/>
                  </a:lnTo>
                  <a:lnTo>
                    <a:pt x="110" y="936"/>
                  </a:lnTo>
                  <a:lnTo>
                    <a:pt x="129" y="934"/>
                  </a:lnTo>
                  <a:lnTo>
                    <a:pt x="144" y="927"/>
                  </a:lnTo>
                  <a:lnTo>
                    <a:pt x="153" y="916"/>
                  </a:lnTo>
                  <a:lnTo>
                    <a:pt x="161" y="902"/>
                  </a:lnTo>
                  <a:lnTo>
                    <a:pt x="163" y="884"/>
                  </a:lnTo>
                  <a:lnTo>
                    <a:pt x="165" y="865"/>
                  </a:lnTo>
                  <a:lnTo>
                    <a:pt x="165" y="738"/>
                  </a:lnTo>
                  <a:lnTo>
                    <a:pt x="197" y="738"/>
                  </a:lnTo>
                  <a:lnTo>
                    <a:pt x="197" y="869"/>
                  </a:lnTo>
                  <a:lnTo>
                    <a:pt x="194" y="898"/>
                  </a:lnTo>
                  <a:lnTo>
                    <a:pt x="187" y="922"/>
                  </a:lnTo>
                  <a:lnTo>
                    <a:pt x="174" y="940"/>
                  </a:lnTo>
                  <a:lnTo>
                    <a:pt x="158" y="954"/>
                  </a:lnTo>
                  <a:lnTo>
                    <a:pt x="137" y="962"/>
                  </a:lnTo>
                  <a:lnTo>
                    <a:pt x="110" y="964"/>
                  </a:lnTo>
                  <a:lnTo>
                    <a:pt x="85" y="962"/>
                  </a:lnTo>
                  <a:lnTo>
                    <a:pt x="64" y="954"/>
                  </a:lnTo>
                  <a:lnTo>
                    <a:pt x="48" y="940"/>
                  </a:lnTo>
                  <a:lnTo>
                    <a:pt x="35" y="922"/>
                  </a:lnTo>
                  <a:lnTo>
                    <a:pt x="28" y="898"/>
                  </a:lnTo>
                  <a:lnTo>
                    <a:pt x="25" y="869"/>
                  </a:lnTo>
                  <a:lnTo>
                    <a:pt x="25" y="738"/>
                  </a:lnTo>
                  <a:close/>
                  <a:moveTo>
                    <a:pt x="1295" y="734"/>
                  </a:moveTo>
                  <a:lnTo>
                    <a:pt x="1318" y="737"/>
                  </a:lnTo>
                  <a:lnTo>
                    <a:pt x="1342" y="742"/>
                  </a:lnTo>
                  <a:lnTo>
                    <a:pt x="1338" y="772"/>
                  </a:lnTo>
                  <a:lnTo>
                    <a:pt x="1323" y="766"/>
                  </a:lnTo>
                  <a:lnTo>
                    <a:pt x="1311" y="764"/>
                  </a:lnTo>
                  <a:lnTo>
                    <a:pt x="1297" y="762"/>
                  </a:lnTo>
                  <a:lnTo>
                    <a:pt x="1285" y="764"/>
                  </a:lnTo>
                  <a:lnTo>
                    <a:pt x="1274" y="766"/>
                  </a:lnTo>
                  <a:lnTo>
                    <a:pt x="1266" y="772"/>
                  </a:lnTo>
                  <a:lnTo>
                    <a:pt x="1259" y="781"/>
                  </a:lnTo>
                  <a:lnTo>
                    <a:pt x="1257" y="793"/>
                  </a:lnTo>
                  <a:lnTo>
                    <a:pt x="1259" y="803"/>
                  </a:lnTo>
                  <a:lnTo>
                    <a:pt x="1266" y="811"/>
                  </a:lnTo>
                  <a:lnTo>
                    <a:pt x="1274" y="818"/>
                  </a:lnTo>
                  <a:lnTo>
                    <a:pt x="1286" y="825"/>
                  </a:lnTo>
                  <a:lnTo>
                    <a:pt x="1298" y="830"/>
                  </a:lnTo>
                  <a:lnTo>
                    <a:pt x="1311" y="837"/>
                  </a:lnTo>
                  <a:lnTo>
                    <a:pt x="1325" y="845"/>
                  </a:lnTo>
                  <a:lnTo>
                    <a:pt x="1335" y="854"/>
                  </a:lnTo>
                  <a:lnTo>
                    <a:pt x="1344" y="866"/>
                  </a:lnTo>
                  <a:lnTo>
                    <a:pt x="1350" y="881"/>
                  </a:lnTo>
                  <a:lnTo>
                    <a:pt x="1352" y="898"/>
                  </a:lnTo>
                  <a:lnTo>
                    <a:pt x="1350" y="916"/>
                  </a:lnTo>
                  <a:lnTo>
                    <a:pt x="1344" y="932"/>
                  </a:lnTo>
                  <a:lnTo>
                    <a:pt x="1335" y="944"/>
                  </a:lnTo>
                  <a:lnTo>
                    <a:pt x="1322" y="954"/>
                  </a:lnTo>
                  <a:lnTo>
                    <a:pt x="1307" y="959"/>
                  </a:lnTo>
                  <a:lnTo>
                    <a:pt x="1290" y="963"/>
                  </a:lnTo>
                  <a:lnTo>
                    <a:pt x="1271" y="964"/>
                  </a:lnTo>
                  <a:lnTo>
                    <a:pt x="1249" y="962"/>
                  </a:lnTo>
                  <a:lnTo>
                    <a:pt x="1226" y="955"/>
                  </a:lnTo>
                  <a:lnTo>
                    <a:pt x="1229" y="926"/>
                  </a:lnTo>
                  <a:lnTo>
                    <a:pt x="1242" y="930"/>
                  </a:lnTo>
                  <a:lnTo>
                    <a:pt x="1258" y="935"/>
                  </a:lnTo>
                  <a:lnTo>
                    <a:pt x="1275" y="936"/>
                  </a:lnTo>
                  <a:lnTo>
                    <a:pt x="1287" y="935"/>
                  </a:lnTo>
                  <a:lnTo>
                    <a:pt x="1298" y="931"/>
                  </a:lnTo>
                  <a:lnTo>
                    <a:pt x="1309" y="924"/>
                  </a:lnTo>
                  <a:lnTo>
                    <a:pt x="1317" y="914"/>
                  </a:lnTo>
                  <a:lnTo>
                    <a:pt x="1319" y="900"/>
                  </a:lnTo>
                  <a:lnTo>
                    <a:pt x="1317" y="888"/>
                  </a:lnTo>
                  <a:lnTo>
                    <a:pt x="1311" y="878"/>
                  </a:lnTo>
                  <a:lnTo>
                    <a:pt x="1302" y="871"/>
                  </a:lnTo>
                  <a:lnTo>
                    <a:pt x="1290" y="865"/>
                  </a:lnTo>
                  <a:lnTo>
                    <a:pt x="1278" y="858"/>
                  </a:lnTo>
                  <a:lnTo>
                    <a:pt x="1265" y="851"/>
                  </a:lnTo>
                  <a:lnTo>
                    <a:pt x="1253" y="845"/>
                  </a:lnTo>
                  <a:lnTo>
                    <a:pt x="1241" y="837"/>
                  </a:lnTo>
                  <a:lnTo>
                    <a:pt x="1232" y="826"/>
                  </a:lnTo>
                  <a:lnTo>
                    <a:pt x="1226" y="811"/>
                  </a:lnTo>
                  <a:lnTo>
                    <a:pt x="1224" y="796"/>
                  </a:lnTo>
                  <a:lnTo>
                    <a:pt x="1226" y="777"/>
                  </a:lnTo>
                  <a:lnTo>
                    <a:pt x="1233" y="762"/>
                  </a:lnTo>
                  <a:lnTo>
                    <a:pt x="1245" y="750"/>
                  </a:lnTo>
                  <a:lnTo>
                    <a:pt x="1258" y="741"/>
                  </a:lnTo>
                  <a:lnTo>
                    <a:pt x="1275" y="737"/>
                  </a:lnTo>
                  <a:lnTo>
                    <a:pt x="1295" y="734"/>
                  </a:lnTo>
                  <a:close/>
                  <a:moveTo>
                    <a:pt x="55" y="398"/>
                  </a:moveTo>
                  <a:lnTo>
                    <a:pt x="55" y="477"/>
                  </a:lnTo>
                  <a:lnTo>
                    <a:pt x="86" y="477"/>
                  </a:lnTo>
                  <a:lnTo>
                    <a:pt x="98" y="475"/>
                  </a:lnTo>
                  <a:lnTo>
                    <a:pt x="110" y="471"/>
                  </a:lnTo>
                  <a:lnTo>
                    <a:pt x="121" y="463"/>
                  </a:lnTo>
                  <a:lnTo>
                    <a:pt x="128" y="453"/>
                  </a:lnTo>
                  <a:lnTo>
                    <a:pt x="130" y="437"/>
                  </a:lnTo>
                  <a:lnTo>
                    <a:pt x="128" y="425"/>
                  </a:lnTo>
                  <a:lnTo>
                    <a:pt x="122" y="414"/>
                  </a:lnTo>
                  <a:lnTo>
                    <a:pt x="113" y="408"/>
                  </a:lnTo>
                  <a:lnTo>
                    <a:pt x="102" y="402"/>
                  </a:lnTo>
                  <a:lnTo>
                    <a:pt x="92" y="400"/>
                  </a:lnTo>
                  <a:lnTo>
                    <a:pt x="81" y="398"/>
                  </a:lnTo>
                  <a:lnTo>
                    <a:pt x="55" y="398"/>
                  </a:lnTo>
                  <a:close/>
                  <a:moveTo>
                    <a:pt x="310" y="396"/>
                  </a:moveTo>
                  <a:lnTo>
                    <a:pt x="291" y="397"/>
                  </a:lnTo>
                  <a:lnTo>
                    <a:pt x="274" y="405"/>
                  </a:lnTo>
                  <a:lnTo>
                    <a:pt x="260" y="416"/>
                  </a:lnTo>
                  <a:lnTo>
                    <a:pt x="251" y="429"/>
                  </a:lnTo>
                  <a:lnTo>
                    <a:pt x="243" y="445"/>
                  </a:lnTo>
                  <a:lnTo>
                    <a:pt x="239" y="463"/>
                  </a:lnTo>
                  <a:lnTo>
                    <a:pt x="237" y="482"/>
                  </a:lnTo>
                  <a:lnTo>
                    <a:pt x="238" y="501"/>
                  </a:lnTo>
                  <a:lnTo>
                    <a:pt x="243" y="518"/>
                  </a:lnTo>
                  <a:lnTo>
                    <a:pt x="250" y="535"/>
                  </a:lnTo>
                  <a:lnTo>
                    <a:pt x="260" y="548"/>
                  </a:lnTo>
                  <a:lnTo>
                    <a:pt x="274" y="559"/>
                  </a:lnTo>
                  <a:lnTo>
                    <a:pt x="290" y="566"/>
                  </a:lnTo>
                  <a:lnTo>
                    <a:pt x="310" y="568"/>
                  </a:lnTo>
                  <a:lnTo>
                    <a:pt x="331" y="566"/>
                  </a:lnTo>
                  <a:lnTo>
                    <a:pt x="347" y="559"/>
                  </a:lnTo>
                  <a:lnTo>
                    <a:pt x="360" y="548"/>
                  </a:lnTo>
                  <a:lnTo>
                    <a:pt x="371" y="535"/>
                  </a:lnTo>
                  <a:lnTo>
                    <a:pt x="377" y="518"/>
                  </a:lnTo>
                  <a:lnTo>
                    <a:pt x="381" y="501"/>
                  </a:lnTo>
                  <a:lnTo>
                    <a:pt x="384" y="482"/>
                  </a:lnTo>
                  <a:lnTo>
                    <a:pt x="381" y="463"/>
                  </a:lnTo>
                  <a:lnTo>
                    <a:pt x="377" y="445"/>
                  </a:lnTo>
                  <a:lnTo>
                    <a:pt x="369" y="429"/>
                  </a:lnTo>
                  <a:lnTo>
                    <a:pt x="360" y="416"/>
                  </a:lnTo>
                  <a:lnTo>
                    <a:pt x="347" y="405"/>
                  </a:lnTo>
                  <a:lnTo>
                    <a:pt x="330" y="397"/>
                  </a:lnTo>
                  <a:lnTo>
                    <a:pt x="310" y="396"/>
                  </a:lnTo>
                  <a:close/>
                  <a:moveTo>
                    <a:pt x="1920" y="371"/>
                  </a:moveTo>
                  <a:lnTo>
                    <a:pt x="1952" y="371"/>
                  </a:lnTo>
                  <a:lnTo>
                    <a:pt x="1952" y="592"/>
                  </a:lnTo>
                  <a:lnTo>
                    <a:pt x="1920" y="592"/>
                  </a:lnTo>
                  <a:lnTo>
                    <a:pt x="1920" y="371"/>
                  </a:lnTo>
                  <a:close/>
                  <a:moveTo>
                    <a:pt x="1677" y="371"/>
                  </a:moveTo>
                  <a:lnTo>
                    <a:pt x="1719" y="371"/>
                  </a:lnTo>
                  <a:lnTo>
                    <a:pt x="1817" y="550"/>
                  </a:lnTo>
                  <a:lnTo>
                    <a:pt x="1819" y="550"/>
                  </a:lnTo>
                  <a:lnTo>
                    <a:pt x="1819" y="371"/>
                  </a:lnTo>
                  <a:lnTo>
                    <a:pt x="1851" y="371"/>
                  </a:lnTo>
                  <a:lnTo>
                    <a:pt x="1851" y="592"/>
                  </a:lnTo>
                  <a:lnTo>
                    <a:pt x="1809" y="592"/>
                  </a:lnTo>
                  <a:lnTo>
                    <a:pt x="1708" y="410"/>
                  </a:lnTo>
                  <a:lnTo>
                    <a:pt x="1708" y="592"/>
                  </a:lnTo>
                  <a:lnTo>
                    <a:pt x="1677" y="592"/>
                  </a:lnTo>
                  <a:lnTo>
                    <a:pt x="1677" y="371"/>
                  </a:lnTo>
                  <a:close/>
                  <a:moveTo>
                    <a:pt x="1435" y="371"/>
                  </a:moveTo>
                  <a:lnTo>
                    <a:pt x="1467" y="371"/>
                  </a:lnTo>
                  <a:lnTo>
                    <a:pt x="1467" y="463"/>
                  </a:lnTo>
                  <a:lnTo>
                    <a:pt x="1573" y="463"/>
                  </a:lnTo>
                  <a:lnTo>
                    <a:pt x="1573" y="371"/>
                  </a:lnTo>
                  <a:lnTo>
                    <a:pt x="1605" y="371"/>
                  </a:lnTo>
                  <a:lnTo>
                    <a:pt x="1605" y="592"/>
                  </a:lnTo>
                  <a:lnTo>
                    <a:pt x="1573" y="592"/>
                  </a:lnTo>
                  <a:lnTo>
                    <a:pt x="1573" y="491"/>
                  </a:lnTo>
                  <a:lnTo>
                    <a:pt x="1467" y="491"/>
                  </a:lnTo>
                  <a:lnTo>
                    <a:pt x="1467" y="592"/>
                  </a:lnTo>
                  <a:lnTo>
                    <a:pt x="1435" y="592"/>
                  </a:lnTo>
                  <a:lnTo>
                    <a:pt x="1435" y="371"/>
                  </a:lnTo>
                  <a:close/>
                  <a:moveTo>
                    <a:pt x="1038" y="371"/>
                  </a:moveTo>
                  <a:lnTo>
                    <a:pt x="1161" y="371"/>
                  </a:lnTo>
                  <a:lnTo>
                    <a:pt x="1161" y="398"/>
                  </a:lnTo>
                  <a:lnTo>
                    <a:pt x="1068" y="398"/>
                  </a:lnTo>
                  <a:lnTo>
                    <a:pt x="1068" y="463"/>
                  </a:lnTo>
                  <a:lnTo>
                    <a:pt x="1153" y="463"/>
                  </a:lnTo>
                  <a:lnTo>
                    <a:pt x="1153" y="491"/>
                  </a:lnTo>
                  <a:lnTo>
                    <a:pt x="1068" y="491"/>
                  </a:lnTo>
                  <a:lnTo>
                    <a:pt x="1068" y="564"/>
                  </a:lnTo>
                  <a:lnTo>
                    <a:pt x="1161" y="564"/>
                  </a:lnTo>
                  <a:lnTo>
                    <a:pt x="1161" y="592"/>
                  </a:lnTo>
                  <a:lnTo>
                    <a:pt x="1038" y="592"/>
                  </a:lnTo>
                  <a:lnTo>
                    <a:pt x="1038" y="371"/>
                  </a:lnTo>
                  <a:close/>
                  <a:moveTo>
                    <a:pt x="820" y="371"/>
                  </a:moveTo>
                  <a:lnTo>
                    <a:pt x="990" y="371"/>
                  </a:lnTo>
                  <a:lnTo>
                    <a:pt x="990" y="398"/>
                  </a:lnTo>
                  <a:lnTo>
                    <a:pt x="921" y="398"/>
                  </a:lnTo>
                  <a:lnTo>
                    <a:pt x="921" y="592"/>
                  </a:lnTo>
                  <a:lnTo>
                    <a:pt x="889" y="592"/>
                  </a:lnTo>
                  <a:lnTo>
                    <a:pt x="889" y="398"/>
                  </a:lnTo>
                  <a:lnTo>
                    <a:pt x="820" y="398"/>
                  </a:lnTo>
                  <a:lnTo>
                    <a:pt x="820" y="371"/>
                  </a:lnTo>
                  <a:close/>
                  <a:moveTo>
                    <a:pt x="594" y="371"/>
                  </a:moveTo>
                  <a:lnTo>
                    <a:pt x="631" y="371"/>
                  </a:lnTo>
                  <a:lnTo>
                    <a:pt x="697" y="470"/>
                  </a:lnTo>
                  <a:lnTo>
                    <a:pt x="763" y="371"/>
                  </a:lnTo>
                  <a:lnTo>
                    <a:pt x="800" y="371"/>
                  </a:lnTo>
                  <a:lnTo>
                    <a:pt x="713" y="501"/>
                  </a:lnTo>
                  <a:lnTo>
                    <a:pt x="713" y="592"/>
                  </a:lnTo>
                  <a:lnTo>
                    <a:pt x="682" y="592"/>
                  </a:lnTo>
                  <a:lnTo>
                    <a:pt x="682" y="501"/>
                  </a:lnTo>
                  <a:lnTo>
                    <a:pt x="594" y="371"/>
                  </a:lnTo>
                  <a:close/>
                  <a:moveTo>
                    <a:pt x="476" y="371"/>
                  </a:moveTo>
                  <a:lnTo>
                    <a:pt x="508" y="371"/>
                  </a:lnTo>
                  <a:lnTo>
                    <a:pt x="508" y="564"/>
                  </a:lnTo>
                  <a:lnTo>
                    <a:pt x="601" y="564"/>
                  </a:lnTo>
                  <a:lnTo>
                    <a:pt x="601" y="592"/>
                  </a:lnTo>
                  <a:lnTo>
                    <a:pt x="476" y="592"/>
                  </a:lnTo>
                  <a:lnTo>
                    <a:pt x="476" y="371"/>
                  </a:lnTo>
                  <a:close/>
                  <a:moveTo>
                    <a:pt x="23" y="371"/>
                  </a:moveTo>
                  <a:lnTo>
                    <a:pt x="81" y="371"/>
                  </a:lnTo>
                  <a:lnTo>
                    <a:pt x="100" y="372"/>
                  </a:lnTo>
                  <a:lnTo>
                    <a:pt x="117" y="376"/>
                  </a:lnTo>
                  <a:lnTo>
                    <a:pt x="133" y="381"/>
                  </a:lnTo>
                  <a:lnTo>
                    <a:pt x="146" y="390"/>
                  </a:lnTo>
                  <a:lnTo>
                    <a:pt x="155" y="402"/>
                  </a:lnTo>
                  <a:lnTo>
                    <a:pt x="162" y="417"/>
                  </a:lnTo>
                  <a:lnTo>
                    <a:pt x="163" y="437"/>
                  </a:lnTo>
                  <a:lnTo>
                    <a:pt x="162" y="457"/>
                  </a:lnTo>
                  <a:lnTo>
                    <a:pt x="155" y="473"/>
                  </a:lnTo>
                  <a:lnTo>
                    <a:pt x="146" y="485"/>
                  </a:lnTo>
                  <a:lnTo>
                    <a:pt x="133" y="494"/>
                  </a:lnTo>
                  <a:lnTo>
                    <a:pt x="118" y="499"/>
                  </a:lnTo>
                  <a:lnTo>
                    <a:pt x="102" y="503"/>
                  </a:lnTo>
                  <a:lnTo>
                    <a:pt x="85" y="505"/>
                  </a:lnTo>
                  <a:lnTo>
                    <a:pt x="55" y="505"/>
                  </a:lnTo>
                  <a:lnTo>
                    <a:pt x="55" y="592"/>
                  </a:lnTo>
                  <a:lnTo>
                    <a:pt x="23" y="592"/>
                  </a:lnTo>
                  <a:lnTo>
                    <a:pt x="23" y="371"/>
                  </a:lnTo>
                  <a:close/>
                  <a:moveTo>
                    <a:pt x="2128" y="367"/>
                  </a:moveTo>
                  <a:lnTo>
                    <a:pt x="2154" y="369"/>
                  </a:lnTo>
                  <a:lnTo>
                    <a:pt x="2177" y="377"/>
                  </a:lnTo>
                  <a:lnTo>
                    <a:pt x="2175" y="408"/>
                  </a:lnTo>
                  <a:lnTo>
                    <a:pt x="2154" y="398"/>
                  </a:lnTo>
                  <a:lnTo>
                    <a:pt x="2130" y="396"/>
                  </a:lnTo>
                  <a:lnTo>
                    <a:pt x="2106" y="398"/>
                  </a:lnTo>
                  <a:lnTo>
                    <a:pt x="2084" y="406"/>
                  </a:lnTo>
                  <a:lnTo>
                    <a:pt x="2067" y="420"/>
                  </a:lnTo>
                  <a:lnTo>
                    <a:pt x="2055" y="437"/>
                  </a:lnTo>
                  <a:lnTo>
                    <a:pt x="2047" y="458"/>
                  </a:lnTo>
                  <a:lnTo>
                    <a:pt x="2045" y="482"/>
                  </a:lnTo>
                  <a:lnTo>
                    <a:pt x="2047" y="506"/>
                  </a:lnTo>
                  <a:lnTo>
                    <a:pt x="2055" y="527"/>
                  </a:lnTo>
                  <a:lnTo>
                    <a:pt x="2068" y="545"/>
                  </a:lnTo>
                  <a:lnTo>
                    <a:pt x="2086" y="558"/>
                  </a:lnTo>
                  <a:lnTo>
                    <a:pt x="2106" y="566"/>
                  </a:lnTo>
                  <a:lnTo>
                    <a:pt x="2128" y="568"/>
                  </a:lnTo>
                  <a:lnTo>
                    <a:pt x="2146" y="567"/>
                  </a:lnTo>
                  <a:lnTo>
                    <a:pt x="2163" y="563"/>
                  </a:lnTo>
                  <a:lnTo>
                    <a:pt x="2176" y="558"/>
                  </a:lnTo>
                  <a:lnTo>
                    <a:pt x="2179" y="588"/>
                  </a:lnTo>
                  <a:lnTo>
                    <a:pt x="2160" y="594"/>
                  </a:lnTo>
                  <a:lnTo>
                    <a:pt x="2143" y="596"/>
                  </a:lnTo>
                  <a:lnTo>
                    <a:pt x="2127" y="596"/>
                  </a:lnTo>
                  <a:lnTo>
                    <a:pt x="2099" y="594"/>
                  </a:lnTo>
                  <a:lnTo>
                    <a:pt x="2074" y="586"/>
                  </a:lnTo>
                  <a:lnTo>
                    <a:pt x="2053" y="574"/>
                  </a:lnTo>
                  <a:lnTo>
                    <a:pt x="2034" y="556"/>
                  </a:lnTo>
                  <a:lnTo>
                    <a:pt x="2022" y="535"/>
                  </a:lnTo>
                  <a:lnTo>
                    <a:pt x="2014" y="510"/>
                  </a:lnTo>
                  <a:lnTo>
                    <a:pt x="2010" y="481"/>
                  </a:lnTo>
                  <a:lnTo>
                    <a:pt x="2014" y="453"/>
                  </a:lnTo>
                  <a:lnTo>
                    <a:pt x="2022" y="429"/>
                  </a:lnTo>
                  <a:lnTo>
                    <a:pt x="2035" y="408"/>
                  </a:lnTo>
                  <a:lnTo>
                    <a:pt x="2054" y="390"/>
                  </a:lnTo>
                  <a:lnTo>
                    <a:pt x="2075" y="377"/>
                  </a:lnTo>
                  <a:lnTo>
                    <a:pt x="2100" y="371"/>
                  </a:lnTo>
                  <a:lnTo>
                    <a:pt x="2128" y="367"/>
                  </a:lnTo>
                  <a:close/>
                  <a:moveTo>
                    <a:pt x="1331" y="367"/>
                  </a:moveTo>
                  <a:lnTo>
                    <a:pt x="1356" y="369"/>
                  </a:lnTo>
                  <a:lnTo>
                    <a:pt x="1382" y="377"/>
                  </a:lnTo>
                  <a:lnTo>
                    <a:pt x="1379" y="408"/>
                  </a:lnTo>
                  <a:lnTo>
                    <a:pt x="1356" y="398"/>
                  </a:lnTo>
                  <a:lnTo>
                    <a:pt x="1334" y="396"/>
                  </a:lnTo>
                  <a:lnTo>
                    <a:pt x="1309" y="398"/>
                  </a:lnTo>
                  <a:lnTo>
                    <a:pt x="1289" y="406"/>
                  </a:lnTo>
                  <a:lnTo>
                    <a:pt x="1271" y="420"/>
                  </a:lnTo>
                  <a:lnTo>
                    <a:pt x="1258" y="437"/>
                  </a:lnTo>
                  <a:lnTo>
                    <a:pt x="1250" y="458"/>
                  </a:lnTo>
                  <a:lnTo>
                    <a:pt x="1247" y="482"/>
                  </a:lnTo>
                  <a:lnTo>
                    <a:pt x="1251" y="506"/>
                  </a:lnTo>
                  <a:lnTo>
                    <a:pt x="1259" y="527"/>
                  </a:lnTo>
                  <a:lnTo>
                    <a:pt x="1273" y="545"/>
                  </a:lnTo>
                  <a:lnTo>
                    <a:pt x="1290" y="558"/>
                  </a:lnTo>
                  <a:lnTo>
                    <a:pt x="1310" y="566"/>
                  </a:lnTo>
                  <a:lnTo>
                    <a:pt x="1331" y="568"/>
                  </a:lnTo>
                  <a:lnTo>
                    <a:pt x="1348" y="567"/>
                  </a:lnTo>
                  <a:lnTo>
                    <a:pt x="1366" y="563"/>
                  </a:lnTo>
                  <a:lnTo>
                    <a:pt x="1380" y="558"/>
                  </a:lnTo>
                  <a:lnTo>
                    <a:pt x="1382" y="588"/>
                  </a:lnTo>
                  <a:lnTo>
                    <a:pt x="1364" y="594"/>
                  </a:lnTo>
                  <a:lnTo>
                    <a:pt x="1346" y="596"/>
                  </a:lnTo>
                  <a:lnTo>
                    <a:pt x="1331" y="596"/>
                  </a:lnTo>
                  <a:lnTo>
                    <a:pt x="1303" y="594"/>
                  </a:lnTo>
                  <a:lnTo>
                    <a:pt x="1278" y="586"/>
                  </a:lnTo>
                  <a:lnTo>
                    <a:pt x="1255" y="574"/>
                  </a:lnTo>
                  <a:lnTo>
                    <a:pt x="1238" y="556"/>
                  </a:lnTo>
                  <a:lnTo>
                    <a:pt x="1225" y="535"/>
                  </a:lnTo>
                  <a:lnTo>
                    <a:pt x="1217" y="510"/>
                  </a:lnTo>
                  <a:lnTo>
                    <a:pt x="1214" y="481"/>
                  </a:lnTo>
                  <a:lnTo>
                    <a:pt x="1217" y="453"/>
                  </a:lnTo>
                  <a:lnTo>
                    <a:pt x="1226" y="429"/>
                  </a:lnTo>
                  <a:lnTo>
                    <a:pt x="1240" y="408"/>
                  </a:lnTo>
                  <a:lnTo>
                    <a:pt x="1257" y="390"/>
                  </a:lnTo>
                  <a:lnTo>
                    <a:pt x="1279" y="377"/>
                  </a:lnTo>
                  <a:lnTo>
                    <a:pt x="1303" y="371"/>
                  </a:lnTo>
                  <a:lnTo>
                    <a:pt x="1331" y="367"/>
                  </a:lnTo>
                  <a:close/>
                  <a:moveTo>
                    <a:pt x="310" y="367"/>
                  </a:moveTo>
                  <a:lnTo>
                    <a:pt x="337" y="371"/>
                  </a:lnTo>
                  <a:lnTo>
                    <a:pt x="361" y="378"/>
                  </a:lnTo>
                  <a:lnTo>
                    <a:pt x="380" y="392"/>
                  </a:lnTo>
                  <a:lnTo>
                    <a:pt x="396" y="409"/>
                  </a:lnTo>
                  <a:lnTo>
                    <a:pt x="408" y="430"/>
                  </a:lnTo>
                  <a:lnTo>
                    <a:pt x="415" y="454"/>
                  </a:lnTo>
                  <a:lnTo>
                    <a:pt x="417" y="482"/>
                  </a:lnTo>
                  <a:lnTo>
                    <a:pt x="415" y="510"/>
                  </a:lnTo>
                  <a:lnTo>
                    <a:pt x="408" y="534"/>
                  </a:lnTo>
                  <a:lnTo>
                    <a:pt x="396" y="555"/>
                  </a:lnTo>
                  <a:lnTo>
                    <a:pt x="381" y="572"/>
                  </a:lnTo>
                  <a:lnTo>
                    <a:pt x="361" y="586"/>
                  </a:lnTo>
                  <a:lnTo>
                    <a:pt x="337" y="594"/>
                  </a:lnTo>
                  <a:lnTo>
                    <a:pt x="310" y="596"/>
                  </a:lnTo>
                  <a:lnTo>
                    <a:pt x="283" y="594"/>
                  </a:lnTo>
                  <a:lnTo>
                    <a:pt x="259" y="586"/>
                  </a:lnTo>
                  <a:lnTo>
                    <a:pt x="239" y="572"/>
                  </a:lnTo>
                  <a:lnTo>
                    <a:pt x="225" y="555"/>
                  </a:lnTo>
                  <a:lnTo>
                    <a:pt x="213" y="534"/>
                  </a:lnTo>
                  <a:lnTo>
                    <a:pt x="206" y="510"/>
                  </a:lnTo>
                  <a:lnTo>
                    <a:pt x="203" y="482"/>
                  </a:lnTo>
                  <a:lnTo>
                    <a:pt x="206" y="454"/>
                  </a:lnTo>
                  <a:lnTo>
                    <a:pt x="213" y="430"/>
                  </a:lnTo>
                  <a:lnTo>
                    <a:pt x="225" y="409"/>
                  </a:lnTo>
                  <a:lnTo>
                    <a:pt x="241" y="392"/>
                  </a:lnTo>
                  <a:lnTo>
                    <a:pt x="259" y="378"/>
                  </a:lnTo>
                  <a:lnTo>
                    <a:pt x="283" y="371"/>
                  </a:lnTo>
                  <a:lnTo>
                    <a:pt x="310" y="367"/>
                  </a:lnTo>
                  <a:close/>
                  <a:moveTo>
                    <a:pt x="310" y="28"/>
                  </a:moveTo>
                  <a:lnTo>
                    <a:pt x="291" y="31"/>
                  </a:lnTo>
                  <a:lnTo>
                    <a:pt x="274" y="37"/>
                  </a:lnTo>
                  <a:lnTo>
                    <a:pt x="260" y="48"/>
                  </a:lnTo>
                  <a:lnTo>
                    <a:pt x="251" y="61"/>
                  </a:lnTo>
                  <a:lnTo>
                    <a:pt x="243" y="77"/>
                  </a:lnTo>
                  <a:lnTo>
                    <a:pt x="239" y="96"/>
                  </a:lnTo>
                  <a:lnTo>
                    <a:pt x="237" y="114"/>
                  </a:lnTo>
                  <a:lnTo>
                    <a:pt x="238" y="133"/>
                  </a:lnTo>
                  <a:lnTo>
                    <a:pt x="243" y="151"/>
                  </a:lnTo>
                  <a:lnTo>
                    <a:pt x="250" y="167"/>
                  </a:lnTo>
                  <a:lnTo>
                    <a:pt x="260" y="181"/>
                  </a:lnTo>
                  <a:lnTo>
                    <a:pt x="274" y="191"/>
                  </a:lnTo>
                  <a:lnTo>
                    <a:pt x="290" y="198"/>
                  </a:lnTo>
                  <a:lnTo>
                    <a:pt x="310" y="201"/>
                  </a:lnTo>
                  <a:lnTo>
                    <a:pt x="331" y="198"/>
                  </a:lnTo>
                  <a:lnTo>
                    <a:pt x="347" y="191"/>
                  </a:lnTo>
                  <a:lnTo>
                    <a:pt x="360" y="181"/>
                  </a:lnTo>
                  <a:lnTo>
                    <a:pt x="371" y="167"/>
                  </a:lnTo>
                  <a:lnTo>
                    <a:pt x="377" y="151"/>
                  </a:lnTo>
                  <a:lnTo>
                    <a:pt x="381" y="133"/>
                  </a:lnTo>
                  <a:lnTo>
                    <a:pt x="384" y="114"/>
                  </a:lnTo>
                  <a:lnTo>
                    <a:pt x="381" y="96"/>
                  </a:lnTo>
                  <a:lnTo>
                    <a:pt x="377" y="77"/>
                  </a:lnTo>
                  <a:lnTo>
                    <a:pt x="369" y="61"/>
                  </a:lnTo>
                  <a:lnTo>
                    <a:pt x="360" y="48"/>
                  </a:lnTo>
                  <a:lnTo>
                    <a:pt x="347" y="37"/>
                  </a:lnTo>
                  <a:lnTo>
                    <a:pt x="330" y="31"/>
                  </a:lnTo>
                  <a:lnTo>
                    <a:pt x="310" y="28"/>
                  </a:lnTo>
                  <a:close/>
                  <a:moveTo>
                    <a:pt x="963" y="4"/>
                  </a:moveTo>
                  <a:lnTo>
                    <a:pt x="995" y="4"/>
                  </a:lnTo>
                  <a:lnTo>
                    <a:pt x="995" y="101"/>
                  </a:lnTo>
                  <a:lnTo>
                    <a:pt x="1091" y="4"/>
                  </a:lnTo>
                  <a:lnTo>
                    <a:pt x="1133" y="4"/>
                  </a:lnTo>
                  <a:lnTo>
                    <a:pt x="1028" y="108"/>
                  </a:lnTo>
                  <a:lnTo>
                    <a:pt x="1141" y="226"/>
                  </a:lnTo>
                  <a:lnTo>
                    <a:pt x="1095" y="226"/>
                  </a:lnTo>
                  <a:lnTo>
                    <a:pt x="995" y="117"/>
                  </a:lnTo>
                  <a:lnTo>
                    <a:pt x="995" y="226"/>
                  </a:lnTo>
                  <a:lnTo>
                    <a:pt x="963" y="226"/>
                  </a:lnTo>
                  <a:lnTo>
                    <a:pt x="963" y="4"/>
                  </a:lnTo>
                  <a:close/>
                  <a:moveTo>
                    <a:pt x="476" y="4"/>
                  </a:moveTo>
                  <a:lnTo>
                    <a:pt x="529" y="4"/>
                  </a:lnTo>
                  <a:lnTo>
                    <a:pt x="598" y="187"/>
                  </a:lnTo>
                  <a:lnTo>
                    <a:pt x="667" y="4"/>
                  </a:lnTo>
                  <a:lnTo>
                    <a:pt x="719" y="4"/>
                  </a:lnTo>
                  <a:lnTo>
                    <a:pt x="719" y="226"/>
                  </a:lnTo>
                  <a:lnTo>
                    <a:pt x="687" y="226"/>
                  </a:lnTo>
                  <a:lnTo>
                    <a:pt x="687" y="33"/>
                  </a:lnTo>
                  <a:lnTo>
                    <a:pt x="614" y="226"/>
                  </a:lnTo>
                  <a:lnTo>
                    <a:pt x="582" y="226"/>
                  </a:lnTo>
                  <a:lnTo>
                    <a:pt x="509" y="33"/>
                  </a:lnTo>
                  <a:lnTo>
                    <a:pt x="508" y="33"/>
                  </a:lnTo>
                  <a:lnTo>
                    <a:pt x="508" y="226"/>
                  </a:lnTo>
                  <a:lnTo>
                    <a:pt x="476" y="226"/>
                  </a:lnTo>
                  <a:lnTo>
                    <a:pt x="476" y="4"/>
                  </a:lnTo>
                  <a:close/>
                  <a:moveTo>
                    <a:pt x="0" y="4"/>
                  </a:moveTo>
                  <a:lnTo>
                    <a:pt x="169" y="4"/>
                  </a:lnTo>
                  <a:lnTo>
                    <a:pt x="169" y="32"/>
                  </a:lnTo>
                  <a:lnTo>
                    <a:pt x="101" y="32"/>
                  </a:lnTo>
                  <a:lnTo>
                    <a:pt x="101" y="226"/>
                  </a:lnTo>
                  <a:lnTo>
                    <a:pt x="69" y="226"/>
                  </a:lnTo>
                  <a:lnTo>
                    <a:pt x="69" y="32"/>
                  </a:lnTo>
                  <a:lnTo>
                    <a:pt x="0" y="32"/>
                  </a:lnTo>
                  <a:lnTo>
                    <a:pt x="0" y="4"/>
                  </a:lnTo>
                  <a:close/>
                  <a:moveTo>
                    <a:pt x="848" y="0"/>
                  </a:moveTo>
                  <a:lnTo>
                    <a:pt x="872" y="1"/>
                  </a:lnTo>
                  <a:lnTo>
                    <a:pt x="895" y="8"/>
                  </a:lnTo>
                  <a:lnTo>
                    <a:pt x="890" y="37"/>
                  </a:lnTo>
                  <a:lnTo>
                    <a:pt x="877" y="32"/>
                  </a:lnTo>
                  <a:lnTo>
                    <a:pt x="864" y="28"/>
                  </a:lnTo>
                  <a:lnTo>
                    <a:pt x="849" y="28"/>
                  </a:lnTo>
                  <a:lnTo>
                    <a:pt x="838" y="28"/>
                  </a:lnTo>
                  <a:lnTo>
                    <a:pt x="828" y="32"/>
                  </a:lnTo>
                  <a:lnTo>
                    <a:pt x="818" y="37"/>
                  </a:lnTo>
                  <a:lnTo>
                    <a:pt x="812" y="45"/>
                  </a:lnTo>
                  <a:lnTo>
                    <a:pt x="810" y="57"/>
                  </a:lnTo>
                  <a:lnTo>
                    <a:pt x="812" y="68"/>
                  </a:lnTo>
                  <a:lnTo>
                    <a:pt x="818" y="76"/>
                  </a:lnTo>
                  <a:lnTo>
                    <a:pt x="828" y="84"/>
                  </a:lnTo>
                  <a:lnTo>
                    <a:pt x="838" y="89"/>
                  </a:lnTo>
                  <a:lnTo>
                    <a:pt x="852" y="96"/>
                  </a:lnTo>
                  <a:lnTo>
                    <a:pt x="864" y="102"/>
                  </a:lnTo>
                  <a:lnTo>
                    <a:pt x="877" y="109"/>
                  </a:lnTo>
                  <a:lnTo>
                    <a:pt x="887" y="118"/>
                  </a:lnTo>
                  <a:lnTo>
                    <a:pt x="897" y="130"/>
                  </a:lnTo>
                  <a:lnTo>
                    <a:pt x="903" y="145"/>
                  </a:lnTo>
                  <a:lnTo>
                    <a:pt x="905" y="163"/>
                  </a:lnTo>
                  <a:lnTo>
                    <a:pt x="903" y="182"/>
                  </a:lnTo>
                  <a:lnTo>
                    <a:pt x="897" y="197"/>
                  </a:lnTo>
                  <a:lnTo>
                    <a:pt x="887" y="208"/>
                  </a:lnTo>
                  <a:lnTo>
                    <a:pt x="874" y="218"/>
                  </a:lnTo>
                  <a:lnTo>
                    <a:pt x="860" y="224"/>
                  </a:lnTo>
                  <a:lnTo>
                    <a:pt x="842" y="228"/>
                  </a:lnTo>
                  <a:lnTo>
                    <a:pt x="824" y="228"/>
                  </a:lnTo>
                  <a:lnTo>
                    <a:pt x="801" y="226"/>
                  </a:lnTo>
                  <a:lnTo>
                    <a:pt x="779" y="219"/>
                  </a:lnTo>
                  <a:lnTo>
                    <a:pt x="783" y="190"/>
                  </a:lnTo>
                  <a:lnTo>
                    <a:pt x="796" y="195"/>
                  </a:lnTo>
                  <a:lnTo>
                    <a:pt x="812" y="199"/>
                  </a:lnTo>
                  <a:lnTo>
                    <a:pt x="828" y="201"/>
                  </a:lnTo>
                  <a:lnTo>
                    <a:pt x="840" y="199"/>
                  </a:lnTo>
                  <a:lnTo>
                    <a:pt x="852" y="195"/>
                  </a:lnTo>
                  <a:lnTo>
                    <a:pt x="861" y="189"/>
                  </a:lnTo>
                  <a:lnTo>
                    <a:pt x="869" y="178"/>
                  </a:lnTo>
                  <a:lnTo>
                    <a:pt x="872" y="165"/>
                  </a:lnTo>
                  <a:lnTo>
                    <a:pt x="869" y="153"/>
                  </a:lnTo>
                  <a:lnTo>
                    <a:pt x="864" y="143"/>
                  </a:lnTo>
                  <a:lnTo>
                    <a:pt x="854" y="135"/>
                  </a:lnTo>
                  <a:lnTo>
                    <a:pt x="842" y="129"/>
                  </a:lnTo>
                  <a:lnTo>
                    <a:pt x="830" y="122"/>
                  </a:lnTo>
                  <a:lnTo>
                    <a:pt x="817" y="117"/>
                  </a:lnTo>
                  <a:lnTo>
                    <a:pt x="805" y="109"/>
                  </a:lnTo>
                  <a:lnTo>
                    <a:pt x="793" y="101"/>
                  </a:lnTo>
                  <a:lnTo>
                    <a:pt x="785" y="90"/>
                  </a:lnTo>
                  <a:lnTo>
                    <a:pt x="779" y="77"/>
                  </a:lnTo>
                  <a:lnTo>
                    <a:pt x="776" y="60"/>
                  </a:lnTo>
                  <a:lnTo>
                    <a:pt x="779" y="41"/>
                  </a:lnTo>
                  <a:lnTo>
                    <a:pt x="787" y="27"/>
                  </a:lnTo>
                  <a:lnTo>
                    <a:pt x="797" y="15"/>
                  </a:lnTo>
                  <a:lnTo>
                    <a:pt x="812" y="7"/>
                  </a:lnTo>
                  <a:lnTo>
                    <a:pt x="829" y="1"/>
                  </a:lnTo>
                  <a:lnTo>
                    <a:pt x="848" y="0"/>
                  </a:lnTo>
                  <a:close/>
                  <a:moveTo>
                    <a:pt x="310" y="0"/>
                  </a:moveTo>
                  <a:lnTo>
                    <a:pt x="337" y="3"/>
                  </a:lnTo>
                  <a:lnTo>
                    <a:pt x="361" y="11"/>
                  </a:lnTo>
                  <a:lnTo>
                    <a:pt x="380" y="24"/>
                  </a:lnTo>
                  <a:lnTo>
                    <a:pt x="396" y="41"/>
                  </a:lnTo>
                  <a:lnTo>
                    <a:pt x="408" y="62"/>
                  </a:lnTo>
                  <a:lnTo>
                    <a:pt x="415" y="88"/>
                  </a:lnTo>
                  <a:lnTo>
                    <a:pt x="417" y="114"/>
                  </a:lnTo>
                  <a:lnTo>
                    <a:pt x="415" y="142"/>
                  </a:lnTo>
                  <a:lnTo>
                    <a:pt x="408" y="166"/>
                  </a:lnTo>
                  <a:lnTo>
                    <a:pt x="396" y="187"/>
                  </a:lnTo>
                  <a:lnTo>
                    <a:pt x="381" y="205"/>
                  </a:lnTo>
                  <a:lnTo>
                    <a:pt x="361" y="218"/>
                  </a:lnTo>
                  <a:lnTo>
                    <a:pt x="337" y="226"/>
                  </a:lnTo>
                  <a:lnTo>
                    <a:pt x="310" y="228"/>
                  </a:lnTo>
                  <a:lnTo>
                    <a:pt x="283" y="226"/>
                  </a:lnTo>
                  <a:lnTo>
                    <a:pt x="259" y="218"/>
                  </a:lnTo>
                  <a:lnTo>
                    <a:pt x="239" y="205"/>
                  </a:lnTo>
                  <a:lnTo>
                    <a:pt x="225" y="187"/>
                  </a:lnTo>
                  <a:lnTo>
                    <a:pt x="213" y="166"/>
                  </a:lnTo>
                  <a:lnTo>
                    <a:pt x="206" y="142"/>
                  </a:lnTo>
                  <a:lnTo>
                    <a:pt x="203" y="114"/>
                  </a:lnTo>
                  <a:lnTo>
                    <a:pt x="206" y="88"/>
                  </a:lnTo>
                  <a:lnTo>
                    <a:pt x="213" y="62"/>
                  </a:lnTo>
                  <a:lnTo>
                    <a:pt x="225" y="41"/>
                  </a:lnTo>
                  <a:lnTo>
                    <a:pt x="241" y="24"/>
                  </a:lnTo>
                  <a:lnTo>
                    <a:pt x="259" y="11"/>
                  </a:lnTo>
                  <a:lnTo>
                    <a:pt x="283" y="3"/>
                  </a:lnTo>
                  <a:lnTo>
                    <a:pt x="310" y="0"/>
                  </a:lnTo>
                  <a:close/>
                </a:path>
              </a:pathLst>
            </a:custGeom>
            <a:solidFill>
              <a:schemeClr val="tx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dirty="0"/>
            </a:p>
          </p:txBody>
        </p:sp>
        <p:sp>
          <p:nvSpPr>
            <p:cNvPr id="28" name="Freeform 38">
              <a:extLst>
                <a:ext uri="{FF2B5EF4-FFF2-40B4-BE49-F238E27FC236}">
                  <a16:creationId xmlns:a16="http://schemas.microsoft.com/office/drawing/2014/main" id="{70849AE0-B466-74F6-0021-B93F90C0D8A6}"/>
                </a:ext>
              </a:extLst>
            </p:cNvPr>
            <p:cNvSpPr>
              <a:spLocks noEditPoints="1"/>
            </p:cNvSpPr>
            <p:nvPr/>
          </p:nvSpPr>
          <p:spPr bwMode="auto">
            <a:xfrm>
              <a:off x="348" y="434"/>
              <a:ext cx="266" cy="172"/>
            </a:xfrm>
            <a:custGeom>
              <a:avLst/>
              <a:gdLst>
                <a:gd name="T0" fmla="*/ 0 w 1066"/>
                <a:gd name="T1" fmla="*/ 0 h 690"/>
                <a:gd name="T2" fmla="*/ 1 w 1066"/>
                <a:gd name="T3" fmla="*/ 0 h 690"/>
                <a:gd name="T4" fmla="*/ 1 w 1066"/>
                <a:gd name="T5" fmla="*/ 1 h 690"/>
                <a:gd name="T6" fmla="*/ 0 w 1066"/>
                <a:gd name="T7" fmla="*/ 1 h 690"/>
                <a:gd name="T8" fmla="*/ 0 w 1066"/>
                <a:gd name="T9" fmla="*/ 0 h 690"/>
                <a:gd name="T10" fmla="*/ 1 w 1066"/>
                <a:gd name="T11" fmla="*/ 0 h 690"/>
                <a:gd name="T12" fmla="*/ 1 w 1066"/>
                <a:gd name="T13" fmla="*/ 0 h 690"/>
                <a:gd name="T14" fmla="*/ 1 w 1066"/>
                <a:gd name="T15" fmla="*/ 1 h 690"/>
                <a:gd name="T16" fmla="*/ 1 w 1066"/>
                <a:gd name="T17" fmla="*/ 1 h 690"/>
                <a:gd name="T18" fmla="*/ 1 w 1066"/>
                <a:gd name="T19" fmla="*/ 0 h 690"/>
                <a:gd name="T20" fmla="*/ 0 w 1066"/>
                <a:gd name="T21" fmla="*/ 0 h 690"/>
                <a:gd name="T22" fmla="*/ 0 w 1066"/>
                <a:gd name="T23" fmla="*/ 0 h 690"/>
                <a:gd name="T24" fmla="*/ 0 w 1066"/>
                <a:gd name="T25" fmla="*/ 1 h 690"/>
                <a:gd name="T26" fmla="*/ 0 w 1066"/>
                <a:gd name="T27" fmla="*/ 1 h 690"/>
                <a:gd name="T28" fmla="*/ 0 w 1066"/>
                <a:gd name="T29" fmla="*/ 0 h 69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66" h="690">
                  <a:moveTo>
                    <a:pt x="376" y="376"/>
                  </a:moveTo>
                  <a:lnTo>
                    <a:pt x="690" y="376"/>
                  </a:lnTo>
                  <a:lnTo>
                    <a:pt x="690" y="690"/>
                  </a:lnTo>
                  <a:lnTo>
                    <a:pt x="376" y="690"/>
                  </a:lnTo>
                  <a:lnTo>
                    <a:pt x="376" y="376"/>
                  </a:lnTo>
                  <a:close/>
                  <a:moveTo>
                    <a:pt x="752" y="0"/>
                  </a:moveTo>
                  <a:lnTo>
                    <a:pt x="1066" y="0"/>
                  </a:lnTo>
                  <a:lnTo>
                    <a:pt x="1066" y="690"/>
                  </a:lnTo>
                  <a:lnTo>
                    <a:pt x="752" y="690"/>
                  </a:lnTo>
                  <a:lnTo>
                    <a:pt x="752" y="0"/>
                  </a:lnTo>
                  <a:close/>
                  <a:moveTo>
                    <a:pt x="0" y="0"/>
                  </a:moveTo>
                  <a:lnTo>
                    <a:pt x="314" y="0"/>
                  </a:lnTo>
                  <a:lnTo>
                    <a:pt x="314" y="690"/>
                  </a:lnTo>
                  <a:lnTo>
                    <a:pt x="0" y="690"/>
                  </a:lnTo>
                  <a:lnTo>
                    <a:pt x="0" y="0"/>
                  </a:lnTo>
                  <a:close/>
                </a:path>
              </a:pathLst>
            </a:custGeom>
            <a:solidFill>
              <a:schemeClr val="tx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9" name="Freeform 39">
              <a:extLst>
                <a:ext uri="{FF2B5EF4-FFF2-40B4-BE49-F238E27FC236}">
                  <a16:creationId xmlns:a16="http://schemas.microsoft.com/office/drawing/2014/main" id="{9D6471D4-8C59-859E-D025-A73D641BD628}"/>
                </a:ext>
              </a:extLst>
            </p:cNvPr>
            <p:cNvSpPr>
              <a:spLocks noEditPoints="1"/>
            </p:cNvSpPr>
            <p:nvPr/>
          </p:nvSpPr>
          <p:spPr bwMode="auto">
            <a:xfrm>
              <a:off x="348" y="340"/>
              <a:ext cx="266" cy="172"/>
            </a:xfrm>
            <a:custGeom>
              <a:avLst/>
              <a:gdLst>
                <a:gd name="T0" fmla="*/ 1 w 1066"/>
                <a:gd name="T1" fmla="*/ 0 h 690"/>
                <a:gd name="T2" fmla="*/ 1 w 1066"/>
                <a:gd name="T3" fmla="*/ 0 h 690"/>
                <a:gd name="T4" fmla="*/ 1 w 1066"/>
                <a:gd name="T5" fmla="*/ 0 h 690"/>
                <a:gd name="T6" fmla="*/ 1 w 1066"/>
                <a:gd name="T7" fmla="*/ 0 h 690"/>
                <a:gd name="T8" fmla="*/ 1 w 1066"/>
                <a:gd name="T9" fmla="*/ 0 h 690"/>
                <a:gd name="T10" fmla="*/ 0 w 1066"/>
                <a:gd name="T11" fmla="*/ 0 h 690"/>
                <a:gd name="T12" fmla="*/ 1 w 1066"/>
                <a:gd name="T13" fmla="*/ 0 h 690"/>
                <a:gd name="T14" fmla="*/ 1 w 1066"/>
                <a:gd name="T15" fmla="*/ 1 h 690"/>
                <a:gd name="T16" fmla="*/ 0 w 1066"/>
                <a:gd name="T17" fmla="*/ 1 h 690"/>
                <a:gd name="T18" fmla="*/ 0 w 1066"/>
                <a:gd name="T19" fmla="*/ 0 h 690"/>
                <a:gd name="T20" fmla="*/ 0 w 1066"/>
                <a:gd name="T21" fmla="*/ 0 h 690"/>
                <a:gd name="T22" fmla="*/ 0 w 1066"/>
                <a:gd name="T23" fmla="*/ 0 h 690"/>
                <a:gd name="T24" fmla="*/ 0 w 1066"/>
                <a:gd name="T25" fmla="*/ 0 h 690"/>
                <a:gd name="T26" fmla="*/ 0 w 1066"/>
                <a:gd name="T27" fmla="*/ 0 h 690"/>
                <a:gd name="T28" fmla="*/ 0 w 1066"/>
                <a:gd name="T29" fmla="*/ 0 h 69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66" h="690">
                  <a:moveTo>
                    <a:pt x="752" y="0"/>
                  </a:moveTo>
                  <a:lnTo>
                    <a:pt x="1066" y="0"/>
                  </a:lnTo>
                  <a:lnTo>
                    <a:pt x="1066" y="314"/>
                  </a:lnTo>
                  <a:lnTo>
                    <a:pt x="752" y="314"/>
                  </a:lnTo>
                  <a:lnTo>
                    <a:pt x="752" y="0"/>
                  </a:lnTo>
                  <a:close/>
                  <a:moveTo>
                    <a:pt x="376" y="0"/>
                  </a:moveTo>
                  <a:lnTo>
                    <a:pt x="690" y="0"/>
                  </a:lnTo>
                  <a:lnTo>
                    <a:pt x="690" y="690"/>
                  </a:lnTo>
                  <a:lnTo>
                    <a:pt x="376" y="690"/>
                  </a:lnTo>
                  <a:lnTo>
                    <a:pt x="376" y="0"/>
                  </a:lnTo>
                  <a:close/>
                  <a:moveTo>
                    <a:pt x="0" y="0"/>
                  </a:moveTo>
                  <a:lnTo>
                    <a:pt x="314" y="0"/>
                  </a:lnTo>
                  <a:lnTo>
                    <a:pt x="314" y="314"/>
                  </a:lnTo>
                  <a:lnTo>
                    <a:pt x="0" y="314"/>
                  </a:lnTo>
                  <a:lnTo>
                    <a:pt x="0" y="0"/>
                  </a:lnTo>
                  <a:close/>
                </a:path>
              </a:pathLst>
            </a:custGeom>
            <a:solidFill>
              <a:srgbClr val="80BF44"/>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grpSp>
    </p:spTree>
    <p:extLst>
      <p:ext uri="{BB962C8B-B14F-4D97-AF65-F5344CB8AC3E}">
        <p14:creationId xmlns:p14="http://schemas.microsoft.com/office/powerpoint/2010/main" val="243558839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C21F39ED-1CD3-478C-BDA8-9D16E8B3B798}"/>
              </a:ext>
            </a:extLst>
          </p:cNvPr>
          <p:cNvSpPr>
            <a:spLocks noGrp="1" noChangeArrowheads="1"/>
          </p:cNvSpPr>
          <p:nvPr>
            <p:ph type="title"/>
          </p:nvPr>
        </p:nvSpPr>
        <p:spPr>
          <a:xfrm>
            <a:off x="2592289" y="347"/>
            <a:ext cx="3095625" cy="544512"/>
          </a:xfrm>
        </p:spPr>
        <p:txBody>
          <a:bodyPr/>
          <a:lstStyle/>
          <a:p>
            <a:pPr eaLnBrk="1" hangingPunct="1"/>
            <a:r>
              <a:rPr lang="en-US" altLang="en-US" sz="1500" b="1" dirty="0">
                <a:solidFill>
                  <a:schemeClr val="bg2"/>
                </a:solidFill>
                <a:latin typeface="Calibri" panose="020F0502020204030204" pitchFamily="34" charset="0"/>
              </a:rPr>
              <a:t>Overlap integral for q-Gaussian beams</a:t>
            </a:r>
          </a:p>
        </p:txBody>
      </p:sp>
      <p:sp>
        <p:nvSpPr>
          <p:cNvPr id="3076" name="Rectangle 5">
            <a:extLst>
              <a:ext uri="{FF2B5EF4-FFF2-40B4-BE49-F238E27FC236}">
                <a16:creationId xmlns:a16="http://schemas.microsoft.com/office/drawing/2014/main" id="{92022922-E30C-4F8C-A94C-07DBE30B864E}"/>
              </a:ext>
            </a:extLst>
          </p:cNvPr>
          <p:cNvSpPr>
            <a:spLocks noChangeArrowheads="1"/>
          </p:cNvSpPr>
          <p:nvPr/>
        </p:nvSpPr>
        <p:spPr bwMode="auto">
          <a:xfrm>
            <a:off x="5329238" y="3889375"/>
            <a:ext cx="431800" cy="431800"/>
          </a:xfrm>
          <a:prstGeom prst="rect">
            <a:avLst/>
          </a:prstGeom>
          <a:solidFill>
            <a:srgbClr val="96969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278" tIns="34139" rIns="68278" bIns="34139" anchor="ctr"/>
          <a:lstStyle>
            <a:lvl1pPr defTabSz="576263" eaLnBrk="0" hangingPunct="0">
              <a:defRPr sz="1100">
                <a:solidFill>
                  <a:schemeClr val="tx1"/>
                </a:solidFill>
                <a:latin typeface="Arial" panose="020B0604020202020204" pitchFamily="34" charset="0"/>
              </a:defRPr>
            </a:lvl1pPr>
            <a:lvl2pPr marL="742950" indent="-285750" defTabSz="576263" eaLnBrk="0" hangingPunct="0">
              <a:defRPr sz="1100">
                <a:solidFill>
                  <a:schemeClr val="tx1"/>
                </a:solidFill>
                <a:latin typeface="Arial" panose="020B0604020202020204" pitchFamily="34" charset="0"/>
              </a:defRPr>
            </a:lvl2pPr>
            <a:lvl3pPr marL="1143000" indent="-228600" defTabSz="576263" eaLnBrk="0" hangingPunct="0">
              <a:defRPr sz="1100">
                <a:solidFill>
                  <a:schemeClr val="tx1"/>
                </a:solidFill>
                <a:latin typeface="Arial" panose="020B0604020202020204" pitchFamily="34" charset="0"/>
              </a:defRPr>
            </a:lvl3pPr>
            <a:lvl4pPr marL="1600200" indent="-228600" defTabSz="576263" eaLnBrk="0" hangingPunct="0">
              <a:defRPr sz="1100">
                <a:solidFill>
                  <a:schemeClr val="tx1"/>
                </a:solidFill>
                <a:latin typeface="Arial" panose="020B0604020202020204" pitchFamily="34" charset="0"/>
              </a:defRPr>
            </a:lvl4pPr>
            <a:lvl5pPr marL="2057400" indent="-228600" defTabSz="576263" eaLnBrk="0" hangingPunct="0">
              <a:defRPr sz="1100">
                <a:solidFill>
                  <a:schemeClr val="tx1"/>
                </a:solidFill>
                <a:latin typeface="Arial" panose="020B0604020202020204" pitchFamily="34" charset="0"/>
              </a:defRPr>
            </a:lvl5pPr>
            <a:lvl6pPr marL="2514600" indent="-228600" defTabSz="576263" eaLnBrk="0" fontAlgn="base" hangingPunct="0">
              <a:spcBef>
                <a:spcPct val="0"/>
              </a:spcBef>
              <a:spcAft>
                <a:spcPct val="0"/>
              </a:spcAft>
              <a:defRPr sz="1100">
                <a:solidFill>
                  <a:schemeClr val="tx1"/>
                </a:solidFill>
                <a:latin typeface="Arial" panose="020B0604020202020204" pitchFamily="34" charset="0"/>
              </a:defRPr>
            </a:lvl6pPr>
            <a:lvl7pPr marL="2971800" indent="-228600" defTabSz="576263" eaLnBrk="0" fontAlgn="base" hangingPunct="0">
              <a:spcBef>
                <a:spcPct val="0"/>
              </a:spcBef>
              <a:spcAft>
                <a:spcPct val="0"/>
              </a:spcAft>
              <a:defRPr sz="1100">
                <a:solidFill>
                  <a:schemeClr val="tx1"/>
                </a:solidFill>
                <a:latin typeface="Arial" panose="020B0604020202020204" pitchFamily="34" charset="0"/>
              </a:defRPr>
            </a:lvl7pPr>
            <a:lvl8pPr marL="3429000" indent="-228600" defTabSz="576263" eaLnBrk="0" fontAlgn="base" hangingPunct="0">
              <a:spcBef>
                <a:spcPct val="0"/>
              </a:spcBef>
              <a:spcAft>
                <a:spcPct val="0"/>
              </a:spcAft>
              <a:defRPr sz="1100">
                <a:solidFill>
                  <a:schemeClr val="tx1"/>
                </a:solidFill>
                <a:latin typeface="Arial" panose="020B0604020202020204" pitchFamily="34" charset="0"/>
              </a:defRPr>
            </a:lvl8pPr>
            <a:lvl9pPr marL="3886200" indent="-228600" defTabSz="576263" eaLnBrk="0" fontAlgn="base" hangingPunct="0">
              <a:spcBef>
                <a:spcPct val="0"/>
              </a:spcBef>
              <a:spcAft>
                <a:spcPct val="0"/>
              </a:spcAft>
              <a:defRPr sz="1100">
                <a:solidFill>
                  <a:schemeClr val="tx1"/>
                </a:solidFill>
                <a:latin typeface="Arial" panose="020B0604020202020204" pitchFamily="34" charset="0"/>
              </a:defRPr>
            </a:lvl9pPr>
          </a:lstStyle>
          <a:p>
            <a:pPr algn="ctr" eaLnBrk="1" hangingPunct="1"/>
            <a:r>
              <a:rPr lang="en-US" altLang="en-US" sz="900" dirty="0"/>
              <a:t>6</a:t>
            </a:r>
            <a:endParaRPr lang="ru-RU" altLang="en-US" sz="900" dirty="0"/>
          </a:p>
        </p:txBody>
      </p:sp>
      <p:sp>
        <p:nvSpPr>
          <p:cNvPr id="3077" name="Text Box 8">
            <a:extLst>
              <a:ext uri="{FF2B5EF4-FFF2-40B4-BE49-F238E27FC236}">
                <a16:creationId xmlns:a16="http://schemas.microsoft.com/office/drawing/2014/main" id="{A9B37F90-5802-491C-9473-99734F16E627}"/>
              </a:ext>
            </a:extLst>
          </p:cNvPr>
          <p:cNvSpPr txBox="1">
            <a:spLocks noChangeArrowheads="1"/>
          </p:cNvSpPr>
          <p:nvPr/>
        </p:nvSpPr>
        <p:spPr bwMode="auto">
          <a:xfrm>
            <a:off x="2447925" y="3889375"/>
            <a:ext cx="2784475" cy="1920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278" tIns="34139" rIns="68278" bIns="34139">
            <a:spAutoFit/>
          </a:bodyPr>
          <a:lstStyle>
            <a:lvl1pPr defTabSz="576263" eaLnBrk="0" hangingPunct="0">
              <a:defRPr sz="1100">
                <a:solidFill>
                  <a:schemeClr val="tx1"/>
                </a:solidFill>
                <a:latin typeface="Arial" panose="020B0604020202020204" pitchFamily="34" charset="0"/>
              </a:defRPr>
            </a:lvl1pPr>
            <a:lvl2pPr marL="742950" indent="-285750" defTabSz="576263" eaLnBrk="0" hangingPunct="0">
              <a:defRPr sz="1100">
                <a:solidFill>
                  <a:schemeClr val="tx1"/>
                </a:solidFill>
                <a:latin typeface="Arial" panose="020B0604020202020204" pitchFamily="34" charset="0"/>
              </a:defRPr>
            </a:lvl2pPr>
            <a:lvl3pPr marL="1143000" indent="-228600" defTabSz="576263" eaLnBrk="0" hangingPunct="0">
              <a:defRPr sz="1100">
                <a:solidFill>
                  <a:schemeClr val="tx1"/>
                </a:solidFill>
                <a:latin typeface="Arial" panose="020B0604020202020204" pitchFamily="34" charset="0"/>
              </a:defRPr>
            </a:lvl3pPr>
            <a:lvl4pPr marL="1600200" indent="-228600" defTabSz="576263" eaLnBrk="0" hangingPunct="0">
              <a:defRPr sz="1100">
                <a:solidFill>
                  <a:schemeClr val="tx1"/>
                </a:solidFill>
                <a:latin typeface="Arial" panose="020B0604020202020204" pitchFamily="34" charset="0"/>
              </a:defRPr>
            </a:lvl4pPr>
            <a:lvl5pPr marL="2057400" indent="-228600" defTabSz="576263" eaLnBrk="0" hangingPunct="0">
              <a:defRPr sz="1100">
                <a:solidFill>
                  <a:schemeClr val="tx1"/>
                </a:solidFill>
                <a:latin typeface="Arial" panose="020B0604020202020204" pitchFamily="34" charset="0"/>
              </a:defRPr>
            </a:lvl5pPr>
            <a:lvl6pPr marL="2514600" indent="-228600" defTabSz="576263" eaLnBrk="0" fontAlgn="base" hangingPunct="0">
              <a:spcBef>
                <a:spcPct val="0"/>
              </a:spcBef>
              <a:spcAft>
                <a:spcPct val="0"/>
              </a:spcAft>
              <a:defRPr sz="1100">
                <a:solidFill>
                  <a:schemeClr val="tx1"/>
                </a:solidFill>
                <a:latin typeface="Arial" panose="020B0604020202020204" pitchFamily="34" charset="0"/>
              </a:defRPr>
            </a:lvl6pPr>
            <a:lvl7pPr marL="2971800" indent="-228600" defTabSz="576263" eaLnBrk="0" fontAlgn="base" hangingPunct="0">
              <a:spcBef>
                <a:spcPct val="0"/>
              </a:spcBef>
              <a:spcAft>
                <a:spcPct val="0"/>
              </a:spcAft>
              <a:defRPr sz="1100">
                <a:solidFill>
                  <a:schemeClr val="tx1"/>
                </a:solidFill>
                <a:latin typeface="Arial" panose="020B0604020202020204" pitchFamily="34" charset="0"/>
              </a:defRPr>
            </a:lvl7pPr>
            <a:lvl8pPr marL="3429000" indent="-228600" defTabSz="576263" eaLnBrk="0" fontAlgn="base" hangingPunct="0">
              <a:spcBef>
                <a:spcPct val="0"/>
              </a:spcBef>
              <a:spcAft>
                <a:spcPct val="0"/>
              </a:spcAft>
              <a:defRPr sz="1100">
                <a:solidFill>
                  <a:schemeClr val="tx1"/>
                </a:solidFill>
                <a:latin typeface="Arial" panose="020B0604020202020204" pitchFamily="34" charset="0"/>
              </a:defRPr>
            </a:lvl8pPr>
            <a:lvl9pPr marL="3886200" indent="-228600" defTabSz="576263" eaLnBrk="0" fontAlgn="base" hangingPunct="0">
              <a:spcBef>
                <a:spcPct val="0"/>
              </a:spcBef>
              <a:spcAft>
                <a:spcPct val="0"/>
              </a:spcAft>
              <a:defRPr sz="1100">
                <a:solidFill>
                  <a:schemeClr val="tx1"/>
                </a:solidFill>
                <a:latin typeface="Arial" panose="020B0604020202020204" pitchFamily="34" charset="0"/>
              </a:defRPr>
            </a:lvl9pPr>
          </a:lstStyle>
          <a:p>
            <a:pPr eaLnBrk="1" hangingPunct="1"/>
            <a:endParaRPr lang="ru-RU" altLang="en-US" sz="800" dirty="0">
              <a:solidFill>
                <a:schemeClr val="bg2"/>
              </a:solidFill>
            </a:endParaRPr>
          </a:p>
        </p:txBody>
      </p:sp>
      <p:sp>
        <p:nvSpPr>
          <p:cNvPr id="3079" name="Rectangle 26">
            <a:extLst>
              <a:ext uri="{FF2B5EF4-FFF2-40B4-BE49-F238E27FC236}">
                <a16:creationId xmlns:a16="http://schemas.microsoft.com/office/drawing/2014/main" id="{7190837A-338F-4C35-BCA9-7735243D66CD}"/>
              </a:ext>
            </a:extLst>
          </p:cNvPr>
          <p:cNvSpPr>
            <a:spLocks noChangeArrowheads="1"/>
          </p:cNvSpPr>
          <p:nvPr/>
        </p:nvSpPr>
        <p:spPr bwMode="auto">
          <a:xfrm>
            <a:off x="720725" y="1152525"/>
            <a:ext cx="467995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57606" tIns="28803" rIns="57606" bIns="28803" anchor="ctr"/>
          <a:lstStyle>
            <a:lvl1pPr defTabSz="576263" eaLnBrk="0" hangingPunct="0">
              <a:defRPr sz="1100">
                <a:solidFill>
                  <a:schemeClr val="tx1"/>
                </a:solidFill>
                <a:latin typeface="Arial" panose="020B0604020202020204" pitchFamily="34" charset="0"/>
              </a:defRPr>
            </a:lvl1pPr>
            <a:lvl2pPr marL="742950" indent="-285750" defTabSz="576263" eaLnBrk="0" hangingPunct="0">
              <a:defRPr sz="1100">
                <a:solidFill>
                  <a:schemeClr val="tx1"/>
                </a:solidFill>
                <a:latin typeface="Arial" panose="020B0604020202020204" pitchFamily="34" charset="0"/>
              </a:defRPr>
            </a:lvl2pPr>
            <a:lvl3pPr marL="1143000" indent="-228600" defTabSz="576263" eaLnBrk="0" hangingPunct="0">
              <a:defRPr sz="1100">
                <a:solidFill>
                  <a:schemeClr val="tx1"/>
                </a:solidFill>
                <a:latin typeface="Arial" panose="020B0604020202020204" pitchFamily="34" charset="0"/>
              </a:defRPr>
            </a:lvl3pPr>
            <a:lvl4pPr marL="1600200" indent="-228600" defTabSz="576263" eaLnBrk="0" hangingPunct="0">
              <a:defRPr sz="1100">
                <a:solidFill>
                  <a:schemeClr val="tx1"/>
                </a:solidFill>
                <a:latin typeface="Arial" panose="020B0604020202020204" pitchFamily="34" charset="0"/>
              </a:defRPr>
            </a:lvl4pPr>
            <a:lvl5pPr marL="2057400" indent="-228600" defTabSz="576263" eaLnBrk="0" hangingPunct="0">
              <a:defRPr sz="1100">
                <a:solidFill>
                  <a:schemeClr val="tx1"/>
                </a:solidFill>
                <a:latin typeface="Arial" panose="020B0604020202020204" pitchFamily="34" charset="0"/>
              </a:defRPr>
            </a:lvl5pPr>
            <a:lvl6pPr marL="2514600" indent="-228600" defTabSz="576263" eaLnBrk="0" fontAlgn="base" hangingPunct="0">
              <a:spcBef>
                <a:spcPct val="0"/>
              </a:spcBef>
              <a:spcAft>
                <a:spcPct val="0"/>
              </a:spcAft>
              <a:defRPr sz="1100">
                <a:solidFill>
                  <a:schemeClr val="tx1"/>
                </a:solidFill>
                <a:latin typeface="Arial" panose="020B0604020202020204" pitchFamily="34" charset="0"/>
              </a:defRPr>
            </a:lvl6pPr>
            <a:lvl7pPr marL="2971800" indent="-228600" defTabSz="576263" eaLnBrk="0" fontAlgn="base" hangingPunct="0">
              <a:spcBef>
                <a:spcPct val="0"/>
              </a:spcBef>
              <a:spcAft>
                <a:spcPct val="0"/>
              </a:spcAft>
              <a:defRPr sz="1100">
                <a:solidFill>
                  <a:schemeClr val="tx1"/>
                </a:solidFill>
                <a:latin typeface="Arial" panose="020B0604020202020204" pitchFamily="34" charset="0"/>
              </a:defRPr>
            </a:lvl7pPr>
            <a:lvl8pPr marL="3429000" indent="-228600" defTabSz="576263" eaLnBrk="0" fontAlgn="base" hangingPunct="0">
              <a:spcBef>
                <a:spcPct val="0"/>
              </a:spcBef>
              <a:spcAft>
                <a:spcPct val="0"/>
              </a:spcAft>
              <a:defRPr sz="1100">
                <a:solidFill>
                  <a:schemeClr val="tx1"/>
                </a:solidFill>
                <a:latin typeface="Arial" panose="020B0604020202020204" pitchFamily="34" charset="0"/>
              </a:defRPr>
            </a:lvl8pPr>
            <a:lvl9pPr marL="3886200" indent="-228600" defTabSz="576263" eaLnBrk="0" fontAlgn="base" hangingPunct="0">
              <a:spcBef>
                <a:spcPct val="0"/>
              </a:spcBef>
              <a:spcAft>
                <a:spcPct val="0"/>
              </a:spcAft>
              <a:defRPr sz="1100">
                <a:solidFill>
                  <a:schemeClr val="tx1"/>
                </a:solidFill>
                <a:latin typeface="Arial" panose="020B0604020202020204" pitchFamily="34" charset="0"/>
              </a:defRPr>
            </a:lvl9pPr>
          </a:lstStyle>
          <a:p>
            <a:pPr eaLnBrk="1" hangingPunct="1"/>
            <a:endParaRPr lang="en-GB" altLang="en-US" dirty="0">
              <a:solidFill>
                <a:schemeClr val="tx2"/>
              </a:solidFill>
            </a:endParaRPr>
          </a:p>
        </p:txBody>
      </p:sp>
      <p:pic>
        <p:nvPicPr>
          <p:cNvPr id="3081" name="Picture 30" descr="ТПУ_Презентация_квадраты">
            <a:extLst>
              <a:ext uri="{FF2B5EF4-FFF2-40B4-BE49-F238E27FC236}">
                <a16:creationId xmlns:a16="http://schemas.microsoft.com/office/drawing/2014/main" id="{6B590D2C-E6BE-4CBA-8367-0E76EF255A4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778250"/>
            <a:ext cx="2520950"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mc:AlternateContent xmlns:mc="http://schemas.openxmlformats.org/markup-compatibility/2006" xmlns:a14="http://schemas.microsoft.com/office/drawing/2010/main">
        <mc:Choice Requires="a14">
          <p:sp>
            <p:nvSpPr>
              <p:cNvPr id="2" name="Content Placeholder 1">
                <a:extLst>
                  <a:ext uri="{FF2B5EF4-FFF2-40B4-BE49-F238E27FC236}">
                    <a16:creationId xmlns:a16="http://schemas.microsoft.com/office/drawing/2014/main" id="{830B5A03-BA8B-ACA2-5810-5864474832F7}"/>
                  </a:ext>
                </a:extLst>
              </p:cNvPr>
              <p:cNvSpPr>
                <a:spLocks noGrp="1"/>
              </p:cNvSpPr>
              <p:nvPr>
                <p:ph idx="1"/>
              </p:nvPr>
            </p:nvSpPr>
            <p:spPr>
              <a:xfrm>
                <a:off x="287338" y="629088"/>
                <a:ext cx="5186362" cy="3089772"/>
              </a:xfrm>
            </p:spPr>
            <p:txBody>
              <a:bodyPr/>
              <a:lstStyle/>
              <a:p>
                <a:r>
                  <a:rPr lang="en-GB" sz="1200" dirty="0"/>
                  <a:t>1-D overlap integral of q-Gaussian beam with same tail weights at beam separation (</a:t>
                </a:r>
                <a14:m>
                  <m:oMath xmlns:m="http://schemas.openxmlformats.org/officeDocument/2006/math">
                    <m:r>
                      <m:rPr>
                        <m:sty m:val="p"/>
                      </m:rPr>
                      <a:rPr lang="en-GB" sz="1200" smtClean="0">
                        <a:effectLst/>
                        <a:latin typeface="Cambria Math" panose="02040503050406030204" pitchFamily="18" charset="0"/>
                        <a:ea typeface="Calibri" panose="020F0502020204030204" pitchFamily="34" charset="0"/>
                        <a:cs typeface="Arial" panose="020B0604020202020204" pitchFamily="34" charset="0"/>
                      </a:rPr>
                      <m:t>Δ</m:t>
                    </m:r>
                  </m:oMath>
                </a14:m>
                <a:r>
                  <a:rPr lang="en-GB" sz="1200" dirty="0"/>
                  <a:t>):</a:t>
                </a:r>
              </a:p>
              <a:p>
                <a:pPr marL="0" indent="0">
                  <a:buNone/>
                </a:pPr>
                <a14:m>
                  <m:oMathPara xmlns:m="http://schemas.openxmlformats.org/officeDocument/2006/math">
                    <m:oMathParaPr>
                      <m:jc m:val="centerGroup"/>
                    </m:oMathParaPr>
                    <m:oMath xmlns:m="http://schemas.openxmlformats.org/officeDocument/2006/math">
                      <m:r>
                        <a:rPr lang="en-GB" sz="1200" i="1" smtClean="0">
                          <a:effectLst/>
                          <a:latin typeface="Cambria Math" panose="02040503050406030204" pitchFamily="18" charset="0"/>
                          <a:ea typeface="Calibri" panose="020F0502020204030204" pitchFamily="34" charset="0"/>
                          <a:cs typeface="Arial" panose="020B0604020202020204" pitchFamily="34" charset="0"/>
                        </a:rPr>
                        <m:t>𝛺</m:t>
                      </m:r>
                      <m:d>
                        <m:dPr>
                          <m:ctrlPr>
                            <a:rPr lang="en-GB" sz="1200" i="1">
                              <a:effectLst/>
                              <a:latin typeface="Cambria Math" panose="02040503050406030204" pitchFamily="18" charset="0"/>
                            </a:rPr>
                          </m:ctrlPr>
                        </m:dPr>
                        <m:e>
                          <m:r>
                            <m:rPr>
                              <m:sty m:val="p"/>
                            </m:rPr>
                            <a:rPr lang="en-GB" sz="1200">
                              <a:effectLst/>
                              <a:latin typeface="Cambria Math" panose="02040503050406030204" pitchFamily="18" charset="0"/>
                              <a:ea typeface="Calibri" panose="020F0502020204030204" pitchFamily="34" charset="0"/>
                              <a:cs typeface="Arial" panose="020B0604020202020204" pitchFamily="34" charset="0"/>
                            </a:rPr>
                            <m:t>Δ</m:t>
                          </m:r>
                          <m:r>
                            <a:rPr lang="en-GB" sz="1200">
                              <a:effectLst/>
                              <a:latin typeface="Cambria Math" panose="02040503050406030204" pitchFamily="18" charset="0"/>
                              <a:ea typeface="Calibri" panose="020F0502020204030204" pitchFamily="34" charset="0"/>
                              <a:cs typeface="Arial" panose="020B0604020202020204" pitchFamily="34" charset="0"/>
                            </a:rPr>
                            <m:t>;</m:t>
                          </m:r>
                          <m:r>
                            <m:rPr>
                              <m:sty m:val="p"/>
                            </m:rPr>
                            <a:rPr lang="en-GB" sz="1200">
                              <a:effectLst/>
                              <a:latin typeface="Cambria Math" panose="02040503050406030204" pitchFamily="18" charset="0"/>
                              <a:ea typeface="Calibri" panose="020F0502020204030204" pitchFamily="34" charset="0"/>
                              <a:cs typeface="Arial" panose="020B0604020202020204" pitchFamily="34" charset="0"/>
                            </a:rPr>
                            <m:t>q</m:t>
                          </m:r>
                          <m:r>
                            <a:rPr lang="en-GB" sz="1200">
                              <a:effectLst/>
                              <a:latin typeface="Cambria Math" panose="02040503050406030204" pitchFamily="18" charset="0"/>
                              <a:ea typeface="Calibri" panose="020F0502020204030204" pitchFamily="34" charset="0"/>
                              <a:cs typeface="Arial" panose="020B0604020202020204" pitchFamily="34" charset="0"/>
                            </a:rPr>
                            <m:t>, </m:t>
                          </m:r>
                          <m:sSub>
                            <m:sSubPr>
                              <m:ctrlPr>
                                <a:rPr lang="en-GB" sz="1200" i="1">
                                  <a:effectLst/>
                                  <a:latin typeface="Cambria Math" panose="02040503050406030204" pitchFamily="18" charset="0"/>
                                </a:rPr>
                              </m:ctrlPr>
                            </m:sSubPr>
                            <m:e>
                              <m:r>
                                <m:rPr>
                                  <m:sty m:val="p"/>
                                </m:rPr>
                                <a:rPr lang="en-GB" sz="1200">
                                  <a:effectLst/>
                                  <a:latin typeface="Cambria Math" panose="02040503050406030204" pitchFamily="18" charset="0"/>
                                  <a:ea typeface="Calibri" panose="020F0502020204030204" pitchFamily="34" charset="0"/>
                                  <a:cs typeface="Arial" panose="020B0604020202020204" pitchFamily="34" charset="0"/>
                                </a:rPr>
                                <m:t>β</m:t>
                              </m:r>
                            </m:e>
                            <m:sub>
                              <m:r>
                                <m:rPr>
                                  <m:sty m:val="p"/>
                                </m:rPr>
                                <a:rPr lang="en-GB" sz="1200">
                                  <a:effectLst/>
                                  <a:latin typeface="Cambria Math" panose="02040503050406030204" pitchFamily="18" charset="0"/>
                                  <a:ea typeface="Calibri" panose="020F0502020204030204" pitchFamily="34" charset="0"/>
                                  <a:cs typeface="Arial" panose="020B0604020202020204" pitchFamily="34" charset="0"/>
                                </a:rPr>
                                <m:t>q</m:t>
                              </m:r>
                              <m:r>
                                <a:rPr lang="en-GB" sz="1200">
                                  <a:effectLst/>
                                  <a:latin typeface="Cambria Math" panose="02040503050406030204" pitchFamily="18" charset="0"/>
                                  <a:ea typeface="Calibri" panose="020F0502020204030204" pitchFamily="34" charset="0"/>
                                  <a:cs typeface="Arial" panose="020B0604020202020204" pitchFamily="34" charset="0"/>
                                </a:rPr>
                                <m:t>,</m:t>
                              </m:r>
                              <m:r>
                                <a:rPr lang="en-GB" sz="1200">
                                  <a:effectLst/>
                                  <a:latin typeface="Cambria Math" panose="02040503050406030204" pitchFamily="18" charset="0"/>
                                  <a:ea typeface="Calibri" panose="020F0502020204030204" pitchFamily="34" charset="0"/>
                                  <a:cs typeface="Arial" panose="020B0604020202020204" pitchFamily="34" charset="0"/>
                                </a:rPr>
                                <m:t>1</m:t>
                              </m:r>
                            </m:sub>
                          </m:sSub>
                          <m:r>
                            <a:rPr lang="en-GB" sz="1200">
                              <a:effectLst/>
                              <a:latin typeface="Cambria Math" panose="02040503050406030204" pitchFamily="18" charset="0"/>
                              <a:ea typeface="Calibri" panose="020F0502020204030204" pitchFamily="34" charset="0"/>
                              <a:cs typeface="Arial" panose="020B0604020202020204" pitchFamily="34" charset="0"/>
                            </a:rPr>
                            <m:t>,</m:t>
                          </m:r>
                          <m:sSub>
                            <m:sSubPr>
                              <m:ctrlPr>
                                <a:rPr lang="en-GB" sz="1200" i="1">
                                  <a:effectLst/>
                                  <a:latin typeface="Cambria Math" panose="02040503050406030204" pitchFamily="18" charset="0"/>
                                </a:rPr>
                              </m:ctrlPr>
                            </m:sSubPr>
                            <m:e>
                              <m:r>
                                <m:rPr>
                                  <m:sty m:val="p"/>
                                </m:rPr>
                                <a:rPr lang="en-GB" sz="1200">
                                  <a:effectLst/>
                                  <a:latin typeface="Cambria Math" panose="02040503050406030204" pitchFamily="18" charset="0"/>
                                  <a:ea typeface="Calibri" panose="020F0502020204030204" pitchFamily="34" charset="0"/>
                                  <a:cs typeface="Arial" panose="020B0604020202020204" pitchFamily="34" charset="0"/>
                                </a:rPr>
                                <m:t>β</m:t>
                              </m:r>
                            </m:e>
                            <m:sub>
                              <m:r>
                                <m:rPr>
                                  <m:sty m:val="p"/>
                                </m:rPr>
                                <a:rPr lang="en-GB" sz="1200">
                                  <a:effectLst/>
                                  <a:latin typeface="Cambria Math" panose="02040503050406030204" pitchFamily="18" charset="0"/>
                                  <a:ea typeface="Calibri" panose="020F0502020204030204" pitchFamily="34" charset="0"/>
                                  <a:cs typeface="Arial" panose="020B0604020202020204" pitchFamily="34" charset="0"/>
                                </a:rPr>
                                <m:t>q</m:t>
                              </m:r>
                              <m:r>
                                <a:rPr lang="en-GB" sz="1200">
                                  <a:effectLst/>
                                  <a:latin typeface="Cambria Math" panose="02040503050406030204" pitchFamily="18" charset="0"/>
                                  <a:ea typeface="Calibri" panose="020F0502020204030204" pitchFamily="34" charset="0"/>
                                  <a:cs typeface="Arial" panose="020B0604020202020204" pitchFamily="34" charset="0"/>
                                </a:rPr>
                                <m:t>,</m:t>
                              </m:r>
                              <m:r>
                                <a:rPr lang="en-GB" sz="1200">
                                  <a:effectLst/>
                                  <a:latin typeface="Cambria Math" panose="02040503050406030204" pitchFamily="18" charset="0"/>
                                  <a:ea typeface="Calibri" panose="020F0502020204030204" pitchFamily="34" charset="0"/>
                                  <a:cs typeface="Arial" panose="020B0604020202020204" pitchFamily="34" charset="0"/>
                                </a:rPr>
                                <m:t>2</m:t>
                              </m:r>
                            </m:sub>
                          </m:sSub>
                        </m:e>
                      </m:d>
                      <m:r>
                        <a:rPr lang="en-GB" sz="1200">
                          <a:effectLst/>
                          <a:latin typeface="Cambria Math" panose="02040503050406030204" pitchFamily="18" charset="0"/>
                          <a:ea typeface="Calibri" panose="020F0502020204030204" pitchFamily="34" charset="0"/>
                          <a:cs typeface="Arial" panose="020B0604020202020204" pitchFamily="34" charset="0"/>
                        </a:rPr>
                        <m:t>=</m:t>
                      </m:r>
                      <m:f>
                        <m:fPr>
                          <m:ctrlPr>
                            <a:rPr lang="en-GB" sz="1200" i="1">
                              <a:effectLst/>
                              <a:latin typeface="Cambria Math" panose="02040503050406030204" pitchFamily="18" charset="0"/>
                            </a:rPr>
                          </m:ctrlPr>
                        </m:fPr>
                        <m:num>
                          <m:rad>
                            <m:radPr>
                              <m:degHide m:val="on"/>
                              <m:ctrlPr>
                                <a:rPr lang="en-GB" sz="1200" i="1">
                                  <a:effectLst/>
                                  <a:latin typeface="Cambria Math" panose="02040503050406030204" pitchFamily="18" charset="0"/>
                                </a:rPr>
                              </m:ctrlPr>
                            </m:radPr>
                            <m:deg/>
                            <m:e>
                              <m:sSub>
                                <m:sSubPr>
                                  <m:ctrlPr>
                                    <a:rPr lang="en-GB" sz="1200" i="1">
                                      <a:effectLst/>
                                      <a:latin typeface="Cambria Math" panose="02040503050406030204" pitchFamily="18" charset="0"/>
                                    </a:rPr>
                                  </m:ctrlPr>
                                </m:sSubPr>
                                <m:e>
                                  <m:r>
                                    <a:rPr lang="en-GB" sz="1200" i="1">
                                      <a:effectLst/>
                                      <a:latin typeface="Cambria Math" panose="02040503050406030204" pitchFamily="18" charset="0"/>
                                      <a:ea typeface="Calibri" panose="020F0502020204030204" pitchFamily="34" charset="0"/>
                                      <a:cs typeface="Arial" panose="020B0604020202020204" pitchFamily="34" charset="0"/>
                                    </a:rPr>
                                    <m:t>𝛽</m:t>
                                  </m:r>
                                </m:e>
                                <m:sub>
                                  <m:r>
                                    <a:rPr lang="en-GB" sz="1200" i="1">
                                      <a:effectLst/>
                                      <a:latin typeface="Cambria Math" panose="02040503050406030204" pitchFamily="18" charset="0"/>
                                      <a:ea typeface="Calibri" panose="020F0502020204030204" pitchFamily="34" charset="0"/>
                                      <a:cs typeface="Arial" panose="020B0604020202020204" pitchFamily="34" charset="0"/>
                                    </a:rPr>
                                    <m:t>𝑞</m:t>
                                  </m:r>
                                  <m:r>
                                    <a:rPr lang="en-GB" sz="1200">
                                      <a:effectLst/>
                                      <a:latin typeface="Cambria Math" panose="02040503050406030204" pitchFamily="18" charset="0"/>
                                      <a:ea typeface="Calibri" panose="020F0502020204030204" pitchFamily="34" charset="0"/>
                                      <a:cs typeface="Arial" panose="020B0604020202020204" pitchFamily="34" charset="0"/>
                                    </a:rPr>
                                    <m:t>,</m:t>
                                  </m:r>
                                  <m:r>
                                    <a:rPr lang="en-GB" sz="1200">
                                      <a:effectLst/>
                                      <a:latin typeface="Cambria Math" panose="02040503050406030204" pitchFamily="18" charset="0"/>
                                      <a:ea typeface="Calibri" panose="020F0502020204030204" pitchFamily="34" charset="0"/>
                                      <a:cs typeface="Arial" panose="020B0604020202020204" pitchFamily="34" charset="0"/>
                                    </a:rPr>
                                    <m:t>1</m:t>
                                  </m:r>
                                </m:sub>
                              </m:sSub>
                              <m:sSub>
                                <m:sSubPr>
                                  <m:ctrlPr>
                                    <a:rPr lang="en-GB" sz="1200" i="1">
                                      <a:effectLst/>
                                      <a:latin typeface="Cambria Math" panose="02040503050406030204" pitchFamily="18" charset="0"/>
                                    </a:rPr>
                                  </m:ctrlPr>
                                </m:sSubPr>
                                <m:e>
                                  <m:r>
                                    <a:rPr lang="en-GB" sz="1200" i="1">
                                      <a:effectLst/>
                                      <a:latin typeface="Cambria Math" panose="02040503050406030204" pitchFamily="18" charset="0"/>
                                      <a:ea typeface="Calibri" panose="020F0502020204030204" pitchFamily="34" charset="0"/>
                                      <a:cs typeface="Arial" panose="020B0604020202020204" pitchFamily="34" charset="0"/>
                                    </a:rPr>
                                    <m:t>𝛽</m:t>
                                  </m:r>
                                </m:e>
                                <m:sub>
                                  <m:r>
                                    <a:rPr lang="en-GB" sz="1200" i="1">
                                      <a:effectLst/>
                                      <a:latin typeface="Cambria Math" panose="02040503050406030204" pitchFamily="18" charset="0"/>
                                      <a:ea typeface="Calibri" panose="020F0502020204030204" pitchFamily="34" charset="0"/>
                                      <a:cs typeface="Arial" panose="020B0604020202020204" pitchFamily="34" charset="0"/>
                                    </a:rPr>
                                    <m:t>𝑞</m:t>
                                  </m:r>
                                  <m:r>
                                    <a:rPr lang="en-GB" sz="1200">
                                      <a:effectLst/>
                                      <a:latin typeface="Cambria Math" panose="02040503050406030204" pitchFamily="18" charset="0"/>
                                      <a:ea typeface="Calibri" panose="020F0502020204030204" pitchFamily="34" charset="0"/>
                                      <a:cs typeface="Arial" panose="020B0604020202020204" pitchFamily="34" charset="0"/>
                                    </a:rPr>
                                    <m:t>,</m:t>
                                  </m:r>
                                  <m:r>
                                    <a:rPr lang="en-GB" sz="1200">
                                      <a:effectLst/>
                                      <a:latin typeface="Cambria Math" panose="02040503050406030204" pitchFamily="18" charset="0"/>
                                      <a:ea typeface="Calibri" panose="020F0502020204030204" pitchFamily="34" charset="0"/>
                                      <a:cs typeface="Arial" panose="020B0604020202020204" pitchFamily="34" charset="0"/>
                                    </a:rPr>
                                    <m:t>2</m:t>
                                  </m:r>
                                </m:sub>
                              </m:sSub>
                            </m:e>
                          </m:rad>
                        </m:num>
                        <m:den>
                          <m:r>
                            <a:rPr lang="en-GB" sz="1200" i="1">
                              <a:effectLst/>
                              <a:latin typeface="Cambria Math" panose="02040503050406030204" pitchFamily="18" charset="0"/>
                              <a:ea typeface="Calibri" panose="020F0502020204030204" pitchFamily="34" charset="0"/>
                              <a:cs typeface="Arial" panose="020B0604020202020204" pitchFamily="34" charset="0"/>
                            </a:rPr>
                            <m:t>𝐶</m:t>
                          </m:r>
                          <m:sSubSup>
                            <m:sSubSupPr>
                              <m:ctrlPr>
                                <a:rPr lang="en-GB" sz="1200" i="1">
                                  <a:effectLst/>
                                  <a:latin typeface="Cambria Math" panose="02040503050406030204" pitchFamily="18" charset="0"/>
                                </a:rPr>
                              </m:ctrlPr>
                            </m:sSubSupPr>
                            <m:e>
                              <m:r>
                                <a:rPr lang="en-GB" sz="1200">
                                  <a:effectLst/>
                                  <a:latin typeface="Cambria Math" panose="02040503050406030204" pitchFamily="18" charset="0"/>
                                  <a:ea typeface="Calibri" panose="020F0502020204030204" pitchFamily="34" charset="0"/>
                                  <a:cs typeface="Arial" panose="020B0604020202020204" pitchFamily="34" charset="0"/>
                                </a:rPr>
                                <m:t>­</m:t>
                              </m:r>
                            </m:e>
                            <m:sub>
                              <m:r>
                                <a:rPr lang="en-GB" sz="1200" i="1">
                                  <a:effectLst/>
                                  <a:latin typeface="Cambria Math" panose="02040503050406030204" pitchFamily="18" charset="0"/>
                                  <a:ea typeface="Calibri" panose="020F0502020204030204" pitchFamily="34" charset="0"/>
                                  <a:cs typeface="Arial" panose="020B0604020202020204" pitchFamily="34" charset="0"/>
                                </a:rPr>
                                <m:t>𝑞</m:t>
                              </m:r>
                            </m:sub>
                            <m:sup>
                              <m:r>
                                <a:rPr lang="en-GB" sz="1200">
                                  <a:effectLst/>
                                  <a:latin typeface="Cambria Math" panose="02040503050406030204" pitchFamily="18" charset="0"/>
                                  <a:ea typeface="Calibri" panose="020F0502020204030204" pitchFamily="34" charset="0"/>
                                  <a:cs typeface="Arial" panose="020B0604020202020204" pitchFamily="34" charset="0"/>
                                </a:rPr>
                                <m:t>2</m:t>
                              </m:r>
                            </m:sup>
                          </m:sSubSup>
                        </m:den>
                      </m:f>
                      <m:nary>
                        <m:naryPr>
                          <m:limLoc m:val="undOvr"/>
                          <m:subHide m:val="on"/>
                          <m:supHide m:val="on"/>
                          <m:ctrlPr>
                            <a:rPr lang="en-GB" sz="1200" i="1">
                              <a:effectLst/>
                              <a:latin typeface="Cambria Math" panose="02040503050406030204" pitchFamily="18" charset="0"/>
                            </a:rPr>
                          </m:ctrlPr>
                        </m:naryPr>
                        <m:sub/>
                        <m:sup/>
                        <m:e>
                          <m:r>
                            <a:rPr lang="en-GB" sz="1200" i="1">
                              <a:effectLst/>
                              <a:latin typeface="Cambria Math" panose="02040503050406030204" pitchFamily="18" charset="0"/>
                              <a:ea typeface="Calibri" panose="020F0502020204030204" pitchFamily="34" charset="0"/>
                              <a:cs typeface="Arial" panose="020B0604020202020204" pitchFamily="34" charset="0"/>
                            </a:rPr>
                            <m:t>𝑒</m:t>
                          </m:r>
                          <m:sSub>
                            <m:sSubPr>
                              <m:ctrlPr>
                                <a:rPr lang="en-GB" sz="1200" i="1">
                                  <a:effectLst/>
                                  <a:latin typeface="Cambria Math" panose="02040503050406030204" pitchFamily="18" charset="0"/>
                                </a:rPr>
                              </m:ctrlPr>
                            </m:sSubPr>
                            <m:e>
                              <m:r>
                                <a:rPr lang="en-GB" sz="1200">
                                  <a:effectLst/>
                                  <a:latin typeface="Cambria Math" panose="02040503050406030204" pitchFamily="18" charset="0"/>
                                  <a:ea typeface="Calibri" panose="020F0502020204030204" pitchFamily="34" charset="0"/>
                                  <a:cs typeface="Arial" panose="020B0604020202020204" pitchFamily="34" charset="0"/>
                                </a:rPr>
                                <m:t>­</m:t>
                              </m:r>
                            </m:e>
                            <m:sub>
                              <m:r>
                                <a:rPr lang="en-GB" sz="1200" i="1">
                                  <a:effectLst/>
                                  <a:latin typeface="Cambria Math" panose="02040503050406030204" pitchFamily="18" charset="0"/>
                                  <a:ea typeface="Calibri" panose="020F0502020204030204" pitchFamily="34" charset="0"/>
                                  <a:cs typeface="Arial" panose="020B0604020202020204" pitchFamily="34" charset="0"/>
                                </a:rPr>
                                <m:t>𝑞</m:t>
                              </m:r>
                            </m:sub>
                          </m:sSub>
                          <m:r>
                            <a:rPr lang="en-GB" sz="1200">
                              <a:effectLst/>
                              <a:latin typeface="Cambria Math" panose="02040503050406030204" pitchFamily="18" charset="0"/>
                              <a:ea typeface="Calibri" panose="020F0502020204030204" pitchFamily="34" charset="0"/>
                              <a:cs typeface="Arial" panose="020B0604020202020204" pitchFamily="34" charset="0"/>
                            </a:rPr>
                            <m:t>(</m:t>
                          </m:r>
                          <m:r>
                            <a:rPr lang="en-GB" sz="1200" i="1">
                              <a:effectLst/>
                              <a:latin typeface="Cambria Math" panose="02040503050406030204" pitchFamily="18" charset="0"/>
                              <a:ea typeface="Calibri" panose="020F0502020204030204" pitchFamily="34" charset="0"/>
                              <a:cs typeface="Arial" panose="020B0604020202020204" pitchFamily="34" charset="0"/>
                            </a:rPr>
                            <m:t>−</m:t>
                          </m:r>
                          <m:sSub>
                            <m:sSubPr>
                              <m:ctrlPr>
                                <a:rPr lang="en-GB" sz="1200" i="1">
                                  <a:effectLst/>
                                  <a:latin typeface="Cambria Math" panose="02040503050406030204" pitchFamily="18" charset="0"/>
                                </a:rPr>
                              </m:ctrlPr>
                            </m:sSubPr>
                            <m:e>
                              <m:r>
                                <a:rPr lang="en-GB" sz="1200" i="1">
                                  <a:effectLst/>
                                  <a:latin typeface="Cambria Math" panose="02040503050406030204" pitchFamily="18" charset="0"/>
                                  <a:ea typeface="Calibri" panose="020F0502020204030204" pitchFamily="34" charset="0"/>
                                  <a:cs typeface="Arial" panose="020B0604020202020204" pitchFamily="34" charset="0"/>
                                </a:rPr>
                                <m:t>𝛽</m:t>
                              </m:r>
                            </m:e>
                            <m:sub>
                              <m:r>
                                <a:rPr lang="en-GB" sz="1200" i="1">
                                  <a:effectLst/>
                                  <a:latin typeface="Cambria Math" panose="02040503050406030204" pitchFamily="18" charset="0"/>
                                  <a:ea typeface="Calibri" panose="020F0502020204030204" pitchFamily="34" charset="0"/>
                                  <a:cs typeface="Arial" panose="020B0604020202020204" pitchFamily="34" charset="0"/>
                                </a:rPr>
                                <m:t>𝑞</m:t>
                              </m:r>
                              <m:r>
                                <a:rPr lang="en-GB" sz="1200">
                                  <a:effectLst/>
                                  <a:latin typeface="Cambria Math" panose="02040503050406030204" pitchFamily="18" charset="0"/>
                                  <a:ea typeface="Calibri" panose="020F0502020204030204" pitchFamily="34" charset="0"/>
                                  <a:cs typeface="Arial" panose="020B0604020202020204" pitchFamily="34" charset="0"/>
                                </a:rPr>
                                <m:t>,</m:t>
                              </m:r>
                              <m:r>
                                <a:rPr lang="en-GB" sz="1200">
                                  <a:effectLst/>
                                  <a:latin typeface="Cambria Math" panose="02040503050406030204" pitchFamily="18" charset="0"/>
                                  <a:ea typeface="Calibri" panose="020F0502020204030204" pitchFamily="34" charset="0"/>
                                  <a:cs typeface="Arial" panose="020B0604020202020204" pitchFamily="34" charset="0"/>
                                </a:rPr>
                                <m:t>1</m:t>
                              </m:r>
                            </m:sub>
                          </m:sSub>
                          <m:sSup>
                            <m:sSupPr>
                              <m:ctrlPr>
                                <a:rPr lang="en-GB" sz="1200" i="1">
                                  <a:effectLst/>
                                  <a:latin typeface="Cambria Math" panose="02040503050406030204" pitchFamily="18" charset="0"/>
                                </a:rPr>
                              </m:ctrlPr>
                            </m:sSupPr>
                            <m:e>
                              <m:r>
                                <a:rPr lang="en-GB" sz="1200">
                                  <a:effectLst/>
                                  <a:latin typeface="Cambria Math" panose="02040503050406030204" pitchFamily="18" charset="0"/>
                                  <a:ea typeface="Calibri" panose="020F0502020204030204" pitchFamily="34" charset="0"/>
                                  <a:cs typeface="Arial" panose="020B0604020202020204" pitchFamily="34" charset="0"/>
                                </a:rPr>
                                <m:t>(</m:t>
                              </m:r>
                              <m:r>
                                <a:rPr lang="en-GB" sz="1200" i="1">
                                  <a:effectLst/>
                                  <a:latin typeface="Cambria Math" panose="02040503050406030204" pitchFamily="18" charset="0"/>
                                  <a:ea typeface="Calibri" panose="020F0502020204030204" pitchFamily="34" charset="0"/>
                                  <a:cs typeface="Arial" panose="020B0604020202020204" pitchFamily="34" charset="0"/>
                                </a:rPr>
                                <m:t>𝑢</m:t>
                              </m:r>
                              <m:r>
                                <a:rPr lang="en-GB" sz="1200" i="1">
                                  <a:effectLst/>
                                  <a:latin typeface="Cambria Math" panose="02040503050406030204" pitchFamily="18" charset="0"/>
                                  <a:ea typeface="Calibri" panose="020F0502020204030204" pitchFamily="34" charset="0"/>
                                  <a:cs typeface="Arial" panose="020B0604020202020204" pitchFamily="34" charset="0"/>
                                </a:rPr>
                                <m:t>−</m:t>
                              </m:r>
                              <m:r>
                                <m:rPr>
                                  <m:sty m:val="p"/>
                                </m:rPr>
                                <a:rPr lang="en-GB" sz="1200">
                                  <a:effectLst/>
                                  <a:latin typeface="Cambria Math" panose="02040503050406030204" pitchFamily="18" charset="0"/>
                                  <a:ea typeface="Calibri" panose="020F0502020204030204" pitchFamily="34" charset="0"/>
                                  <a:cs typeface="Arial" panose="020B0604020202020204" pitchFamily="34" charset="0"/>
                                </a:rPr>
                                <m:t>Δ</m:t>
                              </m:r>
                              <m:r>
                                <a:rPr lang="en-GB" sz="1200">
                                  <a:effectLst/>
                                  <a:latin typeface="Cambria Math" panose="02040503050406030204" pitchFamily="18" charset="0"/>
                                  <a:ea typeface="Calibri" panose="020F0502020204030204" pitchFamily="34" charset="0"/>
                                  <a:cs typeface="Arial" panose="020B0604020202020204" pitchFamily="34" charset="0"/>
                                </a:rPr>
                                <m:t>)</m:t>
                              </m:r>
                            </m:e>
                            <m:sup>
                              <m:r>
                                <a:rPr lang="en-GB" sz="1200">
                                  <a:effectLst/>
                                  <a:latin typeface="Cambria Math" panose="02040503050406030204" pitchFamily="18" charset="0"/>
                                  <a:ea typeface="Calibri" panose="020F0502020204030204" pitchFamily="34" charset="0"/>
                                  <a:cs typeface="Arial" panose="020B0604020202020204" pitchFamily="34" charset="0"/>
                                </a:rPr>
                                <m:t>2</m:t>
                              </m:r>
                            </m:sup>
                          </m:sSup>
                          <m:r>
                            <a:rPr lang="en-GB" sz="1200">
                              <a:effectLst/>
                              <a:latin typeface="Cambria Math" panose="02040503050406030204" pitchFamily="18" charset="0"/>
                              <a:ea typeface="Calibri" panose="020F0502020204030204" pitchFamily="34" charset="0"/>
                              <a:cs typeface="Arial" panose="020B0604020202020204" pitchFamily="34" charset="0"/>
                            </a:rPr>
                            <m:t>)</m:t>
                          </m:r>
                          <m:r>
                            <a:rPr lang="en-GB" sz="1200" i="1">
                              <a:effectLst/>
                              <a:latin typeface="Cambria Math" panose="02040503050406030204" pitchFamily="18" charset="0"/>
                              <a:ea typeface="Calibri" panose="020F0502020204030204" pitchFamily="34" charset="0"/>
                              <a:cs typeface="Arial" panose="020B0604020202020204" pitchFamily="34" charset="0"/>
                            </a:rPr>
                            <m:t>𝑒</m:t>
                          </m:r>
                          <m:sSub>
                            <m:sSubPr>
                              <m:ctrlPr>
                                <a:rPr lang="en-GB" sz="1200" i="1">
                                  <a:effectLst/>
                                  <a:latin typeface="Cambria Math" panose="02040503050406030204" pitchFamily="18" charset="0"/>
                                </a:rPr>
                              </m:ctrlPr>
                            </m:sSubPr>
                            <m:e>
                              <m:r>
                                <a:rPr lang="en-GB" sz="1200">
                                  <a:effectLst/>
                                  <a:latin typeface="Cambria Math" panose="02040503050406030204" pitchFamily="18" charset="0"/>
                                  <a:ea typeface="Calibri" panose="020F0502020204030204" pitchFamily="34" charset="0"/>
                                  <a:cs typeface="Arial" panose="020B0604020202020204" pitchFamily="34" charset="0"/>
                                </a:rPr>
                                <m:t>­</m:t>
                              </m:r>
                            </m:e>
                            <m:sub>
                              <m:r>
                                <a:rPr lang="en-GB" sz="1200" i="1">
                                  <a:effectLst/>
                                  <a:latin typeface="Cambria Math" panose="02040503050406030204" pitchFamily="18" charset="0"/>
                                  <a:ea typeface="Calibri" panose="020F0502020204030204" pitchFamily="34" charset="0"/>
                                  <a:cs typeface="Arial" panose="020B0604020202020204" pitchFamily="34" charset="0"/>
                                </a:rPr>
                                <m:t>𝑞</m:t>
                              </m:r>
                            </m:sub>
                          </m:sSub>
                          <m:r>
                            <a:rPr lang="en-GB" sz="1200">
                              <a:effectLst/>
                              <a:latin typeface="Cambria Math" panose="02040503050406030204" pitchFamily="18" charset="0"/>
                              <a:ea typeface="Calibri" panose="020F0502020204030204" pitchFamily="34" charset="0"/>
                              <a:cs typeface="Arial" panose="020B0604020202020204" pitchFamily="34" charset="0"/>
                            </a:rPr>
                            <m:t>(</m:t>
                          </m:r>
                          <m:r>
                            <a:rPr lang="en-GB" sz="1200" i="1">
                              <a:effectLst/>
                              <a:latin typeface="Cambria Math" panose="02040503050406030204" pitchFamily="18" charset="0"/>
                              <a:ea typeface="Calibri" panose="020F0502020204030204" pitchFamily="34" charset="0"/>
                              <a:cs typeface="Arial" panose="020B0604020202020204" pitchFamily="34" charset="0"/>
                            </a:rPr>
                            <m:t>−</m:t>
                          </m:r>
                          <m:sSub>
                            <m:sSubPr>
                              <m:ctrlPr>
                                <a:rPr lang="en-GB" sz="1200" i="1">
                                  <a:effectLst/>
                                  <a:latin typeface="Cambria Math" panose="02040503050406030204" pitchFamily="18" charset="0"/>
                                </a:rPr>
                              </m:ctrlPr>
                            </m:sSubPr>
                            <m:e>
                              <m:r>
                                <a:rPr lang="en-GB" sz="1200" i="1">
                                  <a:effectLst/>
                                  <a:latin typeface="Cambria Math" panose="02040503050406030204" pitchFamily="18" charset="0"/>
                                  <a:ea typeface="Calibri" panose="020F0502020204030204" pitchFamily="34" charset="0"/>
                                  <a:cs typeface="Arial" panose="020B0604020202020204" pitchFamily="34" charset="0"/>
                                </a:rPr>
                                <m:t>𝛽</m:t>
                              </m:r>
                            </m:e>
                            <m:sub>
                              <m:r>
                                <a:rPr lang="en-GB" sz="1200" i="1">
                                  <a:effectLst/>
                                  <a:latin typeface="Cambria Math" panose="02040503050406030204" pitchFamily="18" charset="0"/>
                                  <a:ea typeface="Calibri" panose="020F0502020204030204" pitchFamily="34" charset="0"/>
                                  <a:cs typeface="Arial" panose="020B0604020202020204" pitchFamily="34" charset="0"/>
                                </a:rPr>
                                <m:t>𝑞</m:t>
                              </m:r>
                              <m:r>
                                <a:rPr lang="en-GB" sz="1200">
                                  <a:effectLst/>
                                  <a:latin typeface="Cambria Math" panose="02040503050406030204" pitchFamily="18" charset="0"/>
                                  <a:ea typeface="Calibri" panose="020F0502020204030204" pitchFamily="34" charset="0"/>
                                  <a:cs typeface="Arial" panose="020B0604020202020204" pitchFamily="34" charset="0"/>
                                </a:rPr>
                                <m:t>,</m:t>
                              </m:r>
                              <m:r>
                                <a:rPr lang="en-GB" sz="1200">
                                  <a:effectLst/>
                                  <a:latin typeface="Cambria Math" panose="02040503050406030204" pitchFamily="18" charset="0"/>
                                  <a:ea typeface="Calibri" panose="020F0502020204030204" pitchFamily="34" charset="0"/>
                                  <a:cs typeface="Arial" panose="020B0604020202020204" pitchFamily="34" charset="0"/>
                                </a:rPr>
                                <m:t>2</m:t>
                              </m:r>
                            </m:sub>
                          </m:sSub>
                          <m:sSup>
                            <m:sSupPr>
                              <m:ctrlPr>
                                <a:rPr lang="en-GB" sz="1200" i="1">
                                  <a:effectLst/>
                                  <a:latin typeface="Cambria Math" panose="02040503050406030204" pitchFamily="18" charset="0"/>
                                </a:rPr>
                              </m:ctrlPr>
                            </m:sSupPr>
                            <m:e>
                              <m:r>
                                <a:rPr lang="en-GB" sz="1200" i="1" smtClean="0">
                                  <a:effectLst/>
                                  <a:latin typeface="Cambria Math" panose="02040503050406030204" pitchFamily="18" charset="0"/>
                                  <a:ea typeface="Calibri" panose="020F0502020204030204" pitchFamily="34" charset="0"/>
                                  <a:cs typeface="Arial" panose="020B0604020202020204" pitchFamily="34" charset="0"/>
                                </a:rPr>
                                <m:t>𝑢</m:t>
                              </m:r>
                            </m:e>
                            <m:sup>
                              <m:r>
                                <a:rPr lang="en-GB" sz="1200">
                                  <a:effectLst/>
                                  <a:latin typeface="Cambria Math" panose="02040503050406030204" pitchFamily="18" charset="0"/>
                                  <a:ea typeface="Calibri" panose="020F0502020204030204" pitchFamily="34" charset="0"/>
                                  <a:cs typeface="Arial" panose="020B0604020202020204" pitchFamily="34" charset="0"/>
                                </a:rPr>
                                <m:t>2</m:t>
                              </m:r>
                            </m:sup>
                          </m:sSup>
                          <m:r>
                            <a:rPr lang="en-GB" sz="1200">
                              <a:effectLst/>
                              <a:latin typeface="Cambria Math" panose="02040503050406030204" pitchFamily="18" charset="0"/>
                              <a:ea typeface="Calibri" panose="020F0502020204030204" pitchFamily="34" charset="0"/>
                              <a:cs typeface="Arial" panose="020B0604020202020204" pitchFamily="34" charset="0"/>
                            </a:rPr>
                            <m:t>)</m:t>
                          </m:r>
                        </m:e>
                      </m:nary>
                      <m:r>
                        <a:rPr lang="en-GB" sz="1200" i="1">
                          <a:effectLst/>
                          <a:latin typeface="Cambria Math" panose="02040503050406030204" pitchFamily="18" charset="0"/>
                          <a:ea typeface="Calibri" panose="020F0502020204030204" pitchFamily="34" charset="0"/>
                          <a:cs typeface="Arial" panose="020B0604020202020204" pitchFamily="34" charset="0"/>
                        </a:rPr>
                        <m:t>𝑑𝑢</m:t>
                      </m:r>
                      <m:r>
                        <a:rPr lang="en-GB" sz="1200">
                          <a:effectLst/>
                          <a:latin typeface="Cambria Math" panose="02040503050406030204" pitchFamily="18" charset="0"/>
                          <a:ea typeface="Calibri" panose="020F0502020204030204" pitchFamily="34" charset="0"/>
                          <a:cs typeface="Arial" panose="020B0604020202020204" pitchFamily="34" charset="0"/>
                        </a:rPr>
                        <m:t>.</m:t>
                      </m:r>
                    </m:oMath>
                  </m:oMathPara>
                </a14:m>
                <a:endParaRPr lang="en-GB" sz="1200" dirty="0"/>
              </a:p>
              <a:p>
                <a:pPr marL="0" indent="0">
                  <a:buNone/>
                </a:pPr>
                <a:r>
                  <a:rPr lang="en-GB" sz="1200" dirty="0"/>
                  <a:t>where the integration limits </a:t>
                </a:r>
                <a14:m>
                  <m:oMath xmlns:m="http://schemas.openxmlformats.org/officeDocument/2006/math">
                    <m:sSub>
                      <m:sSubPr>
                        <m:ctrlPr>
                          <a:rPr lang="en-GB" sz="1200" i="1">
                            <a:latin typeface="Cambria Math" panose="02040503050406030204" pitchFamily="18" charset="0"/>
                          </a:rPr>
                        </m:ctrlPr>
                      </m:sSubPr>
                      <m:e>
                        <m:r>
                          <a:rPr lang="en-GB" sz="1200" i="1">
                            <a:latin typeface="Cambria Math" panose="02040503050406030204" pitchFamily="18" charset="0"/>
                            <a:ea typeface="Calibri" panose="020F0502020204030204" pitchFamily="34" charset="0"/>
                            <a:cs typeface="Arial" panose="020B0604020202020204" pitchFamily="34" charset="0"/>
                          </a:rPr>
                          <m:t>𝑢</m:t>
                        </m:r>
                      </m:e>
                      <m:sub>
                        <m:r>
                          <a:rPr lang="en-GB" sz="1200" i="1">
                            <a:latin typeface="Cambria Math" panose="02040503050406030204" pitchFamily="18" charset="0"/>
                            <a:ea typeface="Calibri" panose="020F0502020204030204" pitchFamily="34" charset="0"/>
                            <a:cs typeface="Arial" panose="020B0604020202020204" pitchFamily="34" charset="0"/>
                          </a:rPr>
                          <m:t>𝑙𝑖𝑚𝑖𝑡</m:t>
                        </m:r>
                      </m:sub>
                    </m:sSub>
                    <m:r>
                      <a:rPr lang="en-GB" sz="1200">
                        <a:latin typeface="Cambria Math" panose="02040503050406030204" pitchFamily="18" charset="0"/>
                        <a:ea typeface="Calibri" panose="020F0502020204030204" pitchFamily="34" charset="0"/>
                        <a:cs typeface="Arial" panose="020B0604020202020204" pitchFamily="34" charset="0"/>
                      </a:rPr>
                      <m:t>∈</m:t>
                    </m:r>
                    <m:r>
                      <a:rPr lang="en-US" sz="1200" b="0" i="0" smtClean="0">
                        <a:latin typeface="Cambria Math" panose="02040503050406030204" pitchFamily="18" charset="0"/>
                        <a:ea typeface="Calibri" panose="020F0502020204030204" pitchFamily="34" charset="0"/>
                        <a:cs typeface="Arial" panose="020B0604020202020204" pitchFamily="34" charset="0"/>
                      </a:rPr>
                      <m:t>{−</m:t>
                    </m:r>
                    <m:r>
                      <a:rPr lang="en-US" sz="1200" b="0" i="1" smtClean="0">
                        <a:latin typeface="Cambria Math" panose="02040503050406030204" pitchFamily="18" charset="0"/>
                        <a:ea typeface="Calibri" panose="020F0502020204030204" pitchFamily="34" charset="0"/>
                        <a:cs typeface="Arial" panose="020B0604020202020204" pitchFamily="34" charset="0"/>
                      </a:rPr>
                      <m:t>∞</m:t>
                    </m:r>
                    <m:r>
                      <a:rPr lang="en-US" sz="1200" b="0" i="1" smtClean="0">
                        <a:latin typeface="Cambria Math" panose="02040503050406030204" pitchFamily="18" charset="0"/>
                        <a:ea typeface="Calibri" panose="020F0502020204030204" pitchFamily="34" charset="0"/>
                        <a:cs typeface="Arial" panose="020B0604020202020204" pitchFamily="34" charset="0"/>
                      </a:rPr>
                      <m:t>,</m:t>
                    </m:r>
                    <m:r>
                      <a:rPr lang="en-US" sz="1200" b="0" i="1" smtClean="0">
                        <a:latin typeface="Cambria Math" panose="02040503050406030204" pitchFamily="18" charset="0"/>
                        <a:ea typeface="Calibri" panose="020F0502020204030204" pitchFamily="34" charset="0"/>
                        <a:cs typeface="Arial" panose="020B0604020202020204" pitchFamily="34" charset="0"/>
                      </a:rPr>
                      <m:t>∞</m:t>
                    </m:r>
                    <m:r>
                      <a:rPr lang="en-US" sz="1200" b="0" i="0" smtClean="0">
                        <a:latin typeface="Cambria Math" panose="02040503050406030204" pitchFamily="18" charset="0"/>
                        <a:ea typeface="Calibri" panose="020F0502020204030204" pitchFamily="34" charset="0"/>
                        <a:cs typeface="Arial" panose="020B0604020202020204" pitchFamily="34" charset="0"/>
                      </a:rPr>
                      <m:t>}</m:t>
                    </m:r>
                  </m:oMath>
                </a14:m>
                <a:r>
                  <a:rPr lang="en-GB" sz="1200" dirty="0"/>
                  <a:t> for </a:t>
                </a:r>
                <a14:m>
                  <m:oMath xmlns:m="http://schemas.openxmlformats.org/officeDocument/2006/math">
                    <m:r>
                      <a:rPr lang="en-US" sz="1200" i="1">
                        <a:latin typeface="Cambria Math" panose="02040503050406030204" pitchFamily="18" charset="0"/>
                      </a:rPr>
                      <m:t>𝑞</m:t>
                    </m:r>
                    <m:r>
                      <a:rPr lang="en-US" sz="1200" i="1">
                        <a:latin typeface="Cambria Math" panose="02040503050406030204" pitchFamily="18" charset="0"/>
                      </a:rPr>
                      <m:t>≥</m:t>
                    </m:r>
                    <m:r>
                      <a:rPr lang="en-US" sz="1200" i="1">
                        <a:latin typeface="Cambria Math" panose="02040503050406030204" pitchFamily="18" charset="0"/>
                      </a:rPr>
                      <m:t>1</m:t>
                    </m:r>
                  </m:oMath>
                </a14:m>
                <a:r>
                  <a:rPr lang="en-GB" sz="1200" dirty="0"/>
                  <a:t> and for bounded distribution </a:t>
                </a:r>
                <a14:m>
                  <m:oMath xmlns:m="http://schemas.openxmlformats.org/officeDocument/2006/math">
                    <m:r>
                      <m:rPr>
                        <m:sty m:val="p"/>
                      </m:rPr>
                      <a:rPr lang="en-US" sz="1200" b="0" i="0" smtClean="0">
                        <a:latin typeface="Cambria Math" panose="02040503050406030204" pitchFamily="18" charset="0"/>
                      </a:rPr>
                      <m:t>q</m:t>
                    </m:r>
                    <m:r>
                      <a:rPr lang="en-US" sz="1200" b="0" i="1" smtClean="0">
                        <a:latin typeface="Cambria Math" panose="02040503050406030204" pitchFamily="18" charset="0"/>
                      </a:rPr>
                      <m:t>&lt;</m:t>
                    </m:r>
                    <m:r>
                      <a:rPr lang="en-US" sz="1200" i="1">
                        <a:latin typeface="Cambria Math" panose="02040503050406030204" pitchFamily="18" charset="0"/>
                      </a:rPr>
                      <m:t>1</m:t>
                    </m:r>
                  </m:oMath>
                </a14:m>
                <a:r>
                  <a:rPr lang="en-GB" sz="1200" dirty="0"/>
                  <a:t>, </a:t>
                </a:r>
              </a:p>
              <a:p>
                <a:pPr marL="0" indent="0">
                  <a:buNone/>
                </a:pPr>
                <a14:m>
                  <m:oMathPara xmlns:m="http://schemas.openxmlformats.org/officeDocument/2006/math">
                    <m:oMathParaPr>
                      <m:jc m:val="centerGroup"/>
                    </m:oMathParaPr>
                    <m:oMath xmlns:m="http://schemas.openxmlformats.org/officeDocument/2006/math">
                      <m:sSub>
                        <m:sSubPr>
                          <m:ctrlPr>
                            <a:rPr lang="en-GB" sz="1000" i="1" smtClean="0">
                              <a:effectLst/>
                              <a:latin typeface="Cambria Math" panose="02040503050406030204" pitchFamily="18" charset="0"/>
                            </a:rPr>
                          </m:ctrlPr>
                        </m:sSubPr>
                        <m:e>
                          <m:r>
                            <a:rPr lang="en-GB" sz="1000" i="1">
                              <a:effectLst/>
                              <a:latin typeface="Cambria Math" panose="02040503050406030204" pitchFamily="18" charset="0"/>
                              <a:ea typeface="Calibri" panose="020F0502020204030204" pitchFamily="34" charset="0"/>
                              <a:cs typeface="Arial" panose="020B0604020202020204" pitchFamily="34" charset="0"/>
                            </a:rPr>
                            <m:t>𝑢</m:t>
                          </m:r>
                        </m:e>
                        <m:sub>
                          <m:r>
                            <a:rPr lang="en-GB" sz="1000" i="1">
                              <a:effectLst/>
                              <a:latin typeface="Cambria Math" panose="02040503050406030204" pitchFamily="18" charset="0"/>
                              <a:ea typeface="Calibri" panose="020F0502020204030204" pitchFamily="34" charset="0"/>
                              <a:cs typeface="Arial" panose="020B0604020202020204" pitchFamily="34" charset="0"/>
                            </a:rPr>
                            <m:t>𝑙𝑖𝑚𝑖𝑡</m:t>
                          </m:r>
                        </m:sub>
                      </m:sSub>
                      <m:r>
                        <a:rPr lang="en-GB" sz="1000">
                          <a:effectLst/>
                          <a:latin typeface="Cambria Math" panose="02040503050406030204" pitchFamily="18" charset="0"/>
                          <a:ea typeface="Calibri" panose="020F0502020204030204" pitchFamily="34" charset="0"/>
                          <a:cs typeface="Arial" panose="020B0604020202020204" pitchFamily="34" charset="0"/>
                        </a:rPr>
                        <m:t>∈</m:t>
                      </m:r>
                      <m:d>
                        <m:dPr>
                          <m:begChr m:val="{"/>
                          <m:endChr m:val=""/>
                          <m:ctrlPr>
                            <a:rPr lang="en-GB" sz="1000" i="1">
                              <a:effectLst/>
                              <a:latin typeface="Cambria Math" panose="02040503050406030204" pitchFamily="18" charset="0"/>
                            </a:rPr>
                          </m:ctrlPr>
                        </m:dPr>
                        <m:e>
                          <m:eqArr>
                            <m:eqArrPr>
                              <m:ctrlPr>
                                <a:rPr lang="en-GB" sz="1000" i="1">
                                  <a:effectLst/>
                                  <a:latin typeface="Cambria Math" panose="02040503050406030204" pitchFamily="18" charset="0"/>
                                </a:rPr>
                              </m:ctrlPr>
                            </m:eqArrPr>
                            <m:e>
                              <m:m>
                                <m:mPr>
                                  <m:mcs>
                                    <m:mc>
                                      <m:mcPr>
                                        <m:count m:val="2"/>
                                        <m:mcJc m:val="center"/>
                                      </m:mcPr>
                                    </m:mc>
                                  </m:mcs>
                                  <m:ctrlPr>
                                    <a:rPr lang="en-GB" sz="1000" i="1">
                                      <a:effectLst/>
                                      <a:latin typeface="Cambria Math" panose="02040503050406030204" pitchFamily="18" charset="0"/>
                                    </a:rPr>
                                  </m:ctrlPr>
                                </m:mPr>
                                <m:mr>
                                  <m:e>
                                    <m:d>
                                      <m:dPr>
                                        <m:begChr m:val="{"/>
                                        <m:endChr m:val="}"/>
                                        <m:ctrlPr>
                                          <a:rPr lang="en-GB" sz="1000" i="1">
                                            <a:effectLst/>
                                            <a:latin typeface="Cambria Math" panose="02040503050406030204" pitchFamily="18" charset="0"/>
                                          </a:rPr>
                                        </m:ctrlPr>
                                      </m:dPr>
                                      <m:e>
                                        <m:r>
                                          <a:rPr lang="en-GB" sz="1000" i="1">
                                            <a:effectLst/>
                                            <a:latin typeface="Cambria Math" panose="02040503050406030204" pitchFamily="18" charset="0"/>
                                            <a:ea typeface="Calibri" panose="020F0502020204030204" pitchFamily="34" charset="0"/>
                                            <a:cs typeface="Arial" panose="020B0604020202020204" pitchFamily="34" charset="0"/>
                                          </a:rPr>
                                          <m:t>−</m:t>
                                        </m:r>
                                        <m:f>
                                          <m:fPr>
                                            <m:ctrlPr>
                                              <a:rPr lang="en-GB" sz="1000" i="1">
                                                <a:effectLst/>
                                                <a:latin typeface="Cambria Math" panose="02040503050406030204" pitchFamily="18" charset="0"/>
                                              </a:rPr>
                                            </m:ctrlPr>
                                          </m:fPr>
                                          <m:num>
                                            <m:r>
                                              <a:rPr lang="en-GB" sz="1000">
                                                <a:effectLst/>
                                                <a:latin typeface="Cambria Math" panose="02040503050406030204" pitchFamily="18" charset="0"/>
                                                <a:ea typeface="Calibri" panose="020F0502020204030204" pitchFamily="34" charset="0"/>
                                                <a:cs typeface="Arial" panose="020B0604020202020204" pitchFamily="34" charset="0"/>
                                              </a:rPr>
                                              <m:t>1</m:t>
                                            </m:r>
                                          </m:num>
                                          <m:den>
                                            <m:rad>
                                              <m:radPr>
                                                <m:degHide m:val="on"/>
                                                <m:ctrlPr>
                                                  <a:rPr lang="en-GB" sz="1000" i="1">
                                                    <a:effectLst/>
                                                    <a:latin typeface="Cambria Math" panose="02040503050406030204" pitchFamily="18" charset="0"/>
                                                  </a:rPr>
                                                </m:ctrlPr>
                                              </m:radPr>
                                              <m:deg/>
                                              <m:e>
                                                <m:d>
                                                  <m:dPr>
                                                    <m:ctrlPr>
                                                      <a:rPr lang="en-GB" sz="1000" i="1">
                                                        <a:effectLst/>
                                                        <a:latin typeface="Cambria Math" panose="02040503050406030204" pitchFamily="18" charset="0"/>
                                                      </a:rPr>
                                                    </m:ctrlPr>
                                                  </m:dPr>
                                                  <m:e>
                                                    <m:r>
                                                      <a:rPr lang="en-GB" sz="1000">
                                                        <a:effectLst/>
                                                        <a:latin typeface="Cambria Math" panose="02040503050406030204" pitchFamily="18" charset="0"/>
                                                        <a:ea typeface="Calibri" panose="020F0502020204030204" pitchFamily="34" charset="0"/>
                                                        <a:cs typeface="Arial" panose="020B0604020202020204" pitchFamily="34" charset="0"/>
                                                      </a:rPr>
                                                      <m:t>1</m:t>
                                                    </m:r>
                                                    <m:r>
                                                      <a:rPr lang="en-GB" sz="1000" i="1">
                                                        <a:effectLst/>
                                                        <a:latin typeface="Cambria Math" panose="02040503050406030204" pitchFamily="18" charset="0"/>
                                                        <a:ea typeface="Calibri" panose="020F0502020204030204" pitchFamily="34" charset="0"/>
                                                        <a:cs typeface="Arial" panose="020B0604020202020204" pitchFamily="34" charset="0"/>
                                                      </a:rPr>
                                                      <m:t>−</m:t>
                                                    </m:r>
                                                    <m:r>
                                                      <a:rPr lang="en-GB" sz="1000" i="1">
                                                        <a:effectLst/>
                                                        <a:latin typeface="Cambria Math" panose="02040503050406030204" pitchFamily="18" charset="0"/>
                                                        <a:ea typeface="Calibri" panose="020F0502020204030204" pitchFamily="34" charset="0"/>
                                                        <a:cs typeface="Arial" panose="020B0604020202020204" pitchFamily="34" charset="0"/>
                                                      </a:rPr>
                                                      <m:t>𝑞</m:t>
                                                    </m:r>
                                                  </m:e>
                                                </m:d>
                                                <m:sSub>
                                                  <m:sSubPr>
                                                    <m:ctrlPr>
                                                      <a:rPr lang="en-GB" sz="1000" i="1">
                                                        <a:effectLst/>
                                                        <a:latin typeface="Cambria Math" panose="02040503050406030204" pitchFamily="18" charset="0"/>
                                                      </a:rPr>
                                                    </m:ctrlPr>
                                                  </m:sSubPr>
                                                  <m:e>
                                                    <m:r>
                                                      <a:rPr lang="en-GB" sz="1000" i="1">
                                                        <a:effectLst/>
                                                        <a:latin typeface="Cambria Math" panose="02040503050406030204" pitchFamily="18" charset="0"/>
                                                        <a:ea typeface="Calibri" panose="020F0502020204030204" pitchFamily="34" charset="0"/>
                                                        <a:cs typeface="Arial" panose="020B0604020202020204" pitchFamily="34" charset="0"/>
                                                      </a:rPr>
                                                      <m:t>𝛽</m:t>
                                                    </m:r>
                                                  </m:e>
                                                  <m:sub>
                                                    <m:r>
                                                      <a:rPr lang="en-GB" sz="1000" i="1">
                                                        <a:effectLst/>
                                                        <a:latin typeface="Cambria Math" panose="02040503050406030204" pitchFamily="18" charset="0"/>
                                                        <a:ea typeface="Calibri" panose="020F0502020204030204" pitchFamily="34" charset="0"/>
                                                        <a:cs typeface="Arial" panose="020B0604020202020204" pitchFamily="34" charset="0"/>
                                                      </a:rPr>
                                                      <m:t>𝑞</m:t>
                                                    </m:r>
                                                    <m:r>
                                                      <a:rPr lang="en-GB" sz="1000">
                                                        <a:effectLst/>
                                                        <a:latin typeface="Cambria Math" panose="02040503050406030204" pitchFamily="18" charset="0"/>
                                                        <a:ea typeface="Calibri" panose="020F0502020204030204" pitchFamily="34" charset="0"/>
                                                        <a:cs typeface="Arial" panose="020B0604020202020204" pitchFamily="34" charset="0"/>
                                                      </a:rPr>
                                                      <m:t>,</m:t>
                                                    </m:r>
                                                    <m:r>
                                                      <a:rPr lang="en-GB" sz="1000">
                                                        <a:effectLst/>
                                                        <a:latin typeface="Cambria Math" panose="02040503050406030204" pitchFamily="18" charset="0"/>
                                                        <a:ea typeface="Calibri" panose="020F0502020204030204" pitchFamily="34" charset="0"/>
                                                        <a:cs typeface="Arial" panose="020B0604020202020204" pitchFamily="34" charset="0"/>
                                                      </a:rPr>
                                                      <m:t>2</m:t>
                                                    </m:r>
                                                  </m:sub>
                                                </m:sSub>
                                              </m:e>
                                            </m:rad>
                                          </m:den>
                                        </m:f>
                                        <m:r>
                                          <a:rPr lang="en-GB" sz="1000">
                                            <a:effectLst/>
                                            <a:latin typeface="Cambria Math" panose="02040503050406030204" pitchFamily="18" charset="0"/>
                                            <a:ea typeface="Calibri" panose="020F0502020204030204" pitchFamily="34" charset="0"/>
                                            <a:cs typeface="Arial" panose="020B0604020202020204" pitchFamily="34" charset="0"/>
                                          </a:rPr>
                                          <m:t>,</m:t>
                                        </m:r>
                                        <m:f>
                                          <m:fPr>
                                            <m:ctrlPr>
                                              <a:rPr lang="en-GB" sz="1000" i="1">
                                                <a:effectLst/>
                                                <a:latin typeface="Cambria Math" panose="02040503050406030204" pitchFamily="18" charset="0"/>
                                              </a:rPr>
                                            </m:ctrlPr>
                                          </m:fPr>
                                          <m:num>
                                            <m:r>
                                              <a:rPr lang="en-GB" sz="1000">
                                                <a:effectLst/>
                                                <a:latin typeface="Cambria Math" panose="02040503050406030204" pitchFamily="18" charset="0"/>
                                                <a:ea typeface="Calibri" panose="020F0502020204030204" pitchFamily="34" charset="0"/>
                                                <a:cs typeface="Arial" panose="020B0604020202020204" pitchFamily="34" charset="0"/>
                                              </a:rPr>
                                              <m:t>1</m:t>
                                            </m:r>
                                          </m:num>
                                          <m:den>
                                            <m:rad>
                                              <m:radPr>
                                                <m:degHide m:val="on"/>
                                                <m:ctrlPr>
                                                  <a:rPr lang="en-GB" sz="1000" i="1">
                                                    <a:effectLst/>
                                                    <a:latin typeface="Cambria Math" panose="02040503050406030204" pitchFamily="18" charset="0"/>
                                                  </a:rPr>
                                                </m:ctrlPr>
                                              </m:radPr>
                                              <m:deg/>
                                              <m:e>
                                                <m:d>
                                                  <m:dPr>
                                                    <m:ctrlPr>
                                                      <a:rPr lang="en-GB" sz="1000" i="1">
                                                        <a:effectLst/>
                                                        <a:latin typeface="Cambria Math" panose="02040503050406030204" pitchFamily="18" charset="0"/>
                                                      </a:rPr>
                                                    </m:ctrlPr>
                                                  </m:dPr>
                                                  <m:e>
                                                    <m:r>
                                                      <a:rPr lang="en-GB" sz="1000">
                                                        <a:effectLst/>
                                                        <a:latin typeface="Cambria Math" panose="02040503050406030204" pitchFamily="18" charset="0"/>
                                                        <a:ea typeface="Calibri" panose="020F0502020204030204" pitchFamily="34" charset="0"/>
                                                        <a:cs typeface="Arial" panose="020B0604020202020204" pitchFamily="34" charset="0"/>
                                                      </a:rPr>
                                                      <m:t>1</m:t>
                                                    </m:r>
                                                    <m:r>
                                                      <a:rPr lang="en-GB" sz="1000" i="1">
                                                        <a:effectLst/>
                                                        <a:latin typeface="Cambria Math" panose="02040503050406030204" pitchFamily="18" charset="0"/>
                                                        <a:ea typeface="Calibri" panose="020F0502020204030204" pitchFamily="34" charset="0"/>
                                                        <a:cs typeface="Arial" panose="020B0604020202020204" pitchFamily="34" charset="0"/>
                                                      </a:rPr>
                                                      <m:t>−</m:t>
                                                    </m:r>
                                                    <m:r>
                                                      <a:rPr lang="en-GB" sz="1000" i="1">
                                                        <a:effectLst/>
                                                        <a:latin typeface="Cambria Math" panose="02040503050406030204" pitchFamily="18" charset="0"/>
                                                        <a:ea typeface="Calibri" panose="020F0502020204030204" pitchFamily="34" charset="0"/>
                                                        <a:cs typeface="Arial" panose="020B0604020202020204" pitchFamily="34" charset="0"/>
                                                      </a:rPr>
                                                      <m:t>𝑞</m:t>
                                                    </m:r>
                                                  </m:e>
                                                </m:d>
                                                <m:sSub>
                                                  <m:sSubPr>
                                                    <m:ctrlPr>
                                                      <a:rPr lang="en-GB" sz="1000" i="1">
                                                        <a:effectLst/>
                                                        <a:latin typeface="Cambria Math" panose="02040503050406030204" pitchFamily="18" charset="0"/>
                                                      </a:rPr>
                                                    </m:ctrlPr>
                                                  </m:sSubPr>
                                                  <m:e>
                                                    <m:r>
                                                      <a:rPr lang="en-GB" sz="1000" i="1">
                                                        <a:effectLst/>
                                                        <a:latin typeface="Cambria Math" panose="02040503050406030204" pitchFamily="18" charset="0"/>
                                                        <a:ea typeface="Calibri" panose="020F0502020204030204" pitchFamily="34" charset="0"/>
                                                        <a:cs typeface="Arial" panose="020B0604020202020204" pitchFamily="34" charset="0"/>
                                                      </a:rPr>
                                                      <m:t>𝛽</m:t>
                                                    </m:r>
                                                  </m:e>
                                                  <m:sub>
                                                    <m:r>
                                                      <a:rPr lang="en-GB" sz="1000" i="1">
                                                        <a:effectLst/>
                                                        <a:latin typeface="Cambria Math" panose="02040503050406030204" pitchFamily="18" charset="0"/>
                                                        <a:ea typeface="Calibri" panose="020F0502020204030204" pitchFamily="34" charset="0"/>
                                                        <a:cs typeface="Arial" panose="020B0604020202020204" pitchFamily="34" charset="0"/>
                                                      </a:rPr>
                                                      <m:t>𝑞</m:t>
                                                    </m:r>
                                                    <m:r>
                                                      <a:rPr lang="en-GB" sz="1000">
                                                        <a:effectLst/>
                                                        <a:latin typeface="Cambria Math" panose="02040503050406030204" pitchFamily="18" charset="0"/>
                                                        <a:ea typeface="Calibri" panose="020F0502020204030204" pitchFamily="34" charset="0"/>
                                                        <a:cs typeface="Arial" panose="020B0604020202020204" pitchFamily="34" charset="0"/>
                                                      </a:rPr>
                                                      <m:t>,</m:t>
                                                    </m:r>
                                                    <m:r>
                                                      <a:rPr lang="en-GB" sz="1000">
                                                        <a:effectLst/>
                                                        <a:latin typeface="Cambria Math" panose="02040503050406030204" pitchFamily="18" charset="0"/>
                                                        <a:ea typeface="Calibri" panose="020F0502020204030204" pitchFamily="34" charset="0"/>
                                                        <a:cs typeface="Arial" panose="020B0604020202020204" pitchFamily="34" charset="0"/>
                                                      </a:rPr>
                                                      <m:t>1</m:t>
                                                    </m:r>
                                                  </m:sub>
                                                </m:sSub>
                                              </m:e>
                                            </m:rad>
                                          </m:den>
                                        </m:f>
                                        <m:r>
                                          <a:rPr lang="en-GB" sz="1000">
                                            <a:effectLst/>
                                            <a:latin typeface="Cambria Math" panose="02040503050406030204" pitchFamily="18" charset="0"/>
                                            <a:ea typeface="Calibri" panose="020F0502020204030204" pitchFamily="34" charset="0"/>
                                            <a:cs typeface="Arial" panose="020B0604020202020204" pitchFamily="34" charset="0"/>
                                          </a:rPr>
                                          <m:t>+</m:t>
                                        </m:r>
                                        <m:r>
                                          <m:rPr>
                                            <m:sty m:val="p"/>
                                          </m:rPr>
                                          <a:rPr lang="en-GB" sz="1000">
                                            <a:effectLst/>
                                            <a:latin typeface="Cambria Math" panose="02040503050406030204" pitchFamily="18" charset="0"/>
                                            <a:ea typeface="Calibri" panose="020F0502020204030204" pitchFamily="34" charset="0"/>
                                            <a:cs typeface="Arial" panose="020B0604020202020204" pitchFamily="34" charset="0"/>
                                          </a:rPr>
                                          <m:t>Δ</m:t>
                                        </m:r>
                                      </m:e>
                                    </m:d>
                                    <m:r>
                                      <a:rPr lang="en-GB" sz="1000">
                                        <a:effectLst/>
                                        <a:latin typeface="Cambria Math" panose="02040503050406030204" pitchFamily="18" charset="0"/>
                                        <a:ea typeface="Calibri" panose="020F0502020204030204" pitchFamily="34" charset="0"/>
                                        <a:cs typeface="Arial" panose="020B0604020202020204" pitchFamily="34" charset="0"/>
                                      </a:rPr>
                                      <m:t>,   </m:t>
                                    </m:r>
                                  </m:e>
                                  <m:e>
                                    <m:r>
                                      <a:rPr lang="en-GB" sz="1000" i="1">
                                        <a:effectLst/>
                                        <a:latin typeface="Cambria Math" panose="02040503050406030204" pitchFamily="18" charset="0"/>
                                        <a:ea typeface="Calibri" panose="020F0502020204030204" pitchFamily="34" charset="0"/>
                                        <a:cs typeface="Arial" panose="020B0604020202020204" pitchFamily="34" charset="0"/>
                                      </a:rPr>
                                      <m:t>−</m:t>
                                    </m:r>
                                    <m:d>
                                      <m:dPr>
                                        <m:ctrlPr>
                                          <a:rPr lang="en-US" sz="1000" b="0" i="1" smtClean="0">
                                            <a:effectLst/>
                                            <a:latin typeface="Cambria Math" panose="02040503050406030204" pitchFamily="18" charset="0"/>
                                            <a:cs typeface="Arial" panose="020B0604020202020204" pitchFamily="34" charset="0"/>
                                          </a:rPr>
                                        </m:ctrlPr>
                                      </m:dPr>
                                      <m:e>
                                        <m:f>
                                          <m:fPr>
                                            <m:ctrlPr>
                                              <a:rPr lang="en-GB" sz="1000" i="1">
                                                <a:effectLst/>
                                                <a:latin typeface="Cambria Math" panose="02040503050406030204" pitchFamily="18" charset="0"/>
                                              </a:rPr>
                                            </m:ctrlPr>
                                          </m:fPr>
                                          <m:num>
                                            <m:r>
                                              <a:rPr lang="en-GB" sz="1000">
                                                <a:effectLst/>
                                                <a:latin typeface="Cambria Math" panose="02040503050406030204" pitchFamily="18" charset="0"/>
                                                <a:ea typeface="Calibri" panose="020F0502020204030204" pitchFamily="34" charset="0"/>
                                                <a:cs typeface="Arial" panose="020B0604020202020204" pitchFamily="34" charset="0"/>
                                              </a:rPr>
                                              <m:t>1</m:t>
                                            </m:r>
                                          </m:num>
                                          <m:den>
                                            <m:rad>
                                              <m:radPr>
                                                <m:degHide m:val="on"/>
                                                <m:ctrlPr>
                                                  <a:rPr lang="en-GB" sz="1000" i="1">
                                                    <a:effectLst/>
                                                    <a:latin typeface="Cambria Math" panose="02040503050406030204" pitchFamily="18" charset="0"/>
                                                  </a:rPr>
                                                </m:ctrlPr>
                                              </m:radPr>
                                              <m:deg/>
                                              <m:e>
                                                <m:d>
                                                  <m:dPr>
                                                    <m:ctrlPr>
                                                      <a:rPr lang="en-GB" sz="1000" i="1">
                                                        <a:effectLst/>
                                                        <a:latin typeface="Cambria Math" panose="02040503050406030204" pitchFamily="18" charset="0"/>
                                                      </a:rPr>
                                                    </m:ctrlPr>
                                                  </m:dPr>
                                                  <m:e>
                                                    <m:r>
                                                      <a:rPr lang="en-GB" sz="1000">
                                                        <a:effectLst/>
                                                        <a:latin typeface="Cambria Math" panose="02040503050406030204" pitchFamily="18" charset="0"/>
                                                        <a:ea typeface="Calibri" panose="020F0502020204030204" pitchFamily="34" charset="0"/>
                                                        <a:cs typeface="Arial" panose="020B0604020202020204" pitchFamily="34" charset="0"/>
                                                      </a:rPr>
                                                      <m:t>1</m:t>
                                                    </m:r>
                                                    <m:r>
                                                      <a:rPr lang="en-GB" sz="1000" i="1">
                                                        <a:effectLst/>
                                                        <a:latin typeface="Cambria Math" panose="02040503050406030204" pitchFamily="18" charset="0"/>
                                                        <a:ea typeface="Calibri" panose="020F0502020204030204" pitchFamily="34" charset="0"/>
                                                        <a:cs typeface="Arial" panose="020B0604020202020204" pitchFamily="34" charset="0"/>
                                                      </a:rPr>
                                                      <m:t>−</m:t>
                                                    </m:r>
                                                    <m:r>
                                                      <a:rPr lang="en-GB" sz="1000" i="1">
                                                        <a:effectLst/>
                                                        <a:latin typeface="Cambria Math" panose="02040503050406030204" pitchFamily="18" charset="0"/>
                                                        <a:ea typeface="Calibri" panose="020F0502020204030204" pitchFamily="34" charset="0"/>
                                                        <a:cs typeface="Arial" panose="020B0604020202020204" pitchFamily="34" charset="0"/>
                                                      </a:rPr>
                                                      <m:t>𝑞</m:t>
                                                    </m:r>
                                                  </m:e>
                                                </m:d>
                                                <m:sSub>
                                                  <m:sSubPr>
                                                    <m:ctrlPr>
                                                      <a:rPr lang="en-GB" sz="1000" i="1">
                                                        <a:effectLst/>
                                                        <a:latin typeface="Cambria Math" panose="02040503050406030204" pitchFamily="18" charset="0"/>
                                                      </a:rPr>
                                                    </m:ctrlPr>
                                                  </m:sSubPr>
                                                  <m:e>
                                                    <m:r>
                                                      <a:rPr lang="en-GB" sz="1000" i="1">
                                                        <a:effectLst/>
                                                        <a:latin typeface="Cambria Math" panose="02040503050406030204" pitchFamily="18" charset="0"/>
                                                        <a:ea typeface="Calibri" panose="020F0502020204030204" pitchFamily="34" charset="0"/>
                                                        <a:cs typeface="Arial" panose="020B0604020202020204" pitchFamily="34" charset="0"/>
                                                      </a:rPr>
                                                      <m:t>𝛽</m:t>
                                                    </m:r>
                                                  </m:e>
                                                  <m:sub>
                                                    <m:r>
                                                      <a:rPr lang="en-GB" sz="1000" i="1">
                                                        <a:effectLst/>
                                                        <a:latin typeface="Cambria Math" panose="02040503050406030204" pitchFamily="18" charset="0"/>
                                                        <a:ea typeface="Calibri" panose="020F0502020204030204" pitchFamily="34" charset="0"/>
                                                        <a:cs typeface="Arial" panose="020B0604020202020204" pitchFamily="34" charset="0"/>
                                                      </a:rPr>
                                                      <m:t>𝑞</m:t>
                                                    </m:r>
                                                    <m:r>
                                                      <a:rPr lang="en-GB" sz="1000">
                                                        <a:effectLst/>
                                                        <a:latin typeface="Cambria Math" panose="02040503050406030204" pitchFamily="18" charset="0"/>
                                                        <a:ea typeface="Calibri" panose="020F0502020204030204" pitchFamily="34" charset="0"/>
                                                        <a:cs typeface="Arial" panose="020B0604020202020204" pitchFamily="34" charset="0"/>
                                                      </a:rPr>
                                                      <m:t>,</m:t>
                                                    </m:r>
                                                    <m:r>
                                                      <a:rPr lang="en-GB" sz="1000">
                                                        <a:effectLst/>
                                                        <a:latin typeface="Cambria Math" panose="02040503050406030204" pitchFamily="18" charset="0"/>
                                                        <a:ea typeface="Calibri" panose="020F0502020204030204" pitchFamily="34" charset="0"/>
                                                        <a:cs typeface="Arial" panose="020B0604020202020204" pitchFamily="34" charset="0"/>
                                                      </a:rPr>
                                                      <m:t>2</m:t>
                                                    </m:r>
                                                  </m:sub>
                                                </m:sSub>
                                              </m:e>
                                            </m:rad>
                                          </m:den>
                                        </m:f>
                                        <m:r>
                                          <a:rPr lang="en-US" sz="1000" b="0" i="1" smtClean="0">
                                            <a:effectLst/>
                                            <a:latin typeface="Cambria Math" panose="02040503050406030204" pitchFamily="18" charset="0"/>
                                            <a:ea typeface="Calibri" panose="020F0502020204030204" pitchFamily="34" charset="0"/>
                                            <a:cs typeface="Arial" panose="020B0604020202020204" pitchFamily="34" charset="0"/>
                                          </a:rPr>
                                          <m:t>+</m:t>
                                        </m:r>
                                        <m:f>
                                          <m:fPr>
                                            <m:ctrlPr>
                                              <a:rPr lang="en-GB" sz="1000" i="1">
                                                <a:effectLst/>
                                                <a:latin typeface="Cambria Math" panose="02040503050406030204" pitchFamily="18" charset="0"/>
                                              </a:rPr>
                                            </m:ctrlPr>
                                          </m:fPr>
                                          <m:num>
                                            <m:r>
                                              <a:rPr lang="en-GB" sz="1000">
                                                <a:effectLst/>
                                                <a:latin typeface="Cambria Math" panose="02040503050406030204" pitchFamily="18" charset="0"/>
                                                <a:ea typeface="Calibri" panose="020F0502020204030204" pitchFamily="34" charset="0"/>
                                                <a:cs typeface="Arial" panose="020B0604020202020204" pitchFamily="34" charset="0"/>
                                              </a:rPr>
                                              <m:t>1</m:t>
                                            </m:r>
                                          </m:num>
                                          <m:den>
                                            <m:rad>
                                              <m:radPr>
                                                <m:degHide m:val="on"/>
                                                <m:ctrlPr>
                                                  <a:rPr lang="en-GB" sz="1000" i="1">
                                                    <a:effectLst/>
                                                    <a:latin typeface="Cambria Math" panose="02040503050406030204" pitchFamily="18" charset="0"/>
                                                  </a:rPr>
                                                </m:ctrlPr>
                                              </m:radPr>
                                              <m:deg/>
                                              <m:e>
                                                <m:d>
                                                  <m:dPr>
                                                    <m:ctrlPr>
                                                      <a:rPr lang="en-GB" sz="1000" i="1">
                                                        <a:effectLst/>
                                                        <a:latin typeface="Cambria Math" panose="02040503050406030204" pitchFamily="18" charset="0"/>
                                                      </a:rPr>
                                                    </m:ctrlPr>
                                                  </m:dPr>
                                                  <m:e>
                                                    <m:r>
                                                      <a:rPr lang="en-GB" sz="1000">
                                                        <a:effectLst/>
                                                        <a:latin typeface="Cambria Math" panose="02040503050406030204" pitchFamily="18" charset="0"/>
                                                        <a:ea typeface="Calibri" panose="020F0502020204030204" pitchFamily="34" charset="0"/>
                                                        <a:cs typeface="Arial" panose="020B0604020202020204" pitchFamily="34" charset="0"/>
                                                      </a:rPr>
                                                      <m:t>1</m:t>
                                                    </m:r>
                                                    <m:r>
                                                      <a:rPr lang="en-GB" sz="1000" i="1">
                                                        <a:effectLst/>
                                                        <a:latin typeface="Cambria Math" panose="02040503050406030204" pitchFamily="18" charset="0"/>
                                                        <a:ea typeface="Calibri" panose="020F0502020204030204" pitchFamily="34" charset="0"/>
                                                        <a:cs typeface="Arial" panose="020B0604020202020204" pitchFamily="34" charset="0"/>
                                                      </a:rPr>
                                                      <m:t>−</m:t>
                                                    </m:r>
                                                    <m:r>
                                                      <a:rPr lang="en-GB" sz="1000" i="1">
                                                        <a:effectLst/>
                                                        <a:latin typeface="Cambria Math" panose="02040503050406030204" pitchFamily="18" charset="0"/>
                                                        <a:ea typeface="Calibri" panose="020F0502020204030204" pitchFamily="34" charset="0"/>
                                                        <a:cs typeface="Arial" panose="020B0604020202020204" pitchFamily="34" charset="0"/>
                                                      </a:rPr>
                                                      <m:t>𝑞</m:t>
                                                    </m:r>
                                                  </m:e>
                                                </m:d>
                                                <m:sSub>
                                                  <m:sSubPr>
                                                    <m:ctrlPr>
                                                      <a:rPr lang="en-GB" sz="1000" i="1">
                                                        <a:effectLst/>
                                                        <a:latin typeface="Cambria Math" panose="02040503050406030204" pitchFamily="18" charset="0"/>
                                                      </a:rPr>
                                                    </m:ctrlPr>
                                                  </m:sSubPr>
                                                  <m:e>
                                                    <m:r>
                                                      <a:rPr lang="en-GB" sz="1000" i="1">
                                                        <a:effectLst/>
                                                        <a:latin typeface="Cambria Math" panose="02040503050406030204" pitchFamily="18" charset="0"/>
                                                        <a:ea typeface="Calibri" panose="020F0502020204030204" pitchFamily="34" charset="0"/>
                                                        <a:cs typeface="Arial" panose="020B0604020202020204" pitchFamily="34" charset="0"/>
                                                      </a:rPr>
                                                      <m:t>𝛽</m:t>
                                                    </m:r>
                                                  </m:e>
                                                  <m:sub>
                                                    <m:r>
                                                      <a:rPr lang="en-GB" sz="1000" i="1">
                                                        <a:effectLst/>
                                                        <a:latin typeface="Cambria Math" panose="02040503050406030204" pitchFamily="18" charset="0"/>
                                                        <a:ea typeface="Calibri" panose="020F0502020204030204" pitchFamily="34" charset="0"/>
                                                        <a:cs typeface="Arial" panose="020B0604020202020204" pitchFamily="34" charset="0"/>
                                                      </a:rPr>
                                                      <m:t>𝑞</m:t>
                                                    </m:r>
                                                    <m:r>
                                                      <a:rPr lang="en-GB" sz="1000">
                                                        <a:effectLst/>
                                                        <a:latin typeface="Cambria Math" panose="02040503050406030204" pitchFamily="18" charset="0"/>
                                                        <a:ea typeface="Calibri" panose="020F0502020204030204" pitchFamily="34" charset="0"/>
                                                        <a:cs typeface="Arial" panose="020B0604020202020204" pitchFamily="34" charset="0"/>
                                                      </a:rPr>
                                                      <m:t>,</m:t>
                                                    </m:r>
                                                    <m:r>
                                                      <a:rPr lang="en-GB" sz="1000">
                                                        <a:effectLst/>
                                                        <a:latin typeface="Cambria Math" panose="02040503050406030204" pitchFamily="18" charset="0"/>
                                                        <a:ea typeface="Calibri" panose="020F0502020204030204" pitchFamily="34" charset="0"/>
                                                        <a:cs typeface="Arial" panose="020B0604020202020204" pitchFamily="34" charset="0"/>
                                                      </a:rPr>
                                                      <m:t>1</m:t>
                                                    </m:r>
                                                  </m:sub>
                                                </m:sSub>
                                              </m:e>
                                            </m:rad>
                                          </m:den>
                                        </m:f>
                                      </m:e>
                                    </m:d>
                                    <m:r>
                                      <a:rPr lang="en-GB" sz="1000">
                                        <a:effectLst/>
                                        <a:latin typeface="Cambria Math" panose="02040503050406030204" pitchFamily="18" charset="0"/>
                                        <a:ea typeface="Calibri" panose="020F0502020204030204" pitchFamily="34" charset="0"/>
                                        <a:cs typeface="Arial" panose="020B0604020202020204" pitchFamily="34" charset="0"/>
                                      </a:rPr>
                                      <m:t>&lt;</m:t>
                                    </m:r>
                                    <m:r>
                                      <m:rPr>
                                        <m:sty m:val="p"/>
                                      </m:rPr>
                                      <a:rPr lang="en-GB" sz="1000">
                                        <a:effectLst/>
                                        <a:latin typeface="Cambria Math" panose="02040503050406030204" pitchFamily="18" charset="0"/>
                                        <a:ea typeface="Calibri" panose="020F0502020204030204" pitchFamily="34" charset="0"/>
                                        <a:cs typeface="Arial" panose="020B0604020202020204" pitchFamily="34" charset="0"/>
                                      </a:rPr>
                                      <m:t>Δ</m:t>
                                    </m:r>
                                    <m:r>
                                      <a:rPr lang="en-GB" sz="1000">
                                        <a:effectLst/>
                                        <a:latin typeface="Cambria Math" panose="02040503050406030204" pitchFamily="18" charset="0"/>
                                        <a:ea typeface="Calibri" panose="020F0502020204030204" pitchFamily="34" charset="0"/>
                                        <a:cs typeface="Arial" panose="020B0604020202020204" pitchFamily="34" charset="0"/>
                                      </a:rPr>
                                      <m:t>&lt;</m:t>
                                    </m:r>
                                    <m:r>
                                      <a:rPr lang="en-GB" sz="1000">
                                        <a:effectLst/>
                                        <a:latin typeface="Cambria Math" panose="02040503050406030204" pitchFamily="18" charset="0"/>
                                        <a:ea typeface="Calibri" panose="020F0502020204030204" pitchFamily="34" charset="0"/>
                                        <a:cs typeface="Arial" panose="020B0604020202020204" pitchFamily="34" charset="0"/>
                                      </a:rPr>
                                      <m:t>0</m:t>
                                    </m:r>
                                  </m:e>
                                </m:mr>
                                <m:mr>
                                  <m:e>
                                    <m:d>
                                      <m:dPr>
                                        <m:begChr m:val="{"/>
                                        <m:endChr m:val="}"/>
                                        <m:ctrlPr>
                                          <a:rPr lang="en-GB" sz="1000" i="1">
                                            <a:effectLst/>
                                            <a:latin typeface="Cambria Math" panose="02040503050406030204" pitchFamily="18" charset="0"/>
                                          </a:rPr>
                                        </m:ctrlPr>
                                      </m:dPr>
                                      <m:e>
                                        <m:r>
                                          <a:rPr lang="en-GB" sz="1000" i="1">
                                            <a:effectLst/>
                                            <a:latin typeface="Cambria Math" panose="02040503050406030204" pitchFamily="18" charset="0"/>
                                            <a:ea typeface="Calibri" panose="020F0502020204030204" pitchFamily="34" charset="0"/>
                                            <a:cs typeface="Arial" panose="020B0604020202020204" pitchFamily="34" charset="0"/>
                                          </a:rPr>
                                          <m:t>−</m:t>
                                        </m:r>
                                        <m:f>
                                          <m:fPr>
                                            <m:ctrlPr>
                                              <a:rPr lang="en-GB" sz="1000" i="1">
                                                <a:effectLst/>
                                                <a:latin typeface="Cambria Math" panose="02040503050406030204" pitchFamily="18" charset="0"/>
                                              </a:rPr>
                                            </m:ctrlPr>
                                          </m:fPr>
                                          <m:num>
                                            <m:r>
                                              <a:rPr lang="en-GB" sz="1000">
                                                <a:effectLst/>
                                                <a:latin typeface="Cambria Math" panose="02040503050406030204" pitchFamily="18" charset="0"/>
                                                <a:ea typeface="Calibri" panose="020F0502020204030204" pitchFamily="34" charset="0"/>
                                                <a:cs typeface="Arial" panose="020B0604020202020204" pitchFamily="34" charset="0"/>
                                              </a:rPr>
                                              <m:t>1</m:t>
                                            </m:r>
                                          </m:num>
                                          <m:den>
                                            <m:rad>
                                              <m:radPr>
                                                <m:degHide m:val="on"/>
                                                <m:ctrlPr>
                                                  <a:rPr lang="en-GB" sz="1000" i="1">
                                                    <a:effectLst/>
                                                    <a:latin typeface="Cambria Math" panose="02040503050406030204" pitchFamily="18" charset="0"/>
                                                  </a:rPr>
                                                </m:ctrlPr>
                                              </m:radPr>
                                              <m:deg/>
                                              <m:e>
                                                <m:d>
                                                  <m:dPr>
                                                    <m:ctrlPr>
                                                      <a:rPr lang="en-GB" sz="1000" i="1">
                                                        <a:effectLst/>
                                                        <a:latin typeface="Cambria Math" panose="02040503050406030204" pitchFamily="18" charset="0"/>
                                                      </a:rPr>
                                                    </m:ctrlPr>
                                                  </m:dPr>
                                                  <m:e>
                                                    <m:r>
                                                      <a:rPr lang="en-GB" sz="1000">
                                                        <a:effectLst/>
                                                        <a:latin typeface="Cambria Math" panose="02040503050406030204" pitchFamily="18" charset="0"/>
                                                        <a:ea typeface="Calibri" panose="020F0502020204030204" pitchFamily="34" charset="0"/>
                                                        <a:cs typeface="Arial" panose="020B0604020202020204" pitchFamily="34" charset="0"/>
                                                      </a:rPr>
                                                      <m:t>1</m:t>
                                                    </m:r>
                                                    <m:r>
                                                      <a:rPr lang="en-GB" sz="1000" i="1">
                                                        <a:effectLst/>
                                                        <a:latin typeface="Cambria Math" panose="02040503050406030204" pitchFamily="18" charset="0"/>
                                                        <a:ea typeface="Calibri" panose="020F0502020204030204" pitchFamily="34" charset="0"/>
                                                        <a:cs typeface="Arial" panose="020B0604020202020204" pitchFamily="34" charset="0"/>
                                                      </a:rPr>
                                                      <m:t>−</m:t>
                                                    </m:r>
                                                    <m:r>
                                                      <a:rPr lang="en-GB" sz="1000" i="1">
                                                        <a:effectLst/>
                                                        <a:latin typeface="Cambria Math" panose="02040503050406030204" pitchFamily="18" charset="0"/>
                                                        <a:ea typeface="Calibri" panose="020F0502020204030204" pitchFamily="34" charset="0"/>
                                                        <a:cs typeface="Arial" panose="020B0604020202020204" pitchFamily="34" charset="0"/>
                                                      </a:rPr>
                                                      <m:t>𝑞</m:t>
                                                    </m:r>
                                                  </m:e>
                                                </m:d>
                                                <m:sSub>
                                                  <m:sSubPr>
                                                    <m:ctrlPr>
                                                      <a:rPr lang="en-GB" sz="1000" i="1">
                                                        <a:effectLst/>
                                                        <a:latin typeface="Cambria Math" panose="02040503050406030204" pitchFamily="18" charset="0"/>
                                                      </a:rPr>
                                                    </m:ctrlPr>
                                                  </m:sSubPr>
                                                  <m:e>
                                                    <m:r>
                                                      <a:rPr lang="en-GB" sz="1000">
                                                        <a:effectLst/>
                                                        <a:latin typeface="Cambria Math" panose="02040503050406030204" pitchFamily="18" charset="0"/>
                                                        <a:ea typeface="Calibri" panose="020F0502020204030204" pitchFamily="34" charset="0"/>
                                                        <a:cs typeface="Arial" panose="020B0604020202020204" pitchFamily="34" charset="0"/>
                                                      </a:rPr>
                                                      <m:t> </m:t>
                                                    </m:r>
                                                    <m:r>
                                                      <a:rPr lang="en-GB" sz="1000" i="1">
                                                        <a:effectLst/>
                                                        <a:latin typeface="Cambria Math" panose="02040503050406030204" pitchFamily="18" charset="0"/>
                                                        <a:ea typeface="Calibri" panose="020F0502020204030204" pitchFamily="34" charset="0"/>
                                                        <a:cs typeface="Arial" panose="020B0604020202020204" pitchFamily="34" charset="0"/>
                                                      </a:rPr>
                                                      <m:t>𝛽</m:t>
                                                    </m:r>
                                                  </m:e>
                                                  <m:sub>
                                                    <m:r>
                                                      <a:rPr lang="en-GB" sz="1000" i="1">
                                                        <a:effectLst/>
                                                        <a:latin typeface="Cambria Math" panose="02040503050406030204" pitchFamily="18" charset="0"/>
                                                        <a:ea typeface="Calibri" panose="020F0502020204030204" pitchFamily="34" charset="0"/>
                                                        <a:cs typeface="Arial" panose="020B0604020202020204" pitchFamily="34" charset="0"/>
                                                      </a:rPr>
                                                      <m:t>𝑞</m:t>
                                                    </m:r>
                                                    <m:r>
                                                      <a:rPr lang="en-GB" sz="1000">
                                                        <a:effectLst/>
                                                        <a:latin typeface="Cambria Math" panose="02040503050406030204" pitchFamily="18" charset="0"/>
                                                        <a:ea typeface="Calibri" panose="020F0502020204030204" pitchFamily="34" charset="0"/>
                                                        <a:cs typeface="Arial" panose="020B0604020202020204" pitchFamily="34" charset="0"/>
                                                      </a:rPr>
                                                      <m:t>, </m:t>
                                                    </m:r>
                                                    <m:r>
                                                      <a:rPr lang="en-GB" sz="1000" i="1">
                                                        <a:effectLst/>
                                                        <a:latin typeface="Cambria Math" panose="02040503050406030204" pitchFamily="18" charset="0"/>
                                                        <a:ea typeface="Calibri" panose="020F0502020204030204" pitchFamily="34" charset="0"/>
                                                        <a:cs typeface="Arial" panose="020B0604020202020204" pitchFamily="34" charset="0"/>
                                                      </a:rPr>
                                                      <m:t>𝑚𝑎𝑥</m:t>
                                                    </m:r>
                                                  </m:sub>
                                                </m:sSub>
                                              </m:e>
                                            </m:rad>
                                          </m:den>
                                        </m:f>
                                        <m:r>
                                          <a:rPr lang="en-GB" sz="1000">
                                            <a:effectLst/>
                                            <a:latin typeface="Cambria Math" panose="02040503050406030204" pitchFamily="18" charset="0"/>
                                            <a:ea typeface="Calibri" panose="020F0502020204030204" pitchFamily="34" charset="0"/>
                                            <a:cs typeface="Arial" panose="020B0604020202020204" pitchFamily="34" charset="0"/>
                                          </a:rPr>
                                          <m:t>,</m:t>
                                        </m:r>
                                        <m:f>
                                          <m:fPr>
                                            <m:ctrlPr>
                                              <a:rPr lang="en-GB" sz="1000" i="1">
                                                <a:effectLst/>
                                                <a:latin typeface="Cambria Math" panose="02040503050406030204" pitchFamily="18" charset="0"/>
                                              </a:rPr>
                                            </m:ctrlPr>
                                          </m:fPr>
                                          <m:num>
                                            <m:r>
                                              <a:rPr lang="en-GB" sz="1000">
                                                <a:effectLst/>
                                                <a:latin typeface="Cambria Math" panose="02040503050406030204" pitchFamily="18" charset="0"/>
                                                <a:ea typeface="Calibri" panose="020F0502020204030204" pitchFamily="34" charset="0"/>
                                                <a:cs typeface="Arial" panose="020B0604020202020204" pitchFamily="34" charset="0"/>
                                              </a:rPr>
                                              <m:t>1</m:t>
                                            </m:r>
                                          </m:num>
                                          <m:den>
                                            <m:rad>
                                              <m:radPr>
                                                <m:degHide m:val="on"/>
                                                <m:ctrlPr>
                                                  <a:rPr lang="en-GB" sz="1000" i="1">
                                                    <a:effectLst/>
                                                    <a:latin typeface="Cambria Math" panose="02040503050406030204" pitchFamily="18" charset="0"/>
                                                  </a:rPr>
                                                </m:ctrlPr>
                                              </m:radPr>
                                              <m:deg/>
                                              <m:e>
                                                <m:d>
                                                  <m:dPr>
                                                    <m:ctrlPr>
                                                      <a:rPr lang="en-GB" sz="1000" i="1">
                                                        <a:effectLst/>
                                                        <a:latin typeface="Cambria Math" panose="02040503050406030204" pitchFamily="18" charset="0"/>
                                                      </a:rPr>
                                                    </m:ctrlPr>
                                                  </m:dPr>
                                                  <m:e>
                                                    <m:r>
                                                      <a:rPr lang="en-GB" sz="1000">
                                                        <a:effectLst/>
                                                        <a:latin typeface="Cambria Math" panose="02040503050406030204" pitchFamily="18" charset="0"/>
                                                        <a:ea typeface="Calibri" panose="020F0502020204030204" pitchFamily="34" charset="0"/>
                                                        <a:cs typeface="Arial" panose="020B0604020202020204" pitchFamily="34" charset="0"/>
                                                      </a:rPr>
                                                      <m:t>1</m:t>
                                                    </m:r>
                                                    <m:r>
                                                      <a:rPr lang="en-GB" sz="1000" i="1">
                                                        <a:effectLst/>
                                                        <a:latin typeface="Cambria Math" panose="02040503050406030204" pitchFamily="18" charset="0"/>
                                                        <a:ea typeface="Calibri" panose="020F0502020204030204" pitchFamily="34" charset="0"/>
                                                        <a:cs typeface="Arial" panose="020B0604020202020204" pitchFamily="34" charset="0"/>
                                                      </a:rPr>
                                                      <m:t>−</m:t>
                                                    </m:r>
                                                    <m:r>
                                                      <a:rPr lang="en-GB" sz="1000" i="1">
                                                        <a:effectLst/>
                                                        <a:latin typeface="Cambria Math" panose="02040503050406030204" pitchFamily="18" charset="0"/>
                                                        <a:ea typeface="Calibri" panose="020F0502020204030204" pitchFamily="34" charset="0"/>
                                                        <a:cs typeface="Arial" panose="020B0604020202020204" pitchFamily="34" charset="0"/>
                                                      </a:rPr>
                                                      <m:t>𝑞</m:t>
                                                    </m:r>
                                                  </m:e>
                                                </m:d>
                                                <m:sSub>
                                                  <m:sSubPr>
                                                    <m:ctrlPr>
                                                      <a:rPr lang="en-GB" sz="1000" i="1">
                                                        <a:effectLst/>
                                                        <a:latin typeface="Cambria Math" panose="02040503050406030204" pitchFamily="18" charset="0"/>
                                                      </a:rPr>
                                                    </m:ctrlPr>
                                                  </m:sSubPr>
                                                  <m:e>
                                                    <m:r>
                                                      <a:rPr lang="en-GB" sz="1000">
                                                        <a:effectLst/>
                                                        <a:latin typeface="Cambria Math" panose="02040503050406030204" pitchFamily="18" charset="0"/>
                                                        <a:ea typeface="Calibri" panose="020F0502020204030204" pitchFamily="34" charset="0"/>
                                                        <a:cs typeface="Arial" panose="020B0604020202020204" pitchFamily="34" charset="0"/>
                                                      </a:rPr>
                                                      <m:t> </m:t>
                                                    </m:r>
                                                    <m:r>
                                                      <a:rPr lang="en-GB" sz="1000" i="1">
                                                        <a:effectLst/>
                                                        <a:latin typeface="Cambria Math" panose="02040503050406030204" pitchFamily="18" charset="0"/>
                                                        <a:ea typeface="Calibri" panose="020F0502020204030204" pitchFamily="34" charset="0"/>
                                                        <a:cs typeface="Arial" panose="020B0604020202020204" pitchFamily="34" charset="0"/>
                                                      </a:rPr>
                                                      <m:t>𝛽</m:t>
                                                    </m:r>
                                                  </m:e>
                                                  <m:sub>
                                                    <m:r>
                                                      <a:rPr lang="en-GB" sz="1000" i="1">
                                                        <a:effectLst/>
                                                        <a:latin typeface="Cambria Math" panose="02040503050406030204" pitchFamily="18" charset="0"/>
                                                        <a:ea typeface="Calibri" panose="020F0502020204030204" pitchFamily="34" charset="0"/>
                                                        <a:cs typeface="Arial" panose="020B0604020202020204" pitchFamily="34" charset="0"/>
                                                      </a:rPr>
                                                      <m:t>𝑞</m:t>
                                                    </m:r>
                                                    <m:r>
                                                      <a:rPr lang="en-GB" sz="1000">
                                                        <a:effectLst/>
                                                        <a:latin typeface="Cambria Math" panose="02040503050406030204" pitchFamily="18" charset="0"/>
                                                        <a:ea typeface="Calibri" panose="020F0502020204030204" pitchFamily="34" charset="0"/>
                                                        <a:cs typeface="Arial" panose="020B0604020202020204" pitchFamily="34" charset="0"/>
                                                      </a:rPr>
                                                      <m:t>,</m:t>
                                                    </m:r>
                                                    <m:r>
                                                      <a:rPr lang="en-GB" sz="1000" i="1">
                                                        <a:effectLst/>
                                                        <a:latin typeface="Cambria Math" panose="02040503050406030204" pitchFamily="18" charset="0"/>
                                                        <a:ea typeface="Calibri" panose="020F0502020204030204" pitchFamily="34" charset="0"/>
                                                        <a:cs typeface="Arial" panose="020B0604020202020204" pitchFamily="34" charset="0"/>
                                                      </a:rPr>
                                                      <m:t>𝑚𝑎𝑥</m:t>
                                                    </m:r>
                                                  </m:sub>
                                                </m:sSub>
                                              </m:e>
                                            </m:rad>
                                          </m:den>
                                        </m:f>
                                      </m:e>
                                    </m:d>
                                    <m:r>
                                      <a:rPr lang="en-GB" sz="1000">
                                        <a:effectLst/>
                                        <a:latin typeface="Cambria Math" panose="02040503050406030204" pitchFamily="18" charset="0"/>
                                        <a:ea typeface="Calibri" panose="020F0502020204030204" pitchFamily="34" charset="0"/>
                                        <a:cs typeface="Arial" panose="020B0604020202020204" pitchFamily="34" charset="0"/>
                                      </a:rPr>
                                      <m:t>,  </m:t>
                                    </m:r>
                                  </m:e>
                                  <m:e>
                                    <m:r>
                                      <m:rPr>
                                        <m:sty m:val="p"/>
                                      </m:rPr>
                                      <a:rPr lang="en-GB" sz="1000">
                                        <a:effectLst/>
                                        <a:latin typeface="Cambria Math" panose="02040503050406030204" pitchFamily="18" charset="0"/>
                                        <a:ea typeface="Calibri" panose="020F0502020204030204" pitchFamily="34" charset="0"/>
                                        <a:cs typeface="Arial" panose="020B0604020202020204" pitchFamily="34" charset="0"/>
                                      </a:rPr>
                                      <m:t>Δ</m:t>
                                    </m:r>
                                    <m:r>
                                      <a:rPr lang="en-GB" sz="1000">
                                        <a:effectLst/>
                                        <a:latin typeface="Cambria Math" panose="02040503050406030204" pitchFamily="18" charset="0"/>
                                        <a:ea typeface="Calibri" panose="020F0502020204030204" pitchFamily="34" charset="0"/>
                                        <a:cs typeface="Arial" panose="020B0604020202020204" pitchFamily="34" charset="0"/>
                                      </a:rPr>
                                      <m:t>=</m:t>
                                    </m:r>
                                    <m:r>
                                      <a:rPr lang="en-GB" sz="1000">
                                        <a:effectLst/>
                                        <a:latin typeface="Cambria Math" panose="02040503050406030204" pitchFamily="18" charset="0"/>
                                        <a:ea typeface="Calibri" panose="020F0502020204030204" pitchFamily="34" charset="0"/>
                                        <a:cs typeface="Arial" panose="020B0604020202020204" pitchFamily="34" charset="0"/>
                                      </a:rPr>
                                      <m:t>0</m:t>
                                    </m:r>
                                  </m:e>
                                </m:mr>
                              </m:m>
                            </m:e>
                            <m:e>
                              <m:m>
                                <m:mPr>
                                  <m:mcs>
                                    <m:mc>
                                      <m:mcPr>
                                        <m:count m:val="2"/>
                                        <m:mcJc m:val="center"/>
                                      </m:mcPr>
                                    </m:mc>
                                  </m:mcs>
                                  <m:ctrlPr>
                                    <a:rPr lang="en-GB" sz="1000" i="1">
                                      <a:effectLst/>
                                      <a:latin typeface="Cambria Math" panose="02040503050406030204" pitchFamily="18" charset="0"/>
                                    </a:rPr>
                                  </m:ctrlPr>
                                </m:mPr>
                                <m:mr>
                                  <m:e>
                                    <m:d>
                                      <m:dPr>
                                        <m:begChr m:val="{"/>
                                        <m:endChr m:val="}"/>
                                        <m:ctrlPr>
                                          <a:rPr lang="en-GB" sz="1000" i="1">
                                            <a:effectLst/>
                                            <a:latin typeface="Cambria Math" panose="02040503050406030204" pitchFamily="18" charset="0"/>
                                          </a:rPr>
                                        </m:ctrlPr>
                                      </m:dPr>
                                      <m:e>
                                        <m:r>
                                          <a:rPr lang="en-GB" sz="1000" i="1">
                                            <a:effectLst/>
                                            <a:latin typeface="Cambria Math" panose="02040503050406030204" pitchFamily="18" charset="0"/>
                                            <a:ea typeface="Calibri" panose="020F0502020204030204" pitchFamily="34" charset="0"/>
                                            <a:cs typeface="Arial" panose="020B0604020202020204" pitchFamily="34" charset="0"/>
                                          </a:rPr>
                                          <m:t>−</m:t>
                                        </m:r>
                                        <m:f>
                                          <m:fPr>
                                            <m:ctrlPr>
                                              <a:rPr lang="en-GB" sz="1000" i="1">
                                                <a:effectLst/>
                                                <a:latin typeface="Cambria Math" panose="02040503050406030204" pitchFamily="18" charset="0"/>
                                              </a:rPr>
                                            </m:ctrlPr>
                                          </m:fPr>
                                          <m:num>
                                            <m:r>
                                              <a:rPr lang="en-GB" sz="1000">
                                                <a:effectLst/>
                                                <a:latin typeface="Cambria Math" panose="02040503050406030204" pitchFamily="18" charset="0"/>
                                                <a:ea typeface="Calibri" panose="020F0502020204030204" pitchFamily="34" charset="0"/>
                                                <a:cs typeface="Arial" panose="020B0604020202020204" pitchFamily="34" charset="0"/>
                                              </a:rPr>
                                              <m:t>1</m:t>
                                            </m:r>
                                          </m:num>
                                          <m:den>
                                            <m:rad>
                                              <m:radPr>
                                                <m:degHide m:val="on"/>
                                                <m:ctrlPr>
                                                  <a:rPr lang="en-GB" sz="1000" i="1">
                                                    <a:effectLst/>
                                                    <a:latin typeface="Cambria Math" panose="02040503050406030204" pitchFamily="18" charset="0"/>
                                                  </a:rPr>
                                                </m:ctrlPr>
                                              </m:radPr>
                                              <m:deg/>
                                              <m:e>
                                                <m:d>
                                                  <m:dPr>
                                                    <m:ctrlPr>
                                                      <a:rPr lang="en-GB" sz="1000" i="1">
                                                        <a:effectLst/>
                                                        <a:latin typeface="Cambria Math" panose="02040503050406030204" pitchFamily="18" charset="0"/>
                                                      </a:rPr>
                                                    </m:ctrlPr>
                                                  </m:dPr>
                                                  <m:e>
                                                    <m:r>
                                                      <a:rPr lang="en-GB" sz="1000">
                                                        <a:effectLst/>
                                                        <a:latin typeface="Cambria Math" panose="02040503050406030204" pitchFamily="18" charset="0"/>
                                                        <a:ea typeface="Calibri" panose="020F0502020204030204" pitchFamily="34" charset="0"/>
                                                        <a:cs typeface="Arial" panose="020B0604020202020204" pitchFamily="34" charset="0"/>
                                                      </a:rPr>
                                                      <m:t>1</m:t>
                                                    </m:r>
                                                    <m:r>
                                                      <a:rPr lang="en-GB" sz="1000" i="1">
                                                        <a:effectLst/>
                                                        <a:latin typeface="Cambria Math" panose="02040503050406030204" pitchFamily="18" charset="0"/>
                                                        <a:ea typeface="Calibri" panose="020F0502020204030204" pitchFamily="34" charset="0"/>
                                                        <a:cs typeface="Arial" panose="020B0604020202020204" pitchFamily="34" charset="0"/>
                                                      </a:rPr>
                                                      <m:t>−</m:t>
                                                    </m:r>
                                                    <m:r>
                                                      <a:rPr lang="en-GB" sz="1000" i="1">
                                                        <a:effectLst/>
                                                        <a:latin typeface="Cambria Math" panose="02040503050406030204" pitchFamily="18" charset="0"/>
                                                        <a:ea typeface="Calibri" panose="020F0502020204030204" pitchFamily="34" charset="0"/>
                                                        <a:cs typeface="Arial" panose="020B0604020202020204" pitchFamily="34" charset="0"/>
                                                      </a:rPr>
                                                      <m:t>𝑞</m:t>
                                                    </m:r>
                                                  </m:e>
                                                </m:d>
                                                <m:sSub>
                                                  <m:sSubPr>
                                                    <m:ctrlPr>
                                                      <a:rPr lang="en-GB" sz="1000" i="1">
                                                        <a:effectLst/>
                                                        <a:latin typeface="Cambria Math" panose="02040503050406030204" pitchFamily="18" charset="0"/>
                                                      </a:rPr>
                                                    </m:ctrlPr>
                                                  </m:sSubPr>
                                                  <m:e>
                                                    <m:r>
                                                      <a:rPr lang="en-GB" sz="1000" i="1">
                                                        <a:effectLst/>
                                                        <a:latin typeface="Cambria Math" panose="02040503050406030204" pitchFamily="18" charset="0"/>
                                                        <a:ea typeface="Calibri" panose="020F0502020204030204" pitchFamily="34" charset="0"/>
                                                        <a:cs typeface="Arial" panose="020B0604020202020204" pitchFamily="34" charset="0"/>
                                                      </a:rPr>
                                                      <m:t>𝛽</m:t>
                                                    </m:r>
                                                  </m:e>
                                                  <m:sub>
                                                    <m:r>
                                                      <a:rPr lang="en-GB" sz="1000" i="1">
                                                        <a:effectLst/>
                                                        <a:latin typeface="Cambria Math" panose="02040503050406030204" pitchFamily="18" charset="0"/>
                                                        <a:ea typeface="Calibri" panose="020F0502020204030204" pitchFamily="34" charset="0"/>
                                                        <a:cs typeface="Arial" panose="020B0604020202020204" pitchFamily="34" charset="0"/>
                                                      </a:rPr>
                                                      <m:t>𝑞</m:t>
                                                    </m:r>
                                                    <m:r>
                                                      <a:rPr lang="en-GB" sz="1000">
                                                        <a:effectLst/>
                                                        <a:latin typeface="Cambria Math" panose="02040503050406030204" pitchFamily="18" charset="0"/>
                                                        <a:ea typeface="Calibri" panose="020F0502020204030204" pitchFamily="34" charset="0"/>
                                                        <a:cs typeface="Arial" panose="020B0604020202020204" pitchFamily="34" charset="0"/>
                                                      </a:rPr>
                                                      <m:t>,</m:t>
                                                    </m:r>
                                                    <m:r>
                                                      <a:rPr lang="en-GB" sz="1000">
                                                        <a:effectLst/>
                                                        <a:latin typeface="Cambria Math" panose="02040503050406030204" pitchFamily="18" charset="0"/>
                                                        <a:ea typeface="Calibri" panose="020F0502020204030204" pitchFamily="34" charset="0"/>
                                                        <a:cs typeface="Arial" panose="020B0604020202020204" pitchFamily="34" charset="0"/>
                                                      </a:rPr>
                                                      <m:t>1</m:t>
                                                    </m:r>
                                                  </m:sub>
                                                </m:sSub>
                                              </m:e>
                                            </m:rad>
                                          </m:den>
                                        </m:f>
                                        <m:r>
                                          <a:rPr lang="en-GB" sz="1000">
                                            <a:effectLst/>
                                            <a:latin typeface="Cambria Math" panose="02040503050406030204" pitchFamily="18" charset="0"/>
                                            <a:ea typeface="Calibri" panose="020F0502020204030204" pitchFamily="34" charset="0"/>
                                            <a:cs typeface="Arial" panose="020B0604020202020204" pitchFamily="34" charset="0"/>
                                          </a:rPr>
                                          <m:t>+</m:t>
                                        </m:r>
                                        <m:r>
                                          <m:rPr>
                                            <m:sty m:val="p"/>
                                          </m:rPr>
                                          <a:rPr lang="en-GB" sz="1000">
                                            <a:effectLst/>
                                            <a:latin typeface="Cambria Math" panose="02040503050406030204" pitchFamily="18" charset="0"/>
                                            <a:ea typeface="Calibri" panose="020F0502020204030204" pitchFamily="34" charset="0"/>
                                            <a:cs typeface="Arial" panose="020B0604020202020204" pitchFamily="34" charset="0"/>
                                          </a:rPr>
                                          <m:t>Δ</m:t>
                                        </m:r>
                                        <m:r>
                                          <a:rPr lang="en-GB" sz="1000">
                                            <a:effectLst/>
                                            <a:latin typeface="Cambria Math" panose="02040503050406030204" pitchFamily="18" charset="0"/>
                                            <a:ea typeface="Calibri" panose="020F0502020204030204" pitchFamily="34" charset="0"/>
                                            <a:cs typeface="Arial" panose="020B0604020202020204" pitchFamily="34" charset="0"/>
                                          </a:rPr>
                                          <m:t>,</m:t>
                                        </m:r>
                                        <m:f>
                                          <m:fPr>
                                            <m:ctrlPr>
                                              <a:rPr lang="en-GB" sz="1000" i="1">
                                                <a:effectLst/>
                                                <a:latin typeface="Cambria Math" panose="02040503050406030204" pitchFamily="18" charset="0"/>
                                              </a:rPr>
                                            </m:ctrlPr>
                                          </m:fPr>
                                          <m:num>
                                            <m:r>
                                              <a:rPr lang="en-GB" sz="1000">
                                                <a:effectLst/>
                                                <a:latin typeface="Cambria Math" panose="02040503050406030204" pitchFamily="18" charset="0"/>
                                                <a:ea typeface="Calibri" panose="020F0502020204030204" pitchFamily="34" charset="0"/>
                                                <a:cs typeface="Arial" panose="020B0604020202020204" pitchFamily="34" charset="0"/>
                                              </a:rPr>
                                              <m:t>1</m:t>
                                            </m:r>
                                          </m:num>
                                          <m:den>
                                            <m:rad>
                                              <m:radPr>
                                                <m:degHide m:val="on"/>
                                                <m:ctrlPr>
                                                  <a:rPr lang="en-GB" sz="1000" i="1">
                                                    <a:effectLst/>
                                                    <a:latin typeface="Cambria Math" panose="02040503050406030204" pitchFamily="18" charset="0"/>
                                                  </a:rPr>
                                                </m:ctrlPr>
                                              </m:radPr>
                                              <m:deg/>
                                              <m:e>
                                                <m:d>
                                                  <m:dPr>
                                                    <m:ctrlPr>
                                                      <a:rPr lang="en-GB" sz="1000" i="1">
                                                        <a:effectLst/>
                                                        <a:latin typeface="Cambria Math" panose="02040503050406030204" pitchFamily="18" charset="0"/>
                                                      </a:rPr>
                                                    </m:ctrlPr>
                                                  </m:dPr>
                                                  <m:e>
                                                    <m:r>
                                                      <a:rPr lang="en-GB" sz="1000">
                                                        <a:effectLst/>
                                                        <a:latin typeface="Cambria Math" panose="02040503050406030204" pitchFamily="18" charset="0"/>
                                                        <a:ea typeface="Calibri" panose="020F0502020204030204" pitchFamily="34" charset="0"/>
                                                        <a:cs typeface="Arial" panose="020B0604020202020204" pitchFamily="34" charset="0"/>
                                                      </a:rPr>
                                                      <m:t>1</m:t>
                                                    </m:r>
                                                    <m:r>
                                                      <a:rPr lang="en-GB" sz="1000" i="1">
                                                        <a:effectLst/>
                                                        <a:latin typeface="Cambria Math" panose="02040503050406030204" pitchFamily="18" charset="0"/>
                                                        <a:ea typeface="Calibri" panose="020F0502020204030204" pitchFamily="34" charset="0"/>
                                                        <a:cs typeface="Arial" panose="020B0604020202020204" pitchFamily="34" charset="0"/>
                                                      </a:rPr>
                                                      <m:t>−</m:t>
                                                    </m:r>
                                                    <m:r>
                                                      <a:rPr lang="en-GB" sz="1000" i="1">
                                                        <a:effectLst/>
                                                        <a:latin typeface="Cambria Math" panose="02040503050406030204" pitchFamily="18" charset="0"/>
                                                        <a:ea typeface="Calibri" panose="020F0502020204030204" pitchFamily="34" charset="0"/>
                                                        <a:cs typeface="Arial" panose="020B0604020202020204" pitchFamily="34" charset="0"/>
                                                      </a:rPr>
                                                      <m:t>𝑞</m:t>
                                                    </m:r>
                                                  </m:e>
                                                </m:d>
                                                <m:sSub>
                                                  <m:sSubPr>
                                                    <m:ctrlPr>
                                                      <a:rPr lang="en-GB" sz="1000" i="1">
                                                        <a:effectLst/>
                                                        <a:latin typeface="Cambria Math" panose="02040503050406030204" pitchFamily="18" charset="0"/>
                                                      </a:rPr>
                                                    </m:ctrlPr>
                                                  </m:sSubPr>
                                                  <m:e>
                                                    <m:r>
                                                      <a:rPr lang="en-GB" sz="1000" i="1">
                                                        <a:effectLst/>
                                                        <a:latin typeface="Cambria Math" panose="02040503050406030204" pitchFamily="18" charset="0"/>
                                                        <a:ea typeface="Calibri" panose="020F0502020204030204" pitchFamily="34" charset="0"/>
                                                        <a:cs typeface="Arial" panose="020B0604020202020204" pitchFamily="34" charset="0"/>
                                                      </a:rPr>
                                                      <m:t>𝛽</m:t>
                                                    </m:r>
                                                  </m:e>
                                                  <m:sub>
                                                    <m:r>
                                                      <a:rPr lang="en-GB" sz="1000" i="1">
                                                        <a:effectLst/>
                                                        <a:latin typeface="Cambria Math" panose="02040503050406030204" pitchFamily="18" charset="0"/>
                                                        <a:ea typeface="Calibri" panose="020F0502020204030204" pitchFamily="34" charset="0"/>
                                                        <a:cs typeface="Arial" panose="020B0604020202020204" pitchFamily="34" charset="0"/>
                                                      </a:rPr>
                                                      <m:t>𝑞</m:t>
                                                    </m:r>
                                                    <m:r>
                                                      <a:rPr lang="en-GB" sz="1000">
                                                        <a:effectLst/>
                                                        <a:latin typeface="Cambria Math" panose="02040503050406030204" pitchFamily="18" charset="0"/>
                                                        <a:ea typeface="Calibri" panose="020F0502020204030204" pitchFamily="34" charset="0"/>
                                                        <a:cs typeface="Arial" panose="020B0604020202020204" pitchFamily="34" charset="0"/>
                                                      </a:rPr>
                                                      <m:t>,</m:t>
                                                    </m:r>
                                                    <m:r>
                                                      <a:rPr lang="en-GB" sz="1000">
                                                        <a:effectLst/>
                                                        <a:latin typeface="Cambria Math" panose="02040503050406030204" pitchFamily="18" charset="0"/>
                                                        <a:ea typeface="Calibri" panose="020F0502020204030204" pitchFamily="34" charset="0"/>
                                                        <a:cs typeface="Arial" panose="020B0604020202020204" pitchFamily="34" charset="0"/>
                                                      </a:rPr>
                                                      <m:t>2</m:t>
                                                    </m:r>
                                                  </m:sub>
                                                </m:sSub>
                                              </m:e>
                                            </m:rad>
                                          </m:den>
                                        </m:f>
                                      </m:e>
                                    </m:d>
                                    <m:r>
                                      <a:rPr lang="en-GB" sz="1000">
                                        <a:effectLst/>
                                        <a:latin typeface="Cambria Math" panose="02040503050406030204" pitchFamily="18" charset="0"/>
                                        <a:ea typeface="Calibri" panose="020F0502020204030204" pitchFamily="34" charset="0"/>
                                        <a:cs typeface="Arial" panose="020B0604020202020204" pitchFamily="34" charset="0"/>
                                      </a:rPr>
                                      <m:t>,       </m:t>
                                    </m:r>
                                  </m:e>
                                  <m:e>
                                    <m:r>
                                      <a:rPr lang="en-GB" sz="1000">
                                        <a:effectLst/>
                                        <a:latin typeface="Cambria Math" panose="02040503050406030204" pitchFamily="18" charset="0"/>
                                        <a:ea typeface="Calibri" panose="020F0502020204030204" pitchFamily="34" charset="0"/>
                                        <a:cs typeface="Arial" panose="020B0604020202020204" pitchFamily="34" charset="0"/>
                                      </a:rPr>
                                      <m:t>0</m:t>
                                    </m:r>
                                    <m:r>
                                      <a:rPr lang="en-GB" sz="1000">
                                        <a:effectLst/>
                                        <a:latin typeface="Cambria Math" panose="02040503050406030204" pitchFamily="18" charset="0"/>
                                        <a:ea typeface="Calibri" panose="020F0502020204030204" pitchFamily="34" charset="0"/>
                                        <a:cs typeface="Arial" panose="020B0604020202020204" pitchFamily="34" charset="0"/>
                                      </a:rPr>
                                      <m:t>&lt;</m:t>
                                    </m:r>
                                    <m:r>
                                      <m:rPr>
                                        <m:sty m:val="p"/>
                                      </m:rPr>
                                      <a:rPr lang="en-GB" sz="1000">
                                        <a:effectLst/>
                                        <a:latin typeface="Cambria Math" panose="02040503050406030204" pitchFamily="18" charset="0"/>
                                        <a:ea typeface="Calibri" panose="020F0502020204030204" pitchFamily="34" charset="0"/>
                                        <a:cs typeface="Arial" panose="020B0604020202020204" pitchFamily="34" charset="0"/>
                                      </a:rPr>
                                      <m:t>Δ</m:t>
                                    </m:r>
                                    <m:r>
                                      <a:rPr lang="en-GB" sz="1000">
                                        <a:effectLst/>
                                        <a:latin typeface="Cambria Math" panose="02040503050406030204" pitchFamily="18" charset="0"/>
                                        <a:ea typeface="Calibri" panose="020F0502020204030204" pitchFamily="34" charset="0"/>
                                        <a:cs typeface="Arial" panose="020B0604020202020204" pitchFamily="34" charset="0"/>
                                      </a:rPr>
                                      <m:t>&lt;</m:t>
                                    </m:r>
                                    <m:f>
                                      <m:fPr>
                                        <m:ctrlPr>
                                          <a:rPr lang="en-GB" sz="1000" i="1">
                                            <a:effectLst/>
                                            <a:latin typeface="Cambria Math" panose="02040503050406030204" pitchFamily="18" charset="0"/>
                                          </a:rPr>
                                        </m:ctrlPr>
                                      </m:fPr>
                                      <m:num>
                                        <m:r>
                                          <a:rPr lang="en-GB" sz="1000">
                                            <a:effectLst/>
                                            <a:latin typeface="Cambria Math" panose="02040503050406030204" pitchFamily="18" charset="0"/>
                                            <a:ea typeface="Calibri" panose="020F0502020204030204" pitchFamily="34" charset="0"/>
                                            <a:cs typeface="Arial" panose="020B0604020202020204" pitchFamily="34" charset="0"/>
                                          </a:rPr>
                                          <m:t>1</m:t>
                                        </m:r>
                                      </m:num>
                                      <m:den>
                                        <m:rad>
                                          <m:radPr>
                                            <m:degHide m:val="on"/>
                                            <m:ctrlPr>
                                              <a:rPr lang="en-GB" sz="1000" i="1">
                                                <a:effectLst/>
                                                <a:latin typeface="Cambria Math" panose="02040503050406030204" pitchFamily="18" charset="0"/>
                                              </a:rPr>
                                            </m:ctrlPr>
                                          </m:radPr>
                                          <m:deg/>
                                          <m:e>
                                            <m:d>
                                              <m:dPr>
                                                <m:ctrlPr>
                                                  <a:rPr lang="en-GB" sz="1000" i="1">
                                                    <a:effectLst/>
                                                    <a:latin typeface="Cambria Math" panose="02040503050406030204" pitchFamily="18" charset="0"/>
                                                  </a:rPr>
                                                </m:ctrlPr>
                                              </m:dPr>
                                              <m:e>
                                                <m:r>
                                                  <a:rPr lang="en-GB" sz="1000">
                                                    <a:effectLst/>
                                                    <a:latin typeface="Cambria Math" panose="02040503050406030204" pitchFamily="18" charset="0"/>
                                                    <a:ea typeface="Calibri" panose="020F0502020204030204" pitchFamily="34" charset="0"/>
                                                    <a:cs typeface="Arial" panose="020B0604020202020204" pitchFamily="34" charset="0"/>
                                                  </a:rPr>
                                                  <m:t>1</m:t>
                                                </m:r>
                                                <m:r>
                                                  <a:rPr lang="en-GB" sz="1000" i="1">
                                                    <a:effectLst/>
                                                    <a:latin typeface="Cambria Math" panose="02040503050406030204" pitchFamily="18" charset="0"/>
                                                    <a:ea typeface="Calibri" panose="020F0502020204030204" pitchFamily="34" charset="0"/>
                                                    <a:cs typeface="Arial" panose="020B0604020202020204" pitchFamily="34" charset="0"/>
                                                  </a:rPr>
                                                  <m:t>−</m:t>
                                                </m:r>
                                                <m:r>
                                                  <a:rPr lang="en-GB" sz="1000" i="1">
                                                    <a:effectLst/>
                                                    <a:latin typeface="Cambria Math" panose="02040503050406030204" pitchFamily="18" charset="0"/>
                                                    <a:ea typeface="Calibri" panose="020F0502020204030204" pitchFamily="34" charset="0"/>
                                                    <a:cs typeface="Arial" panose="020B0604020202020204" pitchFamily="34" charset="0"/>
                                                  </a:rPr>
                                                  <m:t>𝑞</m:t>
                                                </m:r>
                                              </m:e>
                                            </m:d>
                                            <m:sSub>
                                              <m:sSubPr>
                                                <m:ctrlPr>
                                                  <a:rPr lang="en-GB" sz="1000" i="1">
                                                    <a:effectLst/>
                                                    <a:latin typeface="Cambria Math" panose="02040503050406030204" pitchFamily="18" charset="0"/>
                                                  </a:rPr>
                                                </m:ctrlPr>
                                              </m:sSubPr>
                                              <m:e>
                                                <m:r>
                                                  <a:rPr lang="en-GB" sz="1000" i="1">
                                                    <a:effectLst/>
                                                    <a:latin typeface="Cambria Math" panose="02040503050406030204" pitchFamily="18" charset="0"/>
                                                    <a:ea typeface="Calibri" panose="020F0502020204030204" pitchFamily="34" charset="0"/>
                                                    <a:cs typeface="Arial" panose="020B0604020202020204" pitchFamily="34" charset="0"/>
                                                  </a:rPr>
                                                  <m:t>𝛽</m:t>
                                                </m:r>
                                              </m:e>
                                              <m:sub>
                                                <m:r>
                                                  <a:rPr lang="en-GB" sz="1000" i="1">
                                                    <a:effectLst/>
                                                    <a:latin typeface="Cambria Math" panose="02040503050406030204" pitchFamily="18" charset="0"/>
                                                    <a:ea typeface="Calibri" panose="020F0502020204030204" pitchFamily="34" charset="0"/>
                                                    <a:cs typeface="Arial" panose="020B0604020202020204" pitchFamily="34" charset="0"/>
                                                  </a:rPr>
                                                  <m:t>𝑞</m:t>
                                                </m:r>
                                                <m:r>
                                                  <a:rPr lang="en-GB" sz="1000">
                                                    <a:effectLst/>
                                                    <a:latin typeface="Cambria Math" panose="02040503050406030204" pitchFamily="18" charset="0"/>
                                                    <a:ea typeface="Calibri" panose="020F0502020204030204" pitchFamily="34" charset="0"/>
                                                    <a:cs typeface="Arial" panose="020B0604020202020204" pitchFamily="34" charset="0"/>
                                                  </a:rPr>
                                                  <m:t>,</m:t>
                                                </m:r>
                                                <m:r>
                                                  <a:rPr lang="en-GB" sz="1000">
                                                    <a:effectLst/>
                                                    <a:latin typeface="Cambria Math" panose="02040503050406030204" pitchFamily="18" charset="0"/>
                                                    <a:ea typeface="Calibri" panose="020F0502020204030204" pitchFamily="34" charset="0"/>
                                                    <a:cs typeface="Arial" panose="020B0604020202020204" pitchFamily="34" charset="0"/>
                                                  </a:rPr>
                                                  <m:t>2</m:t>
                                                </m:r>
                                              </m:sub>
                                            </m:sSub>
                                          </m:e>
                                        </m:rad>
                                      </m:den>
                                    </m:f>
                                    <m:r>
                                      <a:rPr lang="en-GB" sz="1000">
                                        <a:effectLst/>
                                        <a:latin typeface="Cambria Math" panose="02040503050406030204" pitchFamily="18" charset="0"/>
                                        <a:ea typeface="Calibri" panose="020F0502020204030204" pitchFamily="34" charset="0"/>
                                        <a:cs typeface="Arial" panose="020B0604020202020204" pitchFamily="34" charset="0"/>
                                      </a:rPr>
                                      <m:t>+</m:t>
                                    </m:r>
                                    <m:f>
                                      <m:fPr>
                                        <m:ctrlPr>
                                          <a:rPr lang="en-GB" sz="1000" i="1">
                                            <a:effectLst/>
                                            <a:latin typeface="Cambria Math" panose="02040503050406030204" pitchFamily="18" charset="0"/>
                                          </a:rPr>
                                        </m:ctrlPr>
                                      </m:fPr>
                                      <m:num>
                                        <m:r>
                                          <a:rPr lang="en-GB" sz="1000">
                                            <a:effectLst/>
                                            <a:latin typeface="Cambria Math" panose="02040503050406030204" pitchFamily="18" charset="0"/>
                                            <a:ea typeface="Calibri" panose="020F0502020204030204" pitchFamily="34" charset="0"/>
                                            <a:cs typeface="Arial" panose="020B0604020202020204" pitchFamily="34" charset="0"/>
                                          </a:rPr>
                                          <m:t>1</m:t>
                                        </m:r>
                                      </m:num>
                                      <m:den>
                                        <m:rad>
                                          <m:radPr>
                                            <m:degHide m:val="on"/>
                                            <m:ctrlPr>
                                              <a:rPr lang="en-GB" sz="1000" i="1">
                                                <a:effectLst/>
                                                <a:latin typeface="Cambria Math" panose="02040503050406030204" pitchFamily="18" charset="0"/>
                                              </a:rPr>
                                            </m:ctrlPr>
                                          </m:radPr>
                                          <m:deg/>
                                          <m:e>
                                            <m:d>
                                              <m:dPr>
                                                <m:ctrlPr>
                                                  <a:rPr lang="en-GB" sz="1000" i="1">
                                                    <a:effectLst/>
                                                    <a:latin typeface="Cambria Math" panose="02040503050406030204" pitchFamily="18" charset="0"/>
                                                  </a:rPr>
                                                </m:ctrlPr>
                                              </m:dPr>
                                              <m:e>
                                                <m:r>
                                                  <a:rPr lang="en-GB" sz="1000">
                                                    <a:effectLst/>
                                                    <a:latin typeface="Cambria Math" panose="02040503050406030204" pitchFamily="18" charset="0"/>
                                                    <a:ea typeface="Calibri" panose="020F0502020204030204" pitchFamily="34" charset="0"/>
                                                    <a:cs typeface="Arial" panose="020B0604020202020204" pitchFamily="34" charset="0"/>
                                                  </a:rPr>
                                                  <m:t>1</m:t>
                                                </m:r>
                                                <m:r>
                                                  <a:rPr lang="en-GB" sz="1000" i="1">
                                                    <a:effectLst/>
                                                    <a:latin typeface="Cambria Math" panose="02040503050406030204" pitchFamily="18" charset="0"/>
                                                    <a:ea typeface="Calibri" panose="020F0502020204030204" pitchFamily="34" charset="0"/>
                                                    <a:cs typeface="Arial" panose="020B0604020202020204" pitchFamily="34" charset="0"/>
                                                  </a:rPr>
                                                  <m:t>−</m:t>
                                                </m:r>
                                                <m:r>
                                                  <a:rPr lang="en-GB" sz="1000" i="1">
                                                    <a:effectLst/>
                                                    <a:latin typeface="Cambria Math" panose="02040503050406030204" pitchFamily="18" charset="0"/>
                                                    <a:ea typeface="Calibri" panose="020F0502020204030204" pitchFamily="34" charset="0"/>
                                                    <a:cs typeface="Arial" panose="020B0604020202020204" pitchFamily="34" charset="0"/>
                                                  </a:rPr>
                                                  <m:t>𝑞</m:t>
                                                </m:r>
                                              </m:e>
                                            </m:d>
                                            <m:sSub>
                                              <m:sSubPr>
                                                <m:ctrlPr>
                                                  <a:rPr lang="en-GB" sz="1000" i="1">
                                                    <a:effectLst/>
                                                    <a:latin typeface="Cambria Math" panose="02040503050406030204" pitchFamily="18" charset="0"/>
                                                  </a:rPr>
                                                </m:ctrlPr>
                                              </m:sSubPr>
                                              <m:e>
                                                <m:r>
                                                  <a:rPr lang="en-GB" sz="1000" i="1">
                                                    <a:effectLst/>
                                                    <a:latin typeface="Cambria Math" panose="02040503050406030204" pitchFamily="18" charset="0"/>
                                                    <a:ea typeface="Calibri" panose="020F0502020204030204" pitchFamily="34" charset="0"/>
                                                    <a:cs typeface="Arial" panose="020B0604020202020204" pitchFamily="34" charset="0"/>
                                                  </a:rPr>
                                                  <m:t>𝛽</m:t>
                                                </m:r>
                                              </m:e>
                                              <m:sub>
                                                <m:r>
                                                  <a:rPr lang="en-GB" sz="1000" i="1">
                                                    <a:effectLst/>
                                                    <a:latin typeface="Cambria Math" panose="02040503050406030204" pitchFamily="18" charset="0"/>
                                                    <a:ea typeface="Calibri" panose="020F0502020204030204" pitchFamily="34" charset="0"/>
                                                    <a:cs typeface="Arial" panose="020B0604020202020204" pitchFamily="34" charset="0"/>
                                                  </a:rPr>
                                                  <m:t>𝑞</m:t>
                                                </m:r>
                                                <m:r>
                                                  <a:rPr lang="en-GB" sz="1000">
                                                    <a:effectLst/>
                                                    <a:latin typeface="Cambria Math" panose="02040503050406030204" pitchFamily="18" charset="0"/>
                                                    <a:ea typeface="Calibri" panose="020F0502020204030204" pitchFamily="34" charset="0"/>
                                                    <a:cs typeface="Arial" panose="020B0604020202020204" pitchFamily="34" charset="0"/>
                                                  </a:rPr>
                                                  <m:t>,</m:t>
                                                </m:r>
                                                <m:r>
                                                  <a:rPr lang="en-GB" sz="1000">
                                                    <a:effectLst/>
                                                    <a:latin typeface="Cambria Math" panose="02040503050406030204" pitchFamily="18" charset="0"/>
                                                    <a:ea typeface="Calibri" panose="020F0502020204030204" pitchFamily="34" charset="0"/>
                                                    <a:cs typeface="Arial" panose="020B0604020202020204" pitchFamily="34" charset="0"/>
                                                  </a:rPr>
                                                  <m:t>1</m:t>
                                                </m:r>
                                              </m:sub>
                                            </m:sSub>
                                          </m:e>
                                        </m:rad>
                                      </m:den>
                                    </m:f>
                                  </m:e>
                                </m:mr>
                              </m:m>
                            </m:e>
                          </m:eqArr>
                        </m:e>
                      </m:d>
                    </m:oMath>
                  </m:oMathPara>
                </a14:m>
                <a:endParaRPr lang="en-GB" sz="1000" dirty="0"/>
              </a:p>
              <a:p>
                <a:pPr marL="0" indent="0" algn="just">
                  <a:buNone/>
                </a:pPr>
                <a:r>
                  <a:rPr lang="en-GB" sz="1200" dirty="0"/>
                  <a:t>where </a:t>
                </a:r>
                <a14:m>
                  <m:oMath xmlns:m="http://schemas.openxmlformats.org/officeDocument/2006/math">
                    <m:sSub>
                      <m:sSubPr>
                        <m:ctrlPr>
                          <a:rPr lang="en-GB" sz="1200" i="1" smtClean="0">
                            <a:effectLst/>
                            <a:latin typeface="Cambria Math" panose="02040503050406030204" pitchFamily="18" charset="0"/>
                          </a:rPr>
                        </m:ctrlPr>
                      </m:sSubPr>
                      <m:e>
                        <m:r>
                          <a:rPr lang="en-GB" sz="1200">
                            <a:effectLst/>
                            <a:latin typeface="Cambria Math" panose="02040503050406030204" pitchFamily="18" charset="0"/>
                            <a:ea typeface="Calibri" panose="020F0502020204030204" pitchFamily="34" charset="0"/>
                            <a:cs typeface="Arial" panose="020B0604020202020204" pitchFamily="34" charset="0"/>
                          </a:rPr>
                          <m:t> </m:t>
                        </m:r>
                        <m:r>
                          <a:rPr lang="en-GB" sz="1200" i="1">
                            <a:effectLst/>
                            <a:latin typeface="Cambria Math" panose="02040503050406030204" pitchFamily="18" charset="0"/>
                            <a:ea typeface="Calibri" panose="020F0502020204030204" pitchFamily="34" charset="0"/>
                            <a:cs typeface="Arial" panose="020B0604020202020204" pitchFamily="34" charset="0"/>
                          </a:rPr>
                          <m:t>𝛽</m:t>
                        </m:r>
                      </m:e>
                      <m:sub>
                        <m:r>
                          <a:rPr lang="en-GB" sz="1200" i="1">
                            <a:effectLst/>
                            <a:latin typeface="Cambria Math" panose="02040503050406030204" pitchFamily="18" charset="0"/>
                            <a:ea typeface="Calibri" panose="020F0502020204030204" pitchFamily="34" charset="0"/>
                            <a:cs typeface="Arial" panose="020B0604020202020204" pitchFamily="34" charset="0"/>
                          </a:rPr>
                          <m:t>𝑞</m:t>
                        </m:r>
                        <m:r>
                          <a:rPr lang="en-GB" sz="1200">
                            <a:effectLst/>
                            <a:latin typeface="Cambria Math" panose="02040503050406030204" pitchFamily="18" charset="0"/>
                            <a:ea typeface="Calibri" panose="020F0502020204030204" pitchFamily="34" charset="0"/>
                            <a:cs typeface="Arial" panose="020B0604020202020204" pitchFamily="34" charset="0"/>
                          </a:rPr>
                          <m:t>, </m:t>
                        </m:r>
                        <m:r>
                          <a:rPr lang="en-GB" sz="1200" i="1">
                            <a:effectLst/>
                            <a:latin typeface="Cambria Math" panose="02040503050406030204" pitchFamily="18" charset="0"/>
                            <a:ea typeface="Calibri" panose="020F0502020204030204" pitchFamily="34" charset="0"/>
                            <a:cs typeface="Arial" panose="020B0604020202020204" pitchFamily="34" charset="0"/>
                          </a:rPr>
                          <m:t>𝑚𝑎𝑥</m:t>
                        </m:r>
                      </m:sub>
                    </m:sSub>
                  </m:oMath>
                </a14:m>
                <a:r>
                  <a:rPr lang="en-GB" sz="1200" dirty="0"/>
                  <a:t> is the maximum β value of the colliding beams which corresponds to the smaller beam size.</a:t>
                </a:r>
              </a:p>
            </p:txBody>
          </p:sp>
        </mc:Choice>
        <mc:Fallback xmlns="">
          <p:sp>
            <p:nvSpPr>
              <p:cNvPr id="2" name="Content Placeholder 1">
                <a:extLst>
                  <a:ext uri="{FF2B5EF4-FFF2-40B4-BE49-F238E27FC236}">
                    <a16:creationId xmlns:a16="http://schemas.microsoft.com/office/drawing/2014/main" id="{830B5A03-BA8B-ACA2-5810-5864474832F7}"/>
                  </a:ext>
                </a:extLst>
              </p:cNvPr>
              <p:cNvSpPr>
                <a:spLocks noGrp="1" noRot="1" noChangeAspect="1" noMove="1" noResize="1" noEditPoints="1" noAdjustHandles="1" noChangeArrowheads="1" noChangeShapeType="1" noTextEdit="1"/>
              </p:cNvSpPr>
              <p:nvPr>
                <p:ph idx="1"/>
              </p:nvPr>
            </p:nvSpPr>
            <p:spPr>
              <a:xfrm>
                <a:off x="287338" y="629088"/>
                <a:ext cx="5186362" cy="3089772"/>
              </a:xfrm>
              <a:blipFill>
                <a:blip r:embed="rId4"/>
                <a:stretch>
                  <a:fillRect l="-705" t="-11440" r="-1293" b="-394"/>
                </a:stretch>
              </a:blipFill>
            </p:spPr>
            <p:txBody>
              <a:bodyPr/>
              <a:lstStyle/>
              <a:p>
                <a:r>
                  <a:rPr lang="en-GB">
                    <a:noFill/>
                  </a:rPr>
                  <a:t> </a:t>
                </a:r>
              </a:p>
            </p:txBody>
          </p:sp>
        </mc:Fallback>
      </mc:AlternateContent>
      <p:sp>
        <p:nvSpPr>
          <p:cNvPr id="17" name="TextBox 16">
            <a:extLst>
              <a:ext uri="{FF2B5EF4-FFF2-40B4-BE49-F238E27FC236}">
                <a16:creationId xmlns:a16="http://schemas.microsoft.com/office/drawing/2014/main" id="{2B3687AE-3B4D-EDDA-89FE-E1BDBE0B08B5}"/>
              </a:ext>
            </a:extLst>
          </p:cNvPr>
          <p:cNvSpPr txBox="1"/>
          <p:nvPr/>
        </p:nvSpPr>
        <p:spPr>
          <a:xfrm>
            <a:off x="5346695" y="1097000"/>
            <a:ext cx="372218" cy="276999"/>
          </a:xfrm>
          <a:prstGeom prst="rect">
            <a:avLst/>
          </a:prstGeom>
          <a:noFill/>
        </p:spPr>
        <p:txBody>
          <a:bodyPr wrap="none" rtlCol="0">
            <a:spAutoFit/>
          </a:bodyPr>
          <a:lstStyle/>
          <a:p>
            <a:r>
              <a:rPr lang="en-US" sz="1200" dirty="0"/>
              <a:t>(5)</a:t>
            </a:r>
            <a:endParaRPr lang="en-GB" sz="1200" dirty="0"/>
          </a:p>
        </p:txBody>
      </p:sp>
      <p:sp>
        <p:nvSpPr>
          <p:cNvPr id="18" name="TextBox 17">
            <a:extLst>
              <a:ext uri="{FF2B5EF4-FFF2-40B4-BE49-F238E27FC236}">
                <a16:creationId xmlns:a16="http://schemas.microsoft.com/office/drawing/2014/main" id="{2093BF94-9CF3-3416-E379-B2AF2775EA4F}"/>
              </a:ext>
            </a:extLst>
          </p:cNvPr>
          <p:cNvSpPr txBox="1"/>
          <p:nvPr/>
        </p:nvSpPr>
        <p:spPr>
          <a:xfrm>
            <a:off x="5346695" y="2571099"/>
            <a:ext cx="372218" cy="276999"/>
          </a:xfrm>
          <a:prstGeom prst="rect">
            <a:avLst/>
          </a:prstGeom>
          <a:noFill/>
        </p:spPr>
        <p:txBody>
          <a:bodyPr wrap="none" rtlCol="0">
            <a:spAutoFit/>
          </a:bodyPr>
          <a:lstStyle/>
          <a:p>
            <a:r>
              <a:rPr lang="en-US" sz="1200" dirty="0"/>
              <a:t>(6)</a:t>
            </a:r>
            <a:endParaRPr lang="en-GB" sz="1200" dirty="0"/>
          </a:p>
        </p:txBody>
      </p:sp>
      <p:cxnSp>
        <p:nvCxnSpPr>
          <p:cNvPr id="20" name="AutoShape 12">
            <a:extLst>
              <a:ext uri="{FF2B5EF4-FFF2-40B4-BE49-F238E27FC236}">
                <a16:creationId xmlns:a16="http://schemas.microsoft.com/office/drawing/2014/main" id="{0BB121C2-982B-6C38-AA34-85B9ECEA9604}"/>
              </a:ext>
            </a:extLst>
          </p:cNvPr>
          <p:cNvCxnSpPr>
            <a:cxnSpLocks noChangeShapeType="1"/>
          </p:cNvCxnSpPr>
          <p:nvPr/>
        </p:nvCxnSpPr>
        <p:spPr bwMode="auto">
          <a:xfrm>
            <a:off x="2592388" y="504403"/>
            <a:ext cx="3168650" cy="0"/>
          </a:xfrm>
          <a:prstGeom prst="straightConnector1">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21" name="Group 34">
            <a:extLst>
              <a:ext uri="{FF2B5EF4-FFF2-40B4-BE49-F238E27FC236}">
                <a16:creationId xmlns:a16="http://schemas.microsoft.com/office/drawing/2014/main" id="{24C9B134-2EF2-5041-BDF5-CE468C7C77E7}"/>
              </a:ext>
            </a:extLst>
          </p:cNvPr>
          <p:cNvGrpSpPr>
            <a:grpSpLocks noChangeAspect="1"/>
          </p:cNvGrpSpPr>
          <p:nvPr/>
        </p:nvGrpSpPr>
        <p:grpSpPr bwMode="auto">
          <a:xfrm>
            <a:off x="63500" y="-71661"/>
            <a:ext cx="1592883" cy="735917"/>
            <a:chOff x="230" y="217"/>
            <a:chExt cx="1096" cy="507"/>
          </a:xfrm>
        </p:grpSpPr>
        <p:sp>
          <p:nvSpPr>
            <p:cNvPr id="22" name="AutoShape 33">
              <a:extLst>
                <a:ext uri="{FF2B5EF4-FFF2-40B4-BE49-F238E27FC236}">
                  <a16:creationId xmlns:a16="http://schemas.microsoft.com/office/drawing/2014/main" id="{918023D1-4276-4578-1059-AB846F6DF6EB}"/>
                </a:ext>
              </a:extLst>
            </p:cNvPr>
            <p:cNvSpPr>
              <a:spLocks noChangeAspect="1" noChangeArrowheads="1" noTextEdit="1"/>
            </p:cNvSpPr>
            <p:nvPr/>
          </p:nvSpPr>
          <p:spPr bwMode="auto">
            <a:xfrm>
              <a:off x="230" y="217"/>
              <a:ext cx="1096" cy="5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23" name="Freeform 37">
              <a:extLst>
                <a:ext uri="{FF2B5EF4-FFF2-40B4-BE49-F238E27FC236}">
                  <a16:creationId xmlns:a16="http://schemas.microsoft.com/office/drawing/2014/main" id="{6C716252-1FCC-2F96-C4E8-014BD7A2AC39}"/>
                </a:ext>
              </a:extLst>
            </p:cNvPr>
            <p:cNvSpPr>
              <a:spLocks noEditPoints="1"/>
            </p:cNvSpPr>
            <p:nvPr/>
          </p:nvSpPr>
          <p:spPr bwMode="auto">
            <a:xfrm>
              <a:off x="661" y="366"/>
              <a:ext cx="544" cy="241"/>
            </a:xfrm>
            <a:custGeom>
              <a:avLst/>
              <a:gdLst>
                <a:gd name="T0" fmla="*/ 1 w 2179"/>
                <a:gd name="T1" fmla="*/ 1 h 964"/>
                <a:gd name="T2" fmla="*/ 2 w 2179"/>
                <a:gd name="T3" fmla="*/ 1 h 964"/>
                <a:gd name="T4" fmla="*/ 1 w 2179"/>
                <a:gd name="T5" fmla="*/ 1 h 964"/>
                <a:gd name="T6" fmla="*/ 1 w 2179"/>
                <a:gd name="T7" fmla="*/ 1 h 964"/>
                <a:gd name="T8" fmla="*/ 1 w 2179"/>
                <a:gd name="T9" fmla="*/ 1 h 964"/>
                <a:gd name="T10" fmla="*/ 1 w 2179"/>
                <a:gd name="T11" fmla="*/ 1 h 964"/>
                <a:gd name="T12" fmla="*/ 1 w 2179"/>
                <a:gd name="T13" fmla="*/ 1 h 964"/>
                <a:gd name="T14" fmla="*/ 0 w 2179"/>
                <a:gd name="T15" fmla="*/ 1 h 964"/>
                <a:gd name="T16" fmla="*/ 0 w 2179"/>
                <a:gd name="T17" fmla="*/ 1 h 964"/>
                <a:gd name="T18" fmla="*/ 0 w 2179"/>
                <a:gd name="T19" fmla="*/ 1 h 964"/>
                <a:gd name="T20" fmla="*/ 0 w 2179"/>
                <a:gd name="T21" fmla="*/ 1 h 964"/>
                <a:gd name="T22" fmla="*/ 0 w 2179"/>
                <a:gd name="T23" fmla="*/ 1 h 964"/>
                <a:gd name="T24" fmla="*/ 0 w 2179"/>
                <a:gd name="T25" fmla="*/ 1 h 964"/>
                <a:gd name="T26" fmla="*/ 1 w 2179"/>
                <a:gd name="T27" fmla="*/ 1 h 964"/>
                <a:gd name="T28" fmla="*/ 1 w 2179"/>
                <a:gd name="T29" fmla="*/ 1 h 964"/>
                <a:gd name="T30" fmla="*/ 1 w 2179"/>
                <a:gd name="T31" fmla="*/ 1 h 964"/>
                <a:gd name="T32" fmla="*/ 1 w 2179"/>
                <a:gd name="T33" fmla="*/ 1 h 964"/>
                <a:gd name="T34" fmla="*/ 1 w 2179"/>
                <a:gd name="T35" fmla="*/ 1 h 964"/>
                <a:gd name="T36" fmla="*/ 1 w 2179"/>
                <a:gd name="T37" fmla="*/ 1 h 964"/>
                <a:gd name="T38" fmla="*/ 0 w 2179"/>
                <a:gd name="T39" fmla="*/ 1 h 964"/>
                <a:gd name="T40" fmla="*/ 0 w 2179"/>
                <a:gd name="T41" fmla="*/ 1 h 964"/>
                <a:gd name="T42" fmla="*/ 0 w 2179"/>
                <a:gd name="T43" fmla="*/ 1 h 964"/>
                <a:gd name="T44" fmla="*/ 0 w 2179"/>
                <a:gd name="T45" fmla="*/ 1 h 964"/>
                <a:gd name="T46" fmla="*/ 2 w 2179"/>
                <a:gd name="T47" fmla="*/ 1 h 964"/>
                <a:gd name="T48" fmla="*/ 2 w 2179"/>
                <a:gd name="T49" fmla="*/ 1 h 964"/>
                <a:gd name="T50" fmla="*/ 1 w 2179"/>
                <a:gd name="T51" fmla="*/ 1 h 964"/>
                <a:gd name="T52" fmla="*/ 1 w 2179"/>
                <a:gd name="T53" fmla="*/ 1 h 964"/>
                <a:gd name="T54" fmla="*/ 1 w 2179"/>
                <a:gd name="T55" fmla="*/ 1 h 964"/>
                <a:gd name="T56" fmla="*/ 1 w 2179"/>
                <a:gd name="T57" fmla="*/ 1 h 964"/>
                <a:gd name="T58" fmla="*/ 0 w 2179"/>
                <a:gd name="T59" fmla="*/ 1 h 964"/>
                <a:gd name="T60" fmla="*/ 0 w 2179"/>
                <a:gd name="T61" fmla="*/ 1 h 964"/>
                <a:gd name="T62" fmla="*/ 0 w 2179"/>
                <a:gd name="T63" fmla="*/ 1 h 964"/>
                <a:gd name="T64" fmla="*/ 2 w 2179"/>
                <a:gd name="T65" fmla="*/ 1 h 964"/>
                <a:gd name="T66" fmla="*/ 2 w 2179"/>
                <a:gd name="T67" fmla="*/ 1 h 964"/>
                <a:gd name="T68" fmla="*/ 2 w 2179"/>
                <a:gd name="T69" fmla="*/ 1 h 964"/>
                <a:gd name="T70" fmla="*/ 2 w 2179"/>
                <a:gd name="T71" fmla="*/ 1 h 964"/>
                <a:gd name="T72" fmla="*/ 1 w 2179"/>
                <a:gd name="T73" fmla="*/ 1 h 964"/>
                <a:gd name="T74" fmla="*/ 1 w 2179"/>
                <a:gd name="T75" fmla="*/ 1 h 964"/>
                <a:gd name="T76" fmla="*/ 1 w 2179"/>
                <a:gd name="T77" fmla="*/ 1 h 964"/>
                <a:gd name="T78" fmla="*/ 1 w 2179"/>
                <a:gd name="T79" fmla="*/ 1 h 964"/>
                <a:gd name="T80" fmla="*/ 0 w 2179"/>
                <a:gd name="T81" fmla="*/ 1 h 964"/>
                <a:gd name="T82" fmla="*/ 0 w 2179"/>
                <a:gd name="T83" fmla="*/ 1 h 964"/>
                <a:gd name="T84" fmla="*/ 0 w 2179"/>
                <a:gd name="T85" fmla="*/ 1 h 964"/>
                <a:gd name="T86" fmla="*/ 0 w 2179"/>
                <a:gd name="T87" fmla="*/ 0 h 964"/>
                <a:gd name="T88" fmla="*/ 0 w 2179"/>
                <a:gd name="T89" fmla="*/ 0 h 964"/>
                <a:gd name="T90" fmla="*/ 0 w 2179"/>
                <a:gd name="T91" fmla="*/ 0 h 964"/>
                <a:gd name="T92" fmla="*/ 1 w 2179"/>
                <a:gd name="T93" fmla="*/ 0 h 964"/>
                <a:gd name="T94" fmla="*/ 0 w 2179"/>
                <a:gd name="T95" fmla="*/ 0 h 964"/>
                <a:gd name="T96" fmla="*/ 0 w 2179"/>
                <a:gd name="T97" fmla="*/ 0 h 964"/>
                <a:gd name="T98" fmla="*/ 0 w 2179"/>
                <a:gd name="T99" fmla="*/ 0 h 964"/>
                <a:gd name="T100" fmla="*/ 1 w 2179"/>
                <a:gd name="T101" fmla="*/ 0 h 964"/>
                <a:gd name="T102" fmla="*/ 1 w 2179"/>
                <a:gd name="T103" fmla="*/ 0 h 964"/>
                <a:gd name="T104" fmla="*/ 1 w 2179"/>
                <a:gd name="T105" fmla="*/ 0 h 964"/>
                <a:gd name="T106" fmla="*/ 1 w 2179"/>
                <a:gd name="T107" fmla="*/ 0 h 964"/>
                <a:gd name="T108" fmla="*/ 1 w 2179"/>
                <a:gd name="T109" fmla="*/ 0 h 964"/>
                <a:gd name="T110" fmla="*/ 0 w 2179"/>
                <a:gd name="T111" fmla="*/ 0 h 964"/>
                <a:gd name="T112" fmla="*/ 0 w 2179"/>
                <a:gd name="T113" fmla="*/ 0 h 964"/>
                <a:gd name="T114" fmla="*/ 0 w 2179"/>
                <a:gd name="T115" fmla="*/ 0 h 96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2179" h="964">
                  <a:moveTo>
                    <a:pt x="1059" y="766"/>
                  </a:moveTo>
                  <a:lnTo>
                    <a:pt x="1059" y="834"/>
                  </a:lnTo>
                  <a:lnTo>
                    <a:pt x="1085" y="834"/>
                  </a:lnTo>
                  <a:lnTo>
                    <a:pt x="1107" y="831"/>
                  </a:lnTo>
                  <a:lnTo>
                    <a:pt x="1121" y="825"/>
                  </a:lnTo>
                  <a:lnTo>
                    <a:pt x="1131" y="814"/>
                  </a:lnTo>
                  <a:lnTo>
                    <a:pt x="1133" y="799"/>
                  </a:lnTo>
                  <a:lnTo>
                    <a:pt x="1131" y="786"/>
                  </a:lnTo>
                  <a:lnTo>
                    <a:pt x="1123" y="776"/>
                  </a:lnTo>
                  <a:lnTo>
                    <a:pt x="1109" y="769"/>
                  </a:lnTo>
                  <a:lnTo>
                    <a:pt x="1089" y="766"/>
                  </a:lnTo>
                  <a:lnTo>
                    <a:pt x="1059" y="766"/>
                  </a:lnTo>
                  <a:close/>
                  <a:moveTo>
                    <a:pt x="1677" y="738"/>
                  </a:moveTo>
                  <a:lnTo>
                    <a:pt x="1714" y="738"/>
                  </a:lnTo>
                  <a:lnTo>
                    <a:pt x="1780" y="838"/>
                  </a:lnTo>
                  <a:lnTo>
                    <a:pt x="1845" y="738"/>
                  </a:lnTo>
                  <a:lnTo>
                    <a:pt x="1883" y="738"/>
                  </a:lnTo>
                  <a:lnTo>
                    <a:pt x="1796" y="867"/>
                  </a:lnTo>
                  <a:lnTo>
                    <a:pt x="1796" y="960"/>
                  </a:lnTo>
                  <a:lnTo>
                    <a:pt x="1764" y="960"/>
                  </a:lnTo>
                  <a:lnTo>
                    <a:pt x="1764" y="867"/>
                  </a:lnTo>
                  <a:lnTo>
                    <a:pt x="1677" y="738"/>
                  </a:lnTo>
                  <a:close/>
                  <a:moveTo>
                    <a:pt x="1487" y="738"/>
                  </a:moveTo>
                  <a:lnTo>
                    <a:pt x="1657" y="738"/>
                  </a:lnTo>
                  <a:lnTo>
                    <a:pt x="1657" y="766"/>
                  </a:lnTo>
                  <a:lnTo>
                    <a:pt x="1588" y="766"/>
                  </a:lnTo>
                  <a:lnTo>
                    <a:pt x="1588" y="960"/>
                  </a:lnTo>
                  <a:lnTo>
                    <a:pt x="1556" y="960"/>
                  </a:lnTo>
                  <a:lnTo>
                    <a:pt x="1556" y="766"/>
                  </a:lnTo>
                  <a:lnTo>
                    <a:pt x="1487" y="766"/>
                  </a:lnTo>
                  <a:lnTo>
                    <a:pt x="1487" y="738"/>
                  </a:lnTo>
                  <a:close/>
                  <a:moveTo>
                    <a:pt x="1410" y="738"/>
                  </a:moveTo>
                  <a:lnTo>
                    <a:pt x="1441" y="738"/>
                  </a:lnTo>
                  <a:lnTo>
                    <a:pt x="1441" y="960"/>
                  </a:lnTo>
                  <a:lnTo>
                    <a:pt x="1410" y="960"/>
                  </a:lnTo>
                  <a:lnTo>
                    <a:pt x="1410" y="738"/>
                  </a:lnTo>
                  <a:close/>
                  <a:moveTo>
                    <a:pt x="1027" y="738"/>
                  </a:moveTo>
                  <a:lnTo>
                    <a:pt x="1081" y="738"/>
                  </a:lnTo>
                  <a:lnTo>
                    <a:pt x="1097" y="738"/>
                  </a:lnTo>
                  <a:lnTo>
                    <a:pt x="1113" y="741"/>
                  </a:lnTo>
                  <a:lnTo>
                    <a:pt x="1128" y="744"/>
                  </a:lnTo>
                  <a:lnTo>
                    <a:pt x="1141" y="749"/>
                  </a:lnTo>
                  <a:lnTo>
                    <a:pt x="1152" y="757"/>
                  </a:lnTo>
                  <a:lnTo>
                    <a:pt x="1160" y="766"/>
                  </a:lnTo>
                  <a:lnTo>
                    <a:pt x="1165" y="781"/>
                  </a:lnTo>
                  <a:lnTo>
                    <a:pt x="1168" y="798"/>
                  </a:lnTo>
                  <a:lnTo>
                    <a:pt x="1164" y="818"/>
                  </a:lnTo>
                  <a:lnTo>
                    <a:pt x="1154" y="833"/>
                  </a:lnTo>
                  <a:lnTo>
                    <a:pt x="1140" y="843"/>
                  </a:lnTo>
                  <a:lnTo>
                    <a:pt x="1121" y="849"/>
                  </a:lnTo>
                  <a:lnTo>
                    <a:pt x="1121" y="850"/>
                  </a:lnTo>
                  <a:lnTo>
                    <a:pt x="1131" y="854"/>
                  </a:lnTo>
                  <a:lnTo>
                    <a:pt x="1137" y="861"/>
                  </a:lnTo>
                  <a:lnTo>
                    <a:pt x="1144" y="873"/>
                  </a:lnTo>
                  <a:lnTo>
                    <a:pt x="1185" y="960"/>
                  </a:lnTo>
                  <a:lnTo>
                    <a:pt x="1149" y="960"/>
                  </a:lnTo>
                  <a:lnTo>
                    <a:pt x="1115" y="883"/>
                  </a:lnTo>
                  <a:lnTo>
                    <a:pt x="1108" y="871"/>
                  </a:lnTo>
                  <a:lnTo>
                    <a:pt x="1099" y="865"/>
                  </a:lnTo>
                  <a:lnTo>
                    <a:pt x="1089" y="862"/>
                  </a:lnTo>
                  <a:lnTo>
                    <a:pt x="1077" y="862"/>
                  </a:lnTo>
                  <a:lnTo>
                    <a:pt x="1059" y="862"/>
                  </a:lnTo>
                  <a:lnTo>
                    <a:pt x="1059" y="960"/>
                  </a:lnTo>
                  <a:lnTo>
                    <a:pt x="1027" y="960"/>
                  </a:lnTo>
                  <a:lnTo>
                    <a:pt x="1027" y="738"/>
                  </a:lnTo>
                  <a:close/>
                  <a:moveTo>
                    <a:pt x="840" y="738"/>
                  </a:moveTo>
                  <a:lnTo>
                    <a:pt x="965" y="738"/>
                  </a:lnTo>
                  <a:lnTo>
                    <a:pt x="965" y="766"/>
                  </a:lnTo>
                  <a:lnTo>
                    <a:pt x="872" y="766"/>
                  </a:lnTo>
                  <a:lnTo>
                    <a:pt x="872" y="831"/>
                  </a:lnTo>
                  <a:lnTo>
                    <a:pt x="957" y="831"/>
                  </a:lnTo>
                  <a:lnTo>
                    <a:pt x="957" y="859"/>
                  </a:lnTo>
                  <a:lnTo>
                    <a:pt x="872" y="859"/>
                  </a:lnTo>
                  <a:lnTo>
                    <a:pt x="872" y="932"/>
                  </a:lnTo>
                  <a:lnTo>
                    <a:pt x="965" y="932"/>
                  </a:lnTo>
                  <a:lnTo>
                    <a:pt x="965" y="960"/>
                  </a:lnTo>
                  <a:lnTo>
                    <a:pt x="840" y="960"/>
                  </a:lnTo>
                  <a:lnTo>
                    <a:pt x="840" y="738"/>
                  </a:lnTo>
                  <a:close/>
                  <a:moveTo>
                    <a:pt x="586" y="738"/>
                  </a:moveTo>
                  <a:lnTo>
                    <a:pt x="622" y="738"/>
                  </a:lnTo>
                  <a:lnTo>
                    <a:pt x="691" y="932"/>
                  </a:lnTo>
                  <a:lnTo>
                    <a:pt x="761" y="738"/>
                  </a:lnTo>
                  <a:lnTo>
                    <a:pt x="794" y="738"/>
                  </a:lnTo>
                  <a:lnTo>
                    <a:pt x="709" y="960"/>
                  </a:lnTo>
                  <a:lnTo>
                    <a:pt x="670" y="960"/>
                  </a:lnTo>
                  <a:lnTo>
                    <a:pt x="586" y="738"/>
                  </a:lnTo>
                  <a:close/>
                  <a:moveTo>
                    <a:pt x="510" y="738"/>
                  </a:moveTo>
                  <a:lnTo>
                    <a:pt x="542" y="738"/>
                  </a:lnTo>
                  <a:lnTo>
                    <a:pt x="542" y="960"/>
                  </a:lnTo>
                  <a:lnTo>
                    <a:pt x="510" y="960"/>
                  </a:lnTo>
                  <a:lnTo>
                    <a:pt x="510" y="738"/>
                  </a:lnTo>
                  <a:close/>
                  <a:moveTo>
                    <a:pt x="267" y="738"/>
                  </a:moveTo>
                  <a:lnTo>
                    <a:pt x="311" y="738"/>
                  </a:lnTo>
                  <a:lnTo>
                    <a:pt x="408" y="918"/>
                  </a:lnTo>
                  <a:lnTo>
                    <a:pt x="409" y="918"/>
                  </a:lnTo>
                  <a:lnTo>
                    <a:pt x="409" y="738"/>
                  </a:lnTo>
                  <a:lnTo>
                    <a:pt x="441" y="738"/>
                  </a:lnTo>
                  <a:lnTo>
                    <a:pt x="441" y="960"/>
                  </a:lnTo>
                  <a:lnTo>
                    <a:pt x="400" y="960"/>
                  </a:lnTo>
                  <a:lnTo>
                    <a:pt x="300" y="778"/>
                  </a:lnTo>
                  <a:lnTo>
                    <a:pt x="299" y="778"/>
                  </a:lnTo>
                  <a:lnTo>
                    <a:pt x="299" y="960"/>
                  </a:lnTo>
                  <a:lnTo>
                    <a:pt x="267" y="960"/>
                  </a:lnTo>
                  <a:lnTo>
                    <a:pt x="267" y="738"/>
                  </a:lnTo>
                  <a:close/>
                  <a:moveTo>
                    <a:pt x="25" y="738"/>
                  </a:moveTo>
                  <a:lnTo>
                    <a:pt x="57" y="738"/>
                  </a:lnTo>
                  <a:lnTo>
                    <a:pt x="57" y="865"/>
                  </a:lnTo>
                  <a:lnTo>
                    <a:pt x="57" y="884"/>
                  </a:lnTo>
                  <a:lnTo>
                    <a:pt x="61" y="902"/>
                  </a:lnTo>
                  <a:lnTo>
                    <a:pt x="68" y="916"/>
                  </a:lnTo>
                  <a:lnTo>
                    <a:pt x="78" y="927"/>
                  </a:lnTo>
                  <a:lnTo>
                    <a:pt x="93" y="934"/>
                  </a:lnTo>
                  <a:lnTo>
                    <a:pt x="110" y="936"/>
                  </a:lnTo>
                  <a:lnTo>
                    <a:pt x="129" y="934"/>
                  </a:lnTo>
                  <a:lnTo>
                    <a:pt x="144" y="927"/>
                  </a:lnTo>
                  <a:lnTo>
                    <a:pt x="153" y="916"/>
                  </a:lnTo>
                  <a:lnTo>
                    <a:pt x="161" y="902"/>
                  </a:lnTo>
                  <a:lnTo>
                    <a:pt x="163" y="884"/>
                  </a:lnTo>
                  <a:lnTo>
                    <a:pt x="165" y="865"/>
                  </a:lnTo>
                  <a:lnTo>
                    <a:pt x="165" y="738"/>
                  </a:lnTo>
                  <a:lnTo>
                    <a:pt x="197" y="738"/>
                  </a:lnTo>
                  <a:lnTo>
                    <a:pt x="197" y="869"/>
                  </a:lnTo>
                  <a:lnTo>
                    <a:pt x="194" y="898"/>
                  </a:lnTo>
                  <a:lnTo>
                    <a:pt x="187" y="922"/>
                  </a:lnTo>
                  <a:lnTo>
                    <a:pt x="174" y="940"/>
                  </a:lnTo>
                  <a:lnTo>
                    <a:pt x="158" y="954"/>
                  </a:lnTo>
                  <a:lnTo>
                    <a:pt x="137" y="962"/>
                  </a:lnTo>
                  <a:lnTo>
                    <a:pt x="110" y="964"/>
                  </a:lnTo>
                  <a:lnTo>
                    <a:pt x="85" y="962"/>
                  </a:lnTo>
                  <a:lnTo>
                    <a:pt x="64" y="954"/>
                  </a:lnTo>
                  <a:lnTo>
                    <a:pt x="48" y="940"/>
                  </a:lnTo>
                  <a:lnTo>
                    <a:pt x="35" y="922"/>
                  </a:lnTo>
                  <a:lnTo>
                    <a:pt x="28" y="898"/>
                  </a:lnTo>
                  <a:lnTo>
                    <a:pt x="25" y="869"/>
                  </a:lnTo>
                  <a:lnTo>
                    <a:pt x="25" y="738"/>
                  </a:lnTo>
                  <a:close/>
                  <a:moveTo>
                    <a:pt x="1295" y="734"/>
                  </a:moveTo>
                  <a:lnTo>
                    <a:pt x="1318" y="737"/>
                  </a:lnTo>
                  <a:lnTo>
                    <a:pt x="1342" y="742"/>
                  </a:lnTo>
                  <a:lnTo>
                    <a:pt x="1338" y="772"/>
                  </a:lnTo>
                  <a:lnTo>
                    <a:pt x="1323" y="766"/>
                  </a:lnTo>
                  <a:lnTo>
                    <a:pt x="1311" y="764"/>
                  </a:lnTo>
                  <a:lnTo>
                    <a:pt x="1297" y="762"/>
                  </a:lnTo>
                  <a:lnTo>
                    <a:pt x="1285" y="764"/>
                  </a:lnTo>
                  <a:lnTo>
                    <a:pt x="1274" y="766"/>
                  </a:lnTo>
                  <a:lnTo>
                    <a:pt x="1266" y="772"/>
                  </a:lnTo>
                  <a:lnTo>
                    <a:pt x="1259" y="781"/>
                  </a:lnTo>
                  <a:lnTo>
                    <a:pt x="1257" y="793"/>
                  </a:lnTo>
                  <a:lnTo>
                    <a:pt x="1259" y="803"/>
                  </a:lnTo>
                  <a:lnTo>
                    <a:pt x="1266" y="811"/>
                  </a:lnTo>
                  <a:lnTo>
                    <a:pt x="1274" y="818"/>
                  </a:lnTo>
                  <a:lnTo>
                    <a:pt x="1286" y="825"/>
                  </a:lnTo>
                  <a:lnTo>
                    <a:pt x="1298" y="830"/>
                  </a:lnTo>
                  <a:lnTo>
                    <a:pt x="1311" y="837"/>
                  </a:lnTo>
                  <a:lnTo>
                    <a:pt x="1325" y="845"/>
                  </a:lnTo>
                  <a:lnTo>
                    <a:pt x="1335" y="854"/>
                  </a:lnTo>
                  <a:lnTo>
                    <a:pt x="1344" y="866"/>
                  </a:lnTo>
                  <a:lnTo>
                    <a:pt x="1350" y="881"/>
                  </a:lnTo>
                  <a:lnTo>
                    <a:pt x="1352" y="898"/>
                  </a:lnTo>
                  <a:lnTo>
                    <a:pt x="1350" y="916"/>
                  </a:lnTo>
                  <a:lnTo>
                    <a:pt x="1344" y="932"/>
                  </a:lnTo>
                  <a:lnTo>
                    <a:pt x="1335" y="944"/>
                  </a:lnTo>
                  <a:lnTo>
                    <a:pt x="1322" y="954"/>
                  </a:lnTo>
                  <a:lnTo>
                    <a:pt x="1307" y="959"/>
                  </a:lnTo>
                  <a:lnTo>
                    <a:pt x="1290" y="963"/>
                  </a:lnTo>
                  <a:lnTo>
                    <a:pt x="1271" y="964"/>
                  </a:lnTo>
                  <a:lnTo>
                    <a:pt x="1249" y="962"/>
                  </a:lnTo>
                  <a:lnTo>
                    <a:pt x="1226" y="955"/>
                  </a:lnTo>
                  <a:lnTo>
                    <a:pt x="1229" y="926"/>
                  </a:lnTo>
                  <a:lnTo>
                    <a:pt x="1242" y="930"/>
                  </a:lnTo>
                  <a:lnTo>
                    <a:pt x="1258" y="935"/>
                  </a:lnTo>
                  <a:lnTo>
                    <a:pt x="1275" y="936"/>
                  </a:lnTo>
                  <a:lnTo>
                    <a:pt x="1287" y="935"/>
                  </a:lnTo>
                  <a:lnTo>
                    <a:pt x="1298" y="931"/>
                  </a:lnTo>
                  <a:lnTo>
                    <a:pt x="1309" y="924"/>
                  </a:lnTo>
                  <a:lnTo>
                    <a:pt x="1317" y="914"/>
                  </a:lnTo>
                  <a:lnTo>
                    <a:pt x="1319" y="900"/>
                  </a:lnTo>
                  <a:lnTo>
                    <a:pt x="1317" y="888"/>
                  </a:lnTo>
                  <a:lnTo>
                    <a:pt x="1311" y="878"/>
                  </a:lnTo>
                  <a:lnTo>
                    <a:pt x="1302" y="871"/>
                  </a:lnTo>
                  <a:lnTo>
                    <a:pt x="1290" y="865"/>
                  </a:lnTo>
                  <a:lnTo>
                    <a:pt x="1278" y="858"/>
                  </a:lnTo>
                  <a:lnTo>
                    <a:pt x="1265" y="851"/>
                  </a:lnTo>
                  <a:lnTo>
                    <a:pt x="1253" y="845"/>
                  </a:lnTo>
                  <a:lnTo>
                    <a:pt x="1241" y="837"/>
                  </a:lnTo>
                  <a:lnTo>
                    <a:pt x="1232" y="826"/>
                  </a:lnTo>
                  <a:lnTo>
                    <a:pt x="1226" y="811"/>
                  </a:lnTo>
                  <a:lnTo>
                    <a:pt x="1224" y="796"/>
                  </a:lnTo>
                  <a:lnTo>
                    <a:pt x="1226" y="777"/>
                  </a:lnTo>
                  <a:lnTo>
                    <a:pt x="1233" y="762"/>
                  </a:lnTo>
                  <a:lnTo>
                    <a:pt x="1245" y="750"/>
                  </a:lnTo>
                  <a:lnTo>
                    <a:pt x="1258" y="741"/>
                  </a:lnTo>
                  <a:lnTo>
                    <a:pt x="1275" y="737"/>
                  </a:lnTo>
                  <a:lnTo>
                    <a:pt x="1295" y="734"/>
                  </a:lnTo>
                  <a:close/>
                  <a:moveTo>
                    <a:pt x="55" y="398"/>
                  </a:moveTo>
                  <a:lnTo>
                    <a:pt x="55" y="477"/>
                  </a:lnTo>
                  <a:lnTo>
                    <a:pt x="86" y="477"/>
                  </a:lnTo>
                  <a:lnTo>
                    <a:pt x="98" y="475"/>
                  </a:lnTo>
                  <a:lnTo>
                    <a:pt x="110" y="471"/>
                  </a:lnTo>
                  <a:lnTo>
                    <a:pt x="121" y="463"/>
                  </a:lnTo>
                  <a:lnTo>
                    <a:pt x="128" y="453"/>
                  </a:lnTo>
                  <a:lnTo>
                    <a:pt x="130" y="437"/>
                  </a:lnTo>
                  <a:lnTo>
                    <a:pt x="128" y="425"/>
                  </a:lnTo>
                  <a:lnTo>
                    <a:pt x="122" y="414"/>
                  </a:lnTo>
                  <a:lnTo>
                    <a:pt x="113" y="408"/>
                  </a:lnTo>
                  <a:lnTo>
                    <a:pt x="102" y="402"/>
                  </a:lnTo>
                  <a:lnTo>
                    <a:pt x="92" y="400"/>
                  </a:lnTo>
                  <a:lnTo>
                    <a:pt x="81" y="398"/>
                  </a:lnTo>
                  <a:lnTo>
                    <a:pt x="55" y="398"/>
                  </a:lnTo>
                  <a:close/>
                  <a:moveTo>
                    <a:pt x="310" y="396"/>
                  </a:moveTo>
                  <a:lnTo>
                    <a:pt x="291" y="397"/>
                  </a:lnTo>
                  <a:lnTo>
                    <a:pt x="274" y="405"/>
                  </a:lnTo>
                  <a:lnTo>
                    <a:pt x="260" y="416"/>
                  </a:lnTo>
                  <a:lnTo>
                    <a:pt x="251" y="429"/>
                  </a:lnTo>
                  <a:lnTo>
                    <a:pt x="243" y="445"/>
                  </a:lnTo>
                  <a:lnTo>
                    <a:pt x="239" y="463"/>
                  </a:lnTo>
                  <a:lnTo>
                    <a:pt x="237" y="482"/>
                  </a:lnTo>
                  <a:lnTo>
                    <a:pt x="238" y="501"/>
                  </a:lnTo>
                  <a:lnTo>
                    <a:pt x="243" y="518"/>
                  </a:lnTo>
                  <a:lnTo>
                    <a:pt x="250" y="535"/>
                  </a:lnTo>
                  <a:lnTo>
                    <a:pt x="260" y="548"/>
                  </a:lnTo>
                  <a:lnTo>
                    <a:pt x="274" y="559"/>
                  </a:lnTo>
                  <a:lnTo>
                    <a:pt x="290" y="566"/>
                  </a:lnTo>
                  <a:lnTo>
                    <a:pt x="310" y="568"/>
                  </a:lnTo>
                  <a:lnTo>
                    <a:pt x="331" y="566"/>
                  </a:lnTo>
                  <a:lnTo>
                    <a:pt x="347" y="559"/>
                  </a:lnTo>
                  <a:lnTo>
                    <a:pt x="360" y="548"/>
                  </a:lnTo>
                  <a:lnTo>
                    <a:pt x="371" y="535"/>
                  </a:lnTo>
                  <a:lnTo>
                    <a:pt x="377" y="518"/>
                  </a:lnTo>
                  <a:lnTo>
                    <a:pt x="381" y="501"/>
                  </a:lnTo>
                  <a:lnTo>
                    <a:pt x="384" y="482"/>
                  </a:lnTo>
                  <a:lnTo>
                    <a:pt x="381" y="463"/>
                  </a:lnTo>
                  <a:lnTo>
                    <a:pt x="377" y="445"/>
                  </a:lnTo>
                  <a:lnTo>
                    <a:pt x="369" y="429"/>
                  </a:lnTo>
                  <a:lnTo>
                    <a:pt x="360" y="416"/>
                  </a:lnTo>
                  <a:lnTo>
                    <a:pt x="347" y="405"/>
                  </a:lnTo>
                  <a:lnTo>
                    <a:pt x="330" y="397"/>
                  </a:lnTo>
                  <a:lnTo>
                    <a:pt x="310" y="396"/>
                  </a:lnTo>
                  <a:close/>
                  <a:moveTo>
                    <a:pt x="1920" y="371"/>
                  </a:moveTo>
                  <a:lnTo>
                    <a:pt x="1952" y="371"/>
                  </a:lnTo>
                  <a:lnTo>
                    <a:pt x="1952" y="592"/>
                  </a:lnTo>
                  <a:lnTo>
                    <a:pt x="1920" y="592"/>
                  </a:lnTo>
                  <a:lnTo>
                    <a:pt x="1920" y="371"/>
                  </a:lnTo>
                  <a:close/>
                  <a:moveTo>
                    <a:pt x="1677" y="371"/>
                  </a:moveTo>
                  <a:lnTo>
                    <a:pt x="1719" y="371"/>
                  </a:lnTo>
                  <a:lnTo>
                    <a:pt x="1817" y="550"/>
                  </a:lnTo>
                  <a:lnTo>
                    <a:pt x="1819" y="550"/>
                  </a:lnTo>
                  <a:lnTo>
                    <a:pt x="1819" y="371"/>
                  </a:lnTo>
                  <a:lnTo>
                    <a:pt x="1851" y="371"/>
                  </a:lnTo>
                  <a:lnTo>
                    <a:pt x="1851" y="592"/>
                  </a:lnTo>
                  <a:lnTo>
                    <a:pt x="1809" y="592"/>
                  </a:lnTo>
                  <a:lnTo>
                    <a:pt x="1708" y="410"/>
                  </a:lnTo>
                  <a:lnTo>
                    <a:pt x="1708" y="592"/>
                  </a:lnTo>
                  <a:lnTo>
                    <a:pt x="1677" y="592"/>
                  </a:lnTo>
                  <a:lnTo>
                    <a:pt x="1677" y="371"/>
                  </a:lnTo>
                  <a:close/>
                  <a:moveTo>
                    <a:pt x="1435" y="371"/>
                  </a:moveTo>
                  <a:lnTo>
                    <a:pt x="1467" y="371"/>
                  </a:lnTo>
                  <a:lnTo>
                    <a:pt x="1467" y="463"/>
                  </a:lnTo>
                  <a:lnTo>
                    <a:pt x="1573" y="463"/>
                  </a:lnTo>
                  <a:lnTo>
                    <a:pt x="1573" y="371"/>
                  </a:lnTo>
                  <a:lnTo>
                    <a:pt x="1605" y="371"/>
                  </a:lnTo>
                  <a:lnTo>
                    <a:pt x="1605" y="592"/>
                  </a:lnTo>
                  <a:lnTo>
                    <a:pt x="1573" y="592"/>
                  </a:lnTo>
                  <a:lnTo>
                    <a:pt x="1573" y="491"/>
                  </a:lnTo>
                  <a:lnTo>
                    <a:pt x="1467" y="491"/>
                  </a:lnTo>
                  <a:lnTo>
                    <a:pt x="1467" y="592"/>
                  </a:lnTo>
                  <a:lnTo>
                    <a:pt x="1435" y="592"/>
                  </a:lnTo>
                  <a:lnTo>
                    <a:pt x="1435" y="371"/>
                  </a:lnTo>
                  <a:close/>
                  <a:moveTo>
                    <a:pt x="1038" y="371"/>
                  </a:moveTo>
                  <a:lnTo>
                    <a:pt x="1161" y="371"/>
                  </a:lnTo>
                  <a:lnTo>
                    <a:pt x="1161" y="398"/>
                  </a:lnTo>
                  <a:lnTo>
                    <a:pt x="1068" y="398"/>
                  </a:lnTo>
                  <a:lnTo>
                    <a:pt x="1068" y="463"/>
                  </a:lnTo>
                  <a:lnTo>
                    <a:pt x="1153" y="463"/>
                  </a:lnTo>
                  <a:lnTo>
                    <a:pt x="1153" y="491"/>
                  </a:lnTo>
                  <a:lnTo>
                    <a:pt x="1068" y="491"/>
                  </a:lnTo>
                  <a:lnTo>
                    <a:pt x="1068" y="564"/>
                  </a:lnTo>
                  <a:lnTo>
                    <a:pt x="1161" y="564"/>
                  </a:lnTo>
                  <a:lnTo>
                    <a:pt x="1161" y="592"/>
                  </a:lnTo>
                  <a:lnTo>
                    <a:pt x="1038" y="592"/>
                  </a:lnTo>
                  <a:lnTo>
                    <a:pt x="1038" y="371"/>
                  </a:lnTo>
                  <a:close/>
                  <a:moveTo>
                    <a:pt x="820" y="371"/>
                  </a:moveTo>
                  <a:lnTo>
                    <a:pt x="990" y="371"/>
                  </a:lnTo>
                  <a:lnTo>
                    <a:pt x="990" y="398"/>
                  </a:lnTo>
                  <a:lnTo>
                    <a:pt x="921" y="398"/>
                  </a:lnTo>
                  <a:lnTo>
                    <a:pt x="921" y="592"/>
                  </a:lnTo>
                  <a:lnTo>
                    <a:pt x="889" y="592"/>
                  </a:lnTo>
                  <a:lnTo>
                    <a:pt x="889" y="398"/>
                  </a:lnTo>
                  <a:lnTo>
                    <a:pt x="820" y="398"/>
                  </a:lnTo>
                  <a:lnTo>
                    <a:pt x="820" y="371"/>
                  </a:lnTo>
                  <a:close/>
                  <a:moveTo>
                    <a:pt x="594" y="371"/>
                  </a:moveTo>
                  <a:lnTo>
                    <a:pt x="631" y="371"/>
                  </a:lnTo>
                  <a:lnTo>
                    <a:pt x="697" y="470"/>
                  </a:lnTo>
                  <a:lnTo>
                    <a:pt x="763" y="371"/>
                  </a:lnTo>
                  <a:lnTo>
                    <a:pt x="800" y="371"/>
                  </a:lnTo>
                  <a:lnTo>
                    <a:pt x="713" y="501"/>
                  </a:lnTo>
                  <a:lnTo>
                    <a:pt x="713" y="592"/>
                  </a:lnTo>
                  <a:lnTo>
                    <a:pt x="682" y="592"/>
                  </a:lnTo>
                  <a:lnTo>
                    <a:pt x="682" y="501"/>
                  </a:lnTo>
                  <a:lnTo>
                    <a:pt x="594" y="371"/>
                  </a:lnTo>
                  <a:close/>
                  <a:moveTo>
                    <a:pt x="476" y="371"/>
                  </a:moveTo>
                  <a:lnTo>
                    <a:pt x="508" y="371"/>
                  </a:lnTo>
                  <a:lnTo>
                    <a:pt x="508" y="564"/>
                  </a:lnTo>
                  <a:lnTo>
                    <a:pt x="601" y="564"/>
                  </a:lnTo>
                  <a:lnTo>
                    <a:pt x="601" y="592"/>
                  </a:lnTo>
                  <a:lnTo>
                    <a:pt x="476" y="592"/>
                  </a:lnTo>
                  <a:lnTo>
                    <a:pt x="476" y="371"/>
                  </a:lnTo>
                  <a:close/>
                  <a:moveTo>
                    <a:pt x="23" y="371"/>
                  </a:moveTo>
                  <a:lnTo>
                    <a:pt x="81" y="371"/>
                  </a:lnTo>
                  <a:lnTo>
                    <a:pt x="100" y="372"/>
                  </a:lnTo>
                  <a:lnTo>
                    <a:pt x="117" y="376"/>
                  </a:lnTo>
                  <a:lnTo>
                    <a:pt x="133" y="381"/>
                  </a:lnTo>
                  <a:lnTo>
                    <a:pt x="146" y="390"/>
                  </a:lnTo>
                  <a:lnTo>
                    <a:pt x="155" y="402"/>
                  </a:lnTo>
                  <a:lnTo>
                    <a:pt x="162" y="417"/>
                  </a:lnTo>
                  <a:lnTo>
                    <a:pt x="163" y="437"/>
                  </a:lnTo>
                  <a:lnTo>
                    <a:pt x="162" y="457"/>
                  </a:lnTo>
                  <a:lnTo>
                    <a:pt x="155" y="473"/>
                  </a:lnTo>
                  <a:lnTo>
                    <a:pt x="146" y="485"/>
                  </a:lnTo>
                  <a:lnTo>
                    <a:pt x="133" y="494"/>
                  </a:lnTo>
                  <a:lnTo>
                    <a:pt x="118" y="499"/>
                  </a:lnTo>
                  <a:lnTo>
                    <a:pt x="102" y="503"/>
                  </a:lnTo>
                  <a:lnTo>
                    <a:pt x="85" y="505"/>
                  </a:lnTo>
                  <a:lnTo>
                    <a:pt x="55" y="505"/>
                  </a:lnTo>
                  <a:lnTo>
                    <a:pt x="55" y="592"/>
                  </a:lnTo>
                  <a:lnTo>
                    <a:pt x="23" y="592"/>
                  </a:lnTo>
                  <a:lnTo>
                    <a:pt x="23" y="371"/>
                  </a:lnTo>
                  <a:close/>
                  <a:moveTo>
                    <a:pt x="2128" y="367"/>
                  </a:moveTo>
                  <a:lnTo>
                    <a:pt x="2154" y="369"/>
                  </a:lnTo>
                  <a:lnTo>
                    <a:pt x="2177" y="377"/>
                  </a:lnTo>
                  <a:lnTo>
                    <a:pt x="2175" y="408"/>
                  </a:lnTo>
                  <a:lnTo>
                    <a:pt x="2154" y="398"/>
                  </a:lnTo>
                  <a:lnTo>
                    <a:pt x="2130" y="396"/>
                  </a:lnTo>
                  <a:lnTo>
                    <a:pt x="2106" y="398"/>
                  </a:lnTo>
                  <a:lnTo>
                    <a:pt x="2084" y="406"/>
                  </a:lnTo>
                  <a:lnTo>
                    <a:pt x="2067" y="420"/>
                  </a:lnTo>
                  <a:lnTo>
                    <a:pt x="2055" y="437"/>
                  </a:lnTo>
                  <a:lnTo>
                    <a:pt x="2047" y="458"/>
                  </a:lnTo>
                  <a:lnTo>
                    <a:pt x="2045" y="482"/>
                  </a:lnTo>
                  <a:lnTo>
                    <a:pt x="2047" y="506"/>
                  </a:lnTo>
                  <a:lnTo>
                    <a:pt x="2055" y="527"/>
                  </a:lnTo>
                  <a:lnTo>
                    <a:pt x="2068" y="545"/>
                  </a:lnTo>
                  <a:lnTo>
                    <a:pt x="2086" y="558"/>
                  </a:lnTo>
                  <a:lnTo>
                    <a:pt x="2106" y="566"/>
                  </a:lnTo>
                  <a:lnTo>
                    <a:pt x="2128" y="568"/>
                  </a:lnTo>
                  <a:lnTo>
                    <a:pt x="2146" y="567"/>
                  </a:lnTo>
                  <a:lnTo>
                    <a:pt x="2163" y="563"/>
                  </a:lnTo>
                  <a:lnTo>
                    <a:pt x="2176" y="558"/>
                  </a:lnTo>
                  <a:lnTo>
                    <a:pt x="2179" y="588"/>
                  </a:lnTo>
                  <a:lnTo>
                    <a:pt x="2160" y="594"/>
                  </a:lnTo>
                  <a:lnTo>
                    <a:pt x="2143" y="596"/>
                  </a:lnTo>
                  <a:lnTo>
                    <a:pt x="2127" y="596"/>
                  </a:lnTo>
                  <a:lnTo>
                    <a:pt x="2099" y="594"/>
                  </a:lnTo>
                  <a:lnTo>
                    <a:pt x="2074" y="586"/>
                  </a:lnTo>
                  <a:lnTo>
                    <a:pt x="2053" y="574"/>
                  </a:lnTo>
                  <a:lnTo>
                    <a:pt x="2034" y="556"/>
                  </a:lnTo>
                  <a:lnTo>
                    <a:pt x="2022" y="535"/>
                  </a:lnTo>
                  <a:lnTo>
                    <a:pt x="2014" y="510"/>
                  </a:lnTo>
                  <a:lnTo>
                    <a:pt x="2010" y="481"/>
                  </a:lnTo>
                  <a:lnTo>
                    <a:pt x="2014" y="453"/>
                  </a:lnTo>
                  <a:lnTo>
                    <a:pt x="2022" y="429"/>
                  </a:lnTo>
                  <a:lnTo>
                    <a:pt x="2035" y="408"/>
                  </a:lnTo>
                  <a:lnTo>
                    <a:pt x="2054" y="390"/>
                  </a:lnTo>
                  <a:lnTo>
                    <a:pt x="2075" y="377"/>
                  </a:lnTo>
                  <a:lnTo>
                    <a:pt x="2100" y="371"/>
                  </a:lnTo>
                  <a:lnTo>
                    <a:pt x="2128" y="367"/>
                  </a:lnTo>
                  <a:close/>
                  <a:moveTo>
                    <a:pt x="1331" y="367"/>
                  </a:moveTo>
                  <a:lnTo>
                    <a:pt x="1356" y="369"/>
                  </a:lnTo>
                  <a:lnTo>
                    <a:pt x="1382" y="377"/>
                  </a:lnTo>
                  <a:lnTo>
                    <a:pt x="1379" y="408"/>
                  </a:lnTo>
                  <a:lnTo>
                    <a:pt x="1356" y="398"/>
                  </a:lnTo>
                  <a:lnTo>
                    <a:pt x="1334" y="396"/>
                  </a:lnTo>
                  <a:lnTo>
                    <a:pt x="1309" y="398"/>
                  </a:lnTo>
                  <a:lnTo>
                    <a:pt x="1289" y="406"/>
                  </a:lnTo>
                  <a:lnTo>
                    <a:pt x="1271" y="420"/>
                  </a:lnTo>
                  <a:lnTo>
                    <a:pt x="1258" y="437"/>
                  </a:lnTo>
                  <a:lnTo>
                    <a:pt x="1250" y="458"/>
                  </a:lnTo>
                  <a:lnTo>
                    <a:pt x="1247" y="482"/>
                  </a:lnTo>
                  <a:lnTo>
                    <a:pt x="1251" y="506"/>
                  </a:lnTo>
                  <a:lnTo>
                    <a:pt x="1259" y="527"/>
                  </a:lnTo>
                  <a:lnTo>
                    <a:pt x="1273" y="545"/>
                  </a:lnTo>
                  <a:lnTo>
                    <a:pt x="1290" y="558"/>
                  </a:lnTo>
                  <a:lnTo>
                    <a:pt x="1310" y="566"/>
                  </a:lnTo>
                  <a:lnTo>
                    <a:pt x="1331" y="568"/>
                  </a:lnTo>
                  <a:lnTo>
                    <a:pt x="1348" y="567"/>
                  </a:lnTo>
                  <a:lnTo>
                    <a:pt x="1366" y="563"/>
                  </a:lnTo>
                  <a:lnTo>
                    <a:pt x="1380" y="558"/>
                  </a:lnTo>
                  <a:lnTo>
                    <a:pt x="1382" y="588"/>
                  </a:lnTo>
                  <a:lnTo>
                    <a:pt x="1364" y="594"/>
                  </a:lnTo>
                  <a:lnTo>
                    <a:pt x="1346" y="596"/>
                  </a:lnTo>
                  <a:lnTo>
                    <a:pt x="1331" y="596"/>
                  </a:lnTo>
                  <a:lnTo>
                    <a:pt x="1303" y="594"/>
                  </a:lnTo>
                  <a:lnTo>
                    <a:pt x="1278" y="586"/>
                  </a:lnTo>
                  <a:lnTo>
                    <a:pt x="1255" y="574"/>
                  </a:lnTo>
                  <a:lnTo>
                    <a:pt x="1238" y="556"/>
                  </a:lnTo>
                  <a:lnTo>
                    <a:pt x="1225" y="535"/>
                  </a:lnTo>
                  <a:lnTo>
                    <a:pt x="1217" y="510"/>
                  </a:lnTo>
                  <a:lnTo>
                    <a:pt x="1214" y="481"/>
                  </a:lnTo>
                  <a:lnTo>
                    <a:pt x="1217" y="453"/>
                  </a:lnTo>
                  <a:lnTo>
                    <a:pt x="1226" y="429"/>
                  </a:lnTo>
                  <a:lnTo>
                    <a:pt x="1240" y="408"/>
                  </a:lnTo>
                  <a:lnTo>
                    <a:pt x="1257" y="390"/>
                  </a:lnTo>
                  <a:lnTo>
                    <a:pt x="1279" y="377"/>
                  </a:lnTo>
                  <a:lnTo>
                    <a:pt x="1303" y="371"/>
                  </a:lnTo>
                  <a:lnTo>
                    <a:pt x="1331" y="367"/>
                  </a:lnTo>
                  <a:close/>
                  <a:moveTo>
                    <a:pt x="310" y="367"/>
                  </a:moveTo>
                  <a:lnTo>
                    <a:pt x="337" y="371"/>
                  </a:lnTo>
                  <a:lnTo>
                    <a:pt x="361" y="378"/>
                  </a:lnTo>
                  <a:lnTo>
                    <a:pt x="380" y="392"/>
                  </a:lnTo>
                  <a:lnTo>
                    <a:pt x="396" y="409"/>
                  </a:lnTo>
                  <a:lnTo>
                    <a:pt x="408" y="430"/>
                  </a:lnTo>
                  <a:lnTo>
                    <a:pt x="415" y="454"/>
                  </a:lnTo>
                  <a:lnTo>
                    <a:pt x="417" y="482"/>
                  </a:lnTo>
                  <a:lnTo>
                    <a:pt x="415" y="510"/>
                  </a:lnTo>
                  <a:lnTo>
                    <a:pt x="408" y="534"/>
                  </a:lnTo>
                  <a:lnTo>
                    <a:pt x="396" y="555"/>
                  </a:lnTo>
                  <a:lnTo>
                    <a:pt x="381" y="572"/>
                  </a:lnTo>
                  <a:lnTo>
                    <a:pt x="361" y="586"/>
                  </a:lnTo>
                  <a:lnTo>
                    <a:pt x="337" y="594"/>
                  </a:lnTo>
                  <a:lnTo>
                    <a:pt x="310" y="596"/>
                  </a:lnTo>
                  <a:lnTo>
                    <a:pt x="283" y="594"/>
                  </a:lnTo>
                  <a:lnTo>
                    <a:pt x="259" y="586"/>
                  </a:lnTo>
                  <a:lnTo>
                    <a:pt x="239" y="572"/>
                  </a:lnTo>
                  <a:lnTo>
                    <a:pt x="225" y="555"/>
                  </a:lnTo>
                  <a:lnTo>
                    <a:pt x="213" y="534"/>
                  </a:lnTo>
                  <a:lnTo>
                    <a:pt x="206" y="510"/>
                  </a:lnTo>
                  <a:lnTo>
                    <a:pt x="203" y="482"/>
                  </a:lnTo>
                  <a:lnTo>
                    <a:pt x="206" y="454"/>
                  </a:lnTo>
                  <a:lnTo>
                    <a:pt x="213" y="430"/>
                  </a:lnTo>
                  <a:lnTo>
                    <a:pt x="225" y="409"/>
                  </a:lnTo>
                  <a:lnTo>
                    <a:pt x="241" y="392"/>
                  </a:lnTo>
                  <a:lnTo>
                    <a:pt x="259" y="378"/>
                  </a:lnTo>
                  <a:lnTo>
                    <a:pt x="283" y="371"/>
                  </a:lnTo>
                  <a:lnTo>
                    <a:pt x="310" y="367"/>
                  </a:lnTo>
                  <a:close/>
                  <a:moveTo>
                    <a:pt x="310" y="28"/>
                  </a:moveTo>
                  <a:lnTo>
                    <a:pt x="291" y="31"/>
                  </a:lnTo>
                  <a:lnTo>
                    <a:pt x="274" y="37"/>
                  </a:lnTo>
                  <a:lnTo>
                    <a:pt x="260" y="48"/>
                  </a:lnTo>
                  <a:lnTo>
                    <a:pt x="251" y="61"/>
                  </a:lnTo>
                  <a:lnTo>
                    <a:pt x="243" y="77"/>
                  </a:lnTo>
                  <a:lnTo>
                    <a:pt x="239" y="96"/>
                  </a:lnTo>
                  <a:lnTo>
                    <a:pt x="237" y="114"/>
                  </a:lnTo>
                  <a:lnTo>
                    <a:pt x="238" y="133"/>
                  </a:lnTo>
                  <a:lnTo>
                    <a:pt x="243" y="151"/>
                  </a:lnTo>
                  <a:lnTo>
                    <a:pt x="250" y="167"/>
                  </a:lnTo>
                  <a:lnTo>
                    <a:pt x="260" y="181"/>
                  </a:lnTo>
                  <a:lnTo>
                    <a:pt x="274" y="191"/>
                  </a:lnTo>
                  <a:lnTo>
                    <a:pt x="290" y="198"/>
                  </a:lnTo>
                  <a:lnTo>
                    <a:pt x="310" y="201"/>
                  </a:lnTo>
                  <a:lnTo>
                    <a:pt x="331" y="198"/>
                  </a:lnTo>
                  <a:lnTo>
                    <a:pt x="347" y="191"/>
                  </a:lnTo>
                  <a:lnTo>
                    <a:pt x="360" y="181"/>
                  </a:lnTo>
                  <a:lnTo>
                    <a:pt x="371" y="167"/>
                  </a:lnTo>
                  <a:lnTo>
                    <a:pt x="377" y="151"/>
                  </a:lnTo>
                  <a:lnTo>
                    <a:pt x="381" y="133"/>
                  </a:lnTo>
                  <a:lnTo>
                    <a:pt x="384" y="114"/>
                  </a:lnTo>
                  <a:lnTo>
                    <a:pt x="381" y="96"/>
                  </a:lnTo>
                  <a:lnTo>
                    <a:pt x="377" y="77"/>
                  </a:lnTo>
                  <a:lnTo>
                    <a:pt x="369" y="61"/>
                  </a:lnTo>
                  <a:lnTo>
                    <a:pt x="360" y="48"/>
                  </a:lnTo>
                  <a:lnTo>
                    <a:pt x="347" y="37"/>
                  </a:lnTo>
                  <a:lnTo>
                    <a:pt x="330" y="31"/>
                  </a:lnTo>
                  <a:lnTo>
                    <a:pt x="310" y="28"/>
                  </a:lnTo>
                  <a:close/>
                  <a:moveTo>
                    <a:pt x="963" y="4"/>
                  </a:moveTo>
                  <a:lnTo>
                    <a:pt x="995" y="4"/>
                  </a:lnTo>
                  <a:lnTo>
                    <a:pt x="995" y="101"/>
                  </a:lnTo>
                  <a:lnTo>
                    <a:pt x="1091" y="4"/>
                  </a:lnTo>
                  <a:lnTo>
                    <a:pt x="1133" y="4"/>
                  </a:lnTo>
                  <a:lnTo>
                    <a:pt x="1028" y="108"/>
                  </a:lnTo>
                  <a:lnTo>
                    <a:pt x="1141" y="226"/>
                  </a:lnTo>
                  <a:lnTo>
                    <a:pt x="1095" y="226"/>
                  </a:lnTo>
                  <a:lnTo>
                    <a:pt x="995" y="117"/>
                  </a:lnTo>
                  <a:lnTo>
                    <a:pt x="995" y="226"/>
                  </a:lnTo>
                  <a:lnTo>
                    <a:pt x="963" y="226"/>
                  </a:lnTo>
                  <a:lnTo>
                    <a:pt x="963" y="4"/>
                  </a:lnTo>
                  <a:close/>
                  <a:moveTo>
                    <a:pt x="476" y="4"/>
                  </a:moveTo>
                  <a:lnTo>
                    <a:pt x="529" y="4"/>
                  </a:lnTo>
                  <a:lnTo>
                    <a:pt x="598" y="187"/>
                  </a:lnTo>
                  <a:lnTo>
                    <a:pt x="667" y="4"/>
                  </a:lnTo>
                  <a:lnTo>
                    <a:pt x="719" y="4"/>
                  </a:lnTo>
                  <a:lnTo>
                    <a:pt x="719" y="226"/>
                  </a:lnTo>
                  <a:lnTo>
                    <a:pt x="687" y="226"/>
                  </a:lnTo>
                  <a:lnTo>
                    <a:pt x="687" y="33"/>
                  </a:lnTo>
                  <a:lnTo>
                    <a:pt x="614" y="226"/>
                  </a:lnTo>
                  <a:lnTo>
                    <a:pt x="582" y="226"/>
                  </a:lnTo>
                  <a:lnTo>
                    <a:pt x="509" y="33"/>
                  </a:lnTo>
                  <a:lnTo>
                    <a:pt x="508" y="33"/>
                  </a:lnTo>
                  <a:lnTo>
                    <a:pt x="508" y="226"/>
                  </a:lnTo>
                  <a:lnTo>
                    <a:pt x="476" y="226"/>
                  </a:lnTo>
                  <a:lnTo>
                    <a:pt x="476" y="4"/>
                  </a:lnTo>
                  <a:close/>
                  <a:moveTo>
                    <a:pt x="0" y="4"/>
                  </a:moveTo>
                  <a:lnTo>
                    <a:pt x="169" y="4"/>
                  </a:lnTo>
                  <a:lnTo>
                    <a:pt x="169" y="32"/>
                  </a:lnTo>
                  <a:lnTo>
                    <a:pt x="101" y="32"/>
                  </a:lnTo>
                  <a:lnTo>
                    <a:pt x="101" y="226"/>
                  </a:lnTo>
                  <a:lnTo>
                    <a:pt x="69" y="226"/>
                  </a:lnTo>
                  <a:lnTo>
                    <a:pt x="69" y="32"/>
                  </a:lnTo>
                  <a:lnTo>
                    <a:pt x="0" y="32"/>
                  </a:lnTo>
                  <a:lnTo>
                    <a:pt x="0" y="4"/>
                  </a:lnTo>
                  <a:close/>
                  <a:moveTo>
                    <a:pt x="848" y="0"/>
                  </a:moveTo>
                  <a:lnTo>
                    <a:pt x="872" y="1"/>
                  </a:lnTo>
                  <a:lnTo>
                    <a:pt x="895" y="8"/>
                  </a:lnTo>
                  <a:lnTo>
                    <a:pt x="890" y="37"/>
                  </a:lnTo>
                  <a:lnTo>
                    <a:pt x="877" y="32"/>
                  </a:lnTo>
                  <a:lnTo>
                    <a:pt x="864" y="28"/>
                  </a:lnTo>
                  <a:lnTo>
                    <a:pt x="849" y="28"/>
                  </a:lnTo>
                  <a:lnTo>
                    <a:pt x="838" y="28"/>
                  </a:lnTo>
                  <a:lnTo>
                    <a:pt x="828" y="32"/>
                  </a:lnTo>
                  <a:lnTo>
                    <a:pt x="818" y="37"/>
                  </a:lnTo>
                  <a:lnTo>
                    <a:pt x="812" y="45"/>
                  </a:lnTo>
                  <a:lnTo>
                    <a:pt x="810" y="57"/>
                  </a:lnTo>
                  <a:lnTo>
                    <a:pt x="812" y="68"/>
                  </a:lnTo>
                  <a:lnTo>
                    <a:pt x="818" y="76"/>
                  </a:lnTo>
                  <a:lnTo>
                    <a:pt x="828" y="84"/>
                  </a:lnTo>
                  <a:lnTo>
                    <a:pt x="838" y="89"/>
                  </a:lnTo>
                  <a:lnTo>
                    <a:pt x="852" y="96"/>
                  </a:lnTo>
                  <a:lnTo>
                    <a:pt x="864" y="102"/>
                  </a:lnTo>
                  <a:lnTo>
                    <a:pt x="877" y="109"/>
                  </a:lnTo>
                  <a:lnTo>
                    <a:pt x="887" y="118"/>
                  </a:lnTo>
                  <a:lnTo>
                    <a:pt x="897" y="130"/>
                  </a:lnTo>
                  <a:lnTo>
                    <a:pt x="903" y="145"/>
                  </a:lnTo>
                  <a:lnTo>
                    <a:pt x="905" y="163"/>
                  </a:lnTo>
                  <a:lnTo>
                    <a:pt x="903" y="182"/>
                  </a:lnTo>
                  <a:lnTo>
                    <a:pt x="897" y="197"/>
                  </a:lnTo>
                  <a:lnTo>
                    <a:pt x="887" y="208"/>
                  </a:lnTo>
                  <a:lnTo>
                    <a:pt x="874" y="218"/>
                  </a:lnTo>
                  <a:lnTo>
                    <a:pt x="860" y="224"/>
                  </a:lnTo>
                  <a:lnTo>
                    <a:pt x="842" y="228"/>
                  </a:lnTo>
                  <a:lnTo>
                    <a:pt x="824" y="228"/>
                  </a:lnTo>
                  <a:lnTo>
                    <a:pt x="801" y="226"/>
                  </a:lnTo>
                  <a:lnTo>
                    <a:pt x="779" y="219"/>
                  </a:lnTo>
                  <a:lnTo>
                    <a:pt x="783" y="190"/>
                  </a:lnTo>
                  <a:lnTo>
                    <a:pt x="796" y="195"/>
                  </a:lnTo>
                  <a:lnTo>
                    <a:pt x="812" y="199"/>
                  </a:lnTo>
                  <a:lnTo>
                    <a:pt x="828" y="201"/>
                  </a:lnTo>
                  <a:lnTo>
                    <a:pt x="840" y="199"/>
                  </a:lnTo>
                  <a:lnTo>
                    <a:pt x="852" y="195"/>
                  </a:lnTo>
                  <a:lnTo>
                    <a:pt x="861" y="189"/>
                  </a:lnTo>
                  <a:lnTo>
                    <a:pt x="869" y="178"/>
                  </a:lnTo>
                  <a:lnTo>
                    <a:pt x="872" y="165"/>
                  </a:lnTo>
                  <a:lnTo>
                    <a:pt x="869" y="153"/>
                  </a:lnTo>
                  <a:lnTo>
                    <a:pt x="864" y="143"/>
                  </a:lnTo>
                  <a:lnTo>
                    <a:pt x="854" y="135"/>
                  </a:lnTo>
                  <a:lnTo>
                    <a:pt x="842" y="129"/>
                  </a:lnTo>
                  <a:lnTo>
                    <a:pt x="830" y="122"/>
                  </a:lnTo>
                  <a:lnTo>
                    <a:pt x="817" y="117"/>
                  </a:lnTo>
                  <a:lnTo>
                    <a:pt x="805" y="109"/>
                  </a:lnTo>
                  <a:lnTo>
                    <a:pt x="793" y="101"/>
                  </a:lnTo>
                  <a:lnTo>
                    <a:pt x="785" y="90"/>
                  </a:lnTo>
                  <a:lnTo>
                    <a:pt x="779" y="77"/>
                  </a:lnTo>
                  <a:lnTo>
                    <a:pt x="776" y="60"/>
                  </a:lnTo>
                  <a:lnTo>
                    <a:pt x="779" y="41"/>
                  </a:lnTo>
                  <a:lnTo>
                    <a:pt x="787" y="27"/>
                  </a:lnTo>
                  <a:lnTo>
                    <a:pt x="797" y="15"/>
                  </a:lnTo>
                  <a:lnTo>
                    <a:pt x="812" y="7"/>
                  </a:lnTo>
                  <a:lnTo>
                    <a:pt x="829" y="1"/>
                  </a:lnTo>
                  <a:lnTo>
                    <a:pt x="848" y="0"/>
                  </a:lnTo>
                  <a:close/>
                  <a:moveTo>
                    <a:pt x="310" y="0"/>
                  </a:moveTo>
                  <a:lnTo>
                    <a:pt x="337" y="3"/>
                  </a:lnTo>
                  <a:lnTo>
                    <a:pt x="361" y="11"/>
                  </a:lnTo>
                  <a:lnTo>
                    <a:pt x="380" y="24"/>
                  </a:lnTo>
                  <a:lnTo>
                    <a:pt x="396" y="41"/>
                  </a:lnTo>
                  <a:lnTo>
                    <a:pt x="408" y="62"/>
                  </a:lnTo>
                  <a:lnTo>
                    <a:pt x="415" y="88"/>
                  </a:lnTo>
                  <a:lnTo>
                    <a:pt x="417" y="114"/>
                  </a:lnTo>
                  <a:lnTo>
                    <a:pt x="415" y="142"/>
                  </a:lnTo>
                  <a:lnTo>
                    <a:pt x="408" y="166"/>
                  </a:lnTo>
                  <a:lnTo>
                    <a:pt x="396" y="187"/>
                  </a:lnTo>
                  <a:lnTo>
                    <a:pt x="381" y="205"/>
                  </a:lnTo>
                  <a:lnTo>
                    <a:pt x="361" y="218"/>
                  </a:lnTo>
                  <a:lnTo>
                    <a:pt x="337" y="226"/>
                  </a:lnTo>
                  <a:lnTo>
                    <a:pt x="310" y="228"/>
                  </a:lnTo>
                  <a:lnTo>
                    <a:pt x="283" y="226"/>
                  </a:lnTo>
                  <a:lnTo>
                    <a:pt x="259" y="218"/>
                  </a:lnTo>
                  <a:lnTo>
                    <a:pt x="239" y="205"/>
                  </a:lnTo>
                  <a:lnTo>
                    <a:pt x="225" y="187"/>
                  </a:lnTo>
                  <a:lnTo>
                    <a:pt x="213" y="166"/>
                  </a:lnTo>
                  <a:lnTo>
                    <a:pt x="206" y="142"/>
                  </a:lnTo>
                  <a:lnTo>
                    <a:pt x="203" y="114"/>
                  </a:lnTo>
                  <a:lnTo>
                    <a:pt x="206" y="88"/>
                  </a:lnTo>
                  <a:lnTo>
                    <a:pt x="213" y="62"/>
                  </a:lnTo>
                  <a:lnTo>
                    <a:pt x="225" y="41"/>
                  </a:lnTo>
                  <a:lnTo>
                    <a:pt x="241" y="24"/>
                  </a:lnTo>
                  <a:lnTo>
                    <a:pt x="259" y="11"/>
                  </a:lnTo>
                  <a:lnTo>
                    <a:pt x="283" y="3"/>
                  </a:lnTo>
                  <a:lnTo>
                    <a:pt x="310" y="0"/>
                  </a:lnTo>
                  <a:close/>
                </a:path>
              </a:pathLst>
            </a:custGeom>
            <a:solidFill>
              <a:schemeClr val="tx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dirty="0"/>
            </a:p>
          </p:txBody>
        </p:sp>
        <p:sp>
          <p:nvSpPr>
            <p:cNvPr id="24" name="Freeform 38">
              <a:extLst>
                <a:ext uri="{FF2B5EF4-FFF2-40B4-BE49-F238E27FC236}">
                  <a16:creationId xmlns:a16="http://schemas.microsoft.com/office/drawing/2014/main" id="{E5460570-1350-12BE-7FEB-A7800B0509ED}"/>
                </a:ext>
              </a:extLst>
            </p:cNvPr>
            <p:cNvSpPr>
              <a:spLocks noEditPoints="1"/>
            </p:cNvSpPr>
            <p:nvPr/>
          </p:nvSpPr>
          <p:spPr bwMode="auto">
            <a:xfrm>
              <a:off x="348" y="434"/>
              <a:ext cx="266" cy="172"/>
            </a:xfrm>
            <a:custGeom>
              <a:avLst/>
              <a:gdLst>
                <a:gd name="T0" fmla="*/ 0 w 1066"/>
                <a:gd name="T1" fmla="*/ 0 h 690"/>
                <a:gd name="T2" fmla="*/ 1 w 1066"/>
                <a:gd name="T3" fmla="*/ 0 h 690"/>
                <a:gd name="T4" fmla="*/ 1 w 1066"/>
                <a:gd name="T5" fmla="*/ 1 h 690"/>
                <a:gd name="T6" fmla="*/ 0 w 1066"/>
                <a:gd name="T7" fmla="*/ 1 h 690"/>
                <a:gd name="T8" fmla="*/ 0 w 1066"/>
                <a:gd name="T9" fmla="*/ 0 h 690"/>
                <a:gd name="T10" fmla="*/ 1 w 1066"/>
                <a:gd name="T11" fmla="*/ 0 h 690"/>
                <a:gd name="T12" fmla="*/ 1 w 1066"/>
                <a:gd name="T13" fmla="*/ 0 h 690"/>
                <a:gd name="T14" fmla="*/ 1 w 1066"/>
                <a:gd name="T15" fmla="*/ 1 h 690"/>
                <a:gd name="T16" fmla="*/ 1 w 1066"/>
                <a:gd name="T17" fmla="*/ 1 h 690"/>
                <a:gd name="T18" fmla="*/ 1 w 1066"/>
                <a:gd name="T19" fmla="*/ 0 h 690"/>
                <a:gd name="T20" fmla="*/ 0 w 1066"/>
                <a:gd name="T21" fmla="*/ 0 h 690"/>
                <a:gd name="T22" fmla="*/ 0 w 1066"/>
                <a:gd name="T23" fmla="*/ 0 h 690"/>
                <a:gd name="T24" fmla="*/ 0 w 1066"/>
                <a:gd name="T25" fmla="*/ 1 h 690"/>
                <a:gd name="T26" fmla="*/ 0 w 1066"/>
                <a:gd name="T27" fmla="*/ 1 h 690"/>
                <a:gd name="T28" fmla="*/ 0 w 1066"/>
                <a:gd name="T29" fmla="*/ 0 h 69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66" h="690">
                  <a:moveTo>
                    <a:pt x="376" y="376"/>
                  </a:moveTo>
                  <a:lnTo>
                    <a:pt x="690" y="376"/>
                  </a:lnTo>
                  <a:lnTo>
                    <a:pt x="690" y="690"/>
                  </a:lnTo>
                  <a:lnTo>
                    <a:pt x="376" y="690"/>
                  </a:lnTo>
                  <a:lnTo>
                    <a:pt x="376" y="376"/>
                  </a:lnTo>
                  <a:close/>
                  <a:moveTo>
                    <a:pt x="752" y="0"/>
                  </a:moveTo>
                  <a:lnTo>
                    <a:pt x="1066" y="0"/>
                  </a:lnTo>
                  <a:lnTo>
                    <a:pt x="1066" y="690"/>
                  </a:lnTo>
                  <a:lnTo>
                    <a:pt x="752" y="690"/>
                  </a:lnTo>
                  <a:lnTo>
                    <a:pt x="752" y="0"/>
                  </a:lnTo>
                  <a:close/>
                  <a:moveTo>
                    <a:pt x="0" y="0"/>
                  </a:moveTo>
                  <a:lnTo>
                    <a:pt x="314" y="0"/>
                  </a:lnTo>
                  <a:lnTo>
                    <a:pt x="314" y="690"/>
                  </a:lnTo>
                  <a:lnTo>
                    <a:pt x="0" y="690"/>
                  </a:lnTo>
                  <a:lnTo>
                    <a:pt x="0" y="0"/>
                  </a:lnTo>
                  <a:close/>
                </a:path>
              </a:pathLst>
            </a:custGeom>
            <a:solidFill>
              <a:schemeClr val="tx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5" name="Freeform 39">
              <a:extLst>
                <a:ext uri="{FF2B5EF4-FFF2-40B4-BE49-F238E27FC236}">
                  <a16:creationId xmlns:a16="http://schemas.microsoft.com/office/drawing/2014/main" id="{2DF80F02-0C6F-18AD-0E2A-214A771AA005}"/>
                </a:ext>
              </a:extLst>
            </p:cNvPr>
            <p:cNvSpPr>
              <a:spLocks noEditPoints="1"/>
            </p:cNvSpPr>
            <p:nvPr/>
          </p:nvSpPr>
          <p:spPr bwMode="auto">
            <a:xfrm>
              <a:off x="348" y="340"/>
              <a:ext cx="266" cy="172"/>
            </a:xfrm>
            <a:custGeom>
              <a:avLst/>
              <a:gdLst>
                <a:gd name="T0" fmla="*/ 1 w 1066"/>
                <a:gd name="T1" fmla="*/ 0 h 690"/>
                <a:gd name="T2" fmla="*/ 1 w 1066"/>
                <a:gd name="T3" fmla="*/ 0 h 690"/>
                <a:gd name="T4" fmla="*/ 1 w 1066"/>
                <a:gd name="T5" fmla="*/ 0 h 690"/>
                <a:gd name="T6" fmla="*/ 1 w 1066"/>
                <a:gd name="T7" fmla="*/ 0 h 690"/>
                <a:gd name="T8" fmla="*/ 1 w 1066"/>
                <a:gd name="T9" fmla="*/ 0 h 690"/>
                <a:gd name="T10" fmla="*/ 0 w 1066"/>
                <a:gd name="T11" fmla="*/ 0 h 690"/>
                <a:gd name="T12" fmla="*/ 1 w 1066"/>
                <a:gd name="T13" fmla="*/ 0 h 690"/>
                <a:gd name="T14" fmla="*/ 1 w 1066"/>
                <a:gd name="T15" fmla="*/ 1 h 690"/>
                <a:gd name="T16" fmla="*/ 0 w 1066"/>
                <a:gd name="T17" fmla="*/ 1 h 690"/>
                <a:gd name="T18" fmla="*/ 0 w 1066"/>
                <a:gd name="T19" fmla="*/ 0 h 690"/>
                <a:gd name="T20" fmla="*/ 0 w 1066"/>
                <a:gd name="T21" fmla="*/ 0 h 690"/>
                <a:gd name="T22" fmla="*/ 0 w 1066"/>
                <a:gd name="T23" fmla="*/ 0 h 690"/>
                <a:gd name="T24" fmla="*/ 0 w 1066"/>
                <a:gd name="T25" fmla="*/ 0 h 690"/>
                <a:gd name="T26" fmla="*/ 0 w 1066"/>
                <a:gd name="T27" fmla="*/ 0 h 690"/>
                <a:gd name="T28" fmla="*/ 0 w 1066"/>
                <a:gd name="T29" fmla="*/ 0 h 69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66" h="690">
                  <a:moveTo>
                    <a:pt x="752" y="0"/>
                  </a:moveTo>
                  <a:lnTo>
                    <a:pt x="1066" y="0"/>
                  </a:lnTo>
                  <a:lnTo>
                    <a:pt x="1066" y="314"/>
                  </a:lnTo>
                  <a:lnTo>
                    <a:pt x="752" y="314"/>
                  </a:lnTo>
                  <a:lnTo>
                    <a:pt x="752" y="0"/>
                  </a:lnTo>
                  <a:close/>
                  <a:moveTo>
                    <a:pt x="376" y="0"/>
                  </a:moveTo>
                  <a:lnTo>
                    <a:pt x="690" y="0"/>
                  </a:lnTo>
                  <a:lnTo>
                    <a:pt x="690" y="690"/>
                  </a:lnTo>
                  <a:lnTo>
                    <a:pt x="376" y="690"/>
                  </a:lnTo>
                  <a:lnTo>
                    <a:pt x="376" y="0"/>
                  </a:lnTo>
                  <a:close/>
                  <a:moveTo>
                    <a:pt x="0" y="0"/>
                  </a:moveTo>
                  <a:lnTo>
                    <a:pt x="314" y="0"/>
                  </a:lnTo>
                  <a:lnTo>
                    <a:pt x="314" y="314"/>
                  </a:lnTo>
                  <a:lnTo>
                    <a:pt x="0" y="314"/>
                  </a:lnTo>
                  <a:lnTo>
                    <a:pt x="0" y="0"/>
                  </a:lnTo>
                  <a:close/>
                </a:path>
              </a:pathLst>
            </a:custGeom>
            <a:solidFill>
              <a:srgbClr val="80BF44"/>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grpSp>
    </p:spTree>
    <p:extLst>
      <p:ext uri="{BB962C8B-B14F-4D97-AF65-F5344CB8AC3E}">
        <p14:creationId xmlns:p14="http://schemas.microsoft.com/office/powerpoint/2010/main" val="26429180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C21F39ED-1CD3-478C-BDA8-9D16E8B3B798}"/>
              </a:ext>
            </a:extLst>
          </p:cNvPr>
          <p:cNvSpPr>
            <a:spLocks noGrp="1" noChangeArrowheads="1"/>
          </p:cNvSpPr>
          <p:nvPr>
            <p:ph type="title"/>
          </p:nvPr>
        </p:nvSpPr>
        <p:spPr>
          <a:xfrm>
            <a:off x="2556844" y="20589"/>
            <a:ext cx="3095625" cy="544512"/>
          </a:xfrm>
        </p:spPr>
        <p:txBody>
          <a:bodyPr/>
          <a:lstStyle/>
          <a:p>
            <a:pPr eaLnBrk="1" hangingPunct="1"/>
            <a:r>
              <a:rPr lang="en-US" altLang="en-US" sz="1500" b="1" dirty="0">
                <a:solidFill>
                  <a:schemeClr val="bg2"/>
                </a:solidFill>
                <a:latin typeface="Calibri" panose="020F0502020204030204" pitchFamily="34" charset="0"/>
              </a:rPr>
              <a:t>Analytical formalism for the overlap integral of q-Gaussian beams</a:t>
            </a:r>
          </a:p>
        </p:txBody>
      </p:sp>
      <p:sp>
        <p:nvSpPr>
          <p:cNvPr id="3076" name="Rectangle 5">
            <a:extLst>
              <a:ext uri="{FF2B5EF4-FFF2-40B4-BE49-F238E27FC236}">
                <a16:creationId xmlns:a16="http://schemas.microsoft.com/office/drawing/2014/main" id="{92022922-E30C-4F8C-A94C-07DBE30B864E}"/>
              </a:ext>
            </a:extLst>
          </p:cNvPr>
          <p:cNvSpPr>
            <a:spLocks noChangeArrowheads="1"/>
          </p:cNvSpPr>
          <p:nvPr/>
        </p:nvSpPr>
        <p:spPr bwMode="auto">
          <a:xfrm>
            <a:off x="5329238" y="3889375"/>
            <a:ext cx="431800" cy="431800"/>
          </a:xfrm>
          <a:prstGeom prst="rect">
            <a:avLst/>
          </a:prstGeom>
          <a:solidFill>
            <a:srgbClr val="96969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278" tIns="34139" rIns="68278" bIns="34139" anchor="ctr"/>
          <a:lstStyle>
            <a:lvl1pPr defTabSz="576263" eaLnBrk="0" hangingPunct="0">
              <a:defRPr sz="1100">
                <a:solidFill>
                  <a:schemeClr val="tx1"/>
                </a:solidFill>
                <a:latin typeface="Arial" panose="020B0604020202020204" pitchFamily="34" charset="0"/>
              </a:defRPr>
            </a:lvl1pPr>
            <a:lvl2pPr marL="742950" indent="-285750" defTabSz="576263" eaLnBrk="0" hangingPunct="0">
              <a:defRPr sz="1100">
                <a:solidFill>
                  <a:schemeClr val="tx1"/>
                </a:solidFill>
                <a:latin typeface="Arial" panose="020B0604020202020204" pitchFamily="34" charset="0"/>
              </a:defRPr>
            </a:lvl2pPr>
            <a:lvl3pPr marL="1143000" indent="-228600" defTabSz="576263" eaLnBrk="0" hangingPunct="0">
              <a:defRPr sz="1100">
                <a:solidFill>
                  <a:schemeClr val="tx1"/>
                </a:solidFill>
                <a:latin typeface="Arial" panose="020B0604020202020204" pitchFamily="34" charset="0"/>
              </a:defRPr>
            </a:lvl3pPr>
            <a:lvl4pPr marL="1600200" indent="-228600" defTabSz="576263" eaLnBrk="0" hangingPunct="0">
              <a:defRPr sz="1100">
                <a:solidFill>
                  <a:schemeClr val="tx1"/>
                </a:solidFill>
                <a:latin typeface="Arial" panose="020B0604020202020204" pitchFamily="34" charset="0"/>
              </a:defRPr>
            </a:lvl4pPr>
            <a:lvl5pPr marL="2057400" indent="-228600" defTabSz="576263" eaLnBrk="0" hangingPunct="0">
              <a:defRPr sz="1100">
                <a:solidFill>
                  <a:schemeClr val="tx1"/>
                </a:solidFill>
                <a:latin typeface="Arial" panose="020B0604020202020204" pitchFamily="34" charset="0"/>
              </a:defRPr>
            </a:lvl5pPr>
            <a:lvl6pPr marL="2514600" indent="-228600" defTabSz="576263" eaLnBrk="0" fontAlgn="base" hangingPunct="0">
              <a:spcBef>
                <a:spcPct val="0"/>
              </a:spcBef>
              <a:spcAft>
                <a:spcPct val="0"/>
              </a:spcAft>
              <a:defRPr sz="1100">
                <a:solidFill>
                  <a:schemeClr val="tx1"/>
                </a:solidFill>
                <a:latin typeface="Arial" panose="020B0604020202020204" pitchFamily="34" charset="0"/>
              </a:defRPr>
            </a:lvl6pPr>
            <a:lvl7pPr marL="2971800" indent="-228600" defTabSz="576263" eaLnBrk="0" fontAlgn="base" hangingPunct="0">
              <a:spcBef>
                <a:spcPct val="0"/>
              </a:spcBef>
              <a:spcAft>
                <a:spcPct val="0"/>
              </a:spcAft>
              <a:defRPr sz="1100">
                <a:solidFill>
                  <a:schemeClr val="tx1"/>
                </a:solidFill>
                <a:latin typeface="Arial" panose="020B0604020202020204" pitchFamily="34" charset="0"/>
              </a:defRPr>
            </a:lvl7pPr>
            <a:lvl8pPr marL="3429000" indent="-228600" defTabSz="576263" eaLnBrk="0" fontAlgn="base" hangingPunct="0">
              <a:spcBef>
                <a:spcPct val="0"/>
              </a:spcBef>
              <a:spcAft>
                <a:spcPct val="0"/>
              </a:spcAft>
              <a:defRPr sz="1100">
                <a:solidFill>
                  <a:schemeClr val="tx1"/>
                </a:solidFill>
                <a:latin typeface="Arial" panose="020B0604020202020204" pitchFamily="34" charset="0"/>
              </a:defRPr>
            </a:lvl8pPr>
            <a:lvl9pPr marL="3886200" indent="-228600" defTabSz="576263" eaLnBrk="0" fontAlgn="base" hangingPunct="0">
              <a:spcBef>
                <a:spcPct val="0"/>
              </a:spcBef>
              <a:spcAft>
                <a:spcPct val="0"/>
              </a:spcAft>
              <a:defRPr sz="1100">
                <a:solidFill>
                  <a:schemeClr val="tx1"/>
                </a:solidFill>
                <a:latin typeface="Arial" panose="020B0604020202020204" pitchFamily="34" charset="0"/>
              </a:defRPr>
            </a:lvl9pPr>
          </a:lstStyle>
          <a:p>
            <a:pPr algn="ctr" eaLnBrk="1" hangingPunct="1"/>
            <a:r>
              <a:rPr lang="en-US" altLang="en-US" sz="900" dirty="0"/>
              <a:t>7</a:t>
            </a:r>
            <a:endParaRPr lang="ru-RU" altLang="en-US" sz="900" dirty="0"/>
          </a:p>
        </p:txBody>
      </p:sp>
      <p:sp>
        <p:nvSpPr>
          <p:cNvPr id="3077" name="Text Box 8">
            <a:extLst>
              <a:ext uri="{FF2B5EF4-FFF2-40B4-BE49-F238E27FC236}">
                <a16:creationId xmlns:a16="http://schemas.microsoft.com/office/drawing/2014/main" id="{A9B37F90-5802-491C-9473-99734F16E627}"/>
              </a:ext>
            </a:extLst>
          </p:cNvPr>
          <p:cNvSpPr txBox="1">
            <a:spLocks noChangeArrowheads="1"/>
          </p:cNvSpPr>
          <p:nvPr/>
        </p:nvSpPr>
        <p:spPr bwMode="auto">
          <a:xfrm>
            <a:off x="2447925" y="3889375"/>
            <a:ext cx="2784475" cy="1920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278" tIns="34139" rIns="68278" bIns="34139">
            <a:spAutoFit/>
          </a:bodyPr>
          <a:lstStyle>
            <a:lvl1pPr defTabSz="576263" eaLnBrk="0" hangingPunct="0">
              <a:defRPr sz="1100">
                <a:solidFill>
                  <a:schemeClr val="tx1"/>
                </a:solidFill>
                <a:latin typeface="Arial" panose="020B0604020202020204" pitchFamily="34" charset="0"/>
              </a:defRPr>
            </a:lvl1pPr>
            <a:lvl2pPr marL="742950" indent="-285750" defTabSz="576263" eaLnBrk="0" hangingPunct="0">
              <a:defRPr sz="1100">
                <a:solidFill>
                  <a:schemeClr val="tx1"/>
                </a:solidFill>
                <a:latin typeface="Arial" panose="020B0604020202020204" pitchFamily="34" charset="0"/>
              </a:defRPr>
            </a:lvl2pPr>
            <a:lvl3pPr marL="1143000" indent="-228600" defTabSz="576263" eaLnBrk="0" hangingPunct="0">
              <a:defRPr sz="1100">
                <a:solidFill>
                  <a:schemeClr val="tx1"/>
                </a:solidFill>
                <a:latin typeface="Arial" panose="020B0604020202020204" pitchFamily="34" charset="0"/>
              </a:defRPr>
            </a:lvl3pPr>
            <a:lvl4pPr marL="1600200" indent="-228600" defTabSz="576263" eaLnBrk="0" hangingPunct="0">
              <a:defRPr sz="1100">
                <a:solidFill>
                  <a:schemeClr val="tx1"/>
                </a:solidFill>
                <a:latin typeface="Arial" panose="020B0604020202020204" pitchFamily="34" charset="0"/>
              </a:defRPr>
            </a:lvl4pPr>
            <a:lvl5pPr marL="2057400" indent="-228600" defTabSz="576263" eaLnBrk="0" hangingPunct="0">
              <a:defRPr sz="1100">
                <a:solidFill>
                  <a:schemeClr val="tx1"/>
                </a:solidFill>
                <a:latin typeface="Arial" panose="020B0604020202020204" pitchFamily="34" charset="0"/>
              </a:defRPr>
            </a:lvl5pPr>
            <a:lvl6pPr marL="2514600" indent="-228600" defTabSz="576263" eaLnBrk="0" fontAlgn="base" hangingPunct="0">
              <a:spcBef>
                <a:spcPct val="0"/>
              </a:spcBef>
              <a:spcAft>
                <a:spcPct val="0"/>
              </a:spcAft>
              <a:defRPr sz="1100">
                <a:solidFill>
                  <a:schemeClr val="tx1"/>
                </a:solidFill>
                <a:latin typeface="Arial" panose="020B0604020202020204" pitchFamily="34" charset="0"/>
              </a:defRPr>
            </a:lvl6pPr>
            <a:lvl7pPr marL="2971800" indent="-228600" defTabSz="576263" eaLnBrk="0" fontAlgn="base" hangingPunct="0">
              <a:spcBef>
                <a:spcPct val="0"/>
              </a:spcBef>
              <a:spcAft>
                <a:spcPct val="0"/>
              </a:spcAft>
              <a:defRPr sz="1100">
                <a:solidFill>
                  <a:schemeClr val="tx1"/>
                </a:solidFill>
                <a:latin typeface="Arial" panose="020B0604020202020204" pitchFamily="34" charset="0"/>
              </a:defRPr>
            </a:lvl7pPr>
            <a:lvl8pPr marL="3429000" indent="-228600" defTabSz="576263" eaLnBrk="0" fontAlgn="base" hangingPunct="0">
              <a:spcBef>
                <a:spcPct val="0"/>
              </a:spcBef>
              <a:spcAft>
                <a:spcPct val="0"/>
              </a:spcAft>
              <a:defRPr sz="1100">
                <a:solidFill>
                  <a:schemeClr val="tx1"/>
                </a:solidFill>
                <a:latin typeface="Arial" panose="020B0604020202020204" pitchFamily="34" charset="0"/>
              </a:defRPr>
            </a:lvl8pPr>
            <a:lvl9pPr marL="3886200" indent="-228600" defTabSz="576263" eaLnBrk="0" fontAlgn="base" hangingPunct="0">
              <a:spcBef>
                <a:spcPct val="0"/>
              </a:spcBef>
              <a:spcAft>
                <a:spcPct val="0"/>
              </a:spcAft>
              <a:defRPr sz="1100">
                <a:solidFill>
                  <a:schemeClr val="tx1"/>
                </a:solidFill>
                <a:latin typeface="Arial" panose="020B0604020202020204" pitchFamily="34" charset="0"/>
              </a:defRPr>
            </a:lvl9pPr>
          </a:lstStyle>
          <a:p>
            <a:pPr eaLnBrk="1" hangingPunct="1"/>
            <a:endParaRPr lang="ru-RU" altLang="en-US" sz="800" dirty="0">
              <a:solidFill>
                <a:schemeClr val="bg2"/>
              </a:solidFill>
            </a:endParaRPr>
          </a:p>
        </p:txBody>
      </p:sp>
      <p:sp>
        <p:nvSpPr>
          <p:cNvPr id="3079" name="Rectangle 26">
            <a:extLst>
              <a:ext uri="{FF2B5EF4-FFF2-40B4-BE49-F238E27FC236}">
                <a16:creationId xmlns:a16="http://schemas.microsoft.com/office/drawing/2014/main" id="{7190837A-338F-4C35-BCA9-7735243D66CD}"/>
              </a:ext>
            </a:extLst>
          </p:cNvPr>
          <p:cNvSpPr>
            <a:spLocks noChangeArrowheads="1"/>
          </p:cNvSpPr>
          <p:nvPr/>
        </p:nvSpPr>
        <p:spPr bwMode="auto">
          <a:xfrm>
            <a:off x="720725" y="1152525"/>
            <a:ext cx="467995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57606" tIns="28803" rIns="57606" bIns="28803" anchor="ctr"/>
          <a:lstStyle>
            <a:lvl1pPr defTabSz="576263" eaLnBrk="0" hangingPunct="0">
              <a:defRPr sz="1100">
                <a:solidFill>
                  <a:schemeClr val="tx1"/>
                </a:solidFill>
                <a:latin typeface="Arial" panose="020B0604020202020204" pitchFamily="34" charset="0"/>
              </a:defRPr>
            </a:lvl1pPr>
            <a:lvl2pPr marL="742950" indent="-285750" defTabSz="576263" eaLnBrk="0" hangingPunct="0">
              <a:defRPr sz="1100">
                <a:solidFill>
                  <a:schemeClr val="tx1"/>
                </a:solidFill>
                <a:latin typeface="Arial" panose="020B0604020202020204" pitchFamily="34" charset="0"/>
              </a:defRPr>
            </a:lvl2pPr>
            <a:lvl3pPr marL="1143000" indent="-228600" defTabSz="576263" eaLnBrk="0" hangingPunct="0">
              <a:defRPr sz="1100">
                <a:solidFill>
                  <a:schemeClr val="tx1"/>
                </a:solidFill>
                <a:latin typeface="Arial" panose="020B0604020202020204" pitchFamily="34" charset="0"/>
              </a:defRPr>
            </a:lvl3pPr>
            <a:lvl4pPr marL="1600200" indent="-228600" defTabSz="576263" eaLnBrk="0" hangingPunct="0">
              <a:defRPr sz="1100">
                <a:solidFill>
                  <a:schemeClr val="tx1"/>
                </a:solidFill>
                <a:latin typeface="Arial" panose="020B0604020202020204" pitchFamily="34" charset="0"/>
              </a:defRPr>
            </a:lvl4pPr>
            <a:lvl5pPr marL="2057400" indent="-228600" defTabSz="576263" eaLnBrk="0" hangingPunct="0">
              <a:defRPr sz="1100">
                <a:solidFill>
                  <a:schemeClr val="tx1"/>
                </a:solidFill>
                <a:latin typeface="Arial" panose="020B0604020202020204" pitchFamily="34" charset="0"/>
              </a:defRPr>
            </a:lvl5pPr>
            <a:lvl6pPr marL="2514600" indent="-228600" defTabSz="576263" eaLnBrk="0" fontAlgn="base" hangingPunct="0">
              <a:spcBef>
                <a:spcPct val="0"/>
              </a:spcBef>
              <a:spcAft>
                <a:spcPct val="0"/>
              </a:spcAft>
              <a:defRPr sz="1100">
                <a:solidFill>
                  <a:schemeClr val="tx1"/>
                </a:solidFill>
                <a:latin typeface="Arial" panose="020B0604020202020204" pitchFamily="34" charset="0"/>
              </a:defRPr>
            </a:lvl6pPr>
            <a:lvl7pPr marL="2971800" indent="-228600" defTabSz="576263" eaLnBrk="0" fontAlgn="base" hangingPunct="0">
              <a:spcBef>
                <a:spcPct val="0"/>
              </a:spcBef>
              <a:spcAft>
                <a:spcPct val="0"/>
              </a:spcAft>
              <a:defRPr sz="1100">
                <a:solidFill>
                  <a:schemeClr val="tx1"/>
                </a:solidFill>
                <a:latin typeface="Arial" panose="020B0604020202020204" pitchFamily="34" charset="0"/>
              </a:defRPr>
            </a:lvl7pPr>
            <a:lvl8pPr marL="3429000" indent="-228600" defTabSz="576263" eaLnBrk="0" fontAlgn="base" hangingPunct="0">
              <a:spcBef>
                <a:spcPct val="0"/>
              </a:spcBef>
              <a:spcAft>
                <a:spcPct val="0"/>
              </a:spcAft>
              <a:defRPr sz="1100">
                <a:solidFill>
                  <a:schemeClr val="tx1"/>
                </a:solidFill>
                <a:latin typeface="Arial" panose="020B0604020202020204" pitchFamily="34" charset="0"/>
              </a:defRPr>
            </a:lvl8pPr>
            <a:lvl9pPr marL="3886200" indent="-228600" defTabSz="576263" eaLnBrk="0" fontAlgn="base" hangingPunct="0">
              <a:spcBef>
                <a:spcPct val="0"/>
              </a:spcBef>
              <a:spcAft>
                <a:spcPct val="0"/>
              </a:spcAft>
              <a:defRPr sz="1100">
                <a:solidFill>
                  <a:schemeClr val="tx1"/>
                </a:solidFill>
                <a:latin typeface="Arial" panose="020B0604020202020204" pitchFamily="34" charset="0"/>
              </a:defRPr>
            </a:lvl9pPr>
          </a:lstStyle>
          <a:p>
            <a:pPr eaLnBrk="1" hangingPunct="1"/>
            <a:endParaRPr lang="en-GB" altLang="en-US" dirty="0">
              <a:solidFill>
                <a:schemeClr val="tx2"/>
              </a:solidFill>
            </a:endParaRPr>
          </a:p>
        </p:txBody>
      </p:sp>
      <mc:AlternateContent xmlns:mc="http://schemas.openxmlformats.org/markup-compatibility/2006">
        <mc:Choice xmlns:a14="http://schemas.microsoft.com/office/drawing/2010/main" Requires="a14">
          <p:sp>
            <p:nvSpPr>
              <p:cNvPr id="14" name="Content Placeholder 1">
                <a:extLst>
                  <a:ext uri="{FF2B5EF4-FFF2-40B4-BE49-F238E27FC236}">
                    <a16:creationId xmlns:a16="http://schemas.microsoft.com/office/drawing/2014/main" id="{2109D167-7574-2FD6-4001-FF7BB4B77A4A}"/>
                  </a:ext>
                </a:extLst>
              </p:cNvPr>
              <p:cNvSpPr>
                <a:spLocks noGrp="1"/>
              </p:cNvSpPr>
              <p:nvPr>
                <p:ph idx="1"/>
              </p:nvPr>
            </p:nvSpPr>
            <p:spPr>
              <a:xfrm>
                <a:off x="340626" y="611484"/>
                <a:ext cx="5186362" cy="2989263"/>
              </a:xfrm>
            </p:spPr>
            <p:txBody>
              <a:bodyPr/>
              <a:lstStyle/>
              <a:p>
                <a:pPr algn="just"/>
                <a:r>
                  <a:rPr lang="en-US" sz="1200" dirty="0"/>
                  <a:t>Solving Eq. (5) using Gaussian hypergeometric </a:t>
                </a:r>
                <a14:m>
                  <m:oMath xmlns:m="http://schemas.openxmlformats.org/officeDocument/2006/math">
                    <m:sSubSup>
                      <m:sSubSupPr>
                        <m:ctrlPr>
                          <a:rPr lang="en-GB" sz="1200" i="1" smtClean="0">
                            <a:effectLst/>
                            <a:latin typeface="Cambria Math" panose="02040503050406030204" pitchFamily="18" charset="0"/>
                            <a:ea typeface="Times New Roman" panose="02020603050405020304" pitchFamily="18" charset="0"/>
                          </a:rPr>
                        </m:ctrlPr>
                      </m:sSubSupPr>
                      <m:e>
                        <m:sPre>
                          <m:sPrePr>
                            <m:ctrlPr>
                              <a:rPr lang="en-GB" sz="1200" i="1">
                                <a:effectLst/>
                                <a:latin typeface="Cambria Math" panose="02040503050406030204" pitchFamily="18" charset="0"/>
                                <a:ea typeface="Times New Roman" panose="02020603050405020304" pitchFamily="18" charset="0"/>
                              </a:rPr>
                            </m:ctrlPr>
                          </m:sPrePr>
                          <m:sub>
                            <m:r>
                              <a:rPr lang="en-GB" sz="1200" i="1">
                                <a:effectLst/>
                                <a:latin typeface="Cambria Math" panose="02040503050406030204" pitchFamily="18" charset="0"/>
                                <a:ea typeface="Times New Roman" panose="02020603050405020304" pitchFamily="18" charset="0"/>
                                <a:cs typeface="Arial" panose="020B0604020202020204" pitchFamily="34" charset="0"/>
                              </a:rPr>
                              <m:t>2</m:t>
                            </m:r>
                          </m:sub>
                          <m:sup/>
                          <m:e>
                            <m:r>
                              <a:rPr lang="en-GB" sz="1200" i="1">
                                <a:effectLst/>
                                <a:latin typeface="Cambria Math" panose="02040503050406030204" pitchFamily="18" charset="0"/>
                                <a:ea typeface="Times New Roman" panose="02020603050405020304" pitchFamily="18" charset="0"/>
                                <a:cs typeface="Arial" panose="020B0604020202020204" pitchFamily="34" charset="0"/>
                              </a:rPr>
                              <m:t>𝐹</m:t>
                            </m:r>
                          </m:e>
                        </m:sPre>
                      </m:e>
                      <m:sub>
                        <m:r>
                          <a:rPr lang="en-GB" sz="1200" i="1">
                            <a:effectLst/>
                            <a:latin typeface="Cambria Math" panose="02040503050406030204" pitchFamily="18" charset="0"/>
                            <a:ea typeface="Times New Roman" panose="02020603050405020304" pitchFamily="18" charset="0"/>
                            <a:cs typeface="Arial" panose="020B0604020202020204" pitchFamily="34" charset="0"/>
                          </a:rPr>
                          <m:t>1</m:t>
                        </m:r>
                      </m:sub>
                      <m:sup/>
                    </m:sSubSup>
                  </m:oMath>
                </a14:m>
                <a:r>
                  <a:rPr lang="en-US" sz="1200" dirty="0"/>
                  <a:t> function for equal-size beams (</a:t>
                </a:r>
                <a14:m>
                  <m:oMath xmlns:m="http://schemas.openxmlformats.org/officeDocument/2006/math">
                    <m:sSub>
                      <m:sSubPr>
                        <m:ctrlPr>
                          <a:rPr lang="en-US" sz="1200" b="0" i="1" smtClean="0">
                            <a:latin typeface="Cambria Math" panose="02040503050406030204" pitchFamily="18" charset="0"/>
                          </a:rPr>
                        </m:ctrlPr>
                      </m:sSubPr>
                      <m:e>
                        <m:r>
                          <a:rPr lang="en-US" sz="1200" b="0" i="1" smtClean="0">
                            <a:latin typeface="Cambria Math" panose="02040503050406030204" pitchFamily="18" charset="0"/>
                          </a:rPr>
                          <m:t>𝜎</m:t>
                        </m:r>
                      </m:e>
                      <m:sub>
                        <m:r>
                          <a:rPr lang="en-US" sz="1200" b="0" i="1" smtClean="0">
                            <a:latin typeface="Cambria Math" panose="02040503050406030204" pitchFamily="18" charset="0"/>
                          </a:rPr>
                          <m:t>1</m:t>
                        </m:r>
                      </m:sub>
                    </m:sSub>
                    <m:r>
                      <a:rPr lang="en-US" sz="1200" b="0" i="1" smtClean="0">
                        <a:latin typeface="Cambria Math" panose="02040503050406030204" pitchFamily="18" charset="0"/>
                      </a:rPr>
                      <m:t>=</m:t>
                    </m:r>
                    <m:sSub>
                      <m:sSubPr>
                        <m:ctrlPr>
                          <a:rPr lang="en-US" sz="1200" b="0" i="1" smtClean="0">
                            <a:latin typeface="Cambria Math" panose="02040503050406030204" pitchFamily="18" charset="0"/>
                          </a:rPr>
                        </m:ctrlPr>
                      </m:sSubPr>
                      <m:e>
                        <m:r>
                          <a:rPr lang="en-US" sz="1200" b="0" i="1" smtClean="0">
                            <a:latin typeface="Cambria Math" panose="02040503050406030204" pitchFamily="18" charset="0"/>
                          </a:rPr>
                          <m:t>𝜎</m:t>
                        </m:r>
                      </m:e>
                      <m:sub>
                        <m:r>
                          <a:rPr lang="en-US" sz="1200" b="0" i="1" smtClean="0">
                            <a:latin typeface="Cambria Math" panose="02040503050406030204" pitchFamily="18" charset="0"/>
                          </a:rPr>
                          <m:t>2</m:t>
                        </m:r>
                      </m:sub>
                    </m:sSub>
                    <m:r>
                      <a:rPr lang="en-US" sz="1200" b="0" i="1" smtClean="0">
                        <a:latin typeface="Cambria Math" panose="02040503050406030204" pitchFamily="18" charset="0"/>
                      </a:rPr>
                      <m:t>=</m:t>
                    </m:r>
                    <m:r>
                      <a:rPr lang="en-US" sz="1200" b="0" i="1" smtClean="0">
                        <a:latin typeface="Cambria Math" panose="02040503050406030204" pitchFamily="18" charset="0"/>
                      </a:rPr>
                      <m:t>𝜎</m:t>
                    </m:r>
                  </m:oMath>
                </a14:m>
                <a:r>
                  <a:rPr lang="en-US" sz="1200" dirty="0"/>
                  <a:t>, </a:t>
                </a:r>
                <a14:m>
                  <m:oMath xmlns:m="http://schemas.openxmlformats.org/officeDocument/2006/math">
                    <m:sSub>
                      <m:sSubPr>
                        <m:ctrlPr>
                          <a:rPr lang="en-US" sz="1200" b="0" i="1" dirty="0" smtClean="0">
                            <a:latin typeface="Cambria Math" panose="02040503050406030204" pitchFamily="18" charset="0"/>
                          </a:rPr>
                        </m:ctrlPr>
                      </m:sSubPr>
                      <m:e>
                        <m:r>
                          <a:rPr lang="en-US" sz="1200" b="0" i="1" dirty="0" smtClean="0">
                            <a:latin typeface="Cambria Math" panose="02040503050406030204" pitchFamily="18" charset="0"/>
                          </a:rPr>
                          <m:t>𝛽</m:t>
                        </m:r>
                      </m:e>
                      <m:sub>
                        <m:r>
                          <a:rPr lang="en-US" sz="1200" b="0" i="1" dirty="0" smtClean="0">
                            <a:latin typeface="Cambria Math" panose="02040503050406030204" pitchFamily="18" charset="0"/>
                          </a:rPr>
                          <m:t>1</m:t>
                        </m:r>
                      </m:sub>
                    </m:sSub>
                    <m:r>
                      <a:rPr lang="en-US" sz="1200" b="0" i="1" dirty="0" smtClean="0">
                        <a:latin typeface="Cambria Math" panose="02040503050406030204" pitchFamily="18" charset="0"/>
                      </a:rPr>
                      <m:t>=</m:t>
                    </m:r>
                    <m:sSub>
                      <m:sSubPr>
                        <m:ctrlPr>
                          <a:rPr lang="en-US" sz="1200" b="0" i="1" dirty="0" smtClean="0">
                            <a:latin typeface="Cambria Math" panose="02040503050406030204" pitchFamily="18" charset="0"/>
                          </a:rPr>
                        </m:ctrlPr>
                      </m:sSubPr>
                      <m:e>
                        <m:r>
                          <a:rPr lang="en-US" sz="1200" b="0" i="1" dirty="0" smtClean="0">
                            <a:latin typeface="Cambria Math" panose="02040503050406030204" pitchFamily="18" charset="0"/>
                          </a:rPr>
                          <m:t>𝛽</m:t>
                        </m:r>
                      </m:e>
                      <m:sub>
                        <m:r>
                          <a:rPr lang="en-US" sz="1200" b="0" i="1" dirty="0" smtClean="0">
                            <a:latin typeface="Cambria Math" panose="02040503050406030204" pitchFamily="18" charset="0"/>
                          </a:rPr>
                          <m:t>2</m:t>
                        </m:r>
                      </m:sub>
                    </m:sSub>
                    <m:r>
                      <a:rPr lang="en-US" sz="1200" b="0" i="1" dirty="0" smtClean="0">
                        <a:latin typeface="Cambria Math" panose="02040503050406030204" pitchFamily="18" charset="0"/>
                      </a:rPr>
                      <m:t>=</m:t>
                    </m:r>
                    <m:r>
                      <a:rPr lang="en-US" sz="1200" b="0" i="1" dirty="0" smtClean="0">
                        <a:latin typeface="Cambria Math" panose="02040503050406030204" pitchFamily="18" charset="0"/>
                      </a:rPr>
                      <m:t>𝛽</m:t>
                    </m:r>
                  </m:oMath>
                </a14:m>
                <a:r>
                  <a:rPr lang="en-US" sz="1200" dirty="0"/>
                  <a:t>) we get</a:t>
                </a:r>
              </a:p>
              <a:p>
                <a:pPr marL="0" indent="0">
                  <a:buNone/>
                </a:pPr>
                <a:r>
                  <a:rPr lang="en-GB" sz="1200" dirty="0"/>
                  <a:t>for finite light-tailed distribution </a:t>
                </a:r>
                <a14:m>
                  <m:oMath xmlns:m="http://schemas.openxmlformats.org/officeDocument/2006/math">
                    <m:r>
                      <a:rPr lang="en-US" sz="1200" b="0" i="0" smtClean="0">
                        <a:effectLst/>
                        <a:latin typeface="Cambria Math" panose="02040503050406030204" pitchFamily="18" charset="0"/>
                        <a:ea typeface="Times New Roman" panose="02020603050405020304" pitchFamily="18" charset="0"/>
                      </a:rPr>
                      <m:t>"</m:t>
                    </m:r>
                    <m:r>
                      <a:rPr lang="en-US" sz="1200" b="0" i="1" smtClean="0">
                        <a:effectLst/>
                        <a:latin typeface="Cambria Math" panose="02040503050406030204" pitchFamily="18" charset="0"/>
                        <a:ea typeface="Times New Roman" panose="02020603050405020304" pitchFamily="18" charset="0"/>
                      </a:rPr>
                      <m:t>𝑞</m:t>
                    </m:r>
                    <m:r>
                      <a:rPr lang="en-US" sz="1200" b="0" i="1" smtClean="0">
                        <a:effectLst/>
                        <a:latin typeface="Cambria Math" panose="02040503050406030204" pitchFamily="18" charset="0"/>
                        <a:ea typeface="Times New Roman" panose="02020603050405020304" pitchFamily="18" charset="0"/>
                      </a:rPr>
                      <m:t>&lt;</m:t>
                    </m:r>
                    <m:r>
                      <a:rPr lang="en-US" sz="1200" b="0" i="1" smtClean="0">
                        <a:effectLst/>
                        <a:latin typeface="Cambria Math" panose="02040503050406030204" pitchFamily="18" charset="0"/>
                        <a:ea typeface="Times New Roman" panose="02020603050405020304" pitchFamily="18" charset="0"/>
                      </a:rPr>
                      <m:t>1</m:t>
                    </m:r>
                    <m:r>
                      <a:rPr lang="en-US" sz="1200" b="0" i="1" smtClean="0">
                        <a:effectLst/>
                        <a:latin typeface="Cambria Math" panose="02040503050406030204" pitchFamily="18" charset="0"/>
                        <a:ea typeface="Times New Roman" panose="02020603050405020304" pitchFamily="18" charset="0"/>
                      </a:rPr>
                      <m:t>"</m:t>
                    </m:r>
                  </m:oMath>
                </a14:m>
                <a:r>
                  <a:rPr lang="en-GB" sz="1200" dirty="0"/>
                  <a:t>:</a:t>
                </a:r>
              </a:p>
              <a:p>
                <a:endParaRPr lang="en-GB" sz="1200" dirty="0"/>
              </a:p>
              <a:p>
                <a:endParaRPr lang="en-GB" sz="1200" dirty="0"/>
              </a:p>
              <a:p>
                <a:endParaRPr lang="en-GB" sz="1200" dirty="0"/>
              </a:p>
              <a:p>
                <a:endParaRPr lang="en-GB" sz="1200" dirty="0"/>
              </a:p>
              <a:p>
                <a:pPr marL="0" indent="0">
                  <a:buNone/>
                </a:pPr>
                <a:r>
                  <a:rPr lang="en-GB" sz="1200" dirty="0"/>
                  <a:t>for infinite heavy-tailed distribution </a:t>
                </a:r>
                <a14:m>
                  <m:oMath xmlns:m="http://schemas.openxmlformats.org/officeDocument/2006/math">
                    <m:r>
                      <a:rPr lang="en-US" sz="1200" b="0" i="0" smtClean="0">
                        <a:effectLst/>
                        <a:latin typeface="Cambria Math" panose="02040503050406030204" pitchFamily="18" charset="0"/>
                        <a:ea typeface="Times New Roman" panose="02020603050405020304" pitchFamily="18" charset="0"/>
                      </a:rPr>
                      <m:t>"</m:t>
                    </m:r>
                    <m:r>
                      <a:rPr lang="en-US" sz="1200" b="0" i="1" smtClean="0">
                        <a:effectLst/>
                        <a:latin typeface="Cambria Math" panose="02040503050406030204" pitchFamily="18" charset="0"/>
                        <a:ea typeface="Times New Roman" panose="02020603050405020304" pitchFamily="18" charset="0"/>
                      </a:rPr>
                      <m:t>𝑞</m:t>
                    </m:r>
                    <m:r>
                      <a:rPr lang="en-US" sz="1200" b="0" i="1" smtClean="0">
                        <a:effectLst/>
                        <a:latin typeface="Cambria Math" panose="02040503050406030204" pitchFamily="18" charset="0"/>
                        <a:ea typeface="Times New Roman" panose="02020603050405020304" pitchFamily="18" charset="0"/>
                      </a:rPr>
                      <m:t>&gt;</m:t>
                    </m:r>
                    <m:r>
                      <a:rPr lang="en-US" sz="1200" b="0" i="1" smtClean="0">
                        <a:effectLst/>
                        <a:latin typeface="Cambria Math" panose="02040503050406030204" pitchFamily="18" charset="0"/>
                        <a:ea typeface="Times New Roman" panose="02020603050405020304" pitchFamily="18" charset="0"/>
                      </a:rPr>
                      <m:t>1</m:t>
                    </m:r>
                    <m:r>
                      <a:rPr lang="en-US" sz="1200" b="0" i="1" smtClean="0">
                        <a:effectLst/>
                        <a:latin typeface="Cambria Math" panose="02040503050406030204" pitchFamily="18" charset="0"/>
                        <a:ea typeface="Times New Roman" panose="02020603050405020304" pitchFamily="18" charset="0"/>
                      </a:rPr>
                      <m:t>"</m:t>
                    </m:r>
                  </m:oMath>
                </a14:m>
                <a:r>
                  <a:rPr lang="en-GB" sz="1200" dirty="0"/>
                  <a:t>:</a:t>
                </a:r>
              </a:p>
              <a:p>
                <a:endParaRPr lang="en-GB" sz="1200" dirty="0"/>
              </a:p>
              <a:p>
                <a:endParaRPr lang="en-GB" sz="1200" dirty="0"/>
              </a:p>
              <a:p>
                <a:pPr marL="0" indent="0">
                  <a:buNone/>
                </a:pPr>
                <a:endParaRPr lang="en-GB" sz="1200" dirty="0"/>
              </a:p>
              <a:p>
                <a:pPr marL="0" indent="0">
                  <a:buNone/>
                </a:pPr>
                <a14:m>
                  <m:oMathPara xmlns:m="http://schemas.openxmlformats.org/officeDocument/2006/math">
                    <m:oMathParaPr>
                      <m:jc m:val="centerGroup"/>
                    </m:oMathParaPr>
                    <m:oMath xmlns:m="http://schemas.openxmlformats.org/officeDocument/2006/math">
                      <m:r>
                        <a:rPr lang="en-GB" sz="1200" smtClean="0">
                          <a:latin typeface="Cambria Math" panose="02040503050406030204" pitchFamily="18" charset="0"/>
                        </a:rPr>
                        <m:t>𝑟</m:t>
                      </m:r>
                      <m:r>
                        <a:rPr lang="en-GB" sz="1200" smtClean="0">
                          <a:latin typeface="Cambria Math" panose="02040503050406030204" pitchFamily="18" charset="0"/>
                        </a:rPr>
                        <m:t>=</m:t>
                      </m:r>
                      <m:f>
                        <m:fPr>
                          <m:ctrlPr>
                            <a:rPr lang="en-GB" sz="1200" i="1" smtClean="0">
                              <a:latin typeface="Cambria Math" panose="02040503050406030204" pitchFamily="18" charset="0"/>
                            </a:rPr>
                          </m:ctrlPr>
                        </m:fPr>
                        <m:num>
                          <m:r>
                            <a:rPr lang="en-GB" sz="1200" smtClean="0">
                              <a:latin typeface="Cambria Math" panose="02040503050406030204" pitchFamily="18" charset="0"/>
                            </a:rPr>
                            <m:t>1</m:t>
                          </m:r>
                        </m:num>
                        <m:den>
                          <m:r>
                            <m:rPr>
                              <m:sty m:val="p"/>
                            </m:rPr>
                            <a:rPr lang="en-US" sz="1200">
                              <a:latin typeface="Cambria Math" panose="02040503050406030204" pitchFamily="18" charset="0"/>
                            </a:rPr>
                            <m:t>Abs</m:t>
                          </m:r>
                          <m:d>
                            <m:dPr>
                              <m:ctrlPr>
                                <a:rPr lang="en-US" sz="1200" i="1">
                                  <a:latin typeface="Cambria Math" panose="02040503050406030204" pitchFamily="18" charset="0"/>
                                </a:rPr>
                              </m:ctrlPr>
                            </m:dPr>
                            <m:e>
                              <m:r>
                                <a:rPr lang="en-US" sz="1200">
                                  <a:latin typeface="Cambria Math" panose="02040503050406030204" pitchFamily="18" charset="0"/>
                                </a:rPr>
                                <m:t>1</m:t>
                              </m:r>
                              <m:r>
                                <a:rPr lang="en-US" sz="1200">
                                  <a:latin typeface="Cambria Math" panose="02040503050406030204" pitchFamily="18" charset="0"/>
                                </a:rPr>
                                <m:t>−</m:t>
                              </m:r>
                              <m:r>
                                <a:rPr lang="en-US" sz="1200">
                                  <a:latin typeface="Cambria Math" panose="02040503050406030204" pitchFamily="18" charset="0"/>
                                </a:rPr>
                                <m:t>𝑞</m:t>
                              </m:r>
                            </m:e>
                          </m:d>
                        </m:den>
                      </m:f>
                      <m:r>
                        <a:rPr lang="en-US" sz="1200" b="0" i="0" smtClean="0">
                          <a:latin typeface="Cambria Math" panose="02040503050406030204" pitchFamily="18" charset="0"/>
                        </a:rPr>
                        <m:t>   </m:t>
                      </m:r>
                      <m:r>
                        <m:rPr>
                          <m:sty m:val="p"/>
                        </m:rPr>
                        <a:rPr lang="en-US" sz="1200">
                          <a:latin typeface="Cambria Math" panose="02040503050406030204" pitchFamily="18" charset="0"/>
                        </a:rPr>
                        <m:t>where</m:t>
                      </m:r>
                      <m:r>
                        <a:rPr lang="en-US" sz="1200">
                          <a:latin typeface="Cambria Math" panose="02040503050406030204" pitchFamily="18" charset="0"/>
                        </a:rPr>
                        <m:t> </m:t>
                      </m:r>
                      <m:r>
                        <m:rPr>
                          <m:sty m:val="p"/>
                        </m:rPr>
                        <a:rPr lang="en-US" sz="1200">
                          <a:latin typeface="Cambria Math" panose="02040503050406030204" pitchFamily="18" charset="0"/>
                        </a:rPr>
                        <m:t>q</m:t>
                      </m:r>
                      <m:r>
                        <a:rPr lang="en-US" sz="1200" i="1">
                          <a:latin typeface="Cambria Math" panose="02040503050406030204" pitchFamily="18" charset="0"/>
                        </a:rPr>
                        <m:t>≠</m:t>
                      </m:r>
                      <m:r>
                        <a:rPr lang="en-US" sz="1200" b="0" i="1" smtClean="0">
                          <a:latin typeface="Cambria Math" panose="02040503050406030204" pitchFamily="18" charset="0"/>
                        </a:rPr>
                        <m:t>1</m:t>
                      </m:r>
                    </m:oMath>
                  </m:oMathPara>
                </a14:m>
                <a:endParaRPr lang="en-GB" sz="1200" dirty="0"/>
              </a:p>
              <a:p>
                <a:pPr marL="0" indent="0">
                  <a:buNone/>
                </a:pPr>
                <a:r>
                  <a:rPr lang="en-GB" sz="1200" dirty="0"/>
                  <a:t>At the limit of </a:t>
                </a:r>
                <a14:m>
                  <m:oMath xmlns:m="http://schemas.openxmlformats.org/officeDocument/2006/math">
                    <m:r>
                      <a:rPr lang="en-US" sz="1200" b="0" i="1" smtClean="0">
                        <a:latin typeface="Cambria Math" panose="02040503050406030204" pitchFamily="18" charset="0"/>
                      </a:rPr>
                      <m:t>𝑞</m:t>
                    </m:r>
                    <m:r>
                      <a:rPr lang="en-US" sz="1200" b="0" i="1" smtClean="0">
                        <a:latin typeface="Cambria Math" panose="02040503050406030204" pitchFamily="18" charset="0"/>
                      </a:rPr>
                      <m:t>→</m:t>
                    </m:r>
                    <m:r>
                      <a:rPr lang="en-US" sz="1200" b="0" i="1" smtClean="0">
                        <a:latin typeface="Cambria Math" panose="02040503050406030204" pitchFamily="18" charset="0"/>
                      </a:rPr>
                      <m:t>1</m:t>
                    </m:r>
                  </m:oMath>
                </a14:m>
                <a:r>
                  <a:rPr lang="en-GB" sz="1200" dirty="0"/>
                  <a:t>, The formulas of overlap integral of q-Gaussian beams tends to the Gaussian case.</a:t>
                </a:r>
              </a:p>
            </p:txBody>
          </p:sp>
        </mc:Choice>
        <mc:Fallback>
          <p:sp>
            <p:nvSpPr>
              <p:cNvPr id="14" name="Content Placeholder 1">
                <a:extLst>
                  <a:ext uri="{FF2B5EF4-FFF2-40B4-BE49-F238E27FC236}">
                    <a16:creationId xmlns:a16="http://schemas.microsoft.com/office/drawing/2014/main" id="{2109D167-7574-2FD6-4001-FF7BB4B77A4A}"/>
                  </a:ext>
                </a:extLst>
              </p:cNvPr>
              <p:cNvSpPr>
                <a:spLocks noGrp="1" noRot="1" noChangeAspect="1" noMove="1" noResize="1" noEditPoints="1" noAdjustHandles="1" noChangeArrowheads="1" noChangeShapeType="1" noTextEdit="1"/>
              </p:cNvSpPr>
              <p:nvPr>
                <p:ph idx="1"/>
              </p:nvPr>
            </p:nvSpPr>
            <p:spPr>
              <a:xfrm>
                <a:off x="340626" y="611484"/>
                <a:ext cx="5186362" cy="2989263"/>
              </a:xfrm>
              <a:blipFill>
                <a:blip r:embed="rId3"/>
                <a:stretch>
                  <a:fillRect l="-705" t="-204" r="-705" b="-8961"/>
                </a:stretch>
              </a:blipFill>
            </p:spPr>
            <p:txBody>
              <a:bodyPr/>
              <a:lstStyle/>
              <a:p>
                <a:r>
                  <a:rPr lang="en-GB">
                    <a:noFill/>
                  </a:rPr>
                  <a:t> </a:t>
                </a:r>
              </a:p>
            </p:txBody>
          </p:sp>
        </mc:Fallback>
      </mc:AlternateContent>
      <p:graphicFrame>
        <p:nvGraphicFramePr>
          <p:cNvPr id="15" name="Object 14">
            <a:extLst>
              <a:ext uri="{FF2B5EF4-FFF2-40B4-BE49-F238E27FC236}">
                <a16:creationId xmlns:a16="http://schemas.microsoft.com/office/drawing/2014/main" id="{AC9FF8FA-3DE2-22D7-5D9E-BB1A1E33668D}"/>
              </a:ext>
            </a:extLst>
          </p:cNvPr>
          <p:cNvGraphicFramePr>
            <a:graphicFrameLocks noChangeAspect="1"/>
          </p:cNvGraphicFramePr>
          <p:nvPr>
            <p:extLst>
              <p:ext uri="{D42A27DB-BD31-4B8C-83A1-F6EECF244321}">
                <p14:modId xmlns:p14="http://schemas.microsoft.com/office/powerpoint/2010/main" val="3350201281"/>
              </p:ext>
            </p:extLst>
          </p:nvPr>
        </p:nvGraphicFramePr>
        <p:xfrm>
          <a:off x="607766" y="1211195"/>
          <a:ext cx="4636839" cy="917177"/>
        </p:xfrm>
        <a:graphic>
          <a:graphicData uri="http://schemas.openxmlformats.org/presentationml/2006/ole">
            <mc:AlternateContent xmlns:mc="http://schemas.openxmlformats.org/markup-compatibility/2006">
              <mc:Choice xmlns:v="urn:schemas-microsoft-com:vml" Requires="v">
                <p:oleObj name="Equation" r:id="rId4" imgW="5778360" imgH="1143000" progId="Equation.DSMT4">
                  <p:embed/>
                </p:oleObj>
              </mc:Choice>
              <mc:Fallback>
                <p:oleObj name="Equation" r:id="rId4" imgW="5778360" imgH="1143000" progId="Equation.DSMT4">
                  <p:embed/>
                  <p:pic>
                    <p:nvPicPr>
                      <p:cNvPr id="6" name="Object 5">
                        <a:extLst>
                          <a:ext uri="{FF2B5EF4-FFF2-40B4-BE49-F238E27FC236}">
                            <a16:creationId xmlns:a16="http://schemas.microsoft.com/office/drawing/2014/main" id="{FDFE89AE-203D-9114-C13D-560730A3EF01}"/>
                          </a:ext>
                        </a:extLst>
                      </p:cNvPr>
                      <p:cNvPicPr/>
                      <p:nvPr/>
                    </p:nvPicPr>
                    <p:blipFill>
                      <a:blip r:embed="rId5"/>
                      <a:stretch>
                        <a:fillRect/>
                      </a:stretch>
                    </p:blipFill>
                    <p:spPr>
                      <a:xfrm>
                        <a:off x="607766" y="1211195"/>
                        <a:ext cx="4636839" cy="917177"/>
                      </a:xfrm>
                      <a:prstGeom prst="rect">
                        <a:avLst/>
                      </a:prstGeom>
                    </p:spPr>
                  </p:pic>
                </p:oleObj>
              </mc:Fallback>
            </mc:AlternateContent>
          </a:graphicData>
        </a:graphic>
      </p:graphicFrame>
      <p:graphicFrame>
        <p:nvGraphicFramePr>
          <p:cNvPr id="16" name="Object 15">
            <a:extLst>
              <a:ext uri="{FF2B5EF4-FFF2-40B4-BE49-F238E27FC236}">
                <a16:creationId xmlns:a16="http://schemas.microsoft.com/office/drawing/2014/main" id="{2BBC47A0-7F99-0BD7-4515-70B797D883AB}"/>
              </a:ext>
            </a:extLst>
          </p:cNvPr>
          <p:cNvGraphicFramePr>
            <a:graphicFrameLocks noChangeAspect="1"/>
          </p:cNvGraphicFramePr>
          <p:nvPr>
            <p:extLst>
              <p:ext uri="{D42A27DB-BD31-4B8C-83A1-F6EECF244321}">
                <p14:modId xmlns:p14="http://schemas.microsoft.com/office/powerpoint/2010/main" val="2775274286"/>
              </p:ext>
            </p:extLst>
          </p:nvPr>
        </p:nvGraphicFramePr>
        <p:xfrm>
          <a:off x="766412" y="2399638"/>
          <a:ext cx="4319545" cy="515175"/>
        </p:xfrm>
        <a:graphic>
          <a:graphicData uri="http://schemas.openxmlformats.org/presentationml/2006/ole">
            <mc:AlternateContent xmlns:mc="http://schemas.openxmlformats.org/markup-compatibility/2006">
              <mc:Choice xmlns:v="urn:schemas-microsoft-com:vml" Requires="v">
                <p:oleObj name="Equation" r:id="rId6" imgW="4165560" imgH="495000" progId="Equation.DSMT4">
                  <p:embed/>
                </p:oleObj>
              </mc:Choice>
              <mc:Fallback>
                <p:oleObj name="Equation" r:id="rId6" imgW="4165560" imgH="495000" progId="Equation.DSMT4">
                  <p:embed/>
                  <p:pic>
                    <p:nvPicPr>
                      <p:cNvPr id="7" name="Object 6">
                        <a:extLst>
                          <a:ext uri="{FF2B5EF4-FFF2-40B4-BE49-F238E27FC236}">
                            <a16:creationId xmlns:a16="http://schemas.microsoft.com/office/drawing/2014/main" id="{6FF80219-04FE-2FFA-947B-BE13F24F67C4}"/>
                          </a:ext>
                        </a:extLst>
                      </p:cNvPr>
                      <p:cNvPicPr/>
                      <p:nvPr/>
                    </p:nvPicPr>
                    <p:blipFill>
                      <a:blip r:embed="rId7"/>
                      <a:stretch>
                        <a:fillRect/>
                      </a:stretch>
                    </p:blipFill>
                    <p:spPr>
                      <a:xfrm>
                        <a:off x="766412" y="2399638"/>
                        <a:ext cx="4319545" cy="515175"/>
                      </a:xfrm>
                      <a:prstGeom prst="rect">
                        <a:avLst/>
                      </a:prstGeom>
                    </p:spPr>
                  </p:pic>
                </p:oleObj>
              </mc:Fallback>
            </mc:AlternateContent>
          </a:graphicData>
        </a:graphic>
      </p:graphicFrame>
      <p:sp>
        <p:nvSpPr>
          <p:cNvPr id="17" name="TextBox 16">
            <a:extLst>
              <a:ext uri="{FF2B5EF4-FFF2-40B4-BE49-F238E27FC236}">
                <a16:creationId xmlns:a16="http://schemas.microsoft.com/office/drawing/2014/main" id="{214D2DE5-A8CE-9BAC-BD1F-752360BB9B44}"/>
              </a:ext>
            </a:extLst>
          </p:cNvPr>
          <p:cNvSpPr txBox="1"/>
          <p:nvPr/>
        </p:nvSpPr>
        <p:spPr>
          <a:xfrm>
            <a:off x="5244605" y="1531283"/>
            <a:ext cx="372218" cy="276999"/>
          </a:xfrm>
          <a:prstGeom prst="rect">
            <a:avLst/>
          </a:prstGeom>
          <a:noFill/>
        </p:spPr>
        <p:txBody>
          <a:bodyPr wrap="none" rtlCol="0">
            <a:spAutoFit/>
          </a:bodyPr>
          <a:lstStyle/>
          <a:p>
            <a:r>
              <a:rPr lang="en-US" sz="1200" dirty="0"/>
              <a:t>(7)</a:t>
            </a:r>
            <a:endParaRPr lang="en-GB" sz="1200" dirty="0"/>
          </a:p>
        </p:txBody>
      </p:sp>
      <p:sp>
        <p:nvSpPr>
          <p:cNvPr id="18" name="TextBox 17">
            <a:extLst>
              <a:ext uri="{FF2B5EF4-FFF2-40B4-BE49-F238E27FC236}">
                <a16:creationId xmlns:a16="http://schemas.microsoft.com/office/drawing/2014/main" id="{9E32449B-608F-40F9-00CC-2ABF1AE2C984}"/>
              </a:ext>
            </a:extLst>
          </p:cNvPr>
          <p:cNvSpPr txBox="1"/>
          <p:nvPr/>
        </p:nvSpPr>
        <p:spPr>
          <a:xfrm>
            <a:off x="5244605" y="2518725"/>
            <a:ext cx="372218" cy="276999"/>
          </a:xfrm>
          <a:prstGeom prst="rect">
            <a:avLst/>
          </a:prstGeom>
          <a:noFill/>
        </p:spPr>
        <p:txBody>
          <a:bodyPr wrap="none" rtlCol="0">
            <a:spAutoFit/>
          </a:bodyPr>
          <a:lstStyle/>
          <a:p>
            <a:r>
              <a:rPr lang="en-US" sz="1200" dirty="0"/>
              <a:t>(8)</a:t>
            </a:r>
            <a:endParaRPr lang="en-GB" sz="1200" dirty="0"/>
          </a:p>
        </p:txBody>
      </p:sp>
      <p:cxnSp>
        <p:nvCxnSpPr>
          <p:cNvPr id="20" name="AutoShape 12">
            <a:extLst>
              <a:ext uri="{FF2B5EF4-FFF2-40B4-BE49-F238E27FC236}">
                <a16:creationId xmlns:a16="http://schemas.microsoft.com/office/drawing/2014/main" id="{222E243F-108F-BEA6-4FB0-E7BF7C575CE1}"/>
              </a:ext>
            </a:extLst>
          </p:cNvPr>
          <p:cNvCxnSpPr>
            <a:cxnSpLocks noChangeShapeType="1"/>
          </p:cNvCxnSpPr>
          <p:nvPr/>
        </p:nvCxnSpPr>
        <p:spPr bwMode="auto">
          <a:xfrm>
            <a:off x="2592388" y="560574"/>
            <a:ext cx="3168650" cy="0"/>
          </a:xfrm>
          <a:prstGeom prst="straightConnector1">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21" name="Group 34">
            <a:extLst>
              <a:ext uri="{FF2B5EF4-FFF2-40B4-BE49-F238E27FC236}">
                <a16:creationId xmlns:a16="http://schemas.microsoft.com/office/drawing/2014/main" id="{06EE2862-2A9E-A176-6D9C-D067C4C8FB16}"/>
              </a:ext>
            </a:extLst>
          </p:cNvPr>
          <p:cNvGrpSpPr>
            <a:grpSpLocks noChangeAspect="1"/>
          </p:cNvGrpSpPr>
          <p:nvPr/>
        </p:nvGrpSpPr>
        <p:grpSpPr bwMode="auto">
          <a:xfrm>
            <a:off x="63500" y="-15490"/>
            <a:ext cx="1592883" cy="735917"/>
            <a:chOff x="230" y="217"/>
            <a:chExt cx="1096" cy="507"/>
          </a:xfrm>
        </p:grpSpPr>
        <p:sp>
          <p:nvSpPr>
            <p:cNvPr id="22" name="AutoShape 33">
              <a:extLst>
                <a:ext uri="{FF2B5EF4-FFF2-40B4-BE49-F238E27FC236}">
                  <a16:creationId xmlns:a16="http://schemas.microsoft.com/office/drawing/2014/main" id="{1C14934E-7F47-8CCE-1557-A683EFF2C36F}"/>
                </a:ext>
              </a:extLst>
            </p:cNvPr>
            <p:cNvSpPr>
              <a:spLocks noChangeAspect="1" noChangeArrowheads="1" noTextEdit="1"/>
            </p:cNvSpPr>
            <p:nvPr/>
          </p:nvSpPr>
          <p:spPr bwMode="auto">
            <a:xfrm>
              <a:off x="230" y="217"/>
              <a:ext cx="1096" cy="5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23" name="Freeform 37">
              <a:extLst>
                <a:ext uri="{FF2B5EF4-FFF2-40B4-BE49-F238E27FC236}">
                  <a16:creationId xmlns:a16="http://schemas.microsoft.com/office/drawing/2014/main" id="{2EFEC63A-7A24-076B-DCB9-A693F99B971B}"/>
                </a:ext>
              </a:extLst>
            </p:cNvPr>
            <p:cNvSpPr>
              <a:spLocks noEditPoints="1"/>
            </p:cNvSpPr>
            <p:nvPr/>
          </p:nvSpPr>
          <p:spPr bwMode="auto">
            <a:xfrm>
              <a:off x="661" y="366"/>
              <a:ext cx="544" cy="241"/>
            </a:xfrm>
            <a:custGeom>
              <a:avLst/>
              <a:gdLst>
                <a:gd name="T0" fmla="*/ 1 w 2179"/>
                <a:gd name="T1" fmla="*/ 1 h 964"/>
                <a:gd name="T2" fmla="*/ 2 w 2179"/>
                <a:gd name="T3" fmla="*/ 1 h 964"/>
                <a:gd name="T4" fmla="*/ 1 w 2179"/>
                <a:gd name="T5" fmla="*/ 1 h 964"/>
                <a:gd name="T6" fmla="*/ 1 w 2179"/>
                <a:gd name="T7" fmla="*/ 1 h 964"/>
                <a:gd name="T8" fmla="*/ 1 w 2179"/>
                <a:gd name="T9" fmla="*/ 1 h 964"/>
                <a:gd name="T10" fmla="*/ 1 w 2179"/>
                <a:gd name="T11" fmla="*/ 1 h 964"/>
                <a:gd name="T12" fmla="*/ 1 w 2179"/>
                <a:gd name="T13" fmla="*/ 1 h 964"/>
                <a:gd name="T14" fmla="*/ 0 w 2179"/>
                <a:gd name="T15" fmla="*/ 1 h 964"/>
                <a:gd name="T16" fmla="*/ 0 w 2179"/>
                <a:gd name="T17" fmla="*/ 1 h 964"/>
                <a:gd name="T18" fmla="*/ 0 w 2179"/>
                <a:gd name="T19" fmla="*/ 1 h 964"/>
                <a:gd name="T20" fmla="*/ 0 w 2179"/>
                <a:gd name="T21" fmla="*/ 1 h 964"/>
                <a:gd name="T22" fmla="*/ 0 w 2179"/>
                <a:gd name="T23" fmla="*/ 1 h 964"/>
                <a:gd name="T24" fmla="*/ 0 w 2179"/>
                <a:gd name="T25" fmla="*/ 1 h 964"/>
                <a:gd name="T26" fmla="*/ 1 w 2179"/>
                <a:gd name="T27" fmla="*/ 1 h 964"/>
                <a:gd name="T28" fmla="*/ 1 w 2179"/>
                <a:gd name="T29" fmla="*/ 1 h 964"/>
                <a:gd name="T30" fmla="*/ 1 w 2179"/>
                <a:gd name="T31" fmla="*/ 1 h 964"/>
                <a:gd name="T32" fmla="*/ 1 w 2179"/>
                <a:gd name="T33" fmla="*/ 1 h 964"/>
                <a:gd name="T34" fmla="*/ 1 w 2179"/>
                <a:gd name="T35" fmla="*/ 1 h 964"/>
                <a:gd name="T36" fmla="*/ 1 w 2179"/>
                <a:gd name="T37" fmla="*/ 1 h 964"/>
                <a:gd name="T38" fmla="*/ 0 w 2179"/>
                <a:gd name="T39" fmla="*/ 1 h 964"/>
                <a:gd name="T40" fmla="*/ 0 w 2179"/>
                <a:gd name="T41" fmla="*/ 1 h 964"/>
                <a:gd name="T42" fmla="*/ 0 w 2179"/>
                <a:gd name="T43" fmla="*/ 1 h 964"/>
                <a:gd name="T44" fmla="*/ 0 w 2179"/>
                <a:gd name="T45" fmla="*/ 1 h 964"/>
                <a:gd name="T46" fmla="*/ 2 w 2179"/>
                <a:gd name="T47" fmla="*/ 1 h 964"/>
                <a:gd name="T48" fmla="*/ 2 w 2179"/>
                <a:gd name="T49" fmla="*/ 1 h 964"/>
                <a:gd name="T50" fmla="*/ 1 w 2179"/>
                <a:gd name="T51" fmla="*/ 1 h 964"/>
                <a:gd name="T52" fmla="*/ 1 w 2179"/>
                <a:gd name="T53" fmla="*/ 1 h 964"/>
                <a:gd name="T54" fmla="*/ 1 w 2179"/>
                <a:gd name="T55" fmla="*/ 1 h 964"/>
                <a:gd name="T56" fmla="*/ 1 w 2179"/>
                <a:gd name="T57" fmla="*/ 1 h 964"/>
                <a:gd name="T58" fmla="*/ 0 w 2179"/>
                <a:gd name="T59" fmla="*/ 1 h 964"/>
                <a:gd name="T60" fmla="*/ 0 w 2179"/>
                <a:gd name="T61" fmla="*/ 1 h 964"/>
                <a:gd name="T62" fmla="*/ 0 w 2179"/>
                <a:gd name="T63" fmla="*/ 1 h 964"/>
                <a:gd name="T64" fmla="*/ 2 w 2179"/>
                <a:gd name="T65" fmla="*/ 1 h 964"/>
                <a:gd name="T66" fmla="*/ 2 w 2179"/>
                <a:gd name="T67" fmla="*/ 1 h 964"/>
                <a:gd name="T68" fmla="*/ 2 w 2179"/>
                <a:gd name="T69" fmla="*/ 1 h 964"/>
                <a:gd name="T70" fmla="*/ 2 w 2179"/>
                <a:gd name="T71" fmla="*/ 1 h 964"/>
                <a:gd name="T72" fmla="*/ 1 w 2179"/>
                <a:gd name="T73" fmla="*/ 1 h 964"/>
                <a:gd name="T74" fmla="*/ 1 w 2179"/>
                <a:gd name="T75" fmla="*/ 1 h 964"/>
                <a:gd name="T76" fmla="*/ 1 w 2179"/>
                <a:gd name="T77" fmla="*/ 1 h 964"/>
                <a:gd name="T78" fmla="*/ 1 w 2179"/>
                <a:gd name="T79" fmla="*/ 1 h 964"/>
                <a:gd name="T80" fmla="*/ 0 w 2179"/>
                <a:gd name="T81" fmla="*/ 1 h 964"/>
                <a:gd name="T82" fmla="*/ 0 w 2179"/>
                <a:gd name="T83" fmla="*/ 1 h 964"/>
                <a:gd name="T84" fmla="*/ 0 w 2179"/>
                <a:gd name="T85" fmla="*/ 1 h 964"/>
                <a:gd name="T86" fmla="*/ 0 w 2179"/>
                <a:gd name="T87" fmla="*/ 0 h 964"/>
                <a:gd name="T88" fmla="*/ 0 w 2179"/>
                <a:gd name="T89" fmla="*/ 0 h 964"/>
                <a:gd name="T90" fmla="*/ 0 w 2179"/>
                <a:gd name="T91" fmla="*/ 0 h 964"/>
                <a:gd name="T92" fmla="*/ 1 w 2179"/>
                <a:gd name="T93" fmla="*/ 0 h 964"/>
                <a:gd name="T94" fmla="*/ 0 w 2179"/>
                <a:gd name="T95" fmla="*/ 0 h 964"/>
                <a:gd name="T96" fmla="*/ 0 w 2179"/>
                <a:gd name="T97" fmla="*/ 0 h 964"/>
                <a:gd name="T98" fmla="*/ 0 w 2179"/>
                <a:gd name="T99" fmla="*/ 0 h 964"/>
                <a:gd name="T100" fmla="*/ 1 w 2179"/>
                <a:gd name="T101" fmla="*/ 0 h 964"/>
                <a:gd name="T102" fmla="*/ 1 w 2179"/>
                <a:gd name="T103" fmla="*/ 0 h 964"/>
                <a:gd name="T104" fmla="*/ 1 w 2179"/>
                <a:gd name="T105" fmla="*/ 0 h 964"/>
                <a:gd name="T106" fmla="*/ 1 w 2179"/>
                <a:gd name="T107" fmla="*/ 0 h 964"/>
                <a:gd name="T108" fmla="*/ 1 w 2179"/>
                <a:gd name="T109" fmla="*/ 0 h 964"/>
                <a:gd name="T110" fmla="*/ 0 w 2179"/>
                <a:gd name="T111" fmla="*/ 0 h 964"/>
                <a:gd name="T112" fmla="*/ 0 w 2179"/>
                <a:gd name="T113" fmla="*/ 0 h 964"/>
                <a:gd name="T114" fmla="*/ 0 w 2179"/>
                <a:gd name="T115" fmla="*/ 0 h 96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2179" h="964">
                  <a:moveTo>
                    <a:pt x="1059" y="766"/>
                  </a:moveTo>
                  <a:lnTo>
                    <a:pt x="1059" y="834"/>
                  </a:lnTo>
                  <a:lnTo>
                    <a:pt x="1085" y="834"/>
                  </a:lnTo>
                  <a:lnTo>
                    <a:pt x="1107" y="831"/>
                  </a:lnTo>
                  <a:lnTo>
                    <a:pt x="1121" y="825"/>
                  </a:lnTo>
                  <a:lnTo>
                    <a:pt x="1131" y="814"/>
                  </a:lnTo>
                  <a:lnTo>
                    <a:pt x="1133" y="799"/>
                  </a:lnTo>
                  <a:lnTo>
                    <a:pt x="1131" y="786"/>
                  </a:lnTo>
                  <a:lnTo>
                    <a:pt x="1123" y="776"/>
                  </a:lnTo>
                  <a:lnTo>
                    <a:pt x="1109" y="769"/>
                  </a:lnTo>
                  <a:lnTo>
                    <a:pt x="1089" y="766"/>
                  </a:lnTo>
                  <a:lnTo>
                    <a:pt x="1059" y="766"/>
                  </a:lnTo>
                  <a:close/>
                  <a:moveTo>
                    <a:pt x="1677" y="738"/>
                  </a:moveTo>
                  <a:lnTo>
                    <a:pt x="1714" y="738"/>
                  </a:lnTo>
                  <a:lnTo>
                    <a:pt x="1780" y="838"/>
                  </a:lnTo>
                  <a:lnTo>
                    <a:pt x="1845" y="738"/>
                  </a:lnTo>
                  <a:lnTo>
                    <a:pt x="1883" y="738"/>
                  </a:lnTo>
                  <a:lnTo>
                    <a:pt x="1796" y="867"/>
                  </a:lnTo>
                  <a:lnTo>
                    <a:pt x="1796" y="960"/>
                  </a:lnTo>
                  <a:lnTo>
                    <a:pt x="1764" y="960"/>
                  </a:lnTo>
                  <a:lnTo>
                    <a:pt x="1764" y="867"/>
                  </a:lnTo>
                  <a:lnTo>
                    <a:pt x="1677" y="738"/>
                  </a:lnTo>
                  <a:close/>
                  <a:moveTo>
                    <a:pt x="1487" y="738"/>
                  </a:moveTo>
                  <a:lnTo>
                    <a:pt x="1657" y="738"/>
                  </a:lnTo>
                  <a:lnTo>
                    <a:pt x="1657" y="766"/>
                  </a:lnTo>
                  <a:lnTo>
                    <a:pt x="1588" y="766"/>
                  </a:lnTo>
                  <a:lnTo>
                    <a:pt x="1588" y="960"/>
                  </a:lnTo>
                  <a:lnTo>
                    <a:pt x="1556" y="960"/>
                  </a:lnTo>
                  <a:lnTo>
                    <a:pt x="1556" y="766"/>
                  </a:lnTo>
                  <a:lnTo>
                    <a:pt x="1487" y="766"/>
                  </a:lnTo>
                  <a:lnTo>
                    <a:pt x="1487" y="738"/>
                  </a:lnTo>
                  <a:close/>
                  <a:moveTo>
                    <a:pt x="1410" y="738"/>
                  </a:moveTo>
                  <a:lnTo>
                    <a:pt x="1441" y="738"/>
                  </a:lnTo>
                  <a:lnTo>
                    <a:pt x="1441" y="960"/>
                  </a:lnTo>
                  <a:lnTo>
                    <a:pt x="1410" y="960"/>
                  </a:lnTo>
                  <a:lnTo>
                    <a:pt x="1410" y="738"/>
                  </a:lnTo>
                  <a:close/>
                  <a:moveTo>
                    <a:pt x="1027" y="738"/>
                  </a:moveTo>
                  <a:lnTo>
                    <a:pt x="1081" y="738"/>
                  </a:lnTo>
                  <a:lnTo>
                    <a:pt x="1097" y="738"/>
                  </a:lnTo>
                  <a:lnTo>
                    <a:pt x="1113" y="741"/>
                  </a:lnTo>
                  <a:lnTo>
                    <a:pt x="1128" y="744"/>
                  </a:lnTo>
                  <a:lnTo>
                    <a:pt x="1141" y="749"/>
                  </a:lnTo>
                  <a:lnTo>
                    <a:pt x="1152" y="757"/>
                  </a:lnTo>
                  <a:lnTo>
                    <a:pt x="1160" y="766"/>
                  </a:lnTo>
                  <a:lnTo>
                    <a:pt x="1165" y="781"/>
                  </a:lnTo>
                  <a:lnTo>
                    <a:pt x="1168" y="798"/>
                  </a:lnTo>
                  <a:lnTo>
                    <a:pt x="1164" y="818"/>
                  </a:lnTo>
                  <a:lnTo>
                    <a:pt x="1154" y="833"/>
                  </a:lnTo>
                  <a:lnTo>
                    <a:pt x="1140" y="843"/>
                  </a:lnTo>
                  <a:lnTo>
                    <a:pt x="1121" y="849"/>
                  </a:lnTo>
                  <a:lnTo>
                    <a:pt x="1121" y="850"/>
                  </a:lnTo>
                  <a:lnTo>
                    <a:pt x="1131" y="854"/>
                  </a:lnTo>
                  <a:lnTo>
                    <a:pt x="1137" y="861"/>
                  </a:lnTo>
                  <a:lnTo>
                    <a:pt x="1144" y="873"/>
                  </a:lnTo>
                  <a:lnTo>
                    <a:pt x="1185" y="960"/>
                  </a:lnTo>
                  <a:lnTo>
                    <a:pt x="1149" y="960"/>
                  </a:lnTo>
                  <a:lnTo>
                    <a:pt x="1115" y="883"/>
                  </a:lnTo>
                  <a:lnTo>
                    <a:pt x="1108" y="871"/>
                  </a:lnTo>
                  <a:lnTo>
                    <a:pt x="1099" y="865"/>
                  </a:lnTo>
                  <a:lnTo>
                    <a:pt x="1089" y="862"/>
                  </a:lnTo>
                  <a:lnTo>
                    <a:pt x="1077" y="862"/>
                  </a:lnTo>
                  <a:lnTo>
                    <a:pt x="1059" y="862"/>
                  </a:lnTo>
                  <a:lnTo>
                    <a:pt x="1059" y="960"/>
                  </a:lnTo>
                  <a:lnTo>
                    <a:pt x="1027" y="960"/>
                  </a:lnTo>
                  <a:lnTo>
                    <a:pt x="1027" y="738"/>
                  </a:lnTo>
                  <a:close/>
                  <a:moveTo>
                    <a:pt x="840" y="738"/>
                  </a:moveTo>
                  <a:lnTo>
                    <a:pt x="965" y="738"/>
                  </a:lnTo>
                  <a:lnTo>
                    <a:pt x="965" y="766"/>
                  </a:lnTo>
                  <a:lnTo>
                    <a:pt x="872" y="766"/>
                  </a:lnTo>
                  <a:lnTo>
                    <a:pt x="872" y="831"/>
                  </a:lnTo>
                  <a:lnTo>
                    <a:pt x="957" y="831"/>
                  </a:lnTo>
                  <a:lnTo>
                    <a:pt x="957" y="859"/>
                  </a:lnTo>
                  <a:lnTo>
                    <a:pt x="872" y="859"/>
                  </a:lnTo>
                  <a:lnTo>
                    <a:pt x="872" y="932"/>
                  </a:lnTo>
                  <a:lnTo>
                    <a:pt x="965" y="932"/>
                  </a:lnTo>
                  <a:lnTo>
                    <a:pt x="965" y="960"/>
                  </a:lnTo>
                  <a:lnTo>
                    <a:pt x="840" y="960"/>
                  </a:lnTo>
                  <a:lnTo>
                    <a:pt x="840" y="738"/>
                  </a:lnTo>
                  <a:close/>
                  <a:moveTo>
                    <a:pt x="586" y="738"/>
                  </a:moveTo>
                  <a:lnTo>
                    <a:pt x="622" y="738"/>
                  </a:lnTo>
                  <a:lnTo>
                    <a:pt x="691" y="932"/>
                  </a:lnTo>
                  <a:lnTo>
                    <a:pt x="761" y="738"/>
                  </a:lnTo>
                  <a:lnTo>
                    <a:pt x="794" y="738"/>
                  </a:lnTo>
                  <a:lnTo>
                    <a:pt x="709" y="960"/>
                  </a:lnTo>
                  <a:lnTo>
                    <a:pt x="670" y="960"/>
                  </a:lnTo>
                  <a:lnTo>
                    <a:pt x="586" y="738"/>
                  </a:lnTo>
                  <a:close/>
                  <a:moveTo>
                    <a:pt x="510" y="738"/>
                  </a:moveTo>
                  <a:lnTo>
                    <a:pt x="542" y="738"/>
                  </a:lnTo>
                  <a:lnTo>
                    <a:pt x="542" y="960"/>
                  </a:lnTo>
                  <a:lnTo>
                    <a:pt x="510" y="960"/>
                  </a:lnTo>
                  <a:lnTo>
                    <a:pt x="510" y="738"/>
                  </a:lnTo>
                  <a:close/>
                  <a:moveTo>
                    <a:pt x="267" y="738"/>
                  </a:moveTo>
                  <a:lnTo>
                    <a:pt x="311" y="738"/>
                  </a:lnTo>
                  <a:lnTo>
                    <a:pt x="408" y="918"/>
                  </a:lnTo>
                  <a:lnTo>
                    <a:pt x="409" y="918"/>
                  </a:lnTo>
                  <a:lnTo>
                    <a:pt x="409" y="738"/>
                  </a:lnTo>
                  <a:lnTo>
                    <a:pt x="441" y="738"/>
                  </a:lnTo>
                  <a:lnTo>
                    <a:pt x="441" y="960"/>
                  </a:lnTo>
                  <a:lnTo>
                    <a:pt x="400" y="960"/>
                  </a:lnTo>
                  <a:lnTo>
                    <a:pt x="300" y="778"/>
                  </a:lnTo>
                  <a:lnTo>
                    <a:pt x="299" y="778"/>
                  </a:lnTo>
                  <a:lnTo>
                    <a:pt x="299" y="960"/>
                  </a:lnTo>
                  <a:lnTo>
                    <a:pt x="267" y="960"/>
                  </a:lnTo>
                  <a:lnTo>
                    <a:pt x="267" y="738"/>
                  </a:lnTo>
                  <a:close/>
                  <a:moveTo>
                    <a:pt x="25" y="738"/>
                  </a:moveTo>
                  <a:lnTo>
                    <a:pt x="57" y="738"/>
                  </a:lnTo>
                  <a:lnTo>
                    <a:pt x="57" y="865"/>
                  </a:lnTo>
                  <a:lnTo>
                    <a:pt x="57" y="884"/>
                  </a:lnTo>
                  <a:lnTo>
                    <a:pt x="61" y="902"/>
                  </a:lnTo>
                  <a:lnTo>
                    <a:pt x="68" y="916"/>
                  </a:lnTo>
                  <a:lnTo>
                    <a:pt x="78" y="927"/>
                  </a:lnTo>
                  <a:lnTo>
                    <a:pt x="93" y="934"/>
                  </a:lnTo>
                  <a:lnTo>
                    <a:pt x="110" y="936"/>
                  </a:lnTo>
                  <a:lnTo>
                    <a:pt x="129" y="934"/>
                  </a:lnTo>
                  <a:lnTo>
                    <a:pt x="144" y="927"/>
                  </a:lnTo>
                  <a:lnTo>
                    <a:pt x="153" y="916"/>
                  </a:lnTo>
                  <a:lnTo>
                    <a:pt x="161" y="902"/>
                  </a:lnTo>
                  <a:lnTo>
                    <a:pt x="163" y="884"/>
                  </a:lnTo>
                  <a:lnTo>
                    <a:pt x="165" y="865"/>
                  </a:lnTo>
                  <a:lnTo>
                    <a:pt x="165" y="738"/>
                  </a:lnTo>
                  <a:lnTo>
                    <a:pt x="197" y="738"/>
                  </a:lnTo>
                  <a:lnTo>
                    <a:pt x="197" y="869"/>
                  </a:lnTo>
                  <a:lnTo>
                    <a:pt x="194" y="898"/>
                  </a:lnTo>
                  <a:lnTo>
                    <a:pt x="187" y="922"/>
                  </a:lnTo>
                  <a:lnTo>
                    <a:pt x="174" y="940"/>
                  </a:lnTo>
                  <a:lnTo>
                    <a:pt x="158" y="954"/>
                  </a:lnTo>
                  <a:lnTo>
                    <a:pt x="137" y="962"/>
                  </a:lnTo>
                  <a:lnTo>
                    <a:pt x="110" y="964"/>
                  </a:lnTo>
                  <a:lnTo>
                    <a:pt x="85" y="962"/>
                  </a:lnTo>
                  <a:lnTo>
                    <a:pt x="64" y="954"/>
                  </a:lnTo>
                  <a:lnTo>
                    <a:pt x="48" y="940"/>
                  </a:lnTo>
                  <a:lnTo>
                    <a:pt x="35" y="922"/>
                  </a:lnTo>
                  <a:lnTo>
                    <a:pt x="28" y="898"/>
                  </a:lnTo>
                  <a:lnTo>
                    <a:pt x="25" y="869"/>
                  </a:lnTo>
                  <a:lnTo>
                    <a:pt x="25" y="738"/>
                  </a:lnTo>
                  <a:close/>
                  <a:moveTo>
                    <a:pt x="1295" y="734"/>
                  </a:moveTo>
                  <a:lnTo>
                    <a:pt x="1318" y="737"/>
                  </a:lnTo>
                  <a:lnTo>
                    <a:pt x="1342" y="742"/>
                  </a:lnTo>
                  <a:lnTo>
                    <a:pt x="1338" y="772"/>
                  </a:lnTo>
                  <a:lnTo>
                    <a:pt x="1323" y="766"/>
                  </a:lnTo>
                  <a:lnTo>
                    <a:pt x="1311" y="764"/>
                  </a:lnTo>
                  <a:lnTo>
                    <a:pt x="1297" y="762"/>
                  </a:lnTo>
                  <a:lnTo>
                    <a:pt x="1285" y="764"/>
                  </a:lnTo>
                  <a:lnTo>
                    <a:pt x="1274" y="766"/>
                  </a:lnTo>
                  <a:lnTo>
                    <a:pt x="1266" y="772"/>
                  </a:lnTo>
                  <a:lnTo>
                    <a:pt x="1259" y="781"/>
                  </a:lnTo>
                  <a:lnTo>
                    <a:pt x="1257" y="793"/>
                  </a:lnTo>
                  <a:lnTo>
                    <a:pt x="1259" y="803"/>
                  </a:lnTo>
                  <a:lnTo>
                    <a:pt x="1266" y="811"/>
                  </a:lnTo>
                  <a:lnTo>
                    <a:pt x="1274" y="818"/>
                  </a:lnTo>
                  <a:lnTo>
                    <a:pt x="1286" y="825"/>
                  </a:lnTo>
                  <a:lnTo>
                    <a:pt x="1298" y="830"/>
                  </a:lnTo>
                  <a:lnTo>
                    <a:pt x="1311" y="837"/>
                  </a:lnTo>
                  <a:lnTo>
                    <a:pt x="1325" y="845"/>
                  </a:lnTo>
                  <a:lnTo>
                    <a:pt x="1335" y="854"/>
                  </a:lnTo>
                  <a:lnTo>
                    <a:pt x="1344" y="866"/>
                  </a:lnTo>
                  <a:lnTo>
                    <a:pt x="1350" y="881"/>
                  </a:lnTo>
                  <a:lnTo>
                    <a:pt x="1352" y="898"/>
                  </a:lnTo>
                  <a:lnTo>
                    <a:pt x="1350" y="916"/>
                  </a:lnTo>
                  <a:lnTo>
                    <a:pt x="1344" y="932"/>
                  </a:lnTo>
                  <a:lnTo>
                    <a:pt x="1335" y="944"/>
                  </a:lnTo>
                  <a:lnTo>
                    <a:pt x="1322" y="954"/>
                  </a:lnTo>
                  <a:lnTo>
                    <a:pt x="1307" y="959"/>
                  </a:lnTo>
                  <a:lnTo>
                    <a:pt x="1290" y="963"/>
                  </a:lnTo>
                  <a:lnTo>
                    <a:pt x="1271" y="964"/>
                  </a:lnTo>
                  <a:lnTo>
                    <a:pt x="1249" y="962"/>
                  </a:lnTo>
                  <a:lnTo>
                    <a:pt x="1226" y="955"/>
                  </a:lnTo>
                  <a:lnTo>
                    <a:pt x="1229" y="926"/>
                  </a:lnTo>
                  <a:lnTo>
                    <a:pt x="1242" y="930"/>
                  </a:lnTo>
                  <a:lnTo>
                    <a:pt x="1258" y="935"/>
                  </a:lnTo>
                  <a:lnTo>
                    <a:pt x="1275" y="936"/>
                  </a:lnTo>
                  <a:lnTo>
                    <a:pt x="1287" y="935"/>
                  </a:lnTo>
                  <a:lnTo>
                    <a:pt x="1298" y="931"/>
                  </a:lnTo>
                  <a:lnTo>
                    <a:pt x="1309" y="924"/>
                  </a:lnTo>
                  <a:lnTo>
                    <a:pt x="1317" y="914"/>
                  </a:lnTo>
                  <a:lnTo>
                    <a:pt x="1319" y="900"/>
                  </a:lnTo>
                  <a:lnTo>
                    <a:pt x="1317" y="888"/>
                  </a:lnTo>
                  <a:lnTo>
                    <a:pt x="1311" y="878"/>
                  </a:lnTo>
                  <a:lnTo>
                    <a:pt x="1302" y="871"/>
                  </a:lnTo>
                  <a:lnTo>
                    <a:pt x="1290" y="865"/>
                  </a:lnTo>
                  <a:lnTo>
                    <a:pt x="1278" y="858"/>
                  </a:lnTo>
                  <a:lnTo>
                    <a:pt x="1265" y="851"/>
                  </a:lnTo>
                  <a:lnTo>
                    <a:pt x="1253" y="845"/>
                  </a:lnTo>
                  <a:lnTo>
                    <a:pt x="1241" y="837"/>
                  </a:lnTo>
                  <a:lnTo>
                    <a:pt x="1232" y="826"/>
                  </a:lnTo>
                  <a:lnTo>
                    <a:pt x="1226" y="811"/>
                  </a:lnTo>
                  <a:lnTo>
                    <a:pt x="1224" y="796"/>
                  </a:lnTo>
                  <a:lnTo>
                    <a:pt x="1226" y="777"/>
                  </a:lnTo>
                  <a:lnTo>
                    <a:pt x="1233" y="762"/>
                  </a:lnTo>
                  <a:lnTo>
                    <a:pt x="1245" y="750"/>
                  </a:lnTo>
                  <a:lnTo>
                    <a:pt x="1258" y="741"/>
                  </a:lnTo>
                  <a:lnTo>
                    <a:pt x="1275" y="737"/>
                  </a:lnTo>
                  <a:lnTo>
                    <a:pt x="1295" y="734"/>
                  </a:lnTo>
                  <a:close/>
                  <a:moveTo>
                    <a:pt x="55" y="398"/>
                  </a:moveTo>
                  <a:lnTo>
                    <a:pt x="55" y="477"/>
                  </a:lnTo>
                  <a:lnTo>
                    <a:pt x="86" y="477"/>
                  </a:lnTo>
                  <a:lnTo>
                    <a:pt x="98" y="475"/>
                  </a:lnTo>
                  <a:lnTo>
                    <a:pt x="110" y="471"/>
                  </a:lnTo>
                  <a:lnTo>
                    <a:pt x="121" y="463"/>
                  </a:lnTo>
                  <a:lnTo>
                    <a:pt x="128" y="453"/>
                  </a:lnTo>
                  <a:lnTo>
                    <a:pt x="130" y="437"/>
                  </a:lnTo>
                  <a:lnTo>
                    <a:pt x="128" y="425"/>
                  </a:lnTo>
                  <a:lnTo>
                    <a:pt x="122" y="414"/>
                  </a:lnTo>
                  <a:lnTo>
                    <a:pt x="113" y="408"/>
                  </a:lnTo>
                  <a:lnTo>
                    <a:pt x="102" y="402"/>
                  </a:lnTo>
                  <a:lnTo>
                    <a:pt x="92" y="400"/>
                  </a:lnTo>
                  <a:lnTo>
                    <a:pt x="81" y="398"/>
                  </a:lnTo>
                  <a:lnTo>
                    <a:pt x="55" y="398"/>
                  </a:lnTo>
                  <a:close/>
                  <a:moveTo>
                    <a:pt x="310" y="396"/>
                  </a:moveTo>
                  <a:lnTo>
                    <a:pt x="291" y="397"/>
                  </a:lnTo>
                  <a:lnTo>
                    <a:pt x="274" y="405"/>
                  </a:lnTo>
                  <a:lnTo>
                    <a:pt x="260" y="416"/>
                  </a:lnTo>
                  <a:lnTo>
                    <a:pt x="251" y="429"/>
                  </a:lnTo>
                  <a:lnTo>
                    <a:pt x="243" y="445"/>
                  </a:lnTo>
                  <a:lnTo>
                    <a:pt x="239" y="463"/>
                  </a:lnTo>
                  <a:lnTo>
                    <a:pt x="237" y="482"/>
                  </a:lnTo>
                  <a:lnTo>
                    <a:pt x="238" y="501"/>
                  </a:lnTo>
                  <a:lnTo>
                    <a:pt x="243" y="518"/>
                  </a:lnTo>
                  <a:lnTo>
                    <a:pt x="250" y="535"/>
                  </a:lnTo>
                  <a:lnTo>
                    <a:pt x="260" y="548"/>
                  </a:lnTo>
                  <a:lnTo>
                    <a:pt x="274" y="559"/>
                  </a:lnTo>
                  <a:lnTo>
                    <a:pt x="290" y="566"/>
                  </a:lnTo>
                  <a:lnTo>
                    <a:pt x="310" y="568"/>
                  </a:lnTo>
                  <a:lnTo>
                    <a:pt x="331" y="566"/>
                  </a:lnTo>
                  <a:lnTo>
                    <a:pt x="347" y="559"/>
                  </a:lnTo>
                  <a:lnTo>
                    <a:pt x="360" y="548"/>
                  </a:lnTo>
                  <a:lnTo>
                    <a:pt x="371" y="535"/>
                  </a:lnTo>
                  <a:lnTo>
                    <a:pt x="377" y="518"/>
                  </a:lnTo>
                  <a:lnTo>
                    <a:pt x="381" y="501"/>
                  </a:lnTo>
                  <a:lnTo>
                    <a:pt x="384" y="482"/>
                  </a:lnTo>
                  <a:lnTo>
                    <a:pt x="381" y="463"/>
                  </a:lnTo>
                  <a:lnTo>
                    <a:pt x="377" y="445"/>
                  </a:lnTo>
                  <a:lnTo>
                    <a:pt x="369" y="429"/>
                  </a:lnTo>
                  <a:lnTo>
                    <a:pt x="360" y="416"/>
                  </a:lnTo>
                  <a:lnTo>
                    <a:pt x="347" y="405"/>
                  </a:lnTo>
                  <a:lnTo>
                    <a:pt x="330" y="397"/>
                  </a:lnTo>
                  <a:lnTo>
                    <a:pt x="310" y="396"/>
                  </a:lnTo>
                  <a:close/>
                  <a:moveTo>
                    <a:pt x="1920" y="371"/>
                  </a:moveTo>
                  <a:lnTo>
                    <a:pt x="1952" y="371"/>
                  </a:lnTo>
                  <a:lnTo>
                    <a:pt x="1952" y="592"/>
                  </a:lnTo>
                  <a:lnTo>
                    <a:pt x="1920" y="592"/>
                  </a:lnTo>
                  <a:lnTo>
                    <a:pt x="1920" y="371"/>
                  </a:lnTo>
                  <a:close/>
                  <a:moveTo>
                    <a:pt x="1677" y="371"/>
                  </a:moveTo>
                  <a:lnTo>
                    <a:pt x="1719" y="371"/>
                  </a:lnTo>
                  <a:lnTo>
                    <a:pt x="1817" y="550"/>
                  </a:lnTo>
                  <a:lnTo>
                    <a:pt x="1819" y="550"/>
                  </a:lnTo>
                  <a:lnTo>
                    <a:pt x="1819" y="371"/>
                  </a:lnTo>
                  <a:lnTo>
                    <a:pt x="1851" y="371"/>
                  </a:lnTo>
                  <a:lnTo>
                    <a:pt x="1851" y="592"/>
                  </a:lnTo>
                  <a:lnTo>
                    <a:pt x="1809" y="592"/>
                  </a:lnTo>
                  <a:lnTo>
                    <a:pt x="1708" y="410"/>
                  </a:lnTo>
                  <a:lnTo>
                    <a:pt x="1708" y="592"/>
                  </a:lnTo>
                  <a:lnTo>
                    <a:pt x="1677" y="592"/>
                  </a:lnTo>
                  <a:lnTo>
                    <a:pt x="1677" y="371"/>
                  </a:lnTo>
                  <a:close/>
                  <a:moveTo>
                    <a:pt x="1435" y="371"/>
                  </a:moveTo>
                  <a:lnTo>
                    <a:pt x="1467" y="371"/>
                  </a:lnTo>
                  <a:lnTo>
                    <a:pt x="1467" y="463"/>
                  </a:lnTo>
                  <a:lnTo>
                    <a:pt x="1573" y="463"/>
                  </a:lnTo>
                  <a:lnTo>
                    <a:pt x="1573" y="371"/>
                  </a:lnTo>
                  <a:lnTo>
                    <a:pt x="1605" y="371"/>
                  </a:lnTo>
                  <a:lnTo>
                    <a:pt x="1605" y="592"/>
                  </a:lnTo>
                  <a:lnTo>
                    <a:pt x="1573" y="592"/>
                  </a:lnTo>
                  <a:lnTo>
                    <a:pt x="1573" y="491"/>
                  </a:lnTo>
                  <a:lnTo>
                    <a:pt x="1467" y="491"/>
                  </a:lnTo>
                  <a:lnTo>
                    <a:pt x="1467" y="592"/>
                  </a:lnTo>
                  <a:lnTo>
                    <a:pt x="1435" y="592"/>
                  </a:lnTo>
                  <a:lnTo>
                    <a:pt x="1435" y="371"/>
                  </a:lnTo>
                  <a:close/>
                  <a:moveTo>
                    <a:pt x="1038" y="371"/>
                  </a:moveTo>
                  <a:lnTo>
                    <a:pt x="1161" y="371"/>
                  </a:lnTo>
                  <a:lnTo>
                    <a:pt x="1161" y="398"/>
                  </a:lnTo>
                  <a:lnTo>
                    <a:pt x="1068" y="398"/>
                  </a:lnTo>
                  <a:lnTo>
                    <a:pt x="1068" y="463"/>
                  </a:lnTo>
                  <a:lnTo>
                    <a:pt x="1153" y="463"/>
                  </a:lnTo>
                  <a:lnTo>
                    <a:pt x="1153" y="491"/>
                  </a:lnTo>
                  <a:lnTo>
                    <a:pt x="1068" y="491"/>
                  </a:lnTo>
                  <a:lnTo>
                    <a:pt x="1068" y="564"/>
                  </a:lnTo>
                  <a:lnTo>
                    <a:pt x="1161" y="564"/>
                  </a:lnTo>
                  <a:lnTo>
                    <a:pt x="1161" y="592"/>
                  </a:lnTo>
                  <a:lnTo>
                    <a:pt x="1038" y="592"/>
                  </a:lnTo>
                  <a:lnTo>
                    <a:pt x="1038" y="371"/>
                  </a:lnTo>
                  <a:close/>
                  <a:moveTo>
                    <a:pt x="820" y="371"/>
                  </a:moveTo>
                  <a:lnTo>
                    <a:pt x="990" y="371"/>
                  </a:lnTo>
                  <a:lnTo>
                    <a:pt x="990" y="398"/>
                  </a:lnTo>
                  <a:lnTo>
                    <a:pt x="921" y="398"/>
                  </a:lnTo>
                  <a:lnTo>
                    <a:pt x="921" y="592"/>
                  </a:lnTo>
                  <a:lnTo>
                    <a:pt x="889" y="592"/>
                  </a:lnTo>
                  <a:lnTo>
                    <a:pt x="889" y="398"/>
                  </a:lnTo>
                  <a:lnTo>
                    <a:pt x="820" y="398"/>
                  </a:lnTo>
                  <a:lnTo>
                    <a:pt x="820" y="371"/>
                  </a:lnTo>
                  <a:close/>
                  <a:moveTo>
                    <a:pt x="594" y="371"/>
                  </a:moveTo>
                  <a:lnTo>
                    <a:pt x="631" y="371"/>
                  </a:lnTo>
                  <a:lnTo>
                    <a:pt x="697" y="470"/>
                  </a:lnTo>
                  <a:lnTo>
                    <a:pt x="763" y="371"/>
                  </a:lnTo>
                  <a:lnTo>
                    <a:pt x="800" y="371"/>
                  </a:lnTo>
                  <a:lnTo>
                    <a:pt x="713" y="501"/>
                  </a:lnTo>
                  <a:lnTo>
                    <a:pt x="713" y="592"/>
                  </a:lnTo>
                  <a:lnTo>
                    <a:pt x="682" y="592"/>
                  </a:lnTo>
                  <a:lnTo>
                    <a:pt x="682" y="501"/>
                  </a:lnTo>
                  <a:lnTo>
                    <a:pt x="594" y="371"/>
                  </a:lnTo>
                  <a:close/>
                  <a:moveTo>
                    <a:pt x="476" y="371"/>
                  </a:moveTo>
                  <a:lnTo>
                    <a:pt x="508" y="371"/>
                  </a:lnTo>
                  <a:lnTo>
                    <a:pt x="508" y="564"/>
                  </a:lnTo>
                  <a:lnTo>
                    <a:pt x="601" y="564"/>
                  </a:lnTo>
                  <a:lnTo>
                    <a:pt x="601" y="592"/>
                  </a:lnTo>
                  <a:lnTo>
                    <a:pt x="476" y="592"/>
                  </a:lnTo>
                  <a:lnTo>
                    <a:pt x="476" y="371"/>
                  </a:lnTo>
                  <a:close/>
                  <a:moveTo>
                    <a:pt x="23" y="371"/>
                  </a:moveTo>
                  <a:lnTo>
                    <a:pt x="81" y="371"/>
                  </a:lnTo>
                  <a:lnTo>
                    <a:pt x="100" y="372"/>
                  </a:lnTo>
                  <a:lnTo>
                    <a:pt x="117" y="376"/>
                  </a:lnTo>
                  <a:lnTo>
                    <a:pt x="133" y="381"/>
                  </a:lnTo>
                  <a:lnTo>
                    <a:pt x="146" y="390"/>
                  </a:lnTo>
                  <a:lnTo>
                    <a:pt x="155" y="402"/>
                  </a:lnTo>
                  <a:lnTo>
                    <a:pt x="162" y="417"/>
                  </a:lnTo>
                  <a:lnTo>
                    <a:pt x="163" y="437"/>
                  </a:lnTo>
                  <a:lnTo>
                    <a:pt x="162" y="457"/>
                  </a:lnTo>
                  <a:lnTo>
                    <a:pt x="155" y="473"/>
                  </a:lnTo>
                  <a:lnTo>
                    <a:pt x="146" y="485"/>
                  </a:lnTo>
                  <a:lnTo>
                    <a:pt x="133" y="494"/>
                  </a:lnTo>
                  <a:lnTo>
                    <a:pt x="118" y="499"/>
                  </a:lnTo>
                  <a:lnTo>
                    <a:pt x="102" y="503"/>
                  </a:lnTo>
                  <a:lnTo>
                    <a:pt x="85" y="505"/>
                  </a:lnTo>
                  <a:lnTo>
                    <a:pt x="55" y="505"/>
                  </a:lnTo>
                  <a:lnTo>
                    <a:pt x="55" y="592"/>
                  </a:lnTo>
                  <a:lnTo>
                    <a:pt x="23" y="592"/>
                  </a:lnTo>
                  <a:lnTo>
                    <a:pt x="23" y="371"/>
                  </a:lnTo>
                  <a:close/>
                  <a:moveTo>
                    <a:pt x="2128" y="367"/>
                  </a:moveTo>
                  <a:lnTo>
                    <a:pt x="2154" y="369"/>
                  </a:lnTo>
                  <a:lnTo>
                    <a:pt x="2177" y="377"/>
                  </a:lnTo>
                  <a:lnTo>
                    <a:pt x="2175" y="408"/>
                  </a:lnTo>
                  <a:lnTo>
                    <a:pt x="2154" y="398"/>
                  </a:lnTo>
                  <a:lnTo>
                    <a:pt x="2130" y="396"/>
                  </a:lnTo>
                  <a:lnTo>
                    <a:pt x="2106" y="398"/>
                  </a:lnTo>
                  <a:lnTo>
                    <a:pt x="2084" y="406"/>
                  </a:lnTo>
                  <a:lnTo>
                    <a:pt x="2067" y="420"/>
                  </a:lnTo>
                  <a:lnTo>
                    <a:pt x="2055" y="437"/>
                  </a:lnTo>
                  <a:lnTo>
                    <a:pt x="2047" y="458"/>
                  </a:lnTo>
                  <a:lnTo>
                    <a:pt x="2045" y="482"/>
                  </a:lnTo>
                  <a:lnTo>
                    <a:pt x="2047" y="506"/>
                  </a:lnTo>
                  <a:lnTo>
                    <a:pt x="2055" y="527"/>
                  </a:lnTo>
                  <a:lnTo>
                    <a:pt x="2068" y="545"/>
                  </a:lnTo>
                  <a:lnTo>
                    <a:pt x="2086" y="558"/>
                  </a:lnTo>
                  <a:lnTo>
                    <a:pt x="2106" y="566"/>
                  </a:lnTo>
                  <a:lnTo>
                    <a:pt x="2128" y="568"/>
                  </a:lnTo>
                  <a:lnTo>
                    <a:pt x="2146" y="567"/>
                  </a:lnTo>
                  <a:lnTo>
                    <a:pt x="2163" y="563"/>
                  </a:lnTo>
                  <a:lnTo>
                    <a:pt x="2176" y="558"/>
                  </a:lnTo>
                  <a:lnTo>
                    <a:pt x="2179" y="588"/>
                  </a:lnTo>
                  <a:lnTo>
                    <a:pt x="2160" y="594"/>
                  </a:lnTo>
                  <a:lnTo>
                    <a:pt x="2143" y="596"/>
                  </a:lnTo>
                  <a:lnTo>
                    <a:pt x="2127" y="596"/>
                  </a:lnTo>
                  <a:lnTo>
                    <a:pt x="2099" y="594"/>
                  </a:lnTo>
                  <a:lnTo>
                    <a:pt x="2074" y="586"/>
                  </a:lnTo>
                  <a:lnTo>
                    <a:pt x="2053" y="574"/>
                  </a:lnTo>
                  <a:lnTo>
                    <a:pt x="2034" y="556"/>
                  </a:lnTo>
                  <a:lnTo>
                    <a:pt x="2022" y="535"/>
                  </a:lnTo>
                  <a:lnTo>
                    <a:pt x="2014" y="510"/>
                  </a:lnTo>
                  <a:lnTo>
                    <a:pt x="2010" y="481"/>
                  </a:lnTo>
                  <a:lnTo>
                    <a:pt x="2014" y="453"/>
                  </a:lnTo>
                  <a:lnTo>
                    <a:pt x="2022" y="429"/>
                  </a:lnTo>
                  <a:lnTo>
                    <a:pt x="2035" y="408"/>
                  </a:lnTo>
                  <a:lnTo>
                    <a:pt x="2054" y="390"/>
                  </a:lnTo>
                  <a:lnTo>
                    <a:pt x="2075" y="377"/>
                  </a:lnTo>
                  <a:lnTo>
                    <a:pt x="2100" y="371"/>
                  </a:lnTo>
                  <a:lnTo>
                    <a:pt x="2128" y="367"/>
                  </a:lnTo>
                  <a:close/>
                  <a:moveTo>
                    <a:pt x="1331" y="367"/>
                  </a:moveTo>
                  <a:lnTo>
                    <a:pt x="1356" y="369"/>
                  </a:lnTo>
                  <a:lnTo>
                    <a:pt x="1382" y="377"/>
                  </a:lnTo>
                  <a:lnTo>
                    <a:pt x="1379" y="408"/>
                  </a:lnTo>
                  <a:lnTo>
                    <a:pt x="1356" y="398"/>
                  </a:lnTo>
                  <a:lnTo>
                    <a:pt x="1334" y="396"/>
                  </a:lnTo>
                  <a:lnTo>
                    <a:pt x="1309" y="398"/>
                  </a:lnTo>
                  <a:lnTo>
                    <a:pt x="1289" y="406"/>
                  </a:lnTo>
                  <a:lnTo>
                    <a:pt x="1271" y="420"/>
                  </a:lnTo>
                  <a:lnTo>
                    <a:pt x="1258" y="437"/>
                  </a:lnTo>
                  <a:lnTo>
                    <a:pt x="1250" y="458"/>
                  </a:lnTo>
                  <a:lnTo>
                    <a:pt x="1247" y="482"/>
                  </a:lnTo>
                  <a:lnTo>
                    <a:pt x="1251" y="506"/>
                  </a:lnTo>
                  <a:lnTo>
                    <a:pt x="1259" y="527"/>
                  </a:lnTo>
                  <a:lnTo>
                    <a:pt x="1273" y="545"/>
                  </a:lnTo>
                  <a:lnTo>
                    <a:pt x="1290" y="558"/>
                  </a:lnTo>
                  <a:lnTo>
                    <a:pt x="1310" y="566"/>
                  </a:lnTo>
                  <a:lnTo>
                    <a:pt x="1331" y="568"/>
                  </a:lnTo>
                  <a:lnTo>
                    <a:pt x="1348" y="567"/>
                  </a:lnTo>
                  <a:lnTo>
                    <a:pt x="1366" y="563"/>
                  </a:lnTo>
                  <a:lnTo>
                    <a:pt x="1380" y="558"/>
                  </a:lnTo>
                  <a:lnTo>
                    <a:pt x="1382" y="588"/>
                  </a:lnTo>
                  <a:lnTo>
                    <a:pt x="1364" y="594"/>
                  </a:lnTo>
                  <a:lnTo>
                    <a:pt x="1346" y="596"/>
                  </a:lnTo>
                  <a:lnTo>
                    <a:pt x="1331" y="596"/>
                  </a:lnTo>
                  <a:lnTo>
                    <a:pt x="1303" y="594"/>
                  </a:lnTo>
                  <a:lnTo>
                    <a:pt x="1278" y="586"/>
                  </a:lnTo>
                  <a:lnTo>
                    <a:pt x="1255" y="574"/>
                  </a:lnTo>
                  <a:lnTo>
                    <a:pt x="1238" y="556"/>
                  </a:lnTo>
                  <a:lnTo>
                    <a:pt x="1225" y="535"/>
                  </a:lnTo>
                  <a:lnTo>
                    <a:pt x="1217" y="510"/>
                  </a:lnTo>
                  <a:lnTo>
                    <a:pt x="1214" y="481"/>
                  </a:lnTo>
                  <a:lnTo>
                    <a:pt x="1217" y="453"/>
                  </a:lnTo>
                  <a:lnTo>
                    <a:pt x="1226" y="429"/>
                  </a:lnTo>
                  <a:lnTo>
                    <a:pt x="1240" y="408"/>
                  </a:lnTo>
                  <a:lnTo>
                    <a:pt x="1257" y="390"/>
                  </a:lnTo>
                  <a:lnTo>
                    <a:pt x="1279" y="377"/>
                  </a:lnTo>
                  <a:lnTo>
                    <a:pt x="1303" y="371"/>
                  </a:lnTo>
                  <a:lnTo>
                    <a:pt x="1331" y="367"/>
                  </a:lnTo>
                  <a:close/>
                  <a:moveTo>
                    <a:pt x="310" y="367"/>
                  </a:moveTo>
                  <a:lnTo>
                    <a:pt x="337" y="371"/>
                  </a:lnTo>
                  <a:lnTo>
                    <a:pt x="361" y="378"/>
                  </a:lnTo>
                  <a:lnTo>
                    <a:pt x="380" y="392"/>
                  </a:lnTo>
                  <a:lnTo>
                    <a:pt x="396" y="409"/>
                  </a:lnTo>
                  <a:lnTo>
                    <a:pt x="408" y="430"/>
                  </a:lnTo>
                  <a:lnTo>
                    <a:pt x="415" y="454"/>
                  </a:lnTo>
                  <a:lnTo>
                    <a:pt x="417" y="482"/>
                  </a:lnTo>
                  <a:lnTo>
                    <a:pt x="415" y="510"/>
                  </a:lnTo>
                  <a:lnTo>
                    <a:pt x="408" y="534"/>
                  </a:lnTo>
                  <a:lnTo>
                    <a:pt x="396" y="555"/>
                  </a:lnTo>
                  <a:lnTo>
                    <a:pt x="381" y="572"/>
                  </a:lnTo>
                  <a:lnTo>
                    <a:pt x="361" y="586"/>
                  </a:lnTo>
                  <a:lnTo>
                    <a:pt x="337" y="594"/>
                  </a:lnTo>
                  <a:lnTo>
                    <a:pt x="310" y="596"/>
                  </a:lnTo>
                  <a:lnTo>
                    <a:pt x="283" y="594"/>
                  </a:lnTo>
                  <a:lnTo>
                    <a:pt x="259" y="586"/>
                  </a:lnTo>
                  <a:lnTo>
                    <a:pt x="239" y="572"/>
                  </a:lnTo>
                  <a:lnTo>
                    <a:pt x="225" y="555"/>
                  </a:lnTo>
                  <a:lnTo>
                    <a:pt x="213" y="534"/>
                  </a:lnTo>
                  <a:lnTo>
                    <a:pt x="206" y="510"/>
                  </a:lnTo>
                  <a:lnTo>
                    <a:pt x="203" y="482"/>
                  </a:lnTo>
                  <a:lnTo>
                    <a:pt x="206" y="454"/>
                  </a:lnTo>
                  <a:lnTo>
                    <a:pt x="213" y="430"/>
                  </a:lnTo>
                  <a:lnTo>
                    <a:pt x="225" y="409"/>
                  </a:lnTo>
                  <a:lnTo>
                    <a:pt x="241" y="392"/>
                  </a:lnTo>
                  <a:lnTo>
                    <a:pt x="259" y="378"/>
                  </a:lnTo>
                  <a:lnTo>
                    <a:pt x="283" y="371"/>
                  </a:lnTo>
                  <a:lnTo>
                    <a:pt x="310" y="367"/>
                  </a:lnTo>
                  <a:close/>
                  <a:moveTo>
                    <a:pt x="310" y="28"/>
                  </a:moveTo>
                  <a:lnTo>
                    <a:pt x="291" y="31"/>
                  </a:lnTo>
                  <a:lnTo>
                    <a:pt x="274" y="37"/>
                  </a:lnTo>
                  <a:lnTo>
                    <a:pt x="260" y="48"/>
                  </a:lnTo>
                  <a:lnTo>
                    <a:pt x="251" y="61"/>
                  </a:lnTo>
                  <a:lnTo>
                    <a:pt x="243" y="77"/>
                  </a:lnTo>
                  <a:lnTo>
                    <a:pt x="239" y="96"/>
                  </a:lnTo>
                  <a:lnTo>
                    <a:pt x="237" y="114"/>
                  </a:lnTo>
                  <a:lnTo>
                    <a:pt x="238" y="133"/>
                  </a:lnTo>
                  <a:lnTo>
                    <a:pt x="243" y="151"/>
                  </a:lnTo>
                  <a:lnTo>
                    <a:pt x="250" y="167"/>
                  </a:lnTo>
                  <a:lnTo>
                    <a:pt x="260" y="181"/>
                  </a:lnTo>
                  <a:lnTo>
                    <a:pt x="274" y="191"/>
                  </a:lnTo>
                  <a:lnTo>
                    <a:pt x="290" y="198"/>
                  </a:lnTo>
                  <a:lnTo>
                    <a:pt x="310" y="201"/>
                  </a:lnTo>
                  <a:lnTo>
                    <a:pt x="331" y="198"/>
                  </a:lnTo>
                  <a:lnTo>
                    <a:pt x="347" y="191"/>
                  </a:lnTo>
                  <a:lnTo>
                    <a:pt x="360" y="181"/>
                  </a:lnTo>
                  <a:lnTo>
                    <a:pt x="371" y="167"/>
                  </a:lnTo>
                  <a:lnTo>
                    <a:pt x="377" y="151"/>
                  </a:lnTo>
                  <a:lnTo>
                    <a:pt x="381" y="133"/>
                  </a:lnTo>
                  <a:lnTo>
                    <a:pt x="384" y="114"/>
                  </a:lnTo>
                  <a:lnTo>
                    <a:pt x="381" y="96"/>
                  </a:lnTo>
                  <a:lnTo>
                    <a:pt x="377" y="77"/>
                  </a:lnTo>
                  <a:lnTo>
                    <a:pt x="369" y="61"/>
                  </a:lnTo>
                  <a:lnTo>
                    <a:pt x="360" y="48"/>
                  </a:lnTo>
                  <a:lnTo>
                    <a:pt x="347" y="37"/>
                  </a:lnTo>
                  <a:lnTo>
                    <a:pt x="330" y="31"/>
                  </a:lnTo>
                  <a:lnTo>
                    <a:pt x="310" y="28"/>
                  </a:lnTo>
                  <a:close/>
                  <a:moveTo>
                    <a:pt x="963" y="4"/>
                  </a:moveTo>
                  <a:lnTo>
                    <a:pt x="995" y="4"/>
                  </a:lnTo>
                  <a:lnTo>
                    <a:pt x="995" y="101"/>
                  </a:lnTo>
                  <a:lnTo>
                    <a:pt x="1091" y="4"/>
                  </a:lnTo>
                  <a:lnTo>
                    <a:pt x="1133" y="4"/>
                  </a:lnTo>
                  <a:lnTo>
                    <a:pt x="1028" y="108"/>
                  </a:lnTo>
                  <a:lnTo>
                    <a:pt x="1141" y="226"/>
                  </a:lnTo>
                  <a:lnTo>
                    <a:pt x="1095" y="226"/>
                  </a:lnTo>
                  <a:lnTo>
                    <a:pt x="995" y="117"/>
                  </a:lnTo>
                  <a:lnTo>
                    <a:pt x="995" y="226"/>
                  </a:lnTo>
                  <a:lnTo>
                    <a:pt x="963" y="226"/>
                  </a:lnTo>
                  <a:lnTo>
                    <a:pt x="963" y="4"/>
                  </a:lnTo>
                  <a:close/>
                  <a:moveTo>
                    <a:pt x="476" y="4"/>
                  </a:moveTo>
                  <a:lnTo>
                    <a:pt x="529" y="4"/>
                  </a:lnTo>
                  <a:lnTo>
                    <a:pt x="598" y="187"/>
                  </a:lnTo>
                  <a:lnTo>
                    <a:pt x="667" y="4"/>
                  </a:lnTo>
                  <a:lnTo>
                    <a:pt x="719" y="4"/>
                  </a:lnTo>
                  <a:lnTo>
                    <a:pt x="719" y="226"/>
                  </a:lnTo>
                  <a:lnTo>
                    <a:pt x="687" y="226"/>
                  </a:lnTo>
                  <a:lnTo>
                    <a:pt x="687" y="33"/>
                  </a:lnTo>
                  <a:lnTo>
                    <a:pt x="614" y="226"/>
                  </a:lnTo>
                  <a:lnTo>
                    <a:pt x="582" y="226"/>
                  </a:lnTo>
                  <a:lnTo>
                    <a:pt x="509" y="33"/>
                  </a:lnTo>
                  <a:lnTo>
                    <a:pt x="508" y="33"/>
                  </a:lnTo>
                  <a:lnTo>
                    <a:pt x="508" y="226"/>
                  </a:lnTo>
                  <a:lnTo>
                    <a:pt x="476" y="226"/>
                  </a:lnTo>
                  <a:lnTo>
                    <a:pt x="476" y="4"/>
                  </a:lnTo>
                  <a:close/>
                  <a:moveTo>
                    <a:pt x="0" y="4"/>
                  </a:moveTo>
                  <a:lnTo>
                    <a:pt x="169" y="4"/>
                  </a:lnTo>
                  <a:lnTo>
                    <a:pt x="169" y="32"/>
                  </a:lnTo>
                  <a:lnTo>
                    <a:pt x="101" y="32"/>
                  </a:lnTo>
                  <a:lnTo>
                    <a:pt x="101" y="226"/>
                  </a:lnTo>
                  <a:lnTo>
                    <a:pt x="69" y="226"/>
                  </a:lnTo>
                  <a:lnTo>
                    <a:pt x="69" y="32"/>
                  </a:lnTo>
                  <a:lnTo>
                    <a:pt x="0" y="32"/>
                  </a:lnTo>
                  <a:lnTo>
                    <a:pt x="0" y="4"/>
                  </a:lnTo>
                  <a:close/>
                  <a:moveTo>
                    <a:pt x="848" y="0"/>
                  </a:moveTo>
                  <a:lnTo>
                    <a:pt x="872" y="1"/>
                  </a:lnTo>
                  <a:lnTo>
                    <a:pt x="895" y="8"/>
                  </a:lnTo>
                  <a:lnTo>
                    <a:pt x="890" y="37"/>
                  </a:lnTo>
                  <a:lnTo>
                    <a:pt x="877" y="32"/>
                  </a:lnTo>
                  <a:lnTo>
                    <a:pt x="864" y="28"/>
                  </a:lnTo>
                  <a:lnTo>
                    <a:pt x="849" y="28"/>
                  </a:lnTo>
                  <a:lnTo>
                    <a:pt x="838" y="28"/>
                  </a:lnTo>
                  <a:lnTo>
                    <a:pt x="828" y="32"/>
                  </a:lnTo>
                  <a:lnTo>
                    <a:pt x="818" y="37"/>
                  </a:lnTo>
                  <a:lnTo>
                    <a:pt x="812" y="45"/>
                  </a:lnTo>
                  <a:lnTo>
                    <a:pt x="810" y="57"/>
                  </a:lnTo>
                  <a:lnTo>
                    <a:pt x="812" y="68"/>
                  </a:lnTo>
                  <a:lnTo>
                    <a:pt x="818" y="76"/>
                  </a:lnTo>
                  <a:lnTo>
                    <a:pt x="828" y="84"/>
                  </a:lnTo>
                  <a:lnTo>
                    <a:pt x="838" y="89"/>
                  </a:lnTo>
                  <a:lnTo>
                    <a:pt x="852" y="96"/>
                  </a:lnTo>
                  <a:lnTo>
                    <a:pt x="864" y="102"/>
                  </a:lnTo>
                  <a:lnTo>
                    <a:pt x="877" y="109"/>
                  </a:lnTo>
                  <a:lnTo>
                    <a:pt x="887" y="118"/>
                  </a:lnTo>
                  <a:lnTo>
                    <a:pt x="897" y="130"/>
                  </a:lnTo>
                  <a:lnTo>
                    <a:pt x="903" y="145"/>
                  </a:lnTo>
                  <a:lnTo>
                    <a:pt x="905" y="163"/>
                  </a:lnTo>
                  <a:lnTo>
                    <a:pt x="903" y="182"/>
                  </a:lnTo>
                  <a:lnTo>
                    <a:pt x="897" y="197"/>
                  </a:lnTo>
                  <a:lnTo>
                    <a:pt x="887" y="208"/>
                  </a:lnTo>
                  <a:lnTo>
                    <a:pt x="874" y="218"/>
                  </a:lnTo>
                  <a:lnTo>
                    <a:pt x="860" y="224"/>
                  </a:lnTo>
                  <a:lnTo>
                    <a:pt x="842" y="228"/>
                  </a:lnTo>
                  <a:lnTo>
                    <a:pt x="824" y="228"/>
                  </a:lnTo>
                  <a:lnTo>
                    <a:pt x="801" y="226"/>
                  </a:lnTo>
                  <a:lnTo>
                    <a:pt x="779" y="219"/>
                  </a:lnTo>
                  <a:lnTo>
                    <a:pt x="783" y="190"/>
                  </a:lnTo>
                  <a:lnTo>
                    <a:pt x="796" y="195"/>
                  </a:lnTo>
                  <a:lnTo>
                    <a:pt x="812" y="199"/>
                  </a:lnTo>
                  <a:lnTo>
                    <a:pt x="828" y="201"/>
                  </a:lnTo>
                  <a:lnTo>
                    <a:pt x="840" y="199"/>
                  </a:lnTo>
                  <a:lnTo>
                    <a:pt x="852" y="195"/>
                  </a:lnTo>
                  <a:lnTo>
                    <a:pt x="861" y="189"/>
                  </a:lnTo>
                  <a:lnTo>
                    <a:pt x="869" y="178"/>
                  </a:lnTo>
                  <a:lnTo>
                    <a:pt x="872" y="165"/>
                  </a:lnTo>
                  <a:lnTo>
                    <a:pt x="869" y="153"/>
                  </a:lnTo>
                  <a:lnTo>
                    <a:pt x="864" y="143"/>
                  </a:lnTo>
                  <a:lnTo>
                    <a:pt x="854" y="135"/>
                  </a:lnTo>
                  <a:lnTo>
                    <a:pt x="842" y="129"/>
                  </a:lnTo>
                  <a:lnTo>
                    <a:pt x="830" y="122"/>
                  </a:lnTo>
                  <a:lnTo>
                    <a:pt x="817" y="117"/>
                  </a:lnTo>
                  <a:lnTo>
                    <a:pt x="805" y="109"/>
                  </a:lnTo>
                  <a:lnTo>
                    <a:pt x="793" y="101"/>
                  </a:lnTo>
                  <a:lnTo>
                    <a:pt x="785" y="90"/>
                  </a:lnTo>
                  <a:lnTo>
                    <a:pt x="779" y="77"/>
                  </a:lnTo>
                  <a:lnTo>
                    <a:pt x="776" y="60"/>
                  </a:lnTo>
                  <a:lnTo>
                    <a:pt x="779" y="41"/>
                  </a:lnTo>
                  <a:lnTo>
                    <a:pt x="787" y="27"/>
                  </a:lnTo>
                  <a:lnTo>
                    <a:pt x="797" y="15"/>
                  </a:lnTo>
                  <a:lnTo>
                    <a:pt x="812" y="7"/>
                  </a:lnTo>
                  <a:lnTo>
                    <a:pt x="829" y="1"/>
                  </a:lnTo>
                  <a:lnTo>
                    <a:pt x="848" y="0"/>
                  </a:lnTo>
                  <a:close/>
                  <a:moveTo>
                    <a:pt x="310" y="0"/>
                  </a:moveTo>
                  <a:lnTo>
                    <a:pt x="337" y="3"/>
                  </a:lnTo>
                  <a:lnTo>
                    <a:pt x="361" y="11"/>
                  </a:lnTo>
                  <a:lnTo>
                    <a:pt x="380" y="24"/>
                  </a:lnTo>
                  <a:lnTo>
                    <a:pt x="396" y="41"/>
                  </a:lnTo>
                  <a:lnTo>
                    <a:pt x="408" y="62"/>
                  </a:lnTo>
                  <a:lnTo>
                    <a:pt x="415" y="88"/>
                  </a:lnTo>
                  <a:lnTo>
                    <a:pt x="417" y="114"/>
                  </a:lnTo>
                  <a:lnTo>
                    <a:pt x="415" y="142"/>
                  </a:lnTo>
                  <a:lnTo>
                    <a:pt x="408" y="166"/>
                  </a:lnTo>
                  <a:lnTo>
                    <a:pt x="396" y="187"/>
                  </a:lnTo>
                  <a:lnTo>
                    <a:pt x="381" y="205"/>
                  </a:lnTo>
                  <a:lnTo>
                    <a:pt x="361" y="218"/>
                  </a:lnTo>
                  <a:lnTo>
                    <a:pt x="337" y="226"/>
                  </a:lnTo>
                  <a:lnTo>
                    <a:pt x="310" y="228"/>
                  </a:lnTo>
                  <a:lnTo>
                    <a:pt x="283" y="226"/>
                  </a:lnTo>
                  <a:lnTo>
                    <a:pt x="259" y="218"/>
                  </a:lnTo>
                  <a:lnTo>
                    <a:pt x="239" y="205"/>
                  </a:lnTo>
                  <a:lnTo>
                    <a:pt x="225" y="187"/>
                  </a:lnTo>
                  <a:lnTo>
                    <a:pt x="213" y="166"/>
                  </a:lnTo>
                  <a:lnTo>
                    <a:pt x="206" y="142"/>
                  </a:lnTo>
                  <a:lnTo>
                    <a:pt x="203" y="114"/>
                  </a:lnTo>
                  <a:lnTo>
                    <a:pt x="206" y="88"/>
                  </a:lnTo>
                  <a:lnTo>
                    <a:pt x="213" y="62"/>
                  </a:lnTo>
                  <a:lnTo>
                    <a:pt x="225" y="41"/>
                  </a:lnTo>
                  <a:lnTo>
                    <a:pt x="241" y="24"/>
                  </a:lnTo>
                  <a:lnTo>
                    <a:pt x="259" y="11"/>
                  </a:lnTo>
                  <a:lnTo>
                    <a:pt x="283" y="3"/>
                  </a:lnTo>
                  <a:lnTo>
                    <a:pt x="310" y="0"/>
                  </a:lnTo>
                  <a:close/>
                </a:path>
              </a:pathLst>
            </a:custGeom>
            <a:solidFill>
              <a:schemeClr val="tx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dirty="0"/>
            </a:p>
          </p:txBody>
        </p:sp>
        <p:sp>
          <p:nvSpPr>
            <p:cNvPr id="24" name="Freeform 38">
              <a:extLst>
                <a:ext uri="{FF2B5EF4-FFF2-40B4-BE49-F238E27FC236}">
                  <a16:creationId xmlns:a16="http://schemas.microsoft.com/office/drawing/2014/main" id="{3A180A6A-AD1C-7EA1-44A0-BD47813AAF4E}"/>
                </a:ext>
              </a:extLst>
            </p:cNvPr>
            <p:cNvSpPr>
              <a:spLocks noEditPoints="1"/>
            </p:cNvSpPr>
            <p:nvPr/>
          </p:nvSpPr>
          <p:spPr bwMode="auto">
            <a:xfrm>
              <a:off x="348" y="434"/>
              <a:ext cx="266" cy="172"/>
            </a:xfrm>
            <a:custGeom>
              <a:avLst/>
              <a:gdLst>
                <a:gd name="T0" fmla="*/ 0 w 1066"/>
                <a:gd name="T1" fmla="*/ 0 h 690"/>
                <a:gd name="T2" fmla="*/ 1 w 1066"/>
                <a:gd name="T3" fmla="*/ 0 h 690"/>
                <a:gd name="T4" fmla="*/ 1 w 1066"/>
                <a:gd name="T5" fmla="*/ 1 h 690"/>
                <a:gd name="T6" fmla="*/ 0 w 1066"/>
                <a:gd name="T7" fmla="*/ 1 h 690"/>
                <a:gd name="T8" fmla="*/ 0 w 1066"/>
                <a:gd name="T9" fmla="*/ 0 h 690"/>
                <a:gd name="T10" fmla="*/ 1 w 1066"/>
                <a:gd name="T11" fmla="*/ 0 h 690"/>
                <a:gd name="T12" fmla="*/ 1 w 1066"/>
                <a:gd name="T13" fmla="*/ 0 h 690"/>
                <a:gd name="T14" fmla="*/ 1 w 1066"/>
                <a:gd name="T15" fmla="*/ 1 h 690"/>
                <a:gd name="T16" fmla="*/ 1 w 1066"/>
                <a:gd name="T17" fmla="*/ 1 h 690"/>
                <a:gd name="T18" fmla="*/ 1 w 1066"/>
                <a:gd name="T19" fmla="*/ 0 h 690"/>
                <a:gd name="T20" fmla="*/ 0 w 1066"/>
                <a:gd name="T21" fmla="*/ 0 h 690"/>
                <a:gd name="T22" fmla="*/ 0 w 1066"/>
                <a:gd name="T23" fmla="*/ 0 h 690"/>
                <a:gd name="T24" fmla="*/ 0 w 1066"/>
                <a:gd name="T25" fmla="*/ 1 h 690"/>
                <a:gd name="T26" fmla="*/ 0 w 1066"/>
                <a:gd name="T27" fmla="*/ 1 h 690"/>
                <a:gd name="T28" fmla="*/ 0 w 1066"/>
                <a:gd name="T29" fmla="*/ 0 h 69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66" h="690">
                  <a:moveTo>
                    <a:pt x="376" y="376"/>
                  </a:moveTo>
                  <a:lnTo>
                    <a:pt x="690" y="376"/>
                  </a:lnTo>
                  <a:lnTo>
                    <a:pt x="690" y="690"/>
                  </a:lnTo>
                  <a:lnTo>
                    <a:pt x="376" y="690"/>
                  </a:lnTo>
                  <a:lnTo>
                    <a:pt x="376" y="376"/>
                  </a:lnTo>
                  <a:close/>
                  <a:moveTo>
                    <a:pt x="752" y="0"/>
                  </a:moveTo>
                  <a:lnTo>
                    <a:pt x="1066" y="0"/>
                  </a:lnTo>
                  <a:lnTo>
                    <a:pt x="1066" y="690"/>
                  </a:lnTo>
                  <a:lnTo>
                    <a:pt x="752" y="690"/>
                  </a:lnTo>
                  <a:lnTo>
                    <a:pt x="752" y="0"/>
                  </a:lnTo>
                  <a:close/>
                  <a:moveTo>
                    <a:pt x="0" y="0"/>
                  </a:moveTo>
                  <a:lnTo>
                    <a:pt x="314" y="0"/>
                  </a:lnTo>
                  <a:lnTo>
                    <a:pt x="314" y="690"/>
                  </a:lnTo>
                  <a:lnTo>
                    <a:pt x="0" y="690"/>
                  </a:lnTo>
                  <a:lnTo>
                    <a:pt x="0" y="0"/>
                  </a:lnTo>
                  <a:close/>
                </a:path>
              </a:pathLst>
            </a:custGeom>
            <a:solidFill>
              <a:schemeClr val="tx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5" name="Freeform 39">
              <a:extLst>
                <a:ext uri="{FF2B5EF4-FFF2-40B4-BE49-F238E27FC236}">
                  <a16:creationId xmlns:a16="http://schemas.microsoft.com/office/drawing/2014/main" id="{26AA564B-9CCB-75D0-FE30-EE102E2D62E7}"/>
                </a:ext>
              </a:extLst>
            </p:cNvPr>
            <p:cNvSpPr>
              <a:spLocks noEditPoints="1"/>
            </p:cNvSpPr>
            <p:nvPr/>
          </p:nvSpPr>
          <p:spPr bwMode="auto">
            <a:xfrm>
              <a:off x="348" y="340"/>
              <a:ext cx="266" cy="172"/>
            </a:xfrm>
            <a:custGeom>
              <a:avLst/>
              <a:gdLst>
                <a:gd name="T0" fmla="*/ 1 w 1066"/>
                <a:gd name="T1" fmla="*/ 0 h 690"/>
                <a:gd name="T2" fmla="*/ 1 w 1066"/>
                <a:gd name="T3" fmla="*/ 0 h 690"/>
                <a:gd name="T4" fmla="*/ 1 w 1066"/>
                <a:gd name="T5" fmla="*/ 0 h 690"/>
                <a:gd name="T6" fmla="*/ 1 w 1066"/>
                <a:gd name="T7" fmla="*/ 0 h 690"/>
                <a:gd name="T8" fmla="*/ 1 w 1066"/>
                <a:gd name="T9" fmla="*/ 0 h 690"/>
                <a:gd name="T10" fmla="*/ 0 w 1066"/>
                <a:gd name="T11" fmla="*/ 0 h 690"/>
                <a:gd name="T12" fmla="*/ 1 w 1066"/>
                <a:gd name="T13" fmla="*/ 0 h 690"/>
                <a:gd name="T14" fmla="*/ 1 w 1066"/>
                <a:gd name="T15" fmla="*/ 1 h 690"/>
                <a:gd name="T16" fmla="*/ 0 w 1066"/>
                <a:gd name="T17" fmla="*/ 1 h 690"/>
                <a:gd name="T18" fmla="*/ 0 w 1066"/>
                <a:gd name="T19" fmla="*/ 0 h 690"/>
                <a:gd name="T20" fmla="*/ 0 w 1066"/>
                <a:gd name="T21" fmla="*/ 0 h 690"/>
                <a:gd name="T22" fmla="*/ 0 w 1066"/>
                <a:gd name="T23" fmla="*/ 0 h 690"/>
                <a:gd name="T24" fmla="*/ 0 w 1066"/>
                <a:gd name="T25" fmla="*/ 0 h 690"/>
                <a:gd name="T26" fmla="*/ 0 w 1066"/>
                <a:gd name="T27" fmla="*/ 0 h 690"/>
                <a:gd name="T28" fmla="*/ 0 w 1066"/>
                <a:gd name="T29" fmla="*/ 0 h 69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66" h="690">
                  <a:moveTo>
                    <a:pt x="752" y="0"/>
                  </a:moveTo>
                  <a:lnTo>
                    <a:pt x="1066" y="0"/>
                  </a:lnTo>
                  <a:lnTo>
                    <a:pt x="1066" y="314"/>
                  </a:lnTo>
                  <a:lnTo>
                    <a:pt x="752" y="314"/>
                  </a:lnTo>
                  <a:lnTo>
                    <a:pt x="752" y="0"/>
                  </a:lnTo>
                  <a:close/>
                  <a:moveTo>
                    <a:pt x="376" y="0"/>
                  </a:moveTo>
                  <a:lnTo>
                    <a:pt x="690" y="0"/>
                  </a:lnTo>
                  <a:lnTo>
                    <a:pt x="690" y="690"/>
                  </a:lnTo>
                  <a:lnTo>
                    <a:pt x="376" y="690"/>
                  </a:lnTo>
                  <a:lnTo>
                    <a:pt x="376" y="0"/>
                  </a:lnTo>
                  <a:close/>
                  <a:moveTo>
                    <a:pt x="0" y="0"/>
                  </a:moveTo>
                  <a:lnTo>
                    <a:pt x="314" y="0"/>
                  </a:lnTo>
                  <a:lnTo>
                    <a:pt x="314" y="314"/>
                  </a:lnTo>
                  <a:lnTo>
                    <a:pt x="0" y="314"/>
                  </a:lnTo>
                  <a:lnTo>
                    <a:pt x="0" y="0"/>
                  </a:lnTo>
                  <a:close/>
                </a:path>
              </a:pathLst>
            </a:custGeom>
            <a:solidFill>
              <a:srgbClr val="80BF44"/>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grpSp>
    </p:spTree>
    <p:extLst>
      <p:ext uri="{BB962C8B-B14F-4D97-AF65-F5344CB8AC3E}">
        <p14:creationId xmlns:p14="http://schemas.microsoft.com/office/powerpoint/2010/main" val="5779293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C21F39ED-1CD3-478C-BDA8-9D16E8B3B798}"/>
              </a:ext>
            </a:extLst>
          </p:cNvPr>
          <p:cNvSpPr>
            <a:spLocks noGrp="1" noChangeArrowheads="1"/>
          </p:cNvSpPr>
          <p:nvPr>
            <p:ph type="title"/>
          </p:nvPr>
        </p:nvSpPr>
        <p:spPr>
          <a:xfrm>
            <a:off x="2592388" y="30900"/>
            <a:ext cx="3095625" cy="544512"/>
          </a:xfrm>
        </p:spPr>
        <p:txBody>
          <a:bodyPr/>
          <a:lstStyle/>
          <a:p>
            <a:pPr eaLnBrk="1" hangingPunct="1"/>
            <a:r>
              <a:rPr lang="en-US" altLang="en-US" sz="1500" b="1" dirty="0">
                <a:solidFill>
                  <a:schemeClr val="bg2"/>
                </a:solidFill>
                <a:latin typeface="Calibri" panose="020F0502020204030204" pitchFamily="34" charset="0"/>
              </a:rPr>
              <a:t>Overlap integral of Gaussian vs. q-Gaussian</a:t>
            </a:r>
          </a:p>
        </p:txBody>
      </p:sp>
      <p:sp>
        <p:nvSpPr>
          <p:cNvPr id="3076" name="Rectangle 5">
            <a:extLst>
              <a:ext uri="{FF2B5EF4-FFF2-40B4-BE49-F238E27FC236}">
                <a16:creationId xmlns:a16="http://schemas.microsoft.com/office/drawing/2014/main" id="{92022922-E30C-4F8C-A94C-07DBE30B864E}"/>
              </a:ext>
            </a:extLst>
          </p:cNvPr>
          <p:cNvSpPr>
            <a:spLocks noChangeArrowheads="1"/>
          </p:cNvSpPr>
          <p:nvPr/>
        </p:nvSpPr>
        <p:spPr bwMode="auto">
          <a:xfrm>
            <a:off x="5329238" y="3889375"/>
            <a:ext cx="431800" cy="431800"/>
          </a:xfrm>
          <a:prstGeom prst="rect">
            <a:avLst/>
          </a:prstGeom>
          <a:solidFill>
            <a:srgbClr val="96969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278" tIns="34139" rIns="68278" bIns="34139" anchor="ctr"/>
          <a:lstStyle>
            <a:lvl1pPr defTabSz="576263" eaLnBrk="0" hangingPunct="0">
              <a:defRPr sz="1100">
                <a:solidFill>
                  <a:schemeClr val="tx1"/>
                </a:solidFill>
                <a:latin typeface="Arial" panose="020B0604020202020204" pitchFamily="34" charset="0"/>
              </a:defRPr>
            </a:lvl1pPr>
            <a:lvl2pPr marL="742950" indent="-285750" defTabSz="576263" eaLnBrk="0" hangingPunct="0">
              <a:defRPr sz="1100">
                <a:solidFill>
                  <a:schemeClr val="tx1"/>
                </a:solidFill>
                <a:latin typeface="Arial" panose="020B0604020202020204" pitchFamily="34" charset="0"/>
              </a:defRPr>
            </a:lvl2pPr>
            <a:lvl3pPr marL="1143000" indent="-228600" defTabSz="576263" eaLnBrk="0" hangingPunct="0">
              <a:defRPr sz="1100">
                <a:solidFill>
                  <a:schemeClr val="tx1"/>
                </a:solidFill>
                <a:latin typeface="Arial" panose="020B0604020202020204" pitchFamily="34" charset="0"/>
              </a:defRPr>
            </a:lvl3pPr>
            <a:lvl4pPr marL="1600200" indent="-228600" defTabSz="576263" eaLnBrk="0" hangingPunct="0">
              <a:defRPr sz="1100">
                <a:solidFill>
                  <a:schemeClr val="tx1"/>
                </a:solidFill>
                <a:latin typeface="Arial" panose="020B0604020202020204" pitchFamily="34" charset="0"/>
              </a:defRPr>
            </a:lvl4pPr>
            <a:lvl5pPr marL="2057400" indent="-228600" defTabSz="576263" eaLnBrk="0" hangingPunct="0">
              <a:defRPr sz="1100">
                <a:solidFill>
                  <a:schemeClr val="tx1"/>
                </a:solidFill>
                <a:latin typeface="Arial" panose="020B0604020202020204" pitchFamily="34" charset="0"/>
              </a:defRPr>
            </a:lvl5pPr>
            <a:lvl6pPr marL="2514600" indent="-228600" defTabSz="576263" eaLnBrk="0" fontAlgn="base" hangingPunct="0">
              <a:spcBef>
                <a:spcPct val="0"/>
              </a:spcBef>
              <a:spcAft>
                <a:spcPct val="0"/>
              </a:spcAft>
              <a:defRPr sz="1100">
                <a:solidFill>
                  <a:schemeClr val="tx1"/>
                </a:solidFill>
                <a:latin typeface="Arial" panose="020B0604020202020204" pitchFamily="34" charset="0"/>
              </a:defRPr>
            </a:lvl6pPr>
            <a:lvl7pPr marL="2971800" indent="-228600" defTabSz="576263" eaLnBrk="0" fontAlgn="base" hangingPunct="0">
              <a:spcBef>
                <a:spcPct val="0"/>
              </a:spcBef>
              <a:spcAft>
                <a:spcPct val="0"/>
              </a:spcAft>
              <a:defRPr sz="1100">
                <a:solidFill>
                  <a:schemeClr val="tx1"/>
                </a:solidFill>
                <a:latin typeface="Arial" panose="020B0604020202020204" pitchFamily="34" charset="0"/>
              </a:defRPr>
            </a:lvl7pPr>
            <a:lvl8pPr marL="3429000" indent="-228600" defTabSz="576263" eaLnBrk="0" fontAlgn="base" hangingPunct="0">
              <a:spcBef>
                <a:spcPct val="0"/>
              </a:spcBef>
              <a:spcAft>
                <a:spcPct val="0"/>
              </a:spcAft>
              <a:defRPr sz="1100">
                <a:solidFill>
                  <a:schemeClr val="tx1"/>
                </a:solidFill>
                <a:latin typeface="Arial" panose="020B0604020202020204" pitchFamily="34" charset="0"/>
              </a:defRPr>
            </a:lvl8pPr>
            <a:lvl9pPr marL="3886200" indent="-228600" defTabSz="576263" eaLnBrk="0" fontAlgn="base" hangingPunct="0">
              <a:spcBef>
                <a:spcPct val="0"/>
              </a:spcBef>
              <a:spcAft>
                <a:spcPct val="0"/>
              </a:spcAft>
              <a:defRPr sz="1100">
                <a:solidFill>
                  <a:schemeClr val="tx1"/>
                </a:solidFill>
                <a:latin typeface="Arial" panose="020B0604020202020204" pitchFamily="34" charset="0"/>
              </a:defRPr>
            </a:lvl9pPr>
          </a:lstStyle>
          <a:p>
            <a:pPr algn="ctr" eaLnBrk="1" hangingPunct="1"/>
            <a:r>
              <a:rPr lang="en-US" altLang="en-US" sz="900" dirty="0"/>
              <a:t>8</a:t>
            </a:r>
            <a:endParaRPr lang="ru-RU" altLang="en-US" sz="900" dirty="0"/>
          </a:p>
        </p:txBody>
      </p:sp>
      <p:sp>
        <p:nvSpPr>
          <p:cNvPr id="3077" name="Text Box 8">
            <a:extLst>
              <a:ext uri="{FF2B5EF4-FFF2-40B4-BE49-F238E27FC236}">
                <a16:creationId xmlns:a16="http://schemas.microsoft.com/office/drawing/2014/main" id="{A9B37F90-5802-491C-9473-99734F16E627}"/>
              </a:ext>
            </a:extLst>
          </p:cNvPr>
          <p:cNvSpPr txBox="1">
            <a:spLocks noChangeArrowheads="1"/>
          </p:cNvSpPr>
          <p:nvPr/>
        </p:nvSpPr>
        <p:spPr bwMode="auto">
          <a:xfrm>
            <a:off x="2447925" y="3889375"/>
            <a:ext cx="2784475" cy="1920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278" tIns="34139" rIns="68278" bIns="34139">
            <a:spAutoFit/>
          </a:bodyPr>
          <a:lstStyle>
            <a:lvl1pPr defTabSz="576263" eaLnBrk="0" hangingPunct="0">
              <a:defRPr sz="1100">
                <a:solidFill>
                  <a:schemeClr val="tx1"/>
                </a:solidFill>
                <a:latin typeface="Arial" panose="020B0604020202020204" pitchFamily="34" charset="0"/>
              </a:defRPr>
            </a:lvl1pPr>
            <a:lvl2pPr marL="742950" indent="-285750" defTabSz="576263" eaLnBrk="0" hangingPunct="0">
              <a:defRPr sz="1100">
                <a:solidFill>
                  <a:schemeClr val="tx1"/>
                </a:solidFill>
                <a:latin typeface="Arial" panose="020B0604020202020204" pitchFamily="34" charset="0"/>
              </a:defRPr>
            </a:lvl2pPr>
            <a:lvl3pPr marL="1143000" indent="-228600" defTabSz="576263" eaLnBrk="0" hangingPunct="0">
              <a:defRPr sz="1100">
                <a:solidFill>
                  <a:schemeClr val="tx1"/>
                </a:solidFill>
                <a:latin typeface="Arial" panose="020B0604020202020204" pitchFamily="34" charset="0"/>
              </a:defRPr>
            </a:lvl3pPr>
            <a:lvl4pPr marL="1600200" indent="-228600" defTabSz="576263" eaLnBrk="0" hangingPunct="0">
              <a:defRPr sz="1100">
                <a:solidFill>
                  <a:schemeClr val="tx1"/>
                </a:solidFill>
                <a:latin typeface="Arial" panose="020B0604020202020204" pitchFamily="34" charset="0"/>
              </a:defRPr>
            </a:lvl4pPr>
            <a:lvl5pPr marL="2057400" indent="-228600" defTabSz="576263" eaLnBrk="0" hangingPunct="0">
              <a:defRPr sz="1100">
                <a:solidFill>
                  <a:schemeClr val="tx1"/>
                </a:solidFill>
                <a:latin typeface="Arial" panose="020B0604020202020204" pitchFamily="34" charset="0"/>
              </a:defRPr>
            </a:lvl5pPr>
            <a:lvl6pPr marL="2514600" indent="-228600" defTabSz="576263" eaLnBrk="0" fontAlgn="base" hangingPunct="0">
              <a:spcBef>
                <a:spcPct val="0"/>
              </a:spcBef>
              <a:spcAft>
                <a:spcPct val="0"/>
              </a:spcAft>
              <a:defRPr sz="1100">
                <a:solidFill>
                  <a:schemeClr val="tx1"/>
                </a:solidFill>
                <a:latin typeface="Arial" panose="020B0604020202020204" pitchFamily="34" charset="0"/>
              </a:defRPr>
            </a:lvl6pPr>
            <a:lvl7pPr marL="2971800" indent="-228600" defTabSz="576263" eaLnBrk="0" fontAlgn="base" hangingPunct="0">
              <a:spcBef>
                <a:spcPct val="0"/>
              </a:spcBef>
              <a:spcAft>
                <a:spcPct val="0"/>
              </a:spcAft>
              <a:defRPr sz="1100">
                <a:solidFill>
                  <a:schemeClr val="tx1"/>
                </a:solidFill>
                <a:latin typeface="Arial" panose="020B0604020202020204" pitchFamily="34" charset="0"/>
              </a:defRPr>
            </a:lvl7pPr>
            <a:lvl8pPr marL="3429000" indent="-228600" defTabSz="576263" eaLnBrk="0" fontAlgn="base" hangingPunct="0">
              <a:spcBef>
                <a:spcPct val="0"/>
              </a:spcBef>
              <a:spcAft>
                <a:spcPct val="0"/>
              </a:spcAft>
              <a:defRPr sz="1100">
                <a:solidFill>
                  <a:schemeClr val="tx1"/>
                </a:solidFill>
                <a:latin typeface="Arial" panose="020B0604020202020204" pitchFamily="34" charset="0"/>
              </a:defRPr>
            </a:lvl8pPr>
            <a:lvl9pPr marL="3886200" indent="-228600" defTabSz="576263" eaLnBrk="0" fontAlgn="base" hangingPunct="0">
              <a:spcBef>
                <a:spcPct val="0"/>
              </a:spcBef>
              <a:spcAft>
                <a:spcPct val="0"/>
              </a:spcAft>
              <a:defRPr sz="1100">
                <a:solidFill>
                  <a:schemeClr val="tx1"/>
                </a:solidFill>
                <a:latin typeface="Arial" panose="020B0604020202020204" pitchFamily="34" charset="0"/>
              </a:defRPr>
            </a:lvl9pPr>
          </a:lstStyle>
          <a:p>
            <a:pPr eaLnBrk="1" hangingPunct="1"/>
            <a:endParaRPr lang="ru-RU" altLang="en-US" sz="800" dirty="0">
              <a:solidFill>
                <a:schemeClr val="bg2"/>
              </a:solidFill>
            </a:endParaRPr>
          </a:p>
        </p:txBody>
      </p:sp>
      <p:sp>
        <p:nvSpPr>
          <p:cNvPr id="6" name="TextBox 5">
            <a:extLst>
              <a:ext uri="{FF2B5EF4-FFF2-40B4-BE49-F238E27FC236}">
                <a16:creationId xmlns:a16="http://schemas.microsoft.com/office/drawing/2014/main" id="{0F668E44-025F-A3BD-C5B1-3AEA7236B670}"/>
              </a:ext>
            </a:extLst>
          </p:cNvPr>
          <p:cNvSpPr txBox="1"/>
          <p:nvPr/>
        </p:nvSpPr>
        <p:spPr>
          <a:xfrm>
            <a:off x="1901824" y="2603385"/>
            <a:ext cx="242374" cy="215444"/>
          </a:xfrm>
          <a:prstGeom prst="rect">
            <a:avLst/>
          </a:prstGeom>
          <a:noFill/>
        </p:spPr>
        <p:txBody>
          <a:bodyPr wrap="none" rtlCol="0">
            <a:spAutoFit/>
          </a:bodyPr>
          <a:lstStyle/>
          <a:p>
            <a:r>
              <a:rPr lang="en-US" sz="800" dirty="0"/>
              <a:t>a</a:t>
            </a:r>
            <a:endParaRPr lang="en-GB" dirty="0"/>
          </a:p>
        </p:txBody>
      </p:sp>
      <p:sp>
        <p:nvSpPr>
          <p:cNvPr id="21" name="TextBox 20">
            <a:extLst>
              <a:ext uri="{FF2B5EF4-FFF2-40B4-BE49-F238E27FC236}">
                <a16:creationId xmlns:a16="http://schemas.microsoft.com/office/drawing/2014/main" id="{D00E0C6E-397B-FD17-E832-D1319431388B}"/>
              </a:ext>
            </a:extLst>
          </p:cNvPr>
          <p:cNvSpPr txBox="1"/>
          <p:nvPr/>
        </p:nvSpPr>
        <p:spPr>
          <a:xfrm>
            <a:off x="3433302" y="2603385"/>
            <a:ext cx="242374" cy="215444"/>
          </a:xfrm>
          <a:prstGeom prst="rect">
            <a:avLst/>
          </a:prstGeom>
          <a:noFill/>
        </p:spPr>
        <p:txBody>
          <a:bodyPr wrap="none" rtlCol="0">
            <a:spAutoFit/>
          </a:bodyPr>
          <a:lstStyle/>
          <a:p>
            <a:r>
              <a:rPr lang="en-US" sz="800" dirty="0"/>
              <a:t>b</a:t>
            </a:r>
            <a:endParaRPr lang="en-GB" dirty="0"/>
          </a:p>
        </p:txBody>
      </p:sp>
      <p:sp>
        <p:nvSpPr>
          <p:cNvPr id="7" name="TextBox 6">
            <a:extLst>
              <a:ext uri="{FF2B5EF4-FFF2-40B4-BE49-F238E27FC236}">
                <a16:creationId xmlns:a16="http://schemas.microsoft.com/office/drawing/2014/main" id="{FB497A5D-F933-87E6-A854-B42C194E64B5}"/>
              </a:ext>
            </a:extLst>
          </p:cNvPr>
          <p:cNvSpPr txBox="1"/>
          <p:nvPr/>
        </p:nvSpPr>
        <p:spPr>
          <a:xfrm>
            <a:off x="1541784" y="2603385"/>
            <a:ext cx="242374" cy="215444"/>
          </a:xfrm>
          <a:prstGeom prst="rect">
            <a:avLst/>
          </a:prstGeom>
          <a:noFill/>
        </p:spPr>
        <p:txBody>
          <a:bodyPr wrap="none" rtlCol="0">
            <a:spAutoFit/>
          </a:bodyPr>
          <a:lstStyle/>
          <a:p>
            <a:r>
              <a:rPr lang="en-US" sz="800" dirty="0"/>
              <a:t>1</a:t>
            </a:r>
            <a:endParaRPr lang="en-GB" sz="800" dirty="0"/>
          </a:p>
        </p:txBody>
      </p:sp>
      <p:sp>
        <p:nvSpPr>
          <p:cNvPr id="23" name="TextBox 22">
            <a:extLst>
              <a:ext uri="{FF2B5EF4-FFF2-40B4-BE49-F238E27FC236}">
                <a16:creationId xmlns:a16="http://schemas.microsoft.com/office/drawing/2014/main" id="{A438CE01-1C13-0021-880E-FE9854AC2C58}"/>
              </a:ext>
            </a:extLst>
          </p:cNvPr>
          <p:cNvSpPr txBox="1"/>
          <p:nvPr/>
        </p:nvSpPr>
        <p:spPr>
          <a:xfrm>
            <a:off x="2726981" y="2603385"/>
            <a:ext cx="242374" cy="215444"/>
          </a:xfrm>
          <a:prstGeom prst="rect">
            <a:avLst/>
          </a:prstGeom>
          <a:noFill/>
        </p:spPr>
        <p:txBody>
          <a:bodyPr wrap="none" rtlCol="0">
            <a:spAutoFit/>
          </a:bodyPr>
          <a:lstStyle/>
          <a:p>
            <a:r>
              <a:rPr lang="en-US" sz="800" dirty="0"/>
              <a:t>2</a:t>
            </a:r>
            <a:endParaRPr lang="en-GB" sz="800" dirty="0"/>
          </a:p>
        </p:txBody>
      </p:sp>
      <p:sp>
        <p:nvSpPr>
          <p:cNvPr id="24" name="TextBox 23">
            <a:extLst>
              <a:ext uri="{FF2B5EF4-FFF2-40B4-BE49-F238E27FC236}">
                <a16:creationId xmlns:a16="http://schemas.microsoft.com/office/drawing/2014/main" id="{53B6D4F6-49DE-50D8-725D-CA496B2D126E}"/>
              </a:ext>
            </a:extLst>
          </p:cNvPr>
          <p:cNvSpPr txBox="1"/>
          <p:nvPr/>
        </p:nvSpPr>
        <p:spPr>
          <a:xfrm>
            <a:off x="3672378" y="2604883"/>
            <a:ext cx="242374" cy="215444"/>
          </a:xfrm>
          <a:prstGeom prst="rect">
            <a:avLst/>
          </a:prstGeom>
          <a:noFill/>
        </p:spPr>
        <p:txBody>
          <a:bodyPr wrap="none" rtlCol="0">
            <a:spAutoFit/>
          </a:bodyPr>
          <a:lstStyle/>
          <a:p>
            <a:r>
              <a:rPr lang="en-US" sz="800" dirty="0"/>
              <a:t>3</a:t>
            </a:r>
            <a:endParaRPr lang="en-GB" sz="800" dirty="0"/>
          </a:p>
        </p:txBody>
      </p:sp>
      <p:pic>
        <p:nvPicPr>
          <p:cNvPr id="3" name="Picture 2">
            <a:extLst>
              <a:ext uri="{FF2B5EF4-FFF2-40B4-BE49-F238E27FC236}">
                <a16:creationId xmlns:a16="http://schemas.microsoft.com/office/drawing/2014/main" id="{1D772504-4AC5-A446-A376-8ABDF8BEA12D}"/>
              </a:ext>
            </a:extLst>
          </p:cNvPr>
          <p:cNvPicPr>
            <a:picLocks noChangeAspect="1"/>
          </p:cNvPicPr>
          <p:nvPr/>
        </p:nvPicPr>
        <p:blipFill>
          <a:blip r:embed="rId3"/>
          <a:stretch>
            <a:fillRect/>
          </a:stretch>
        </p:blipFill>
        <p:spPr>
          <a:xfrm>
            <a:off x="1085212" y="1633091"/>
            <a:ext cx="3912604" cy="2098514"/>
          </a:xfrm>
          <a:prstGeom prst="rect">
            <a:avLst/>
          </a:prstGeom>
        </p:spPr>
      </p:pic>
      <mc:AlternateContent xmlns:mc="http://schemas.openxmlformats.org/markup-compatibility/2006" xmlns:a14="http://schemas.microsoft.com/office/drawing/2010/main">
        <mc:Choice Requires="a14">
          <p:sp>
            <p:nvSpPr>
              <p:cNvPr id="25" name="TextBox 24">
                <a:extLst>
                  <a:ext uri="{FF2B5EF4-FFF2-40B4-BE49-F238E27FC236}">
                    <a16:creationId xmlns:a16="http://schemas.microsoft.com/office/drawing/2014/main" id="{214566A2-B33C-D327-27F9-6957CD28CB89}"/>
                  </a:ext>
                </a:extLst>
              </p:cNvPr>
              <p:cNvSpPr txBox="1"/>
              <p:nvPr/>
            </p:nvSpPr>
            <p:spPr>
              <a:xfrm>
                <a:off x="234998" y="573767"/>
                <a:ext cx="5381826" cy="413896"/>
              </a:xfrm>
              <a:prstGeom prst="rect">
                <a:avLst/>
              </a:prstGeom>
              <a:noFill/>
            </p:spPr>
            <p:txBody>
              <a:bodyPr wrap="square" rtlCol="0">
                <a:spAutoFit/>
              </a:bodyPr>
              <a:lstStyle/>
              <a:p>
                <a:pPr algn="just"/>
                <a:r>
                  <a:rPr lang="en-US" sz="1000" dirty="0"/>
                  <a:t>Table 1:  </a:t>
                </a:r>
                <a:r>
                  <a:rPr lang="en-US" sz="1000" dirty="0">
                    <a:latin typeface="+mn-lt"/>
                  </a:rPr>
                  <a:t>The limits of the deviation of the </a:t>
                </a:r>
                <a14:m>
                  <m:oMath xmlns:m="http://schemas.openxmlformats.org/officeDocument/2006/math">
                    <m:sSub>
                      <m:sSubPr>
                        <m:ctrlPr>
                          <a:rPr lang="en-GB" sz="1000" i="1" smtClean="0">
                            <a:effectLst/>
                            <a:latin typeface="Cambria Math" panose="02040503050406030204" pitchFamily="18" charset="0"/>
                          </a:rPr>
                        </m:ctrlPr>
                      </m:sSubPr>
                      <m:e>
                        <m:r>
                          <m:rPr>
                            <m:sty m:val="p"/>
                          </m:rPr>
                          <a:rPr lang="en-US" sz="1000">
                            <a:effectLst/>
                            <a:latin typeface="Cambria Math" panose="02040503050406030204" pitchFamily="18" charset="0"/>
                            <a:ea typeface="Calibri" panose="020F0502020204030204" pitchFamily="34" charset="0"/>
                            <a:cs typeface="Arial" panose="020B0604020202020204" pitchFamily="34" charset="0"/>
                          </a:rPr>
                          <m:t>Ω</m:t>
                        </m:r>
                      </m:e>
                      <m:sub>
                        <m:r>
                          <m:rPr>
                            <m:sty m:val="p"/>
                          </m:rPr>
                          <a:rPr lang="en-US" sz="1000">
                            <a:effectLst/>
                            <a:latin typeface="Cambria Math" panose="02040503050406030204" pitchFamily="18" charset="0"/>
                            <a:ea typeface="Calibri" panose="020F0502020204030204" pitchFamily="34" charset="0"/>
                            <a:cs typeface="Arial" panose="020B0604020202020204" pitchFamily="34" charset="0"/>
                          </a:rPr>
                          <m:t>qG</m:t>
                        </m:r>
                      </m:sub>
                    </m:sSub>
                  </m:oMath>
                </a14:m>
                <a:r>
                  <a:rPr lang="en-US" sz="1000" dirty="0">
                    <a:latin typeface="+mn-lt"/>
                  </a:rPr>
                  <a:t> from </a:t>
                </a:r>
                <a14:m>
                  <m:oMath xmlns:m="http://schemas.openxmlformats.org/officeDocument/2006/math">
                    <m:sSub>
                      <m:sSubPr>
                        <m:ctrlPr>
                          <a:rPr lang="en-GB" sz="1000" i="1">
                            <a:latin typeface="Cambria Math" panose="02040503050406030204" pitchFamily="18" charset="0"/>
                          </a:rPr>
                        </m:ctrlPr>
                      </m:sSubPr>
                      <m:e>
                        <m:r>
                          <m:rPr>
                            <m:sty m:val="p"/>
                          </m:rPr>
                          <a:rPr lang="en-US" sz="1000">
                            <a:latin typeface="Cambria Math" panose="02040503050406030204" pitchFamily="18" charset="0"/>
                            <a:ea typeface="Calibri" panose="020F0502020204030204" pitchFamily="34" charset="0"/>
                            <a:cs typeface="Arial" panose="020B0604020202020204" pitchFamily="34" charset="0"/>
                          </a:rPr>
                          <m:t>Ω</m:t>
                        </m:r>
                      </m:e>
                      <m:sub>
                        <m:r>
                          <m:rPr>
                            <m:sty m:val="p"/>
                          </m:rPr>
                          <a:rPr lang="en-US" sz="1000">
                            <a:latin typeface="Cambria Math" panose="02040503050406030204" pitchFamily="18" charset="0"/>
                            <a:ea typeface="Calibri" panose="020F0502020204030204" pitchFamily="34" charset="0"/>
                            <a:cs typeface="Arial" panose="020B0604020202020204" pitchFamily="34" charset="0"/>
                          </a:rPr>
                          <m:t>G</m:t>
                        </m:r>
                      </m:sub>
                    </m:sSub>
                  </m:oMath>
                </a14:m>
                <a:r>
                  <a:rPr lang="en-US" sz="1000" dirty="0">
                    <a:latin typeface="+mn-lt"/>
                  </a:rPr>
                  <a:t> in different dependency regions during the </a:t>
                </a:r>
                <a:r>
                  <a:rPr lang="en-US" sz="1000" dirty="0" err="1">
                    <a:latin typeface="+mn-lt"/>
                  </a:rPr>
                  <a:t>vdM</a:t>
                </a:r>
                <a:r>
                  <a:rPr lang="en-US" sz="1000" dirty="0">
                    <a:latin typeface="+mn-lt"/>
                  </a:rPr>
                  <a:t> scan.</a:t>
                </a:r>
                <a:endParaRPr lang="en-GB" sz="1000" dirty="0">
                  <a:latin typeface="+mn-lt"/>
                </a:endParaRPr>
              </a:p>
            </p:txBody>
          </p:sp>
        </mc:Choice>
        <mc:Fallback xmlns="">
          <p:sp>
            <p:nvSpPr>
              <p:cNvPr id="25" name="TextBox 24">
                <a:extLst>
                  <a:ext uri="{FF2B5EF4-FFF2-40B4-BE49-F238E27FC236}">
                    <a16:creationId xmlns:a16="http://schemas.microsoft.com/office/drawing/2014/main" id="{214566A2-B33C-D327-27F9-6957CD28CB89}"/>
                  </a:ext>
                </a:extLst>
              </p:cNvPr>
              <p:cNvSpPr txBox="1">
                <a:spLocks noRot="1" noChangeAspect="1" noMove="1" noResize="1" noEditPoints="1" noAdjustHandles="1" noChangeArrowheads="1" noChangeShapeType="1" noTextEdit="1"/>
              </p:cNvSpPr>
              <p:nvPr/>
            </p:nvSpPr>
            <p:spPr>
              <a:xfrm>
                <a:off x="234998" y="573767"/>
                <a:ext cx="5381826" cy="413896"/>
              </a:xfrm>
              <a:prstGeom prst="rect">
                <a:avLst/>
              </a:prstGeom>
              <a:blipFill>
                <a:blip r:embed="rId4"/>
                <a:stretch>
                  <a:fillRect b="-588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graphicFrame>
            <p:nvGraphicFramePr>
              <p:cNvPr id="26" name="Table 25">
                <a:extLst>
                  <a:ext uri="{FF2B5EF4-FFF2-40B4-BE49-F238E27FC236}">
                    <a16:creationId xmlns:a16="http://schemas.microsoft.com/office/drawing/2014/main" id="{D7450BA2-0170-EDB0-73DA-242DD8C797FA}"/>
                  </a:ext>
                </a:extLst>
              </p:cNvPr>
              <p:cNvGraphicFramePr>
                <a:graphicFrameLocks noGrp="1"/>
              </p:cNvGraphicFramePr>
              <p:nvPr>
                <p:extLst>
                  <p:ext uri="{D42A27DB-BD31-4B8C-83A1-F6EECF244321}">
                    <p14:modId xmlns:p14="http://schemas.microsoft.com/office/powerpoint/2010/main" val="1109018078"/>
                  </p:ext>
                </p:extLst>
              </p:nvPr>
            </p:nvGraphicFramePr>
            <p:xfrm>
              <a:off x="689898" y="963056"/>
              <a:ext cx="4231017" cy="650363"/>
            </p:xfrm>
            <a:graphic>
              <a:graphicData uri="http://schemas.openxmlformats.org/drawingml/2006/table">
                <a:tbl>
                  <a:tblPr firstRow="1" firstCol="1" bandRow="1">
                    <a:tableStyleId>{7DF18680-E054-41AD-8BC1-D1AEF772440D}</a:tableStyleId>
                  </a:tblPr>
                  <a:tblGrid>
                    <a:gridCol w="1411422">
                      <a:extLst>
                        <a:ext uri="{9D8B030D-6E8A-4147-A177-3AD203B41FA5}">
                          <a16:colId xmlns:a16="http://schemas.microsoft.com/office/drawing/2014/main" val="3513066898"/>
                        </a:ext>
                      </a:extLst>
                    </a:gridCol>
                    <a:gridCol w="919321">
                      <a:extLst>
                        <a:ext uri="{9D8B030D-6E8A-4147-A177-3AD203B41FA5}">
                          <a16:colId xmlns:a16="http://schemas.microsoft.com/office/drawing/2014/main" val="743444378"/>
                        </a:ext>
                      </a:extLst>
                    </a:gridCol>
                    <a:gridCol w="824590">
                      <a:extLst>
                        <a:ext uri="{9D8B030D-6E8A-4147-A177-3AD203B41FA5}">
                          <a16:colId xmlns:a16="http://schemas.microsoft.com/office/drawing/2014/main" val="946607781"/>
                        </a:ext>
                      </a:extLst>
                    </a:gridCol>
                    <a:gridCol w="1075684">
                      <a:extLst>
                        <a:ext uri="{9D8B030D-6E8A-4147-A177-3AD203B41FA5}">
                          <a16:colId xmlns:a16="http://schemas.microsoft.com/office/drawing/2014/main" val="255085191"/>
                        </a:ext>
                      </a:extLst>
                    </a:gridCol>
                  </a:tblGrid>
                  <a:tr h="179265">
                    <a:tc>
                      <a:txBody>
                        <a:bodyPr/>
                        <a:lstStyle/>
                        <a:p>
                          <a:pPr algn="just">
                            <a:lnSpc>
                              <a:spcPct val="107000"/>
                            </a:lnSpc>
                            <a:spcAft>
                              <a:spcPts val="800"/>
                            </a:spcAft>
                          </a:pPr>
                          <a:endParaRPr lang="en-GB" sz="9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AB414"/>
                        </a:solidFill>
                      </a:tcPr>
                    </a:tc>
                    <a:tc>
                      <a:txBody>
                        <a:bodyPr/>
                        <a:lstStyle/>
                        <a:p>
                          <a:pPr algn="ctr">
                            <a:lnSpc>
                              <a:spcPct val="107000"/>
                            </a:lnSpc>
                            <a:spcAft>
                              <a:spcPts val="800"/>
                            </a:spcAft>
                          </a:pPr>
                          <a:r>
                            <a:rPr lang="en-GB" sz="900" dirty="0">
                              <a:solidFill>
                                <a:schemeClr val="tx1"/>
                              </a:solidFill>
                              <a:effectLst/>
                            </a:rPr>
                            <a:t>Region 1</a:t>
                          </a:r>
                          <a:br>
                            <a:rPr lang="en-GB" sz="900" dirty="0">
                              <a:solidFill>
                                <a:schemeClr val="tx1"/>
                              </a:solidFill>
                              <a:effectLst/>
                            </a:rPr>
                          </a:br>
                          <a:r>
                            <a:rPr lang="en-GB" sz="900" dirty="0">
                              <a:solidFill>
                                <a:schemeClr val="tx1"/>
                              </a:solidFill>
                              <a:effectLst/>
                              <a:latin typeface="Calibri" panose="020F0502020204030204" pitchFamily="34" charset="0"/>
                              <a:ea typeface="Calibri" panose="020F0502020204030204" pitchFamily="34" charset="0"/>
                              <a:cs typeface="Arial" panose="020B0604020202020204" pitchFamily="34" charset="0"/>
                            </a:rPr>
                            <a:t>0  – 1.05 </a:t>
                          </a:r>
                          <a14:m>
                            <m:oMath xmlns:m="http://schemas.openxmlformats.org/officeDocument/2006/math">
                              <m:r>
                                <a:rPr lang="en-US" sz="900" b="1" i="1" smtClean="0">
                                  <a:solidFill>
                                    <a:schemeClr val="tx1"/>
                                  </a:solidFill>
                                  <a:latin typeface="Cambria Math" panose="02040503050406030204" pitchFamily="18" charset="0"/>
                                </a:rPr>
                                <m:t>𝝈</m:t>
                              </m:r>
                            </m:oMath>
                          </a14:m>
                          <a:endParaRPr lang="en-GB" sz="9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AB414"/>
                        </a:solidFill>
                      </a:tcPr>
                    </a:tc>
                    <a:tc>
                      <a:txBody>
                        <a:bodyPr/>
                        <a:lstStyle/>
                        <a:p>
                          <a:pPr algn="ctr">
                            <a:lnSpc>
                              <a:spcPct val="107000"/>
                            </a:lnSpc>
                            <a:spcAft>
                              <a:spcPts val="800"/>
                            </a:spcAft>
                          </a:pPr>
                          <a:r>
                            <a:rPr lang="en-GB" sz="900" dirty="0">
                              <a:solidFill>
                                <a:schemeClr val="tx1"/>
                              </a:solidFill>
                              <a:effectLst/>
                            </a:rPr>
                            <a:t>Region 2</a:t>
                          </a:r>
                          <a:br>
                            <a:rPr lang="en-GB" sz="900" dirty="0">
                              <a:solidFill>
                                <a:schemeClr val="tx1"/>
                              </a:solidFill>
                              <a:effectLst/>
                            </a:rPr>
                          </a:br>
                          <a:r>
                            <a:rPr lang="en-GB" sz="900" dirty="0">
                              <a:solidFill>
                                <a:schemeClr val="tx1"/>
                              </a:solidFill>
                              <a:effectLst/>
                              <a:latin typeface="Calibri" panose="020F0502020204030204" pitchFamily="34" charset="0"/>
                              <a:ea typeface="Calibri" panose="020F0502020204030204" pitchFamily="34" charset="0"/>
                              <a:cs typeface="Arial" panose="020B0604020202020204" pitchFamily="34" charset="0"/>
                            </a:rPr>
                            <a:t>1.05 – 3.31 </a:t>
                          </a:r>
                          <a14:m>
                            <m:oMath xmlns:m="http://schemas.openxmlformats.org/officeDocument/2006/math">
                              <m:r>
                                <a:rPr lang="en-US" sz="900" b="1" i="1" smtClean="0">
                                  <a:solidFill>
                                    <a:schemeClr val="tx1"/>
                                  </a:solidFill>
                                  <a:latin typeface="Cambria Math" panose="02040503050406030204" pitchFamily="18" charset="0"/>
                                </a:rPr>
                                <m:t>𝝈</m:t>
                              </m:r>
                            </m:oMath>
                          </a14:m>
                          <a:endParaRPr lang="en-GB" sz="9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AB414"/>
                        </a:solidFill>
                      </a:tcPr>
                    </a:tc>
                    <a:tc>
                      <a:txBody>
                        <a:bodyPr/>
                        <a:lstStyle/>
                        <a:p>
                          <a:pPr algn="ctr">
                            <a:lnSpc>
                              <a:spcPct val="107000"/>
                            </a:lnSpc>
                            <a:spcAft>
                              <a:spcPts val="800"/>
                            </a:spcAft>
                          </a:pPr>
                          <a:r>
                            <a:rPr lang="en-GB" sz="900" dirty="0">
                              <a:solidFill>
                                <a:schemeClr val="tx1"/>
                              </a:solidFill>
                              <a:effectLst/>
                            </a:rPr>
                            <a:t>Region 3</a:t>
                          </a:r>
                          <a:br>
                            <a:rPr lang="en-GB" sz="900" dirty="0">
                              <a:solidFill>
                                <a:schemeClr val="tx1"/>
                              </a:solidFill>
                              <a:effectLst/>
                            </a:rPr>
                          </a:br>
                          <a:r>
                            <a:rPr lang="en-GB" sz="900" dirty="0">
                              <a:solidFill>
                                <a:schemeClr val="tx1"/>
                              </a:solidFill>
                              <a:effectLst/>
                              <a:latin typeface="Calibri" panose="020F0502020204030204" pitchFamily="34" charset="0"/>
                              <a:ea typeface="Calibri" panose="020F0502020204030204" pitchFamily="34" charset="0"/>
                              <a:cs typeface="Arial" panose="020B0604020202020204" pitchFamily="34" charset="0"/>
                            </a:rPr>
                            <a:t>3.31 – 4 </a:t>
                          </a:r>
                          <a14:m>
                            <m:oMath xmlns:m="http://schemas.openxmlformats.org/officeDocument/2006/math">
                              <m:r>
                                <a:rPr lang="en-US" sz="900" b="1" i="1" smtClean="0">
                                  <a:solidFill>
                                    <a:schemeClr val="tx1"/>
                                  </a:solidFill>
                                  <a:latin typeface="Cambria Math" panose="02040503050406030204" pitchFamily="18" charset="0"/>
                                </a:rPr>
                                <m:t>𝝈</m:t>
                              </m:r>
                            </m:oMath>
                          </a14:m>
                          <a:endParaRPr lang="en-GB" sz="900" b="1"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AB414"/>
                        </a:solidFill>
                      </a:tcPr>
                    </a:tc>
                    <a:extLst>
                      <a:ext uri="{0D108BD9-81ED-4DB2-BD59-A6C34878D82A}">
                        <a16:rowId xmlns:a16="http://schemas.microsoft.com/office/drawing/2014/main" val="3196111931"/>
                      </a:ext>
                    </a:extLst>
                  </a:tr>
                  <a:tr h="181830">
                    <a:tc>
                      <a:txBody>
                        <a:bodyPr/>
                        <a:lstStyle/>
                        <a:p>
                          <a:pPr algn="ctr">
                            <a:lnSpc>
                              <a:spcPct val="107000"/>
                            </a:lnSpc>
                            <a:spcAft>
                              <a:spcPts val="800"/>
                            </a:spcAft>
                          </a:pPr>
                          <a:r>
                            <a:rPr lang="en-GB" sz="900" dirty="0">
                              <a:solidFill>
                                <a:schemeClr val="tx1"/>
                              </a:solidFill>
                              <a:effectLst/>
                              <a:latin typeface="+mj-lt"/>
                            </a:rPr>
                            <a:t>Light-tailed</a:t>
                          </a:r>
                          <a:r>
                            <a:rPr lang="en-GB" sz="900" dirty="0">
                              <a:solidFill>
                                <a:schemeClr val="tx1"/>
                              </a:solidFill>
                              <a:effectLst/>
                              <a:latin typeface="+mj-lt"/>
                              <a:cs typeface="Arial" panose="020B0604020202020204" pitchFamily="34" charset="0"/>
                            </a:rPr>
                            <a:t> “q=0.8”</a:t>
                          </a:r>
                          <a:endParaRPr lang="en-GB" sz="900" dirty="0">
                            <a:solidFill>
                              <a:schemeClr val="tx1"/>
                            </a:solidFill>
                            <a:effectLst/>
                            <a:latin typeface="+mj-lt"/>
                          </a:endParaRP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AB414"/>
                        </a:solidFill>
                      </a:tcPr>
                    </a:tc>
                    <a:tc>
                      <a:txBody>
                        <a:bodyPr/>
                        <a:lstStyle/>
                        <a:p>
                          <a:pPr algn="ctr">
                            <a:lnSpc>
                              <a:spcPct val="107000"/>
                            </a:lnSpc>
                            <a:spcAft>
                              <a:spcPts val="800"/>
                            </a:spcAft>
                          </a:pPr>
                          <a:r>
                            <a:rPr lang="en-GB" sz="900" dirty="0">
                              <a:solidFill>
                                <a:schemeClr val="tx1"/>
                              </a:solidFill>
                              <a:effectLst/>
                              <a:latin typeface="+mj-lt"/>
                              <a:ea typeface="Calibri" panose="020F0502020204030204" pitchFamily="34" charset="0"/>
                              <a:cs typeface="Arial" panose="020B0604020202020204" pitchFamily="34" charset="0"/>
                            </a:rPr>
                            <a:t>−2.64%</a:t>
                          </a: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tc>
                      <a:txBody>
                        <a:bodyPr/>
                        <a:lstStyle/>
                        <a:p>
                          <a:pPr algn="ctr">
                            <a:lnSpc>
                              <a:spcPct val="107000"/>
                            </a:lnSpc>
                            <a:spcAft>
                              <a:spcPts val="800"/>
                            </a:spcAft>
                          </a:pPr>
                          <a:r>
                            <a:rPr lang="en-US" sz="900" dirty="0">
                              <a:solidFill>
                                <a:schemeClr val="tx1"/>
                              </a:solidFill>
                              <a:effectLst/>
                              <a:latin typeface="+mj-lt"/>
                              <a:ea typeface="Calibri" panose="020F0502020204030204" pitchFamily="34" charset="0"/>
                              <a:cs typeface="Arial" panose="020B0604020202020204" pitchFamily="34" charset="0"/>
                            </a:rPr>
                            <a:t>5.75%</a:t>
                          </a:r>
                          <a:endParaRPr lang="en-GB" sz="900" dirty="0">
                            <a:solidFill>
                              <a:schemeClr val="tx1"/>
                            </a:solidFill>
                            <a:effectLst/>
                            <a:latin typeface="+mj-lt"/>
                            <a:ea typeface="Calibri" panose="020F0502020204030204" pitchFamily="34" charset="0"/>
                            <a:cs typeface="Arial" panose="020B0604020202020204" pitchFamily="34" charset="0"/>
                          </a:endParaRP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tc>
                      <a:txBody>
                        <a:bodyPr/>
                        <a:lstStyle/>
                        <a:p>
                          <a:pPr algn="ctr">
                            <a:lnSpc>
                              <a:spcPct val="107000"/>
                            </a:lnSpc>
                            <a:spcAft>
                              <a:spcPts val="800"/>
                            </a:spcAft>
                          </a:pPr>
                          <a:r>
                            <a:rPr lang="en-GB" sz="900" dirty="0">
                              <a:solidFill>
                                <a:schemeClr val="tx1"/>
                              </a:solidFill>
                              <a:effectLst/>
                              <a:latin typeface="+mj-lt"/>
                              <a:ea typeface="Calibri" panose="020F0502020204030204" pitchFamily="34" charset="0"/>
                              <a:cs typeface="Arial" panose="020B0604020202020204" pitchFamily="34" charset="0"/>
                            </a:rPr>
                            <a:t> – </a:t>
                          </a:r>
                          <a:r>
                            <a:rPr lang="en-US" sz="900" dirty="0">
                              <a:solidFill>
                                <a:schemeClr val="tx1"/>
                              </a:solidFill>
                              <a:effectLst/>
                              <a:latin typeface="+mj-lt"/>
                              <a:ea typeface="Calibri" panose="020F0502020204030204" pitchFamily="34" charset="0"/>
                              <a:cs typeface="Arial" panose="020B0604020202020204" pitchFamily="34" charset="0"/>
                            </a:rPr>
                            <a:t>20%</a:t>
                          </a:r>
                          <a:endParaRPr lang="en-GB" sz="900" dirty="0">
                            <a:solidFill>
                              <a:schemeClr val="tx1"/>
                            </a:solidFill>
                            <a:effectLst/>
                            <a:latin typeface="+mj-lt"/>
                            <a:ea typeface="Calibri" panose="020F0502020204030204" pitchFamily="34" charset="0"/>
                            <a:cs typeface="Arial" panose="020B0604020202020204" pitchFamily="34" charset="0"/>
                          </a:endParaRP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extLst>
                      <a:ext uri="{0D108BD9-81ED-4DB2-BD59-A6C34878D82A}">
                        <a16:rowId xmlns:a16="http://schemas.microsoft.com/office/drawing/2014/main" val="3235993467"/>
                      </a:ext>
                    </a:extLst>
                  </a:tr>
                  <a:tr h="181830">
                    <a:tc>
                      <a:txBody>
                        <a:bodyPr/>
                        <a:lstStyle/>
                        <a:p>
                          <a:pPr algn="ctr">
                            <a:lnSpc>
                              <a:spcPct val="107000"/>
                            </a:lnSpc>
                            <a:spcAft>
                              <a:spcPts val="800"/>
                            </a:spcAft>
                          </a:pPr>
                          <a:r>
                            <a:rPr lang="en-GB" sz="900" dirty="0">
                              <a:solidFill>
                                <a:schemeClr val="tx1"/>
                              </a:solidFill>
                              <a:effectLst/>
                              <a:latin typeface="+mj-lt"/>
                            </a:rPr>
                            <a:t>Heavy-tailed “q=1.2”</a:t>
                          </a:r>
                          <a:endParaRPr lang="en-GB" sz="900" dirty="0">
                            <a:solidFill>
                              <a:schemeClr val="tx1"/>
                            </a:solidFill>
                            <a:effectLst/>
                            <a:latin typeface="+mj-lt"/>
                            <a:ea typeface="Calibri" panose="020F0502020204030204" pitchFamily="34" charset="0"/>
                            <a:cs typeface="Arial" panose="020B0604020202020204" pitchFamily="34" charset="0"/>
                          </a:endParaRP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AB414"/>
                        </a:solidFill>
                      </a:tcPr>
                    </a:tc>
                    <a:tc>
                      <a:txBody>
                        <a:bodyPr/>
                        <a:lstStyle/>
                        <a:p>
                          <a:pPr algn="ctr">
                            <a:lnSpc>
                              <a:spcPct val="107000"/>
                            </a:lnSpc>
                            <a:spcAft>
                              <a:spcPts val="800"/>
                            </a:spcAft>
                          </a:pPr>
                          <a:r>
                            <a:rPr lang="en-GB" sz="900" dirty="0">
                              <a:solidFill>
                                <a:schemeClr val="tx1"/>
                              </a:solidFill>
                              <a:effectLst/>
                              <a:latin typeface="+mj-lt"/>
                            </a:rPr>
                            <a:t>5.79%</a:t>
                          </a: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tc>
                      <a:txBody>
                        <a:bodyPr/>
                        <a:lstStyle/>
                        <a:p>
                          <a:pPr algn="ctr">
                            <a:lnSpc>
                              <a:spcPct val="107000"/>
                            </a:lnSpc>
                            <a:spcAft>
                              <a:spcPts val="800"/>
                            </a:spcAft>
                          </a:pPr>
                          <a:r>
                            <a:rPr lang="en-GB" sz="900" dirty="0">
                              <a:solidFill>
                                <a:schemeClr val="tx1"/>
                              </a:solidFill>
                              <a:effectLst/>
                              <a:latin typeface="+mj-lt"/>
                              <a:ea typeface="Calibri" panose="020F0502020204030204" pitchFamily="34" charset="0"/>
                              <a:cs typeface="Arial" panose="020B0604020202020204" pitchFamily="34" charset="0"/>
                            </a:rPr>
                            <a:t>−10.46%</a:t>
                          </a: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tc>
                      <a:txBody>
                        <a:bodyPr/>
                        <a:lstStyle/>
                        <a:p>
                          <a:pPr algn="ctr">
                            <a:lnSpc>
                              <a:spcPct val="107000"/>
                            </a:lnSpc>
                            <a:spcAft>
                              <a:spcPts val="800"/>
                            </a:spcAft>
                          </a:pPr>
                          <a:r>
                            <a:rPr lang="en-US" sz="900" dirty="0">
                              <a:solidFill>
                                <a:schemeClr val="tx1"/>
                              </a:solidFill>
                              <a:effectLst/>
                              <a:latin typeface="+mj-lt"/>
                              <a:ea typeface="Calibri" panose="020F0502020204030204" pitchFamily="34" charset="0"/>
                              <a:cs typeface="Arial" panose="020B0604020202020204" pitchFamily="34" charset="0"/>
                            </a:rPr>
                            <a:t>24%</a:t>
                          </a:r>
                          <a:endParaRPr lang="en-GB" sz="900" dirty="0">
                            <a:solidFill>
                              <a:schemeClr val="tx1"/>
                            </a:solidFill>
                            <a:effectLst/>
                            <a:latin typeface="+mj-lt"/>
                            <a:ea typeface="Calibri" panose="020F0502020204030204" pitchFamily="34" charset="0"/>
                            <a:cs typeface="Arial" panose="020B0604020202020204" pitchFamily="34" charset="0"/>
                          </a:endParaRP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extLst>
                      <a:ext uri="{0D108BD9-81ED-4DB2-BD59-A6C34878D82A}">
                        <a16:rowId xmlns:a16="http://schemas.microsoft.com/office/drawing/2014/main" val="2561453245"/>
                      </a:ext>
                    </a:extLst>
                  </a:tr>
                </a:tbl>
              </a:graphicData>
            </a:graphic>
          </p:graphicFrame>
        </mc:Choice>
        <mc:Fallback xmlns="">
          <p:graphicFrame>
            <p:nvGraphicFramePr>
              <p:cNvPr id="26" name="Table 25">
                <a:extLst>
                  <a:ext uri="{FF2B5EF4-FFF2-40B4-BE49-F238E27FC236}">
                    <a16:creationId xmlns:a16="http://schemas.microsoft.com/office/drawing/2014/main" id="{D7450BA2-0170-EDB0-73DA-242DD8C797FA}"/>
                  </a:ext>
                </a:extLst>
              </p:cNvPr>
              <p:cNvGraphicFramePr>
                <a:graphicFrameLocks noGrp="1"/>
              </p:cNvGraphicFramePr>
              <p:nvPr>
                <p:extLst>
                  <p:ext uri="{D42A27DB-BD31-4B8C-83A1-F6EECF244321}">
                    <p14:modId xmlns:p14="http://schemas.microsoft.com/office/powerpoint/2010/main" val="1109018078"/>
                  </p:ext>
                </p:extLst>
              </p:nvPr>
            </p:nvGraphicFramePr>
            <p:xfrm>
              <a:off x="689898" y="963056"/>
              <a:ext cx="4231017" cy="650363"/>
            </p:xfrm>
            <a:graphic>
              <a:graphicData uri="http://schemas.openxmlformats.org/drawingml/2006/table">
                <a:tbl>
                  <a:tblPr firstRow="1" firstCol="1" bandRow="1">
                    <a:tableStyleId>{7DF18680-E054-41AD-8BC1-D1AEF772440D}</a:tableStyleId>
                  </a:tblPr>
                  <a:tblGrid>
                    <a:gridCol w="1411422">
                      <a:extLst>
                        <a:ext uri="{9D8B030D-6E8A-4147-A177-3AD203B41FA5}">
                          <a16:colId xmlns:a16="http://schemas.microsoft.com/office/drawing/2014/main" val="3513066898"/>
                        </a:ext>
                      </a:extLst>
                    </a:gridCol>
                    <a:gridCol w="919321">
                      <a:extLst>
                        <a:ext uri="{9D8B030D-6E8A-4147-A177-3AD203B41FA5}">
                          <a16:colId xmlns:a16="http://schemas.microsoft.com/office/drawing/2014/main" val="743444378"/>
                        </a:ext>
                      </a:extLst>
                    </a:gridCol>
                    <a:gridCol w="824590">
                      <a:extLst>
                        <a:ext uri="{9D8B030D-6E8A-4147-A177-3AD203B41FA5}">
                          <a16:colId xmlns:a16="http://schemas.microsoft.com/office/drawing/2014/main" val="946607781"/>
                        </a:ext>
                      </a:extLst>
                    </a:gridCol>
                    <a:gridCol w="1075684">
                      <a:extLst>
                        <a:ext uri="{9D8B030D-6E8A-4147-A177-3AD203B41FA5}">
                          <a16:colId xmlns:a16="http://schemas.microsoft.com/office/drawing/2014/main" val="255085191"/>
                        </a:ext>
                      </a:extLst>
                    </a:gridCol>
                  </a:tblGrid>
                  <a:tr h="286703">
                    <a:tc>
                      <a:txBody>
                        <a:bodyPr/>
                        <a:lstStyle/>
                        <a:p>
                          <a:pPr algn="just">
                            <a:lnSpc>
                              <a:spcPct val="107000"/>
                            </a:lnSpc>
                            <a:spcAft>
                              <a:spcPts val="800"/>
                            </a:spcAft>
                          </a:pPr>
                          <a:endParaRPr lang="en-GB" sz="900" dirty="0">
                            <a:solidFill>
                              <a:schemeClr val="tx1"/>
                            </a:solidFill>
                            <a:effectLst/>
                            <a:latin typeface="Calibri" panose="020F0502020204030204" pitchFamily="34" charset="0"/>
                            <a:ea typeface="Calibri" panose="020F0502020204030204" pitchFamily="34" charset="0"/>
                            <a:cs typeface="Arial" panose="020B0604020202020204" pitchFamily="34" charset="0"/>
                          </a:endParaRP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AB414"/>
                        </a:solidFill>
                      </a:tcPr>
                    </a:tc>
                    <a:tc>
                      <a:txBody>
                        <a:bodyPr/>
                        <a:lstStyle/>
                        <a:p>
                          <a:endParaRPr lang="en-US"/>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5"/>
                          <a:stretch>
                            <a:fillRect l="-154305" t="-12500" r="-207947" b="-141667"/>
                          </a:stretch>
                        </a:blipFill>
                      </a:tcPr>
                    </a:tc>
                    <a:tc>
                      <a:txBody>
                        <a:bodyPr/>
                        <a:lstStyle/>
                        <a:p>
                          <a:endParaRPr lang="en-US"/>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5"/>
                          <a:stretch>
                            <a:fillRect l="-284444" t="-12500" r="-132593" b="-141667"/>
                          </a:stretch>
                        </a:blipFill>
                      </a:tcPr>
                    </a:tc>
                    <a:tc>
                      <a:txBody>
                        <a:bodyPr/>
                        <a:lstStyle/>
                        <a:p>
                          <a:endParaRPr lang="en-US"/>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5"/>
                          <a:stretch>
                            <a:fillRect l="-293220" t="-12500" r="-1130" b="-141667"/>
                          </a:stretch>
                        </a:blipFill>
                      </a:tcPr>
                    </a:tc>
                    <a:extLst>
                      <a:ext uri="{0D108BD9-81ED-4DB2-BD59-A6C34878D82A}">
                        <a16:rowId xmlns:a16="http://schemas.microsoft.com/office/drawing/2014/main" val="3196111931"/>
                      </a:ext>
                    </a:extLst>
                  </a:tr>
                  <a:tr h="181830">
                    <a:tc>
                      <a:txBody>
                        <a:bodyPr/>
                        <a:lstStyle/>
                        <a:p>
                          <a:pPr algn="ctr">
                            <a:lnSpc>
                              <a:spcPct val="107000"/>
                            </a:lnSpc>
                            <a:spcAft>
                              <a:spcPts val="800"/>
                            </a:spcAft>
                          </a:pPr>
                          <a:r>
                            <a:rPr lang="en-GB" sz="900" dirty="0">
                              <a:solidFill>
                                <a:schemeClr val="tx1"/>
                              </a:solidFill>
                              <a:effectLst/>
                              <a:latin typeface="+mj-lt"/>
                            </a:rPr>
                            <a:t>Light-tailed</a:t>
                          </a:r>
                          <a:r>
                            <a:rPr lang="en-GB" sz="900" dirty="0">
                              <a:solidFill>
                                <a:schemeClr val="tx1"/>
                              </a:solidFill>
                              <a:effectLst/>
                              <a:latin typeface="+mj-lt"/>
                              <a:cs typeface="Arial" panose="020B0604020202020204" pitchFamily="34" charset="0"/>
                            </a:rPr>
                            <a:t> “q=0.8”</a:t>
                          </a:r>
                          <a:endParaRPr lang="en-GB" sz="900" dirty="0">
                            <a:solidFill>
                              <a:schemeClr val="tx1"/>
                            </a:solidFill>
                            <a:effectLst/>
                            <a:latin typeface="+mj-lt"/>
                          </a:endParaRP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AB414"/>
                        </a:solidFill>
                      </a:tcPr>
                    </a:tc>
                    <a:tc>
                      <a:txBody>
                        <a:bodyPr/>
                        <a:lstStyle/>
                        <a:p>
                          <a:pPr algn="ctr">
                            <a:lnSpc>
                              <a:spcPct val="107000"/>
                            </a:lnSpc>
                            <a:spcAft>
                              <a:spcPts val="800"/>
                            </a:spcAft>
                          </a:pPr>
                          <a:r>
                            <a:rPr lang="en-GB" sz="900" dirty="0">
                              <a:solidFill>
                                <a:schemeClr val="tx1"/>
                              </a:solidFill>
                              <a:effectLst/>
                              <a:latin typeface="+mj-lt"/>
                              <a:ea typeface="Calibri" panose="020F0502020204030204" pitchFamily="34" charset="0"/>
                              <a:cs typeface="Arial" panose="020B0604020202020204" pitchFamily="34" charset="0"/>
                            </a:rPr>
                            <a:t>−2.64%</a:t>
                          </a: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tc>
                      <a:txBody>
                        <a:bodyPr/>
                        <a:lstStyle/>
                        <a:p>
                          <a:pPr algn="ctr">
                            <a:lnSpc>
                              <a:spcPct val="107000"/>
                            </a:lnSpc>
                            <a:spcAft>
                              <a:spcPts val="800"/>
                            </a:spcAft>
                          </a:pPr>
                          <a:r>
                            <a:rPr lang="en-US" sz="900" dirty="0">
                              <a:solidFill>
                                <a:schemeClr val="tx1"/>
                              </a:solidFill>
                              <a:effectLst/>
                              <a:latin typeface="+mj-lt"/>
                              <a:ea typeface="Calibri" panose="020F0502020204030204" pitchFamily="34" charset="0"/>
                              <a:cs typeface="Arial" panose="020B0604020202020204" pitchFamily="34" charset="0"/>
                            </a:rPr>
                            <a:t>5.75%</a:t>
                          </a:r>
                          <a:endParaRPr lang="en-GB" sz="900" dirty="0">
                            <a:solidFill>
                              <a:schemeClr val="tx1"/>
                            </a:solidFill>
                            <a:effectLst/>
                            <a:latin typeface="+mj-lt"/>
                            <a:ea typeface="Calibri" panose="020F0502020204030204" pitchFamily="34" charset="0"/>
                            <a:cs typeface="Arial" panose="020B0604020202020204" pitchFamily="34" charset="0"/>
                          </a:endParaRP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tc>
                      <a:txBody>
                        <a:bodyPr/>
                        <a:lstStyle/>
                        <a:p>
                          <a:pPr algn="ctr">
                            <a:lnSpc>
                              <a:spcPct val="107000"/>
                            </a:lnSpc>
                            <a:spcAft>
                              <a:spcPts val="800"/>
                            </a:spcAft>
                          </a:pPr>
                          <a:r>
                            <a:rPr lang="en-GB" sz="900" dirty="0">
                              <a:solidFill>
                                <a:schemeClr val="tx1"/>
                              </a:solidFill>
                              <a:effectLst/>
                              <a:latin typeface="+mj-lt"/>
                              <a:ea typeface="Calibri" panose="020F0502020204030204" pitchFamily="34" charset="0"/>
                              <a:cs typeface="Arial" panose="020B0604020202020204" pitchFamily="34" charset="0"/>
                            </a:rPr>
                            <a:t> – </a:t>
                          </a:r>
                          <a:r>
                            <a:rPr lang="en-US" sz="900" dirty="0">
                              <a:solidFill>
                                <a:schemeClr val="tx1"/>
                              </a:solidFill>
                              <a:effectLst/>
                              <a:latin typeface="+mj-lt"/>
                              <a:ea typeface="Calibri" panose="020F0502020204030204" pitchFamily="34" charset="0"/>
                              <a:cs typeface="Arial" panose="020B0604020202020204" pitchFamily="34" charset="0"/>
                            </a:rPr>
                            <a:t>20%</a:t>
                          </a:r>
                          <a:endParaRPr lang="en-GB" sz="900" dirty="0">
                            <a:solidFill>
                              <a:schemeClr val="tx1"/>
                            </a:solidFill>
                            <a:effectLst/>
                            <a:latin typeface="+mj-lt"/>
                            <a:ea typeface="Calibri" panose="020F0502020204030204" pitchFamily="34" charset="0"/>
                            <a:cs typeface="Arial" panose="020B0604020202020204" pitchFamily="34" charset="0"/>
                          </a:endParaRP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extLst>
                      <a:ext uri="{0D108BD9-81ED-4DB2-BD59-A6C34878D82A}">
                        <a16:rowId xmlns:a16="http://schemas.microsoft.com/office/drawing/2014/main" val="3235993467"/>
                      </a:ext>
                    </a:extLst>
                  </a:tr>
                  <a:tr h="181830">
                    <a:tc>
                      <a:txBody>
                        <a:bodyPr/>
                        <a:lstStyle/>
                        <a:p>
                          <a:pPr algn="ctr">
                            <a:lnSpc>
                              <a:spcPct val="107000"/>
                            </a:lnSpc>
                            <a:spcAft>
                              <a:spcPts val="800"/>
                            </a:spcAft>
                          </a:pPr>
                          <a:r>
                            <a:rPr lang="en-GB" sz="900" dirty="0">
                              <a:solidFill>
                                <a:schemeClr val="tx1"/>
                              </a:solidFill>
                              <a:effectLst/>
                              <a:latin typeface="+mj-lt"/>
                            </a:rPr>
                            <a:t>Heavy-tailed “q=1.2”</a:t>
                          </a:r>
                          <a:endParaRPr lang="en-GB" sz="900" dirty="0">
                            <a:solidFill>
                              <a:schemeClr val="tx1"/>
                            </a:solidFill>
                            <a:effectLst/>
                            <a:latin typeface="+mj-lt"/>
                            <a:ea typeface="Calibri" panose="020F0502020204030204" pitchFamily="34" charset="0"/>
                            <a:cs typeface="Arial" panose="020B0604020202020204" pitchFamily="34" charset="0"/>
                          </a:endParaRP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5AB414"/>
                        </a:solidFill>
                      </a:tcPr>
                    </a:tc>
                    <a:tc>
                      <a:txBody>
                        <a:bodyPr/>
                        <a:lstStyle/>
                        <a:p>
                          <a:pPr algn="ctr">
                            <a:lnSpc>
                              <a:spcPct val="107000"/>
                            </a:lnSpc>
                            <a:spcAft>
                              <a:spcPts val="800"/>
                            </a:spcAft>
                          </a:pPr>
                          <a:r>
                            <a:rPr lang="en-GB" sz="900" dirty="0">
                              <a:solidFill>
                                <a:schemeClr val="tx1"/>
                              </a:solidFill>
                              <a:effectLst/>
                              <a:latin typeface="+mj-lt"/>
                            </a:rPr>
                            <a:t>5.79%</a:t>
                          </a: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tc>
                      <a:txBody>
                        <a:bodyPr/>
                        <a:lstStyle/>
                        <a:p>
                          <a:pPr algn="ctr">
                            <a:lnSpc>
                              <a:spcPct val="107000"/>
                            </a:lnSpc>
                            <a:spcAft>
                              <a:spcPts val="800"/>
                            </a:spcAft>
                          </a:pPr>
                          <a:r>
                            <a:rPr lang="en-GB" sz="900" dirty="0">
                              <a:solidFill>
                                <a:schemeClr val="tx1"/>
                              </a:solidFill>
                              <a:effectLst/>
                              <a:latin typeface="+mj-lt"/>
                              <a:ea typeface="Calibri" panose="020F0502020204030204" pitchFamily="34" charset="0"/>
                              <a:cs typeface="Arial" panose="020B0604020202020204" pitchFamily="34" charset="0"/>
                            </a:rPr>
                            <a:t>−10.46%</a:t>
                          </a: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tc>
                      <a:txBody>
                        <a:bodyPr/>
                        <a:lstStyle/>
                        <a:p>
                          <a:pPr algn="ctr">
                            <a:lnSpc>
                              <a:spcPct val="107000"/>
                            </a:lnSpc>
                            <a:spcAft>
                              <a:spcPts val="800"/>
                            </a:spcAft>
                          </a:pPr>
                          <a:r>
                            <a:rPr lang="en-US" sz="900" dirty="0">
                              <a:solidFill>
                                <a:schemeClr val="tx1"/>
                              </a:solidFill>
                              <a:effectLst/>
                              <a:latin typeface="+mj-lt"/>
                              <a:ea typeface="Calibri" panose="020F0502020204030204" pitchFamily="34" charset="0"/>
                              <a:cs typeface="Arial" panose="020B0604020202020204" pitchFamily="34" charset="0"/>
                            </a:rPr>
                            <a:t>24%</a:t>
                          </a:r>
                          <a:endParaRPr lang="en-GB" sz="900" dirty="0">
                            <a:solidFill>
                              <a:schemeClr val="tx1"/>
                            </a:solidFill>
                            <a:effectLst/>
                            <a:latin typeface="+mj-lt"/>
                            <a:ea typeface="Calibri" panose="020F0502020204030204" pitchFamily="34" charset="0"/>
                            <a:cs typeface="Arial" panose="020B0604020202020204" pitchFamily="34" charset="0"/>
                          </a:endParaRPr>
                        </a:p>
                      </a:txBody>
                      <a:tcPr marL="60607" marR="60607"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8FDF1"/>
                        </a:solidFill>
                      </a:tcPr>
                    </a:tc>
                    <a:extLst>
                      <a:ext uri="{0D108BD9-81ED-4DB2-BD59-A6C34878D82A}">
                        <a16:rowId xmlns:a16="http://schemas.microsoft.com/office/drawing/2014/main" val="2561453245"/>
                      </a:ext>
                    </a:extLst>
                  </a:tr>
                </a:tbl>
              </a:graphicData>
            </a:graphic>
          </p:graphicFrame>
        </mc:Fallback>
      </mc:AlternateContent>
      <mc:AlternateContent xmlns:mc="http://schemas.openxmlformats.org/markup-compatibility/2006" xmlns:a14="http://schemas.microsoft.com/office/drawing/2010/main">
        <mc:Choice Requires="a14">
          <p:sp>
            <p:nvSpPr>
              <p:cNvPr id="27" name="TextBox 26">
                <a:extLst>
                  <a:ext uri="{FF2B5EF4-FFF2-40B4-BE49-F238E27FC236}">
                    <a16:creationId xmlns:a16="http://schemas.microsoft.com/office/drawing/2014/main" id="{E63A1DF5-04A5-7372-FAE9-942E72098093}"/>
                  </a:ext>
                </a:extLst>
              </p:cNvPr>
              <p:cNvSpPr txBox="1"/>
              <p:nvPr/>
            </p:nvSpPr>
            <p:spPr>
              <a:xfrm>
                <a:off x="412896" y="3695611"/>
                <a:ext cx="5139376" cy="579582"/>
              </a:xfrm>
              <a:prstGeom prst="rect">
                <a:avLst/>
              </a:prstGeom>
              <a:noFill/>
            </p:spPr>
            <p:txBody>
              <a:bodyPr wrap="square">
                <a:spAutoFit/>
              </a:bodyPr>
              <a:lstStyle/>
              <a:p>
                <a:pPr algn="ctr"/>
                <a:r>
                  <a:rPr lang="en-US" sz="1000" dirty="0">
                    <a:latin typeface="+mn-lt"/>
                  </a:rPr>
                  <a:t>Fig. 5: </a:t>
                </a:r>
                <a:r>
                  <a:rPr lang="en-GB" sz="1000" dirty="0">
                    <a:latin typeface="+mn-lt"/>
                  </a:rPr>
                  <a:t>The deviation map of </a:t>
                </a:r>
                <a14:m>
                  <m:oMath xmlns:m="http://schemas.openxmlformats.org/officeDocument/2006/math">
                    <m:sSub>
                      <m:sSubPr>
                        <m:ctrlPr>
                          <a:rPr lang="en-GB" sz="1000" i="1">
                            <a:latin typeface="Cambria Math" panose="02040503050406030204" pitchFamily="18" charset="0"/>
                          </a:rPr>
                        </m:ctrlPr>
                      </m:sSubPr>
                      <m:e>
                        <m:r>
                          <m:rPr>
                            <m:sty m:val="p"/>
                          </m:rPr>
                          <a:rPr lang="en-US" sz="1000">
                            <a:latin typeface="Cambria Math" panose="02040503050406030204" pitchFamily="18" charset="0"/>
                            <a:ea typeface="Calibri" panose="020F0502020204030204" pitchFamily="34" charset="0"/>
                            <a:cs typeface="Arial" panose="020B0604020202020204" pitchFamily="34" charset="0"/>
                          </a:rPr>
                          <m:t>Ω</m:t>
                        </m:r>
                      </m:e>
                      <m:sub>
                        <m:r>
                          <m:rPr>
                            <m:sty m:val="p"/>
                          </m:rPr>
                          <a:rPr lang="en-US" sz="1000">
                            <a:latin typeface="Cambria Math" panose="02040503050406030204" pitchFamily="18" charset="0"/>
                            <a:ea typeface="Calibri" panose="020F0502020204030204" pitchFamily="34" charset="0"/>
                            <a:cs typeface="Arial" panose="020B0604020202020204" pitchFamily="34" charset="0"/>
                          </a:rPr>
                          <m:t>qG</m:t>
                        </m:r>
                      </m:sub>
                    </m:sSub>
                  </m:oMath>
                </a14:m>
                <a:r>
                  <a:rPr lang="en-US" sz="1000" dirty="0">
                    <a:latin typeface="+mn-lt"/>
                  </a:rPr>
                  <a:t> from </a:t>
                </a:r>
                <a14:m>
                  <m:oMath xmlns:m="http://schemas.openxmlformats.org/officeDocument/2006/math">
                    <m:sSub>
                      <m:sSubPr>
                        <m:ctrlPr>
                          <a:rPr lang="en-GB" sz="1000" i="1">
                            <a:latin typeface="Cambria Math" panose="02040503050406030204" pitchFamily="18" charset="0"/>
                          </a:rPr>
                        </m:ctrlPr>
                      </m:sSubPr>
                      <m:e>
                        <m:r>
                          <m:rPr>
                            <m:sty m:val="p"/>
                          </m:rPr>
                          <a:rPr lang="en-US" sz="1000">
                            <a:latin typeface="Cambria Math" panose="02040503050406030204" pitchFamily="18" charset="0"/>
                            <a:ea typeface="Calibri" panose="020F0502020204030204" pitchFamily="34" charset="0"/>
                            <a:cs typeface="Arial" panose="020B0604020202020204" pitchFamily="34" charset="0"/>
                          </a:rPr>
                          <m:t>Ω</m:t>
                        </m:r>
                      </m:e>
                      <m:sub>
                        <m:r>
                          <m:rPr>
                            <m:sty m:val="p"/>
                          </m:rPr>
                          <a:rPr lang="en-US" sz="1000">
                            <a:latin typeface="Cambria Math" panose="02040503050406030204" pitchFamily="18" charset="0"/>
                            <a:ea typeface="Calibri" panose="020F0502020204030204" pitchFamily="34" charset="0"/>
                            <a:cs typeface="Arial" panose="020B0604020202020204" pitchFamily="34" charset="0"/>
                          </a:rPr>
                          <m:t>G</m:t>
                        </m:r>
                      </m:sub>
                    </m:sSub>
                    <m:r>
                      <a:rPr lang="en-US" sz="1000" i="1">
                        <a:latin typeface="Cambria Math" panose="02040503050406030204" pitchFamily="18" charset="0"/>
                        <a:ea typeface="Calibri" panose="020F0502020204030204" pitchFamily="34" charset="0"/>
                        <a:cs typeface="Arial" panose="020B0604020202020204" pitchFamily="34" charset="0"/>
                      </a:rPr>
                      <m:t> </m:t>
                    </m:r>
                  </m:oMath>
                </a14:m>
                <a:r>
                  <a:rPr lang="en-GB" sz="1000" dirty="0">
                    <a:latin typeface="+mn-lt"/>
                  </a:rPr>
                  <a:t>during the </a:t>
                </a:r>
                <a:r>
                  <a:rPr lang="en-GB" sz="1000" dirty="0" err="1">
                    <a:latin typeface="+mn-lt"/>
                  </a:rPr>
                  <a:t>vdM</a:t>
                </a:r>
                <a:r>
                  <a:rPr lang="en-GB" sz="1000" dirty="0">
                    <a:latin typeface="+mn-lt"/>
                  </a:rPr>
                  <a:t> scan in the range 0 to 4 </a:t>
                </a:r>
                <a14:m>
                  <m:oMath xmlns:m="http://schemas.openxmlformats.org/officeDocument/2006/math">
                    <m:sSub>
                      <m:sSubPr>
                        <m:ctrlPr>
                          <a:rPr lang="en-US" sz="1000" b="0" i="1" smtClean="0">
                            <a:latin typeface="Cambria Math" panose="02040503050406030204" pitchFamily="18" charset="0"/>
                          </a:rPr>
                        </m:ctrlPr>
                      </m:sSubPr>
                      <m:e>
                        <m:r>
                          <a:rPr lang="en-US" sz="1000" b="0" i="1" smtClean="0">
                            <a:latin typeface="Cambria Math" panose="02040503050406030204" pitchFamily="18" charset="0"/>
                          </a:rPr>
                          <m:t>𝜎</m:t>
                        </m:r>
                      </m:e>
                      <m:sub>
                        <m:r>
                          <a:rPr lang="en-US" sz="1000" b="0" i="1" smtClean="0">
                            <a:latin typeface="Cambria Math" panose="02040503050406030204" pitchFamily="18" charset="0"/>
                          </a:rPr>
                          <m:t>𝑞</m:t>
                        </m:r>
                      </m:sub>
                    </m:sSub>
                  </m:oMath>
                </a14:m>
                <a:r>
                  <a:rPr lang="en-GB" sz="1000" dirty="0">
                    <a:latin typeface="+mn-lt"/>
                  </a:rPr>
                  <a:t> for fixed beam size</a:t>
                </a:r>
                <a14:m>
                  <m:oMath xmlns:m="http://schemas.openxmlformats.org/officeDocument/2006/math">
                    <m:r>
                      <a:rPr lang="en-US" sz="1000" b="0" i="0" smtClean="0">
                        <a:latin typeface="Cambria Math" panose="02040503050406030204" pitchFamily="18" charset="0"/>
                      </a:rPr>
                      <m:t> </m:t>
                    </m:r>
                    <m:sSub>
                      <m:sSubPr>
                        <m:ctrlPr>
                          <a:rPr lang="en-US" sz="1000" i="1">
                            <a:latin typeface="Cambria Math" panose="02040503050406030204" pitchFamily="18" charset="0"/>
                          </a:rPr>
                        </m:ctrlPr>
                      </m:sSubPr>
                      <m:e>
                        <m:r>
                          <a:rPr lang="en-US" sz="1000" i="1">
                            <a:latin typeface="Cambria Math" panose="02040503050406030204" pitchFamily="18" charset="0"/>
                          </a:rPr>
                          <m:t>𝜎</m:t>
                        </m:r>
                      </m:e>
                      <m:sub>
                        <m:r>
                          <a:rPr lang="en-US" sz="1000" i="1">
                            <a:latin typeface="Cambria Math" panose="02040503050406030204" pitchFamily="18" charset="0"/>
                          </a:rPr>
                          <m:t>𝑞</m:t>
                        </m:r>
                      </m:sub>
                    </m:sSub>
                  </m:oMath>
                </a14:m>
                <a:r>
                  <a:rPr lang="en-GB" sz="1000" dirty="0">
                    <a:latin typeface="+mn-lt"/>
                  </a:rPr>
                  <a:t>=100 </a:t>
                </a:r>
                <a:r>
                  <a:rPr lang="en-GB" sz="1000" dirty="0" err="1">
                    <a:latin typeface="+mn-lt"/>
                  </a:rPr>
                  <a:t>μm</a:t>
                </a:r>
                <a:r>
                  <a:rPr lang="en-GB" sz="1000" dirty="0">
                    <a:latin typeface="+mn-lt"/>
                  </a:rPr>
                  <a:t> with q in the range 0.8 to 1.2 </a:t>
                </a:r>
                <a:r>
                  <a:rPr lang="en-US" sz="1000" dirty="0">
                    <a:latin typeface="+mn-lt"/>
                    <a:ea typeface="Times New Roman" panose="02020603050405020304" pitchFamily="18" charset="0"/>
                    <a:cs typeface="Arial" panose="020B0604020202020204" pitchFamily="34" charset="0"/>
                  </a:rPr>
                  <a:t>obtained by numerical integration of Eq. (5).</a:t>
                </a:r>
                <a:r>
                  <a:rPr lang="en-GB" sz="1000" dirty="0">
                    <a:latin typeface="+mn-lt"/>
                  </a:rPr>
                  <a:t> </a:t>
                </a:r>
              </a:p>
            </p:txBody>
          </p:sp>
        </mc:Choice>
        <mc:Fallback xmlns="">
          <p:sp>
            <p:nvSpPr>
              <p:cNvPr id="27" name="TextBox 26">
                <a:extLst>
                  <a:ext uri="{FF2B5EF4-FFF2-40B4-BE49-F238E27FC236}">
                    <a16:creationId xmlns:a16="http://schemas.microsoft.com/office/drawing/2014/main" id="{E63A1DF5-04A5-7372-FAE9-942E72098093}"/>
                  </a:ext>
                </a:extLst>
              </p:cNvPr>
              <p:cNvSpPr txBox="1">
                <a:spLocks noRot="1" noChangeAspect="1" noMove="1" noResize="1" noEditPoints="1" noAdjustHandles="1" noChangeArrowheads="1" noChangeShapeType="1" noTextEdit="1"/>
              </p:cNvSpPr>
              <p:nvPr/>
            </p:nvSpPr>
            <p:spPr>
              <a:xfrm>
                <a:off x="412896" y="3695611"/>
                <a:ext cx="5139376" cy="579582"/>
              </a:xfrm>
              <a:prstGeom prst="rect">
                <a:avLst/>
              </a:prstGeom>
              <a:blipFill>
                <a:blip r:embed="rId6"/>
                <a:stretch>
                  <a:fillRect b="-4211"/>
                </a:stretch>
              </a:blipFill>
            </p:spPr>
            <p:txBody>
              <a:bodyPr/>
              <a:lstStyle/>
              <a:p>
                <a:r>
                  <a:rPr lang="en-GB">
                    <a:noFill/>
                  </a:rPr>
                  <a:t> </a:t>
                </a:r>
              </a:p>
            </p:txBody>
          </p:sp>
        </mc:Fallback>
      </mc:AlternateContent>
      <p:sp>
        <p:nvSpPr>
          <p:cNvPr id="28" name="TextBox 27">
            <a:extLst>
              <a:ext uri="{FF2B5EF4-FFF2-40B4-BE49-F238E27FC236}">
                <a16:creationId xmlns:a16="http://schemas.microsoft.com/office/drawing/2014/main" id="{772678ED-2F1D-86A0-587E-4614B98E2AEC}"/>
              </a:ext>
            </a:extLst>
          </p:cNvPr>
          <p:cNvSpPr txBox="1"/>
          <p:nvPr/>
        </p:nvSpPr>
        <p:spPr>
          <a:xfrm rot="16200000">
            <a:off x="606437" y="2093020"/>
            <a:ext cx="894797" cy="246221"/>
          </a:xfrm>
          <a:prstGeom prst="rect">
            <a:avLst/>
          </a:prstGeom>
          <a:noFill/>
        </p:spPr>
        <p:txBody>
          <a:bodyPr wrap="none" rtlCol="0">
            <a:spAutoFit/>
          </a:bodyPr>
          <a:lstStyle/>
          <a:p>
            <a:r>
              <a:rPr lang="en-US" sz="1000" i="1" dirty="0"/>
              <a:t>Heavy-tailed</a:t>
            </a:r>
            <a:endParaRPr lang="en-GB" sz="1000" i="1" dirty="0"/>
          </a:p>
        </p:txBody>
      </p:sp>
      <p:sp>
        <p:nvSpPr>
          <p:cNvPr id="29" name="TextBox 28">
            <a:extLst>
              <a:ext uri="{FF2B5EF4-FFF2-40B4-BE49-F238E27FC236}">
                <a16:creationId xmlns:a16="http://schemas.microsoft.com/office/drawing/2014/main" id="{7EA2CC23-E56E-80EF-2041-ABA090510EE3}"/>
              </a:ext>
            </a:extLst>
          </p:cNvPr>
          <p:cNvSpPr txBox="1"/>
          <p:nvPr/>
        </p:nvSpPr>
        <p:spPr>
          <a:xfrm rot="16200000">
            <a:off x="649718" y="3017413"/>
            <a:ext cx="808235" cy="246221"/>
          </a:xfrm>
          <a:prstGeom prst="rect">
            <a:avLst/>
          </a:prstGeom>
          <a:noFill/>
        </p:spPr>
        <p:txBody>
          <a:bodyPr wrap="none" rtlCol="0">
            <a:spAutoFit/>
          </a:bodyPr>
          <a:lstStyle/>
          <a:p>
            <a:r>
              <a:rPr lang="en-US" sz="1000" i="1" dirty="0"/>
              <a:t>Light-tailed</a:t>
            </a:r>
            <a:endParaRPr lang="en-GB" sz="1000" i="1" dirty="0"/>
          </a:p>
        </p:txBody>
      </p:sp>
      <p:sp>
        <p:nvSpPr>
          <p:cNvPr id="5" name="TextBox 4">
            <a:extLst>
              <a:ext uri="{FF2B5EF4-FFF2-40B4-BE49-F238E27FC236}">
                <a16:creationId xmlns:a16="http://schemas.microsoft.com/office/drawing/2014/main" id="{7684A02E-4FFB-B3C1-41D7-FDF92C4FF4A2}"/>
              </a:ext>
            </a:extLst>
          </p:cNvPr>
          <p:cNvSpPr txBox="1"/>
          <p:nvPr/>
        </p:nvSpPr>
        <p:spPr>
          <a:xfrm>
            <a:off x="2071956" y="2520222"/>
            <a:ext cx="263214" cy="261610"/>
          </a:xfrm>
          <a:prstGeom prst="rect">
            <a:avLst/>
          </a:prstGeom>
          <a:noFill/>
        </p:spPr>
        <p:txBody>
          <a:bodyPr wrap="none" rtlCol="0">
            <a:spAutoFit/>
          </a:bodyPr>
          <a:lstStyle/>
          <a:p>
            <a:r>
              <a:rPr lang="en-US" dirty="0"/>
              <a:t>a</a:t>
            </a:r>
            <a:endParaRPr lang="en-GB" dirty="0"/>
          </a:p>
        </p:txBody>
      </p:sp>
      <p:sp>
        <p:nvSpPr>
          <p:cNvPr id="30" name="TextBox 29">
            <a:extLst>
              <a:ext uri="{FF2B5EF4-FFF2-40B4-BE49-F238E27FC236}">
                <a16:creationId xmlns:a16="http://schemas.microsoft.com/office/drawing/2014/main" id="{50DCFB74-E72E-D5B0-B531-2E1703BCFD70}"/>
              </a:ext>
            </a:extLst>
          </p:cNvPr>
          <p:cNvSpPr txBox="1"/>
          <p:nvPr/>
        </p:nvSpPr>
        <p:spPr>
          <a:xfrm>
            <a:off x="3692624" y="2524564"/>
            <a:ext cx="263214" cy="261610"/>
          </a:xfrm>
          <a:prstGeom prst="rect">
            <a:avLst/>
          </a:prstGeom>
          <a:noFill/>
        </p:spPr>
        <p:txBody>
          <a:bodyPr wrap="none" rtlCol="0">
            <a:spAutoFit/>
          </a:bodyPr>
          <a:lstStyle/>
          <a:p>
            <a:r>
              <a:rPr lang="en-US" dirty="0"/>
              <a:t>b</a:t>
            </a:r>
            <a:endParaRPr lang="en-GB" dirty="0"/>
          </a:p>
        </p:txBody>
      </p:sp>
      <p:sp>
        <p:nvSpPr>
          <p:cNvPr id="31" name="TextBox 30">
            <a:extLst>
              <a:ext uri="{FF2B5EF4-FFF2-40B4-BE49-F238E27FC236}">
                <a16:creationId xmlns:a16="http://schemas.microsoft.com/office/drawing/2014/main" id="{287DB7F7-937E-B371-C4F2-884C11B40F7A}"/>
              </a:ext>
            </a:extLst>
          </p:cNvPr>
          <p:cNvSpPr txBox="1"/>
          <p:nvPr/>
        </p:nvSpPr>
        <p:spPr>
          <a:xfrm>
            <a:off x="1635744" y="1645684"/>
            <a:ext cx="652743" cy="246221"/>
          </a:xfrm>
          <a:prstGeom prst="rect">
            <a:avLst/>
          </a:prstGeom>
          <a:noFill/>
        </p:spPr>
        <p:txBody>
          <a:bodyPr wrap="none" rtlCol="0">
            <a:spAutoFit/>
          </a:bodyPr>
          <a:lstStyle/>
          <a:p>
            <a:r>
              <a:rPr lang="en-US" sz="1000" dirty="0"/>
              <a:t>region-1</a:t>
            </a:r>
            <a:endParaRPr lang="en-GB" sz="1000" dirty="0"/>
          </a:p>
        </p:txBody>
      </p:sp>
      <p:sp>
        <p:nvSpPr>
          <p:cNvPr id="32" name="TextBox 31">
            <a:extLst>
              <a:ext uri="{FF2B5EF4-FFF2-40B4-BE49-F238E27FC236}">
                <a16:creationId xmlns:a16="http://schemas.microsoft.com/office/drawing/2014/main" id="{A471D9D3-0832-B124-21FF-313419F32AE1}"/>
              </a:ext>
            </a:extLst>
          </p:cNvPr>
          <p:cNvSpPr txBox="1"/>
          <p:nvPr/>
        </p:nvSpPr>
        <p:spPr>
          <a:xfrm>
            <a:off x="2651556" y="1643977"/>
            <a:ext cx="652743" cy="246221"/>
          </a:xfrm>
          <a:prstGeom prst="rect">
            <a:avLst/>
          </a:prstGeom>
          <a:noFill/>
        </p:spPr>
        <p:txBody>
          <a:bodyPr wrap="none" rtlCol="0">
            <a:spAutoFit/>
          </a:bodyPr>
          <a:lstStyle/>
          <a:p>
            <a:r>
              <a:rPr lang="en-US" sz="1000" dirty="0"/>
              <a:t>region-2</a:t>
            </a:r>
            <a:endParaRPr lang="en-GB" sz="1000" dirty="0"/>
          </a:p>
        </p:txBody>
      </p:sp>
      <p:sp>
        <p:nvSpPr>
          <p:cNvPr id="35" name="TextBox 34">
            <a:extLst>
              <a:ext uri="{FF2B5EF4-FFF2-40B4-BE49-F238E27FC236}">
                <a16:creationId xmlns:a16="http://schemas.microsoft.com/office/drawing/2014/main" id="{4453EFFC-2E5D-0CE9-FF78-6FD916EFB29A}"/>
              </a:ext>
            </a:extLst>
          </p:cNvPr>
          <p:cNvSpPr txBox="1"/>
          <p:nvPr/>
        </p:nvSpPr>
        <p:spPr>
          <a:xfrm>
            <a:off x="3588380" y="1643977"/>
            <a:ext cx="652743" cy="246221"/>
          </a:xfrm>
          <a:prstGeom prst="rect">
            <a:avLst/>
          </a:prstGeom>
          <a:noFill/>
        </p:spPr>
        <p:txBody>
          <a:bodyPr wrap="none" rtlCol="0">
            <a:spAutoFit/>
          </a:bodyPr>
          <a:lstStyle/>
          <a:p>
            <a:r>
              <a:rPr lang="en-US" sz="1000" dirty="0"/>
              <a:t>region-3</a:t>
            </a:r>
            <a:endParaRPr lang="en-GB" sz="1000" dirty="0"/>
          </a:p>
        </p:txBody>
      </p:sp>
      <p:cxnSp>
        <p:nvCxnSpPr>
          <p:cNvPr id="34" name="AutoShape 12">
            <a:extLst>
              <a:ext uri="{FF2B5EF4-FFF2-40B4-BE49-F238E27FC236}">
                <a16:creationId xmlns:a16="http://schemas.microsoft.com/office/drawing/2014/main" id="{01291E12-DF0A-828F-5140-EF8BCCA6282E}"/>
              </a:ext>
            </a:extLst>
          </p:cNvPr>
          <p:cNvCxnSpPr>
            <a:cxnSpLocks noChangeShapeType="1"/>
          </p:cNvCxnSpPr>
          <p:nvPr/>
        </p:nvCxnSpPr>
        <p:spPr bwMode="auto">
          <a:xfrm>
            <a:off x="2592388" y="528823"/>
            <a:ext cx="3168650" cy="0"/>
          </a:xfrm>
          <a:prstGeom prst="straightConnector1">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36" name="Group 34">
            <a:extLst>
              <a:ext uri="{FF2B5EF4-FFF2-40B4-BE49-F238E27FC236}">
                <a16:creationId xmlns:a16="http://schemas.microsoft.com/office/drawing/2014/main" id="{C377F37C-1716-11CD-E670-9B14CE672625}"/>
              </a:ext>
            </a:extLst>
          </p:cNvPr>
          <p:cNvGrpSpPr>
            <a:grpSpLocks noChangeAspect="1"/>
          </p:cNvGrpSpPr>
          <p:nvPr/>
        </p:nvGrpSpPr>
        <p:grpSpPr bwMode="auto">
          <a:xfrm>
            <a:off x="63500" y="-15490"/>
            <a:ext cx="1592883" cy="735917"/>
            <a:chOff x="230" y="217"/>
            <a:chExt cx="1096" cy="507"/>
          </a:xfrm>
        </p:grpSpPr>
        <p:sp>
          <p:nvSpPr>
            <p:cNvPr id="37" name="AutoShape 33">
              <a:extLst>
                <a:ext uri="{FF2B5EF4-FFF2-40B4-BE49-F238E27FC236}">
                  <a16:creationId xmlns:a16="http://schemas.microsoft.com/office/drawing/2014/main" id="{9A6E2C36-E32D-8459-FA4B-2154509626D5}"/>
                </a:ext>
              </a:extLst>
            </p:cNvPr>
            <p:cNvSpPr>
              <a:spLocks noChangeAspect="1" noChangeArrowheads="1" noTextEdit="1"/>
            </p:cNvSpPr>
            <p:nvPr/>
          </p:nvSpPr>
          <p:spPr bwMode="auto">
            <a:xfrm>
              <a:off x="230" y="217"/>
              <a:ext cx="1096" cy="5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38" name="Freeform 37">
              <a:extLst>
                <a:ext uri="{FF2B5EF4-FFF2-40B4-BE49-F238E27FC236}">
                  <a16:creationId xmlns:a16="http://schemas.microsoft.com/office/drawing/2014/main" id="{7BE0DB34-1FB5-2185-5B9D-9E362E2AC226}"/>
                </a:ext>
              </a:extLst>
            </p:cNvPr>
            <p:cNvSpPr>
              <a:spLocks noEditPoints="1"/>
            </p:cNvSpPr>
            <p:nvPr/>
          </p:nvSpPr>
          <p:spPr bwMode="auto">
            <a:xfrm>
              <a:off x="661" y="366"/>
              <a:ext cx="544" cy="241"/>
            </a:xfrm>
            <a:custGeom>
              <a:avLst/>
              <a:gdLst>
                <a:gd name="T0" fmla="*/ 1 w 2179"/>
                <a:gd name="T1" fmla="*/ 1 h 964"/>
                <a:gd name="T2" fmla="*/ 2 w 2179"/>
                <a:gd name="T3" fmla="*/ 1 h 964"/>
                <a:gd name="T4" fmla="*/ 1 w 2179"/>
                <a:gd name="T5" fmla="*/ 1 h 964"/>
                <a:gd name="T6" fmla="*/ 1 w 2179"/>
                <a:gd name="T7" fmla="*/ 1 h 964"/>
                <a:gd name="T8" fmla="*/ 1 w 2179"/>
                <a:gd name="T9" fmla="*/ 1 h 964"/>
                <a:gd name="T10" fmla="*/ 1 w 2179"/>
                <a:gd name="T11" fmla="*/ 1 h 964"/>
                <a:gd name="T12" fmla="*/ 1 w 2179"/>
                <a:gd name="T13" fmla="*/ 1 h 964"/>
                <a:gd name="T14" fmla="*/ 0 w 2179"/>
                <a:gd name="T15" fmla="*/ 1 h 964"/>
                <a:gd name="T16" fmla="*/ 0 w 2179"/>
                <a:gd name="T17" fmla="*/ 1 h 964"/>
                <a:gd name="T18" fmla="*/ 0 w 2179"/>
                <a:gd name="T19" fmla="*/ 1 h 964"/>
                <a:gd name="T20" fmla="*/ 0 w 2179"/>
                <a:gd name="T21" fmla="*/ 1 h 964"/>
                <a:gd name="T22" fmla="*/ 0 w 2179"/>
                <a:gd name="T23" fmla="*/ 1 h 964"/>
                <a:gd name="T24" fmla="*/ 0 w 2179"/>
                <a:gd name="T25" fmla="*/ 1 h 964"/>
                <a:gd name="T26" fmla="*/ 1 w 2179"/>
                <a:gd name="T27" fmla="*/ 1 h 964"/>
                <a:gd name="T28" fmla="*/ 1 w 2179"/>
                <a:gd name="T29" fmla="*/ 1 h 964"/>
                <a:gd name="T30" fmla="*/ 1 w 2179"/>
                <a:gd name="T31" fmla="*/ 1 h 964"/>
                <a:gd name="T32" fmla="*/ 1 w 2179"/>
                <a:gd name="T33" fmla="*/ 1 h 964"/>
                <a:gd name="T34" fmla="*/ 1 w 2179"/>
                <a:gd name="T35" fmla="*/ 1 h 964"/>
                <a:gd name="T36" fmla="*/ 1 w 2179"/>
                <a:gd name="T37" fmla="*/ 1 h 964"/>
                <a:gd name="T38" fmla="*/ 0 w 2179"/>
                <a:gd name="T39" fmla="*/ 1 h 964"/>
                <a:gd name="T40" fmla="*/ 0 w 2179"/>
                <a:gd name="T41" fmla="*/ 1 h 964"/>
                <a:gd name="T42" fmla="*/ 0 w 2179"/>
                <a:gd name="T43" fmla="*/ 1 h 964"/>
                <a:gd name="T44" fmla="*/ 0 w 2179"/>
                <a:gd name="T45" fmla="*/ 1 h 964"/>
                <a:gd name="T46" fmla="*/ 2 w 2179"/>
                <a:gd name="T47" fmla="*/ 1 h 964"/>
                <a:gd name="T48" fmla="*/ 2 w 2179"/>
                <a:gd name="T49" fmla="*/ 1 h 964"/>
                <a:gd name="T50" fmla="*/ 1 w 2179"/>
                <a:gd name="T51" fmla="*/ 1 h 964"/>
                <a:gd name="T52" fmla="*/ 1 w 2179"/>
                <a:gd name="T53" fmla="*/ 1 h 964"/>
                <a:gd name="T54" fmla="*/ 1 w 2179"/>
                <a:gd name="T55" fmla="*/ 1 h 964"/>
                <a:gd name="T56" fmla="*/ 1 w 2179"/>
                <a:gd name="T57" fmla="*/ 1 h 964"/>
                <a:gd name="T58" fmla="*/ 0 w 2179"/>
                <a:gd name="T59" fmla="*/ 1 h 964"/>
                <a:gd name="T60" fmla="*/ 0 w 2179"/>
                <a:gd name="T61" fmla="*/ 1 h 964"/>
                <a:gd name="T62" fmla="*/ 0 w 2179"/>
                <a:gd name="T63" fmla="*/ 1 h 964"/>
                <a:gd name="T64" fmla="*/ 2 w 2179"/>
                <a:gd name="T65" fmla="*/ 1 h 964"/>
                <a:gd name="T66" fmla="*/ 2 w 2179"/>
                <a:gd name="T67" fmla="*/ 1 h 964"/>
                <a:gd name="T68" fmla="*/ 2 w 2179"/>
                <a:gd name="T69" fmla="*/ 1 h 964"/>
                <a:gd name="T70" fmla="*/ 2 w 2179"/>
                <a:gd name="T71" fmla="*/ 1 h 964"/>
                <a:gd name="T72" fmla="*/ 1 w 2179"/>
                <a:gd name="T73" fmla="*/ 1 h 964"/>
                <a:gd name="T74" fmla="*/ 1 w 2179"/>
                <a:gd name="T75" fmla="*/ 1 h 964"/>
                <a:gd name="T76" fmla="*/ 1 w 2179"/>
                <a:gd name="T77" fmla="*/ 1 h 964"/>
                <a:gd name="T78" fmla="*/ 1 w 2179"/>
                <a:gd name="T79" fmla="*/ 1 h 964"/>
                <a:gd name="T80" fmla="*/ 0 w 2179"/>
                <a:gd name="T81" fmla="*/ 1 h 964"/>
                <a:gd name="T82" fmla="*/ 0 w 2179"/>
                <a:gd name="T83" fmla="*/ 1 h 964"/>
                <a:gd name="T84" fmla="*/ 0 w 2179"/>
                <a:gd name="T85" fmla="*/ 1 h 964"/>
                <a:gd name="T86" fmla="*/ 0 w 2179"/>
                <a:gd name="T87" fmla="*/ 0 h 964"/>
                <a:gd name="T88" fmla="*/ 0 w 2179"/>
                <a:gd name="T89" fmla="*/ 0 h 964"/>
                <a:gd name="T90" fmla="*/ 0 w 2179"/>
                <a:gd name="T91" fmla="*/ 0 h 964"/>
                <a:gd name="T92" fmla="*/ 1 w 2179"/>
                <a:gd name="T93" fmla="*/ 0 h 964"/>
                <a:gd name="T94" fmla="*/ 0 w 2179"/>
                <a:gd name="T95" fmla="*/ 0 h 964"/>
                <a:gd name="T96" fmla="*/ 0 w 2179"/>
                <a:gd name="T97" fmla="*/ 0 h 964"/>
                <a:gd name="T98" fmla="*/ 0 w 2179"/>
                <a:gd name="T99" fmla="*/ 0 h 964"/>
                <a:gd name="T100" fmla="*/ 1 w 2179"/>
                <a:gd name="T101" fmla="*/ 0 h 964"/>
                <a:gd name="T102" fmla="*/ 1 w 2179"/>
                <a:gd name="T103" fmla="*/ 0 h 964"/>
                <a:gd name="T104" fmla="*/ 1 w 2179"/>
                <a:gd name="T105" fmla="*/ 0 h 964"/>
                <a:gd name="T106" fmla="*/ 1 w 2179"/>
                <a:gd name="T107" fmla="*/ 0 h 964"/>
                <a:gd name="T108" fmla="*/ 1 w 2179"/>
                <a:gd name="T109" fmla="*/ 0 h 964"/>
                <a:gd name="T110" fmla="*/ 0 w 2179"/>
                <a:gd name="T111" fmla="*/ 0 h 964"/>
                <a:gd name="T112" fmla="*/ 0 w 2179"/>
                <a:gd name="T113" fmla="*/ 0 h 964"/>
                <a:gd name="T114" fmla="*/ 0 w 2179"/>
                <a:gd name="T115" fmla="*/ 0 h 96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2179" h="964">
                  <a:moveTo>
                    <a:pt x="1059" y="766"/>
                  </a:moveTo>
                  <a:lnTo>
                    <a:pt x="1059" y="834"/>
                  </a:lnTo>
                  <a:lnTo>
                    <a:pt x="1085" y="834"/>
                  </a:lnTo>
                  <a:lnTo>
                    <a:pt x="1107" y="831"/>
                  </a:lnTo>
                  <a:lnTo>
                    <a:pt x="1121" y="825"/>
                  </a:lnTo>
                  <a:lnTo>
                    <a:pt x="1131" y="814"/>
                  </a:lnTo>
                  <a:lnTo>
                    <a:pt x="1133" y="799"/>
                  </a:lnTo>
                  <a:lnTo>
                    <a:pt x="1131" y="786"/>
                  </a:lnTo>
                  <a:lnTo>
                    <a:pt x="1123" y="776"/>
                  </a:lnTo>
                  <a:lnTo>
                    <a:pt x="1109" y="769"/>
                  </a:lnTo>
                  <a:lnTo>
                    <a:pt x="1089" y="766"/>
                  </a:lnTo>
                  <a:lnTo>
                    <a:pt x="1059" y="766"/>
                  </a:lnTo>
                  <a:close/>
                  <a:moveTo>
                    <a:pt x="1677" y="738"/>
                  </a:moveTo>
                  <a:lnTo>
                    <a:pt x="1714" y="738"/>
                  </a:lnTo>
                  <a:lnTo>
                    <a:pt x="1780" y="838"/>
                  </a:lnTo>
                  <a:lnTo>
                    <a:pt x="1845" y="738"/>
                  </a:lnTo>
                  <a:lnTo>
                    <a:pt x="1883" y="738"/>
                  </a:lnTo>
                  <a:lnTo>
                    <a:pt x="1796" y="867"/>
                  </a:lnTo>
                  <a:lnTo>
                    <a:pt x="1796" y="960"/>
                  </a:lnTo>
                  <a:lnTo>
                    <a:pt x="1764" y="960"/>
                  </a:lnTo>
                  <a:lnTo>
                    <a:pt x="1764" y="867"/>
                  </a:lnTo>
                  <a:lnTo>
                    <a:pt x="1677" y="738"/>
                  </a:lnTo>
                  <a:close/>
                  <a:moveTo>
                    <a:pt x="1487" y="738"/>
                  </a:moveTo>
                  <a:lnTo>
                    <a:pt x="1657" y="738"/>
                  </a:lnTo>
                  <a:lnTo>
                    <a:pt x="1657" y="766"/>
                  </a:lnTo>
                  <a:lnTo>
                    <a:pt x="1588" y="766"/>
                  </a:lnTo>
                  <a:lnTo>
                    <a:pt x="1588" y="960"/>
                  </a:lnTo>
                  <a:lnTo>
                    <a:pt x="1556" y="960"/>
                  </a:lnTo>
                  <a:lnTo>
                    <a:pt x="1556" y="766"/>
                  </a:lnTo>
                  <a:lnTo>
                    <a:pt x="1487" y="766"/>
                  </a:lnTo>
                  <a:lnTo>
                    <a:pt x="1487" y="738"/>
                  </a:lnTo>
                  <a:close/>
                  <a:moveTo>
                    <a:pt x="1410" y="738"/>
                  </a:moveTo>
                  <a:lnTo>
                    <a:pt x="1441" y="738"/>
                  </a:lnTo>
                  <a:lnTo>
                    <a:pt x="1441" y="960"/>
                  </a:lnTo>
                  <a:lnTo>
                    <a:pt x="1410" y="960"/>
                  </a:lnTo>
                  <a:lnTo>
                    <a:pt x="1410" y="738"/>
                  </a:lnTo>
                  <a:close/>
                  <a:moveTo>
                    <a:pt x="1027" y="738"/>
                  </a:moveTo>
                  <a:lnTo>
                    <a:pt x="1081" y="738"/>
                  </a:lnTo>
                  <a:lnTo>
                    <a:pt x="1097" y="738"/>
                  </a:lnTo>
                  <a:lnTo>
                    <a:pt x="1113" y="741"/>
                  </a:lnTo>
                  <a:lnTo>
                    <a:pt x="1128" y="744"/>
                  </a:lnTo>
                  <a:lnTo>
                    <a:pt x="1141" y="749"/>
                  </a:lnTo>
                  <a:lnTo>
                    <a:pt x="1152" y="757"/>
                  </a:lnTo>
                  <a:lnTo>
                    <a:pt x="1160" y="766"/>
                  </a:lnTo>
                  <a:lnTo>
                    <a:pt x="1165" y="781"/>
                  </a:lnTo>
                  <a:lnTo>
                    <a:pt x="1168" y="798"/>
                  </a:lnTo>
                  <a:lnTo>
                    <a:pt x="1164" y="818"/>
                  </a:lnTo>
                  <a:lnTo>
                    <a:pt x="1154" y="833"/>
                  </a:lnTo>
                  <a:lnTo>
                    <a:pt x="1140" y="843"/>
                  </a:lnTo>
                  <a:lnTo>
                    <a:pt x="1121" y="849"/>
                  </a:lnTo>
                  <a:lnTo>
                    <a:pt x="1121" y="850"/>
                  </a:lnTo>
                  <a:lnTo>
                    <a:pt x="1131" y="854"/>
                  </a:lnTo>
                  <a:lnTo>
                    <a:pt x="1137" y="861"/>
                  </a:lnTo>
                  <a:lnTo>
                    <a:pt x="1144" y="873"/>
                  </a:lnTo>
                  <a:lnTo>
                    <a:pt x="1185" y="960"/>
                  </a:lnTo>
                  <a:lnTo>
                    <a:pt x="1149" y="960"/>
                  </a:lnTo>
                  <a:lnTo>
                    <a:pt x="1115" y="883"/>
                  </a:lnTo>
                  <a:lnTo>
                    <a:pt x="1108" y="871"/>
                  </a:lnTo>
                  <a:lnTo>
                    <a:pt x="1099" y="865"/>
                  </a:lnTo>
                  <a:lnTo>
                    <a:pt x="1089" y="862"/>
                  </a:lnTo>
                  <a:lnTo>
                    <a:pt x="1077" y="862"/>
                  </a:lnTo>
                  <a:lnTo>
                    <a:pt x="1059" y="862"/>
                  </a:lnTo>
                  <a:lnTo>
                    <a:pt x="1059" y="960"/>
                  </a:lnTo>
                  <a:lnTo>
                    <a:pt x="1027" y="960"/>
                  </a:lnTo>
                  <a:lnTo>
                    <a:pt x="1027" y="738"/>
                  </a:lnTo>
                  <a:close/>
                  <a:moveTo>
                    <a:pt x="840" y="738"/>
                  </a:moveTo>
                  <a:lnTo>
                    <a:pt x="965" y="738"/>
                  </a:lnTo>
                  <a:lnTo>
                    <a:pt x="965" y="766"/>
                  </a:lnTo>
                  <a:lnTo>
                    <a:pt x="872" y="766"/>
                  </a:lnTo>
                  <a:lnTo>
                    <a:pt x="872" y="831"/>
                  </a:lnTo>
                  <a:lnTo>
                    <a:pt x="957" y="831"/>
                  </a:lnTo>
                  <a:lnTo>
                    <a:pt x="957" y="859"/>
                  </a:lnTo>
                  <a:lnTo>
                    <a:pt x="872" y="859"/>
                  </a:lnTo>
                  <a:lnTo>
                    <a:pt x="872" y="932"/>
                  </a:lnTo>
                  <a:lnTo>
                    <a:pt x="965" y="932"/>
                  </a:lnTo>
                  <a:lnTo>
                    <a:pt x="965" y="960"/>
                  </a:lnTo>
                  <a:lnTo>
                    <a:pt x="840" y="960"/>
                  </a:lnTo>
                  <a:lnTo>
                    <a:pt x="840" y="738"/>
                  </a:lnTo>
                  <a:close/>
                  <a:moveTo>
                    <a:pt x="586" y="738"/>
                  </a:moveTo>
                  <a:lnTo>
                    <a:pt x="622" y="738"/>
                  </a:lnTo>
                  <a:lnTo>
                    <a:pt x="691" y="932"/>
                  </a:lnTo>
                  <a:lnTo>
                    <a:pt x="761" y="738"/>
                  </a:lnTo>
                  <a:lnTo>
                    <a:pt x="794" y="738"/>
                  </a:lnTo>
                  <a:lnTo>
                    <a:pt x="709" y="960"/>
                  </a:lnTo>
                  <a:lnTo>
                    <a:pt x="670" y="960"/>
                  </a:lnTo>
                  <a:lnTo>
                    <a:pt x="586" y="738"/>
                  </a:lnTo>
                  <a:close/>
                  <a:moveTo>
                    <a:pt x="510" y="738"/>
                  </a:moveTo>
                  <a:lnTo>
                    <a:pt x="542" y="738"/>
                  </a:lnTo>
                  <a:lnTo>
                    <a:pt x="542" y="960"/>
                  </a:lnTo>
                  <a:lnTo>
                    <a:pt x="510" y="960"/>
                  </a:lnTo>
                  <a:lnTo>
                    <a:pt x="510" y="738"/>
                  </a:lnTo>
                  <a:close/>
                  <a:moveTo>
                    <a:pt x="267" y="738"/>
                  </a:moveTo>
                  <a:lnTo>
                    <a:pt x="311" y="738"/>
                  </a:lnTo>
                  <a:lnTo>
                    <a:pt x="408" y="918"/>
                  </a:lnTo>
                  <a:lnTo>
                    <a:pt x="409" y="918"/>
                  </a:lnTo>
                  <a:lnTo>
                    <a:pt x="409" y="738"/>
                  </a:lnTo>
                  <a:lnTo>
                    <a:pt x="441" y="738"/>
                  </a:lnTo>
                  <a:lnTo>
                    <a:pt x="441" y="960"/>
                  </a:lnTo>
                  <a:lnTo>
                    <a:pt x="400" y="960"/>
                  </a:lnTo>
                  <a:lnTo>
                    <a:pt x="300" y="778"/>
                  </a:lnTo>
                  <a:lnTo>
                    <a:pt x="299" y="778"/>
                  </a:lnTo>
                  <a:lnTo>
                    <a:pt x="299" y="960"/>
                  </a:lnTo>
                  <a:lnTo>
                    <a:pt x="267" y="960"/>
                  </a:lnTo>
                  <a:lnTo>
                    <a:pt x="267" y="738"/>
                  </a:lnTo>
                  <a:close/>
                  <a:moveTo>
                    <a:pt x="25" y="738"/>
                  </a:moveTo>
                  <a:lnTo>
                    <a:pt x="57" y="738"/>
                  </a:lnTo>
                  <a:lnTo>
                    <a:pt x="57" y="865"/>
                  </a:lnTo>
                  <a:lnTo>
                    <a:pt x="57" y="884"/>
                  </a:lnTo>
                  <a:lnTo>
                    <a:pt x="61" y="902"/>
                  </a:lnTo>
                  <a:lnTo>
                    <a:pt x="68" y="916"/>
                  </a:lnTo>
                  <a:lnTo>
                    <a:pt x="78" y="927"/>
                  </a:lnTo>
                  <a:lnTo>
                    <a:pt x="93" y="934"/>
                  </a:lnTo>
                  <a:lnTo>
                    <a:pt x="110" y="936"/>
                  </a:lnTo>
                  <a:lnTo>
                    <a:pt x="129" y="934"/>
                  </a:lnTo>
                  <a:lnTo>
                    <a:pt x="144" y="927"/>
                  </a:lnTo>
                  <a:lnTo>
                    <a:pt x="153" y="916"/>
                  </a:lnTo>
                  <a:lnTo>
                    <a:pt x="161" y="902"/>
                  </a:lnTo>
                  <a:lnTo>
                    <a:pt x="163" y="884"/>
                  </a:lnTo>
                  <a:lnTo>
                    <a:pt x="165" y="865"/>
                  </a:lnTo>
                  <a:lnTo>
                    <a:pt x="165" y="738"/>
                  </a:lnTo>
                  <a:lnTo>
                    <a:pt x="197" y="738"/>
                  </a:lnTo>
                  <a:lnTo>
                    <a:pt x="197" y="869"/>
                  </a:lnTo>
                  <a:lnTo>
                    <a:pt x="194" y="898"/>
                  </a:lnTo>
                  <a:lnTo>
                    <a:pt x="187" y="922"/>
                  </a:lnTo>
                  <a:lnTo>
                    <a:pt x="174" y="940"/>
                  </a:lnTo>
                  <a:lnTo>
                    <a:pt x="158" y="954"/>
                  </a:lnTo>
                  <a:lnTo>
                    <a:pt x="137" y="962"/>
                  </a:lnTo>
                  <a:lnTo>
                    <a:pt x="110" y="964"/>
                  </a:lnTo>
                  <a:lnTo>
                    <a:pt x="85" y="962"/>
                  </a:lnTo>
                  <a:lnTo>
                    <a:pt x="64" y="954"/>
                  </a:lnTo>
                  <a:lnTo>
                    <a:pt x="48" y="940"/>
                  </a:lnTo>
                  <a:lnTo>
                    <a:pt x="35" y="922"/>
                  </a:lnTo>
                  <a:lnTo>
                    <a:pt x="28" y="898"/>
                  </a:lnTo>
                  <a:lnTo>
                    <a:pt x="25" y="869"/>
                  </a:lnTo>
                  <a:lnTo>
                    <a:pt x="25" y="738"/>
                  </a:lnTo>
                  <a:close/>
                  <a:moveTo>
                    <a:pt x="1295" y="734"/>
                  </a:moveTo>
                  <a:lnTo>
                    <a:pt x="1318" y="737"/>
                  </a:lnTo>
                  <a:lnTo>
                    <a:pt x="1342" y="742"/>
                  </a:lnTo>
                  <a:lnTo>
                    <a:pt x="1338" y="772"/>
                  </a:lnTo>
                  <a:lnTo>
                    <a:pt x="1323" y="766"/>
                  </a:lnTo>
                  <a:lnTo>
                    <a:pt x="1311" y="764"/>
                  </a:lnTo>
                  <a:lnTo>
                    <a:pt x="1297" y="762"/>
                  </a:lnTo>
                  <a:lnTo>
                    <a:pt x="1285" y="764"/>
                  </a:lnTo>
                  <a:lnTo>
                    <a:pt x="1274" y="766"/>
                  </a:lnTo>
                  <a:lnTo>
                    <a:pt x="1266" y="772"/>
                  </a:lnTo>
                  <a:lnTo>
                    <a:pt x="1259" y="781"/>
                  </a:lnTo>
                  <a:lnTo>
                    <a:pt x="1257" y="793"/>
                  </a:lnTo>
                  <a:lnTo>
                    <a:pt x="1259" y="803"/>
                  </a:lnTo>
                  <a:lnTo>
                    <a:pt x="1266" y="811"/>
                  </a:lnTo>
                  <a:lnTo>
                    <a:pt x="1274" y="818"/>
                  </a:lnTo>
                  <a:lnTo>
                    <a:pt x="1286" y="825"/>
                  </a:lnTo>
                  <a:lnTo>
                    <a:pt x="1298" y="830"/>
                  </a:lnTo>
                  <a:lnTo>
                    <a:pt x="1311" y="837"/>
                  </a:lnTo>
                  <a:lnTo>
                    <a:pt x="1325" y="845"/>
                  </a:lnTo>
                  <a:lnTo>
                    <a:pt x="1335" y="854"/>
                  </a:lnTo>
                  <a:lnTo>
                    <a:pt x="1344" y="866"/>
                  </a:lnTo>
                  <a:lnTo>
                    <a:pt x="1350" y="881"/>
                  </a:lnTo>
                  <a:lnTo>
                    <a:pt x="1352" y="898"/>
                  </a:lnTo>
                  <a:lnTo>
                    <a:pt x="1350" y="916"/>
                  </a:lnTo>
                  <a:lnTo>
                    <a:pt x="1344" y="932"/>
                  </a:lnTo>
                  <a:lnTo>
                    <a:pt x="1335" y="944"/>
                  </a:lnTo>
                  <a:lnTo>
                    <a:pt x="1322" y="954"/>
                  </a:lnTo>
                  <a:lnTo>
                    <a:pt x="1307" y="959"/>
                  </a:lnTo>
                  <a:lnTo>
                    <a:pt x="1290" y="963"/>
                  </a:lnTo>
                  <a:lnTo>
                    <a:pt x="1271" y="964"/>
                  </a:lnTo>
                  <a:lnTo>
                    <a:pt x="1249" y="962"/>
                  </a:lnTo>
                  <a:lnTo>
                    <a:pt x="1226" y="955"/>
                  </a:lnTo>
                  <a:lnTo>
                    <a:pt x="1229" y="926"/>
                  </a:lnTo>
                  <a:lnTo>
                    <a:pt x="1242" y="930"/>
                  </a:lnTo>
                  <a:lnTo>
                    <a:pt x="1258" y="935"/>
                  </a:lnTo>
                  <a:lnTo>
                    <a:pt x="1275" y="936"/>
                  </a:lnTo>
                  <a:lnTo>
                    <a:pt x="1287" y="935"/>
                  </a:lnTo>
                  <a:lnTo>
                    <a:pt x="1298" y="931"/>
                  </a:lnTo>
                  <a:lnTo>
                    <a:pt x="1309" y="924"/>
                  </a:lnTo>
                  <a:lnTo>
                    <a:pt x="1317" y="914"/>
                  </a:lnTo>
                  <a:lnTo>
                    <a:pt x="1319" y="900"/>
                  </a:lnTo>
                  <a:lnTo>
                    <a:pt x="1317" y="888"/>
                  </a:lnTo>
                  <a:lnTo>
                    <a:pt x="1311" y="878"/>
                  </a:lnTo>
                  <a:lnTo>
                    <a:pt x="1302" y="871"/>
                  </a:lnTo>
                  <a:lnTo>
                    <a:pt x="1290" y="865"/>
                  </a:lnTo>
                  <a:lnTo>
                    <a:pt x="1278" y="858"/>
                  </a:lnTo>
                  <a:lnTo>
                    <a:pt x="1265" y="851"/>
                  </a:lnTo>
                  <a:lnTo>
                    <a:pt x="1253" y="845"/>
                  </a:lnTo>
                  <a:lnTo>
                    <a:pt x="1241" y="837"/>
                  </a:lnTo>
                  <a:lnTo>
                    <a:pt x="1232" y="826"/>
                  </a:lnTo>
                  <a:lnTo>
                    <a:pt x="1226" y="811"/>
                  </a:lnTo>
                  <a:lnTo>
                    <a:pt x="1224" y="796"/>
                  </a:lnTo>
                  <a:lnTo>
                    <a:pt x="1226" y="777"/>
                  </a:lnTo>
                  <a:lnTo>
                    <a:pt x="1233" y="762"/>
                  </a:lnTo>
                  <a:lnTo>
                    <a:pt x="1245" y="750"/>
                  </a:lnTo>
                  <a:lnTo>
                    <a:pt x="1258" y="741"/>
                  </a:lnTo>
                  <a:lnTo>
                    <a:pt x="1275" y="737"/>
                  </a:lnTo>
                  <a:lnTo>
                    <a:pt x="1295" y="734"/>
                  </a:lnTo>
                  <a:close/>
                  <a:moveTo>
                    <a:pt x="55" y="398"/>
                  </a:moveTo>
                  <a:lnTo>
                    <a:pt x="55" y="477"/>
                  </a:lnTo>
                  <a:lnTo>
                    <a:pt x="86" y="477"/>
                  </a:lnTo>
                  <a:lnTo>
                    <a:pt x="98" y="475"/>
                  </a:lnTo>
                  <a:lnTo>
                    <a:pt x="110" y="471"/>
                  </a:lnTo>
                  <a:lnTo>
                    <a:pt x="121" y="463"/>
                  </a:lnTo>
                  <a:lnTo>
                    <a:pt x="128" y="453"/>
                  </a:lnTo>
                  <a:lnTo>
                    <a:pt x="130" y="437"/>
                  </a:lnTo>
                  <a:lnTo>
                    <a:pt x="128" y="425"/>
                  </a:lnTo>
                  <a:lnTo>
                    <a:pt x="122" y="414"/>
                  </a:lnTo>
                  <a:lnTo>
                    <a:pt x="113" y="408"/>
                  </a:lnTo>
                  <a:lnTo>
                    <a:pt x="102" y="402"/>
                  </a:lnTo>
                  <a:lnTo>
                    <a:pt x="92" y="400"/>
                  </a:lnTo>
                  <a:lnTo>
                    <a:pt x="81" y="398"/>
                  </a:lnTo>
                  <a:lnTo>
                    <a:pt x="55" y="398"/>
                  </a:lnTo>
                  <a:close/>
                  <a:moveTo>
                    <a:pt x="310" y="396"/>
                  </a:moveTo>
                  <a:lnTo>
                    <a:pt x="291" y="397"/>
                  </a:lnTo>
                  <a:lnTo>
                    <a:pt x="274" y="405"/>
                  </a:lnTo>
                  <a:lnTo>
                    <a:pt x="260" y="416"/>
                  </a:lnTo>
                  <a:lnTo>
                    <a:pt x="251" y="429"/>
                  </a:lnTo>
                  <a:lnTo>
                    <a:pt x="243" y="445"/>
                  </a:lnTo>
                  <a:lnTo>
                    <a:pt x="239" y="463"/>
                  </a:lnTo>
                  <a:lnTo>
                    <a:pt x="237" y="482"/>
                  </a:lnTo>
                  <a:lnTo>
                    <a:pt x="238" y="501"/>
                  </a:lnTo>
                  <a:lnTo>
                    <a:pt x="243" y="518"/>
                  </a:lnTo>
                  <a:lnTo>
                    <a:pt x="250" y="535"/>
                  </a:lnTo>
                  <a:lnTo>
                    <a:pt x="260" y="548"/>
                  </a:lnTo>
                  <a:lnTo>
                    <a:pt x="274" y="559"/>
                  </a:lnTo>
                  <a:lnTo>
                    <a:pt x="290" y="566"/>
                  </a:lnTo>
                  <a:lnTo>
                    <a:pt x="310" y="568"/>
                  </a:lnTo>
                  <a:lnTo>
                    <a:pt x="331" y="566"/>
                  </a:lnTo>
                  <a:lnTo>
                    <a:pt x="347" y="559"/>
                  </a:lnTo>
                  <a:lnTo>
                    <a:pt x="360" y="548"/>
                  </a:lnTo>
                  <a:lnTo>
                    <a:pt x="371" y="535"/>
                  </a:lnTo>
                  <a:lnTo>
                    <a:pt x="377" y="518"/>
                  </a:lnTo>
                  <a:lnTo>
                    <a:pt x="381" y="501"/>
                  </a:lnTo>
                  <a:lnTo>
                    <a:pt x="384" y="482"/>
                  </a:lnTo>
                  <a:lnTo>
                    <a:pt x="381" y="463"/>
                  </a:lnTo>
                  <a:lnTo>
                    <a:pt x="377" y="445"/>
                  </a:lnTo>
                  <a:lnTo>
                    <a:pt x="369" y="429"/>
                  </a:lnTo>
                  <a:lnTo>
                    <a:pt x="360" y="416"/>
                  </a:lnTo>
                  <a:lnTo>
                    <a:pt x="347" y="405"/>
                  </a:lnTo>
                  <a:lnTo>
                    <a:pt x="330" y="397"/>
                  </a:lnTo>
                  <a:lnTo>
                    <a:pt x="310" y="396"/>
                  </a:lnTo>
                  <a:close/>
                  <a:moveTo>
                    <a:pt x="1920" y="371"/>
                  </a:moveTo>
                  <a:lnTo>
                    <a:pt x="1952" y="371"/>
                  </a:lnTo>
                  <a:lnTo>
                    <a:pt x="1952" y="592"/>
                  </a:lnTo>
                  <a:lnTo>
                    <a:pt x="1920" y="592"/>
                  </a:lnTo>
                  <a:lnTo>
                    <a:pt x="1920" y="371"/>
                  </a:lnTo>
                  <a:close/>
                  <a:moveTo>
                    <a:pt x="1677" y="371"/>
                  </a:moveTo>
                  <a:lnTo>
                    <a:pt x="1719" y="371"/>
                  </a:lnTo>
                  <a:lnTo>
                    <a:pt x="1817" y="550"/>
                  </a:lnTo>
                  <a:lnTo>
                    <a:pt x="1819" y="550"/>
                  </a:lnTo>
                  <a:lnTo>
                    <a:pt x="1819" y="371"/>
                  </a:lnTo>
                  <a:lnTo>
                    <a:pt x="1851" y="371"/>
                  </a:lnTo>
                  <a:lnTo>
                    <a:pt x="1851" y="592"/>
                  </a:lnTo>
                  <a:lnTo>
                    <a:pt x="1809" y="592"/>
                  </a:lnTo>
                  <a:lnTo>
                    <a:pt x="1708" y="410"/>
                  </a:lnTo>
                  <a:lnTo>
                    <a:pt x="1708" y="592"/>
                  </a:lnTo>
                  <a:lnTo>
                    <a:pt x="1677" y="592"/>
                  </a:lnTo>
                  <a:lnTo>
                    <a:pt x="1677" y="371"/>
                  </a:lnTo>
                  <a:close/>
                  <a:moveTo>
                    <a:pt x="1435" y="371"/>
                  </a:moveTo>
                  <a:lnTo>
                    <a:pt x="1467" y="371"/>
                  </a:lnTo>
                  <a:lnTo>
                    <a:pt x="1467" y="463"/>
                  </a:lnTo>
                  <a:lnTo>
                    <a:pt x="1573" y="463"/>
                  </a:lnTo>
                  <a:lnTo>
                    <a:pt x="1573" y="371"/>
                  </a:lnTo>
                  <a:lnTo>
                    <a:pt x="1605" y="371"/>
                  </a:lnTo>
                  <a:lnTo>
                    <a:pt x="1605" y="592"/>
                  </a:lnTo>
                  <a:lnTo>
                    <a:pt x="1573" y="592"/>
                  </a:lnTo>
                  <a:lnTo>
                    <a:pt x="1573" y="491"/>
                  </a:lnTo>
                  <a:lnTo>
                    <a:pt x="1467" y="491"/>
                  </a:lnTo>
                  <a:lnTo>
                    <a:pt x="1467" y="592"/>
                  </a:lnTo>
                  <a:lnTo>
                    <a:pt x="1435" y="592"/>
                  </a:lnTo>
                  <a:lnTo>
                    <a:pt x="1435" y="371"/>
                  </a:lnTo>
                  <a:close/>
                  <a:moveTo>
                    <a:pt x="1038" y="371"/>
                  </a:moveTo>
                  <a:lnTo>
                    <a:pt x="1161" y="371"/>
                  </a:lnTo>
                  <a:lnTo>
                    <a:pt x="1161" y="398"/>
                  </a:lnTo>
                  <a:lnTo>
                    <a:pt x="1068" y="398"/>
                  </a:lnTo>
                  <a:lnTo>
                    <a:pt x="1068" y="463"/>
                  </a:lnTo>
                  <a:lnTo>
                    <a:pt x="1153" y="463"/>
                  </a:lnTo>
                  <a:lnTo>
                    <a:pt x="1153" y="491"/>
                  </a:lnTo>
                  <a:lnTo>
                    <a:pt x="1068" y="491"/>
                  </a:lnTo>
                  <a:lnTo>
                    <a:pt x="1068" y="564"/>
                  </a:lnTo>
                  <a:lnTo>
                    <a:pt x="1161" y="564"/>
                  </a:lnTo>
                  <a:lnTo>
                    <a:pt x="1161" y="592"/>
                  </a:lnTo>
                  <a:lnTo>
                    <a:pt x="1038" y="592"/>
                  </a:lnTo>
                  <a:lnTo>
                    <a:pt x="1038" y="371"/>
                  </a:lnTo>
                  <a:close/>
                  <a:moveTo>
                    <a:pt x="820" y="371"/>
                  </a:moveTo>
                  <a:lnTo>
                    <a:pt x="990" y="371"/>
                  </a:lnTo>
                  <a:lnTo>
                    <a:pt x="990" y="398"/>
                  </a:lnTo>
                  <a:lnTo>
                    <a:pt x="921" y="398"/>
                  </a:lnTo>
                  <a:lnTo>
                    <a:pt x="921" y="592"/>
                  </a:lnTo>
                  <a:lnTo>
                    <a:pt x="889" y="592"/>
                  </a:lnTo>
                  <a:lnTo>
                    <a:pt x="889" y="398"/>
                  </a:lnTo>
                  <a:lnTo>
                    <a:pt x="820" y="398"/>
                  </a:lnTo>
                  <a:lnTo>
                    <a:pt x="820" y="371"/>
                  </a:lnTo>
                  <a:close/>
                  <a:moveTo>
                    <a:pt x="594" y="371"/>
                  </a:moveTo>
                  <a:lnTo>
                    <a:pt x="631" y="371"/>
                  </a:lnTo>
                  <a:lnTo>
                    <a:pt x="697" y="470"/>
                  </a:lnTo>
                  <a:lnTo>
                    <a:pt x="763" y="371"/>
                  </a:lnTo>
                  <a:lnTo>
                    <a:pt x="800" y="371"/>
                  </a:lnTo>
                  <a:lnTo>
                    <a:pt x="713" y="501"/>
                  </a:lnTo>
                  <a:lnTo>
                    <a:pt x="713" y="592"/>
                  </a:lnTo>
                  <a:lnTo>
                    <a:pt x="682" y="592"/>
                  </a:lnTo>
                  <a:lnTo>
                    <a:pt x="682" y="501"/>
                  </a:lnTo>
                  <a:lnTo>
                    <a:pt x="594" y="371"/>
                  </a:lnTo>
                  <a:close/>
                  <a:moveTo>
                    <a:pt x="476" y="371"/>
                  </a:moveTo>
                  <a:lnTo>
                    <a:pt x="508" y="371"/>
                  </a:lnTo>
                  <a:lnTo>
                    <a:pt x="508" y="564"/>
                  </a:lnTo>
                  <a:lnTo>
                    <a:pt x="601" y="564"/>
                  </a:lnTo>
                  <a:lnTo>
                    <a:pt x="601" y="592"/>
                  </a:lnTo>
                  <a:lnTo>
                    <a:pt x="476" y="592"/>
                  </a:lnTo>
                  <a:lnTo>
                    <a:pt x="476" y="371"/>
                  </a:lnTo>
                  <a:close/>
                  <a:moveTo>
                    <a:pt x="23" y="371"/>
                  </a:moveTo>
                  <a:lnTo>
                    <a:pt x="81" y="371"/>
                  </a:lnTo>
                  <a:lnTo>
                    <a:pt x="100" y="372"/>
                  </a:lnTo>
                  <a:lnTo>
                    <a:pt x="117" y="376"/>
                  </a:lnTo>
                  <a:lnTo>
                    <a:pt x="133" y="381"/>
                  </a:lnTo>
                  <a:lnTo>
                    <a:pt x="146" y="390"/>
                  </a:lnTo>
                  <a:lnTo>
                    <a:pt x="155" y="402"/>
                  </a:lnTo>
                  <a:lnTo>
                    <a:pt x="162" y="417"/>
                  </a:lnTo>
                  <a:lnTo>
                    <a:pt x="163" y="437"/>
                  </a:lnTo>
                  <a:lnTo>
                    <a:pt x="162" y="457"/>
                  </a:lnTo>
                  <a:lnTo>
                    <a:pt x="155" y="473"/>
                  </a:lnTo>
                  <a:lnTo>
                    <a:pt x="146" y="485"/>
                  </a:lnTo>
                  <a:lnTo>
                    <a:pt x="133" y="494"/>
                  </a:lnTo>
                  <a:lnTo>
                    <a:pt x="118" y="499"/>
                  </a:lnTo>
                  <a:lnTo>
                    <a:pt x="102" y="503"/>
                  </a:lnTo>
                  <a:lnTo>
                    <a:pt x="85" y="505"/>
                  </a:lnTo>
                  <a:lnTo>
                    <a:pt x="55" y="505"/>
                  </a:lnTo>
                  <a:lnTo>
                    <a:pt x="55" y="592"/>
                  </a:lnTo>
                  <a:lnTo>
                    <a:pt x="23" y="592"/>
                  </a:lnTo>
                  <a:lnTo>
                    <a:pt x="23" y="371"/>
                  </a:lnTo>
                  <a:close/>
                  <a:moveTo>
                    <a:pt x="2128" y="367"/>
                  </a:moveTo>
                  <a:lnTo>
                    <a:pt x="2154" y="369"/>
                  </a:lnTo>
                  <a:lnTo>
                    <a:pt x="2177" y="377"/>
                  </a:lnTo>
                  <a:lnTo>
                    <a:pt x="2175" y="408"/>
                  </a:lnTo>
                  <a:lnTo>
                    <a:pt x="2154" y="398"/>
                  </a:lnTo>
                  <a:lnTo>
                    <a:pt x="2130" y="396"/>
                  </a:lnTo>
                  <a:lnTo>
                    <a:pt x="2106" y="398"/>
                  </a:lnTo>
                  <a:lnTo>
                    <a:pt x="2084" y="406"/>
                  </a:lnTo>
                  <a:lnTo>
                    <a:pt x="2067" y="420"/>
                  </a:lnTo>
                  <a:lnTo>
                    <a:pt x="2055" y="437"/>
                  </a:lnTo>
                  <a:lnTo>
                    <a:pt x="2047" y="458"/>
                  </a:lnTo>
                  <a:lnTo>
                    <a:pt x="2045" y="482"/>
                  </a:lnTo>
                  <a:lnTo>
                    <a:pt x="2047" y="506"/>
                  </a:lnTo>
                  <a:lnTo>
                    <a:pt x="2055" y="527"/>
                  </a:lnTo>
                  <a:lnTo>
                    <a:pt x="2068" y="545"/>
                  </a:lnTo>
                  <a:lnTo>
                    <a:pt x="2086" y="558"/>
                  </a:lnTo>
                  <a:lnTo>
                    <a:pt x="2106" y="566"/>
                  </a:lnTo>
                  <a:lnTo>
                    <a:pt x="2128" y="568"/>
                  </a:lnTo>
                  <a:lnTo>
                    <a:pt x="2146" y="567"/>
                  </a:lnTo>
                  <a:lnTo>
                    <a:pt x="2163" y="563"/>
                  </a:lnTo>
                  <a:lnTo>
                    <a:pt x="2176" y="558"/>
                  </a:lnTo>
                  <a:lnTo>
                    <a:pt x="2179" y="588"/>
                  </a:lnTo>
                  <a:lnTo>
                    <a:pt x="2160" y="594"/>
                  </a:lnTo>
                  <a:lnTo>
                    <a:pt x="2143" y="596"/>
                  </a:lnTo>
                  <a:lnTo>
                    <a:pt x="2127" y="596"/>
                  </a:lnTo>
                  <a:lnTo>
                    <a:pt x="2099" y="594"/>
                  </a:lnTo>
                  <a:lnTo>
                    <a:pt x="2074" y="586"/>
                  </a:lnTo>
                  <a:lnTo>
                    <a:pt x="2053" y="574"/>
                  </a:lnTo>
                  <a:lnTo>
                    <a:pt x="2034" y="556"/>
                  </a:lnTo>
                  <a:lnTo>
                    <a:pt x="2022" y="535"/>
                  </a:lnTo>
                  <a:lnTo>
                    <a:pt x="2014" y="510"/>
                  </a:lnTo>
                  <a:lnTo>
                    <a:pt x="2010" y="481"/>
                  </a:lnTo>
                  <a:lnTo>
                    <a:pt x="2014" y="453"/>
                  </a:lnTo>
                  <a:lnTo>
                    <a:pt x="2022" y="429"/>
                  </a:lnTo>
                  <a:lnTo>
                    <a:pt x="2035" y="408"/>
                  </a:lnTo>
                  <a:lnTo>
                    <a:pt x="2054" y="390"/>
                  </a:lnTo>
                  <a:lnTo>
                    <a:pt x="2075" y="377"/>
                  </a:lnTo>
                  <a:lnTo>
                    <a:pt x="2100" y="371"/>
                  </a:lnTo>
                  <a:lnTo>
                    <a:pt x="2128" y="367"/>
                  </a:lnTo>
                  <a:close/>
                  <a:moveTo>
                    <a:pt x="1331" y="367"/>
                  </a:moveTo>
                  <a:lnTo>
                    <a:pt x="1356" y="369"/>
                  </a:lnTo>
                  <a:lnTo>
                    <a:pt x="1382" y="377"/>
                  </a:lnTo>
                  <a:lnTo>
                    <a:pt x="1379" y="408"/>
                  </a:lnTo>
                  <a:lnTo>
                    <a:pt x="1356" y="398"/>
                  </a:lnTo>
                  <a:lnTo>
                    <a:pt x="1334" y="396"/>
                  </a:lnTo>
                  <a:lnTo>
                    <a:pt x="1309" y="398"/>
                  </a:lnTo>
                  <a:lnTo>
                    <a:pt x="1289" y="406"/>
                  </a:lnTo>
                  <a:lnTo>
                    <a:pt x="1271" y="420"/>
                  </a:lnTo>
                  <a:lnTo>
                    <a:pt x="1258" y="437"/>
                  </a:lnTo>
                  <a:lnTo>
                    <a:pt x="1250" y="458"/>
                  </a:lnTo>
                  <a:lnTo>
                    <a:pt x="1247" y="482"/>
                  </a:lnTo>
                  <a:lnTo>
                    <a:pt x="1251" y="506"/>
                  </a:lnTo>
                  <a:lnTo>
                    <a:pt x="1259" y="527"/>
                  </a:lnTo>
                  <a:lnTo>
                    <a:pt x="1273" y="545"/>
                  </a:lnTo>
                  <a:lnTo>
                    <a:pt x="1290" y="558"/>
                  </a:lnTo>
                  <a:lnTo>
                    <a:pt x="1310" y="566"/>
                  </a:lnTo>
                  <a:lnTo>
                    <a:pt x="1331" y="568"/>
                  </a:lnTo>
                  <a:lnTo>
                    <a:pt x="1348" y="567"/>
                  </a:lnTo>
                  <a:lnTo>
                    <a:pt x="1366" y="563"/>
                  </a:lnTo>
                  <a:lnTo>
                    <a:pt x="1380" y="558"/>
                  </a:lnTo>
                  <a:lnTo>
                    <a:pt x="1382" y="588"/>
                  </a:lnTo>
                  <a:lnTo>
                    <a:pt x="1364" y="594"/>
                  </a:lnTo>
                  <a:lnTo>
                    <a:pt x="1346" y="596"/>
                  </a:lnTo>
                  <a:lnTo>
                    <a:pt x="1331" y="596"/>
                  </a:lnTo>
                  <a:lnTo>
                    <a:pt x="1303" y="594"/>
                  </a:lnTo>
                  <a:lnTo>
                    <a:pt x="1278" y="586"/>
                  </a:lnTo>
                  <a:lnTo>
                    <a:pt x="1255" y="574"/>
                  </a:lnTo>
                  <a:lnTo>
                    <a:pt x="1238" y="556"/>
                  </a:lnTo>
                  <a:lnTo>
                    <a:pt x="1225" y="535"/>
                  </a:lnTo>
                  <a:lnTo>
                    <a:pt x="1217" y="510"/>
                  </a:lnTo>
                  <a:lnTo>
                    <a:pt x="1214" y="481"/>
                  </a:lnTo>
                  <a:lnTo>
                    <a:pt x="1217" y="453"/>
                  </a:lnTo>
                  <a:lnTo>
                    <a:pt x="1226" y="429"/>
                  </a:lnTo>
                  <a:lnTo>
                    <a:pt x="1240" y="408"/>
                  </a:lnTo>
                  <a:lnTo>
                    <a:pt x="1257" y="390"/>
                  </a:lnTo>
                  <a:lnTo>
                    <a:pt x="1279" y="377"/>
                  </a:lnTo>
                  <a:lnTo>
                    <a:pt x="1303" y="371"/>
                  </a:lnTo>
                  <a:lnTo>
                    <a:pt x="1331" y="367"/>
                  </a:lnTo>
                  <a:close/>
                  <a:moveTo>
                    <a:pt x="310" y="367"/>
                  </a:moveTo>
                  <a:lnTo>
                    <a:pt x="337" y="371"/>
                  </a:lnTo>
                  <a:lnTo>
                    <a:pt x="361" y="378"/>
                  </a:lnTo>
                  <a:lnTo>
                    <a:pt x="380" y="392"/>
                  </a:lnTo>
                  <a:lnTo>
                    <a:pt x="396" y="409"/>
                  </a:lnTo>
                  <a:lnTo>
                    <a:pt x="408" y="430"/>
                  </a:lnTo>
                  <a:lnTo>
                    <a:pt x="415" y="454"/>
                  </a:lnTo>
                  <a:lnTo>
                    <a:pt x="417" y="482"/>
                  </a:lnTo>
                  <a:lnTo>
                    <a:pt x="415" y="510"/>
                  </a:lnTo>
                  <a:lnTo>
                    <a:pt x="408" y="534"/>
                  </a:lnTo>
                  <a:lnTo>
                    <a:pt x="396" y="555"/>
                  </a:lnTo>
                  <a:lnTo>
                    <a:pt x="381" y="572"/>
                  </a:lnTo>
                  <a:lnTo>
                    <a:pt x="361" y="586"/>
                  </a:lnTo>
                  <a:lnTo>
                    <a:pt x="337" y="594"/>
                  </a:lnTo>
                  <a:lnTo>
                    <a:pt x="310" y="596"/>
                  </a:lnTo>
                  <a:lnTo>
                    <a:pt x="283" y="594"/>
                  </a:lnTo>
                  <a:lnTo>
                    <a:pt x="259" y="586"/>
                  </a:lnTo>
                  <a:lnTo>
                    <a:pt x="239" y="572"/>
                  </a:lnTo>
                  <a:lnTo>
                    <a:pt x="225" y="555"/>
                  </a:lnTo>
                  <a:lnTo>
                    <a:pt x="213" y="534"/>
                  </a:lnTo>
                  <a:lnTo>
                    <a:pt x="206" y="510"/>
                  </a:lnTo>
                  <a:lnTo>
                    <a:pt x="203" y="482"/>
                  </a:lnTo>
                  <a:lnTo>
                    <a:pt x="206" y="454"/>
                  </a:lnTo>
                  <a:lnTo>
                    <a:pt x="213" y="430"/>
                  </a:lnTo>
                  <a:lnTo>
                    <a:pt x="225" y="409"/>
                  </a:lnTo>
                  <a:lnTo>
                    <a:pt x="241" y="392"/>
                  </a:lnTo>
                  <a:lnTo>
                    <a:pt x="259" y="378"/>
                  </a:lnTo>
                  <a:lnTo>
                    <a:pt x="283" y="371"/>
                  </a:lnTo>
                  <a:lnTo>
                    <a:pt x="310" y="367"/>
                  </a:lnTo>
                  <a:close/>
                  <a:moveTo>
                    <a:pt x="310" y="28"/>
                  </a:moveTo>
                  <a:lnTo>
                    <a:pt x="291" y="31"/>
                  </a:lnTo>
                  <a:lnTo>
                    <a:pt x="274" y="37"/>
                  </a:lnTo>
                  <a:lnTo>
                    <a:pt x="260" y="48"/>
                  </a:lnTo>
                  <a:lnTo>
                    <a:pt x="251" y="61"/>
                  </a:lnTo>
                  <a:lnTo>
                    <a:pt x="243" y="77"/>
                  </a:lnTo>
                  <a:lnTo>
                    <a:pt x="239" y="96"/>
                  </a:lnTo>
                  <a:lnTo>
                    <a:pt x="237" y="114"/>
                  </a:lnTo>
                  <a:lnTo>
                    <a:pt x="238" y="133"/>
                  </a:lnTo>
                  <a:lnTo>
                    <a:pt x="243" y="151"/>
                  </a:lnTo>
                  <a:lnTo>
                    <a:pt x="250" y="167"/>
                  </a:lnTo>
                  <a:lnTo>
                    <a:pt x="260" y="181"/>
                  </a:lnTo>
                  <a:lnTo>
                    <a:pt x="274" y="191"/>
                  </a:lnTo>
                  <a:lnTo>
                    <a:pt x="290" y="198"/>
                  </a:lnTo>
                  <a:lnTo>
                    <a:pt x="310" y="201"/>
                  </a:lnTo>
                  <a:lnTo>
                    <a:pt x="331" y="198"/>
                  </a:lnTo>
                  <a:lnTo>
                    <a:pt x="347" y="191"/>
                  </a:lnTo>
                  <a:lnTo>
                    <a:pt x="360" y="181"/>
                  </a:lnTo>
                  <a:lnTo>
                    <a:pt x="371" y="167"/>
                  </a:lnTo>
                  <a:lnTo>
                    <a:pt x="377" y="151"/>
                  </a:lnTo>
                  <a:lnTo>
                    <a:pt x="381" y="133"/>
                  </a:lnTo>
                  <a:lnTo>
                    <a:pt x="384" y="114"/>
                  </a:lnTo>
                  <a:lnTo>
                    <a:pt x="381" y="96"/>
                  </a:lnTo>
                  <a:lnTo>
                    <a:pt x="377" y="77"/>
                  </a:lnTo>
                  <a:lnTo>
                    <a:pt x="369" y="61"/>
                  </a:lnTo>
                  <a:lnTo>
                    <a:pt x="360" y="48"/>
                  </a:lnTo>
                  <a:lnTo>
                    <a:pt x="347" y="37"/>
                  </a:lnTo>
                  <a:lnTo>
                    <a:pt x="330" y="31"/>
                  </a:lnTo>
                  <a:lnTo>
                    <a:pt x="310" y="28"/>
                  </a:lnTo>
                  <a:close/>
                  <a:moveTo>
                    <a:pt x="963" y="4"/>
                  </a:moveTo>
                  <a:lnTo>
                    <a:pt x="995" y="4"/>
                  </a:lnTo>
                  <a:lnTo>
                    <a:pt x="995" y="101"/>
                  </a:lnTo>
                  <a:lnTo>
                    <a:pt x="1091" y="4"/>
                  </a:lnTo>
                  <a:lnTo>
                    <a:pt x="1133" y="4"/>
                  </a:lnTo>
                  <a:lnTo>
                    <a:pt x="1028" y="108"/>
                  </a:lnTo>
                  <a:lnTo>
                    <a:pt x="1141" y="226"/>
                  </a:lnTo>
                  <a:lnTo>
                    <a:pt x="1095" y="226"/>
                  </a:lnTo>
                  <a:lnTo>
                    <a:pt x="995" y="117"/>
                  </a:lnTo>
                  <a:lnTo>
                    <a:pt x="995" y="226"/>
                  </a:lnTo>
                  <a:lnTo>
                    <a:pt x="963" y="226"/>
                  </a:lnTo>
                  <a:lnTo>
                    <a:pt x="963" y="4"/>
                  </a:lnTo>
                  <a:close/>
                  <a:moveTo>
                    <a:pt x="476" y="4"/>
                  </a:moveTo>
                  <a:lnTo>
                    <a:pt x="529" y="4"/>
                  </a:lnTo>
                  <a:lnTo>
                    <a:pt x="598" y="187"/>
                  </a:lnTo>
                  <a:lnTo>
                    <a:pt x="667" y="4"/>
                  </a:lnTo>
                  <a:lnTo>
                    <a:pt x="719" y="4"/>
                  </a:lnTo>
                  <a:lnTo>
                    <a:pt x="719" y="226"/>
                  </a:lnTo>
                  <a:lnTo>
                    <a:pt x="687" y="226"/>
                  </a:lnTo>
                  <a:lnTo>
                    <a:pt x="687" y="33"/>
                  </a:lnTo>
                  <a:lnTo>
                    <a:pt x="614" y="226"/>
                  </a:lnTo>
                  <a:lnTo>
                    <a:pt x="582" y="226"/>
                  </a:lnTo>
                  <a:lnTo>
                    <a:pt x="509" y="33"/>
                  </a:lnTo>
                  <a:lnTo>
                    <a:pt x="508" y="33"/>
                  </a:lnTo>
                  <a:lnTo>
                    <a:pt x="508" y="226"/>
                  </a:lnTo>
                  <a:lnTo>
                    <a:pt x="476" y="226"/>
                  </a:lnTo>
                  <a:lnTo>
                    <a:pt x="476" y="4"/>
                  </a:lnTo>
                  <a:close/>
                  <a:moveTo>
                    <a:pt x="0" y="4"/>
                  </a:moveTo>
                  <a:lnTo>
                    <a:pt x="169" y="4"/>
                  </a:lnTo>
                  <a:lnTo>
                    <a:pt x="169" y="32"/>
                  </a:lnTo>
                  <a:lnTo>
                    <a:pt x="101" y="32"/>
                  </a:lnTo>
                  <a:lnTo>
                    <a:pt x="101" y="226"/>
                  </a:lnTo>
                  <a:lnTo>
                    <a:pt x="69" y="226"/>
                  </a:lnTo>
                  <a:lnTo>
                    <a:pt x="69" y="32"/>
                  </a:lnTo>
                  <a:lnTo>
                    <a:pt x="0" y="32"/>
                  </a:lnTo>
                  <a:lnTo>
                    <a:pt x="0" y="4"/>
                  </a:lnTo>
                  <a:close/>
                  <a:moveTo>
                    <a:pt x="848" y="0"/>
                  </a:moveTo>
                  <a:lnTo>
                    <a:pt x="872" y="1"/>
                  </a:lnTo>
                  <a:lnTo>
                    <a:pt x="895" y="8"/>
                  </a:lnTo>
                  <a:lnTo>
                    <a:pt x="890" y="37"/>
                  </a:lnTo>
                  <a:lnTo>
                    <a:pt x="877" y="32"/>
                  </a:lnTo>
                  <a:lnTo>
                    <a:pt x="864" y="28"/>
                  </a:lnTo>
                  <a:lnTo>
                    <a:pt x="849" y="28"/>
                  </a:lnTo>
                  <a:lnTo>
                    <a:pt x="838" y="28"/>
                  </a:lnTo>
                  <a:lnTo>
                    <a:pt x="828" y="32"/>
                  </a:lnTo>
                  <a:lnTo>
                    <a:pt x="818" y="37"/>
                  </a:lnTo>
                  <a:lnTo>
                    <a:pt x="812" y="45"/>
                  </a:lnTo>
                  <a:lnTo>
                    <a:pt x="810" y="57"/>
                  </a:lnTo>
                  <a:lnTo>
                    <a:pt x="812" y="68"/>
                  </a:lnTo>
                  <a:lnTo>
                    <a:pt x="818" y="76"/>
                  </a:lnTo>
                  <a:lnTo>
                    <a:pt x="828" y="84"/>
                  </a:lnTo>
                  <a:lnTo>
                    <a:pt x="838" y="89"/>
                  </a:lnTo>
                  <a:lnTo>
                    <a:pt x="852" y="96"/>
                  </a:lnTo>
                  <a:lnTo>
                    <a:pt x="864" y="102"/>
                  </a:lnTo>
                  <a:lnTo>
                    <a:pt x="877" y="109"/>
                  </a:lnTo>
                  <a:lnTo>
                    <a:pt x="887" y="118"/>
                  </a:lnTo>
                  <a:lnTo>
                    <a:pt x="897" y="130"/>
                  </a:lnTo>
                  <a:lnTo>
                    <a:pt x="903" y="145"/>
                  </a:lnTo>
                  <a:lnTo>
                    <a:pt x="905" y="163"/>
                  </a:lnTo>
                  <a:lnTo>
                    <a:pt x="903" y="182"/>
                  </a:lnTo>
                  <a:lnTo>
                    <a:pt x="897" y="197"/>
                  </a:lnTo>
                  <a:lnTo>
                    <a:pt x="887" y="208"/>
                  </a:lnTo>
                  <a:lnTo>
                    <a:pt x="874" y="218"/>
                  </a:lnTo>
                  <a:lnTo>
                    <a:pt x="860" y="224"/>
                  </a:lnTo>
                  <a:lnTo>
                    <a:pt x="842" y="228"/>
                  </a:lnTo>
                  <a:lnTo>
                    <a:pt x="824" y="228"/>
                  </a:lnTo>
                  <a:lnTo>
                    <a:pt x="801" y="226"/>
                  </a:lnTo>
                  <a:lnTo>
                    <a:pt x="779" y="219"/>
                  </a:lnTo>
                  <a:lnTo>
                    <a:pt x="783" y="190"/>
                  </a:lnTo>
                  <a:lnTo>
                    <a:pt x="796" y="195"/>
                  </a:lnTo>
                  <a:lnTo>
                    <a:pt x="812" y="199"/>
                  </a:lnTo>
                  <a:lnTo>
                    <a:pt x="828" y="201"/>
                  </a:lnTo>
                  <a:lnTo>
                    <a:pt x="840" y="199"/>
                  </a:lnTo>
                  <a:lnTo>
                    <a:pt x="852" y="195"/>
                  </a:lnTo>
                  <a:lnTo>
                    <a:pt x="861" y="189"/>
                  </a:lnTo>
                  <a:lnTo>
                    <a:pt x="869" y="178"/>
                  </a:lnTo>
                  <a:lnTo>
                    <a:pt x="872" y="165"/>
                  </a:lnTo>
                  <a:lnTo>
                    <a:pt x="869" y="153"/>
                  </a:lnTo>
                  <a:lnTo>
                    <a:pt x="864" y="143"/>
                  </a:lnTo>
                  <a:lnTo>
                    <a:pt x="854" y="135"/>
                  </a:lnTo>
                  <a:lnTo>
                    <a:pt x="842" y="129"/>
                  </a:lnTo>
                  <a:lnTo>
                    <a:pt x="830" y="122"/>
                  </a:lnTo>
                  <a:lnTo>
                    <a:pt x="817" y="117"/>
                  </a:lnTo>
                  <a:lnTo>
                    <a:pt x="805" y="109"/>
                  </a:lnTo>
                  <a:lnTo>
                    <a:pt x="793" y="101"/>
                  </a:lnTo>
                  <a:lnTo>
                    <a:pt x="785" y="90"/>
                  </a:lnTo>
                  <a:lnTo>
                    <a:pt x="779" y="77"/>
                  </a:lnTo>
                  <a:lnTo>
                    <a:pt x="776" y="60"/>
                  </a:lnTo>
                  <a:lnTo>
                    <a:pt x="779" y="41"/>
                  </a:lnTo>
                  <a:lnTo>
                    <a:pt x="787" y="27"/>
                  </a:lnTo>
                  <a:lnTo>
                    <a:pt x="797" y="15"/>
                  </a:lnTo>
                  <a:lnTo>
                    <a:pt x="812" y="7"/>
                  </a:lnTo>
                  <a:lnTo>
                    <a:pt x="829" y="1"/>
                  </a:lnTo>
                  <a:lnTo>
                    <a:pt x="848" y="0"/>
                  </a:lnTo>
                  <a:close/>
                  <a:moveTo>
                    <a:pt x="310" y="0"/>
                  </a:moveTo>
                  <a:lnTo>
                    <a:pt x="337" y="3"/>
                  </a:lnTo>
                  <a:lnTo>
                    <a:pt x="361" y="11"/>
                  </a:lnTo>
                  <a:lnTo>
                    <a:pt x="380" y="24"/>
                  </a:lnTo>
                  <a:lnTo>
                    <a:pt x="396" y="41"/>
                  </a:lnTo>
                  <a:lnTo>
                    <a:pt x="408" y="62"/>
                  </a:lnTo>
                  <a:lnTo>
                    <a:pt x="415" y="88"/>
                  </a:lnTo>
                  <a:lnTo>
                    <a:pt x="417" y="114"/>
                  </a:lnTo>
                  <a:lnTo>
                    <a:pt x="415" y="142"/>
                  </a:lnTo>
                  <a:lnTo>
                    <a:pt x="408" y="166"/>
                  </a:lnTo>
                  <a:lnTo>
                    <a:pt x="396" y="187"/>
                  </a:lnTo>
                  <a:lnTo>
                    <a:pt x="381" y="205"/>
                  </a:lnTo>
                  <a:lnTo>
                    <a:pt x="361" y="218"/>
                  </a:lnTo>
                  <a:lnTo>
                    <a:pt x="337" y="226"/>
                  </a:lnTo>
                  <a:lnTo>
                    <a:pt x="310" y="228"/>
                  </a:lnTo>
                  <a:lnTo>
                    <a:pt x="283" y="226"/>
                  </a:lnTo>
                  <a:lnTo>
                    <a:pt x="259" y="218"/>
                  </a:lnTo>
                  <a:lnTo>
                    <a:pt x="239" y="205"/>
                  </a:lnTo>
                  <a:lnTo>
                    <a:pt x="225" y="187"/>
                  </a:lnTo>
                  <a:lnTo>
                    <a:pt x="213" y="166"/>
                  </a:lnTo>
                  <a:lnTo>
                    <a:pt x="206" y="142"/>
                  </a:lnTo>
                  <a:lnTo>
                    <a:pt x="203" y="114"/>
                  </a:lnTo>
                  <a:lnTo>
                    <a:pt x="206" y="88"/>
                  </a:lnTo>
                  <a:lnTo>
                    <a:pt x="213" y="62"/>
                  </a:lnTo>
                  <a:lnTo>
                    <a:pt x="225" y="41"/>
                  </a:lnTo>
                  <a:lnTo>
                    <a:pt x="241" y="24"/>
                  </a:lnTo>
                  <a:lnTo>
                    <a:pt x="259" y="11"/>
                  </a:lnTo>
                  <a:lnTo>
                    <a:pt x="283" y="3"/>
                  </a:lnTo>
                  <a:lnTo>
                    <a:pt x="310" y="0"/>
                  </a:lnTo>
                  <a:close/>
                </a:path>
              </a:pathLst>
            </a:custGeom>
            <a:solidFill>
              <a:schemeClr val="tx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dirty="0"/>
            </a:p>
          </p:txBody>
        </p:sp>
        <p:sp>
          <p:nvSpPr>
            <p:cNvPr id="39" name="Freeform 38">
              <a:extLst>
                <a:ext uri="{FF2B5EF4-FFF2-40B4-BE49-F238E27FC236}">
                  <a16:creationId xmlns:a16="http://schemas.microsoft.com/office/drawing/2014/main" id="{A411D178-EE17-C5F8-3776-44C7E71B8FF2}"/>
                </a:ext>
              </a:extLst>
            </p:cNvPr>
            <p:cNvSpPr>
              <a:spLocks noEditPoints="1"/>
            </p:cNvSpPr>
            <p:nvPr/>
          </p:nvSpPr>
          <p:spPr bwMode="auto">
            <a:xfrm>
              <a:off x="348" y="434"/>
              <a:ext cx="266" cy="172"/>
            </a:xfrm>
            <a:custGeom>
              <a:avLst/>
              <a:gdLst>
                <a:gd name="T0" fmla="*/ 0 w 1066"/>
                <a:gd name="T1" fmla="*/ 0 h 690"/>
                <a:gd name="T2" fmla="*/ 1 w 1066"/>
                <a:gd name="T3" fmla="*/ 0 h 690"/>
                <a:gd name="T4" fmla="*/ 1 w 1066"/>
                <a:gd name="T5" fmla="*/ 1 h 690"/>
                <a:gd name="T6" fmla="*/ 0 w 1066"/>
                <a:gd name="T7" fmla="*/ 1 h 690"/>
                <a:gd name="T8" fmla="*/ 0 w 1066"/>
                <a:gd name="T9" fmla="*/ 0 h 690"/>
                <a:gd name="T10" fmla="*/ 1 w 1066"/>
                <a:gd name="T11" fmla="*/ 0 h 690"/>
                <a:gd name="T12" fmla="*/ 1 w 1066"/>
                <a:gd name="T13" fmla="*/ 0 h 690"/>
                <a:gd name="T14" fmla="*/ 1 w 1066"/>
                <a:gd name="T15" fmla="*/ 1 h 690"/>
                <a:gd name="T16" fmla="*/ 1 w 1066"/>
                <a:gd name="T17" fmla="*/ 1 h 690"/>
                <a:gd name="T18" fmla="*/ 1 w 1066"/>
                <a:gd name="T19" fmla="*/ 0 h 690"/>
                <a:gd name="T20" fmla="*/ 0 w 1066"/>
                <a:gd name="T21" fmla="*/ 0 h 690"/>
                <a:gd name="T22" fmla="*/ 0 w 1066"/>
                <a:gd name="T23" fmla="*/ 0 h 690"/>
                <a:gd name="T24" fmla="*/ 0 w 1066"/>
                <a:gd name="T25" fmla="*/ 1 h 690"/>
                <a:gd name="T26" fmla="*/ 0 w 1066"/>
                <a:gd name="T27" fmla="*/ 1 h 690"/>
                <a:gd name="T28" fmla="*/ 0 w 1066"/>
                <a:gd name="T29" fmla="*/ 0 h 69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66" h="690">
                  <a:moveTo>
                    <a:pt x="376" y="376"/>
                  </a:moveTo>
                  <a:lnTo>
                    <a:pt x="690" y="376"/>
                  </a:lnTo>
                  <a:lnTo>
                    <a:pt x="690" y="690"/>
                  </a:lnTo>
                  <a:lnTo>
                    <a:pt x="376" y="690"/>
                  </a:lnTo>
                  <a:lnTo>
                    <a:pt x="376" y="376"/>
                  </a:lnTo>
                  <a:close/>
                  <a:moveTo>
                    <a:pt x="752" y="0"/>
                  </a:moveTo>
                  <a:lnTo>
                    <a:pt x="1066" y="0"/>
                  </a:lnTo>
                  <a:lnTo>
                    <a:pt x="1066" y="690"/>
                  </a:lnTo>
                  <a:lnTo>
                    <a:pt x="752" y="690"/>
                  </a:lnTo>
                  <a:lnTo>
                    <a:pt x="752" y="0"/>
                  </a:lnTo>
                  <a:close/>
                  <a:moveTo>
                    <a:pt x="0" y="0"/>
                  </a:moveTo>
                  <a:lnTo>
                    <a:pt x="314" y="0"/>
                  </a:lnTo>
                  <a:lnTo>
                    <a:pt x="314" y="690"/>
                  </a:lnTo>
                  <a:lnTo>
                    <a:pt x="0" y="690"/>
                  </a:lnTo>
                  <a:lnTo>
                    <a:pt x="0" y="0"/>
                  </a:lnTo>
                  <a:close/>
                </a:path>
              </a:pathLst>
            </a:custGeom>
            <a:solidFill>
              <a:schemeClr val="tx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40" name="Freeform 39">
              <a:extLst>
                <a:ext uri="{FF2B5EF4-FFF2-40B4-BE49-F238E27FC236}">
                  <a16:creationId xmlns:a16="http://schemas.microsoft.com/office/drawing/2014/main" id="{C3E983E7-FFBC-4F90-E40B-C55190EA291F}"/>
                </a:ext>
              </a:extLst>
            </p:cNvPr>
            <p:cNvSpPr>
              <a:spLocks noEditPoints="1"/>
            </p:cNvSpPr>
            <p:nvPr/>
          </p:nvSpPr>
          <p:spPr bwMode="auto">
            <a:xfrm>
              <a:off x="348" y="340"/>
              <a:ext cx="266" cy="172"/>
            </a:xfrm>
            <a:custGeom>
              <a:avLst/>
              <a:gdLst>
                <a:gd name="T0" fmla="*/ 1 w 1066"/>
                <a:gd name="T1" fmla="*/ 0 h 690"/>
                <a:gd name="T2" fmla="*/ 1 w 1066"/>
                <a:gd name="T3" fmla="*/ 0 h 690"/>
                <a:gd name="T4" fmla="*/ 1 w 1066"/>
                <a:gd name="T5" fmla="*/ 0 h 690"/>
                <a:gd name="T6" fmla="*/ 1 w 1066"/>
                <a:gd name="T7" fmla="*/ 0 h 690"/>
                <a:gd name="T8" fmla="*/ 1 w 1066"/>
                <a:gd name="T9" fmla="*/ 0 h 690"/>
                <a:gd name="T10" fmla="*/ 0 w 1066"/>
                <a:gd name="T11" fmla="*/ 0 h 690"/>
                <a:gd name="T12" fmla="*/ 1 w 1066"/>
                <a:gd name="T13" fmla="*/ 0 h 690"/>
                <a:gd name="T14" fmla="*/ 1 w 1066"/>
                <a:gd name="T15" fmla="*/ 1 h 690"/>
                <a:gd name="T16" fmla="*/ 0 w 1066"/>
                <a:gd name="T17" fmla="*/ 1 h 690"/>
                <a:gd name="T18" fmla="*/ 0 w 1066"/>
                <a:gd name="T19" fmla="*/ 0 h 690"/>
                <a:gd name="T20" fmla="*/ 0 w 1066"/>
                <a:gd name="T21" fmla="*/ 0 h 690"/>
                <a:gd name="T22" fmla="*/ 0 w 1066"/>
                <a:gd name="T23" fmla="*/ 0 h 690"/>
                <a:gd name="T24" fmla="*/ 0 w 1066"/>
                <a:gd name="T25" fmla="*/ 0 h 690"/>
                <a:gd name="T26" fmla="*/ 0 w 1066"/>
                <a:gd name="T27" fmla="*/ 0 h 690"/>
                <a:gd name="T28" fmla="*/ 0 w 1066"/>
                <a:gd name="T29" fmla="*/ 0 h 69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66" h="690">
                  <a:moveTo>
                    <a:pt x="752" y="0"/>
                  </a:moveTo>
                  <a:lnTo>
                    <a:pt x="1066" y="0"/>
                  </a:lnTo>
                  <a:lnTo>
                    <a:pt x="1066" y="314"/>
                  </a:lnTo>
                  <a:lnTo>
                    <a:pt x="752" y="314"/>
                  </a:lnTo>
                  <a:lnTo>
                    <a:pt x="752" y="0"/>
                  </a:lnTo>
                  <a:close/>
                  <a:moveTo>
                    <a:pt x="376" y="0"/>
                  </a:moveTo>
                  <a:lnTo>
                    <a:pt x="690" y="0"/>
                  </a:lnTo>
                  <a:lnTo>
                    <a:pt x="690" y="690"/>
                  </a:lnTo>
                  <a:lnTo>
                    <a:pt x="376" y="690"/>
                  </a:lnTo>
                  <a:lnTo>
                    <a:pt x="376" y="0"/>
                  </a:lnTo>
                  <a:close/>
                  <a:moveTo>
                    <a:pt x="0" y="0"/>
                  </a:moveTo>
                  <a:lnTo>
                    <a:pt x="314" y="0"/>
                  </a:lnTo>
                  <a:lnTo>
                    <a:pt x="314" y="314"/>
                  </a:lnTo>
                  <a:lnTo>
                    <a:pt x="0" y="314"/>
                  </a:lnTo>
                  <a:lnTo>
                    <a:pt x="0" y="0"/>
                  </a:lnTo>
                  <a:close/>
                </a:path>
              </a:pathLst>
            </a:custGeom>
            <a:solidFill>
              <a:srgbClr val="80BF44"/>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grpSp>
    </p:spTree>
    <p:extLst>
      <p:ext uri="{BB962C8B-B14F-4D97-AF65-F5344CB8AC3E}">
        <p14:creationId xmlns:p14="http://schemas.microsoft.com/office/powerpoint/2010/main" val="7570403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C21F39ED-1CD3-478C-BDA8-9D16E8B3B798}"/>
              </a:ext>
            </a:extLst>
          </p:cNvPr>
          <p:cNvSpPr>
            <a:spLocks noGrp="1" noChangeArrowheads="1"/>
          </p:cNvSpPr>
          <p:nvPr>
            <p:ph type="title"/>
          </p:nvPr>
        </p:nvSpPr>
        <p:spPr>
          <a:xfrm>
            <a:off x="2822476" y="29037"/>
            <a:ext cx="2736056" cy="544512"/>
          </a:xfrm>
        </p:spPr>
        <p:txBody>
          <a:bodyPr/>
          <a:lstStyle/>
          <a:p>
            <a:pPr eaLnBrk="1" hangingPunct="1"/>
            <a:r>
              <a:rPr lang="en-US" altLang="en-US" sz="1500" b="1" dirty="0">
                <a:solidFill>
                  <a:schemeClr val="bg2"/>
                </a:solidFill>
                <a:latin typeface="Calibri" panose="020F0502020204030204" pitchFamily="34" charset="0"/>
              </a:rPr>
              <a:t>Overlap integral of Gaussian vs. q-Gaussian</a:t>
            </a:r>
          </a:p>
        </p:txBody>
      </p:sp>
      <p:sp>
        <p:nvSpPr>
          <p:cNvPr id="3076" name="Rectangle 5">
            <a:extLst>
              <a:ext uri="{FF2B5EF4-FFF2-40B4-BE49-F238E27FC236}">
                <a16:creationId xmlns:a16="http://schemas.microsoft.com/office/drawing/2014/main" id="{92022922-E30C-4F8C-A94C-07DBE30B864E}"/>
              </a:ext>
            </a:extLst>
          </p:cNvPr>
          <p:cNvSpPr>
            <a:spLocks noChangeArrowheads="1"/>
          </p:cNvSpPr>
          <p:nvPr/>
        </p:nvSpPr>
        <p:spPr bwMode="auto">
          <a:xfrm>
            <a:off x="5329238" y="3889375"/>
            <a:ext cx="431800" cy="431800"/>
          </a:xfrm>
          <a:prstGeom prst="rect">
            <a:avLst/>
          </a:prstGeom>
          <a:solidFill>
            <a:srgbClr val="969696"/>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278" tIns="34139" rIns="68278" bIns="34139" anchor="ctr"/>
          <a:lstStyle>
            <a:lvl1pPr defTabSz="576263" eaLnBrk="0" hangingPunct="0">
              <a:defRPr sz="1100">
                <a:solidFill>
                  <a:schemeClr val="tx1"/>
                </a:solidFill>
                <a:latin typeface="Arial" panose="020B0604020202020204" pitchFamily="34" charset="0"/>
              </a:defRPr>
            </a:lvl1pPr>
            <a:lvl2pPr marL="742950" indent="-285750" defTabSz="576263" eaLnBrk="0" hangingPunct="0">
              <a:defRPr sz="1100">
                <a:solidFill>
                  <a:schemeClr val="tx1"/>
                </a:solidFill>
                <a:latin typeface="Arial" panose="020B0604020202020204" pitchFamily="34" charset="0"/>
              </a:defRPr>
            </a:lvl2pPr>
            <a:lvl3pPr marL="1143000" indent="-228600" defTabSz="576263" eaLnBrk="0" hangingPunct="0">
              <a:defRPr sz="1100">
                <a:solidFill>
                  <a:schemeClr val="tx1"/>
                </a:solidFill>
                <a:latin typeface="Arial" panose="020B0604020202020204" pitchFamily="34" charset="0"/>
              </a:defRPr>
            </a:lvl3pPr>
            <a:lvl4pPr marL="1600200" indent="-228600" defTabSz="576263" eaLnBrk="0" hangingPunct="0">
              <a:defRPr sz="1100">
                <a:solidFill>
                  <a:schemeClr val="tx1"/>
                </a:solidFill>
                <a:latin typeface="Arial" panose="020B0604020202020204" pitchFamily="34" charset="0"/>
              </a:defRPr>
            </a:lvl4pPr>
            <a:lvl5pPr marL="2057400" indent="-228600" defTabSz="576263" eaLnBrk="0" hangingPunct="0">
              <a:defRPr sz="1100">
                <a:solidFill>
                  <a:schemeClr val="tx1"/>
                </a:solidFill>
                <a:latin typeface="Arial" panose="020B0604020202020204" pitchFamily="34" charset="0"/>
              </a:defRPr>
            </a:lvl5pPr>
            <a:lvl6pPr marL="2514600" indent="-228600" defTabSz="576263" eaLnBrk="0" fontAlgn="base" hangingPunct="0">
              <a:spcBef>
                <a:spcPct val="0"/>
              </a:spcBef>
              <a:spcAft>
                <a:spcPct val="0"/>
              </a:spcAft>
              <a:defRPr sz="1100">
                <a:solidFill>
                  <a:schemeClr val="tx1"/>
                </a:solidFill>
                <a:latin typeface="Arial" panose="020B0604020202020204" pitchFamily="34" charset="0"/>
              </a:defRPr>
            </a:lvl6pPr>
            <a:lvl7pPr marL="2971800" indent="-228600" defTabSz="576263" eaLnBrk="0" fontAlgn="base" hangingPunct="0">
              <a:spcBef>
                <a:spcPct val="0"/>
              </a:spcBef>
              <a:spcAft>
                <a:spcPct val="0"/>
              </a:spcAft>
              <a:defRPr sz="1100">
                <a:solidFill>
                  <a:schemeClr val="tx1"/>
                </a:solidFill>
                <a:latin typeface="Arial" panose="020B0604020202020204" pitchFamily="34" charset="0"/>
              </a:defRPr>
            </a:lvl7pPr>
            <a:lvl8pPr marL="3429000" indent="-228600" defTabSz="576263" eaLnBrk="0" fontAlgn="base" hangingPunct="0">
              <a:spcBef>
                <a:spcPct val="0"/>
              </a:spcBef>
              <a:spcAft>
                <a:spcPct val="0"/>
              </a:spcAft>
              <a:defRPr sz="1100">
                <a:solidFill>
                  <a:schemeClr val="tx1"/>
                </a:solidFill>
                <a:latin typeface="Arial" panose="020B0604020202020204" pitchFamily="34" charset="0"/>
              </a:defRPr>
            </a:lvl8pPr>
            <a:lvl9pPr marL="3886200" indent="-228600" defTabSz="576263" eaLnBrk="0" fontAlgn="base" hangingPunct="0">
              <a:spcBef>
                <a:spcPct val="0"/>
              </a:spcBef>
              <a:spcAft>
                <a:spcPct val="0"/>
              </a:spcAft>
              <a:defRPr sz="1100">
                <a:solidFill>
                  <a:schemeClr val="tx1"/>
                </a:solidFill>
                <a:latin typeface="Arial" panose="020B0604020202020204" pitchFamily="34" charset="0"/>
              </a:defRPr>
            </a:lvl9pPr>
          </a:lstStyle>
          <a:p>
            <a:pPr algn="ctr" eaLnBrk="1" hangingPunct="1"/>
            <a:r>
              <a:rPr lang="en-US" altLang="en-US" sz="900" dirty="0"/>
              <a:t>9</a:t>
            </a:r>
            <a:endParaRPr lang="ru-RU" altLang="en-US" sz="900" dirty="0"/>
          </a:p>
        </p:txBody>
      </p:sp>
      <p:sp>
        <p:nvSpPr>
          <p:cNvPr id="3077" name="Text Box 8">
            <a:extLst>
              <a:ext uri="{FF2B5EF4-FFF2-40B4-BE49-F238E27FC236}">
                <a16:creationId xmlns:a16="http://schemas.microsoft.com/office/drawing/2014/main" id="{A9B37F90-5802-491C-9473-99734F16E627}"/>
              </a:ext>
            </a:extLst>
          </p:cNvPr>
          <p:cNvSpPr txBox="1">
            <a:spLocks noChangeArrowheads="1"/>
          </p:cNvSpPr>
          <p:nvPr/>
        </p:nvSpPr>
        <p:spPr bwMode="auto">
          <a:xfrm>
            <a:off x="2447925" y="3889375"/>
            <a:ext cx="2784475" cy="1920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278" tIns="34139" rIns="68278" bIns="34139">
            <a:spAutoFit/>
          </a:bodyPr>
          <a:lstStyle>
            <a:lvl1pPr defTabSz="576263" eaLnBrk="0" hangingPunct="0">
              <a:defRPr sz="1100">
                <a:solidFill>
                  <a:schemeClr val="tx1"/>
                </a:solidFill>
                <a:latin typeface="Arial" panose="020B0604020202020204" pitchFamily="34" charset="0"/>
              </a:defRPr>
            </a:lvl1pPr>
            <a:lvl2pPr marL="742950" indent="-285750" defTabSz="576263" eaLnBrk="0" hangingPunct="0">
              <a:defRPr sz="1100">
                <a:solidFill>
                  <a:schemeClr val="tx1"/>
                </a:solidFill>
                <a:latin typeface="Arial" panose="020B0604020202020204" pitchFamily="34" charset="0"/>
              </a:defRPr>
            </a:lvl2pPr>
            <a:lvl3pPr marL="1143000" indent="-228600" defTabSz="576263" eaLnBrk="0" hangingPunct="0">
              <a:defRPr sz="1100">
                <a:solidFill>
                  <a:schemeClr val="tx1"/>
                </a:solidFill>
                <a:latin typeface="Arial" panose="020B0604020202020204" pitchFamily="34" charset="0"/>
              </a:defRPr>
            </a:lvl3pPr>
            <a:lvl4pPr marL="1600200" indent="-228600" defTabSz="576263" eaLnBrk="0" hangingPunct="0">
              <a:defRPr sz="1100">
                <a:solidFill>
                  <a:schemeClr val="tx1"/>
                </a:solidFill>
                <a:latin typeface="Arial" panose="020B0604020202020204" pitchFamily="34" charset="0"/>
              </a:defRPr>
            </a:lvl4pPr>
            <a:lvl5pPr marL="2057400" indent="-228600" defTabSz="576263" eaLnBrk="0" hangingPunct="0">
              <a:defRPr sz="1100">
                <a:solidFill>
                  <a:schemeClr val="tx1"/>
                </a:solidFill>
                <a:latin typeface="Arial" panose="020B0604020202020204" pitchFamily="34" charset="0"/>
              </a:defRPr>
            </a:lvl5pPr>
            <a:lvl6pPr marL="2514600" indent="-228600" defTabSz="576263" eaLnBrk="0" fontAlgn="base" hangingPunct="0">
              <a:spcBef>
                <a:spcPct val="0"/>
              </a:spcBef>
              <a:spcAft>
                <a:spcPct val="0"/>
              </a:spcAft>
              <a:defRPr sz="1100">
                <a:solidFill>
                  <a:schemeClr val="tx1"/>
                </a:solidFill>
                <a:latin typeface="Arial" panose="020B0604020202020204" pitchFamily="34" charset="0"/>
              </a:defRPr>
            </a:lvl6pPr>
            <a:lvl7pPr marL="2971800" indent="-228600" defTabSz="576263" eaLnBrk="0" fontAlgn="base" hangingPunct="0">
              <a:spcBef>
                <a:spcPct val="0"/>
              </a:spcBef>
              <a:spcAft>
                <a:spcPct val="0"/>
              </a:spcAft>
              <a:defRPr sz="1100">
                <a:solidFill>
                  <a:schemeClr val="tx1"/>
                </a:solidFill>
                <a:latin typeface="Arial" panose="020B0604020202020204" pitchFamily="34" charset="0"/>
              </a:defRPr>
            </a:lvl7pPr>
            <a:lvl8pPr marL="3429000" indent="-228600" defTabSz="576263" eaLnBrk="0" fontAlgn="base" hangingPunct="0">
              <a:spcBef>
                <a:spcPct val="0"/>
              </a:spcBef>
              <a:spcAft>
                <a:spcPct val="0"/>
              </a:spcAft>
              <a:defRPr sz="1100">
                <a:solidFill>
                  <a:schemeClr val="tx1"/>
                </a:solidFill>
                <a:latin typeface="Arial" panose="020B0604020202020204" pitchFamily="34" charset="0"/>
              </a:defRPr>
            </a:lvl8pPr>
            <a:lvl9pPr marL="3886200" indent="-228600" defTabSz="576263" eaLnBrk="0" fontAlgn="base" hangingPunct="0">
              <a:spcBef>
                <a:spcPct val="0"/>
              </a:spcBef>
              <a:spcAft>
                <a:spcPct val="0"/>
              </a:spcAft>
              <a:defRPr sz="1100">
                <a:solidFill>
                  <a:schemeClr val="tx1"/>
                </a:solidFill>
                <a:latin typeface="Arial" panose="020B0604020202020204" pitchFamily="34" charset="0"/>
              </a:defRPr>
            </a:lvl9pPr>
          </a:lstStyle>
          <a:p>
            <a:pPr eaLnBrk="1" hangingPunct="1"/>
            <a:endParaRPr lang="ru-RU" altLang="en-US" sz="800" dirty="0">
              <a:solidFill>
                <a:schemeClr val="bg2"/>
              </a:solidFill>
            </a:endParaRPr>
          </a:p>
        </p:txBody>
      </p:sp>
      <p:sp>
        <p:nvSpPr>
          <p:cNvPr id="3079" name="Rectangle 26">
            <a:extLst>
              <a:ext uri="{FF2B5EF4-FFF2-40B4-BE49-F238E27FC236}">
                <a16:creationId xmlns:a16="http://schemas.microsoft.com/office/drawing/2014/main" id="{7190837A-338F-4C35-BCA9-7735243D66CD}"/>
              </a:ext>
            </a:extLst>
          </p:cNvPr>
          <p:cNvSpPr>
            <a:spLocks noChangeArrowheads="1"/>
          </p:cNvSpPr>
          <p:nvPr/>
        </p:nvSpPr>
        <p:spPr bwMode="auto">
          <a:xfrm>
            <a:off x="720725" y="1152525"/>
            <a:ext cx="4679950" cy="89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57606" tIns="28803" rIns="57606" bIns="28803" anchor="ctr"/>
          <a:lstStyle>
            <a:lvl1pPr defTabSz="576263" eaLnBrk="0" hangingPunct="0">
              <a:defRPr sz="1100">
                <a:solidFill>
                  <a:schemeClr val="tx1"/>
                </a:solidFill>
                <a:latin typeface="Arial" panose="020B0604020202020204" pitchFamily="34" charset="0"/>
              </a:defRPr>
            </a:lvl1pPr>
            <a:lvl2pPr marL="742950" indent="-285750" defTabSz="576263" eaLnBrk="0" hangingPunct="0">
              <a:defRPr sz="1100">
                <a:solidFill>
                  <a:schemeClr val="tx1"/>
                </a:solidFill>
                <a:latin typeface="Arial" panose="020B0604020202020204" pitchFamily="34" charset="0"/>
              </a:defRPr>
            </a:lvl2pPr>
            <a:lvl3pPr marL="1143000" indent="-228600" defTabSz="576263" eaLnBrk="0" hangingPunct="0">
              <a:defRPr sz="1100">
                <a:solidFill>
                  <a:schemeClr val="tx1"/>
                </a:solidFill>
                <a:latin typeface="Arial" panose="020B0604020202020204" pitchFamily="34" charset="0"/>
              </a:defRPr>
            </a:lvl3pPr>
            <a:lvl4pPr marL="1600200" indent="-228600" defTabSz="576263" eaLnBrk="0" hangingPunct="0">
              <a:defRPr sz="1100">
                <a:solidFill>
                  <a:schemeClr val="tx1"/>
                </a:solidFill>
                <a:latin typeface="Arial" panose="020B0604020202020204" pitchFamily="34" charset="0"/>
              </a:defRPr>
            </a:lvl4pPr>
            <a:lvl5pPr marL="2057400" indent="-228600" defTabSz="576263" eaLnBrk="0" hangingPunct="0">
              <a:defRPr sz="1100">
                <a:solidFill>
                  <a:schemeClr val="tx1"/>
                </a:solidFill>
                <a:latin typeface="Arial" panose="020B0604020202020204" pitchFamily="34" charset="0"/>
              </a:defRPr>
            </a:lvl5pPr>
            <a:lvl6pPr marL="2514600" indent="-228600" defTabSz="576263" eaLnBrk="0" fontAlgn="base" hangingPunct="0">
              <a:spcBef>
                <a:spcPct val="0"/>
              </a:spcBef>
              <a:spcAft>
                <a:spcPct val="0"/>
              </a:spcAft>
              <a:defRPr sz="1100">
                <a:solidFill>
                  <a:schemeClr val="tx1"/>
                </a:solidFill>
                <a:latin typeface="Arial" panose="020B0604020202020204" pitchFamily="34" charset="0"/>
              </a:defRPr>
            </a:lvl6pPr>
            <a:lvl7pPr marL="2971800" indent="-228600" defTabSz="576263" eaLnBrk="0" fontAlgn="base" hangingPunct="0">
              <a:spcBef>
                <a:spcPct val="0"/>
              </a:spcBef>
              <a:spcAft>
                <a:spcPct val="0"/>
              </a:spcAft>
              <a:defRPr sz="1100">
                <a:solidFill>
                  <a:schemeClr val="tx1"/>
                </a:solidFill>
                <a:latin typeface="Arial" panose="020B0604020202020204" pitchFamily="34" charset="0"/>
              </a:defRPr>
            </a:lvl7pPr>
            <a:lvl8pPr marL="3429000" indent="-228600" defTabSz="576263" eaLnBrk="0" fontAlgn="base" hangingPunct="0">
              <a:spcBef>
                <a:spcPct val="0"/>
              </a:spcBef>
              <a:spcAft>
                <a:spcPct val="0"/>
              </a:spcAft>
              <a:defRPr sz="1100">
                <a:solidFill>
                  <a:schemeClr val="tx1"/>
                </a:solidFill>
                <a:latin typeface="Arial" panose="020B0604020202020204" pitchFamily="34" charset="0"/>
              </a:defRPr>
            </a:lvl8pPr>
            <a:lvl9pPr marL="3886200" indent="-228600" defTabSz="576263" eaLnBrk="0" fontAlgn="base" hangingPunct="0">
              <a:spcBef>
                <a:spcPct val="0"/>
              </a:spcBef>
              <a:spcAft>
                <a:spcPct val="0"/>
              </a:spcAft>
              <a:defRPr sz="1100">
                <a:solidFill>
                  <a:schemeClr val="tx1"/>
                </a:solidFill>
                <a:latin typeface="Arial" panose="020B0604020202020204" pitchFamily="34" charset="0"/>
              </a:defRPr>
            </a:lvl9pPr>
          </a:lstStyle>
          <a:p>
            <a:pPr eaLnBrk="1" hangingPunct="1"/>
            <a:endParaRPr lang="en-GB" altLang="en-US" dirty="0">
              <a:solidFill>
                <a:schemeClr val="tx2"/>
              </a:solidFill>
            </a:endParaRPr>
          </a:p>
        </p:txBody>
      </p:sp>
      <p:pic>
        <p:nvPicPr>
          <p:cNvPr id="3081" name="Picture 30" descr="ТПУ_Презентация_квадраты">
            <a:extLst>
              <a:ext uri="{FF2B5EF4-FFF2-40B4-BE49-F238E27FC236}">
                <a16:creationId xmlns:a16="http://schemas.microsoft.com/office/drawing/2014/main" id="{6B590D2C-E6BE-4CBA-8367-0E76EF255A4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3778250"/>
            <a:ext cx="2520950" cy="542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4">
            <a:extLst>
              <a:ext uri="{FF2B5EF4-FFF2-40B4-BE49-F238E27FC236}">
                <a16:creationId xmlns:a16="http://schemas.microsoft.com/office/drawing/2014/main" id="{0919F749-69DE-2136-3C71-7B28FCDBF5CF}"/>
              </a:ext>
            </a:extLst>
          </p:cNvPr>
          <p:cNvPicPr>
            <a:picLocks noChangeAspect="1"/>
          </p:cNvPicPr>
          <p:nvPr/>
        </p:nvPicPr>
        <p:blipFill>
          <a:blip r:embed="rId4"/>
          <a:stretch>
            <a:fillRect/>
          </a:stretch>
        </p:blipFill>
        <p:spPr>
          <a:xfrm>
            <a:off x="2933488" y="1074941"/>
            <a:ext cx="2595469" cy="1996725"/>
          </a:xfrm>
          <a:prstGeom prst="rect">
            <a:avLst/>
          </a:prstGeom>
        </p:spPr>
      </p:pic>
      <p:sp>
        <p:nvSpPr>
          <p:cNvPr id="16" name="TextBox 43">
            <a:extLst>
              <a:ext uri="{FF2B5EF4-FFF2-40B4-BE49-F238E27FC236}">
                <a16:creationId xmlns:a16="http://schemas.microsoft.com/office/drawing/2014/main" id="{D0C6770E-0AC4-58B8-B4CF-2F7915B839B8}"/>
              </a:ext>
            </a:extLst>
          </p:cNvPr>
          <p:cNvSpPr txBox="1"/>
          <p:nvPr/>
        </p:nvSpPr>
        <p:spPr>
          <a:xfrm>
            <a:off x="4231222" y="3026139"/>
            <a:ext cx="341760" cy="246221"/>
          </a:xfrm>
          <a:prstGeom prst="rect">
            <a:avLst/>
          </a:prstGeom>
          <a:noFill/>
        </p:spPr>
        <p:txBody>
          <a:bodyPr wrap="none" rtlCol="0">
            <a:spAutoFit/>
          </a:bodyPr>
          <a:lstStyle>
            <a:defPPr>
              <a:defRPr lang="ru-RU"/>
            </a:defPPr>
            <a:lvl1pPr algn="l" rtl="0" fontAlgn="base">
              <a:spcBef>
                <a:spcPct val="0"/>
              </a:spcBef>
              <a:spcAft>
                <a:spcPct val="0"/>
              </a:spcAft>
              <a:defRPr sz="1100"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sz="1100"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sz="1100"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sz="1100"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sz="1100" kern="1200">
                <a:solidFill>
                  <a:schemeClr val="tx1"/>
                </a:solidFill>
                <a:latin typeface="Arial" panose="020B0604020202020204" pitchFamily="34" charset="0"/>
                <a:ea typeface="+mn-ea"/>
                <a:cs typeface="+mn-cs"/>
              </a:defRPr>
            </a:lvl5pPr>
            <a:lvl6pPr marL="2286000" algn="l" defTabSz="914400" rtl="0" eaLnBrk="1" latinLnBrk="0" hangingPunct="1">
              <a:defRPr sz="1100" kern="1200">
                <a:solidFill>
                  <a:schemeClr val="tx1"/>
                </a:solidFill>
                <a:latin typeface="Arial" panose="020B0604020202020204" pitchFamily="34" charset="0"/>
                <a:ea typeface="+mn-ea"/>
                <a:cs typeface="+mn-cs"/>
              </a:defRPr>
            </a:lvl6pPr>
            <a:lvl7pPr marL="2743200" algn="l" defTabSz="914400" rtl="0" eaLnBrk="1" latinLnBrk="0" hangingPunct="1">
              <a:defRPr sz="1100" kern="1200">
                <a:solidFill>
                  <a:schemeClr val="tx1"/>
                </a:solidFill>
                <a:latin typeface="Arial" panose="020B0604020202020204" pitchFamily="34" charset="0"/>
                <a:ea typeface="+mn-ea"/>
                <a:cs typeface="+mn-cs"/>
              </a:defRPr>
            </a:lvl7pPr>
            <a:lvl8pPr marL="3200400" algn="l" defTabSz="914400" rtl="0" eaLnBrk="1" latinLnBrk="0" hangingPunct="1">
              <a:defRPr sz="1100" kern="1200">
                <a:solidFill>
                  <a:schemeClr val="tx1"/>
                </a:solidFill>
                <a:latin typeface="Arial" panose="020B0604020202020204" pitchFamily="34" charset="0"/>
                <a:ea typeface="+mn-ea"/>
                <a:cs typeface="+mn-cs"/>
              </a:defRPr>
            </a:lvl8pPr>
            <a:lvl9pPr marL="3657600" algn="l" defTabSz="914400" rtl="0" eaLnBrk="1" latinLnBrk="0" hangingPunct="1">
              <a:defRPr sz="1100" kern="1200">
                <a:solidFill>
                  <a:schemeClr val="tx1"/>
                </a:solidFill>
                <a:latin typeface="Arial" panose="020B0604020202020204" pitchFamily="34" charset="0"/>
                <a:ea typeface="+mn-ea"/>
                <a:cs typeface="+mn-cs"/>
              </a:defRPr>
            </a:lvl9pPr>
          </a:lstStyle>
          <a:p>
            <a:r>
              <a:rPr lang="en-US" sz="1000" dirty="0"/>
              <a:t>(b)</a:t>
            </a:r>
            <a:endParaRPr lang="en-GB" sz="1000" dirty="0"/>
          </a:p>
        </p:txBody>
      </p:sp>
      <p:pic>
        <p:nvPicPr>
          <p:cNvPr id="17" name="Picture 16">
            <a:extLst>
              <a:ext uri="{FF2B5EF4-FFF2-40B4-BE49-F238E27FC236}">
                <a16:creationId xmlns:a16="http://schemas.microsoft.com/office/drawing/2014/main" id="{5D5D2C5D-D0E3-0E7E-784F-EB61CC96546C}"/>
              </a:ext>
            </a:extLst>
          </p:cNvPr>
          <p:cNvPicPr>
            <a:picLocks noChangeAspect="1"/>
          </p:cNvPicPr>
          <p:nvPr/>
        </p:nvPicPr>
        <p:blipFill>
          <a:blip r:embed="rId5"/>
          <a:stretch>
            <a:fillRect/>
          </a:stretch>
        </p:blipFill>
        <p:spPr>
          <a:xfrm>
            <a:off x="128140" y="1074941"/>
            <a:ext cx="2752379" cy="1996725"/>
          </a:xfrm>
          <a:prstGeom prst="rect">
            <a:avLst/>
          </a:prstGeom>
        </p:spPr>
      </p:pic>
      <p:sp>
        <p:nvSpPr>
          <p:cNvPr id="18" name="TextBox 45">
            <a:extLst>
              <a:ext uri="{FF2B5EF4-FFF2-40B4-BE49-F238E27FC236}">
                <a16:creationId xmlns:a16="http://schemas.microsoft.com/office/drawing/2014/main" id="{55B713DD-EAB0-7CE4-A627-D7E99FFA1531}"/>
              </a:ext>
            </a:extLst>
          </p:cNvPr>
          <p:cNvSpPr txBox="1"/>
          <p:nvPr/>
        </p:nvSpPr>
        <p:spPr>
          <a:xfrm>
            <a:off x="1530120" y="3024598"/>
            <a:ext cx="341760" cy="246221"/>
          </a:xfrm>
          <a:prstGeom prst="rect">
            <a:avLst/>
          </a:prstGeom>
          <a:noFill/>
        </p:spPr>
        <p:txBody>
          <a:bodyPr wrap="none" rtlCol="0">
            <a:spAutoFit/>
          </a:bodyPr>
          <a:lstStyle>
            <a:defPPr>
              <a:defRPr lang="ru-RU"/>
            </a:defPPr>
            <a:lvl1pPr algn="l" rtl="0" fontAlgn="base">
              <a:spcBef>
                <a:spcPct val="0"/>
              </a:spcBef>
              <a:spcAft>
                <a:spcPct val="0"/>
              </a:spcAft>
              <a:defRPr sz="1100"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sz="1100"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sz="1100"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sz="1100"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sz="1100" kern="1200">
                <a:solidFill>
                  <a:schemeClr val="tx1"/>
                </a:solidFill>
                <a:latin typeface="Arial" panose="020B0604020202020204" pitchFamily="34" charset="0"/>
                <a:ea typeface="+mn-ea"/>
                <a:cs typeface="+mn-cs"/>
              </a:defRPr>
            </a:lvl5pPr>
            <a:lvl6pPr marL="2286000" algn="l" defTabSz="914400" rtl="0" eaLnBrk="1" latinLnBrk="0" hangingPunct="1">
              <a:defRPr sz="1100" kern="1200">
                <a:solidFill>
                  <a:schemeClr val="tx1"/>
                </a:solidFill>
                <a:latin typeface="Arial" panose="020B0604020202020204" pitchFamily="34" charset="0"/>
                <a:ea typeface="+mn-ea"/>
                <a:cs typeface="+mn-cs"/>
              </a:defRPr>
            </a:lvl6pPr>
            <a:lvl7pPr marL="2743200" algn="l" defTabSz="914400" rtl="0" eaLnBrk="1" latinLnBrk="0" hangingPunct="1">
              <a:defRPr sz="1100" kern="1200">
                <a:solidFill>
                  <a:schemeClr val="tx1"/>
                </a:solidFill>
                <a:latin typeface="Arial" panose="020B0604020202020204" pitchFamily="34" charset="0"/>
                <a:ea typeface="+mn-ea"/>
                <a:cs typeface="+mn-cs"/>
              </a:defRPr>
            </a:lvl7pPr>
            <a:lvl8pPr marL="3200400" algn="l" defTabSz="914400" rtl="0" eaLnBrk="1" latinLnBrk="0" hangingPunct="1">
              <a:defRPr sz="1100" kern="1200">
                <a:solidFill>
                  <a:schemeClr val="tx1"/>
                </a:solidFill>
                <a:latin typeface="Arial" panose="020B0604020202020204" pitchFamily="34" charset="0"/>
                <a:ea typeface="+mn-ea"/>
                <a:cs typeface="+mn-cs"/>
              </a:defRPr>
            </a:lvl8pPr>
            <a:lvl9pPr marL="3657600" algn="l" defTabSz="914400" rtl="0" eaLnBrk="1" latinLnBrk="0" hangingPunct="1">
              <a:defRPr sz="1100" kern="1200">
                <a:solidFill>
                  <a:schemeClr val="tx1"/>
                </a:solidFill>
                <a:latin typeface="Arial" panose="020B0604020202020204" pitchFamily="34" charset="0"/>
                <a:ea typeface="+mn-ea"/>
                <a:cs typeface="+mn-cs"/>
              </a:defRPr>
            </a:lvl9pPr>
          </a:lstStyle>
          <a:p>
            <a:r>
              <a:rPr lang="en-US" sz="1000" dirty="0"/>
              <a:t>(a)</a:t>
            </a:r>
            <a:endParaRPr lang="en-GB" sz="1000" dirty="0"/>
          </a:p>
        </p:txBody>
      </p:sp>
      <p:sp>
        <p:nvSpPr>
          <p:cNvPr id="2" name="TextBox 1">
            <a:extLst>
              <a:ext uri="{FF2B5EF4-FFF2-40B4-BE49-F238E27FC236}">
                <a16:creationId xmlns:a16="http://schemas.microsoft.com/office/drawing/2014/main" id="{44B88138-15F3-7D44-C255-AA59A75AD019}"/>
              </a:ext>
            </a:extLst>
          </p:cNvPr>
          <p:cNvSpPr txBox="1"/>
          <p:nvPr/>
        </p:nvSpPr>
        <p:spPr>
          <a:xfrm>
            <a:off x="110298" y="3246234"/>
            <a:ext cx="5694501" cy="246221"/>
          </a:xfrm>
          <a:prstGeom prst="rect">
            <a:avLst/>
          </a:prstGeom>
          <a:noFill/>
        </p:spPr>
        <p:txBody>
          <a:bodyPr wrap="square" rtlCol="0">
            <a:spAutoFit/>
          </a:bodyPr>
          <a:lstStyle/>
          <a:p>
            <a:pPr algn="ctr"/>
            <a:r>
              <a:rPr lang="en-US" sz="1000" dirty="0"/>
              <a:t>Fig. 6: The bunch profile (a) and the respective overlap integral (b) for different tail weights q. </a:t>
            </a:r>
            <a:endParaRPr lang="en-GB" sz="1000" dirty="0"/>
          </a:p>
        </p:txBody>
      </p:sp>
      <p:sp>
        <p:nvSpPr>
          <p:cNvPr id="3" name="TextBox 2">
            <a:extLst>
              <a:ext uri="{FF2B5EF4-FFF2-40B4-BE49-F238E27FC236}">
                <a16:creationId xmlns:a16="http://schemas.microsoft.com/office/drawing/2014/main" id="{30F26AFA-7EC2-BF0D-8F11-DA1EB700B63F}"/>
              </a:ext>
            </a:extLst>
          </p:cNvPr>
          <p:cNvSpPr txBox="1"/>
          <p:nvPr/>
        </p:nvSpPr>
        <p:spPr>
          <a:xfrm>
            <a:off x="4608711" y="1518908"/>
            <a:ext cx="263214" cy="261610"/>
          </a:xfrm>
          <a:prstGeom prst="rect">
            <a:avLst/>
          </a:prstGeom>
          <a:noFill/>
        </p:spPr>
        <p:txBody>
          <a:bodyPr wrap="none" rtlCol="0">
            <a:spAutoFit/>
          </a:bodyPr>
          <a:lstStyle/>
          <a:p>
            <a:r>
              <a:rPr lang="en-US" dirty="0"/>
              <a:t>a</a:t>
            </a:r>
            <a:endParaRPr lang="en-GB" dirty="0"/>
          </a:p>
        </p:txBody>
      </p:sp>
      <p:sp>
        <p:nvSpPr>
          <p:cNvPr id="23" name="TextBox 22">
            <a:extLst>
              <a:ext uri="{FF2B5EF4-FFF2-40B4-BE49-F238E27FC236}">
                <a16:creationId xmlns:a16="http://schemas.microsoft.com/office/drawing/2014/main" id="{918333DF-C02B-2E8E-ACEC-06B52EDCE658}"/>
              </a:ext>
            </a:extLst>
          </p:cNvPr>
          <p:cNvSpPr txBox="1"/>
          <p:nvPr/>
        </p:nvSpPr>
        <p:spPr>
          <a:xfrm>
            <a:off x="5197631" y="2493183"/>
            <a:ext cx="263214" cy="261610"/>
          </a:xfrm>
          <a:prstGeom prst="rect">
            <a:avLst/>
          </a:prstGeom>
          <a:noFill/>
        </p:spPr>
        <p:txBody>
          <a:bodyPr wrap="none" rtlCol="0">
            <a:spAutoFit/>
          </a:bodyPr>
          <a:lstStyle/>
          <a:p>
            <a:r>
              <a:rPr lang="en-US" dirty="0"/>
              <a:t>b</a:t>
            </a:r>
            <a:endParaRPr lang="en-GB" dirty="0"/>
          </a:p>
        </p:txBody>
      </p:sp>
      <p:cxnSp>
        <p:nvCxnSpPr>
          <p:cNvPr id="21" name="AutoShape 12">
            <a:extLst>
              <a:ext uri="{FF2B5EF4-FFF2-40B4-BE49-F238E27FC236}">
                <a16:creationId xmlns:a16="http://schemas.microsoft.com/office/drawing/2014/main" id="{241D6F46-3B1E-E14F-262E-44BF8ACBFE73}"/>
              </a:ext>
            </a:extLst>
          </p:cNvPr>
          <p:cNvCxnSpPr>
            <a:cxnSpLocks noChangeShapeType="1"/>
          </p:cNvCxnSpPr>
          <p:nvPr/>
        </p:nvCxnSpPr>
        <p:spPr bwMode="auto">
          <a:xfrm>
            <a:off x="2592388" y="576411"/>
            <a:ext cx="3168650" cy="0"/>
          </a:xfrm>
          <a:prstGeom prst="straightConnector1">
            <a:avLst/>
          </a:prstGeom>
          <a:noFill/>
          <a:ln w="28575">
            <a:solidFill>
              <a:schemeClr val="bg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grpSp>
        <p:nvGrpSpPr>
          <p:cNvPr id="22" name="Group 34">
            <a:extLst>
              <a:ext uri="{FF2B5EF4-FFF2-40B4-BE49-F238E27FC236}">
                <a16:creationId xmlns:a16="http://schemas.microsoft.com/office/drawing/2014/main" id="{704D71C7-072E-AC2D-FBF3-824265D16248}"/>
              </a:ext>
            </a:extLst>
          </p:cNvPr>
          <p:cNvGrpSpPr>
            <a:grpSpLocks noChangeAspect="1"/>
          </p:cNvGrpSpPr>
          <p:nvPr/>
        </p:nvGrpSpPr>
        <p:grpSpPr bwMode="auto">
          <a:xfrm>
            <a:off x="63500" y="347"/>
            <a:ext cx="1592883" cy="735917"/>
            <a:chOff x="230" y="217"/>
            <a:chExt cx="1096" cy="507"/>
          </a:xfrm>
        </p:grpSpPr>
        <p:sp>
          <p:nvSpPr>
            <p:cNvPr id="24" name="AutoShape 33">
              <a:extLst>
                <a:ext uri="{FF2B5EF4-FFF2-40B4-BE49-F238E27FC236}">
                  <a16:creationId xmlns:a16="http://schemas.microsoft.com/office/drawing/2014/main" id="{DC7D911A-14C1-41A8-6A29-D2CD338C7DF0}"/>
                </a:ext>
              </a:extLst>
            </p:cNvPr>
            <p:cNvSpPr>
              <a:spLocks noChangeAspect="1" noChangeArrowheads="1" noTextEdit="1"/>
            </p:cNvSpPr>
            <p:nvPr/>
          </p:nvSpPr>
          <p:spPr bwMode="auto">
            <a:xfrm>
              <a:off x="230" y="217"/>
              <a:ext cx="1096" cy="5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p>
          </p:txBody>
        </p:sp>
        <p:sp>
          <p:nvSpPr>
            <p:cNvPr id="25" name="Freeform 37">
              <a:extLst>
                <a:ext uri="{FF2B5EF4-FFF2-40B4-BE49-F238E27FC236}">
                  <a16:creationId xmlns:a16="http://schemas.microsoft.com/office/drawing/2014/main" id="{5BCB43A5-4981-F3E3-B1FF-C45F8CA836F7}"/>
                </a:ext>
              </a:extLst>
            </p:cNvPr>
            <p:cNvSpPr>
              <a:spLocks noEditPoints="1"/>
            </p:cNvSpPr>
            <p:nvPr/>
          </p:nvSpPr>
          <p:spPr bwMode="auto">
            <a:xfrm>
              <a:off x="661" y="366"/>
              <a:ext cx="544" cy="241"/>
            </a:xfrm>
            <a:custGeom>
              <a:avLst/>
              <a:gdLst>
                <a:gd name="T0" fmla="*/ 1 w 2179"/>
                <a:gd name="T1" fmla="*/ 1 h 964"/>
                <a:gd name="T2" fmla="*/ 2 w 2179"/>
                <a:gd name="T3" fmla="*/ 1 h 964"/>
                <a:gd name="T4" fmla="*/ 1 w 2179"/>
                <a:gd name="T5" fmla="*/ 1 h 964"/>
                <a:gd name="T6" fmla="*/ 1 w 2179"/>
                <a:gd name="T7" fmla="*/ 1 h 964"/>
                <a:gd name="T8" fmla="*/ 1 w 2179"/>
                <a:gd name="T9" fmla="*/ 1 h 964"/>
                <a:gd name="T10" fmla="*/ 1 w 2179"/>
                <a:gd name="T11" fmla="*/ 1 h 964"/>
                <a:gd name="T12" fmla="*/ 1 w 2179"/>
                <a:gd name="T13" fmla="*/ 1 h 964"/>
                <a:gd name="T14" fmla="*/ 0 w 2179"/>
                <a:gd name="T15" fmla="*/ 1 h 964"/>
                <a:gd name="T16" fmla="*/ 0 w 2179"/>
                <a:gd name="T17" fmla="*/ 1 h 964"/>
                <a:gd name="T18" fmla="*/ 0 w 2179"/>
                <a:gd name="T19" fmla="*/ 1 h 964"/>
                <a:gd name="T20" fmla="*/ 0 w 2179"/>
                <a:gd name="T21" fmla="*/ 1 h 964"/>
                <a:gd name="T22" fmla="*/ 0 w 2179"/>
                <a:gd name="T23" fmla="*/ 1 h 964"/>
                <a:gd name="T24" fmla="*/ 0 w 2179"/>
                <a:gd name="T25" fmla="*/ 1 h 964"/>
                <a:gd name="T26" fmla="*/ 1 w 2179"/>
                <a:gd name="T27" fmla="*/ 1 h 964"/>
                <a:gd name="T28" fmla="*/ 1 w 2179"/>
                <a:gd name="T29" fmla="*/ 1 h 964"/>
                <a:gd name="T30" fmla="*/ 1 w 2179"/>
                <a:gd name="T31" fmla="*/ 1 h 964"/>
                <a:gd name="T32" fmla="*/ 1 w 2179"/>
                <a:gd name="T33" fmla="*/ 1 h 964"/>
                <a:gd name="T34" fmla="*/ 1 w 2179"/>
                <a:gd name="T35" fmla="*/ 1 h 964"/>
                <a:gd name="T36" fmla="*/ 1 w 2179"/>
                <a:gd name="T37" fmla="*/ 1 h 964"/>
                <a:gd name="T38" fmla="*/ 0 w 2179"/>
                <a:gd name="T39" fmla="*/ 1 h 964"/>
                <a:gd name="T40" fmla="*/ 0 w 2179"/>
                <a:gd name="T41" fmla="*/ 1 h 964"/>
                <a:gd name="T42" fmla="*/ 0 w 2179"/>
                <a:gd name="T43" fmla="*/ 1 h 964"/>
                <a:gd name="T44" fmla="*/ 0 w 2179"/>
                <a:gd name="T45" fmla="*/ 1 h 964"/>
                <a:gd name="T46" fmla="*/ 2 w 2179"/>
                <a:gd name="T47" fmla="*/ 1 h 964"/>
                <a:gd name="T48" fmla="*/ 2 w 2179"/>
                <a:gd name="T49" fmla="*/ 1 h 964"/>
                <a:gd name="T50" fmla="*/ 1 w 2179"/>
                <a:gd name="T51" fmla="*/ 1 h 964"/>
                <a:gd name="T52" fmla="*/ 1 w 2179"/>
                <a:gd name="T53" fmla="*/ 1 h 964"/>
                <a:gd name="T54" fmla="*/ 1 w 2179"/>
                <a:gd name="T55" fmla="*/ 1 h 964"/>
                <a:gd name="T56" fmla="*/ 1 w 2179"/>
                <a:gd name="T57" fmla="*/ 1 h 964"/>
                <a:gd name="T58" fmla="*/ 0 w 2179"/>
                <a:gd name="T59" fmla="*/ 1 h 964"/>
                <a:gd name="T60" fmla="*/ 0 w 2179"/>
                <a:gd name="T61" fmla="*/ 1 h 964"/>
                <a:gd name="T62" fmla="*/ 0 w 2179"/>
                <a:gd name="T63" fmla="*/ 1 h 964"/>
                <a:gd name="T64" fmla="*/ 2 w 2179"/>
                <a:gd name="T65" fmla="*/ 1 h 964"/>
                <a:gd name="T66" fmla="*/ 2 w 2179"/>
                <a:gd name="T67" fmla="*/ 1 h 964"/>
                <a:gd name="T68" fmla="*/ 2 w 2179"/>
                <a:gd name="T69" fmla="*/ 1 h 964"/>
                <a:gd name="T70" fmla="*/ 2 w 2179"/>
                <a:gd name="T71" fmla="*/ 1 h 964"/>
                <a:gd name="T72" fmla="*/ 1 w 2179"/>
                <a:gd name="T73" fmla="*/ 1 h 964"/>
                <a:gd name="T74" fmla="*/ 1 w 2179"/>
                <a:gd name="T75" fmla="*/ 1 h 964"/>
                <a:gd name="T76" fmla="*/ 1 w 2179"/>
                <a:gd name="T77" fmla="*/ 1 h 964"/>
                <a:gd name="T78" fmla="*/ 1 w 2179"/>
                <a:gd name="T79" fmla="*/ 1 h 964"/>
                <a:gd name="T80" fmla="*/ 0 w 2179"/>
                <a:gd name="T81" fmla="*/ 1 h 964"/>
                <a:gd name="T82" fmla="*/ 0 w 2179"/>
                <a:gd name="T83" fmla="*/ 1 h 964"/>
                <a:gd name="T84" fmla="*/ 0 w 2179"/>
                <a:gd name="T85" fmla="*/ 1 h 964"/>
                <a:gd name="T86" fmla="*/ 0 w 2179"/>
                <a:gd name="T87" fmla="*/ 0 h 964"/>
                <a:gd name="T88" fmla="*/ 0 w 2179"/>
                <a:gd name="T89" fmla="*/ 0 h 964"/>
                <a:gd name="T90" fmla="*/ 0 w 2179"/>
                <a:gd name="T91" fmla="*/ 0 h 964"/>
                <a:gd name="T92" fmla="*/ 1 w 2179"/>
                <a:gd name="T93" fmla="*/ 0 h 964"/>
                <a:gd name="T94" fmla="*/ 0 w 2179"/>
                <a:gd name="T95" fmla="*/ 0 h 964"/>
                <a:gd name="T96" fmla="*/ 0 w 2179"/>
                <a:gd name="T97" fmla="*/ 0 h 964"/>
                <a:gd name="T98" fmla="*/ 0 w 2179"/>
                <a:gd name="T99" fmla="*/ 0 h 964"/>
                <a:gd name="T100" fmla="*/ 1 w 2179"/>
                <a:gd name="T101" fmla="*/ 0 h 964"/>
                <a:gd name="T102" fmla="*/ 1 w 2179"/>
                <a:gd name="T103" fmla="*/ 0 h 964"/>
                <a:gd name="T104" fmla="*/ 1 w 2179"/>
                <a:gd name="T105" fmla="*/ 0 h 964"/>
                <a:gd name="T106" fmla="*/ 1 w 2179"/>
                <a:gd name="T107" fmla="*/ 0 h 964"/>
                <a:gd name="T108" fmla="*/ 1 w 2179"/>
                <a:gd name="T109" fmla="*/ 0 h 964"/>
                <a:gd name="T110" fmla="*/ 0 w 2179"/>
                <a:gd name="T111" fmla="*/ 0 h 964"/>
                <a:gd name="T112" fmla="*/ 0 w 2179"/>
                <a:gd name="T113" fmla="*/ 0 h 964"/>
                <a:gd name="T114" fmla="*/ 0 w 2179"/>
                <a:gd name="T115" fmla="*/ 0 h 964"/>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2179" h="964">
                  <a:moveTo>
                    <a:pt x="1059" y="766"/>
                  </a:moveTo>
                  <a:lnTo>
                    <a:pt x="1059" y="834"/>
                  </a:lnTo>
                  <a:lnTo>
                    <a:pt x="1085" y="834"/>
                  </a:lnTo>
                  <a:lnTo>
                    <a:pt x="1107" y="831"/>
                  </a:lnTo>
                  <a:lnTo>
                    <a:pt x="1121" y="825"/>
                  </a:lnTo>
                  <a:lnTo>
                    <a:pt x="1131" y="814"/>
                  </a:lnTo>
                  <a:lnTo>
                    <a:pt x="1133" y="799"/>
                  </a:lnTo>
                  <a:lnTo>
                    <a:pt x="1131" y="786"/>
                  </a:lnTo>
                  <a:lnTo>
                    <a:pt x="1123" y="776"/>
                  </a:lnTo>
                  <a:lnTo>
                    <a:pt x="1109" y="769"/>
                  </a:lnTo>
                  <a:lnTo>
                    <a:pt x="1089" y="766"/>
                  </a:lnTo>
                  <a:lnTo>
                    <a:pt x="1059" y="766"/>
                  </a:lnTo>
                  <a:close/>
                  <a:moveTo>
                    <a:pt x="1677" y="738"/>
                  </a:moveTo>
                  <a:lnTo>
                    <a:pt x="1714" y="738"/>
                  </a:lnTo>
                  <a:lnTo>
                    <a:pt x="1780" y="838"/>
                  </a:lnTo>
                  <a:lnTo>
                    <a:pt x="1845" y="738"/>
                  </a:lnTo>
                  <a:lnTo>
                    <a:pt x="1883" y="738"/>
                  </a:lnTo>
                  <a:lnTo>
                    <a:pt x="1796" y="867"/>
                  </a:lnTo>
                  <a:lnTo>
                    <a:pt x="1796" y="960"/>
                  </a:lnTo>
                  <a:lnTo>
                    <a:pt x="1764" y="960"/>
                  </a:lnTo>
                  <a:lnTo>
                    <a:pt x="1764" y="867"/>
                  </a:lnTo>
                  <a:lnTo>
                    <a:pt x="1677" y="738"/>
                  </a:lnTo>
                  <a:close/>
                  <a:moveTo>
                    <a:pt x="1487" y="738"/>
                  </a:moveTo>
                  <a:lnTo>
                    <a:pt x="1657" y="738"/>
                  </a:lnTo>
                  <a:lnTo>
                    <a:pt x="1657" y="766"/>
                  </a:lnTo>
                  <a:lnTo>
                    <a:pt x="1588" y="766"/>
                  </a:lnTo>
                  <a:lnTo>
                    <a:pt x="1588" y="960"/>
                  </a:lnTo>
                  <a:lnTo>
                    <a:pt x="1556" y="960"/>
                  </a:lnTo>
                  <a:lnTo>
                    <a:pt x="1556" y="766"/>
                  </a:lnTo>
                  <a:lnTo>
                    <a:pt x="1487" y="766"/>
                  </a:lnTo>
                  <a:lnTo>
                    <a:pt x="1487" y="738"/>
                  </a:lnTo>
                  <a:close/>
                  <a:moveTo>
                    <a:pt x="1410" y="738"/>
                  </a:moveTo>
                  <a:lnTo>
                    <a:pt x="1441" y="738"/>
                  </a:lnTo>
                  <a:lnTo>
                    <a:pt x="1441" y="960"/>
                  </a:lnTo>
                  <a:lnTo>
                    <a:pt x="1410" y="960"/>
                  </a:lnTo>
                  <a:lnTo>
                    <a:pt x="1410" y="738"/>
                  </a:lnTo>
                  <a:close/>
                  <a:moveTo>
                    <a:pt x="1027" y="738"/>
                  </a:moveTo>
                  <a:lnTo>
                    <a:pt x="1081" y="738"/>
                  </a:lnTo>
                  <a:lnTo>
                    <a:pt x="1097" y="738"/>
                  </a:lnTo>
                  <a:lnTo>
                    <a:pt x="1113" y="741"/>
                  </a:lnTo>
                  <a:lnTo>
                    <a:pt x="1128" y="744"/>
                  </a:lnTo>
                  <a:lnTo>
                    <a:pt x="1141" y="749"/>
                  </a:lnTo>
                  <a:lnTo>
                    <a:pt x="1152" y="757"/>
                  </a:lnTo>
                  <a:lnTo>
                    <a:pt x="1160" y="766"/>
                  </a:lnTo>
                  <a:lnTo>
                    <a:pt x="1165" y="781"/>
                  </a:lnTo>
                  <a:lnTo>
                    <a:pt x="1168" y="798"/>
                  </a:lnTo>
                  <a:lnTo>
                    <a:pt x="1164" y="818"/>
                  </a:lnTo>
                  <a:lnTo>
                    <a:pt x="1154" y="833"/>
                  </a:lnTo>
                  <a:lnTo>
                    <a:pt x="1140" y="843"/>
                  </a:lnTo>
                  <a:lnTo>
                    <a:pt x="1121" y="849"/>
                  </a:lnTo>
                  <a:lnTo>
                    <a:pt x="1121" y="850"/>
                  </a:lnTo>
                  <a:lnTo>
                    <a:pt x="1131" y="854"/>
                  </a:lnTo>
                  <a:lnTo>
                    <a:pt x="1137" y="861"/>
                  </a:lnTo>
                  <a:lnTo>
                    <a:pt x="1144" y="873"/>
                  </a:lnTo>
                  <a:lnTo>
                    <a:pt x="1185" y="960"/>
                  </a:lnTo>
                  <a:lnTo>
                    <a:pt x="1149" y="960"/>
                  </a:lnTo>
                  <a:lnTo>
                    <a:pt x="1115" y="883"/>
                  </a:lnTo>
                  <a:lnTo>
                    <a:pt x="1108" y="871"/>
                  </a:lnTo>
                  <a:lnTo>
                    <a:pt x="1099" y="865"/>
                  </a:lnTo>
                  <a:lnTo>
                    <a:pt x="1089" y="862"/>
                  </a:lnTo>
                  <a:lnTo>
                    <a:pt x="1077" y="862"/>
                  </a:lnTo>
                  <a:lnTo>
                    <a:pt x="1059" y="862"/>
                  </a:lnTo>
                  <a:lnTo>
                    <a:pt x="1059" y="960"/>
                  </a:lnTo>
                  <a:lnTo>
                    <a:pt x="1027" y="960"/>
                  </a:lnTo>
                  <a:lnTo>
                    <a:pt x="1027" y="738"/>
                  </a:lnTo>
                  <a:close/>
                  <a:moveTo>
                    <a:pt x="840" y="738"/>
                  </a:moveTo>
                  <a:lnTo>
                    <a:pt x="965" y="738"/>
                  </a:lnTo>
                  <a:lnTo>
                    <a:pt x="965" y="766"/>
                  </a:lnTo>
                  <a:lnTo>
                    <a:pt x="872" y="766"/>
                  </a:lnTo>
                  <a:lnTo>
                    <a:pt x="872" y="831"/>
                  </a:lnTo>
                  <a:lnTo>
                    <a:pt x="957" y="831"/>
                  </a:lnTo>
                  <a:lnTo>
                    <a:pt x="957" y="859"/>
                  </a:lnTo>
                  <a:lnTo>
                    <a:pt x="872" y="859"/>
                  </a:lnTo>
                  <a:lnTo>
                    <a:pt x="872" y="932"/>
                  </a:lnTo>
                  <a:lnTo>
                    <a:pt x="965" y="932"/>
                  </a:lnTo>
                  <a:lnTo>
                    <a:pt x="965" y="960"/>
                  </a:lnTo>
                  <a:lnTo>
                    <a:pt x="840" y="960"/>
                  </a:lnTo>
                  <a:lnTo>
                    <a:pt x="840" y="738"/>
                  </a:lnTo>
                  <a:close/>
                  <a:moveTo>
                    <a:pt x="586" y="738"/>
                  </a:moveTo>
                  <a:lnTo>
                    <a:pt x="622" y="738"/>
                  </a:lnTo>
                  <a:lnTo>
                    <a:pt x="691" y="932"/>
                  </a:lnTo>
                  <a:lnTo>
                    <a:pt x="761" y="738"/>
                  </a:lnTo>
                  <a:lnTo>
                    <a:pt x="794" y="738"/>
                  </a:lnTo>
                  <a:lnTo>
                    <a:pt x="709" y="960"/>
                  </a:lnTo>
                  <a:lnTo>
                    <a:pt x="670" y="960"/>
                  </a:lnTo>
                  <a:lnTo>
                    <a:pt x="586" y="738"/>
                  </a:lnTo>
                  <a:close/>
                  <a:moveTo>
                    <a:pt x="510" y="738"/>
                  </a:moveTo>
                  <a:lnTo>
                    <a:pt x="542" y="738"/>
                  </a:lnTo>
                  <a:lnTo>
                    <a:pt x="542" y="960"/>
                  </a:lnTo>
                  <a:lnTo>
                    <a:pt x="510" y="960"/>
                  </a:lnTo>
                  <a:lnTo>
                    <a:pt x="510" y="738"/>
                  </a:lnTo>
                  <a:close/>
                  <a:moveTo>
                    <a:pt x="267" y="738"/>
                  </a:moveTo>
                  <a:lnTo>
                    <a:pt x="311" y="738"/>
                  </a:lnTo>
                  <a:lnTo>
                    <a:pt x="408" y="918"/>
                  </a:lnTo>
                  <a:lnTo>
                    <a:pt x="409" y="918"/>
                  </a:lnTo>
                  <a:lnTo>
                    <a:pt x="409" y="738"/>
                  </a:lnTo>
                  <a:lnTo>
                    <a:pt x="441" y="738"/>
                  </a:lnTo>
                  <a:lnTo>
                    <a:pt x="441" y="960"/>
                  </a:lnTo>
                  <a:lnTo>
                    <a:pt x="400" y="960"/>
                  </a:lnTo>
                  <a:lnTo>
                    <a:pt x="300" y="778"/>
                  </a:lnTo>
                  <a:lnTo>
                    <a:pt x="299" y="778"/>
                  </a:lnTo>
                  <a:lnTo>
                    <a:pt x="299" y="960"/>
                  </a:lnTo>
                  <a:lnTo>
                    <a:pt x="267" y="960"/>
                  </a:lnTo>
                  <a:lnTo>
                    <a:pt x="267" y="738"/>
                  </a:lnTo>
                  <a:close/>
                  <a:moveTo>
                    <a:pt x="25" y="738"/>
                  </a:moveTo>
                  <a:lnTo>
                    <a:pt x="57" y="738"/>
                  </a:lnTo>
                  <a:lnTo>
                    <a:pt x="57" y="865"/>
                  </a:lnTo>
                  <a:lnTo>
                    <a:pt x="57" y="884"/>
                  </a:lnTo>
                  <a:lnTo>
                    <a:pt x="61" y="902"/>
                  </a:lnTo>
                  <a:lnTo>
                    <a:pt x="68" y="916"/>
                  </a:lnTo>
                  <a:lnTo>
                    <a:pt x="78" y="927"/>
                  </a:lnTo>
                  <a:lnTo>
                    <a:pt x="93" y="934"/>
                  </a:lnTo>
                  <a:lnTo>
                    <a:pt x="110" y="936"/>
                  </a:lnTo>
                  <a:lnTo>
                    <a:pt x="129" y="934"/>
                  </a:lnTo>
                  <a:lnTo>
                    <a:pt x="144" y="927"/>
                  </a:lnTo>
                  <a:lnTo>
                    <a:pt x="153" y="916"/>
                  </a:lnTo>
                  <a:lnTo>
                    <a:pt x="161" y="902"/>
                  </a:lnTo>
                  <a:lnTo>
                    <a:pt x="163" y="884"/>
                  </a:lnTo>
                  <a:lnTo>
                    <a:pt x="165" y="865"/>
                  </a:lnTo>
                  <a:lnTo>
                    <a:pt x="165" y="738"/>
                  </a:lnTo>
                  <a:lnTo>
                    <a:pt x="197" y="738"/>
                  </a:lnTo>
                  <a:lnTo>
                    <a:pt x="197" y="869"/>
                  </a:lnTo>
                  <a:lnTo>
                    <a:pt x="194" y="898"/>
                  </a:lnTo>
                  <a:lnTo>
                    <a:pt x="187" y="922"/>
                  </a:lnTo>
                  <a:lnTo>
                    <a:pt x="174" y="940"/>
                  </a:lnTo>
                  <a:lnTo>
                    <a:pt x="158" y="954"/>
                  </a:lnTo>
                  <a:lnTo>
                    <a:pt x="137" y="962"/>
                  </a:lnTo>
                  <a:lnTo>
                    <a:pt x="110" y="964"/>
                  </a:lnTo>
                  <a:lnTo>
                    <a:pt x="85" y="962"/>
                  </a:lnTo>
                  <a:lnTo>
                    <a:pt x="64" y="954"/>
                  </a:lnTo>
                  <a:lnTo>
                    <a:pt x="48" y="940"/>
                  </a:lnTo>
                  <a:lnTo>
                    <a:pt x="35" y="922"/>
                  </a:lnTo>
                  <a:lnTo>
                    <a:pt x="28" y="898"/>
                  </a:lnTo>
                  <a:lnTo>
                    <a:pt x="25" y="869"/>
                  </a:lnTo>
                  <a:lnTo>
                    <a:pt x="25" y="738"/>
                  </a:lnTo>
                  <a:close/>
                  <a:moveTo>
                    <a:pt x="1295" y="734"/>
                  </a:moveTo>
                  <a:lnTo>
                    <a:pt x="1318" y="737"/>
                  </a:lnTo>
                  <a:lnTo>
                    <a:pt x="1342" y="742"/>
                  </a:lnTo>
                  <a:lnTo>
                    <a:pt x="1338" y="772"/>
                  </a:lnTo>
                  <a:lnTo>
                    <a:pt x="1323" y="766"/>
                  </a:lnTo>
                  <a:lnTo>
                    <a:pt x="1311" y="764"/>
                  </a:lnTo>
                  <a:lnTo>
                    <a:pt x="1297" y="762"/>
                  </a:lnTo>
                  <a:lnTo>
                    <a:pt x="1285" y="764"/>
                  </a:lnTo>
                  <a:lnTo>
                    <a:pt x="1274" y="766"/>
                  </a:lnTo>
                  <a:lnTo>
                    <a:pt x="1266" y="772"/>
                  </a:lnTo>
                  <a:lnTo>
                    <a:pt x="1259" y="781"/>
                  </a:lnTo>
                  <a:lnTo>
                    <a:pt x="1257" y="793"/>
                  </a:lnTo>
                  <a:lnTo>
                    <a:pt x="1259" y="803"/>
                  </a:lnTo>
                  <a:lnTo>
                    <a:pt x="1266" y="811"/>
                  </a:lnTo>
                  <a:lnTo>
                    <a:pt x="1274" y="818"/>
                  </a:lnTo>
                  <a:lnTo>
                    <a:pt x="1286" y="825"/>
                  </a:lnTo>
                  <a:lnTo>
                    <a:pt x="1298" y="830"/>
                  </a:lnTo>
                  <a:lnTo>
                    <a:pt x="1311" y="837"/>
                  </a:lnTo>
                  <a:lnTo>
                    <a:pt x="1325" y="845"/>
                  </a:lnTo>
                  <a:lnTo>
                    <a:pt x="1335" y="854"/>
                  </a:lnTo>
                  <a:lnTo>
                    <a:pt x="1344" y="866"/>
                  </a:lnTo>
                  <a:lnTo>
                    <a:pt x="1350" y="881"/>
                  </a:lnTo>
                  <a:lnTo>
                    <a:pt x="1352" y="898"/>
                  </a:lnTo>
                  <a:lnTo>
                    <a:pt x="1350" y="916"/>
                  </a:lnTo>
                  <a:lnTo>
                    <a:pt x="1344" y="932"/>
                  </a:lnTo>
                  <a:lnTo>
                    <a:pt x="1335" y="944"/>
                  </a:lnTo>
                  <a:lnTo>
                    <a:pt x="1322" y="954"/>
                  </a:lnTo>
                  <a:lnTo>
                    <a:pt x="1307" y="959"/>
                  </a:lnTo>
                  <a:lnTo>
                    <a:pt x="1290" y="963"/>
                  </a:lnTo>
                  <a:lnTo>
                    <a:pt x="1271" y="964"/>
                  </a:lnTo>
                  <a:lnTo>
                    <a:pt x="1249" y="962"/>
                  </a:lnTo>
                  <a:lnTo>
                    <a:pt x="1226" y="955"/>
                  </a:lnTo>
                  <a:lnTo>
                    <a:pt x="1229" y="926"/>
                  </a:lnTo>
                  <a:lnTo>
                    <a:pt x="1242" y="930"/>
                  </a:lnTo>
                  <a:lnTo>
                    <a:pt x="1258" y="935"/>
                  </a:lnTo>
                  <a:lnTo>
                    <a:pt x="1275" y="936"/>
                  </a:lnTo>
                  <a:lnTo>
                    <a:pt x="1287" y="935"/>
                  </a:lnTo>
                  <a:lnTo>
                    <a:pt x="1298" y="931"/>
                  </a:lnTo>
                  <a:lnTo>
                    <a:pt x="1309" y="924"/>
                  </a:lnTo>
                  <a:lnTo>
                    <a:pt x="1317" y="914"/>
                  </a:lnTo>
                  <a:lnTo>
                    <a:pt x="1319" y="900"/>
                  </a:lnTo>
                  <a:lnTo>
                    <a:pt x="1317" y="888"/>
                  </a:lnTo>
                  <a:lnTo>
                    <a:pt x="1311" y="878"/>
                  </a:lnTo>
                  <a:lnTo>
                    <a:pt x="1302" y="871"/>
                  </a:lnTo>
                  <a:lnTo>
                    <a:pt x="1290" y="865"/>
                  </a:lnTo>
                  <a:lnTo>
                    <a:pt x="1278" y="858"/>
                  </a:lnTo>
                  <a:lnTo>
                    <a:pt x="1265" y="851"/>
                  </a:lnTo>
                  <a:lnTo>
                    <a:pt x="1253" y="845"/>
                  </a:lnTo>
                  <a:lnTo>
                    <a:pt x="1241" y="837"/>
                  </a:lnTo>
                  <a:lnTo>
                    <a:pt x="1232" y="826"/>
                  </a:lnTo>
                  <a:lnTo>
                    <a:pt x="1226" y="811"/>
                  </a:lnTo>
                  <a:lnTo>
                    <a:pt x="1224" y="796"/>
                  </a:lnTo>
                  <a:lnTo>
                    <a:pt x="1226" y="777"/>
                  </a:lnTo>
                  <a:lnTo>
                    <a:pt x="1233" y="762"/>
                  </a:lnTo>
                  <a:lnTo>
                    <a:pt x="1245" y="750"/>
                  </a:lnTo>
                  <a:lnTo>
                    <a:pt x="1258" y="741"/>
                  </a:lnTo>
                  <a:lnTo>
                    <a:pt x="1275" y="737"/>
                  </a:lnTo>
                  <a:lnTo>
                    <a:pt x="1295" y="734"/>
                  </a:lnTo>
                  <a:close/>
                  <a:moveTo>
                    <a:pt x="55" y="398"/>
                  </a:moveTo>
                  <a:lnTo>
                    <a:pt x="55" y="477"/>
                  </a:lnTo>
                  <a:lnTo>
                    <a:pt x="86" y="477"/>
                  </a:lnTo>
                  <a:lnTo>
                    <a:pt x="98" y="475"/>
                  </a:lnTo>
                  <a:lnTo>
                    <a:pt x="110" y="471"/>
                  </a:lnTo>
                  <a:lnTo>
                    <a:pt x="121" y="463"/>
                  </a:lnTo>
                  <a:lnTo>
                    <a:pt x="128" y="453"/>
                  </a:lnTo>
                  <a:lnTo>
                    <a:pt x="130" y="437"/>
                  </a:lnTo>
                  <a:lnTo>
                    <a:pt x="128" y="425"/>
                  </a:lnTo>
                  <a:lnTo>
                    <a:pt x="122" y="414"/>
                  </a:lnTo>
                  <a:lnTo>
                    <a:pt x="113" y="408"/>
                  </a:lnTo>
                  <a:lnTo>
                    <a:pt x="102" y="402"/>
                  </a:lnTo>
                  <a:lnTo>
                    <a:pt x="92" y="400"/>
                  </a:lnTo>
                  <a:lnTo>
                    <a:pt x="81" y="398"/>
                  </a:lnTo>
                  <a:lnTo>
                    <a:pt x="55" y="398"/>
                  </a:lnTo>
                  <a:close/>
                  <a:moveTo>
                    <a:pt x="310" y="396"/>
                  </a:moveTo>
                  <a:lnTo>
                    <a:pt x="291" y="397"/>
                  </a:lnTo>
                  <a:lnTo>
                    <a:pt x="274" y="405"/>
                  </a:lnTo>
                  <a:lnTo>
                    <a:pt x="260" y="416"/>
                  </a:lnTo>
                  <a:lnTo>
                    <a:pt x="251" y="429"/>
                  </a:lnTo>
                  <a:lnTo>
                    <a:pt x="243" y="445"/>
                  </a:lnTo>
                  <a:lnTo>
                    <a:pt x="239" y="463"/>
                  </a:lnTo>
                  <a:lnTo>
                    <a:pt x="237" y="482"/>
                  </a:lnTo>
                  <a:lnTo>
                    <a:pt x="238" y="501"/>
                  </a:lnTo>
                  <a:lnTo>
                    <a:pt x="243" y="518"/>
                  </a:lnTo>
                  <a:lnTo>
                    <a:pt x="250" y="535"/>
                  </a:lnTo>
                  <a:lnTo>
                    <a:pt x="260" y="548"/>
                  </a:lnTo>
                  <a:lnTo>
                    <a:pt x="274" y="559"/>
                  </a:lnTo>
                  <a:lnTo>
                    <a:pt x="290" y="566"/>
                  </a:lnTo>
                  <a:lnTo>
                    <a:pt x="310" y="568"/>
                  </a:lnTo>
                  <a:lnTo>
                    <a:pt x="331" y="566"/>
                  </a:lnTo>
                  <a:lnTo>
                    <a:pt x="347" y="559"/>
                  </a:lnTo>
                  <a:lnTo>
                    <a:pt x="360" y="548"/>
                  </a:lnTo>
                  <a:lnTo>
                    <a:pt x="371" y="535"/>
                  </a:lnTo>
                  <a:lnTo>
                    <a:pt x="377" y="518"/>
                  </a:lnTo>
                  <a:lnTo>
                    <a:pt x="381" y="501"/>
                  </a:lnTo>
                  <a:lnTo>
                    <a:pt x="384" y="482"/>
                  </a:lnTo>
                  <a:lnTo>
                    <a:pt x="381" y="463"/>
                  </a:lnTo>
                  <a:lnTo>
                    <a:pt x="377" y="445"/>
                  </a:lnTo>
                  <a:lnTo>
                    <a:pt x="369" y="429"/>
                  </a:lnTo>
                  <a:lnTo>
                    <a:pt x="360" y="416"/>
                  </a:lnTo>
                  <a:lnTo>
                    <a:pt x="347" y="405"/>
                  </a:lnTo>
                  <a:lnTo>
                    <a:pt x="330" y="397"/>
                  </a:lnTo>
                  <a:lnTo>
                    <a:pt x="310" y="396"/>
                  </a:lnTo>
                  <a:close/>
                  <a:moveTo>
                    <a:pt x="1920" y="371"/>
                  </a:moveTo>
                  <a:lnTo>
                    <a:pt x="1952" y="371"/>
                  </a:lnTo>
                  <a:lnTo>
                    <a:pt x="1952" y="592"/>
                  </a:lnTo>
                  <a:lnTo>
                    <a:pt x="1920" y="592"/>
                  </a:lnTo>
                  <a:lnTo>
                    <a:pt x="1920" y="371"/>
                  </a:lnTo>
                  <a:close/>
                  <a:moveTo>
                    <a:pt x="1677" y="371"/>
                  </a:moveTo>
                  <a:lnTo>
                    <a:pt x="1719" y="371"/>
                  </a:lnTo>
                  <a:lnTo>
                    <a:pt x="1817" y="550"/>
                  </a:lnTo>
                  <a:lnTo>
                    <a:pt x="1819" y="550"/>
                  </a:lnTo>
                  <a:lnTo>
                    <a:pt x="1819" y="371"/>
                  </a:lnTo>
                  <a:lnTo>
                    <a:pt x="1851" y="371"/>
                  </a:lnTo>
                  <a:lnTo>
                    <a:pt x="1851" y="592"/>
                  </a:lnTo>
                  <a:lnTo>
                    <a:pt x="1809" y="592"/>
                  </a:lnTo>
                  <a:lnTo>
                    <a:pt x="1708" y="410"/>
                  </a:lnTo>
                  <a:lnTo>
                    <a:pt x="1708" y="592"/>
                  </a:lnTo>
                  <a:lnTo>
                    <a:pt x="1677" y="592"/>
                  </a:lnTo>
                  <a:lnTo>
                    <a:pt x="1677" y="371"/>
                  </a:lnTo>
                  <a:close/>
                  <a:moveTo>
                    <a:pt x="1435" y="371"/>
                  </a:moveTo>
                  <a:lnTo>
                    <a:pt x="1467" y="371"/>
                  </a:lnTo>
                  <a:lnTo>
                    <a:pt x="1467" y="463"/>
                  </a:lnTo>
                  <a:lnTo>
                    <a:pt x="1573" y="463"/>
                  </a:lnTo>
                  <a:lnTo>
                    <a:pt x="1573" y="371"/>
                  </a:lnTo>
                  <a:lnTo>
                    <a:pt x="1605" y="371"/>
                  </a:lnTo>
                  <a:lnTo>
                    <a:pt x="1605" y="592"/>
                  </a:lnTo>
                  <a:lnTo>
                    <a:pt x="1573" y="592"/>
                  </a:lnTo>
                  <a:lnTo>
                    <a:pt x="1573" y="491"/>
                  </a:lnTo>
                  <a:lnTo>
                    <a:pt x="1467" y="491"/>
                  </a:lnTo>
                  <a:lnTo>
                    <a:pt x="1467" y="592"/>
                  </a:lnTo>
                  <a:lnTo>
                    <a:pt x="1435" y="592"/>
                  </a:lnTo>
                  <a:lnTo>
                    <a:pt x="1435" y="371"/>
                  </a:lnTo>
                  <a:close/>
                  <a:moveTo>
                    <a:pt x="1038" y="371"/>
                  </a:moveTo>
                  <a:lnTo>
                    <a:pt x="1161" y="371"/>
                  </a:lnTo>
                  <a:lnTo>
                    <a:pt x="1161" y="398"/>
                  </a:lnTo>
                  <a:lnTo>
                    <a:pt x="1068" y="398"/>
                  </a:lnTo>
                  <a:lnTo>
                    <a:pt x="1068" y="463"/>
                  </a:lnTo>
                  <a:lnTo>
                    <a:pt x="1153" y="463"/>
                  </a:lnTo>
                  <a:lnTo>
                    <a:pt x="1153" y="491"/>
                  </a:lnTo>
                  <a:lnTo>
                    <a:pt x="1068" y="491"/>
                  </a:lnTo>
                  <a:lnTo>
                    <a:pt x="1068" y="564"/>
                  </a:lnTo>
                  <a:lnTo>
                    <a:pt x="1161" y="564"/>
                  </a:lnTo>
                  <a:lnTo>
                    <a:pt x="1161" y="592"/>
                  </a:lnTo>
                  <a:lnTo>
                    <a:pt x="1038" y="592"/>
                  </a:lnTo>
                  <a:lnTo>
                    <a:pt x="1038" y="371"/>
                  </a:lnTo>
                  <a:close/>
                  <a:moveTo>
                    <a:pt x="820" y="371"/>
                  </a:moveTo>
                  <a:lnTo>
                    <a:pt x="990" y="371"/>
                  </a:lnTo>
                  <a:lnTo>
                    <a:pt x="990" y="398"/>
                  </a:lnTo>
                  <a:lnTo>
                    <a:pt x="921" y="398"/>
                  </a:lnTo>
                  <a:lnTo>
                    <a:pt x="921" y="592"/>
                  </a:lnTo>
                  <a:lnTo>
                    <a:pt x="889" y="592"/>
                  </a:lnTo>
                  <a:lnTo>
                    <a:pt x="889" y="398"/>
                  </a:lnTo>
                  <a:lnTo>
                    <a:pt x="820" y="398"/>
                  </a:lnTo>
                  <a:lnTo>
                    <a:pt x="820" y="371"/>
                  </a:lnTo>
                  <a:close/>
                  <a:moveTo>
                    <a:pt x="594" y="371"/>
                  </a:moveTo>
                  <a:lnTo>
                    <a:pt x="631" y="371"/>
                  </a:lnTo>
                  <a:lnTo>
                    <a:pt x="697" y="470"/>
                  </a:lnTo>
                  <a:lnTo>
                    <a:pt x="763" y="371"/>
                  </a:lnTo>
                  <a:lnTo>
                    <a:pt x="800" y="371"/>
                  </a:lnTo>
                  <a:lnTo>
                    <a:pt x="713" y="501"/>
                  </a:lnTo>
                  <a:lnTo>
                    <a:pt x="713" y="592"/>
                  </a:lnTo>
                  <a:lnTo>
                    <a:pt x="682" y="592"/>
                  </a:lnTo>
                  <a:lnTo>
                    <a:pt x="682" y="501"/>
                  </a:lnTo>
                  <a:lnTo>
                    <a:pt x="594" y="371"/>
                  </a:lnTo>
                  <a:close/>
                  <a:moveTo>
                    <a:pt x="476" y="371"/>
                  </a:moveTo>
                  <a:lnTo>
                    <a:pt x="508" y="371"/>
                  </a:lnTo>
                  <a:lnTo>
                    <a:pt x="508" y="564"/>
                  </a:lnTo>
                  <a:lnTo>
                    <a:pt x="601" y="564"/>
                  </a:lnTo>
                  <a:lnTo>
                    <a:pt x="601" y="592"/>
                  </a:lnTo>
                  <a:lnTo>
                    <a:pt x="476" y="592"/>
                  </a:lnTo>
                  <a:lnTo>
                    <a:pt x="476" y="371"/>
                  </a:lnTo>
                  <a:close/>
                  <a:moveTo>
                    <a:pt x="23" y="371"/>
                  </a:moveTo>
                  <a:lnTo>
                    <a:pt x="81" y="371"/>
                  </a:lnTo>
                  <a:lnTo>
                    <a:pt x="100" y="372"/>
                  </a:lnTo>
                  <a:lnTo>
                    <a:pt x="117" y="376"/>
                  </a:lnTo>
                  <a:lnTo>
                    <a:pt x="133" y="381"/>
                  </a:lnTo>
                  <a:lnTo>
                    <a:pt x="146" y="390"/>
                  </a:lnTo>
                  <a:lnTo>
                    <a:pt x="155" y="402"/>
                  </a:lnTo>
                  <a:lnTo>
                    <a:pt x="162" y="417"/>
                  </a:lnTo>
                  <a:lnTo>
                    <a:pt x="163" y="437"/>
                  </a:lnTo>
                  <a:lnTo>
                    <a:pt x="162" y="457"/>
                  </a:lnTo>
                  <a:lnTo>
                    <a:pt x="155" y="473"/>
                  </a:lnTo>
                  <a:lnTo>
                    <a:pt x="146" y="485"/>
                  </a:lnTo>
                  <a:lnTo>
                    <a:pt x="133" y="494"/>
                  </a:lnTo>
                  <a:lnTo>
                    <a:pt x="118" y="499"/>
                  </a:lnTo>
                  <a:lnTo>
                    <a:pt x="102" y="503"/>
                  </a:lnTo>
                  <a:lnTo>
                    <a:pt x="85" y="505"/>
                  </a:lnTo>
                  <a:lnTo>
                    <a:pt x="55" y="505"/>
                  </a:lnTo>
                  <a:lnTo>
                    <a:pt x="55" y="592"/>
                  </a:lnTo>
                  <a:lnTo>
                    <a:pt x="23" y="592"/>
                  </a:lnTo>
                  <a:lnTo>
                    <a:pt x="23" y="371"/>
                  </a:lnTo>
                  <a:close/>
                  <a:moveTo>
                    <a:pt x="2128" y="367"/>
                  </a:moveTo>
                  <a:lnTo>
                    <a:pt x="2154" y="369"/>
                  </a:lnTo>
                  <a:lnTo>
                    <a:pt x="2177" y="377"/>
                  </a:lnTo>
                  <a:lnTo>
                    <a:pt x="2175" y="408"/>
                  </a:lnTo>
                  <a:lnTo>
                    <a:pt x="2154" y="398"/>
                  </a:lnTo>
                  <a:lnTo>
                    <a:pt x="2130" y="396"/>
                  </a:lnTo>
                  <a:lnTo>
                    <a:pt x="2106" y="398"/>
                  </a:lnTo>
                  <a:lnTo>
                    <a:pt x="2084" y="406"/>
                  </a:lnTo>
                  <a:lnTo>
                    <a:pt x="2067" y="420"/>
                  </a:lnTo>
                  <a:lnTo>
                    <a:pt x="2055" y="437"/>
                  </a:lnTo>
                  <a:lnTo>
                    <a:pt x="2047" y="458"/>
                  </a:lnTo>
                  <a:lnTo>
                    <a:pt x="2045" y="482"/>
                  </a:lnTo>
                  <a:lnTo>
                    <a:pt x="2047" y="506"/>
                  </a:lnTo>
                  <a:lnTo>
                    <a:pt x="2055" y="527"/>
                  </a:lnTo>
                  <a:lnTo>
                    <a:pt x="2068" y="545"/>
                  </a:lnTo>
                  <a:lnTo>
                    <a:pt x="2086" y="558"/>
                  </a:lnTo>
                  <a:lnTo>
                    <a:pt x="2106" y="566"/>
                  </a:lnTo>
                  <a:lnTo>
                    <a:pt x="2128" y="568"/>
                  </a:lnTo>
                  <a:lnTo>
                    <a:pt x="2146" y="567"/>
                  </a:lnTo>
                  <a:lnTo>
                    <a:pt x="2163" y="563"/>
                  </a:lnTo>
                  <a:lnTo>
                    <a:pt x="2176" y="558"/>
                  </a:lnTo>
                  <a:lnTo>
                    <a:pt x="2179" y="588"/>
                  </a:lnTo>
                  <a:lnTo>
                    <a:pt x="2160" y="594"/>
                  </a:lnTo>
                  <a:lnTo>
                    <a:pt x="2143" y="596"/>
                  </a:lnTo>
                  <a:lnTo>
                    <a:pt x="2127" y="596"/>
                  </a:lnTo>
                  <a:lnTo>
                    <a:pt x="2099" y="594"/>
                  </a:lnTo>
                  <a:lnTo>
                    <a:pt x="2074" y="586"/>
                  </a:lnTo>
                  <a:lnTo>
                    <a:pt x="2053" y="574"/>
                  </a:lnTo>
                  <a:lnTo>
                    <a:pt x="2034" y="556"/>
                  </a:lnTo>
                  <a:lnTo>
                    <a:pt x="2022" y="535"/>
                  </a:lnTo>
                  <a:lnTo>
                    <a:pt x="2014" y="510"/>
                  </a:lnTo>
                  <a:lnTo>
                    <a:pt x="2010" y="481"/>
                  </a:lnTo>
                  <a:lnTo>
                    <a:pt x="2014" y="453"/>
                  </a:lnTo>
                  <a:lnTo>
                    <a:pt x="2022" y="429"/>
                  </a:lnTo>
                  <a:lnTo>
                    <a:pt x="2035" y="408"/>
                  </a:lnTo>
                  <a:lnTo>
                    <a:pt x="2054" y="390"/>
                  </a:lnTo>
                  <a:lnTo>
                    <a:pt x="2075" y="377"/>
                  </a:lnTo>
                  <a:lnTo>
                    <a:pt x="2100" y="371"/>
                  </a:lnTo>
                  <a:lnTo>
                    <a:pt x="2128" y="367"/>
                  </a:lnTo>
                  <a:close/>
                  <a:moveTo>
                    <a:pt x="1331" y="367"/>
                  </a:moveTo>
                  <a:lnTo>
                    <a:pt x="1356" y="369"/>
                  </a:lnTo>
                  <a:lnTo>
                    <a:pt x="1382" y="377"/>
                  </a:lnTo>
                  <a:lnTo>
                    <a:pt x="1379" y="408"/>
                  </a:lnTo>
                  <a:lnTo>
                    <a:pt x="1356" y="398"/>
                  </a:lnTo>
                  <a:lnTo>
                    <a:pt x="1334" y="396"/>
                  </a:lnTo>
                  <a:lnTo>
                    <a:pt x="1309" y="398"/>
                  </a:lnTo>
                  <a:lnTo>
                    <a:pt x="1289" y="406"/>
                  </a:lnTo>
                  <a:lnTo>
                    <a:pt x="1271" y="420"/>
                  </a:lnTo>
                  <a:lnTo>
                    <a:pt x="1258" y="437"/>
                  </a:lnTo>
                  <a:lnTo>
                    <a:pt x="1250" y="458"/>
                  </a:lnTo>
                  <a:lnTo>
                    <a:pt x="1247" y="482"/>
                  </a:lnTo>
                  <a:lnTo>
                    <a:pt x="1251" y="506"/>
                  </a:lnTo>
                  <a:lnTo>
                    <a:pt x="1259" y="527"/>
                  </a:lnTo>
                  <a:lnTo>
                    <a:pt x="1273" y="545"/>
                  </a:lnTo>
                  <a:lnTo>
                    <a:pt x="1290" y="558"/>
                  </a:lnTo>
                  <a:lnTo>
                    <a:pt x="1310" y="566"/>
                  </a:lnTo>
                  <a:lnTo>
                    <a:pt x="1331" y="568"/>
                  </a:lnTo>
                  <a:lnTo>
                    <a:pt x="1348" y="567"/>
                  </a:lnTo>
                  <a:lnTo>
                    <a:pt x="1366" y="563"/>
                  </a:lnTo>
                  <a:lnTo>
                    <a:pt x="1380" y="558"/>
                  </a:lnTo>
                  <a:lnTo>
                    <a:pt x="1382" y="588"/>
                  </a:lnTo>
                  <a:lnTo>
                    <a:pt x="1364" y="594"/>
                  </a:lnTo>
                  <a:lnTo>
                    <a:pt x="1346" y="596"/>
                  </a:lnTo>
                  <a:lnTo>
                    <a:pt x="1331" y="596"/>
                  </a:lnTo>
                  <a:lnTo>
                    <a:pt x="1303" y="594"/>
                  </a:lnTo>
                  <a:lnTo>
                    <a:pt x="1278" y="586"/>
                  </a:lnTo>
                  <a:lnTo>
                    <a:pt x="1255" y="574"/>
                  </a:lnTo>
                  <a:lnTo>
                    <a:pt x="1238" y="556"/>
                  </a:lnTo>
                  <a:lnTo>
                    <a:pt x="1225" y="535"/>
                  </a:lnTo>
                  <a:lnTo>
                    <a:pt x="1217" y="510"/>
                  </a:lnTo>
                  <a:lnTo>
                    <a:pt x="1214" y="481"/>
                  </a:lnTo>
                  <a:lnTo>
                    <a:pt x="1217" y="453"/>
                  </a:lnTo>
                  <a:lnTo>
                    <a:pt x="1226" y="429"/>
                  </a:lnTo>
                  <a:lnTo>
                    <a:pt x="1240" y="408"/>
                  </a:lnTo>
                  <a:lnTo>
                    <a:pt x="1257" y="390"/>
                  </a:lnTo>
                  <a:lnTo>
                    <a:pt x="1279" y="377"/>
                  </a:lnTo>
                  <a:lnTo>
                    <a:pt x="1303" y="371"/>
                  </a:lnTo>
                  <a:lnTo>
                    <a:pt x="1331" y="367"/>
                  </a:lnTo>
                  <a:close/>
                  <a:moveTo>
                    <a:pt x="310" y="367"/>
                  </a:moveTo>
                  <a:lnTo>
                    <a:pt x="337" y="371"/>
                  </a:lnTo>
                  <a:lnTo>
                    <a:pt x="361" y="378"/>
                  </a:lnTo>
                  <a:lnTo>
                    <a:pt x="380" y="392"/>
                  </a:lnTo>
                  <a:lnTo>
                    <a:pt x="396" y="409"/>
                  </a:lnTo>
                  <a:lnTo>
                    <a:pt x="408" y="430"/>
                  </a:lnTo>
                  <a:lnTo>
                    <a:pt x="415" y="454"/>
                  </a:lnTo>
                  <a:lnTo>
                    <a:pt x="417" y="482"/>
                  </a:lnTo>
                  <a:lnTo>
                    <a:pt x="415" y="510"/>
                  </a:lnTo>
                  <a:lnTo>
                    <a:pt x="408" y="534"/>
                  </a:lnTo>
                  <a:lnTo>
                    <a:pt x="396" y="555"/>
                  </a:lnTo>
                  <a:lnTo>
                    <a:pt x="381" y="572"/>
                  </a:lnTo>
                  <a:lnTo>
                    <a:pt x="361" y="586"/>
                  </a:lnTo>
                  <a:lnTo>
                    <a:pt x="337" y="594"/>
                  </a:lnTo>
                  <a:lnTo>
                    <a:pt x="310" y="596"/>
                  </a:lnTo>
                  <a:lnTo>
                    <a:pt x="283" y="594"/>
                  </a:lnTo>
                  <a:lnTo>
                    <a:pt x="259" y="586"/>
                  </a:lnTo>
                  <a:lnTo>
                    <a:pt x="239" y="572"/>
                  </a:lnTo>
                  <a:lnTo>
                    <a:pt x="225" y="555"/>
                  </a:lnTo>
                  <a:lnTo>
                    <a:pt x="213" y="534"/>
                  </a:lnTo>
                  <a:lnTo>
                    <a:pt x="206" y="510"/>
                  </a:lnTo>
                  <a:lnTo>
                    <a:pt x="203" y="482"/>
                  </a:lnTo>
                  <a:lnTo>
                    <a:pt x="206" y="454"/>
                  </a:lnTo>
                  <a:lnTo>
                    <a:pt x="213" y="430"/>
                  </a:lnTo>
                  <a:lnTo>
                    <a:pt x="225" y="409"/>
                  </a:lnTo>
                  <a:lnTo>
                    <a:pt x="241" y="392"/>
                  </a:lnTo>
                  <a:lnTo>
                    <a:pt x="259" y="378"/>
                  </a:lnTo>
                  <a:lnTo>
                    <a:pt x="283" y="371"/>
                  </a:lnTo>
                  <a:lnTo>
                    <a:pt x="310" y="367"/>
                  </a:lnTo>
                  <a:close/>
                  <a:moveTo>
                    <a:pt x="310" y="28"/>
                  </a:moveTo>
                  <a:lnTo>
                    <a:pt x="291" y="31"/>
                  </a:lnTo>
                  <a:lnTo>
                    <a:pt x="274" y="37"/>
                  </a:lnTo>
                  <a:lnTo>
                    <a:pt x="260" y="48"/>
                  </a:lnTo>
                  <a:lnTo>
                    <a:pt x="251" y="61"/>
                  </a:lnTo>
                  <a:lnTo>
                    <a:pt x="243" y="77"/>
                  </a:lnTo>
                  <a:lnTo>
                    <a:pt x="239" y="96"/>
                  </a:lnTo>
                  <a:lnTo>
                    <a:pt x="237" y="114"/>
                  </a:lnTo>
                  <a:lnTo>
                    <a:pt x="238" y="133"/>
                  </a:lnTo>
                  <a:lnTo>
                    <a:pt x="243" y="151"/>
                  </a:lnTo>
                  <a:lnTo>
                    <a:pt x="250" y="167"/>
                  </a:lnTo>
                  <a:lnTo>
                    <a:pt x="260" y="181"/>
                  </a:lnTo>
                  <a:lnTo>
                    <a:pt x="274" y="191"/>
                  </a:lnTo>
                  <a:lnTo>
                    <a:pt x="290" y="198"/>
                  </a:lnTo>
                  <a:lnTo>
                    <a:pt x="310" y="201"/>
                  </a:lnTo>
                  <a:lnTo>
                    <a:pt x="331" y="198"/>
                  </a:lnTo>
                  <a:lnTo>
                    <a:pt x="347" y="191"/>
                  </a:lnTo>
                  <a:lnTo>
                    <a:pt x="360" y="181"/>
                  </a:lnTo>
                  <a:lnTo>
                    <a:pt x="371" y="167"/>
                  </a:lnTo>
                  <a:lnTo>
                    <a:pt x="377" y="151"/>
                  </a:lnTo>
                  <a:lnTo>
                    <a:pt x="381" y="133"/>
                  </a:lnTo>
                  <a:lnTo>
                    <a:pt x="384" y="114"/>
                  </a:lnTo>
                  <a:lnTo>
                    <a:pt x="381" y="96"/>
                  </a:lnTo>
                  <a:lnTo>
                    <a:pt x="377" y="77"/>
                  </a:lnTo>
                  <a:lnTo>
                    <a:pt x="369" y="61"/>
                  </a:lnTo>
                  <a:lnTo>
                    <a:pt x="360" y="48"/>
                  </a:lnTo>
                  <a:lnTo>
                    <a:pt x="347" y="37"/>
                  </a:lnTo>
                  <a:lnTo>
                    <a:pt x="330" y="31"/>
                  </a:lnTo>
                  <a:lnTo>
                    <a:pt x="310" y="28"/>
                  </a:lnTo>
                  <a:close/>
                  <a:moveTo>
                    <a:pt x="963" y="4"/>
                  </a:moveTo>
                  <a:lnTo>
                    <a:pt x="995" y="4"/>
                  </a:lnTo>
                  <a:lnTo>
                    <a:pt x="995" y="101"/>
                  </a:lnTo>
                  <a:lnTo>
                    <a:pt x="1091" y="4"/>
                  </a:lnTo>
                  <a:lnTo>
                    <a:pt x="1133" y="4"/>
                  </a:lnTo>
                  <a:lnTo>
                    <a:pt x="1028" y="108"/>
                  </a:lnTo>
                  <a:lnTo>
                    <a:pt x="1141" y="226"/>
                  </a:lnTo>
                  <a:lnTo>
                    <a:pt x="1095" y="226"/>
                  </a:lnTo>
                  <a:lnTo>
                    <a:pt x="995" y="117"/>
                  </a:lnTo>
                  <a:lnTo>
                    <a:pt x="995" y="226"/>
                  </a:lnTo>
                  <a:lnTo>
                    <a:pt x="963" y="226"/>
                  </a:lnTo>
                  <a:lnTo>
                    <a:pt x="963" y="4"/>
                  </a:lnTo>
                  <a:close/>
                  <a:moveTo>
                    <a:pt x="476" y="4"/>
                  </a:moveTo>
                  <a:lnTo>
                    <a:pt x="529" y="4"/>
                  </a:lnTo>
                  <a:lnTo>
                    <a:pt x="598" y="187"/>
                  </a:lnTo>
                  <a:lnTo>
                    <a:pt x="667" y="4"/>
                  </a:lnTo>
                  <a:lnTo>
                    <a:pt x="719" y="4"/>
                  </a:lnTo>
                  <a:lnTo>
                    <a:pt x="719" y="226"/>
                  </a:lnTo>
                  <a:lnTo>
                    <a:pt x="687" y="226"/>
                  </a:lnTo>
                  <a:lnTo>
                    <a:pt x="687" y="33"/>
                  </a:lnTo>
                  <a:lnTo>
                    <a:pt x="614" y="226"/>
                  </a:lnTo>
                  <a:lnTo>
                    <a:pt x="582" y="226"/>
                  </a:lnTo>
                  <a:lnTo>
                    <a:pt x="509" y="33"/>
                  </a:lnTo>
                  <a:lnTo>
                    <a:pt x="508" y="33"/>
                  </a:lnTo>
                  <a:lnTo>
                    <a:pt x="508" y="226"/>
                  </a:lnTo>
                  <a:lnTo>
                    <a:pt x="476" y="226"/>
                  </a:lnTo>
                  <a:lnTo>
                    <a:pt x="476" y="4"/>
                  </a:lnTo>
                  <a:close/>
                  <a:moveTo>
                    <a:pt x="0" y="4"/>
                  </a:moveTo>
                  <a:lnTo>
                    <a:pt x="169" y="4"/>
                  </a:lnTo>
                  <a:lnTo>
                    <a:pt x="169" y="32"/>
                  </a:lnTo>
                  <a:lnTo>
                    <a:pt x="101" y="32"/>
                  </a:lnTo>
                  <a:lnTo>
                    <a:pt x="101" y="226"/>
                  </a:lnTo>
                  <a:lnTo>
                    <a:pt x="69" y="226"/>
                  </a:lnTo>
                  <a:lnTo>
                    <a:pt x="69" y="32"/>
                  </a:lnTo>
                  <a:lnTo>
                    <a:pt x="0" y="32"/>
                  </a:lnTo>
                  <a:lnTo>
                    <a:pt x="0" y="4"/>
                  </a:lnTo>
                  <a:close/>
                  <a:moveTo>
                    <a:pt x="848" y="0"/>
                  </a:moveTo>
                  <a:lnTo>
                    <a:pt x="872" y="1"/>
                  </a:lnTo>
                  <a:lnTo>
                    <a:pt x="895" y="8"/>
                  </a:lnTo>
                  <a:lnTo>
                    <a:pt x="890" y="37"/>
                  </a:lnTo>
                  <a:lnTo>
                    <a:pt x="877" y="32"/>
                  </a:lnTo>
                  <a:lnTo>
                    <a:pt x="864" y="28"/>
                  </a:lnTo>
                  <a:lnTo>
                    <a:pt x="849" y="28"/>
                  </a:lnTo>
                  <a:lnTo>
                    <a:pt x="838" y="28"/>
                  </a:lnTo>
                  <a:lnTo>
                    <a:pt x="828" y="32"/>
                  </a:lnTo>
                  <a:lnTo>
                    <a:pt x="818" y="37"/>
                  </a:lnTo>
                  <a:lnTo>
                    <a:pt x="812" y="45"/>
                  </a:lnTo>
                  <a:lnTo>
                    <a:pt x="810" y="57"/>
                  </a:lnTo>
                  <a:lnTo>
                    <a:pt x="812" y="68"/>
                  </a:lnTo>
                  <a:lnTo>
                    <a:pt x="818" y="76"/>
                  </a:lnTo>
                  <a:lnTo>
                    <a:pt x="828" y="84"/>
                  </a:lnTo>
                  <a:lnTo>
                    <a:pt x="838" y="89"/>
                  </a:lnTo>
                  <a:lnTo>
                    <a:pt x="852" y="96"/>
                  </a:lnTo>
                  <a:lnTo>
                    <a:pt x="864" y="102"/>
                  </a:lnTo>
                  <a:lnTo>
                    <a:pt x="877" y="109"/>
                  </a:lnTo>
                  <a:lnTo>
                    <a:pt x="887" y="118"/>
                  </a:lnTo>
                  <a:lnTo>
                    <a:pt x="897" y="130"/>
                  </a:lnTo>
                  <a:lnTo>
                    <a:pt x="903" y="145"/>
                  </a:lnTo>
                  <a:lnTo>
                    <a:pt x="905" y="163"/>
                  </a:lnTo>
                  <a:lnTo>
                    <a:pt x="903" y="182"/>
                  </a:lnTo>
                  <a:lnTo>
                    <a:pt x="897" y="197"/>
                  </a:lnTo>
                  <a:lnTo>
                    <a:pt x="887" y="208"/>
                  </a:lnTo>
                  <a:lnTo>
                    <a:pt x="874" y="218"/>
                  </a:lnTo>
                  <a:lnTo>
                    <a:pt x="860" y="224"/>
                  </a:lnTo>
                  <a:lnTo>
                    <a:pt x="842" y="228"/>
                  </a:lnTo>
                  <a:lnTo>
                    <a:pt x="824" y="228"/>
                  </a:lnTo>
                  <a:lnTo>
                    <a:pt x="801" y="226"/>
                  </a:lnTo>
                  <a:lnTo>
                    <a:pt x="779" y="219"/>
                  </a:lnTo>
                  <a:lnTo>
                    <a:pt x="783" y="190"/>
                  </a:lnTo>
                  <a:lnTo>
                    <a:pt x="796" y="195"/>
                  </a:lnTo>
                  <a:lnTo>
                    <a:pt x="812" y="199"/>
                  </a:lnTo>
                  <a:lnTo>
                    <a:pt x="828" y="201"/>
                  </a:lnTo>
                  <a:lnTo>
                    <a:pt x="840" y="199"/>
                  </a:lnTo>
                  <a:lnTo>
                    <a:pt x="852" y="195"/>
                  </a:lnTo>
                  <a:lnTo>
                    <a:pt x="861" y="189"/>
                  </a:lnTo>
                  <a:lnTo>
                    <a:pt x="869" y="178"/>
                  </a:lnTo>
                  <a:lnTo>
                    <a:pt x="872" y="165"/>
                  </a:lnTo>
                  <a:lnTo>
                    <a:pt x="869" y="153"/>
                  </a:lnTo>
                  <a:lnTo>
                    <a:pt x="864" y="143"/>
                  </a:lnTo>
                  <a:lnTo>
                    <a:pt x="854" y="135"/>
                  </a:lnTo>
                  <a:lnTo>
                    <a:pt x="842" y="129"/>
                  </a:lnTo>
                  <a:lnTo>
                    <a:pt x="830" y="122"/>
                  </a:lnTo>
                  <a:lnTo>
                    <a:pt x="817" y="117"/>
                  </a:lnTo>
                  <a:lnTo>
                    <a:pt x="805" y="109"/>
                  </a:lnTo>
                  <a:lnTo>
                    <a:pt x="793" y="101"/>
                  </a:lnTo>
                  <a:lnTo>
                    <a:pt x="785" y="90"/>
                  </a:lnTo>
                  <a:lnTo>
                    <a:pt x="779" y="77"/>
                  </a:lnTo>
                  <a:lnTo>
                    <a:pt x="776" y="60"/>
                  </a:lnTo>
                  <a:lnTo>
                    <a:pt x="779" y="41"/>
                  </a:lnTo>
                  <a:lnTo>
                    <a:pt x="787" y="27"/>
                  </a:lnTo>
                  <a:lnTo>
                    <a:pt x="797" y="15"/>
                  </a:lnTo>
                  <a:lnTo>
                    <a:pt x="812" y="7"/>
                  </a:lnTo>
                  <a:lnTo>
                    <a:pt x="829" y="1"/>
                  </a:lnTo>
                  <a:lnTo>
                    <a:pt x="848" y="0"/>
                  </a:lnTo>
                  <a:close/>
                  <a:moveTo>
                    <a:pt x="310" y="0"/>
                  </a:moveTo>
                  <a:lnTo>
                    <a:pt x="337" y="3"/>
                  </a:lnTo>
                  <a:lnTo>
                    <a:pt x="361" y="11"/>
                  </a:lnTo>
                  <a:lnTo>
                    <a:pt x="380" y="24"/>
                  </a:lnTo>
                  <a:lnTo>
                    <a:pt x="396" y="41"/>
                  </a:lnTo>
                  <a:lnTo>
                    <a:pt x="408" y="62"/>
                  </a:lnTo>
                  <a:lnTo>
                    <a:pt x="415" y="88"/>
                  </a:lnTo>
                  <a:lnTo>
                    <a:pt x="417" y="114"/>
                  </a:lnTo>
                  <a:lnTo>
                    <a:pt x="415" y="142"/>
                  </a:lnTo>
                  <a:lnTo>
                    <a:pt x="408" y="166"/>
                  </a:lnTo>
                  <a:lnTo>
                    <a:pt x="396" y="187"/>
                  </a:lnTo>
                  <a:lnTo>
                    <a:pt x="381" y="205"/>
                  </a:lnTo>
                  <a:lnTo>
                    <a:pt x="361" y="218"/>
                  </a:lnTo>
                  <a:lnTo>
                    <a:pt x="337" y="226"/>
                  </a:lnTo>
                  <a:lnTo>
                    <a:pt x="310" y="228"/>
                  </a:lnTo>
                  <a:lnTo>
                    <a:pt x="283" y="226"/>
                  </a:lnTo>
                  <a:lnTo>
                    <a:pt x="259" y="218"/>
                  </a:lnTo>
                  <a:lnTo>
                    <a:pt x="239" y="205"/>
                  </a:lnTo>
                  <a:lnTo>
                    <a:pt x="225" y="187"/>
                  </a:lnTo>
                  <a:lnTo>
                    <a:pt x="213" y="166"/>
                  </a:lnTo>
                  <a:lnTo>
                    <a:pt x="206" y="142"/>
                  </a:lnTo>
                  <a:lnTo>
                    <a:pt x="203" y="114"/>
                  </a:lnTo>
                  <a:lnTo>
                    <a:pt x="206" y="88"/>
                  </a:lnTo>
                  <a:lnTo>
                    <a:pt x="213" y="62"/>
                  </a:lnTo>
                  <a:lnTo>
                    <a:pt x="225" y="41"/>
                  </a:lnTo>
                  <a:lnTo>
                    <a:pt x="241" y="24"/>
                  </a:lnTo>
                  <a:lnTo>
                    <a:pt x="259" y="11"/>
                  </a:lnTo>
                  <a:lnTo>
                    <a:pt x="283" y="3"/>
                  </a:lnTo>
                  <a:lnTo>
                    <a:pt x="310" y="0"/>
                  </a:lnTo>
                  <a:close/>
                </a:path>
              </a:pathLst>
            </a:custGeom>
            <a:solidFill>
              <a:schemeClr val="tx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dirty="0"/>
            </a:p>
          </p:txBody>
        </p:sp>
        <p:sp>
          <p:nvSpPr>
            <p:cNvPr id="26" name="Freeform 38">
              <a:extLst>
                <a:ext uri="{FF2B5EF4-FFF2-40B4-BE49-F238E27FC236}">
                  <a16:creationId xmlns:a16="http://schemas.microsoft.com/office/drawing/2014/main" id="{8D685CA6-7F17-ACE1-1B02-239F2B037328}"/>
                </a:ext>
              </a:extLst>
            </p:cNvPr>
            <p:cNvSpPr>
              <a:spLocks noEditPoints="1"/>
            </p:cNvSpPr>
            <p:nvPr/>
          </p:nvSpPr>
          <p:spPr bwMode="auto">
            <a:xfrm>
              <a:off x="348" y="434"/>
              <a:ext cx="266" cy="172"/>
            </a:xfrm>
            <a:custGeom>
              <a:avLst/>
              <a:gdLst>
                <a:gd name="T0" fmla="*/ 0 w 1066"/>
                <a:gd name="T1" fmla="*/ 0 h 690"/>
                <a:gd name="T2" fmla="*/ 1 w 1066"/>
                <a:gd name="T3" fmla="*/ 0 h 690"/>
                <a:gd name="T4" fmla="*/ 1 w 1066"/>
                <a:gd name="T5" fmla="*/ 1 h 690"/>
                <a:gd name="T6" fmla="*/ 0 w 1066"/>
                <a:gd name="T7" fmla="*/ 1 h 690"/>
                <a:gd name="T8" fmla="*/ 0 w 1066"/>
                <a:gd name="T9" fmla="*/ 0 h 690"/>
                <a:gd name="T10" fmla="*/ 1 w 1066"/>
                <a:gd name="T11" fmla="*/ 0 h 690"/>
                <a:gd name="T12" fmla="*/ 1 w 1066"/>
                <a:gd name="T13" fmla="*/ 0 h 690"/>
                <a:gd name="T14" fmla="*/ 1 w 1066"/>
                <a:gd name="T15" fmla="*/ 1 h 690"/>
                <a:gd name="T16" fmla="*/ 1 w 1066"/>
                <a:gd name="T17" fmla="*/ 1 h 690"/>
                <a:gd name="T18" fmla="*/ 1 w 1066"/>
                <a:gd name="T19" fmla="*/ 0 h 690"/>
                <a:gd name="T20" fmla="*/ 0 w 1066"/>
                <a:gd name="T21" fmla="*/ 0 h 690"/>
                <a:gd name="T22" fmla="*/ 0 w 1066"/>
                <a:gd name="T23" fmla="*/ 0 h 690"/>
                <a:gd name="T24" fmla="*/ 0 w 1066"/>
                <a:gd name="T25" fmla="*/ 1 h 690"/>
                <a:gd name="T26" fmla="*/ 0 w 1066"/>
                <a:gd name="T27" fmla="*/ 1 h 690"/>
                <a:gd name="T28" fmla="*/ 0 w 1066"/>
                <a:gd name="T29" fmla="*/ 0 h 69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66" h="690">
                  <a:moveTo>
                    <a:pt x="376" y="376"/>
                  </a:moveTo>
                  <a:lnTo>
                    <a:pt x="690" y="376"/>
                  </a:lnTo>
                  <a:lnTo>
                    <a:pt x="690" y="690"/>
                  </a:lnTo>
                  <a:lnTo>
                    <a:pt x="376" y="690"/>
                  </a:lnTo>
                  <a:lnTo>
                    <a:pt x="376" y="376"/>
                  </a:lnTo>
                  <a:close/>
                  <a:moveTo>
                    <a:pt x="752" y="0"/>
                  </a:moveTo>
                  <a:lnTo>
                    <a:pt x="1066" y="0"/>
                  </a:lnTo>
                  <a:lnTo>
                    <a:pt x="1066" y="690"/>
                  </a:lnTo>
                  <a:lnTo>
                    <a:pt x="752" y="690"/>
                  </a:lnTo>
                  <a:lnTo>
                    <a:pt x="752" y="0"/>
                  </a:lnTo>
                  <a:close/>
                  <a:moveTo>
                    <a:pt x="0" y="0"/>
                  </a:moveTo>
                  <a:lnTo>
                    <a:pt x="314" y="0"/>
                  </a:lnTo>
                  <a:lnTo>
                    <a:pt x="314" y="690"/>
                  </a:lnTo>
                  <a:lnTo>
                    <a:pt x="0" y="690"/>
                  </a:lnTo>
                  <a:lnTo>
                    <a:pt x="0" y="0"/>
                  </a:lnTo>
                  <a:close/>
                </a:path>
              </a:pathLst>
            </a:custGeom>
            <a:solidFill>
              <a:schemeClr val="tx1"/>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sp>
          <p:nvSpPr>
            <p:cNvPr id="27" name="Freeform 39">
              <a:extLst>
                <a:ext uri="{FF2B5EF4-FFF2-40B4-BE49-F238E27FC236}">
                  <a16:creationId xmlns:a16="http://schemas.microsoft.com/office/drawing/2014/main" id="{F4B48A51-F6FE-E291-65DE-B21824A5C5EB}"/>
                </a:ext>
              </a:extLst>
            </p:cNvPr>
            <p:cNvSpPr>
              <a:spLocks noEditPoints="1"/>
            </p:cNvSpPr>
            <p:nvPr/>
          </p:nvSpPr>
          <p:spPr bwMode="auto">
            <a:xfrm>
              <a:off x="348" y="340"/>
              <a:ext cx="266" cy="172"/>
            </a:xfrm>
            <a:custGeom>
              <a:avLst/>
              <a:gdLst>
                <a:gd name="T0" fmla="*/ 1 w 1066"/>
                <a:gd name="T1" fmla="*/ 0 h 690"/>
                <a:gd name="T2" fmla="*/ 1 w 1066"/>
                <a:gd name="T3" fmla="*/ 0 h 690"/>
                <a:gd name="T4" fmla="*/ 1 w 1066"/>
                <a:gd name="T5" fmla="*/ 0 h 690"/>
                <a:gd name="T6" fmla="*/ 1 w 1066"/>
                <a:gd name="T7" fmla="*/ 0 h 690"/>
                <a:gd name="T8" fmla="*/ 1 w 1066"/>
                <a:gd name="T9" fmla="*/ 0 h 690"/>
                <a:gd name="T10" fmla="*/ 0 w 1066"/>
                <a:gd name="T11" fmla="*/ 0 h 690"/>
                <a:gd name="T12" fmla="*/ 1 w 1066"/>
                <a:gd name="T13" fmla="*/ 0 h 690"/>
                <a:gd name="T14" fmla="*/ 1 w 1066"/>
                <a:gd name="T15" fmla="*/ 1 h 690"/>
                <a:gd name="T16" fmla="*/ 0 w 1066"/>
                <a:gd name="T17" fmla="*/ 1 h 690"/>
                <a:gd name="T18" fmla="*/ 0 w 1066"/>
                <a:gd name="T19" fmla="*/ 0 h 690"/>
                <a:gd name="T20" fmla="*/ 0 w 1066"/>
                <a:gd name="T21" fmla="*/ 0 h 690"/>
                <a:gd name="T22" fmla="*/ 0 w 1066"/>
                <a:gd name="T23" fmla="*/ 0 h 690"/>
                <a:gd name="T24" fmla="*/ 0 w 1066"/>
                <a:gd name="T25" fmla="*/ 0 h 690"/>
                <a:gd name="T26" fmla="*/ 0 w 1066"/>
                <a:gd name="T27" fmla="*/ 0 h 690"/>
                <a:gd name="T28" fmla="*/ 0 w 1066"/>
                <a:gd name="T29" fmla="*/ 0 h 69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066" h="690">
                  <a:moveTo>
                    <a:pt x="752" y="0"/>
                  </a:moveTo>
                  <a:lnTo>
                    <a:pt x="1066" y="0"/>
                  </a:lnTo>
                  <a:lnTo>
                    <a:pt x="1066" y="314"/>
                  </a:lnTo>
                  <a:lnTo>
                    <a:pt x="752" y="314"/>
                  </a:lnTo>
                  <a:lnTo>
                    <a:pt x="752" y="0"/>
                  </a:lnTo>
                  <a:close/>
                  <a:moveTo>
                    <a:pt x="376" y="0"/>
                  </a:moveTo>
                  <a:lnTo>
                    <a:pt x="690" y="0"/>
                  </a:lnTo>
                  <a:lnTo>
                    <a:pt x="690" y="690"/>
                  </a:lnTo>
                  <a:lnTo>
                    <a:pt x="376" y="690"/>
                  </a:lnTo>
                  <a:lnTo>
                    <a:pt x="376" y="0"/>
                  </a:lnTo>
                  <a:close/>
                  <a:moveTo>
                    <a:pt x="0" y="0"/>
                  </a:moveTo>
                  <a:lnTo>
                    <a:pt x="314" y="0"/>
                  </a:lnTo>
                  <a:lnTo>
                    <a:pt x="314" y="314"/>
                  </a:lnTo>
                  <a:lnTo>
                    <a:pt x="0" y="314"/>
                  </a:lnTo>
                  <a:lnTo>
                    <a:pt x="0" y="0"/>
                  </a:lnTo>
                  <a:close/>
                </a:path>
              </a:pathLst>
            </a:custGeom>
            <a:solidFill>
              <a:srgbClr val="80BF44"/>
            </a:solidFill>
            <a:ln>
              <a:noFill/>
            </a:ln>
            <a:extLst>
              <a:ext uri="{91240B29-F687-4F45-9708-019B960494DF}">
                <a14:hiddenLine xmlns:a14="http://schemas.microsoft.com/office/drawing/2010/main" w="0">
                  <a:solidFill>
                    <a:srgbClr val="000000"/>
                  </a:solidFill>
                  <a:prstDash val="solid"/>
                  <a:round/>
                  <a:headEnd/>
                  <a:tailEnd/>
                </a14:hiddenLine>
              </a:ext>
            </a:extLst>
          </p:spPr>
          <p:txBody>
            <a:bodyPr/>
            <a:lstStyle/>
            <a:p>
              <a:endParaRPr lang="en-GB"/>
            </a:p>
          </p:txBody>
        </p:sp>
      </p:grpSp>
    </p:spTree>
    <p:extLst>
      <p:ext uri="{BB962C8B-B14F-4D97-AF65-F5344CB8AC3E}">
        <p14:creationId xmlns:p14="http://schemas.microsoft.com/office/powerpoint/2010/main" val="2518594534"/>
      </p:ext>
    </p:extLst>
  </p:cSld>
  <p:clrMapOvr>
    <a:masterClrMapping/>
  </p:clrMapOvr>
</p:sld>
</file>

<file path=ppt/theme/theme1.xml><?xml version="1.0" encoding="utf-8"?>
<a:theme xmlns:a="http://schemas.openxmlformats.org/drawingml/2006/main" name="Оформление по умолчанию">
  <a:themeElements>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Оформление по умолчанию">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576263" rtl="0" eaLnBrk="1" fontAlgn="base" latinLnBrk="0" hangingPunct="1">
          <a:lnSpc>
            <a:spcPct val="100000"/>
          </a:lnSpc>
          <a:spcBef>
            <a:spcPct val="0"/>
          </a:spcBef>
          <a:spcAft>
            <a:spcPct val="0"/>
          </a:spcAft>
          <a:buClrTx/>
          <a:buSzTx/>
          <a:buFontTx/>
          <a:buNone/>
          <a:tabLst/>
          <a:defRPr kumimoji="0" lang="ru-RU" sz="1100" b="0" i="0" u="none" strike="noStrike" cap="none" normalizeH="0" baseline="0" smtClean="0">
            <a:ln>
              <a:noFill/>
            </a:ln>
            <a:solidFill>
              <a:schemeClr val="tx1"/>
            </a:solidFill>
            <a:effectLst/>
            <a:latin typeface="Arial" pitchFamily="34"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576263" rtl="0" eaLnBrk="1" fontAlgn="base" latinLnBrk="0" hangingPunct="1">
          <a:lnSpc>
            <a:spcPct val="100000"/>
          </a:lnSpc>
          <a:spcBef>
            <a:spcPct val="0"/>
          </a:spcBef>
          <a:spcAft>
            <a:spcPct val="0"/>
          </a:spcAft>
          <a:buClrTx/>
          <a:buSzTx/>
          <a:buFontTx/>
          <a:buNone/>
          <a:tabLst/>
          <a:defRPr kumimoji="0" lang="ru-RU" sz="1100" b="0" i="0" u="none" strike="noStrike" cap="none" normalizeH="0" baseline="0" smtClean="0">
            <a:ln>
              <a:noFill/>
            </a:ln>
            <a:solidFill>
              <a:schemeClr val="tx1"/>
            </a:solidFill>
            <a:effectLst/>
            <a:latin typeface="Arial" pitchFamily="34" charset="0"/>
          </a:defRPr>
        </a:defPPr>
      </a:lstStyle>
    </a:lnDef>
  </a:objectDefaults>
  <a:extraClrSchemeLst>
    <a:extraClrScheme>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Оформление по умолчанию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Оформление по умолчанию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Оформление по умолчанию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Оформление по умолчанию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Оформление по умолчанию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Оформление по умолчанию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Оформление по умолчанию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20614</TotalTime>
  <Words>3032</Words>
  <Application>Microsoft Office PowerPoint</Application>
  <PresentationFormat>Custom</PresentationFormat>
  <Paragraphs>374</Paragraphs>
  <Slides>27</Slides>
  <Notes>22</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27</vt:i4>
      </vt:variant>
    </vt:vector>
  </HeadingPairs>
  <TitlesOfParts>
    <vt:vector size="32" baseType="lpstr">
      <vt:lpstr>Arial</vt:lpstr>
      <vt:lpstr>Calibri</vt:lpstr>
      <vt:lpstr>Cambria Math</vt:lpstr>
      <vt:lpstr>Оформление по умолчанию</vt:lpstr>
      <vt:lpstr>Equation</vt:lpstr>
      <vt:lpstr>PowerPoint Presentation</vt:lpstr>
      <vt:lpstr>Motivation</vt:lpstr>
      <vt:lpstr>Motivation</vt:lpstr>
      <vt:lpstr>Q-Gaussian distribution</vt:lpstr>
      <vt:lpstr>Why q-Gaussian beams?</vt:lpstr>
      <vt:lpstr>Overlap integral for q-Gaussian beams</vt:lpstr>
      <vt:lpstr>Analytical formalism for the overlap integral of q-Gaussian beams</vt:lpstr>
      <vt:lpstr>Overlap integral of Gaussian vs. q-Gaussian</vt:lpstr>
      <vt:lpstr>Overlap integral of Gaussian vs. q-Gaussian</vt:lpstr>
      <vt:lpstr>Analytical formalism for Σ_cov for q-Gaussian beams</vt:lpstr>
      <vt:lpstr>Σ_conv for Gaussian vs. q-Gaussian</vt:lpstr>
      <vt:lpstr>“Toy” vdM scan using q-Gaussian beams</vt:lpstr>
      <vt:lpstr>Results of “toy” vdM scan</vt:lpstr>
      <vt:lpstr>Results of “toy” vdM scan Cont.</vt:lpstr>
      <vt:lpstr>Results of “toy” vdM scan Cont.</vt:lpstr>
      <vt:lpstr>Current VdM scan fit model.</vt:lpstr>
      <vt:lpstr>Real vdM scan at CMS </vt:lpstr>
      <vt:lpstr>PLT_Fill=4954_BCID=2734_Scan_9_X</vt:lpstr>
      <vt:lpstr>PLT_Fill=4954_BCID=2734_Scan_10_Y </vt:lpstr>
      <vt:lpstr>PLT_Fill=4954_BCID=2734_Scan_10_Y</vt:lpstr>
      <vt:lpstr>Results on real vdM scan at CMS </vt:lpstr>
      <vt:lpstr>Discussion and conclusions</vt:lpstr>
      <vt:lpstr>References</vt:lpstr>
      <vt:lpstr>PowerPoint Presentation</vt:lpstr>
      <vt:lpstr>Appendix</vt:lpstr>
      <vt:lpstr>Appendix</vt:lpstr>
      <vt:lpstr>Appendix</vt:lpstr>
    </vt:vector>
  </TitlesOfParts>
  <Company>Holding "Digest"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Andrey</dc:creator>
  <cp:lastModifiedBy>Mohamed Atef</cp:lastModifiedBy>
  <cp:revision>157</cp:revision>
  <dcterms:created xsi:type="dcterms:W3CDTF">2015-03-13T05:37:25Z</dcterms:created>
  <dcterms:modified xsi:type="dcterms:W3CDTF">2022-07-19T12:18:12Z</dcterms:modified>
</cp:coreProperties>
</file>