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21.jpg" ContentType="image/jpeg"/>
  <Override PartName="/ppt/media/image23.jpg" ContentType="image/jpeg"/>
  <Override PartName="/ppt/media/image24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1" r:id="rId2"/>
  </p:sldMasterIdLst>
  <p:notesMasterIdLst>
    <p:notesMasterId r:id="rId19"/>
  </p:notesMasterIdLst>
  <p:handoutMasterIdLst>
    <p:handoutMasterId r:id="rId20"/>
  </p:handoutMasterIdLst>
  <p:sldIdLst>
    <p:sldId id="269" r:id="rId3"/>
    <p:sldId id="263" r:id="rId4"/>
    <p:sldId id="281" r:id="rId5"/>
    <p:sldId id="274" r:id="rId6"/>
    <p:sldId id="273" r:id="rId7"/>
    <p:sldId id="275" r:id="rId8"/>
    <p:sldId id="272" r:id="rId9"/>
    <p:sldId id="277" r:id="rId10"/>
    <p:sldId id="276" r:id="rId11"/>
    <p:sldId id="278" r:id="rId12"/>
    <p:sldId id="284" r:id="rId13"/>
    <p:sldId id="285" r:id="rId14"/>
    <p:sldId id="280" r:id="rId15"/>
    <p:sldId id="287" r:id="rId16"/>
    <p:sldId id="266" r:id="rId17"/>
    <p:sldId id="268" r:id="rId18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6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F792128-612F-31E9-DB5E-522784757EC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04880A-FB77-21C4-1DE2-0CB1B9D346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5DDFF-5507-4427-8B20-0152ED2836A8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DC57BC-DFDF-4EF8-A2E2-CC7C30CDC3A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BA621F-ABFD-656A-34D2-D146EAD952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F27BA-0A75-4BB7-8EC7-CBD196FB1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6231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2304C-3C24-4C65-9AE1-FD9F78EA296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E0307-742D-46A5-982F-D7F2528F7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9491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270E1-FEE2-999F-18CB-2EA3F70F6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AF9F6-63CC-67C5-EE7A-DE657D9BB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84AEC-9B61-2FC2-12B4-D5CC03F41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9BE8-728D-4555-9808-E8D192D21B52}" type="datetime1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275C6-CF84-1760-8E1C-7E5A70A96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EB1F8-2300-67E0-F92C-A7E92D822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796A-897D-4B23-954D-2432AFC0CD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431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270E1-FEE2-999F-18CB-2EA3F70F6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AF9F6-63CC-67C5-EE7A-DE657D9BB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84AEC-9B61-2FC2-12B4-D5CC03F41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03A29-F673-49CE-8D96-4018E395922D}" type="datetime1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275C6-CF84-1760-8E1C-7E5A70A96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EB1F8-2300-67E0-F92C-A7E92D822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796A-897D-4B23-954D-2432AFC0CD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84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5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.png"/><Relationship Id="rId7" Type="http://schemas.openxmlformats.org/officeDocument/2006/relationships/image" Target="../media/image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png"/><Relationship Id="rId5" Type="http://schemas.openxmlformats.org/officeDocument/2006/relationships/image" Target="../media/image3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6.png"/><Relationship Id="rId5" Type="http://schemas.openxmlformats.org/officeDocument/2006/relationships/image" Target="../media/image45.jp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jp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hie-isolde-project.web.cern.ch/hie-isolde-project" TargetMode="Externa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7.gif"/><Relationship Id="rId7" Type="http://schemas.openxmlformats.org/officeDocument/2006/relationships/image" Target="../media/image31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28.gif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7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>
            <a:extLst>
              <a:ext uri="{FF2B5EF4-FFF2-40B4-BE49-F238E27FC236}">
                <a16:creationId xmlns:a16="http://schemas.microsoft.com/office/drawing/2014/main" id="{9F747E52-1F5E-E041-47CA-7B830FBBF3AD}"/>
              </a:ext>
            </a:extLst>
          </p:cNvPr>
          <p:cNvSpPr/>
          <p:nvPr/>
        </p:nvSpPr>
        <p:spPr>
          <a:xfrm>
            <a:off x="-635" y="0"/>
            <a:ext cx="12192635" cy="6858000"/>
          </a:xfrm>
          <a:custGeom>
            <a:avLst/>
            <a:gdLst/>
            <a:ahLst/>
            <a:cxnLst/>
            <a:rect l="l" t="t" r="r" b="b"/>
            <a:pathLst>
              <a:path w="12192635" h="6858000">
                <a:moveTo>
                  <a:pt x="12192114" y="0"/>
                </a:moveTo>
                <a:lnTo>
                  <a:pt x="0" y="0"/>
                </a:lnTo>
                <a:lnTo>
                  <a:pt x="0" y="6858000"/>
                </a:lnTo>
                <a:lnTo>
                  <a:pt x="12192114" y="6858000"/>
                </a:lnTo>
                <a:lnTo>
                  <a:pt x="12192114" y="0"/>
                </a:lnTo>
                <a:close/>
              </a:path>
            </a:pathLst>
          </a:custGeom>
          <a:solidFill>
            <a:srgbClr val="6C2C9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EB297C9D-EE42-D12C-BF3B-52D444EAC874}"/>
              </a:ext>
            </a:extLst>
          </p:cNvPr>
          <p:cNvSpPr/>
          <p:nvPr/>
        </p:nvSpPr>
        <p:spPr>
          <a:xfrm>
            <a:off x="223912" y="2729153"/>
            <a:ext cx="11744325" cy="1399540"/>
          </a:xfrm>
          <a:custGeom>
            <a:avLst/>
            <a:gdLst/>
            <a:ahLst/>
            <a:cxnLst/>
            <a:rect l="l" t="t" r="r" b="b"/>
            <a:pathLst>
              <a:path w="11744325" h="1399539">
                <a:moveTo>
                  <a:pt x="11743932" y="0"/>
                </a:moveTo>
                <a:lnTo>
                  <a:pt x="0" y="0"/>
                </a:lnTo>
                <a:lnTo>
                  <a:pt x="0" y="1399324"/>
                </a:lnTo>
                <a:lnTo>
                  <a:pt x="5871973" y="1399324"/>
                </a:lnTo>
                <a:lnTo>
                  <a:pt x="11743932" y="1399324"/>
                </a:lnTo>
                <a:lnTo>
                  <a:pt x="11743932" y="0"/>
                </a:lnTo>
                <a:close/>
              </a:path>
            </a:pathLst>
          </a:custGeom>
          <a:solidFill>
            <a:srgbClr val="FDD11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2" name="object 6">
            <a:extLst>
              <a:ext uri="{FF2B5EF4-FFF2-40B4-BE49-F238E27FC236}">
                <a16:creationId xmlns:a16="http://schemas.microsoft.com/office/drawing/2014/main" id="{3811F3BE-7363-148C-E589-0F5646DF929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54480" y="639724"/>
            <a:ext cx="4233240" cy="1790636"/>
          </a:xfrm>
          <a:prstGeom prst="rect">
            <a:avLst/>
          </a:prstGeom>
        </p:spPr>
      </p:pic>
      <p:pic>
        <p:nvPicPr>
          <p:cNvPr id="13" name="object 7">
            <a:extLst>
              <a:ext uri="{FF2B5EF4-FFF2-40B4-BE49-F238E27FC236}">
                <a16:creationId xmlns:a16="http://schemas.microsoft.com/office/drawing/2014/main" id="{16DAA9AC-6552-CF9C-1A61-B58E8A5FA17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84923" y="667804"/>
            <a:ext cx="4187875" cy="143496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F53C1E9-F6A2-0CDA-A88F-984D80C8911E}"/>
              </a:ext>
            </a:extLst>
          </p:cNvPr>
          <p:cNvSpPr txBox="1"/>
          <p:nvPr/>
        </p:nvSpPr>
        <p:spPr>
          <a:xfrm>
            <a:off x="1899450" y="2729153"/>
            <a:ext cx="77765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solidFill>
                  <a:schemeClr val="bg1"/>
                </a:solidFill>
                <a:latin typeface="+mj-lt"/>
              </a:rPr>
              <a:t>The evolution of single-particle states along N=127 using the d(</a:t>
            </a:r>
            <a:r>
              <a:rPr lang="en-GB" sz="2700" baseline="30000" dirty="0">
                <a:solidFill>
                  <a:schemeClr val="bg1"/>
                </a:solidFill>
                <a:latin typeface="+mj-lt"/>
              </a:rPr>
              <a:t>212</a:t>
            </a:r>
            <a:r>
              <a:rPr lang="en-GB" sz="2700" dirty="0">
                <a:solidFill>
                  <a:schemeClr val="bg1"/>
                </a:solidFill>
                <a:latin typeface="+mj-lt"/>
              </a:rPr>
              <a:t>Rn, p)</a:t>
            </a:r>
            <a:r>
              <a:rPr lang="en-GB" sz="2700" baseline="30000" dirty="0">
                <a:solidFill>
                  <a:schemeClr val="bg1"/>
                </a:solidFill>
                <a:latin typeface="+mj-lt"/>
              </a:rPr>
              <a:t>213</a:t>
            </a:r>
            <a:r>
              <a:rPr lang="en-GB" sz="2700" dirty="0">
                <a:solidFill>
                  <a:schemeClr val="bg1"/>
                </a:solidFill>
                <a:latin typeface="+mj-lt"/>
              </a:rPr>
              <a:t>Rn reaction at the ISOLDE Solenoidal Spectrometer (ISS)</a:t>
            </a:r>
          </a:p>
          <a:p>
            <a:pPr algn="ctr"/>
            <a:endParaRPr lang="en-GB" sz="27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GB" sz="2700" dirty="0">
                <a:solidFill>
                  <a:schemeClr val="bg1"/>
                </a:solidFill>
                <a:latin typeface="+mj-lt"/>
              </a:rPr>
              <a:t>Daniel Clarke</a:t>
            </a:r>
          </a:p>
          <a:p>
            <a:pPr algn="ctr"/>
            <a:r>
              <a:rPr lang="en-GB" sz="2700" dirty="0">
                <a:solidFill>
                  <a:schemeClr val="bg1"/>
                </a:solidFill>
                <a:latin typeface="+mj-lt"/>
              </a:rPr>
              <a:t>ISOLDE Workshop and Users Meeting 2022</a:t>
            </a:r>
          </a:p>
        </p:txBody>
      </p:sp>
    </p:spTree>
    <p:extLst>
      <p:ext uri="{BB962C8B-B14F-4D97-AF65-F5344CB8AC3E}">
        <p14:creationId xmlns:p14="http://schemas.microsoft.com/office/powerpoint/2010/main" val="1752821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Chart, line chart&#10;&#10;Description automatically generated">
            <a:extLst>
              <a:ext uri="{FF2B5EF4-FFF2-40B4-BE49-F238E27FC236}">
                <a16:creationId xmlns:a16="http://schemas.microsoft.com/office/drawing/2014/main" id="{EE697B4C-E7CD-D2F5-838E-B38D86A893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971" y="779093"/>
            <a:ext cx="2502978" cy="1632737"/>
          </a:xfrm>
          <a:prstGeom prst="rect">
            <a:avLst/>
          </a:prstGeom>
        </p:spPr>
      </p:pic>
      <p:pic>
        <p:nvPicPr>
          <p:cNvPr id="21" name="Picture 20" descr="Chart, line chart&#10;&#10;Description automatically generated">
            <a:extLst>
              <a:ext uri="{FF2B5EF4-FFF2-40B4-BE49-F238E27FC236}">
                <a16:creationId xmlns:a16="http://schemas.microsoft.com/office/drawing/2014/main" id="{9E8206E9-89E1-0D74-CEF0-6B7E557BEA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158" y="790024"/>
            <a:ext cx="2502978" cy="1632737"/>
          </a:xfrm>
          <a:prstGeom prst="rect">
            <a:avLst/>
          </a:prstGeom>
        </p:spPr>
      </p:pic>
      <p:pic>
        <p:nvPicPr>
          <p:cNvPr id="27" name="Picture 26" descr="Chart, line chart&#10;&#10;Description automatically generated">
            <a:extLst>
              <a:ext uri="{FF2B5EF4-FFF2-40B4-BE49-F238E27FC236}">
                <a16:creationId xmlns:a16="http://schemas.microsoft.com/office/drawing/2014/main" id="{499B9B83-9255-F5CE-55E7-D6266061E6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971" y="2269782"/>
            <a:ext cx="2538893" cy="1632737"/>
          </a:xfrm>
          <a:prstGeom prst="rect">
            <a:avLst/>
          </a:prstGeom>
        </p:spPr>
      </p:pic>
      <p:sp>
        <p:nvSpPr>
          <p:cNvPr id="132" name="CustomShape 2"/>
          <p:cNvSpPr/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35" name="Group 5"/>
          <p:cNvGrpSpPr/>
          <p:nvPr/>
        </p:nvGrpSpPr>
        <p:grpSpPr>
          <a:xfrm>
            <a:off x="0" y="0"/>
            <a:ext cx="12191760" cy="726480"/>
            <a:chOff x="0" y="0"/>
            <a:chExt cx="12191760" cy="726480"/>
          </a:xfrm>
        </p:grpSpPr>
        <p:grpSp>
          <p:nvGrpSpPr>
            <p:cNvPr id="136" name="Group 6"/>
            <p:cNvGrpSpPr/>
            <p:nvPr/>
          </p:nvGrpSpPr>
          <p:grpSpPr>
            <a:xfrm>
              <a:off x="0" y="0"/>
              <a:ext cx="12191760" cy="726480"/>
              <a:chOff x="0" y="0"/>
              <a:chExt cx="12191760" cy="726480"/>
            </a:xfrm>
          </p:grpSpPr>
          <p:sp>
            <p:nvSpPr>
              <p:cNvPr id="137" name="CustomShape 7"/>
              <p:cNvSpPr/>
              <p:nvPr/>
            </p:nvSpPr>
            <p:spPr>
              <a:xfrm>
                <a:off x="0" y="0"/>
                <a:ext cx="12191400" cy="725760"/>
              </a:xfrm>
              <a:prstGeom prst="rect">
                <a:avLst/>
              </a:prstGeom>
              <a:solidFill>
                <a:srgbClr val="5C297A"/>
              </a:solidFill>
              <a:ln w="12600">
                <a:solidFill>
                  <a:srgbClr val="32549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8" name="Line 8"/>
              <p:cNvSpPr/>
              <p:nvPr/>
            </p:nvSpPr>
            <p:spPr>
              <a:xfrm>
                <a:off x="0" y="726480"/>
                <a:ext cx="12191760" cy="0"/>
              </a:xfrm>
              <a:prstGeom prst="line">
                <a:avLst/>
              </a:prstGeom>
              <a:ln w="28440">
                <a:solidFill>
                  <a:srgbClr val="FDD12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pic>
          <p:nvPicPr>
            <p:cNvPr id="139" name="Picture 18_4" descr="A picture containing text&#10;&#10;Description automatically generated"/>
            <p:cNvPicPr/>
            <p:nvPr/>
          </p:nvPicPr>
          <p:blipFill>
            <a:blip r:embed="rId5"/>
            <a:stretch/>
          </p:blipFill>
          <p:spPr>
            <a:xfrm>
              <a:off x="10504080" y="28080"/>
              <a:ext cx="1650240" cy="6976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40" name="CustomShape 9"/>
          <p:cNvSpPr/>
          <p:nvPr/>
        </p:nvSpPr>
        <p:spPr>
          <a:xfrm>
            <a:off x="99360" y="209880"/>
            <a:ext cx="10514880" cy="349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0" strike="noStrike" spc="-1" dirty="0">
                <a:solidFill>
                  <a:srgbClr val="FFFFFF"/>
                </a:solidFill>
                <a:latin typeface="Calibri Light"/>
              </a:rPr>
              <a:t>Preliminary angula</a:t>
            </a:r>
            <a:r>
              <a:rPr lang="en-US" sz="4000" spc="-1" dirty="0">
                <a:solidFill>
                  <a:srgbClr val="FFFFFF"/>
                </a:solidFill>
                <a:latin typeface="Calibri Light"/>
              </a:rPr>
              <a:t>r distributions</a:t>
            </a:r>
            <a:endParaRPr lang="en-US" sz="4000" b="0" strike="noStrike" spc="-1" dirty="0">
              <a:latin typeface="Arial"/>
            </a:endParaRPr>
          </a:p>
        </p:txBody>
      </p:sp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0B12928D-6EBD-B919-22D7-1011BF9980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95813"/>
              </p:ext>
            </p:extLst>
          </p:nvPr>
        </p:nvGraphicFramePr>
        <p:xfrm>
          <a:off x="8077920" y="776137"/>
          <a:ext cx="4114080" cy="2895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01705">
                  <a:extLst>
                    <a:ext uri="{9D8B030D-6E8A-4147-A177-3AD203B41FA5}">
                      <a16:colId xmlns:a16="http://schemas.microsoft.com/office/drawing/2014/main" val="575641385"/>
                    </a:ext>
                  </a:extLst>
                </a:gridCol>
                <a:gridCol w="984213">
                  <a:extLst>
                    <a:ext uri="{9D8B030D-6E8A-4147-A177-3AD203B41FA5}">
                      <a16:colId xmlns:a16="http://schemas.microsoft.com/office/drawing/2014/main" val="4257303279"/>
                    </a:ext>
                  </a:extLst>
                </a:gridCol>
                <a:gridCol w="959402">
                  <a:extLst>
                    <a:ext uri="{9D8B030D-6E8A-4147-A177-3AD203B41FA5}">
                      <a16:colId xmlns:a16="http://schemas.microsoft.com/office/drawing/2014/main" val="3175434255"/>
                    </a:ext>
                  </a:extLst>
                </a:gridCol>
                <a:gridCol w="868760">
                  <a:extLst>
                    <a:ext uri="{9D8B030D-6E8A-4147-A177-3AD203B41FA5}">
                      <a16:colId xmlns:a16="http://schemas.microsoft.com/office/drawing/2014/main" val="314699413"/>
                    </a:ext>
                  </a:extLst>
                </a:gridCol>
              </a:tblGrid>
              <a:tr h="23615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Energy /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nlj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6063606"/>
                  </a:ext>
                </a:extLst>
              </a:tr>
              <a:tr h="23615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2g</a:t>
                      </a:r>
                      <a:r>
                        <a:rPr lang="en-GB" sz="1100" baseline="-25000" dirty="0"/>
                        <a:t>9/2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1.00(2)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10379"/>
                  </a:ext>
                </a:extLst>
              </a:tr>
              <a:tr h="23615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681(16)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1i</a:t>
                      </a:r>
                      <a:r>
                        <a:rPr lang="en-GB" sz="1100" baseline="-25000" dirty="0"/>
                        <a:t>11/2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2.26(23)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5506513"/>
                  </a:ext>
                </a:extLst>
              </a:tr>
              <a:tr h="23615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973(1)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0.31(3)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993327"/>
                  </a:ext>
                </a:extLst>
              </a:tr>
              <a:tr h="23615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1311(5)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4s</a:t>
                      </a:r>
                      <a:r>
                        <a:rPr lang="en-GB" sz="1100" baseline="-25000" dirty="0"/>
                        <a:t>1/2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0.27(2)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024559"/>
                  </a:ext>
                </a:extLst>
              </a:tr>
              <a:tr h="23615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1462(10)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0.08(1)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965940"/>
                  </a:ext>
                </a:extLst>
              </a:tr>
              <a:tr h="23615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1758(2)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0.27(1)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4720545"/>
                  </a:ext>
                </a:extLst>
              </a:tr>
              <a:tr h="23615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1937(4)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4s</a:t>
                      </a:r>
                      <a:r>
                        <a:rPr lang="en-GB" sz="1100" baseline="-25000" dirty="0"/>
                        <a:t>1/2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0.37(1)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0937"/>
                  </a:ext>
                </a:extLst>
              </a:tr>
              <a:tr h="23615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2132(4)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4s</a:t>
                      </a:r>
                      <a:r>
                        <a:rPr lang="en-GB" sz="1100" baseline="-25000" dirty="0"/>
                        <a:t>1/2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0.22(1)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937911"/>
                  </a:ext>
                </a:extLst>
              </a:tr>
              <a:tr h="23615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2380(3)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0.22(1)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165819"/>
                  </a:ext>
                </a:extLst>
              </a:tr>
              <a:tr h="23615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2551(5)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0.17(1)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06772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EEAE0688-A11B-5B9D-92A6-8653A2DEC42E}"/>
              </a:ext>
            </a:extLst>
          </p:cNvPr>
          <p:cNvSpPr txBox="1"/>
          <p:nvPr/>
        </p:nvSpPr>
        <p:spPr>
          <a:xfrm>
            <a:off x="525313" y="4573941"/>
            <a:ext cx="6163732" cy="2662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7815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dirty="0">
                <a:latin typeface="+mj-lt"/>
                <a:cs typeface="Arial"/>
              </a:rPr>
              <a:t>Relative spectroscopic factors extracted by comparing with DWBA calculations</a:t>
            </a:r>
          </a:p>
          <a:p>
            <a:pPr marL="297815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dirty="0">
                <a:latin typeface="+mj-lt"/>
                <a:cs typeface="Arial"/>
              </a:rPr>
              <a:t>Summed strength should equal one for a completely empty orbital as is outside a closed shell</a:t>
            </a:r>
          </a:p>
          <a:p>
            <a:pPr marL="297815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endParaRPr lang="en-GB" dirty="0">
              <a:latin typeface="+mj-lt"/>
              <a:cs typeface="Arial"/>
            </a:endParaRPr>
          </a:p>
          <a:p>
            <a:pPr marL="297815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endParaRPr lang="en-GB" dirty="0">
              <a:latin typeface="+mj-lt"/>
              <a:cs typeface="Arial"/>
            </a:endParaRPr>
          </a:p>
          <a:p>
            <a:pPr marL="12065">
              <a:spcBef>
                <a:spcPts val="100"/>
              </a:spcBef>
              <a:tabLst>
                <a:tab pos="158115" algn="l"/>
              </a:tabLst>
            </a:pPr>
            <a:endParaRPr lang="en-GB" dirty="0"/>
          </a:p>
          <a:p>
            <a:pPr marL="297815" indent="-28575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dirty="0"/>
              <a:t>*Normalized to the 2g</a:t>
            </a:r>
            <a:r>
              <a:rPr lang="en-GB" baseline="-25000" dirty="0"/>
              <a:t>9/2</a:t>
            </a:r>
            <a:r>
              <a:rPr lang="en-GB" dirty="0"/>
              <a:t> ground state</a:t>
            </a:r>
            <a:endParaRPr lang="en-GB" dirty="0">
              <a:latin typeface="+mj-lt"/>
              <a:cs typeface="Arial"/>
            </a:endParaRPr>
          </a:p>
          <a:p>
            <a:pPr marL="297815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endParaRPr lang="en-GB" dirty="0">
              <a:latin typeface="+mj-lt"/>
              <a:cs typeface="Arial"/>
            </a:endParaRPr>
          </a:p>
        </p:txBody>
      </p:sp>
      <p:pic>
        <p:nvPicPr>
          <p:cNvPr id="16" name="object 6">
            <a:extLst>
              <a:ext uri="{FF2B5EF4-FFF2-40B4-BE49-F238E27FC236}">
                <a16:creationId xmlns:a16="http://schemas.microsoft.com/office/drawing/2014/main" id="{F4FFE4DF-2694-5613-3E8F-9F1B34E5C763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187525" y="5814275"/>
            <a:ext cx="2839308" cy="634490"/>
          </a:xfrm>
          <a:prstGeom prst="rect">
            <a:avLst/>
          </a:prstGeom>
        </p:spPr>
      </p:pic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281F98EC-FC63-9BEF-1A85-65702DAC34B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36"/>
          <a:stretch/>
        </p:blipFill>
        <p:spPr>
          <a:xfrm>
            <a:off x="7509936" y="5014287"/>
            <a:ext cx="4339572" cy="1577444"/>
          </a:xfrm>
          <a:prstGeom prst="rect">
            <a:avLst/>
          </a:prstGeom>
        </p:spPr>
      </p:pic>
      <p:graphicFrame>
        <p:nvGraphicFramePr>
          <p:cNvPr id="18" name="Table 4">
            <a:extLst>
              <a:ext uri="{FF2B5EF4-FFF2-40B4-BE49-F238E27FC236}">
                <a16:creationId xmlns:a16="http://schemas.microsoft.com/office/drawing/2014/main" id="{78E03F55-512E-34AF-D420-070273A593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092607"/>
              </p:ext>
            </p:extLst>
          </p:nvPr>
        </p:nvGraphicFramePr>
        <p:xfrm>
          <a:off x="8799077" y="3802013"/>
          <a:ext cx="2671764" cy="154963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01719">
                  <a:extLst>
                    <a:ext uri="{9D8B030D-6E8A-4147-A177-3AD203B41FA5}">
                      <a16:colId xmlns:a16="http://schemas.microsoft.com/office/drawing/2014/main" val="575641385"/>
                    </a:ext>
                  </a:extLst>
                </a:gridCol>
                <a:gridCol w="901719">
                  <a:extLst>
                    <a:ext uri="{9D8B030D-6E8A-4147-A177-3AD203B41FA5}">
                      <a16:colId xmlns:a16="http://schemas.microsoft.com/office/drawing/2014/main" val="3779037700"/>
                    </a:ext>
                  </a:extLst>
                </a:gridCol>
                <a:gridCol w="868326">
                  <a:extLst>
                    <a:ext uri="{9D8B030D-6E8A-4147-A177-3AD203B41FA5}">
                      <a16:colId xmlns:a16="http://schemas.microsoft.com/office/drawing/2014/main" val="4257303279"/>
                    </a:ext>
                  </a:extLst>
                </a:gridCol>
              </a:tblGrid>
              <a:tr h="38740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Orbital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Sum SF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6063606"/>
                  </a:ext>
                </a:extLst>
              </a:tr>
              <a:tr h="38740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4s</a:t>
                      </a:r>
                      <a:r>
                        <a:rPr lang="en-GB" sz="1400" baseline="-25000" dirty="0"/>
                        <a:t>1/2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0.86(2)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10379"/>
                  </a:ext>
                </a:extLst>
              </a:tr>
              <a:tr h="38740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1.05(4)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5506513"/>
                  </a:ext>
                </a:extLst>
              </a:tr>
              <a:tr h="38740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2g</a:t>
                      </a:r>
                      <a:r>
                        <a:rPr lang="en-GB" sz="1400" baseline="-25000" dirty="0"/>
                        <a:t>9/2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1.00(2)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993327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03C52AB7-6BA2-308D-26FE-FAD10EA3F228}"/>
              </a:ext>
            </a:extLst>
          </p:cNvPr>
          <p:cNvSpPr txBox="1"/>
          <p:nvPr/>
        </p:nvSpPr>
        <p:spPr>
          <a:xfrm>
            <a:off x="-1" y="935639"/>
            <a:ext cx="2523067" cy="3429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PTOLEMY used to calculate angular distributions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Arial"/>
              </a:rPr>
              <a:t>Measured angular distributions compared to calculations and assignments made for states up to 2.5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5" name="Picture 24" descr="Chart, line chart&#10;&#10;Description automatically generated">
            <a:extLst>
              <a:ext uri="{FF2B5EF4-FFF2-40B4-BE49-F238E27FC236}">
                <a16:creationId xmlns:a16="http://schemas.microsoft.com/office/drawing/2014/main" id="{7F78FE5B-ED2A-03E1-C4FE-3F1CBD3349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158" y="2284059"/>
            <a:ext cx="2502978" cy="163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09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" name="CustomShape 5"/>
          <p:cNvSpPr/>
          <p:nvPr/>
        </p:nvSpPr>
        <p:spPr>
          <a:xfrm>
            <a:off x="5943600" y="32767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20" name="Group 6"/>
          <p:cNvGrpSpPr/>
          <p:nvPr/>
        </p:nvGrpSpPr>
        <p:grpSpPr>
          <a:xfrm>
            <a:off x="0" y="0"/>
            <a:ext cx="12191760" cy="726480"/>
            <a:chOff x="0" y="0"/>
            <a:chExt cx="12191760" cy="726480"/>
          </a:xfrm>
        </p:grpSpPr>
        <p:grpSp>
          <p:nvGrpSpPr>
            <p:cNvPr id="121" name="Group 7"/>
            <p:cNvGrpSpPr/>
            <p:nvPr/>
          </p:nvGrpSpPr>
          <p:grpSpPr>
            <a:xfrm>
              <a:off x="0" y="0"/>
              <a:ext cx="12191760" cy="726480"/>
              <a:chOff x="0" y="0"/>
              <a:chExt cx="12191760" cy="726480"/>
            </a:xfrm>
          </p:grpSpPr>
          <p:sp>
            <p:nvSpPr>
              <p:cNvPr id="122" name="CustomShape 8"/>
              <p:cNvSpPr/>
              <p:nvPr/>
            </p:nvSpPr>
            <p:spPr>
              <a:xfrm>
                <a:off x="0" y="0"/>
                <a:ext cx="12191400" cy="725760"/>
              </a:xfrm>
              <a:prstGeom prst="rect">
                <a:avLst/>
              </a:prstGeom>
              <a:solidFill>
                <a:srgbClr val="5C297A"/>
              </a:solidFill>
              <a:ln w="12600">
                <a:solidFill>
                  <a:srgbClr val="32549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23" name="Line 9"/>
              <p:cNvSpPr/>
              <p:nvPr/>
            </p:nvSpPr>
            <p:spPr>
              <a:xfrm>
                <a:off x="0" y="726480"/>
                <a:ext cx="12191760" cy="0"/>
              </a:xfrm>
              <a:prstGeom prst="line">
                <a:avLst/>
              </a:prstGeom>
              <a:ln w="28440">
                <a:solidFill>
                  <a:srgbClr val="FDD12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pic>
          <p:nvPicPr>
            <p:cNvPr id="124" name="Picture 18_3" descr="A picture containing text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10504080" y="28080"/>
              <a:ext cx="1650240" cy="6976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25" name="CustomShape 10"/>
          <p:cNvSpPr/>
          <p:nvPr/>
        </p:nvSpPr>
        <p:spPr>
          <a:xfrm>
            <a:off x="99360" y="209880"/>
            <a:ext cx="10514880" cy="349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0" strike="noStrike" spc="-1" dirty="0">
                <a:solidFill>
                  <a:srgbClr val="FFFFFF"/>
                </a:solidFill>
                <a:latin typeface="Calibri Light"/>
                <a:ea typeface="DejaVu Sans"/>
              </a:rPr>
              <a:t>Conclusions</a:t>
            </a:r>
            <a:endParaRPr lang="en-US" sz="4000" b="0" strike="noStrike" spc="-1" dirty="0">
              <a:latin typeface="Arial"/>
            </a:endParaRPr>
          </a:p>
        </p:txBody>
      </p:sp>
      <p:sp>
        <p:nvSpPr>
          <p:cNvPr id="2" name="object 10">
            <a:extLst>
              <a:ext uri="{FF2B5EF4-FFF2-40B4-BE49-F238E27FC236}">
                <a16:creationId xmlns:a16="http://schemas.microsoft.com/office/drawing/2014/main" id="{15E9F68B-9A18-EEE0-FC77-802727B877F3}"/>
              </a:ext>
            </a:extLst>
          </p:cNvPr>
          <p:cNvSpPr txBox="1"/>
          <p:nvPr/>
        </p:nvSpPr>
        <p:spPr>
          <a:xfrm>
            <a:off x="886277" y="559800"/>
            <a:ext cx="10566043" cy="44448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endParaRPr lang="en-GB" sz="2000" dirty="0">
              <a:latin typeface="+mj-lt"/>
              <a:cs typeface="Arial"/>
            </a:endParaRPr>
          </a:p>
          <a:p>
            <a:pPr marL="354965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sz="2000" dirty="0">
                <a:latin typeface="+mj-lt"/>
                <a:cs typeface="Arial"/>
              </a:rPr>
              <a:t>New states identified in </a:t>
            </a:r>
            <a:r>
              <a:rPr lang="en-GB" sz="2000" baseline="30000" dirty="0">
                <a:latin typeface="+mj-lt"/>
                <a:cs typeface="Arial"/>
              </a:rPr>
              <a:t>213</a:t>
            </a:r>
            <a:r>
              <a:rPr lang="en-GB" sz="2000" dirty="0">
                <a:latin typeface="+mj-lt"/>
                <a:cs typeface="Arial"/>
              </a:rPr>
              <a:t>Rn</a:t>
            </a:r>
          </a:p>
          <a:p>
            <a:pPr marL="354965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endParaRPr lang="en-GB" sz="2000" dirty="0">
              <a:latin typeface="+mj-lt"/>
              <a:cs typeface="Arial"/>
            </a:endParaRPr>
          </a:p>
          <a:p>
            <a:pPr marL="354965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sz="2000" dirty="0">
                <a:latin typeface="+mj-lt"/>
                <a:cs typeface="Arial"/>
              </a:rPr>
              <a:t>Preliminary spin-parity assignments have been made up to 2.5 MeV</a:t>
            </a:r>
          </a:p>
          <a:p>
            <a:pPr marL="157480" indent="-145415">
              <a:lnSpc>
                <a:spcPct val="100000"/>
              </a:lnSpc>
              <a:spcBef>
                <a:spcPts val="100"/>
              </a:spcBef>
              <a:buChar char="•"/>
              <a:tabLst>
                <a:tab pos="158115" algn="l"/>
              </a:tabLst>
            </a:pPr>
            <a:endParaRPr lang="en-GB" sz="2000" dirty="0">
              <a:latin typeface="+mj-lt"/>
              <a:cs typeface="Arial"/>
            </a:endParaRPr>
          </a:p>
          <a:p>
            <a:pPr marL="354965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sz="2000" dirty="0">
                <a:latin typeface="+mj-lt"/>
                <a:cs typeface="Arial"/>
              </a:rPr>
              <a:t>Extracted relative spectroscopic factors for these states</a:t>
            </a:r>
          </a:p>
          <a:p>
            <a:pPr marL="157480" indent="-145415">
              <a:lnSpc>
                <a:spcPct val="100000"/>
              </a:lnSpc>
              <a:spcBef>
                <a:spcPts val="100"/>
              </a:spcBef>
              <a:buChar char="•"/>
              <a:tabLst>
                <a:tab pos="158115" algn="l"/>
              </a:tabLst>
            </a:pPr>
            <a:endParaRPr lang="en-GB" sz="2000" dirty="0">
              <a:latin typeface="+mj-lt"/>
              <a:cs typeface="Arial"/>
            </a:endParaRPr>
          </a:p>
          <a:p>
            <a:pPr marL="354965" indent="-34290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sz="2000" dirty="0">
                <a:latin typeface="+mj-lt"/>
                <a:cs typeface="Arial"/>
              </a:rPr>
              <a:t>Some work to do to extract spectroscopic information for high-lying states above 2.5 MeV</a:t>
            </a:r>
          </a:p>
          <a:p>
            <a:pPr marL="157480" indent="-145415">
              <a:spcBef>
                <a:spcPts val="100"/>
              </a:spcBef>
              <a:buFontTx/>
              <a:buChar char="•"/>
              <a:tabLst>
                <a:tab pos="158115" algn="l"/>
              </a:tabLst>
            </a:pPr>
            <a:endParaRPr lang="en-GB" sz="2000" dirty="0">
              <a:latin typeface="+mj-lt"/>
              <a:cs typeface="Arial"/>
            </a:endParaRPr>
          </a:p>
          <a:p>
            <a:pPr marL="354965" indent="-34290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sz="2000" dirty="0">
                <a:latin typeface="+mj-lt"/>
                <a:cs typeface="Arial"/>
              </a:rPr>
              <a:t>Determine effective single-particle energy centroids and characterise how they are changing along N=127</a:t>
            </a:r>
          </a:p>
          <a:p>
            <a:pPr marL="354965" indent="-34290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endParaRPr lang="en-GB" sz="2000" dirty="0">
              <a:latin typeface="+mj-lt"/>
              <a:cs typeface="Arial"/>
            </a:endParaRPr>
          </a:p>
          <a:p>
            <a:pPr marL="354965" indent="-34290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sz="2000" dirty="0">
                <a:latin typeface="+mj-lt"/>
                <a:cs typeface="Arial"/>
              </a:rPr>
              <a:t>Compare to modern shell-model calculations</a:t>
            </a:r>
          </a:p>
          <a:p>
            <a:pPr marL="157480" indent="-145415">
              <a:lnSpc>
                <a:spcPct val="100000"/>
              </a:lnSpc>
              <a:spcBef>
                <a:spcPts val="100"/>
              </a:spcBef>
              <a:buChar char="•"/>
              <a:tabLst>
                <a:tab pos="158115" algn="l"/>
              </a:tabLst>
            </a:pPr>
            <a:endParaRPr lang="en-GB" sz="1800" dirty="0">
              <a:latin typeface="+mj-lt"/>
              <a:cs typeface="Arial"/>
            </a:endParaRPr>
          </a:p>
        </p:txBody>
      </p:sp>
      <p:pic>
        <p:nvPicPr>
          <p:cNvPr id="3" name="object 7">
            <a:extLst>
              <a:ext uri="{FF2B5EF4-FFF2-40B4-BE49-F238E27FC236}">
                <a16:creationId xmlns:a16="http://schemas.microsoft.com/office/drawing/2014/main" id="{CAC53E89-EF0F-B047-90E0-938FDACCC82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49662" y="4863240"/>
            <a:ext cx="4187875" cy="143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847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" name="CustomShape 5"/>
          <p:cNvSpPr/>
          <p:nvPr/>
        </p:nvSpPr>
        <p:spPr>
          <a:xfrm>
            <a:off x="5943600" y="32767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20" name="Group 6"/>
          <p:cNvGrpSpPr/>
          <p:nvPr/>
        </p:nvGrpSpPr>
        <p:grpSpPr>
          <a:xfrm>
            <a:off x="0" y="0"/>
            <a:ext cx="12191760" cy="726480"/>
            <a:chOff x="0" y="0"/>
            <a:chExt cx="12191760" cy="726480"/>
          </a:xfrm>
        </p:grpSpPr>
        <p:grpSp>
          <p:nvGrpSpPr>
            <p:cNvPr id="121" name="Group 7"/>
            <p:cNvGrpSpPr/>
            <p:nvPr/>
          </p:nvGrpSpPr>
          <p:grpSpPr>
            <a:xfrm>
              <a:off x="0" y="0"/>
              <a:ext cx="12191760" cy="726480"/>
              <a:chOff x="0" y="0"/>
              <a:chExt cx="12191760" cy="726480"/>
            </a:xfrm>
          </p:grpSpPr>
          <p:sp>
            <p:nvSpPr>
              <p:cNvPr id="122" name="CustomShape 8"/>
              <p:cNvSpPr/>
              <p:nvPr/>
            </p:nvSpPr>
            <p:spPr>
              <a:xfrm>
                <a:off x="0" y="0"/>
                <a:ext cx="12191400" cy="725760"/>
              </a:xfrm>
              <a:prstGeom prst="rect">
                <a:avLst/>
              </a:prstGeom>
              <a:solidFill>
                <a:srgbClr val="5C297A"/>
              </a:solidFill>
              <a:ln w="12600">
                <a:solidFill>
                  <a:srgbClr val="32549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23" name="Line 9"/>
              <p:cNvSpPr/>
              <p:nvPr/>
            </p:nvSpPr>
            <p:spPr>
              <a:xfrm>
                <a:off x="0" y="726480"/>
                <a:ext cx="12191760" cy="0"/>
              </a:xfrm>
              <a:prstGeom prst="line">
                <a:avLst/>
              </a:prstGeom>
              <a:ln w="28440">
                <a:solidFill>
                  <a:srgbClr val="FDD12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pic>
          <p:nvPicPr>
            <p:cNvPr id="124" name="Picture 18_3" descr="A picture containing text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10504080" y="28080"/>
              <a:ext cx="1650240" cy="6976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25" name="CustomShape 10"/>
          <p:cNvSpPr/>
          <p:nvPr/>
        </p:nvSpPr>
        <p:spPr>
          <a:xfrm>
            <a:off x="99360" y="209880"/>
            <a:ext cx="10514880" cy="349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endParaRPr lang="en-US" sz="4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8520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2DC89FB-C6E5-476B-1C67-2C0C96DC8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720" y="1540061"/>
            <a:ext cx="4309280" cy="4514227"/>
          </a:xfrm>
          <a:prstGeom prst="rect">
            <a:avLst/>
          </a:prstGeom>
        </p:spPr>
      </p:pic>
      <p:grpSp>
        <p:nvGrpSpPr>
          <p:cNvPr id="9" name="object 4">
            <a:extLst>
              <a:ext uri="{FF2B5EF4-FFF2-40B4-BE49-F238E27FC236}">
                <a16:creationId xmlns:a16="http://schemas.microsoft.com/office/drawing/2014/main" id="{148FEBC9-643A-AA57-3897-2DB3F78DB31E}"/>
              </a:ext>
            </a:extLst>
          </p:cNvPr>
          <p:cNvGrpSpPr/>
          <p:nvPr/>
        </p:nvGrpSpPr>
        <p:grpSpPr>
          <a:xfrm>
            <a:off x="-6299" y="0"/>
            <a:ext cx="12204700" cy="747395"/>
            <a:chOff x="-6299" y="0"/>
            <a:chExt cx="12204700" cy="747395"/>
          </a:xfrm>
        </p:grpSpPr>
        <p:sp>
          <p:nvSpPr>
            <p:cNvPr id="10" name="object 5">
              <a:extLst>
                <a:ext uri="{FF2B5EF4-FFF2-40B4-BE49-F238E27FC236}">
                  <a16:creationId xmlns:a16="http://schemas.microsoft.com/office/drawing/2014/main" id="{B2896B0C-97C4-45AB-4778-AA28E95FB211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12191758" y="0"/>
                  </a:moveTo>
                  <a:lnTo>
                    <a:pt x="0" y="0"/>
                  </a:lnTo>
                  <a:lnTo>
                    <a:pt x="0" y="726109"/>
                  </a:lnTo>
                  <a:lnTo>
                    <a:pt x="6095885" y="726109"/>
                  </a:lnTo>
                  <a:lnTo>
                    <a:pt x="12191758" y="726109"/>
                  </a:lnTo>
                  <a:lnTo>
                    <a:pt x="12191758" y="0"/>
                  </a:lnTo>
                  <a:close/>
                </a:path>
              </a:pathLst>
            </a:custGeom>
            <a:solidFill>
              <a:srgbClr val="5C2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2223C596-F22D-98EB-0E17-E2262CE069C0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6095885" y="726109"/>
                  </a:moveTo>
                  <a:lnTo>
                    <a:pt x="0" y="726109"/>
                  </a:lnTo>
                  <a:lnTo>
                    <a:pt x="0" y="0"/>
                  </a:lnTo>
                  <a:lnTo>
                    <a:pt x="12191758" y="0"/>
                  </a:lnTo>
                  <a:lnTo>
                    <a:pt x="12191758" y="726109"/>
                  </a:lnTo>
                  <a:lnTo>
                    <a:pt x="6095885" y="726109"/>
                  </a:lnTo>
                  <a:close/>
                </a:path>
              </a:pathLst>
            </a:custGeom>
            <a:ln w="12599">
              <a:solidFill>
                <a:srgbClr val="3153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7">
              <a:extLst>
                <a:ext uri="{FF2B5EF4-FFF2-40B4-BE49-F238E27FC236}">
                  <a16:creationId xmlns:a16="http://schemas.microsoft.com/office/drawing/2014/main" id="{F27FC2DD-E3E0-089C-F84C-D78F05833851}"/>
                </a:ext>
              </a:extLst>
            </p:cNvPr>
            <p:cNvSpPr/>
            <p:nvPr/>
          </p:nvSpPr>
          <p:spPr>
            <a:xfrm>
              <a:off x="0" y="726477"/>
              <a:ext cx="12192000" cy="0"/>
            </a:xfrm>
            <a:custGeom>
              <a:avLst/>
              <a:gdLst/>
              <a:ahLst/>
              <a:cxnLst/>
              <a:rect l="l" t="t" r="r" b="b"/>
              <a:pathLst>
                <a:path w="12192000">
                  <a:moveTo>
                    <a:pt x="0" y="0"/>
                  </a:moveTo>
                  <a:lnTo>
                    <a:pt x="12191758" y="0"/>
                  </a:lnTo>
                </a:path>
              </a:pathLst>
            </a:custGeom>
            <a:ln w="28439">
              <a:solidFill>
                <a:srgbClr val="FDD1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8">
              <a:extLst>
                <a:ext uri="{FF2B5EF4-FFF2-40B4-BE49-F238E27FC236}">
                  <a16:creationId xmlns:a16="http://schemas.microsoft.com/office/drawing/2014/main" id="{9A4A7E6F-FEEC-C736-A164-B72B51289F0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04081" y="27711"/>
              <a:ext cx="1650606" cy="698042"/>
            </a:xfrm>
            <a:prstGeom prst="rect">
              <a:avLst/>
            </a:prstGeom>
          </p:spPr>
        </p:pic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306" y="-30777"/>
            <a:ext cx="4810125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Inverse kinematics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object 3"/>
              <p:cNvSpPr txBox="1"/>
              <p:nvPr/>
            </p:nvSpPr>
            <p:spPr>
              <a:xfrm>
                <a:off x="517817" y="1328305"/>
                <a:ext cx="7499984" cy="3539430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ts val="2090"/>
                  </a:lnSpc>
                  <a:spcBef>
                    <a:spcPts val="100"/>
                  </a:spcBef>
                </a:pPr>
                <a:r>
                  <a:rPr lang="en-GB" sz="1800" dirty="0">
                    <a:latin typeface="+mj-lt"/>
                    <a:cs typeface="Arial"/>
                  </a:rPr>
                  <a:t>Kinematic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Compression:</a:t>
                </a:r>
              </a:p>
              <a:p>
                <a:pPr marL="597535" marR="5080" indent="-128270">
                  <a:lnSpc>
                    <a:spcPts val="2010"/>
                  </a:lnSpc>
                  <a:spcBef>
                    <a:spcPts val="120"/>
                  </a:spcBef>
                  <a:buChar char="•"/>
                  <a:tabLst>
                    <a:tab pos="615315" algn="l"/>
                  </a:tabLst>
                </a:pPr>
                <a:r>
                  <a:rPr lang="en-GB" sz="1800" dirty="0">
                    <a:latin typeface="+mj-lt"/>
                    <a:cs typeface="Arial"/>
                  </a:rPr>
                  <a:t>In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IK,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dirty="0">
                    <a:latin typeface="+mj-lt"/>
                    <a:cs typeface="Times New Roman"/>
                  </a:rPr>
                  <a:t>the difference in </a:t>
                </a:r>
                <a:r>
                  <a:rPr lang="en-GB" dirty="0" err="1">
                    <a:latin typeface="+mj-lt"/>
                    <a:cs typeface="Times New Roman"/>
                  </a:rPr>
                  <a:t>ejectile</a:t>
                </a:r>
                <a:r>
                  <a:rPr lang="en-GB" dirty="0">
                    <a:latin typeface="+mj-lt"/>
                    <a:cs typeface="Times New Roman"/>
                  </a:rPr>
                  <a:t> energy for two </a:t>
                </a:r>
                <a:r>
                  <a:rPr lang="en-GB" sz="1800" dirty="0">
                    <a:latin typeface="+mj-lt"/>
                    <a:cs typeface="Arial"/>
                  </a:rPr>
                  <a:t>states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separated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by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a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given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excitation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energy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are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compressed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together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more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than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in</a:t>
                </a:r>
                <a:r>
                  <a:rPr lang="en-GB" sz="1800" dirty="0">
                    <a:latin typeface="+mj-lt"/>
                    <a:cs typeface="Times New Roman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NK.</a:t>
                </a:r>
              </a:p>
              <a:p>
                <a:pPr marL="597535" marR="5080" indent="-128270">
                  <a:lnSpc>
                    <a:spcPts val="2010"/>
                  </a:lnSpc>
                  <a:spcBef>
                    <a:spcPts val="120"/>
                  </a:spcBef>
                  <a:buChar char="•"/>
                  <a:tabLst>
                    <a:tab pos="615315" algn="l"/>
                  </a:tabLst>
                </a:pPr>
                <a:endParaRPr lang="en-GB" dirty="0">
                  <a:latin typeface="+mj-lt"/>
                  <a:cs typeface="Arial"/>
                </a:endParaRPr>
              </a:p>
              <a:p>
                <a:pPr marL="597535" marR="5080" indent="-128270">
                  <a:lnSpc>
                    <a:spcPts val="2010"/>
                  </a:lnSpc>
                  <a:spcBef>
                    <a:spcPts val="120"/>
                  </a:spcBef>
                  <a:buChar char="•"/>
                  <a:tabLst>
                    <a:tab pos="615315" algn="l"/>
                  </a:tabLst>
                </a:pPr>
                <a:endParaRPr lang="en-GB" sz="1800" dirty="0">
                  <a:latin typeface="+mj-lt"/>
                  <a:cs typeface="Arial"/>
                </a:endParaRPr>
              </a:p>
              <a:p>
                <a:pPr marL="597535" marR="5080" indent="-128270">
                  <a:lnSpc>
                    <a:spcPts val="2010"/>
                  </a:lnSpc>
                  <a:spcBef>
                    <a:spcPts val="120"/>
                  </a:spcBef>
                  <a:buChar char="•"/>
                  <a:tabLst>
                    <a:tab pos="615315" algn="l"/>
                  </a:tabLst>
                </a:pPr>
                <a:endParaRPr lang="en-GB" dirty="0">
                  <a:latin typeface="+mj-lt"/>
                  <a:cs typeface="Arial"/>
                </a:endParaRPr>
              </a:p>
              <a:p>
                <a:pPr marL="597535" marR="5080" indent="-128270">
                  <a:lnSpc>
                    <a:spcPts val="2010"/>
                  </a:lnSpc>
                  <a:spcBef>
                    <a:spcPts val="120"/>
                  </a:spcBef>
                  <a:buChar char="•"/>
                  <a:tabLst>
                    <a:tab pos="615315" algn="l"/>
                  </a:tabLst>
                </a:pPr>
                <a:endParaRPr lang="en-GB" sz="1800" dirty="0">
                  <a:latin typeface="+mj-lt"/>
                  <a:cs typeface="Arial"/>
                </a:endParaRPr>
              </a:p>
              <a:p>
                <a:pPr marL="298450" indent="-285750">
                  <a:lnSpc>
                    <a:spcPts val="2090"/>
                  </a:lnSpc>
                  <a:spcBef>
                    <a:spcPts val="100"/>
                  </a:spcBef>
                  <a:buFont typeface="Arial" panose="020B0604020202020204" pitchFamily="34" charset="0"/>
                  <a:buChar char="•"/>
                </a:pPr>
                <a:r>
                  <a:rPr lang="en-GB" sz="1800" dirty="0">
                    <a:latin typeface="+mj-lt"/>
                    <a:cs typeface="Arial"/>
                  </a:rPr>
                  <a:t>Both NK and IK experience this with increasing </a:t>
                </a:r>
                <a:r>
                  <a:rPr lang="en-GB" sz="1800" dirty="0" err="1">
                    <a:latin typeface="+mj-lt"/>
                    <a:cs typeface="Arial"/>
                  </a:rPr>
                  <a:t>CoM</a:t>
                </a:r>
                <a:r>
                  <a:rPr lang="en-GB" sz="1800" dirty="0">
                    <a:latin typeface="+mj-lt"/>
                    <a:cs typeface="Arial"/>
                  </a:rPr>
                  <a:t> angle.</a:t>
                </a:r>
              </a:p>
              <a:p>
                <a:pPr marL="298450" indent="-285750">
                  <a:lnSpc>
                    <a:spcPts val="2090"/>
                  </a:lnSpc>
                  <a:spcBef>
                    <a:spcPts val="100"/>
                  </a:spcBef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+mj-lt"/>
                    <a:cs typeface="Arial"/>
                  </a:rPr>
                  <a:t>Mass ratio means the affect is worse for IK and states in NK are less affected at small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𝜃</m:t>
                    </m:r>
                  </m:oMath>
                </a14:m>
                <a:r>
                  <a:rPr lang="en-GB" sz="1800" baseline="-25000" dirty="0">
                    <a:latin typeface="+mj-lt"/>
                    <a:cs typeface="Arial"/>
                  </a:rPr>
                  <a:t>cm</a:t>
                </a:r>
                <a:r>
                  <a:rPr lang="en-GB" sz="1800" dirty="0">
                    <a:latin typeface="+mj-lt"/>
                    <a:cs typeface="Arial"/>
                  </a:rPr>
                  <a:t> whereas IK are affected much more at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𝜂</m:t>
                    </m:r>
                  </m:oMath>
                </a14:m>
                <a:r>
                  <a:rPr lang="en-GB" baseline="-25000" dirty="0">
                    <a:cs typeface="Arial"/>
                  </a:rPr>
                  <a:t>cm</a:t>
                </a:r>
                <a:r>
                  <a:rPr lang="en-GB" sz="1800" dirty="0">
                    <a:latin typeface="+mj-lt"/>
                    <a:cs typeface="Arial"/>
                  </a:rPr>
                  <a:t>.</a:t>
                </a:r>
              </a:p>
              <a:p>
                <a:pPr marL="12700">
                  <a:lnSpc>
                    <a:spcPts val="2090"/>
                  </a:lnSpc>
                  <a:spcBef>
                    <a:spcPts val="100"/>
                  </a:spcBef>
                </a:pPr>
                <a:endParaRPr lang="en-GB" sz="1800" dirty="0">
                  <a:latin typeface="+mj-lt"/>
                  <a:cs typeface="Arial"/>
                </a:endParaRPr>
              </a:p>
              <a:p>
                <a:pPr marL="469265" marR="5080">
                  <a:lnSpc>
                    <a:spcPts val="2010"/>
                  </a:lnSpc>
                  <a:spcBef>
                    <a:spcPts val="120"/>
                  </a:spcBef>
                  <a:tabLst>
                    <a:tab pos="615315" algn="l"/>
                  </a:tabLst>
                </a:pPr>
                <a:endParaRPr lang="en-GB" dirty="0">
                  <a:latin typeface="+mj-lt"/>
                  <a:cs typeface="Arial"/>
                </a:endParaRPr>
              </a:p>
              <a:p>
                <a:pPr marL="469265" marR="5080">
                  <a:lnSpc>
                    <a:spcPts val="2010"/>
                  </a:lnSpc>
                  <a:spcBef>
                    <a:spcPts val="120"/>
                  </a:spcBef>
                  <a:tabLst>
                    <a:tab pos="615315" algn="l"/>
                  </a:tabLst>
                </a:pPr>
                <a:endParaRPr lang="en-GB" sz="1800" dirty="0">
                  <a:latin typeface="+mj-lt"/>
                  <a:cs typeface="Arial"/>
                </a:endParaRPr>
              </a:p>
            </p:txBody>
          </p:sp>
        </mc:Choice>
        <mc:Fallback>
          <p:sp>
            <p:nvSpPr>
              <p:cNvPr id="3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817" y="1328305"/>
                <a:ext cx="7499984" cy="3539430"/>
              </a:xfrm>
              <a:prstGeom prst="rect">
                <a:avLst/>
              </a:prstGeom>
              <a:blipFill>
                <a:blip r:embed="rId4"/>
                <a:stretch>
                  <a:fillRect l="-1789" t="-20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object 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38200" y="2368167"/>
            <a:ext cx="5074920" cy="61699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38454" y="4404562"/>
            <a:ext cx="6266815" cy="1323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90"/>
              </a:lnSpc>
              <a:spcBef>
                <a:spcPts val="100"/>
              </a:spcBef>
            </a:pPr>
            <a:r>
              <a:rPr lang="en-GB" sz="1800" dirty="0">
                <a:latin typeface="+mj-lt"/>
                <a:cs typeface="Arial"/>
              </a:rPr>
              <a:t>Kinematic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Shift:</a:t>
            </a:r>
          </a:p>
          <a:p>
            <a:pPr marL="597535" marR="942340" indent="-128270">
              <a:lnSpc>
                <a:spcPts val="2010"/>
              </a:lnSpc>
              <a:spcBef>
                <a:spcPts val="120"/>
              </a:spcBef>
              <a:buChar char="•"/>
              <a:tabLst>
                <a:tab pos="614680" algn="l"/>
              </a:tabLst>
            </a:pPr>
            <a:r>
              <a:rPr lang="en-GB" sz="1800" dirty="0">
                <a:latin typeface="+mj-lt"/>
                <a:cs typeface="Arial"/>
              </a:rPr>
              <a:t>Gradient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of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proton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energy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with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angle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is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greater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in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the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inverse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case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when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compared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to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NK</a:t>
            </a:r>
          </a:p>
          <a:p>
            <a:pPr marL="597535" marR="5080" indent="-128270">
              <a:lnSpc>
                <a:spcPts val="2010"/>
              </a:lnSpc>
              <a:spcBef>
                <a:spcPts val="10"/>
              </a:spcBef>
              <a:buChar char="•"/>
              <a:tabLst>
                <a:tab pos="614680" algn="l"/>
              </a:tabLst>
            </a:pPr>
            <a:r>
              <a:rPr lang="en-GB" sz="1800" dirty="0">
                <a:latin typeface="+mj-lt"/>
                <a:cs typeface="Arial"/>
              </a:rPr>
              <a:t>Finite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angular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acceptance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allows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detection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of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a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range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of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energies.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Peaks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are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broader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in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IK</a:t>
            </a: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id="{072169B9-C59A-F4E7-6EC5-4E9B08A63D7A}"/>
              </a:ext>
            </a:extLst>
          </p:cNvPr>
          <p:cNvSpPr txBox="1"/>
          <p:nvPr/>
        </p:nvSpPr>
        <p:spPr>
          <a:xfrm>
            <a:off x="8806945" y="6135941"/>
            <a:ext cx="3347742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100" dirty="0">
                <a:solidFill>
                  <a:srgbClr val="333333"/>
                </a:solidFill>
                <a:effectLst/>
              </a:rPr>
              <a:t>B P Kay et al 2012 J. Phys.: Conf. Ser. 381 012095</a:t>
            </a:r>
            <a:endParaRPr sz="1100" dirty="0">
              <a:cs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92BC914-925B-8F6B-A057-6AC589B4169E}"/>
                  </a:ext>
                </a:extLst>
              </p:cNvPr>
              <p:cNvSpPr txBox="1"/>
              <p:nvPr/>
            </p:nvSpPr>
            <p:spPr>
              <a:xfrm>
                <a:off x="6805269" y="2538166"/>
                <a:ext cx="131170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𝜂</m:t>
                    </m:r>
                    <m:r>
                      <m:rPr>
                        <m:nor/>
                      </m:rPr>
                      <a:rPr lang="en-GB" baseline="-25000" dirty="0">
                        <a:cs typeface="Arial"/>
                      </a:rPr>
                      <m:t>cm</m:t>
                    </m:r>
                  </m:oMath>
                </a14:m>
                <a:r>
                  <a:rPr lang="en-GB" dirty="0"/>
                  <a:t> =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𝜃</m:t>
                    </m:r>
                  </m:oMath>
                </a14:m>
                <a:r>
                  <a:rPr lang="en-GB" baseline="-25000" dirty="0">
                    <a:cs typeface="Arial"/>
                  </a:rPr>
                  <a:t>cm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Arial"/>
                      </a:rPr>
                      <m:t>−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𝜋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92BC914-925B-8F6B-A057-6AC589B416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5269" y="2538166"/>
                <a:ext cx="1311706" cy="276999"/>
              </a:xfrm>
              <a:prstGeom prst="rect">
                <a:avLst/>
              </a:prstGeom>
              <a:blipFill>
                <a:blip r:embed="rId6"/>
                <a:stretch>
                  <a:fillRect l="-6481" t="-28261" r="-5556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4038480" y="6356520"/>
            <a:ext cx="3792589" cy="32767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" name="CustomShape 5"/>
          <p:cNvSpPr/>
          <p:nvPr/>
        </p:nvSpPr>
        <p:spPr>
          <a:xfrm>
            <a:off x="5943600" y="3276720"/>
            <a:ext cx="280429" cy="27360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20" name="Group 6"/>
          <p:cNvGrpSpPr/>
          <p:nvPr/>
        </p:nvGrpSpPr>
        <p:grpSpPr>
          <a:xfrm>
            <a:off x="0" y="0"/>
            <a:ext cx="12191760" cy="726480"/>
            <a:chOff x="0" y="0"/>
            <a:chExt cx="12191760" cy="726480"/>
          </a:xfrm>
        </p:grpSpPr>
        <p:grpSp>
          <p:nvGrpSpPr>
            <p:cNvPr id="121" name="Group 7"/>
            <p:cNvGrpSpPr/>
            <p:nvPr/>
          </p:nvGrpSpPr>
          <p:grpSpPr>
            <a:xfrm>
              <a:off x="0" y="0"/>
              <a:ext cx="12191760" cy="726480"/>
              <a:chOff x="0" y="0"/>
              <a:chExt cx="12191760" cy="726480"/>
            </a:xfrm>
          </p:grpSpPr>
          <p:sp>
            <p:nvSpPr>
              <p:cNvPr id="122" name="CustomShape 8"/>
              <p:cNvSpPr/>
              <p:nvPr/>
            </p:nvSpPr>
            <p:spPr>
              <a:xfrm>
                <a:off x="0" y="0"/>
                <a:ext cx="12191400" cy="725760"/>
              </a:xfrm>
              <a:prstGeom prst="rect">
                <a:avLst/>
              </a:prstGeom>
              <a:solidFill>
                <a:srgbClr val="5C297A"/>
              </a:solidFill>
              <a:ln w="12600">
                <a:solidFill>
                  <a:srgbClr val="32549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23" name="Line 9"/>
              <p:cNvSpPr/>
              <p:nvPr/>
            </p:nvSpPr>
            <p:spPr>
              <a:xfrm>
                <a:off x="0" y="726480"/>
                <a:ext cx="12191760" cy="0"/>
              </a:xfrm>
              <a:prstGeom prst="line">
                <a:avLst/>
              </a:prstGeom>
              <a:ln w="28440">
                <a:solidFill>
                  <a:srgbClr val="FDD12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pic>
          <p:nvPicPr>
            <p:cNvPr id="124" name="Picture 18_3" descr="A picture containing text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10504080" y="28080"/>
              <a:ext cx="1650240" cy="6976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25" name="CustomShape 10"/>
          <p:cNvSpPr/>
          <p:nvPr/>
        </p:nvSpPr>
        <p:spPr>
          <a:xfrm>
            <a:off x="99360" y="209880"/>
            <a:ext cx="10514880" cy="349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0" strike="noStrike" spc="-1" dirty="0">
                <a:solidFill>
                  <a:srgbClr val="FFFFFF"/>
                </a:solidFill>
                <a:latin typeface="Calibri Light"/>
                <a:ea typeface="DejaVu Sans"/>
              </a:rPr>
              <a:t>Preliminary angular distributions</a:t>
            </a:r>
            <a:endParaRPr lang="en-US" sz="4000" b="0" strike="noStrike" spc="-1" dirty="0">
              <a:latin typeface="Arial"/>
            </a:endParaRP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D1F8C50E-F641-C2C6-CCAA-A0A920A43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31" y="854639"/>
            <a:ext cx="2948685" cy="192348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CF25BC29-0A5B-E242-049C-255E3B377C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440" y="821190"/>
            <a:ext cx="2948685" cy="1923480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377F465-0276-C5C1-EC04-3CDFBE075E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23" y="762676"/>
            <a:ext cx="2948685" cy="1923480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2734E3C4-A627-7C9A-41DD-FBA24A974A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21" y="2907720"/>
            <a:ext cx="2990995" cy="1923480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F6483867-B00D-55E3-CFF8-A4EA6027B6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23" y="2832119"/>
            <a:ext cx="2948685" cy="1923480"/>
          </a:xfrm>
          <a:prstGeom prst="rect">
            <a:avLst/>
          </a:prstGeom>
        </p:spPr>
      </p:pic>
      <p:pic>
        <p:nvPicPr>
          <p:cNvPr id="17" name="Picture 16" descr="Chart, line chart&#10;&#10;Description automatically generated">
            <a:extLst>
              <a:ext uri="{FF2B5EF4-FFF2-40B4-BE49-F238E27FC236}">
                <a16:creationId xmlns:a16="http://schemas.microsoft.com/office/drawing/2014/main" id="{4C1A9F2A-BFF5-752B-75AB-E04C122F42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59" y="4934520"/>
            <a:ext cx="2948685" cy="1923480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AA0CB278-AEE7-4251-D329-3C3A6A2630F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284" y="4831200"/>
            <a:ext cx="2990995" cy="1923480"/>
          </a:xfrm>
          <a:prstGeom prst="rect">
            <a:avLst/>
          </a:prstGeom>
        </p:spPr>
      </p:pic>
      <p:pic>
        <p:nvPicPr>
          <p:cNvPr id="25" name="Picture 24" descr="Chart, line chart&#10;&#10;Description automatically generated">
            <a:extLst>
              <a:ext uri="{FF2B5EF4-FFF2-40B4-BE49-F238E27FC236}">
                <a16:creationId xmlns:a16="http://schemas.microsoft.com/office/drawing/2014/main" id="{3161E852-1DE6-4089-E307-2173840C748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284" y="2859708"/>
            <a:ext cx="2990995" cy="1951080"/>
          </a:xfrm>
          <a:prstGeom prst="rect">
            <a:avLst/>
          </a:prstGeom>
        </p:spPr>
      </p:pic>
      <p:pic>
        <p:nvPicPr>
          <p:cNvPr id="27" name="Picture 26" descr="Chart, line chart&#10;&#10;Description automatically generated">
            <a:extLst>
              <a:ext uri="{FF2B5EF4-FFF2-40B4-BE49-F238E27FC236}">
                <a16:creationId xmlns:a16="http://schemas.microsoft.com/office/drawing/2014/main" id="{F2E8BBDD-643F-385F-D5AA-6DE9745F74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23" y="4755599"/>
            <a:ext cx="2948685" cy="192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612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2"/>
          <p:cNvSpPr/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35" name="Group 5"/>
          <p:cNvGrpSpPr/>
          <p:nvPr/>
        </p:nvGrpSpPr>
        <p:grpSpPr>
          <a:xfrm>
            <a:off x="0" y="0"/>
            <a:ext cx="12191760" cy="726480"/>
            <a:chOff x="0" y="0"/>
            <a:chExt cx="12191760" cy="726480"/>
          </a:xfrm>
        </p:grpSpPr>
        <p:grpSp>
          <p:nvGrpSpPr>
            <p:cNvPr id="136" name="Group 6"/>
            <p:cNvGrpSpPr/>
            <p:nvPr/>
          </p:nvGrpSpPr>
          <p:grpSpPr>
            <a:xfrm>
              <a:off x="0" y="0"/>
              <a:ext cx="12191760" cy="726480"/>
              <a:chOff x="0" y="0"/>
              <a:chExt cx="12191760" cy="726480"/>
            </a:xfrm>
          </p:grpSpPr>
          <p:sp>
            <p:nvSpPr>
              <p:cNvPr id="137" name="CustomShape 7"/>
              <p:cNvSpPr/>
              <p:nvPr/>
            </p:nvSpPr>
            <p:spPr>
              <a:xfrm>
                <a:off x="0" y="0"/>
                <a:ext cx="12191400" cy="725760"/>
              </a:xfrm>
              <a:prstGeom prst="rect">
                <a:avLst/>
              </a:prstGeom>
              <a:solidFill>
                <a:srgbClr val="5C297A"/>
              </a:solidFill>
              <a:ln w="12600">
                <a:solidFill>
                  <a:srgbClr val="32549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8" name="Line 8"/>
              <p:cNvSpPr/>
              <p:nvPr/>
            </p:nvSpPr>
            <p:spPr>
              <a:xfrm>
                <a:off x="0" y="726480"/>
                <a:ext cx="12191760" cy="0"/>
              </a:xfrm>
              <a:prstGeom prst="line">
                <a:avLst/>
              </a:prstGeom>
              <a:ln w="28440">
                <a:solidFill>
                  <a:srgbClr val="FDD12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pic>
          <p:nvPicPr>
            <p:cNvPr id="139" name="Picture 18_4" descr="A picture containing text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10504080" y="28080"/>
              <a:ext cx="1650240" cy="6976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40" name="CustomShape 9"/>
          <p:cNvSpPr/>
          <p:nvPr/>
        </p:nvSpPr>
        <p:spPr>
          <a:xfrm>
            <a:off x="99360" y="209880"/>
            <a:ext cx="10514880" cy="349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spc="-1" dirty="0">
                <a:solidFill>
                  <a:srgbClr val="FFFFFF"/>
                </a:solidFill>
                <a:latin typeface="Calibri Light"/>
              </a:rPr>
              <a:t>Solid angle corrections</a:t>
            </a:r>
            <a:endParaRPr lang="en-US" sz="4000" b="0" strike="noStrike" spc="-1" dirty="0">
              <a:latin typeface="Arial"/>
            </a:endParaRPr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28B7A26-2E1E-8C87-B7A3-95F44C5C28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2595"/>
            <a:ext cx="8761633" cy="45299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61B1B5-BBD0-3952-8A2D-B096DFC684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1757" y="1297242"/>
            <a:ext cx="3512563" cy="9649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46AE6B-F00D-0FA9-E163-24E46D5A14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1633" y="2766878"/>
            <a:ext cx="3247876" cy="896213"/>
          </a:xfrm>
          <a:prstGeom prst="rect">
            <a:avLst/>
          </a:prstGeom>
        </p:spPr>
      </p:pic>
      <p:pic>
        <p:nvPicPr>
          <p:cNvPr id="15" name="Picture 14" descr="A picture containing close&#10;&#10;Description automatically generated">
            <a:extLst>
              <a:ext uri="{FF2B5EF4-FFF2-40B4-BE49-F238E27FC236}">
                <a16:creationId xmlns:a16="http://schemas.microsoft.com/office/drawing/2014/main" id="{C36B9670-F279-CBAF-C8F5-35D6E18D34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58" y="5274998"/>
            <a:ext cx="1529810" cy="15298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8D78F72-380F-E7C0-BC54-578C576C96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1907" y="5261132"/>
            <a:ext cx="2317818" cy="154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61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object 4">
            <a:extLst>
              <a:ext uri="{FF2B5EF4-FFF2-40B4-BE49-F238E27FC236}">
                <a16:creationId xmlns:a16="http://schemas.microsoft.com/office/drawing/2014/main" id="{0EAB411C-A7C7-AD58-55DF-36AC6F73A2BD}"/>
              </a:ext>
            </a:extLst>
          </p:cNvPr>
          <p:cNvGrpSpPr/>
          <p:nvPr/>
        </p:nvGrpSpPr>
        <p:grpSpPr>
          <a:xfrm>
            <a:off x="-6299" y="0"/>
            <a:ext cx="12204700" cy="747395"/>
            <a:chOff x="-6299" y="0"/>
            <a:chExt cx="12204700" cy="747395"/>
          </a:xfrm>
        </p:grpSpPr>
        <p:sp>
          <p:nvSpPr>
            <p:cNvPr id="8" name="object 5">
              <a:extLst>
                <a:ext uri="{FF2B5EF4-FFF2-40B4-BE49-F238E27FC236}">
                  <a16:creationId xmlns:a16="http://schemas.microsoft.com/office/drawing/2014/main" id="{3C87B76D-5CA4-39B3-438B-1DAD11F1B00F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12191758" y="0"/>
                  </a:moveTo>
                  <a:lnTo>
                    <a:pt x="0" y="0"/>
                  </a:lnTo>
                  <a:lnTo>
                    <a:pt x="0" y="726109"/>
                  </a:lnTo>
                  <a:lnTo>
                    <a:pt x="6095885" y="726109"/>
                  </a:lnTo>
                  <a:lnTo>
                    <a:pt x="12191758" y="726109"/>
                  </a:lnTo>
                  <a:lnTo>
                    <a:pt x="12191758" y="0"/>
                  </a:lnTo>
                  <a:close/>
                </a:path>
              </a:pathLst>
            </a:custGeom>
            <a:solidFill>
              <a:srgbClr val="5C2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6">
              <a:extLst>
                <a:ext uri="{FF2B5EF4-FFF2-40B4-BE49-F238E27FC236}">
                  <a16:creationId xmlns:a16="http://schemas.microsoft.com/office/drawing/2014/main" id="{63399A92-ED75-4F33-59EF-670D33823BC8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6095885" y="726109"/>
                  </a:moveTo>
                  <a:lnTo>
                    <a:pt x="0" y="726109"/>
                  </a:lnTo>
                  <a:lnTo>
                    <a:pt x="0" y="0"/>
                  </a:lnTo>
                  <a:lnTo>
                    <a:pt x="12191758" y="0"/>
                  </a:lnTo>
                  <a:lnTo>
                    <a:pt x="12191758" y="726109"/>
                  </a:lnTo>
                  <a:lnTo>
                    <a:pt x="6095885" y="726109"/>
                  </a:lnTo>
                  <a:close/>
                </a:path>
              </a:pathLst>
            </a:custGeom>
            <a:ln w="12599">
              <a:solidFill>
                <a:srgbClr val="3153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7">
              <a:extLst>
                <a:ext uri="{FF2B5EF4-FFF2-40B4-BE49-F238E27FC236}">
                  <a16:creationId xmlns:a16="http://schemas.microsoft.com/office/drawing/2014/main" id="{0C1F7C62-817B-15B4-831B-678E5B342338}"/>
                </a:ext>
              </a:extLst>
            </p:cNvPr>
            <p:cNvSpPr/>
            <p:nvPr/>
          </p:nvSpPr>
          <p:spPr>
            <a:xfrm>
              <a:off x="0" y="726477"/>
              <a:ext cx="12192000" cy="0"/>
            </a:xfrm>
            <a:custGeom>
              <a:avLst/>
              <a:gdLst/>
              <a:ahLst/>
              <a:cxnLst/>
              <a:rect l="l" t="t" r="r" b="b"/>
              <a:pathLst>
                <a:path w="12192000">
                  <a:moveTo>
                    <a:pt x="0" y="0"/>
                  </a:moveTo>
                  <a:lnTo>
                    <a:pt x="12191758" y="0"/>
                  </a:lnTo>
                </a:path>
              </a:pathLst>
            </a:custGeom>
            <a:ln w="28439">
              <a:solidFill>
                <a:srgbClr val="FDD1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8">
              <a:extLst>
                <a:ext uri="{FF2B5EF4-FFF2-40B4-BE49-F238E27FC236}">
                  <a16:creationId xmlns:a16="http://schemas.microsoft.com/office/drawing/2014/main" id="{69772BE2-D466-111D-6755-E3D1F70A913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504081" y="27711"/>
              <a:ext cx="1650606" cy="698042"/>
            </a:xfrm>
            <a:prstGeom prst="rect">
              <a:avLst/>
            </a:prstGeom>
          </p:spPr>
        </p:pic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306" y="-27466"/>
            <a:ext cx="5502275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Resolution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806" y="834377"/>
            <a:ext cx="6876415" cy="52886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979" indent="-145415">
              <a:lnSpc>
                <a:spcPct val="100000"/>
              </a:lnSpc>
              <a:spcBef>
                <a:spcPts val="100"/>
              </a:spcBef>
              <a:buChar char="•"/>
              <a:tabLst>
                <a:tab pos="221615" algn="l"/>
              </a:tabLst>
            </a:pPr>
            <a:r>
              <a:rPr sz="1800" dirty="0">
                <a:latin typeface="+mj-lt"/>
                <a:cs typeface="Arial"/>
              </a:rPr>
              <a:t>Calculations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for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the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ground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state</a:t>
            </a: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lang="en-GB" sz="1600" dirty="0">
              <a:latin typeface="+mj-lt"/>
              <a:cs typeface="Arial"/>
            </a:endParaRPr>
          </a:p>
          <a:p>
            <a:pPr>
              <a:spcBef>
                <a:spcPts val="30"/>
              </a:spcBef>
              <a:buFont typeface="Arial"/>
              <a:buChar char="•"/>
            </a:pPr>
            <a:r>
              <a:rPr lang="en-GB" dirty="0">
                <a:latin typeface="+mj-lt"/>
                <a:cs typeface="Arial"/>
              </a:rPr>
              <a:t>Intrinsic</a:t>
            </a:r>
            <a:r>
              <a:rPr lang="en-GB" dirty="0">
                <a:latin typeface="+mj-lt"/>
                <a:cs typeface="Times New Roman"/>
              </a:rPr>
              <a:t> </a:t>
            </a:r>
            <a:r>
              <a:rPr lang="en-GB" dirty="0">
                <a:latin typeface="+mj-lt"/>
                <a:cs typeface="Arial"/>
              </a:rPr>
              <a:t>Si</a:t>
            </a:r>
            <a:r>
              <a:rPr lang="en-GB" dirty="0">
                <a:latin typeface="+mj-lt"/>
                <a:cs typeface="Times New Roman"/>
              </a:rPr>
              <a:t> </a:t>
            </a:r>
            <a:r>
              <a:rPr lang="en-GB" dirty="0">
                <a:latin typeface="+mj-lt"/>
                <a:cs typeface="Arial"/>
              </a:rPr>
              <a:t>energy</a:t>
            </a:r>
            <a:r>
              <a:rPr lang="en-GB" dirty="0">
                <a:latin typeface="+mj-lt"/>
                <a:cs typeface="Times New Roman"/>
              </a:rPr>
              <a:t> </a:t>
            </a:r>
            <a:r>
              <a:rPr lang="en-GB" dirty="0">
                <a:latin typeface="+mj-lt"/>
                <a:cs typeface="Arial"/>
              </a:rPr>
              <a:t>resolution</a:t>
            </a:r>
            <a:r>
              <a:rPr lang="en-GB" dirty="0">
                <a:latin typeface="+mj-lt"/>
                <a:cs typeface="Times New Roman"/>
              </a:rPr>
              <a:t> </a:t>
            </a:r>
            <a:r>
              <a:rPr lang="en-GB" dirty="0">
                <a:latin typeface="+mj-lt"/>
                <a:cs typeface="Arial"/>
              </a:rPr>
              <a:t>was</a:t>
            </a:r>
            <a:r>
              <a:rPr lang="en-GB" dirty="0">
                <a:latin typeface="+mj-lt"/>
                <a:cs typeface="Times New Roman"/>
              </a:rPr>
              <a:t> </a:t>
            </a:r>
            <a:r>
              <a:rPr lang="en-GB" dirty="0">
                <a:latin typeface="+mj-lt"/>
                <a:cs typeface="Arial"/>
              </a:rPr>
              <a:t>45-50</a:t>
            </a:r>
            <a:r>
              <a:rPr lang="en-GB" dirty="0">
                <a:latin typeface="+mj-lt"/>
                <a:cs typeface="Times New Roman"/>
              </a:rPr>
              <a:t> </a:t>
            </a:r>
            <a:r>
              <a:rPr lang="en-GB" dirty="0">
                <a:latin typeface="+mj-lt"/>
                <a:cs typeface="Arial"/>
              </a:rPr>
              <a:t>keV</a:t>
            </a:r>
            <a:r>
              <a:rPr lang="en-GB" dirty="0">
                <a:latin typeface="+mj-lt"/>
                <a:cs typeface="Times New Roman"/>
              </a:rPr>
              <a:t> </a:t>
            </a:r>
            <a:r>
              <a:rPr lang="en-GB" dirty="0">
                <a:latin typeface="+mj-lt"/>
                <a:cs typeface="Arial"/>
              </a:rPr>
              <a:t>for</a:t>
            </a:r>
            <a:r>
              <a:rPr lang="en-GB" dirty="0">
                <a:latin typeface="+mj-lt"/>
                <a:cs typeface="Times New Roman"/>
              </a:rPr>
              <a:t> </a:t>
            </a:r>
            <a:r>
              <a:rPr lang="en-GB" dirty="0">
                <a:latin typeface="+mj-lt"/>
                <a:cs typeface="Arial"/>
              </a:rPr>
              <a:t>alphas</a:t>
            </a: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lang="en-GB" sz="1600" dirty="0">
              <a:latin typeface="+mj-lt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1600" dirty="0">
              <a:latin typeface="+mj-lt"/>
              <a:cs typeface="Arial"/>
            </a:endParaRPr>
          </a:p>
          <a:p>
            <a:pPr marL="220979" indent="-145415">
              <a:lnSpc>
                <a:spcPts val="2085"/>
              </a:lnSpc>
              <a:buChar char="•"/>
              <a:tabLst>
                <a:tab pos="221615" algn="l"/>
              </a:tabLst>
            </a:pPr>
            <a:r>
              <a:rPr sz="1800" dirty="0">
                <a:latin typeface="+mj-lt"/>
                <a:cs typeface="Arial"/>
              </a:rPr>
              <a:t>Target-energy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loss:</a:t>
            </a:r>
          </a:p>
          <a:p>
            <a:pPr marL="678180" lvl="1" indent="-145415">
              <a:lnSpc>
                <a:spcPts val="2014"/>
              </a:lnSpc>
              <a:buChar char="•"/>
              <a:tabLst>
                <a:tab pos="678815" algn="l"/>
              </a:tabLst>
            </a:pPr>
            <a:r>
              <a:rPr sz="1800" dirty="0">
                <a:latin typeface="+mj-lt"/>
                <a:cs typeface="Arial"/>
              </a:rPr>
              <a:t>CD2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Stopping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power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≈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160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MeV/mgcm</a:t>
            </a:r>
            <a:r>
              <a:rPr sz="1575" baseline="31746" dirty="0">
                <a:latin typeface="+mj-lt"/>
                <a:cs typeface="Arial"/>
              </a:rPr>
              <a:t>2</a:t>
            </a:r>
          </a:p>
          <a:p>
            <a:pPr marL="678180" lvl="1" indent="-146050">
              <a:lnSpc>
                <a:spcPts val="2014"/>
              </a:lnSpc>
              <a:buChar char="•"/>
              <a:tabLst>
                <a:tab pos="678815" algn="l"/>
              </a:tabLst>
            </a:pPr>
            <a:r>
              <a:rPr sz="1800" dirty="0">
                <a:latin typeface="+mj-lt"/>
                <a:cs typeface="Arial"/>
              </a:rPr>
              <a:t>Target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thickness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≈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125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µg/cm</a:t>
            </a:r>
            <a:r>
              <a:rPr sz="1575" baseline="31746" dirty="0">
                <a:latin typeface="+mj-lt"/>
                <a:cs typeface="Arial"/>
              </a:rPr>
              <a:t>2</a:t>
            </a:r>
          </a:p>
          <a:p>
            <a:pPr marL="678180" lvl="1" indent="-146050">
              <a:lnSpc>
                <a:spcPts val="2014"/>
              </a:lnSpc>
              <a:buChar char="•"/>
              <a:tabLst>
                <a:tab pos="678815" algn="l"/>
              </a:tabLst>
            </a:pPr>
            <a:r>
              <a:rPr sz="1800" dirty="0">
                <a:latin typeface="+mj-lt"/>
                <a:cs typeface="Arial"/>
              </a:rPr>
              <a:t>Beam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entering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=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1618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keV,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Beam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leaving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≈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1598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MeV</a:t>
            </a:r>
          </a:p>
          <a:p>
            <a:pPr marL="661035" marR="68580" lvl="1" indent="-128270">
              <a:lnSpc>
                <a:spcPts val="2020"/>
              </a:lnSpc>
              <a:spcBef>
                <a:spcPts val="115"/>
              </a:spcBef>
              <a:buChar char="•"/>
              <a:tabLst>
                <a:tab pos="678815" algn="l"/>
              </a:tabLst>
            </a:pPr>
            <a:r>
              <a:rPr sz="1800" dirty="0">
                <a:latin typeface="+mj-lt"/>
                <a:cs typeface="Arial"/>
              </a:rPr>
              <a:t>74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keV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proton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energy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difference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in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lab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=&gt;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b="1" dirty="0">
                <a:latin typeface="+mj-lt"/>
                <a:cs typeface="Arial"/>
              </a:rPr>
              <a:t>145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b="1" dirty="0">
                <a:latin typeface="+mj-lt"/>
                <a:cs typeface="Arial"/>
              </a:rPr>
              <a:t>keV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excitation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difference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at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θ</a:t>
            </a:r>
            <a:r>
              <a:rPr sz="1575" baseline="-31746" dirty="0">
                <a:latin typeface="+mj-lt"/>
                <a:cs typeface="Arial"/>
              </a:rPr>
              <a:t>CM</a:t>
            </a:r>
            <a:r>
              <a:rPr sz="1575" baseline="-31746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=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40°</a:t>
            </a: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 dirty="0">
              <a:latin typeface="+mj-lt"/>
              <a:cs typeface="Arial"/>
            </a:endParaRPr>
          </a:p>
          <a:p>
            <a:pPr marL="220979" indent="-145415">
              <a:lnSpc>
                <a:spcPts val="2085"/>
              </a:lnSpc>
              <a:buChar char="•"/>
              <a:tabLst>
                <a:tab pos="221615" algn="l"/>
              </a:tabLst>
            </a:pPr>
            <a:r>
              <a:rPr sz="1800" dirty="0">
                <a:latin typeface="+mj-lt"/>
                <a:cs typeface="Arial"/>
              </a:rPr>
              <a:t>Beam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spot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size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≈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3mm:</a:t>
            </a:r>
          </a:p>
          <a:p>
            <a:pPr marL="661035" marR="53340" lvl="1" indent="-128270">
              <a:lnSpc>
                <a:spcPts val="2020"/>
              </a:lnSpc>
              <a:spcBef>
                <a:spcPts val="110"/>
              </a:spcBef>
              <a:buChar char="•"/>
              <a:tabLst>
                <a:tab pos="678815" algn="l"/>
              </a:tabLst>
            </a:pPr>
            <a:r>
              <a:rPr sz="1800" dirty="0">
                <a:latin typeface="+mj-lt"/>
                <a:cs typeface="Arial"/>
              </a:rPr>
              <a:t>Particles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ejected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above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the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beam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axis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due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to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beam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spot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size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return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to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axis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at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higher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z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than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those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on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axis.</a:t>
            </a:r>
          </a:p>
          <a:p>
            <a:pPr lvl="1"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1550" dirty="0">
              <a:latin typeface="+mj-lt"/>
              <a:cs typeface="Arial"/>
            </a:endParaRPr>
          </a:p>
          <a:p>
            <a:pPr marL="220979" indent="-145415">
              <a:lnSpc>
                <a:spcPts val="2085"/>
              </a:lnSpc>
              <a:buChar char="•"/>
              <a:tabLst>
                <a:tab pos="221615" algn="l"/>
              </a:tabLst>
            </a:pPr>
            <a:r>
              <a:rPr sz="1800" dirty="0">
                <a:latin typeface="+mj-lt"/>
                <a:cs typeface="Arial"/>
              </a:rPr>
              <a:t>Beam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energy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spread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of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±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0.4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%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=&gt;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7.63(3)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MeV/u:</a:t>
            </a:r>
          </a:p>
          <a:p>
            <a:pPr marL="678180" lvl="1" indent="-145415">
              <a:lnSpc>
                <a:spcPts val="2085"/>
              </a:lnSpc>
              <a:buChar char="•"/>
              <a:tabLst>
                <a:tab pos="678815" algn="l"/>
              </a:tabLst>
            </a:pPr>
            <a:r>
              <a:rPr sz="1800" dirty="0">
                <a:latin typeface="+mj-lt"/>
                <a:cs typeface="Arial"/>
              </a:rPr>
              <a:t>E</a:t>
            </a:r>
            <a:r>
              <a:rPr sz="1575" baseline="-31746" dirty="0">
                <a:latin typeface="+mj-lt"/>
                <a:cs typeface="Arial"/>
              </a:rPr>
              <a:t>Beam</a:t>
            </a:r>
            <a:r>
              <a:rPr sz="1575" baseline="-31746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=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7.60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=&gt;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7.66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MeV/u</a:t>
            </a:r>
          </a:p>
          <a:p>
            <a:pPr marL="1135380" lvl="2" indent="-145415">
              <a:lnSpc>
                <a:spcPct val="100000"/>
              </a:lnSpc>
              <a:spcBef>
                <a:spcPts val="290"/>
              </a:spcBef>
              <a:buChar char="•"/>
              <a:tabLst>
                <a:tab pos="1136015" algn="l"/>
              </a:tabLst>
            </a:pPr>
            <a:r>
              <a:rPr sz="1800" dirty="0">
                <a:latin typeface="+mj-lt"/>
                <a:cs typeface="Arial"/>
              </a:rPr>
              <a:t>θ</a:t>
            </a:r>
            <a:r>
              <a:rPr sz="1575" baseline="-31746" dirty="0">
                <a:latin typeface="+mj-lt"/>
                <a:cs typeface="Arial"/>
              </a:rPr>
              <a:t>CM</a:t>
            </a:r>
            <a:r>
              <a:rPr sz="1575" baseline="-31746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=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10°;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proton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ΔE</a:t>
            </a:r>
            <a:r>
              <a:rPr sz="1575" baseline="-31746" dirty="0">
                <a:latin typeface="+mj-lt"/>
                <a:cs typeface="Arial"/>
              </a:rPr>
              <a:t>lab</a:t>
            </a:r>
            <a:r>
              <a:rPr sz="1575" baseline="-31746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=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12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keV</a:t>
            </a:r>
          </a:p>
          <a:p>
            <a:pPr marL="1135380" lvl="2" indent="-145415">
              <a:lnSpc>
                <a:spcPct val="100000"/>
              </a:lnSpc>
              <a:spcBef>
                <a:spcPts val="290"/>
              </a:spcBef>
              <a:buChar char="•"/>
              <a:tabLst>
                <a:tab pos="1136015" algn="l"/>
              </a:tabLst>
            </a:pPr>
            <a:r>
              <a:rPr sz="1800" dirty="0">
                <a:latin typeface="+mj-lt"/>
                <a:cs typeface="Arial"/>
              </a:rPr>
              <a:t>θ</a:t>
            </a:r>
            <a:r>
              <a:rPr sz="1575" baseline="-31746" dirty="0">
                <a:latin typeface="+mj-lt"/>
                <a:cs typeface="Arial"/>
              </a:rPr>
              <a:t>CM</a:t>
            </a:r>
            <a:r>
              <a:rPr sz="1575" baseline="-31746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=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40°;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proton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ΔE</a:t>
            </a:r>
            <a:r>
              <a:rPr sz="1575" baseline="-31746" dirty="0">
                <a:latin typeface="+mj-lt"/>
                <a:cs typeface="Arial"/>
              </a:rPr>
              <a:t>lab</a:t>
            </a:r>
            <a:r>
              <a:rPr sz="1575" baseline="-31746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=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50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keV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275690" y="1417408"/>
          <a:ext cx="4862195" cy="44342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20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0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5340">
                <a:tc>
                  <a:txBody>
                    <a:bodyPr/>
                    <a:lstStyle/>
                    <a:p>
                      <a:pPr marL="89535" marR="310515">
                        <a:lnSpc>
                          <a:spcPct val="92400"/>
                        </a:lnSpc>
                        <a:spcBef>
                          <a:spcPts val="530"/>
                        </a:spcBef>
                      </a:pPr>
                      <a:r>
                        <a:rPr sz="1600" b="1" spc="0" dirty="0">
                          <a:latin typeface="+mj-lt"/>
                          <a:cs typeface="Arial"/>
                        </a:rPr>
                        <a:t>Contribution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to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energy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resolution</a:t>
                      </a:r>
                      <a:endParaRPr sz="1600" spc="0" dirty="0">
                        <a:latin typeface="+mj-lt"/>
                        <a:cs typeface="Arial"/>
                      </a:endParaRPr>
                    </a:p>
                  </a:txBody>
                  <a:tcPr marL="0" marR="0" marT="67310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 marR="194310">
                        <a:lnSpc>
                          <a:spcPts val="1780"/>
                        </a:lnSpc>
                        <a:spcBef>
                          <a:spcPts val="1450"/>
                        </a:spcBef>
                      </a:pPr>
                      <a:r>
                        <a:rPr sz="1600" b="1" spc="0" dirty="0">
                          <a:latin typeface="+mj-lt"/>
                          <a:cs typeface="Arial"/>
                        </a:rPr>
                        <a:t>At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10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degrees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CM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(keV)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184150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 marR="194945">
                        <a:lnSpc>
                          <a:spcPts val="1780"/>
                        </a:lnSpc>
                        <a:spcBef>
                          <a:spcPts val="1450"/>
                        </a:spcBef>
                      </a:pPr>
                      <a:r>
                        <a:rPr sz="1600" b="1" spc="0" dirty="0">
                          <a:latin typeface="+mj-lt"/>
                          <a:cs typeface="Arial"/>
                        </a:rPr>
                        <a:t>At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40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degrees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CM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(keV)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184150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755">
                <a:tc>
                  <a:txBody>
                    <a:bodyPr/>
                    <a:lstStyle/>
                    <a:p>
                      <a:pPr marL="89535" marR="273685">
                        <a:lnSpc>
                          <a:spcPts val="1780"/>
                        </a:lnSpc>
                        <a:spcBef>
                          <a:spcPts val="520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Target-energy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spc="0" dirty="0">
                          <a:latin typeface="+mj-lt"/>
                          <a:cs typeface="Arial"/>
                        </a:rPr>
                        <a:t>loss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66040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5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50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156845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5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145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156845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755">
                <a:tc>
                  <a:txBody>
                    <a:bodyPr/>
                    <a:lstStyle/>
                    <a:p>
                      <a:pPr marL="89535" marR="201295">
                        <a:lnSpc>
                          <a:spcPts val="1780"/>
                        </a:lnSpc>
                        <a:spcBef>
                          <a:spcPts val="520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Intrinsic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spc="0" dirty="0">
                          <a:latin typeface="+mj-lt"/>
                          <a:cs typeface="Arial"/>
                        </a:rPr>
                        <a:t>silicon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spc="0" dirty="0">
                          <a:latin typeface="+mj-lt"/>
                          <a:cs typeface="Arial"/>
                        </a:rPr>
                        <a:t>energy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66040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5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50</a:t>
                      </a:r>
                    </a:p>
                  </a:txBody>
                  <a:tcPr marL="0" marR="0" marT="156845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5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50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156845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755">
                <a:tc>
                  <a:txBody>
                    <a:bodyPr/>
                    <a:lstStyle/>
                    <a:p>
                      <a:pPr marL="89535" marR="136525">
                        <a:lnSpc>
                          <a:spcPts val="1780"/>
                        </a:lnSpc>
                        <a:spcBef>
                          <a:spcPts val="520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Position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spc="0" dirty="0">
                          <a:latin typeface="+mj-lt"/>
                          <a:cs typeface="Arial"/>
                        </a:rPr>
                        <a:t>resolution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spc="0" dirty="0">
                          <a:latin typeface="+mj-lt"/>
                          <a:cs typeface="Arial"/>
                        </a:rPr>
                        <a:t>1mm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66040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5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15</a:t>
                      </a:r>
                    </a:p>
                  </a:txBody>
                  <a:tcPr marL="0" marR="0" marT="156845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5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15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156845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830">
                <a:tc>
                  <a:txBody>
                    <a:bodyPr/>
                    <a:lstStyle/>
                    <a:p>
                      <a:pPr marL="89535" marR="553085">
                        <a:lnSpc>
                          <a:spcPts val="1770"/>
                        </a:lnSpc>
                        <a:spcBef>
                          <a:spcPts val="395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Beam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spc="0" dirty="0">
                          <a:latin typeface="+mj-lt"/>
                          <a:cs typeface="Arial"/>
                        </a:rPr>
                        <a:t>spot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spc="0" dirty="0">
                          <a:latin typeface="+mj-lt"/>
                          <a:cs typeface="Arial"/>
                        </a:rPr>
                        <a:t>3mm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50165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88</a:t>
                      </a:r>
                    </a:p>
                  </a:txBody>
                  <a:tcPr marL="0" marR="0" marT="139065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8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139065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755">
                <a:tc>
                  <a:txBody>
                    <a:bodyPr/>
                    <a:lstStyle/>
                    <a:p>
                      <a:pPr marL="89535" marR="216535">
                        <a:lnSpc>
                          <a:spcPts val="1770"/>
                        </a:lnSpc>
                        <a:spcBef>
                          <a:spcPts val="535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Beam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spc="0" dirty="0">
                          <a:latin typeface="+mj-lt"/>
                          <a:cs typeface="Arial"/>
                        </a:rPr>
                        <a:t>energy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spc="0" dirty="0">
                          <a:latin typeface="+mj-lt"/>
                          <a:cs typeface="Arial"/>
                        </a:rPr>
                        <a:t>spread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spc="0" dirty="0">
                          <a:latin typeface="+mj-lt"/>
                          <a:cs typeface="Arial"/>
                        </a:rPr>
                        <a:t>±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spc="0" dirty="0">
                          <a:latin typeface="+mj-lt"/>
                          <a:cs typeface="Arial"/>
                        </a:rPr>
                        <a:t>0.4%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67945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40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12</a:t>
                      </a:r>
                    </a:p>
                  </a:txBody>
                  <a:tcPr marL="0" marR="0" marT="157480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40"/>
                        </a:spcBef>
                      </a:pPr>
                      <a:r>
                        <a:rPr sz="1600" spc="0" dirty="0">
                          <a:latin typeface="+mj-lt"/>
                          <a:cs typeface="Arial"/>
                        </a:rPr>
                        <a:t>50</a:t>
                      </a:r>
                    </a:p>
                  </a:txBody>
                  <a:tcPr marL="0" marR="0" marT="157480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marL="89535" marR="466090">
                        <a:lnSpc>
                          <a:spcPts val="1780"/>
                        </a:lnSpc>
                        <a:spcBef>
                          <a:spcPts val="525"/>
                        </a:spcBef>
                      </a:pPr>
                      <a:r>
                        <a:rPr sz="1600" b="1" spc="0" dirty="0">
                          <a:latin typeface="+mj-lt"/>
                          <a:cs typeface="Arial"/>
                        </a:rPr>
                        <a:t>Total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in</a:t>
                      </a:r>
                      <a:r>
                        <a:rPr sz="1600" spc="0" dirty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+mj-lt"/>
                          <a:cs typeface="Arial"/>
                        </a:rPr>
                        <a:t>quadrature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66675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40"/>
                        </a:spcBef>
                      </a:pPr>
                      <a:r>
                        <a:rPr sz="1600" b="1" spc="0" dirty="0">
                          <a:latin typeface="+mj-lt"/>
                          <a:cs typeface="Arial"/>
                        </a:rPr>
                        <a:t>115</a:t>
                      </a:r>
                      <a:endParaRPr sz="1600" spc="0">
                        <a:latin typeface="+mj-lt"/>
                        <a:cs typeface="Arial"/>
                      </a:endParaRPr>
                    </a:p>
                  </a:txBody>
                  <a:tcPr marL="0" marR="0" marT="157480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40"/>
                        </a:spcBef>
                      </a:pPr>
                      <a:r>
                        <a:rPr sz="1600" b="1" spc="0" dirty="0">
                          <a:latin typeface="+mj-lt"/>
                          <a:cs typeface="Arial"/>
                        </a:rPr>
                        <a:t>162</a:t>
                      </a:r>
                      <a:endParaRPr sz="1600" spc="0" dirty="0">
                        <a:latin typeface="+mj-lt"/>
                        <a:cs typeface="Arial"/>
                      </a:endParaRPr>
                    </a:p>
                  </a:txBody>
                  <a:tcPr marL="0" marR="0" marT="157480" marB="0">
                    <a:lnL w="3175">
                      <a:solidFill>
                        <a:srgbClr val="542F8C"/>
                      </a:solidFill>
                      <a:prstDash val="solid"/>
                    </a:lnL>
                    <a:lnR w="3175">
                      <a:solidFill>
                        <a:srgbClr val="542F8C"/>
                      </a:solidFill>
                      <a:prstDash val="solid"/>
                    </a:lnR>
                    <a:lnT w="3175">
                      <a:solidFill>
                        <a:srgbClr val="542F8C"/>
                      </a:solidFill>
                      <a:prstDash val="solid"/>
                    </a:lnT>
                    <a:lnB w="3175">
                      <a:solidFill>
                        <a:srgbClr val="542F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object 4">
            <a:extLst>
              <a:ext uri="{FF2B5EF4-FFF2-40B4-BE49-F238E27FC236}">
                <a16:creationId xmlns:a16="http://schemas.microsoft.com/office/drawing/2014/main" id="{3F35929D-94B0-24B2-8BA2-5EEAA9AE3FF8}"/>
              </a:ext>
            </a:extLst>
          </p:cNvPr>
          <p:cNvGrpSpPr/>
          <p:nvPr/>
        </p:nvGrpSpPr>
        <p:grpSpPr>
          <a:xfrm>
            <a:off x="-6299" y="0"/>
            <a:ext cx="12204700" cy="747395"/>
            <a:chOff x="-6299" y="0"/>
            <a:chExt cx="12204700" cy="747395"/>
          </a:xfrm>
        </p:grpSpPr>
        <p:sp>
          <p:nvSpPr>
            <p:cNvPr id="16" name="object 5">
              <a:extLst>
                <a:ext uri="{FF2B5EF4-FFF2-40B4-BE49-F238E27FC236}">
                  <a16:creationId xmlns:a16="http://schemas.microsoft.com/office/drawing/2014/main" id="{BCD6752D-0FA0-3A7E-5366-B8ED7CDA7E62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12191758" y="0"/>
                  </a:moveTo>
                  <a:lnTo>
                    <a:pt x="0" y="0"/>
                  </a:lnTo>
                  <a:lnTo>
                    <a:pt x="0" y="726109"/>
                  </a:lnTo>
                  <a:lnTo>
                    <a:pt x="6095885" y="726109"/>
                  </a:lnTo>
                  <a:lnTo>
                    <a:pt x="12191758" y="726109"/>
                  </a:lnTo>
                  <a:lnTo>
                    <a:pt x="12191758" y="0"/>
                  </a:lnTo>
                  <a:close/>
                </a:path>
              </a:pathLst>
            </a:custGeom>
            <a:solidFill>
              <a:srgbClr val="5C2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22AD6DB1-CCC9-52CB-A67E-088D31960954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6095885" y="726109"/>
                  </a:moveTo>
                  <a:lnTo>
                    <a:pt x="0" y="726109"/>
                  </a:lnTo>
                  <a:lnTo>
                    <a:pt x="0" y="0"/>
                  </a:lnTo>
                  <a:lnTo>
                    <a:pt x="12191758" y="0"/>
                  </a:lnTo>
                  <a:lnTo>
                    <a:pt x="12191758" y="726109"/>
                  </a:lnTo>
                  <a:lnTo>
                    <a:pt x="6095885" y="726109"/>
                  </a:lnTo>
                  <a:close/>
                </a:path>
              </a:pathLst>
            </a:custGeom>
            <a:ln w="12599">
              <a:solidFill>
                <a:srgbClr val="3153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7">
              <a:extLst>
                <a:ext uri="{FF2B5EF4-FFF2-40B4-BE49-F238E27FC236}">
                  <a16:creationId xmlns:a16="http://schemas.microsoft.com/office/drawing/2014/main" id="{B3CF1DC0-9946-5728-AFED-0936D40F598B}"/>
                </a:ext>
              </a:extLst>
            </p:cNvPr>
            <p:cNvSpPr/>
            <p:nvPr/>
          </p:nvSpPr>
          <p:spPr>
            <a:xfrm>
              <a:off x="0" y="726477"/>
              <a:ext cx="12192000" cy="0"/>
            </a:xfrm>
            <a:custGeom>
              <a:avLst/>
              <a:gdLst/>
              <a:ahLst/>
              <a:cxnLst/>
              <a:rect l="l" t="t" r="r" b="b"/>
              <a:pathLst>
                <a:path w="12192000">
                  <a:moveTo>
                    <a:pt x="0" y="0"/>
                  </a:moveTo>
                  <a:lnTo>
                    <a:pt x="12191758" y="0"/>
                  </a:lnTo>
                </a:path>
              </a:pathLst>
            </a:custGeom>
            <a:ln w="28439">
              <a:solidFill>
                <a:srgbClr val="FDD1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8">
              <a:extLst>
                <a:ext uri="{FF2B5EF4-FFF2-40B4-BE49-F238E27FC236}">
                  <a16:creationId xmlns:a16="http://schemas.microsoft.com/office/drawing/2014/main" id="{00C1B870-CC1B-71EB-C8A6-8B9506860B2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504081" y="27711"/>
              <a:ext cx="1650606" cy="698042"/>
            </a:xfrm>
            <a:prstGeom prst="rect">
              <a:avLst/>
            </a:prstGeom>
          </p:spPr>
        </p:pic>
      </p:grpSp>
      <p:sp>
        <p:nvSpPr>
          <p:cNvPr id="2" name="object 2"/>
          <p:cNvSpPr txBox="1"/>
          <p:nvPr/>
        </p:nvSpPr>
        <p:spPr>
          <a:xfrm>
            <a:off x="353059" y="831864"/>
            <a:ext cx="5753100" cy="1771639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298450" marR="5080" indent="-285750">
              <a:lnSpc>
                <a:spcPts val="1880"/>
              </a:lnSpc>
              <a:spcBef>
                <a:spcPts val="395"/>
              </a:spcBef>
              <a:buFont typeface="Arial" panose="020B0604020202020204" pitchFamily="34" charset="0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+mj-lt"/>
                <a:cs typeface="Gill Sans MT"/>
              </a:rPr>
              <a:t>Far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from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stability,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shell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closures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have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been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shown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to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evolve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for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systems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with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imbalances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of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protons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and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neutrons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sz="2100" dirty="0">
              <a:latin typeface="+mj-lt"/>
              <a:cs typeface="Gill Sans MT"/>
            </a:endParaRPr>
          </a:p>
          <a:p>
            <a:pPr marL="241300" marR="53340" indent="-228600">
              <a:lnSpc>
                <a:spcPts val="1880"/>
              </a:lnSpc>
              <a:spcBef>
                <a:spcPts val="144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z="1800" dirty="0">
                <a:latin typeface="+mj-lt"/>
                <a:cs typeface="Gill Sans MT"/>
              </a:rPr>
              <a:t>Studies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of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light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neutron-rich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system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have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led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to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the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discovery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of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new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shell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Gill Sans MT"/>
              </a:rPr>
              <a:t>closures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654" y="-30777"/>
            <a:ext cx="9556115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Single</a:t>
            </a:r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particle evolution</a:t>
            </a:r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 nuclei</a:t>
            </a:r>
            <a:endParaRPr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88992" y="6321150"/>
            <a:ext cx="457517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10" dirty="0">
                <a:latin typeface="Arial"/>
                <a:cs typeface="Arial"/>
              </a:rPr>
              <a:t>T.Otsuka</a:t>
            </a:r>
            <a:r>
              <a:rPr sz="1100" spc="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D.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Abe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Prog.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Particle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Nuclear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Physics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59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425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Arial"/>
                <a:cs typeface="Arial"/>
              </a:rPr>
              <a:t>(2007)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36632" y="6321150"/>
            <a:ext cx="281432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D.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Steppenbeck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et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al,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Nature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502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207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Arial"/>
                <a:cs typeface="Arial"/>
              </a:rPr>
              <a:t>(2013)</a:t>
            </a:r>
            <a:endParaRPr sz="11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45621" y="3153736"/>
            <a:ext cx="4015079" cy="297215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19658" y="4679920"/>
            <a:ext cx="5135029" cy="1245089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6935412" y="2384326"/>
            <a:ext cx="5187934" cy="2294865"/>
            <a:chOff x="6400800" y="1005484"/>
            <a:chExt cx="5303520" cy="2468880"/>
          </a:xfrm>
        </p:grpSpPr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69278" y="1091183"/>
              <a:ext cx="5135029" cy="238318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010434" y="1011605"/>
              <a:ext cx="253085" cy="15911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52997" y="1005484"/>
              <a:ext cx="203403" cy="15911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400800" y="1453680"/>
              <a:ext cx="278638" cy="1146238"/>
            </a:xfrm>
            <a:prstGeom prst="rect">
              <a:avLst/>
            </a:prstGeom>
          </p:spPr>
        </p:pic>
      </p:grpSp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E5EF06C9-851E-C5D2-59D0-3BBABDF2593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4" y="2801436"/>
            <a:ext cx="2484358" cy="33244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object 4">
            <a:extLst>
              <a:ext uri="{FF2B5EF4-FFF2-40B4-BE49-F238E27FC236}">
                <a16:creationId xmlns:a16="http://schemas.microsoft.com/office/drawing/2014/main" id="{0850AD3F-4335-D231-6D35-C4A2BF5FCEBF}"/>
              </a:ext>
            </a:extLst>
          </p:cNvPr>
          <p:cNvGrpSpPr/>
          <p:nvPr/>
        </p:nvGrpSpPr>
        <p:grpSpPr>
          <a:xfrm>
            <a:off x="-6299" y="0"/>
            <a:ext cx="12204700" cy="747395"/>
            <a:chOff x="-6299" y="0"/>
            <a:chExt cx="12204700" cy="747395"/>
          </a:xfrm>
        </p:grpSpPr>
        <p:sp>
          <p:nvSpPr>
            <p:cNvPr id="22" name="object 5">
              <a:extLst>
                <a:ext uri="{FF2B5EF4-FFF2-40B4-BE49-F238E27FC236}">
                  <a16:creationId xmlns:a16="http://schemas.microsoft.com/office/drawing/2014/main" id="{1A72A47D-95F6-3D58-195D-0F93FB55BB00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12191758" y="0"/>
                  </a:moveTo>
                  <a:lnTo>
                    <a:pt x="0" y="0"/>
                  </a:lnTo>
                  <a:lnTo>
                    <a:pt x="0" y="726109"/>
                  </a:lnTo>
                  <a:lnTo>
                    <a:pt x="6095885" y="726109"/>
                  </a:lnTo>
                  <a:lnTo>
                    <a:pt x="12191758" y="726109"/>
                  </a:lnTo>
                  <a:lnTo>
                    <a:pt x="12191758" y="0"/>
                  </a:lnTo>
                  <a:close/>
                </a:path>
              </a:pathLst>
            </a:custGeom>
            <a:solidFill>
              <a:srgbClr val="5C2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6">
              <a:extLst>
                <a:ext uri="{FF2B5EF4-FFF2-40B4-BE49-F238E27FC236}">
                  <a16:creationId xmlns:a16="http://schemas.microsoft.com/office/drawing/2014/main" id="{F5752E13-DF73-3DB2-8018-7E49E7C0D0A4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6095885" y="726109"/>
                  </a:moveTo>
                  <a:lnTo>
                    <a:pt x="0" y="726109"/>
                  </a:lnTo>
                  <a:lnTo>
                    <a:pt x="0" y="0"/>
                  </a:lnTo>
                  <a:lnTo>
                    <a:pt x="12191758" y="0"/>
                  </a:lnTo>
                  <a:lnTo>
                    <a:pt x="12191758" y="726109"/>
                  </a:lnTo>
                  <a:lnTo>
                    <a:pt x="6095885" y="726109"/>
                  </a:lnTo>
                  <a:close/>
                </a:path>
              </a:pathLst>
            </a:custGeom>
            <a:ln w="12599">
              <a:solidFill>
                <a:srgbClr val="3153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7">
              <a:extLst>
                <a:ext uri="{FF2B5EF4-FFF2-40B4-BE49-F238E27FC236}">
                  <a16:creationId xmlns:a16="http://schemas.microsoft.com/office/drawing/2014/main" id="{6E9D9C61-9F08-DF53-BC6D-C9259C0B36AE}"/>
                </a:ext>
              </a:extLst>
            </p:cNvPr>
            <p:cNvSpPr/>
            <p:nvPr/>
          </p:nvSpPr>
          <p:spPr>
            <a:xfrm>
              <a:off x="0" y="726477"/>
              <a:ext cx="12192000" cy="0"/>
            </a:xfrm>
            <a:custGeom>
              <a:avLst/>
              <a:gdLst/>
              <a:ahLst/>
              <a:cxnLst/>
              <a:rect l="l" t="t" r="r" b="b"/>
              <a:pathLst>
                <a:path w="12192000">
                  <a:moveTo>
                    <a:pt x="0" y="0"/>
                  </a:moveTo>
                  <a:lnTo>
                    <a:pt x="12191758" y="0"/>
                  </a:lnTo>
                </a:path>
              </a:pathLst>
            </a:custGeom>
            <a:ln w="28439">
              <a:solidFill>
                <a:srgbClr val="FDD1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8">
              <a:extLst>
                <a:ext uri="{FF2B5EF4-FFF2-40B4-BE49-F238E27FC236}">
                  <a16:creationId xmlns:a16="http://schemas.microsoft.com/office/drawing/2014/main" id="{7888F17E-55F7-4175-9B3B-EA5E16E272B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504081" y="27711"/>
              <a:ext cx="1650606" cy="698042"/>
            </a:xfrm>
            <a:prstGeom prst="rect">
              <a:avLst/>
            </a:prstGeom>
          </p:spPr>
        </p:pic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306" y="-30777"/>
            <a:ext cx="9976485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Single-particle evolution – heavy nuclei</a:t>
            </a:r>
            <a:endParaRPr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1384" y="925817"/>
            <a:ext cx="5906135" cy="1835150"/>
          </a:xfrm>
          <a:prstGeom prst="rect">
            <a:avLst/>
          </a:prstGeom>
        </p:spPr>
        <p:txBody>
          <a:bodyPr vert="horz" wrap="square" lIns="0" tIns="31114" rIns="0" bIns="0" rtlCol="0">
            <a:spAutoFit/>
          </a:bodyPr>
          <a:lstStyle/>
          <a:p>
            <a:pPr marL="298450" marR="5080" indent="-285750">
              <a:lnSpc>
                <a:spcPct val="93300"/>
              </a:lnSpc>
              <a:spcBef>
                <a:spcPts val="244"/>
              </a:spcBef>
              <a:buFont typeface="Arial" panose="020B0604020202020204" pitchFamily="34" charset="0"/>
              <a:buChar char="•"/>
              <a:tabLst>
                <a:tab pos="157480" algn="l"/>
              </a:tabLst>
            </a:pPr>
            <a:r>
              <a:rPr sz="1800" dirty="0">
                <a:latin typeface="+mj-lt"/>
                <a:cs typeface="Arial"/>
              </a:rPr>
              <a:t>In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heavier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stable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nuclei</a:t>
            </a:r>
            <a:r>
              <a:rPr sz="1800" spc="25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trends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have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also</a:t>
            </a:r>
            <a:r>
              <a:rPr sz="1800" spc="25" dirty="0">
                <a:latin typeface="+mj-lt"/>
                <a:cs typeface="Times New Roman"/>
              </a:rPr>
              <a:t> </a:t>
            </a:r>
            <a:r>
              <a:rPr sz="1800" spc="-20" dirty="0">
                <a:latin typeface="+mj-lt"/>
                <a:cs typeface="Arial"/>
              </a:rPr>
              <a:t>been</a:t>
            </a:r>
            <a:r>
              <a:rPr sz="1800" spc="-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observed,</a:t>
            </a:r>
            <a:r>
              <a:rPr sz="1800" spc="25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particularly</a:t>
            </a:r>
            <a:r>
              <a:rPr sz="1800" spc="3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in</a:t>
            </a:r>
            <a:r>
              <a:rPr sz="1800" spc="30" dirty="0">
                <a:latin typeface="+mj-lt"/>
                <a:cs typeface="Times New Roman"/>
              </a:rPr>
              <a:t> </a:t>
            </a:r>
            <a:r>
              <a:rPr sz="1800" spc="-10" dirty="0">
                <a:latin typeface="+mj-lt"/>
                <a:cs typeface="Arial"/>
              </a:rPr>
              <a:t>high-</a:t>
            </a:r>
            <a:r>
              <a:rPr sz="1800" dirty="0">
                <a:latin typeface="+mj-lt"/>
                <a:cs typeface="Arial"/>
              </a:rPr>
              <a:t>j</a:t>
            </a:r>
            <a:r>
              <a:rPr sz="1800" spc="3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states</a:t>
            </a:r>
            <a:r>
              <a:rPr sz="1800" spc="35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as</a:t>
            </a:r>
            <a:r>
              <a:rPr sz="1800" spc="3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other</a:t>
            </a:r>
            <a:r>
              <a:rPr sz="1800" spc="30" dirty="0">
                <a:latin typeface="+mj-lt"/>
                <a:cs typeface="Times New Roman"/>
              </a:rPr>
              <a:t> </a:t>
            </a:r>
            <a:r>
              <a:rPr sz="1800" spc="-10" dirty="0">
                <a:latin typeface="+mj-lt"/>
                <a:cs typeface="Arial"/>
              </a:rPr>
              <a:t>high-</a:t>
            </a:r>
            <a:r>
              <a:rPr sz="1800" dirty="0">
                <a:latin typeface="+mj-lt"/>
                <a:cs typeface="Arial"/>
              </a:rPr>
              <a:t>j</a:t>
            </a:r>
            <a:r>
              <a:rPr sz="1800" spc="30" dirty="0">
                <a:latin typeface="+mj-lt"/>
                <a:cs typeface="Times New Roman"/>
              </a:rPr>
              <a:t> </a:t>
            </a:r>
            <a:r>
              <a:rPr sz="1800" spc="-10" dirty="0">
                <a:latin typeface="+mj-lt"/>
                <a:cs typeface="Arial"/>
              </a:rPr>
              <a:t>states</a:t>
            </a:r>
            <a:r>
              <a:rPr sz="1800" spc="-1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fill</a:t>
            </a:r>
            <a:r>
              <a:rPr sz="1800" spc="3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with</a:t>
            </a:r>
            <a:r>
              <a:rPr sz="1800" spc="40" dirty="0">
                <a:latin typeface="+mj-lt"/>
                <a:cs typeface="Times New Roman"/>
              </a:rPr>
              <a:t> </a:t>
            </a:r>
            <a:r>
              <a:rPr sz="1800" spc="-10" dirty="0">
                <a:latin typeface="+mj-lt"/>
                <a:cs typeface="Arial"/>
              </a:rPr>
              <a:t>nucleons</a:t>
            </a:r>
            <a:endParaRPr sz="1800" dirty="0">
              <a:latin typeface="+mj-lt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750" dirty="0">
              <a:latin typeface="+mj-lt"/>
              <a:cs typeface="Arial"/>
            </a:endParaRPr>
          </a:p>
          <a:p>
            <a:pPr marL="298450" marR="164465" indent="-285750">
              <a:lnSpc>
                <a:spcPct val="93300"/>
              </a:lnSpc>
              <a:buFont typeface="Arial" panose="020B0604020202020204" pitchFamily="34" charset="0"/>
              <a:buChar char="•"/>
              <a:tabLst>
                <a:tab pos="157480" algn="l"/>
              </a:tabLst>
            </a:pPr>
            <a:r>
              <a:rPr sz="1800" dirty="0">
                <a:latin typeface="+mj-lt"/>
                <a:cs typeface="Arial"/>
              </a:rPr>
              <a:t>Studying</a:t>
            </a:r>
            <a:r>
              <a:rPr sz="1800" spc="-5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chains</a:t>
            </a:r>
            <a:r>
              <a:rPr sz="1800" spc="1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of</a:t>
            </a:r>
            <a:r>
              <a:rPr sz="1800" spc="1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isotopes/isotones</a:t>
            </a:r>
            <a:r>
              <a:rPr sz="1800" spc="15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near</a:t>
            </a:r>
            <a:r>
              <a:rPr sz="1800" spc="1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closed</a:t>
            </a:r>
            <a:r>
              <a:rPr sz="1800" spc="10" dirty="0">
                <a:latin typeface="+mj-lt"/>
                <a:cs typeface="Times New Roman"/>
              </a:rPr>
              <a:t> </a:t>
            </a:r>
            <a:r>
              <a:rPr sz="1800" spc="-10" dirty="0">
                <a:latin typeface="+mj-lt"/>
                <a:cs typeface="Arial"/>
              </a:rPr>
              <a:t>shells</a:t>
            </a:r>
            <a:r>
              <a:rPr sz="1800" spc="-1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have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pointed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to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the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inclusion</a:t>
            </a:r>
            <a:r>
              <a:rPr sz="1800" spc="25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of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tensor</a:t>
            </a:r>
            <a:r>
              <a:rPr sz="1800" spc="2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interaction</a:t>
            </a:r>
            <a:r>
              <a:rPr sz="1800" spc="25" dirty="0">
                <a:latin typeface="+mj-lt"/>
                <a:cs typeface="Times New Roman"/>
              </a:rPr>
              <a:t> </a:t>
            </a:r>
            <a:r>
              <a:rPr sz="1800" spc="-25" dirty="0">
                <a:latin typeface="+mj-lt"/>
                <a:cs typeface="Arial"/>
              </a:rPr>
              <a:t>to</a:t>
            </a:r>
            <a:r>
              <a:rPr sz="1800" spc="-25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explain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spc="-10" dirty="0">
                <a:latin typeface="+mj-lt"/>
                <a:cs typeface="Arial"/>
              </a:rPr>
              <a:t>systematics</a:t>
            </a:r>
            <a:endParaRPr sz="1800" dirty="0">
              <a:latin typeface="+mj-lt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28798" y="6131523"/>
            <a:ext cx="301879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Otsuka</a:t>
            </a:r>
            <a:r>
              <a:rPr sz="1100" spc="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et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al.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Phys.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Rev.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Lett.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95,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232502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Arial"/>
                <a:cs typeface="Arial"/>
              </a:rPr>
              <a:t>(2005)</a:t>
            </a:r>
            <a:endParaRPr sz="1100" dirty="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71151" y="3229799"/>
            <a:ext cx="6151245" cy="2726055"/>
            <a:chOff x="365759" y="2859481"/>
            <a:chExt cx="6151245" cy="272605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07080" y="3096812"/>
              <a:ext cx="3209543" cy="234999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210483" y="3017164"/>
              <a:ext cx="713740" cy="645795"/>
            </a:xfrm>
            <a:custGeom>
              <a:avLst/>
              <a:gdLst/>
              <a:ahLst/>
              <a:cxnLst/>
              <a:rect l="l" t="t" r="r" b="b"/>
              <a:pathLst>
                <a:path w="713739" h="645795">
                  <a:moveTo>
                    <a:pt x="713155" y="0"/>
                  </a:moveTo>
                  <a:lnTo>
                    <a:pt x="0" y="0"/>
                  </a:lnTo>
                  <a:lnTo>
                    <a:pt x="0" y="645477"/>
                  </a:lnTo>
                  <a:lnTo>
                    <a:pt x="356755" y="645477"/>
                  </a:lnTo>
                  <a:lnTo>
                    <a:pt x="713155" y="645477"/>
                  </a:lnTo>
                  <a:lnTo>
                    <a:pt x="7131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210483" y="3017164"/>
              <a:ext cx="713740" cy="645795"/>
            </a:xfrm>
            <a:custGeom>
              <a:avLst/>
              <a:gdLst/>
              <a:ahLst/>
              <a:cxnLst/>
              <a:rect l="l" t="t" r="r" b="b"/>
              <a:pathLst>
                <a:path w="713739" h="645795">
                  <a:moveTo>
                    <a:pt x="356755" y="645477"/>
                  </a:moveTo>
                  <a:lnTo>
                    <a:pt x="0" y="645477"/>
                  </a:lnTo>
                  <a:lnTo>
                    <a:pt x="0" y="0"/>
                  </a:lnTo>
                  <a:lnTo>
                    <a:pt x="713155" y="0"/>
                  </a:lnTo>
                  <a:lnTo>
                    <a:pt x="713155" y="645477"/>
                  </a:lnTo>
                  <a:lnTo>
                    <a:pt x="356755" y="645477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759" y="2859481"/>
              <a:ext cx="2926079" cy="2725559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7945444" y="6131523"/>
            <a:ext cx="296672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D.K.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Sharp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et</a:t>
            </a:r>
            <a:r>
              <a:rPr sz="1100" spc="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al,</a:t>
            </a:r>
            <a:r>
              <a:rPr sz="1100" spc="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Phys.Rev.C</a:t>
            </a:r>
            <a:r>
              <a:rPr sz="1100" spc="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87</a:t>
            </a:r>
            <a:r>
              <a:rPr sz="1100" spc="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014312</a:t>
            </a:r>
            <a:r>
              <a:rPr sz="1100" spc="1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Arial"/>
                <a:cs typeface="Arial"/>
              </a:rPr>
              <a:t>(2013)</a:t>
            </a:r>
            <a:endParaRPr sz="1100" dirty="0">
              <a:latin typeface="Arial"/>
              <a:cs typeface="Arial"/>
            </a:endParaRPr>
          </a:p>
        </p:txBody>
      </p: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945444" y="1263483"/>
            <a:ext cx="2758681" cy="4691875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271151" y="3786377"/>
            <a:ext cx="178435" cy="806450"/>
          </a:xfrm>
          <a:prstGeom prst="rect">
            <a:avLst/>
          </a:prstGeom>
        </p:spPr>
        <p:txBody>
          <a:bodyPr vert="vert270" wrap="square" lIns="0" tIns="107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1500" spc="-15" baseline="5555" dirty="0">
                <a:latin typeface="Arial"/>
                <a:cs typeface="Arial"/>
              </a:rPr>
              <a:t>En</a:t>
            </a:r>
            <a:r>
              <a:rPr sz="1500" spc="-15" baseline="2777" dirty="0">
                <a:latin typeface="Arial"/>
                <a:cs typeface="Arial"/>
              </a:rPr>
              <a:t>ergy</a:t>
            </a:r>
            <a:r>
              <a:rPr sz="1500" spc="-89" baseline="2777" dirty="0">
                <a:latin typeface="Times New Roman"/>
                <a:cs typeface="Times New Roman"/>
              </a:rPr>
              <a:t> </a:t>
            </a:r>
            <a:r>
              <a:rPr sz="1500" spc="-15" baseline="2777" dirty="0">
                <a:latin typeface="Arial"/>
                <a:cs typeface="Arial"/>
              </a:rPr>
              <a:t>(M</a:t>
            </a:r>
            <a:r>
              <a:rPr sz="1000" spc="-10" dirty="0">
                <a:latin typeface="Arial"/>
                <a:cs typeface="Arial"/>
              </a:rPr>
              <a:t>eV)</a:t>
            </a:r>
            <a:endParaRPr sz="10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4619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object 4">
            <a:extLst>
              <a:ext uri="{FF2B5EF4-FFF2-40B4-BE49-F238E27FC236}">
                <a16:creationId xmlns:a16="http://schemas.microsoft.com/office/drawing/2014/main" id="{CED8531F-FD24-4363-C7E6-95169F25252C}"/>
              </a:ext>
            </a:extLst>
          </p:cNvPr>
          <p:cNvGrpSpPr/>
          <p:nvPr/>
        </p:nvGrpSpPr>
        <p:grpSpPr>
          <a:xfrm>
            <a:off x="-6299" y="0"/>
            <a:ext cx="12204700" cy="747395"/>
            <a:chOff x="-6299" y="0"/>
            <a:chExt cx="12204700" cy="747395"/>
          </a:xfrm>
        </p:grpSpPr>
        <p:sp>
          <p:nvSpPr>
            <p:cNvPr id="58" name="object 5">
              <a:extLst>
                <a:ext uri="{FF2B5EF4-FFF2-40B4-BE49-F238E27FC236}">
                  <a16:creationId xmlns:a16="http://schemas.microsoft.com/office/drawing/2014/main" id="{A6F1EDF7-B419-F9DD-9DF4-101B84B64FAD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12191758" y="0"/>
                  </a:moveTo>
                  <a:lnTo>
                    <a:pt x="0" y="0"/>
                  </a:lnTo>
                  <a:lnTo>
                    <a:pt x="0" y="726109"/>
                  </a:lnTo>
                  <a:lnTo>
                    <a:pt x="6095885" y="726109"/>
                  </a:lnTo>
                  <a:lnTo>
                    <a:pt x="12191758" y="726109"/>
                  </a:lnTo>
                  <a:lnTo>
                    <a:pt x="12191758" y="0"/>
                  </a:lnTo>
                  <a:close/>
                </a:path>
              </a:pathLst>
            </a:custGeom>
            <a:solidFill>
              <a:srgbClr val="5C2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6">
              <a:extLst>
                <a:ext uri="{FF2B5EF4-FFF2-40B4-BE49-F238E27FC236}">
                  <a16:creationId xmlns:a16="http://schemas.microsoft.com/office/drawing/2014/main" id="{9E69D342-454B-5275-5155-54266D9D7A07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6095885" y="726109"/>
                  </a:moveTo>
                  <a:lnTo>
                    <a:pt x="0" y="726109"/>
                  </a:lnTo>
                  <a:lnTo>
                    <a:pt x="0" y="0"/>
                  </a:lnTo>
                  <a:lnTo>
                    <a:pt x="12191758" y="0"/>
                  </a:lnTo>
                  <a:lnTo>
                    <a:pt x="12191758" y="726109"/>
                  </a:lnTo>
                  <a:lnTo>
                    <a:pt x="6095885" y="726109"/>
                  </a:lnTo>
                  <a:close/>
                </a:path>
              </a:pathLst>
            </a:custGeom>
            <a:ln w="12599">
              <a:solidFill>
                <a:srgbClr val="3153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7">
              <a:extLst>
                <a:ext uri="{FF2B5EF4-FFF2-40B4-BE49-F238E27FC236}">
                  <a16:creationId xmlns:a16="http://schemas.microsoft.com/office/drawing/2014/main" id="{2DD088BF-67A2-379A-C45D-E1B8F76E2D5E}"/>
                </a:ext>
              </a:extLst>
            </p:cNvPr>
            <p:cNvSpPr/>
            <p:nvPr/>
          </p:nvSpPr>
          <p:spPr>
            <a:xfrm>
              <a:off x="0" y="726477"/>
              <a:ext cx="12192000" cy="0"/>
            </a:xfrm>
            <a:custGeom>
              <a:avLst/>
              <a:gdLst/>
              <a:ahLst/>
              <a:cxnLst/>
              <a:rect l="l" t="t" r="r" b="b"/>
              <a:pathLst>
                <a:path w="12192000">
                  <a:moveTo>
                    <a:pt x="0" y="0"/>
                  </a:moveTo>
                  <a:lnTo>
                    <a:pt x="12191758" y="0"/>
                  </a:lnTo>
                </a:path>
              </a:pathLst>
            </a:custGeom>
            <a:ln w="28439">
              <a:solidFill>
                <a:srgbClr val="FDD1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8">
              <a:extLst>
                <a:ext uri="{FF2B5EF4-FFF2-40B4-BE49-F238E27FC236}">
                  <a16:creationId xmlns:a16="http://schemas.microsoft.com/office/drawing/2014/main" id="{F457DFED-F4F1-E7A9-3B50-761A787FDEB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504081" y="27711"/>
              <a:ext cx="1650606" cy="698042"/>
            </a:xfrm>
            <a:prstGeom prst="rect">
              <a:avLst/>
            </a:prstGeom>
          </p:spPr>
        </p:pic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306" y="-27466"/>
            <a:ext cx="9679305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Single</a:t>
            </a:r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particle evolution along N=126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6205782" y="863798"/>
            <a:ext cx="5840730" cy="2957195"/>
            <a:chOff x="6244283" y="2179153"/>
            <a:chExt cx="5840730" cy="2957195"/>
          </a:xfrm>
        </p:grpSpPr>
        <p:sp>
          <p:nvSpPr>
            <p:cNvPr id="4" name="object 4"/>
            <p:cNvSpPr/>
            <p:nvPr/>
          </p:nvSpPr>
          <p:spPr>
            <a:xfrm>
              <a:off x="7596365" y="4931638"/>
              <a:ext cx="372745" cy="0"/>
            </a:xfrm>
            <a:custGeom>
              <a:avLst/>
              <a:gdLst/>
              <a:ahLst/>
              <a:cxnLst/>
              <a:rect l="l" t="t" r="r" b="b"/>
              <a:pathLst>
                <a:path w="372745">
                  <a:moveTo>
                    <a:pt x="0" y="0"/>
                  </a:moveTo>
                  <a:lnTo>
                    <a:pt x="372592" y="0"/>
                  </a:lnTo>
                </a:path>
              </a:pathLst>
            </a:custGeom>
            <a:ln w="25416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596365" y="4321441"/>
              <a:ext cx="385445" cy="0"/>
            </a:xfrm>
            <a:custGeom>
              <a:avLst/>
              <a:gdLst/>
              <a:ahLst/>
              <a:cxnLst/>
              <a:rect l="l" t="t" r="r" b="b"/>
              <a:pathLst>
                <a:path w="385445">
                  <a:moveTo>
                    <a:pt x="0" y="0"/>
                  </a:moveTo>
                  <a:lnTo>
                    <a:pt x="385191" y="0"/>
                  </a:lnTo>
                </a:path>
              </a:pathLst>
            </a:custGeom>
            <a:ln w="25416">
              <a:solidFill>
                <a:srgbClr val="9300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596365" y="3705123"/>
              <a:ext cx="439420" cy="0"/>
            </a:xfrm>
            <a:custGeom>
              <a:avLst/>
              <a:gdLst/>
              <a:ahLst/>
              <a:cxnLst/>
              <a:rect l="l" t="t" r="r" b="b"/>
              <a:pathLst>
                <a:path w="439420">
                  <a:moveTo>
                    <a:pt x="0" y="0"/>
                  </a:moveTo>
                  <a:lnTo>
                    <a:pt x="438835" y="0"/>
                  </a:lnTo>
                </a:path>
              </a:pathLst>
            </a:custGeom>
            <a:ln w="2541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596365" y="3338639"/>
              <a:ext cx="439420" cy="0"/>
            </a:xfrm>
            <a:custGeom>
              <a:avLst/>
              <a:gdLst/>
              <a:ahLst/>
              <a:cxnLst/>
              <a:rect l="l" t="t" r="r" b="b"/>
              <a:pathLst>
                <a:path w="439420">
                  <a:moveTo>
                    <a:pt x="0" y="0"/>
                  </a:moveTo>
                  <a:lnTo>
                    <a:pt x="438835" y="0"/>
                  </a:lnTo>
                </a:path>
              </a:pathLst>
            </a:custGeom>
            <a:ln w="254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492756" y="4931638"/>
              <a:ext cx="398780" cy="0"/>
            </a:xfrm>
            <a:custGeom>
              <a:avLst/>
              <a:gdLst/>
              <a:ahLst/>
              <a:cxnLst/>
              <a:rect l="l" t="t" r="r" b="b"/>
              <a:pathLst>
                <a:path w="398779">
                  <a:moveTo>
                    <a:pt x="0" y="0"/>
                  </a:moveTo>
                  <a:lnTo>
                    <a:pt x="398526" y="0"/>
                  </a:lnTo>
                </a:path>
              </a:pathLst>
            </a:custGeom>
            <a:ln w="25416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492756" y="4394885"/>
              <a:ext cx="426084" cy="0"/>
            </a:xfrm>
            <a:custGeom>
              <a:avLst/>
              <a:gdLst/>
              <a:ahLst/>
              <a:cxnLst/>
              <a:rect l="l" t="t" r="r" b="b"/>
              <a:pathLst>
                <a:path w="426084">
                  <a:moveTo>
                    <a:pt x="0" y="0"/>
                  </a:moveTo>
                  <a:lnTo>
                    <a:pt x="425526" y="0"/>
                  </a:lnTo>
                </a:path>
              </a:pathLst>
            </a:custGeom>
            <a:ln w="25416">
              <a:solidFill>
                <a:srgbClr val="9300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492756" y="3521519"/>
              <a:ext cx="179070" cy="588010"/>
            </a:xfrm>
            <a:custGeom>
              <a:avLst/>
              <a:gdLst/>
              <a:ahLst/>
              <a:cxnLst/>
              <a:rect l="l" t="t" r="r" b="b"/>
              <a:pathLst>
                <a:path w="179070" h="588010">
                  <a:moveTo>
                    <a:pt x="0" y="587883"/>
                  </a:moveTo>
                  <a:lnTo>
                    <a:pt x="125285" y="587883"/>
                  </a:lnTo>
                </a:path>
                <a:path w="179070" h="588010">
                  <a:moveTo>
                    <a:pt x="0" y="0"/>
                  </a:moveTo>
                  <a:lnTo>
                    <a:pt x="178917" y="0"/>
                  </a:lnTo>
                </a:path>
              </a:pathLst>
            </a:custGeom>
            <a:ln w="2541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492756" y="3298316"/>
              <a:ext cx="251460" cy="0"/>
            </a:xfrm>
            <a:custGeom>
              <a:avLst/>
              <a:gdLst/>
              <a:ahLst/>
              <a:cxnLst/>
              <a:rect l="l" t="t" r="r" b="b"/>
              <a:pathLst>
                <a:path w="251459">
                  <a:moveTo>
                    <a:pt x="0" y="0"/>
                  </a:moveTo>
                  <a:lnTo>
                    <a:pt x="251282" y="0"/>
                  </a:lnTo>
                </a:path>
              </a:pathLst>
            </a:custGeom>
            <a:ln w="254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492756" y="2863443"/>
              <a:ext cx="130175" cy="26034"/>
            </a:xfrm>
            <a:custGeom>
              <a:avLst/>
              <a:gdLst/>
              <a:ahLst/>
              <a:cxnLst/>
              <a:rect l="l" t="t" r="r" b="b"/>
              <a:pathLst>
                <a:path w="130175" h="26035">
                  <a:moveTo>
                    <a:pt x="0" y="25552"/>
                  </a:moveTo>
                  <a:lnTo>
                    <a:pt x="129603" y="25552"/>
                  </a:lnTo>
                </a:path>
                <a:path w="130175" h="26035">
                  <a:moveTo>
                    <a:pt x="0" y="0"/>
                  </a:moveTo>
                  <a:lnTo>
                    <a:pt x="53644" y="0"/>
                  </a:lnTo>
                </a:path>
              </a:pathLst>
            </a:custGeom>
            <a:ln w="25416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492756" y="2845803"/>
              <a:ext cx="58419" cy="0"/>
            </a:xfrm>
            <a:custGeom>
              <a:avLst/>
              <a:gdLst/>
              <a:ahLst/>
              <a:cxnLst/>
              <a:rect l="l" t="t" r="r" b="b"/>
              <a:pathLst>
                <a:path w="58420">
                  <a:moveTo>
                    <a:pt x="0" y="0"/>
                  </a:moveTo>
                  <a:lnTo>
                    <a:pt x="57962" y="0"/>
                  </a:lnTo>
                </a:path>
              </a:pathLst>
            </a:custGeom>
            <a:ln w="2541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492756" y="2687764"/>
              <a:ext cx="143510" cy="0"/>
            </a:xfrm>
            <a:custGeom>
              <a:avLst/>
              <a:gdLst/>
              <a:ahLst/>
              <a:cxnLst/>
              <a:rect l="l" t="t" r="r" b="b"/>
              <a:pathLst>
                <a:path w="143509">
                  <a:moveTo>
                    <a:pt x="0" y="0"/>
                  </a:moveTo>
                  <a:lnTo>
                    <a:pt x="142925" y="0"/>
                  </a:lnTo>
                </a:path>
              </a:pathLst>
            </a:custGeom>
            <a:ln w="25416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492756" y="2649956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2541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388437" y="4931638"/>
              <a:ext cx="448945" cy="0"/>
            </a:xfrm>
            <a:custGeom>
              <a:avLst/>
              <a:gdLst/>
              <a:ahLst/>
              <a:cxnLst/>
              <a:rect l="l" t="t" r="r" b="b"/>
              <a:pathLst>
                <a:path w="448945">
                  <a:moveTo>
                    <a:pt x="0" y="0"/>
                  </a:moveTo>
                  <a:lnTo>
                    <a:pt x="448564" y="0"/>
                  </a:lnTo>
                </a:path>
              </a:pathLst>
            </a:custGeom>
            <a:ln w="25416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388437" y="4379404"/>
              <a:ext cx="448945" cy="0"/>
            </a:xfrm>
            <a:custGeom>
              <a:avLst/>
              <a:gdLst/>
              <a:ahLst/>
              <a:cxnLst/>
              <a:rect l="l" t="t" r="r" b="b"/>
              <a:pathLst>
                <a:path w="448945">
                  <a:moveTo>
                    <a:pt x="0" y="0"/>
                  </a:moveTo>
                  <a:lnTo>
                    <a:pt x="448564" y="0"/>
                  </a:lnTo>
                </a:path>
              </a:pathLst>
            </a:custGeom>
            <a:ln w="25416">
              <a:solidFill>
                <a:srgbClr val="9300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388437" y="4229277"/>
              <a:ext cx="448945" cy="0"/>
            </a:xfrm>
            <a:custGeom>
              <a:avLst/>
              <a:gdLst/>
              <a:ahLst/>
              <a:cxnLst/>
              <a:rect l="l" t="t" r="r" b="b"/>
              <a:pathLst>
                <a:path w="448945">
                  <a:moveTo>
                    <a:pt x="0" y="0"/>
                  </a:moveTo>
                  <a:lnTo>
                    <a:pt x="448564" y="0"/>
                  </a:lnTo>
                </a:path>
              </a:pathLst>
            </a:custGeom>
            <a:ln w="25416">
              <a:solidFill>
                <a:srgbClr val="3FE0D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284485" y="4931638"/>
              <a:ext cx="448309" cy="0"/>
            </a:xfrm>
            <a:custGeom>
              <a:avLst/>
              <a:gdLst/>
              <a:ahLst/>
              <a:cxnLst/>
              <a:rect l="l" t="t" r="r" b="b"/>
              <a:pathLst>
                <a:path w="448309">
                  <a:moveTo>
                    <a:pt x="0" y="0"/>
                  </a:moveTo>
                  <a:lnTo>
                    <a:pt x="448195" y="0"/>
                  </a:lnTo>
                </a:path>
              </a:pathLst>
            </a:custGeom>
            <a:ln w="25416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284485" y="4326115"/>
              <a:ext cx="448309" cy="0"/>
            </a:xfrm>
            <a:custGeom>
              <a:avLst/>
              <a:gdLst/>
              <a:ahLst/>
              <a:cxnLst/>
              <a:rect l="l" t="t" r="r" b="b"/>
              <a:pathLst>
                <a:path w="448309">
                  <a:moveTo>
                    <a:pt x="0" y="0"/>
                  </a:moveTo>
                  <a:lnTo>
                    <a:pt x="448195" y="0"/>
                  </a:lnTo>
                </a:path>
              </a:pathLst>
            </a:custGeom>
            <a:ln w="25416">
              <a:solidFill>
                <a:srgbClr val="3FE0D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1180876" y="4931638"/>
              <a:ext cx="447675" cy="0"/>
            </a:xfrm>
            <a:custGeom>
              <a:avLst/>
              <a:gdLst/>
              <a:ahLst/>
              <a:cxnLst/>
              <a:rect l="l" t="t" r="r" b="b"/>
              <a:pathLst>
                <a:path w="447675">
                  <a:moveTo>
                    <a:pt x="0" y="0"/>
                  </a:moveTo>
                  <a:lnTo>
                    <a:pt x="447484" y="0"/>
                  </a:lnTo>
                </a:path>
              </a:pathLst>
            </a:custGeom>
            <a:ln w="25416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1180876" y="4403521"/>
              <a:ext cx="447675" cy="0"/>
            </a:xfrm>
            <a:custGeom>
              <a:avLst/>
              <a:gdLst/>
              <a:ahLst/>
              <a:cxnLst/>
              <a:rect l="l" t="t" r="r" b="b"/>
              <a:pathLst>
                <a:path w="447675">
                  <a:moveTo>
                    <a:pt x="0" y="0"/>
                  </a:moveTo>
                  <a:lnTo>
                    <a:pt x="447484" y="0"/>
                  </a:lnTo>
                </a:path>
              </a:pathLst>
            </a:custGeom>
            <a:ln w="25416">
              <a:solidFill>
                <a:srgbClr val="3FE0D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701040" y="4931638"/>
              <a:ext cx="367665" cy="0"/>
            </a:xfrm>
            <a:custGeom>
              <a:avLst/>
              <a:gdLst/>
              <a:ahLst/>
              <a:cxnLst/>
              <a:rect l="l" t="t" r="r" b="b"/>
              <a:pathLst>
                <a:path w="367665">
                  <a:moveTo>
                    <a:pt x="0" y="0"/>
                  </a:moveTo>
                  <a:lnTo>
                    <a:pt x="367195" y="0"/>
                  </a:lnTo>
                </a:path>
              </a:pathLst>
            </a:custGeom>
            <a:ln w="25416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701040" y="3512883"/>
              <a:ext cx="210185" cy="482600"/>
            </a:xfrm>
            <a:custGeom>
              <a:avLst/>
              <a:gdLst/>
              <a:ahLst/>
              <a:cxnLst/>
              <a:rect l="l" t="t" r="r" b="b"/>
              <a:pathLst>
                <a:path w="210184" h="482600">
                  <a:moveTo>
                    <a:pt x="0" y="482396"/>
                  </a:moveTo>
                  <a:lnTo>
                    <a:pt x="209880" y="482396"/>
                  </a:lnTo>
                </a:path>
                <a:path w="210184" h="482600">
                  <a:moveTo>
                    <a:pt x="0" y="164515"/>
                  </a:moveTo>
                  <a:lnTo>
                    <a:pt x="57594" y="164515"/>
                  </a:lnTo>
                </a:path>
                <a:path w="210184" h="482600">
                  <a:moveTo>
                    <a:pt x="0" y="0"/>
                  </a:moveTo>
                  <a:lnTo>
                    <a:pt x="187921" y="0"/>
                  </a:lnTo>
                </a:path>
              </a:pathLst>
            </a:custGeom>
            <a:ln w="2541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701040" y="3395154"/>
              <a:ext cx="448309" cy="0"/>
            </a:xfrm>
            <a:custGeom>
              <a:avLst/>
              <a:gdLst/>
              <a:ahLst/>
              <a:cxnLst/>
              <a:rect l="l" t="t" r="r" b="b"/>
              <a:pathLst>
                <a:path w="448309">
                  <a:moveTo>
                    <a:pt x="0" y="0"/>
                  </a:moveTo>
                  <a:lnTo>
                    <a:pt x="447840" y="0"/>
                  </a:lnTo>
                </a:path>
              </a:pathLst>
            </a:custGeom>
            <a:ln w="254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701040" y="3101759"/>
              <a:ext cx="448309" cy="0"/>
            </a:xfrm>
            <a:custGeom>
              <a:avLst/>
              <a:gdLst/>
              <a:ahLst/>
              <a:cxnLst/>
              <a:rect l="l" t="t" r="r" b="b"/>
              <a:pathLst>
                <a:path w="448309">
                  <a:moveTo>
                    <a:pt x="0" y="0"/>
                  </a:moveTo>
                  <a:lnTo>
                    <a:pt x="447840" y="0"/>
                  </a:lnTo>
                </a:path>
              </a:pathLst>
            </a:custGeom>
            <a:ln w="2541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701040" y="2948393"/>
              <a:ext cx="278130" cy="0"/>
            </a:xfrm>
            <a:custGeom>
              <a:avLst/>
              <a:gdLst/>
              <a:ahLst/>
              <a:cxnLst/>
              <a:rect l="l" t="t" r="r" b="b"/>
              <a:pathLst>
                <a:path w="278129">
                  <a:moveTo>
                    <a:pt x="0" y="0"/>
                  </a:moveTo>
                  <a:lnTo>
                    <a:pt x="277558" y="0"/>
                  </a:lnTo>
                </a:path>
              </a:pathLst>
            </a:custGeom>
            <a:ln w="25416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252845" y="2187714"/>
              <a:ext cx="5823585" cy="2940050"/>
            </a:xfrm>
            <a:custGeom>
              <a:avLst/>
              <a:gdLst/>
              <a:ahLst/>
              <a:cxnLst/>
              <a:rect l="l" t="t" r="r" b="b"/>
              <a:pathLst>
                <a:path w="5823584" h="2940050">
                  <a:moveTo>
                    <a:pt x="0" y="2939770"/>
                  </a:moveTo>
                  <a:lnTo>
                    <a:pt x="5823356" y="2939770"/>
                  </a:lnTo>
                </a:path>
                <a:path w="5823584" h="2940050">
                  <a:moveTo>
                    <a:pt x="0" y="0"/>
                  </a:moveTo>
                  <a:lnTo>
                    <a:pt x="5823356" y="0"/>
                  </a:lnTo>
                </a:path>
                <a:path w="5823584" h="2940050">
                  <a:moveTo>
                    <a:pt x="0" y="2939770"/>
                  </a:moveTo>
                  <a:lnTo>
                    <a:pt x="0" y="0"/>
                  </a:lnTo>
                </a:path>
                <a:path w="5823584" h="2940050">
                  <a:moveTo>
                    <a:pt x="5823356" y="2939770"/>
                  </a:moveTo>
                  <a:lnTo>
                    <a:pt x="5823356" y="0"/>
                  </a:lnTo>
                </a:path>
                <a:path w="5823584" h="2940050">
                  <a:moveTo>
                    <a:pt x="0" y="2548445"/>
                  </a:moveTo>
                  <a:lnTo>
                    <a:pt x="57950" y="2548445"/>
                  </a:lnTo>
                </a:path>
                <a:path w="5823584" h="2940050">
                  <a:moveTo>
                    <a:pt x="5823356" y="2548445"/>
                  </a:moveTo>
                  <a:lnTo>
                    <a:pt x="5766117" y="2548445"/>
                  </a:lnTo>
                </a:path>
                <a:path w="5823584" h="2940050">
                  <a:moveTo>
                    <a:pt x="0" y="2156040"/>
                  </a:moveTo>
                  <a:lnTo>
                    <a:pt x="57950" y="2156040"/>
                  </a:lnTo>
                </a:path>
                <a:path w="5823584" h="2940050">
                  <a:moveTo>
                    <a:pt x="5823356" y="2156040"/>
                  </a:moveTo>
                  <a:lnTo>
                    <a:pt x="5766117" y="2156040"/>
                  </a:lnTo>
                </a:path>
                <a:path w="5823584" h="2940050">
                  <a:moveTo>
                    <a:pt x="0" y="1764004"/>
                  </a:moveTo>
                  <a:lnTo>
                    <a:pt x="57950" y="1764004"/>
                  </a:lnTo>
                </a:path>
                <a:path w="5823584" h="2940050">
                  <a:moveTo>
                    <a:pt x="5823356" y="1764004"/>
                  </a:moveTo>
                  <a:lnTo>
                    <a:pt x="5766117" y="1764004"/>
                  </a:lnTo>
                </a:path>
                <a:path w="5823584" h="2940050">
                  <a:moveTo>
                    <a:pt x="0" y="1371968"/>
                  </a:moveTo>
                  <a:lnTo>
                    <a:pt x="57950" y="1371968"/>
                  </a:lnTo>
                </a:path>
                <a:path w="5823584" h="2940050">
                  <a:moveTo>
                    <a:pt x="5823356" y="1371968"/>
                  </a:moveTo>
                  <a:lnTo>
                    <a:pt x="5766117" y="1371968"/>
                  </a:lnTo>
                </a:path>
                <a:path w="5823584" h="2940050">
                  <a:moveTo>
                    <a:pt x="0" y="981011"/>
                  </a:moveTo>
                  <a:lnTo>
                    <a:pt x="57950" y="981011"/>
                  </a:lnTo>
                </a:path>
                <a:path w="5823584" h="2940050">
                  <a:moveTo>
                    <a:pt x="5823356" y="981011"/>
                  </a:moveTo>
                  <a:lnTo>
                    <a:pt x="5766117" y="981011"/>
                  </a:lnTo>
                </a:path>
                <a:path w="5823584" h="2940050">
                  <a:moveTo>
                    <a:pt x="0" y="587883"/>
                  </a:moveTo>
                  <a:lnTo>
                    <a:pt x="57950" y="587883"/>
                  </a:lnTo>
                </a:path>
                <a:path w="5823584" h="2940050">
                  <a:moveTo>
                    <a:pt x="5823356" y="587883"/>
                  </a:moveTo>
                  <a:lnTo>
                    <a:pt x="5766117" y="587883"/>
                  </a:lnTo>
                </a:path>
                <a:path w="5823584" h="2940050">
                  <a:moveTo>
                    <a:pt x="0" y="196570"/>
                  </a:moveTo>
                  <a:lnTo>
                    <a:pt x="57950" y="196570"/>
                  </a:lnTo>
                </a:path>
                <a:path w="5823584" h="2940050">
                  <a:moveTo>
                    <a:pt x="5823356" y="196570"/>
                  </a:moveTo>
                  <a:lnTo>
                    <a:pt x="5766117" y="196570"/>
                  </a:lnTo>
                </a:path>
                <a:path w="5823584" h="2940050">
                  <a:moveTo>
                    <a:pt x="0" y="2743923"/>
                  </a:moveTo>
                  <a:lnTo>
                    <a:pt x="115189" y="2743923"/>
                  </a:lnTo>
                </a:path>
                <a:path w="5823584" h="2940050">
                  <a:moveTo>
                    <a:pt x="5823356" y="2743923"/>
                  </a:moveTo>
                  <a:lnTo>
                    <a:pt x="5707799" y="2743923"/>
                  </a:lnTo>
                </a:path>
                <a:path w="5823584" h="2940050">
                  <a:moveTo>
                    <a:pt x="0" y="2351887"/>
                  </a:moveTo>
                  <a:lnTo>
                    <a:pt x="115189" y="2351887"/>
                  </a:lnTo>
                </a:path>
                <a:path w="5823584" h="2940050">
                  <a:moveTo>
                    <a:pt x="5823356" y="2351887"/>
                  </a:moveTo>
                  <a:lnTo>
                    <a:pt x="5707799" y="2351887"/>
                  </a:lnTo>
                </a:path>
                <a:path w="5823584" h="2940050">
                  <a:moveTo>
                    <a:pt x="0" y="1959851"/>
                  </a:moveTo>
                  <a:lnTo>
                    <a:pt x="115189" y="1959851"/>
                  </a:lnTo>
                </a:path>
                <a:path w="5823584" h="2940050">
                  <a:moveTo>
                    <a:pt x="5823356" y="1959851"/>
                  </a:moveTo>
                  <a:lnTo>
                    <a:pt x="5707799" y="1959851"/>
                  </a:lnTo>
                </a:path>
                <a:path w="5823584" h="2940050">
                  <a:moveTo>
                    <a:pt x="0" y="1568526"/>
                  </a:moveTo>
                  <a:lnTo>
                    <a:pt x="115189" y="1568526"/>
                  </a:lnTo>
                </a:path>
                <a:path w="5823584" h="2940050">
                  <a:moveTo>
                    <a:pt x="5823356" y="1568526"/>
                  </a:moveTo>
                  <a:lnTo>
                    <a:pt x="5707799" y="1568526"/>
                  </a:lnTo>
                </a:path>
                <a:path w="5823584" h="2940050">
                  <a:moveTo>
                    <a:pt x="0" y="1176489"/>
                  </a:moveTo>
                  <a:lnTo>
                    <a:pt x="115189" y="1176489"/>
                  </a:lnTo>
                </a:path>
                <a:path w="5823584" h="2940050">
                  <a:moveTo>
                    <a:pt x="5823356" y="1176489"/>
                  </a:moveTo>
                  <a:lnTo>
                    <a:pt x="5707799" y="1176489"/>
                  </a:lnTo>
                </a:path>
                <a:path w="5823584" h="2940050">
                  <a:moveTo>
                    <a:pt x="0" y="784440"/>
                  </a:moveTo>
                  <a:lnTo>
                    <a:pt x="115189" y="784440"/>
                  </a:lnTo>
                </a:path>
                <a:path w="5823584" h="2940050">
                  <a:moveTo>
                    <a:pt x="5823356" y="784440"/>
                  </a:moveTo>
                  <a:lnTo>
                    <a:pt x="5707799" y="784440"/>
                  </a:lnTo>
                </a:path>
                <a:path w="5823584" h="2940050">
                  <a:moveTo>
                    <a:pt x="0" y="392049"/>
                  </a:moveTo>
                  <a:lnTo>
                    <a:pt x="115189" y="392049"/>
                  </a:lnTo>
                </a:path>
                <a:path w="5823584" h="2940050">
                  <a:moveTo>
                    <a:pt x="5823356" y="392049"/>
                  </a:moveTo>
                  <a:lnTo>
                    <a:pt x="5707799" y="392049"/>
                  </a:lnTo>
                </a:path>
                <a:path w="5823584" h="2940050">
                  <a:moveTo>
                    <a:pt x="0" y="0"/>
                  </a:moveTo>
                  <a:lnTo>
                    <a:pt x="115189" y="0"/>
                  </a:lnTo>
                </a:path>
                <a:path w="5823584" h="2940050">
                  <a:moveTo>
                    <a:pt x="5823356" y="0"/>
                  </a:moveTo>
                  <a:lnTo>
                    <a:pt x="5707799" y="0"/>
                  </a:lnTo>
                </a:path>
              </a:pathLst>
            </a:custGeom>
            <a:ln w="171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252845" y="2187714"/>
              <a:ext cx="5823585" cy="2940050"/>
            </a:xfrm>
            <a:custGeom>
              <a:avLst/>
              <a:gdLst/>
              <a:ahLst/>
              <a:cxnLst/>
              <a:rect l="l" t="t" r="r" b="b"/>
              <a:pathLst>
                <a:path w="5823584" h="2940050">
                  <a:moveTo>
                    <a:pt x="0" y="0"/>
                  </a:moveTo>
                  <a:lnTo>
                    <a:pt x="0" y="2939770"/>
                  </a:lnTo>
                  <a:lnTo>
                    <a:pt x="5823356" y="2939770"/>
                  </a:lnTo>
                  <a:lnTo>
                    <a:pt x="5823356" y="0"/>
                  </a:lnTo>
                  <a:lnTo>
                    <a:pt x="0" y="0"/>
                  </a:lnTo>
                  <a:close/>
                </a:path>
              </a:pathLst>
            </a:custGeom>
            <a:ln w="85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6067722" y="3495582"/>
            <a:ext cx="10604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50" spc="5" dirty="0">
                <a:latin typeface="Times New Roman"/>
                <a:cs typeface="Times New Roman"/>
              </a:rPr>
              <a:t>0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952162" y="3105708"/>
            <a:ext cx="22669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50" spc="-25" dirty="0">
                <a:latin typeface="Times New Roman"/>
                <a:cs typeface="Times New Roman"/>
              </a:rPr>
              <a:t>0.5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080318" y="2712945"/>
            <a:ext cx="10604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50" spc="5" dirty="0">
                <a:latin typeface="Times New Roman"/>
                <a:cs typeface="Times New Roman"/>
              </a:rPr>
              <a:t>1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952162" y="2321988"/>
            <a:ext cx="22669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50" spc="-25" dirty="0">
                <a:latin typeface="Times New Roman"/>
                <a:cs typeface="Times New Roman"/>
              </a:rPr>
              <a:t>1.5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067722" y="1929583"/>
            <a:ext cx="10604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50" spc="5" dirty="0">
                <a:latin typeface="Times New Roman"/>
                <a:cs typeface="Times New Roman"/>
              </a:rPr>
              <a:t>2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952162" y="1537193"/>
            <a:ext cx="22669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50" spc="-25" dirty="0">
                <a:latin typeface="Times New Roman"/>
                <a:cs typeface="Times New Roman"/>
              </a:rPr>
              <a:t>2.5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073844" y="1144788"/>
            <a:ext cx="10604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50" spc="5" dirty="0">
                <a:latin typeface="Times New Roman"/>
                <a:cs typeface="Times New Roman"/>
              </a:rPr>
              <a:t>3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952162" y="753464"/>
            <a:ext cx="22669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50" spc="-25" dirty="0">
                <a:latin typeface="Times New Roman"/>
                <a:cs typeface="Times New Roman"/>
              </a:rPr>
              <a:t>3.5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670676" y="1311177"/>
            <a:ext cx="249554" cy="20586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835"/>
              </a:lnSpc>
            </a:pPr>
            <a:r>
              <a:rPr sz="1600" dirty="0">
                <a:latin typeface="Times New Roman"/>
                <a:cs typeface="Times New Roman"/>
              </a:rPr>
              <a:t>Excitation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energy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(MeV)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152201" y="3515752"/>
            <a:ext cx="38290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sz="1875" spc="-15" baseline="22222" dirty="0">
                <a:solidFill>
                  <a:srgbClr val="008A00"/>
                </a:solidFill>
                <a:latin typeface="Times New Roman"/>
                <a:cs typeface="Times New Roman"/>
              </a:rPr>
              <a:t>1g</a:t>
            </a:r>
            <a:r>
              <a:rPr sz="900" spc="-10" dirty="0">
                <a:solidFill>
                  <a:srgbClr val="008A00"/>
                </a:solidFill>
                <a:latin typeface="Times New Roman"/>
                <a:cs typeface="Times New Roman"/>
              </a:rPr>
              <a:t>9/2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148594" y="2928946"/>
            <a:ext cx="40576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sz="1875" spc="-15" baseline="22222" dirty="0">
                <a:solidFill>
                  <a:srgbClr val="9300D3"/>
                </a:solidFill>
                <a:latin typeface="Times New Roman"/>
                <a:cs typeface="Times New Roman"/>
              </a:rPr>
              <a:t>0i</a:t>
            </a:r>
            <a:r>
              <a:rPr sz="900" spc="-10" dirty="0">
                <a:solidFill>
                  <a:srgbClr val="9300D3"/>
                </a:solidFill>
                <a:latin typeface="Times New Roman"/>
                <a:cs typeface="Times New Roman"/>
              </a:rPr>
              <a:t>11/2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7302164" y="2549149"/>
            <a:ext cx="22669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3FE0D0"/>
                </a:solidFill>
                <a:latin typeface="Times New Roman"/>
                <a:cs typeface="Times New Roman"/>
              </a:rPr>
              <a:t>15/2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184077" y="2234142"/>
            <a:ext cx="18732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50" spc="-25" dirty="0">
                <a:solidFill>
                  <a:srgbClr val="FF0000"/>
                </a:solidFill>
                <a:latin typeface="Times New Roman"/>
                <a:cs typeface="Times New Roman"/>
              </a:rPr>
              <a:t>2d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173994" y="2345746"/>
            <a:ext cx="681990" cy="311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3515">
              <a:lnSpc>
                <a:spcPts val="910"/>
              </a:lnSpc>
              <a:spcBef>
                <a:spcPts val="100"/>
              </a:spcBef>
              <a:tabLst>
                <a:tab pos="668655" algn="l"/>
              </a:tabLst>
            </a:pPr>
            <a:r>
              <a:rPr sz="900" dirty="0">
                <a:solidFill>
                  <a:srgbClr val="FF0000"/>
                </a:solidFill>
                <a:latin typeface="Times New Roman"/>
                <a:cs typeface="Times New Roman"/>
              </a:rPr>
              <a:t>5/2</a:t>
            </a:r>
            <a:r>
              <a:rPr sz="900" spc="1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u="heavy" dirty="0">
                <a:solidFill>
                  <a:srgbClr val="FF0000"/>
                </a:solidFill>
                <a:uFill>
                  <a:solidFill>
                    <a:srgbClr val="3FE0D0"/>
                  </a:solidFill>
                </a:uFill>
                <a:latin typeface="Times New Roman"/>
                <a:cs typeface="Times New Roman"/>
              </a:rPr>
              <a:t>	</a:t>
            </a:r>
            <a:endParaRPr sz="900">
              <a:latin typeface="Times New Roman"/>
              <a:cs typeface="Times New Roman"/>
            </a:endParaRPr>
          </a:p>
          <a:p>
            <a:pPr marL="12700">
              <a:lnSpc>
                <a:spcPts val="1330"/>
              </a:lnSpc>
            </a:pPr>
            <a:r>
              <a:rPr sz="1250" spc="-25" dirty="0">
                <a:solidFill>
                  <a:srgbClr val="3FE0D0"/>
                </a:solidFill>
                <a:latin typeface="Times New Roman"/>
                <a:cs typeface="Times New Roman"/>
              </a:rPr>
              <a:t>0j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7152201" y="1710213"/>
            <a:ext cx="382905" cy="501015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65"/>
              </a:spcBef>
            </a:pPr>
            <a:r>
              <a:rPr sz="1875" spc="-15" baseline="22222" dirty="0">
                <a:solidFill>
                  <a:srgbClr val="008A00"/>
                </a:solidFill>
                <a:latin typeface="Times New Roman"/>
                <a:cs typeface="Times New Roman"/>
              </a:rPr>
              <a:t>1g</a:t>
            </a:r>
            <a:r>
              <a:rPr sz="900" spc="-10" dirty="0">
                <a:solidFill>
                  <a:srgbClr val="008A00"/>
                </a:solidFill>
                <a:latin typeface="Times New Roman"/>
                <a:cs typeface="Times New Roman"/>
              </a:rPr>
              <a:t>7/2</a:t>
            </a:r>
            <a:endParaRPr sz="900">
              <a:latin typeface="Times New Roman"/>
              <a:cs typeface="Times New Roman"/>
            </a:endParaRPr>
          </a:p>
          <a:p>
            <a:pPr marL="52705">
              <a:lnSpc>
                <a:spcPct val="100000"/>
              </a:lnSpc>
              <a:spcBef>
                <a:spcPts val="370"/>
              </a:spcBef>
            </a:pPr>
            <a:r>
              <a:rPr sz="1875" spc="-15" baseline="22222" dirty="0">
                <a:latin typeface="Times New Roman"/>
                <a:cs typeface="Times New Roman"/>
              </a:rPr>
              <a:t>3s</a:t>
            </a:r>
            <a:r>
              <a:rPr sz="900" spc="-10" dirty="0">
                <a:latin typeface="Times New Roman"/>
                <a:cs typeface="Times New Roman"/>
              </a:rPr>
              <a:t>1/2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185157" y="1458350"/>
            <a:ext cx="911860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72110" algn="l"/>
                <a:tab pos="898525" algn="l"/>
              </a:tabLst>
            </a:pPr>
            <a:r>
              <a:rPr sz="1250" spc="-25" dirty="0">
                <a:solidFill>
                  <a:srgbClr val="FF0000"/>
                </a:solidFill>
                <a:latin typeface="Times New Roman"/>
                <a:cs typeface="Times New Roman"/>
              </a:rPr>
              <a:t>2d</a:t>
            </a:r>
            <a:r>
              <a:rPr sz="125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1250" u="dbl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	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345351" y="1569944"/>
            <a:ext cx="17208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5" dirty="0">
                <a:solidFill>
                  <a:srgbClr val="FF0000"/>
                </a:solidFill>
                <a:latin typeface="Times New Roman"/>
                <a:cs typeface="Times New Roman"/>
              </a:rPr>
              <a:t>3/2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469713" y="3779986"/>
            <a:ext cx="503555" cy="2679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Times New Roman"/>
                <a:cs typeface="Times New Roman"/>
              </a:rPr>
              <a:t>209</a:t>
            </a:r>
            <a:r>
              <a:rPr sz="2400" spc="-15" baseline="-32986" dirty="0">
                <a:latin typeface="Times New Roman"/>
                <a:cs typeface="Times New Roman"/>
              </a:rPr>
              <a:t>Pb</a:t>
            </a:r>
            <a:endParaRPr sz="2400" baseline="-32986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1123364" y="3779986"/>
            <a:ext cx="514984" cy="2679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Times New Roman"/>
                <a:cs typeface="Times New Roman"/>
              </a:rPr>
              <a:t>217</a:t>
            </a:r>
            <a:r>
              <a:rPr sz="2400" spc="-15" baseline="-32986" dirty="0">
                <a:latin typeface="Times New Roman"/>
                <a:cs typeface="Times New Roman"/>
              </a:rPr>
              <a:t>Th</a:t>
            </a:r>
            <a:endParaRPr sz="2400" baseline="-32986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570439" y="3779986"/>
            <a:ext cx="539115" cy="2679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Times New Roman"/>
                <a:cs typeface="Times New Roman"/>
              </a:rPr>
              <a:t>207</a:t>
            </a:r>
            <a:r>
              <a:rPr sz="2400" spc="-15" baseline="-32986" dirty="0">
                <a:latin typeface="Times New Roman"/>
                <a:cs typeface="Times New Roman"/>
              </a:rPr>
              <a:t>Hg</a:t>
            </a:r>
            <a:endParaRPr sz="2400" baseline="-32986" dirty="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975161" y="3782514"/>
            <a:ext cx="2779395" cy="7112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90"/>
              </a:spcBef>
              <a:tabLst>
                <a:tab pos="1365885" algn="l"/>
                <a:tab pos="2277110" algn="l"/>
              </a:tabLst>
            </a:pPr>
            <a:r>
              <a:rPr sz="1100" spc="-10" dirty="0">
                <a:latin typeface="Times New Roman"/>
                <a:cs typeface="Times New Roman"/>
              </a:rPr>
              <a:t>211</a:t>
            </a:r>
            <a:r>
              <a:rPr sz="2400" spc="-15" baseline="-32986" dirty="0">
                <a:latin typeface="Times New Roman"/>
                <a:cs typeface="Times New Roman"/>
              </a:rPr>
              <a:t>Po</a:t>
            </a:r>
            <a:r>
              <a:rPr sz="2400" baseline="-32986" dirty="0">
                <a:latin typeface="Times New Roman"/>
                <a:cs typeface="Times New Roman"/>
              </a:rPr>
              <a:t>	</a:t>
            </a:r>
            <a:r>
              <a:rPr sz="1100" spc="-20" dirty="0">
                <a:latin typeface="Times New Roman"/>
                <a:cs typeface="Times New Roman"/>
              </a:rPr>
              <a:t>213</a:t>
            </a:r>
            <a:r>
              <a:rPr sz="2400" spc="-30" baseline="-32986" dirty="0">
                <a:latin typeface="Times New Roman"/>
                <a:cs typeface="Times New Roman"/>
              </a:rPr>
              <a:t>Rn</a:t>
            </a:r>
            <a:r>
              <a:rPr sz="2400" baseline="-32986" dirty="0">
                <a:latin typeface="Times New Roman"/>
                <a:cs typeface="Times New Roman"/>
              </a:rPr>
              <a:t>	</a:t>
            </a:r>
            <a:r>
              <a:rPr sz="1100" spc="-20" dirty="0">
                <a:latin typeface="Times New Roman"/>
                <a:cs typeface="Times New Roman"/>
              </a:rPr>
              <a:t>215</a:t>
            </a:r>
            <a:r>
              <a:rPr sz="2400" spc="-30" baseline="-32986" dirty="0">
                <a:latin typeface="Times New Roman"/>
                <a:cs typeface="Times New Roman"/>
              </a:rPr>
              <a:t>Ra</a:t>
            </a:r>
            <a:endParaRPr sz="2400" baseline="-32986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D.</a:t>
            </a:r>
            <a:r>
              <a:rPr sz="1100" spc="5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K.</a:t>
            </a:r>
            <a:r>
              <a:rPr sz="1100" spc="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Sharp</a:t>
            </a:r>
            <a:r>
              <a:rPr sz="1100" spc="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et</a:t>
            </a:r>
            <a:r>
              <a:rPr sz="1100" spc="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al.</a:t>
            </a:r>
            <a:r>
              <a:rPr sz="1100" spc="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Arial"/>
                <a:cs typeface="Arial"/>
              </a:rPr>
              <a:t>INTC-P-</a:t>
            </a:r>
            <a:r>
              <a:rPr sz="1100" dirty="0">
                <a:latin typeface="Arial"/>
                <a:cs typeface="Arial"/>
              </a:rPr>
              <a:t>594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Arial"/>
                <a:cs typeface="Arial"/>
              </a:rPr>
              <a:t>(2020)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28038" y="972539"/>
            <a:ext cx="4136808" cy="6551023"/>
          </a:xfrm>
          <a:prstGeom prst="rect">
            <a:avLst/>
          </a:prstGeom>
        </p:spPr>
        <p:txBody>
          <a:bodyPr vert="horz" wrap="square" lIns="0" tIns="31114" rIns="0" bIns="0" rtlCol="0">
            <a:spAutoFit/>
          </a:bodyPr>
          <a:lstStyle/>
          <a:p>
            <a:pPr marL="298450" marR="5080" indent="-285750">
              <a:lnSpc>
                <a:spcPct val="93300"/>
              </a:lnSpc>
              <a:spcBef>
                <a:spcPts val="244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dirty="0">
                <a:latin typeface="+mj-lt"/>
                <a:cs typeface="Arial"/>
              </a:rPr>
              <a:t>Radioactive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beams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at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HIE-ISOLDE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allow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lang="en-GB" dirty="0">
                <a:latin typeface="+mj-lt"/>
                <a:cs typeface="Times New Roman"/>
              </a:rPr>
              <a:t>new closed-shell systems </a:t>
            </a:r>
            <a:r>
              <a:rPr dirty="0">
                <a:latin typeface="+mj-lt"/>
                <a:cs typeface="Arial"/>
              </a:rPr>
              <a:t>to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be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studied</a:t>
            </a:r>
            <a:endParaRPr lang="en-GB" dirty="0">
              <a:latin typeface="+mj-lt"/>
              <a:cs typeface="Arial"/>
            </a:endParaRPr>
          </a:p>
          <a:p>
            <a:pPr marL="12700" marR="5080">
              <a:lnSpc>
                <a:spcPct val="93300"/>
              </a:lnSpc>
              <a:spcBef>
                <a:spcPts val="244"/>
              </a:spcBef>
              <a:buChar char="•"/>
              <a:tabLst>
                <a:tab pos="158115" algn="l"/>
              </a:tabLst>
            </a:pPr>
            <a:endParaRPr lang="en-GB" dirty="0">
              <a:latin typeface="+mj-lt"/>
              <a:cs typeface="Arial"/>
            </a:endParaRPr>
          </a:p>
          <a:p>
            <a:pPr marL="298450" marR="5080" indent="-285750">
              <a:lnSpc>
                <a:spcPct val="93300"/>
              </a:lnSpc>
              <a:spcBef>
                <a:spcPts val="244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sz="1800" dirty="0">
                <a:latin typeface="+mj-lt"/>
                <a:cs typeface="Arial"/>
              </a:rPr>
              <a:t>Studies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can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be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extended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to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N=126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isotones</a:t>
            </a:r>
          </a:p>
          <a:p>
            <a:pPr marL="12700" marR="5080">
              <a:lnSpc>
                <a:spcPct val="93300"/>
              </a:lnSpc>
              <a:spcBef>
                <a:spcPts val="244"/>
              </a:spcBef>
              <a:buChar char="•"/>
              <a:tabLst>
                <a:tab pos="158115" algn="l"/>
              </a:tabLst>
            </a:pPr>
            <a:endParaRPr lang="en-GB" sz="1800" dirty="0">
              <a:latin typeface="+mj-lt"/>
              <a:cs typeface="Arial"/>
            </a:endParaRPr>
          </a:p>
          <a:p>
            <a:pPr marL="298450" marR="5080" indent="-285750">
              <a:lnSpc>
                <a:spcPct val="93300"/>
              </a:lnSpc>
              <a:spcBef>
                <a:spcPts val="244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sz="1800" dirty="0">
                <a:latin typeface="+mj-lt"/>
                <a:cs typeface="Arial"/>
              </a:rPr>
              <a:t>Currently,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spectroscopic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information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on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states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up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to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Z=84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(</a:t>
            </a:r>
            <a:r>
              <a:rPr lang="en-GB" sz="1575" baseline="31746" dirty="0">
                <a:latin typeface="+mj-lt"/>
                <a:cs typeface="Arial"/>
              </a:rPr>
              <a:t>211</a:t>
            </a:r>
            <a:r>
              <a:rPr lang="en-GB" sz="1800" dirty="0">
                <a:latin typeface="+mj-lt"/>
                <a:cs typeface="Arial"/>
              </a:rPr>
              <a:t>Po)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is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known</a:t>
            </a:r>
          </a:p>
          <a:p>
            <a:pPr marL="12700" marR="5080">
              <a:lnSpc>
                <a:spcPct val="93300"/>
              </a:lnSpc>
              <a:spcBef>
                <a:spcPts val="244"/>
              </a:spcBef>
              <a:buChar char="•"/>
              <a:tabLst>
                <a:tab pos="158115" algn="l"/>
              </a:tabLst>
            </a:pPr>
            <a:endParaRPr lang="en-GB" dirty="0">
              <a:latin typeface="+mj-lt"/>
              <a:cs typeface="Arial"/>
            </a:endParaRPr>
          </a:p>
          <a:p>
            <a:pPr marL="298450" marR="5080" indent="-285750">
              <a:lnSpc>
                <a:spcPct val="93300"/>
              </a:lnSpc>
              <a:spcBef>
                <a:spcPts val="244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sz="1800" dirty="0">
                <a:latin typeface="+mj-lt"/>
                <a:cs typeface="Arial"/>
              </a:rPr>
              <a:t>The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location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of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nuclei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with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one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neutron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outside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the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N=126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closed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shell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makes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them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ideal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testing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grounds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for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modern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shell-model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calculations</a:t>
            </a:r>
          </a:p>
          <a:p>
            <a:pPr marL="298450" marR="5080" indent="-285750">
              <a:lnSpc>
                <a:spcPct val="93300"/>
              </a:lnSpc>
              <a:spcBef>
                <a:spcPts val="244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endParaRPr lang="en-GB" dirty="0">
              <a:latin typeface="+mj-lt"/>
              <a:cs typeface="Arial"/>
            </a:endParaRPr>
          </a:p>
          <a:p>
            <a:pPr marL="298450" marR="5080" indent="-285750">
              <a:lnSpc>
                <a:spcPct val="93300"/>
              </a:lnSpc>
              <a:spcBef>
                <a:spcPts val="244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sz="1800" dirty="0">
                <a:latin typeface="+mj-lt"/>
                <a:cs typeface="Arial"/>
              </a:rPr>
              <a:t>Aim is to probe the strength of neutron orbitals in this region which will be interacting with protons in the </a:t>
            </a:r>
            <a:r>
              <a:rPr lang="el-GR" sz="2000" dirty="0">
                <a:latin typeface="+mj-lt"/>
                <a:cs typeface="Arial"/>
              </a:rPr>
              <a:t>π</a:t>
            </a:r>
            <a:r>
              <a:rPr lang="en-GB" sz="2000" dirty="0">
                <a:latin typeface="+mj-lt"/>
                <a:cs typeface="Arial"/>
              </a:rPr>
              <a:t>h</a:t>
            </a:r>
            <a:r>
              <a:rPr lang="en-GB" sz="1800" baseline="-31746" dirty="0">
                <a:latin typeface="+mj-lt"/>
                <a:cs typeface="Arial"/>
              </a:rPr>
              <a:t>9/2 </a:t>
            </a:r>
            <a:r>
              <a:rPr lang="en-GB" dirty="0">
                <a:latin typeface="+mj-lt"/>
                <a:cs typeface="Arial"/>
              </a:rPr>
              <a:t>orbital</a:t>
            </a:r>
            <a:endParaRPr lang="en-GB" sz="1800" dirty="0">
              <a:latin typeface="+mj-lt"/>
              <a:cs typeface="Arial"/>
            </a:endParaRPr>
          </a:p>
          <a:p>
            <a:pPr marL="298450" marR="5080" indent="-285750">
              <a:lnSpc>
                <a:spcPct val="93300"/>
              </a:lnSpc>
              <a:spcBef>
                <a:spcPts val="244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endParaRPr lang="en-GB" dirty="0">
              <a:latin typeface="+mj-lt"/>
              <a:cs typeface="Arial"/>
            </a:endParaRPr>
          </a:p>
          <a:p>
            <a:pPr marL="298450" marR="5080" indent="-285750">
              <a:lnSpc>
                <a:spcPct val="93300"/>
              </a:lnSpc>
              <a:spcBef>
                <a:spcPts val="244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endParaRPr lang="en-GB" dirty="0">
              <a:latin typeface="+mj-lt"/>
              <a:cs typeface="Arial"/>
            </a:endParaRPr>
          </a:p>
          <a:p>
            <a:pPr marL="12700" marR="5080">
              <a:lnSpc>
                <a:spcPct val="93300"/>
              </a:lnSpc>
              <a:spcBef>
                <a:spcPts val="244"/>
              </a:spcBef>
              <a:buChar char="•"/>
              <a:tabLst>
                <a:tab pos="158115" algn="l"/>
              </a:tabLst>
            </a:pPr>
            <a:endParaRPr lang="en-GB" sz="1800" dirty="0">
              <a:latin typeface="+mj-lt"/>
              <a:cs typeface="Arial"/>
            </a:endParaRPr>
          </a:p>
          <a:p>
            <a:pPr marL="12700" marR="5080">
              <a:lnSpc>
                <a:spcPct val="93300"/>
              </a:lnSpc>
              <a:spcBef>
                <a:spcPts val="244"/>
              </a:spcBef>
              <a:buChar char="•"/>
              <a:tabLst>
                <a:tab pos="158115" algn="l"/>
              </a:tabLst>
            </a:pPr>
            <a:endParaRPr sz="1800" dirty="0">
              <a:latin typeface="+mj-lt"/>
              <a:cs typeface="Arial"/>
            </a:endParaRPr>
          </a:p>
        </p:txBody>
      </p:sp>
      <p:pic>
        <p:nvPicPr>
          <p:cNvPr id="53" name="object 3">
            <a:extLst>
              <a:ext uri="{FF2B5EF4-FFF2-40B4-BE49-F238E27FC236}">
                <a16:creationId xmlns:a16="http://schemas.microsoft.com/office/drawing/2014/main" id="{953B07B6-3B19-D0BC-671A-3C7A6CEB64A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37259" y="4238945"/>
            <a:ext cx="4212243" cy="254065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>
            <a:extLst>
              <a:ext uri="{FF2B5EF4-FFF2-40B4-BE49-F238E27FC236}">
                <a16:creationId xmlns:a16="http://schemas.microsoft.com/office/drawing/2014/main" id="{5481CADC-5435-8347-BDA5-6BF972D99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5991" y="3914947"/>
            <a:ext cx="3923218" cy="2691337"/>
          </a:xfrm>
          <a:prstGeom prst="rect">
            <a:avLst/>
          </a:prstGeom>
        </p:spPr>
      </p:pic>
      <p:grpSp>
        <p:nvGrpSpPr>
          <p:cNvPr id="53" name="object 4">
            <a:extLst>
              <a:ext uri="{FF2B5EF4-FFF2-40B4-BE49-F238E27FC236}">
                <a16:creationId xmlns:a16="http://schemas.microsoft.com/office/drawing/2014/main" id="{FEA1319F-7067-E32F-33CA-0F34FB42C5F4}"/>
              </a:ext>
            </a:extLst>
          </p:cNvPr>
          <p:cNvGrpSpPr/>
          <p:nvPr/>
        </p:nvGrpSpPr>
        <p:grpSpPr>
          <a:xfrm>
            <a:off x="-6299" y="0"/>
            <a:ext cx="12204700" cy="747395"/>
            <a:chOff x="-6299" y="0"/>
            <a:chExt cx="12204700" cy="747395"/>
          </a:xfrm>
        </p:grpSpPr>
        <p:sp>
          <p:nvSpPr>
            <p:cNvPr id="54" name="object 5">
              <a:extLst>
                <a:ext uri="{FF2B5EF4-FFF2-40B4-BE49-F238E27FC236}">
                  <a16:creationId xmlns:a16="http://schemas.microsoft.com/office/drawing/2014/main" id="{9CD51386-AE60-E2D6-5E1C-57112CDC6727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12191758" y="0"/>
                  </a:moveTo>
                  <a:lnTo>
                    <a:pt x="0" y="0"/>
                  </a:lnTo>
                  <a:lnTo>
                    <a:pt x="0" y="726109"/>
                  </a:lnTo>
                  <a:lnTo>
                    <a:pt x="6095885" y="726109"/>
                  </a:lnTo>
                  <a:lnTo>
                    <a:pt x="12191758" y="726109"/>
                  </a:lnTo>
                  <a:lnTo>
                    <a:pt x="12191758" y="0"/>
                  </a:lnTo>
                  <a:close/>
                </a:path>
              </a:pathLst>
            </a:custGeom>
            <a:solidFill>
              <a:srgbClr val="5C2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6">
              <a:extLst>
                <a:ext uri="{FF2B5EF4-FFF2-40B4-BE49-F238E27FC236}">
                  <a16:creationId xmlns:a16="http://schemas.microsoft.com/office/drawing/2014/main" id="{A7994ED0-A643-56CD-F60C-C5B9498A1D2B}"/>
                </a:ext>
              </a:extLst>
            </p:cNvPr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6095885" y="726109"/>
                  </a:moveTo>
                  <a:lnTo>
                    <a:pt x="0" y="726109"/>
                  </a:lnTo>
                  <a:lnTo>
                    <a:pt x="0" y="0"/>
                  </a:lnTo>
                  <a:lnTo>
                    <a:pt x="12191758" y="0"/>
                  </a:lnTo>
                  <a:lnTo>
                    <a:pt x="12191758" y="726109"/>
                  </a:lnTo>
                  <a:lnTo>
                    <a:pt x="6095885" y="726109"/>
                  </a:lnTo>
                  <a:close/>
                </a:path>
              </a:pathLst>
            </a:custGeom>
            <a:ln w="12599">
              <a:solidFill>
                <a:srgbClr val="3153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7">
              <a:extLst>
                <a:ext uri="{FF2B5EF4-FFF2-40B4-BE49-F238E27FC236}">
                  <a16:creationId xmlns:a16="http://schemas.microsoft.com/office/drawing/2014/main" id="{D6A1CDC6-991B-29A1-D1A2-CB500DF97CEA}"/>
                </a:ext>
              </a:extLst>
            </p:cNvPr>
            <p:cNvSpPr/>
            <p:nvPr/>
          </p:nvSpPr>
          <p:spPr>
            <a:xfrm>
              <a:off x="0" y="726477"/>
              <a:ext cx="12192000" cy="0"/>
            </a:xfrm>
            <a:custGeom>
              <a:avLst/>
              <a:gdLst/>
              <a:ahLst/>
              <a:cxnLst/>
              <a:rect l="l" t="t" r="r" b="b"/>
              <a:pathLst>
                <a:path w="12192000">
                  <a:moveTo>
                    <a:pt x="0" y="0"/>
                  </a:moveTo>
                  <a:lnTo>
                    <a:pt x="12191758" y="0"/>
                  </a:lnTo>
                </a:path>
              </a:pathLst>
            </a:custGeom>
            <a:ln w="28439">
              <a:solidFill>
                <a:srgbClr val="FDD1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8">
              <a:extLst>
                <a:ext uri="{FF2B5EF4-FFF2-40B4-BE49-F238E27FC236}">
                  <a16:creationId xmlns:a16="http://schemas.microsoft.com/office/drawing/2014/main" id="{D3AD9C57-A581-22AB-6E7C-BB668F26B60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04081" y="27711"/>
              <a:ext cx="1650606" cy="698042"/>
            </a:xfrm>
            <a:prstGeom prst="rect">
              <a:avLst/>
            </a:prstGeom>
          </p:spPr>
        </p:pic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306" y="-30777"/>
            <a:ext cx="1013333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Direct transfer reactions – inverse kinematics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8745" y="925818"/>
            <a:ext cx="5545455" cy="22006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7815" indent="-285750">
              <a:lnSpc>
                <a:spcPts val="2085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sz="1800" dirty="0">
                <a:latin typeface="+mj-lt"/>
                <a:cs typeface="Arial"/>
              </a:rPr>
              <a:t>Information:</a:t>
            </a:r>
            <a:endParaRPr lang="en-GB" sz="1800" dirty="0">
              <a:latin typeface="+mj-lt"/>
              <a:cs typeface="Arial"/>
            </a:endParaRPr>
          </a:p>
          <a:p>
            <a:pPr marL="297815" indent="-285750">
              <a:lnSpc>
                <a:spcPts val="2085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endParaRPr sz="1800" dirty="0">
              <a:latin typeface="+mj-lt"/>
              <a:cs typeface="Arial"/>
            </a:endParaRPr>
          </a:p>
          <a:p>
            <a:pPr marL="755015" lvl="1" indent="-285750">
              <a:lnSpc>
                <a:spcPts val="2085"/>
              </a:lnSpc>
              <a:buFont typeface="Arial" panose="020B0604020202020204" pitchFamily="34" charset="0"/>
              <a:buChar char="•"/>
              <a:tabLst>
                <a:tab pos="615315" algn="l"/>
              </a:tabLst>
            </a:pPr>
            <a:r>
              <a:rPr sz="1800" dirty="0">
                <a:latin typeface="+mj-lt"/>
                <a:cs typeface="Arial"/>
              </a:rPr>
              <a:t>Yields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-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cross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sections</a:t>
            </a:r>
            <a:endParaRPr lang="en-GB" sz="1800" dirty="0">
              <a:latin typeface="+mj-lt"/>
              <a:cs typeface="Arial"/>
            </a:endParaRPr>
          </a:p>
          <a:p>
            <a:pPr marL="755015" lvl="1" indent="-285750">
              <a:lnSpc>
                <a:spcPts val="2085"/>
              </a:lnSpc>
              <a:buFont typeface="Arial" panose="020B0604020202020204" pitchFamily="34" charset="0"/>
              <a:buChar char="•"/>
              <a:tabLst>
                <a:tab pos="615315" algn="l"/>
              </a:tabLst>
            </a:pPr>
            <a:endParaRPr lang="en-GB" dirty="0">
              <a:latin typeface="+mj-lt"/>
              <a:cs typeface="Arial"/>
            </a:endParaRPr>
          </a:p>
          <a:p>
            <a:pPr marL="755015" lvl="1" indent="-285750">
              <a:lnSpc>
                <a:spcPts val="2085"/>
              </a:lnSpc>
              <a:buFont typeface="Arial" panose="020B0604020202020204" pitchFamily="34" charset="0"/>
              <a:buChar char="•"/>
              <a:tabLst>
                <a:tab pos="615315" algn="l"/>
              </a:tabLst>
            </a:pPr>
            <a:r>
              <a:rPr lang="en-GB" sz="1800" dirty="0">
                <a:latin typeface="+mj-lt"/>
                <a:cs typeface="Arial"/>
              </a:rPr>
              <a:t>θ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-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angular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momentum</a:t>
            </a:r>
          </a:p>
          <a:p>
            <a:pPr marL="755015" lvl="1" indent="-285750">
              <a:lnSpc>
                <a:spcPts val="2085"/>
              </a:lnSpc>
              <a:buFont typeface="Arial" panose="020B0604020202020204" pitchFamily="34" charset="0"/>
              <a:buChar char="•"/>
              <a:tabLst>
                <a:tab pos="615315" algn="l"/>
              </a:tabLst>
            </a:pPr>
            <a:endParaRPr lang="en-GB" dirty="0">
              <a:latin typeface="+mj-lt"/>
              <a:cs typeface="Arial"/>
            </a:endParaRPr>
          </a:p>
          <a:p>
            <a:pPr marL="755015" lvl="1" indent="-285750">
              <a:lnSpc>
                <a:spcPts val="2085"/>
              </a:lnSpc>
              <a:buFont typeface="Arial" panose="020B0604020202020204" pitchFamily="34" charset="0"/>
              <a:buChar char="•"/>
              <a:tabLst>
                <a:tab pos="615315" algn="l"/>
              </a:tabLst>
            </a:pPr>
            <a:r>
              <a:rPr lang="en-GB" sz="1800" dirty="0">
                <a:latin typeface="+mj-lt"/>
                <a:cs typeface="Arial"/>
              </a:rPr>
              <a:t>Proton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energy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-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excitation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energy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of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nucleus.</a:t>
            </a:r>
          </a:p>
          <a:p>
            <a:pPr marL="12065">
              <a:lnSpc>
                <a:spcPct val="100000"/>
              </a:lnSpc>
              <a:spcBef>
                <a:spcPts val="100"/>
              </a:spcBef>
              <a:tabLst>
                <a:tab pos="158115" algn="l"/>
              </a:tabLst>
            </a:pPr>
            <a:r>
              <a:rPr lang="en-GB" dirty="0">
                <a:latin typeface="+mj-lt"/>
                <a:cs typeface="Arial"/>
              </a:rPr>
              <a:t>		</a:t>
            </a:r>
            <a:endParaRPr lang="en-GB" sz="1800" dirty="0">
              <a:latin typeface="+mj-lt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3345" y="3485060"/>
            <a:ext cx="6512053" cy="3267561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285750" marR="1107440" indent="-285750">
              <a:lnSpc>
                <a:spcPts val="2020"/>
              </a:lnSpc>
              <a:spcBef>
                <a:spcPts val="280"/>
              </a:spcBef>
              <a:buFont typeface="Arial" panose="020B0604020202020204" pitchFamily="34" charset="0"/>
              <a:buChar char="•"/>
              <a:tabLst>
                <a:tab pos="183515" algn="l"/>
              </a:tabLst>
            </a:pPr>
            <a:r>
              <a:rPr sz="1800" dirty="0">
                <a:latin typeface="+mj-lt"/>
                <a:cs typeface="Arial"/>
              </a:rPr>
              <a:t>d(</a:t>
            </a:r>
            <a:r>
              <a:rPr sz="1800" baseline="30000" dirty="0">
                <a:latin typeface="+mj-lt"/>
                <a:cs typeface="Arial"/>
              </a:rPr>
              <a:t>212</a:t>
            </a:r>
            <a:r>
              <a:rPr sz="1800" dirty="0">
                <a:latin typeface="+mj-lt"/>
                <a:cs typeface="Arial"/>
              </a:rPr>
              <a:t>Rn,</a:t>
            </a:r>
            <a:r>
              <a:rPr lang="en-GB" sz="1800" dirty="0">
                <a:latin typeface="+mj-lt"/>
                <a:cs typeface="Arial"/>
              </a:rPr>
              <a:t> </a:t>
            </a:r>
            <a:r>
              <a:rPr sz="1800" dirty="0">
                <a:latin typeface="+mj-lt"/>
                <a:cs typeface="Arial"/>
              </a:rPr>
              <a:t>p)</a:t>
            </a:r>
            <a:r>
              <a:rPr sz="1800" baseline="30000" dirty="0">
                <a:latin typeface="+mj-lt"/>
                <a:cs typeface="Arial"/>
              </a:rPr>
              <a:t>213</a:t>
            </a:r>
            <a:r>
              <a:rPr sz="1800" dirty="0">
                <a:latin typeface="+mj-lt"/>
                <a:cs typeface="Arial"/>
              </a:rPr>
              <a:t>Rn</a:t>
            </a:r>
            <a:r>
              <a:rPr lang="en-GB" sz="1800" dirty="0">
                <a:latin typeface="+mj-lt"/>
                <a:cs typeface="Arial"/>
              </a:rPr>
              <a:t>:</a:t>
            </a:r>
            <a:r>
              <a:rPr sz="1800" dirty="0">
                <a:latin typeface="+mj-lt"/>
                <a:cs typeface="Times New Roman"/>
              </a:rPr>
              <a:t> </a:t>
            </a:r>
            <a:endParaRPr lang="en-GB" sz="1800" dirty="0">
              <a:latin typeface="+mj-lt"/>
              <a:cs typeface="Times New Roman"/>
            </a:endParaRPr>
          </a:p>
          <a:p>
            <a:pPr marL="494665" lvl="1">
              <a:tabLst>
                <a:tab pos="183515" algn="l"/>
              </a:tabLst>
            </a:pPr>
            <a:endParaRPr lang="en-GB" dirty="0">
              <a:latin typeface="+mj-lt"/>
              <a:cs typeface="Arial"/>
            </a:endParaRPr>
          </a:p>
          <a:p>
            <a:pPr marL="780415" lvl="1" indent="-285750">
              <a:buFont typeface="Arial" panose="020B0604020202020204" pitchFamily="34" charset="0"/>
              <a:buChar char="•"/>
              <a:tabLst>
                <a:tab pos="183515" algn="l"/>
              </a:tabLst>
            </a:pPr>
            <a:r>
              <a:rPr lang="en-GB" sz="1800" dirty="0">
                <a:latin typeface="+mj-lt"/>
                <a:cs typeface="Arial"/>
              </a:rPr>
              <a:t>Need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to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consider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dirty="0">
                <a:latin typeface="+mj-lt"/>
                <a:cs typeface="Arial"/>
              </a:rPr>
              <a:t>l</a:t>
            </a:r>
            <a:r>
              <a:rPr lang="en-GB" sz="1800" dirty="0">
                <a:latin typeface="+mj-lt"/>
                <a:cs typeface="Arial"/>
              </a:rPr>
              <a:t>ab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to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CM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transformations</a:t>
            </a:r>
          </a:p>
          <a:p>
            <a:pPr marL="640080" lvl="1" indent="-145415">
              <a:buFontTx/>
              <a:buChar char="•"/>
              <a:tabLst>
                <a:tab pos="183515" algn="l"/>
              </a:tabLst>
            </a:pPr>
            <a:endParaRPr lang="en-GB" dirty="0">
              <a:latin typeface="+mj-lt"/>
              <a:cs typeface="Arial"/>
            </a:endParaRPr>
          </a:p>
          <a:p>
            <a:pPr marL="297815" indent="-285750">
              <a:lnSpc>
                <a:spcPts val="209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lang="en-GB" sz="1800" dirty="0">
                <a:latin typeface="+mj-lt"/>
                <a:cs typeface="Arial"/>
              </a:rPr>
              <a:t>Problems:</a:t>
            </a:r>
          </a:p>
          <a:p>
            <a:pPr marL="614680" lvl="1" indent="-145415">
              <a:lnSpc>
                <a:spcPts val="2014"/>
              </a:lnSpc>
              <a:buChar char="•"/>
              <a:tabLst>
                <a:tab pos="615315" algn="l"/>
              </a:tabLst>
            </a:pPr>
            <a:endParaRPr lang="en-GB" sz="1800" dirty="0">
              <a:latin typeface="+mj-lt"/>
              <a:cs typeface="Arial"/>
            </a:endParaRPr>
          </a:p>
          <a:p>
            <a:pPr marL="755015" lvl="1" indent="-285750">
              <a:lnSpc>
                <a:spcPts val="2014"/>
              </a:lnSpc>
              <a:buFont typeface="Arial" panose="020B0604020202020204" pitchFamily="34" charset="0"/>
              <a:buChar char="•"/>
              <a:tabLst>
                <a:tab pos="615315" algn="l"/>
              </a:tabLst>
            </a:pPr>
            <a:r>
              <a:rPr lang="en-GB" sz="1800" dirty="0">
                <a:latin typeface="+mj-lt"/>
                <a:cs typeface="Arial"/>
              </a:rPr>
              <a:t>Kinematic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compression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–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reduces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energy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difference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between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states</a:t>
            </a:r>
          </a:p>
          <a:p>
            <a:pPr marL="614680" lvl="1" indent="-145415">
              <a:lnSpc>
                <a:spcPts val="2085"/>
              </a:lnSpc>
              <a:buChar char="•"/>
              <a:tabLst>
                <a:tab pos="615315" algn="l"/>
              </a:tabLst>
            </a:pPr>
            <a:endParaRPr lang="en-GB" sz="1800" dirty="0">
              <a:latin typeface="+mj-lt"/>
              <a:cs typeface="Arial"/>
            </a:endParaRPr>
          </a:p>
          <a:p>
            <a:pPr marL="755015" lvl="1" indent="-285750">
              <a:lnSpc>
                <a:spcPts val="2085"/>
              </a:lnSpc>
              <a:buFont typeface="Arial" panose="020B0604020202020204" pitchFamily="34" charset="0"/>
              <a:buChar char="•"/>
              <a:tabLst>
                <a:tab pos="615315" algn="l"/>
              </a:tabLst>
            </a:pPr>
            <a:r>
              <a:rPr lang="en-GB" sz="1800" dirty="0">
                <a:latin typeface="+mj-lt"/>
                <a:cs typeface="Arial"/>
              </a:rPr>
              <a:t>Kinematic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shift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–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broadens</a:t>
            </a:r>
            <a:r>
              <a:rPr lang="en-GB" sz="1800" dirty="0">
                <a:latin typeface="+mj-lt"/>
                <a:cs typeface="Times New Roman"/>
              </a:rPr>
              <a:t> </a:t>
            </a:r>
            <a:r>
              <a:rPr lang="en-GB" sz="1800" dirty="0">
                <a:latin typeface="+mj-lt"/>
                <a:cs typeface="Arial"/>
              </a:rPr>
              <a:t>peaks</a:t>
            </a:r>
          </a:p>
          <a:p>
            <a:pPr marL="640080" lvl="1" indent="-145415">
              <a:buFontTx/>
              <a:buChar char="•"/>
              <a:tabLst>
                <a:tab pos="183515" algn="l"/>
              </a:tabLst>
            </a:pPr>
            <a:endParaRPr lang="en-GB" sz="1800" dirty="0">
              <a:latin typeface="+mj-lt"/>
              <a:cs typeface="Arial"/>
            </a:endParaRPr>
          </a:p>
          <a:p>
            <a:pPr marL="640080" lvl="1" indent="-145415">
              <a:buChar char="•"/>
              <a:tabLst>
                <a:tab pos="183515" algn="l"/>
              </a:tabLst>
            </a:pPr>
            <a:endParaRPr dirty="0">
              <a:latin typeface="+mj-lt"/>
              <a:cs typeface="Arial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1B14BEE-2567-2025-360E-9CAF56CEB0FE}"/>
              </a:ext>
            </a:extLst>
          </p:cNvPr>
          <p:cNvGrpSpPr/>
          <p:nvPr/>
        </p:nvGrpSpPr>
        <p:grpSpPr>
          <a:xfrm>
            <a:off x="7546205" y="725753"/>
            <a:ext cx="4090737" cy="3370974"/>
            <a:chOff x="7584758" y="1409784"/>
            <a:chExt cx="4101668" cy="4281322"/>
          </a:xfrm>
        </p:grpSpPr>
        <p:grpSp>
          <p:nvGrpSpPr>
            <p:cNvPr id="8" name="object 8"/>
            <p:cNvGrpSpPr/>
            <p:nvPr/>
          </p:nvGrpSpPr>
          <p:grpSpPr>
            <a:xfrm>
              <a:off x="7663016" y="3534608"/>
              <a:ext cx="3877945" cy="1538605"/>
              <a:chOff x="7498080" y="2867761"/>
              <a:chExt cx="3877945" cy="1538605"/>
            </a:xfrm>
          </p:grpSpPr>
          <p:sp>
            <p:nvSpPr>
              <p:cNvPr id="9" name="object 9"/>
              <p:cNvSpPr/>
              <p:nvPr/>
            </p:nvSpPr>
            <p:spPr>
              <a:xfrm>
                <a:off x="10424160" y="2867761"/>
                <a:ext cx="951865" cy="923290"/>
              </a:xfrm>
              <a:custGeom>
                <a:avLst/>
                <a:gdLst/>
                <a:ahLst/>
                <a:cxnLst/>
                <a:rect l="l" t="t" r="r" b="b"/>
                <a:pathLst>
                  <a:path w="951865" h="923289">
                    <a:moveTo>
                      <a:pt x="475919" y="0"/>
                    </a:moveTo>
                    <a:lnTo>
                      <a:pt x="426049" y="2533"/>
                    </a:lnTo>
                    <a:lnTo>
                      <a:pt x="376920" y="10077"/>
                    </a:lnTo>
                    <a:lnTo>
                      <a:pt x="328930" y="22546"/>
                    </a:lnTo>
                    <a:lnTo>
                      <a:pt x="282478" y="39853"/>
                    </a:lnTo>
                    <a:lnTo>
                      <a:pt x="237959" y="61912"/>
                    </a:lnTo>
                    <a:lnTo>
                      <a:pt x="196060" y="88216"/>
                    </a:lnTo>
                    <a:lnTo>
                      <a:pt x="157394" y="118546"/>
                    </a:lnTo>
                    <a:lnTo>
                      <a:pt x="122253" y="152609"/>
                    </a:lnTo>
                    <a:lnTo>
                      <a:pt x="90930" y="190110"/>
                    </a:lnTo>
                    <a:lnTo>
                      <a:pt x="63715" y="230759"/>
                    </a:lnTo>
                    <a:lnTo>
                      <a:pt x="41054" y="273940"/>
                    </a:lnTo>
                    <a:lnTo>
                      <a:pt x="23248" y="318986"/>
                    </a:lnTo>
                    <a:lnTo>
                      <a:pt x="10401" y="365517"/>
                    </a:lnTo>
                    <a:lnTo>
                      <a:pt x="2617" y="413154"/>
                    </a:lnTo>
                    <a:lnTo>
                      <a:pt x="0" y="461518"/>
                    </a:lnTo>
                    <a:lnTo>
                      <a:pt x="2617" y="509882"/>
                    </a:lnTo>
                    <a:lnTo>
                      <a:pt x="10401" y="557521"/>
                    </a:lnTo>
                    <a:lnTo>
                      <a:pt x="23248" y="604054"/>
                    </a:lnTo>
                    <a:lnTo>
                      <a:pt x="41054" y="649100"/>
                    </a:lnTo>
                    <a:lnTo>
                      <a:pt x="63715" y="692277"/>
                    </a:lnTo>
                    <a:lnTo>
                      <a:pt x="90930" y="732925"/>
                    </a:lnTo>
                    <a:lnTo>
                      <a:pt x="122253" y="770426"/>
                    </a:lnTo>
                    <a:lnTo>
                      <a:pt x="157394" y="804489"/>
                    </a:lnTo>
                    <a:lnTo>
                      <a:pt x="196060" y="834819"/>
                    </a:lnTo>
                    <a:lnTo>
                      <a:pt x="237959" y="861123"/>
                    </a:lnTo>
                    <a:lnTo>
                      <a:pt x="282478" y="883182"/>
                    </a:lnTo>
                    <a:lnTo>
                      <a:pt x="328930" y="900489"/>
                    </a:lnTo>
                    <a:lnTo>
                      <a:pt x="376920" y="912958"/>
                    </a:lnTo>
                    <a:lnTo>
                      <a:pt x="426049" y="920502"/>
                    </a:lnTo>
                    <a:lnTo>
                      <a:pt x="475919" y="923036"/>
                    </a:lnTo>
                    <a:lnTo>
                      <a:pt x="525616" y="920502"/>
                    </a:lnTo>
                    <a:lnTo>
                      <a:pt x="574640" y="912958"/>
                    </a:lnTo>
                    <a:lnTo>
                      <a:pt x="622575" y="900489"/>
                    </a:lnTo>
                    <a:lnTo>
                      <a:pt x="669008" y="883182"/>
                    </a:lnTo>
                    <a:lnTo>
                      <a:pt x="713524" y="861123"/>
                    </a:lnTo>
                    <a:lnTo>
                      <a:pt x="755418" y="834819"/>
                    </a:lnTo>
                    <a:lnTo>
                      <a:pt x="794083" y="804489"/>
                    </a:lnTo>
                    <a:lnTo>
                      <a:pt x="829224" y="770426"/>
                    </a:lnTo>
                    <a:lnTo>
                      <a:pt x="860546" y="732925"/>
                    </a:lnTo>
                    <a:lnTo>
                      <a:pt x="887755" y="692277"/>
                    </a:lnTo>
                    <a:lnTo>
                      <a:pt x="910422" y="649100"/>
                    </a:lnTo>
                    <a:lnTo>
                      <a:pt x="928232" y="604054"/>
                    </a:lnTo>
                    <a:lnTo>
                      <a:pt x="941081" y="557521"/>
                    </a:lnTo>
                    <a:lnTo>
                      <a:pt x="948866" y="509882"/>
                    </a:lnTo>
                    <a:lnTo>
                      <a:pt x="951484" y="461518"/>
                    </a:lnTo>
                    <a:lnTo>
                      <a:pt x="948866" y="413154"/>
                    </a:lnTo>
                    <a:lnTo>
                      <a:pt x="941081" y="365517"/>
                    </a:lnTo>
                    <a:lnTo>
                      <a:pt x="928232" y="318986"/>
                    </a:lnTo>
                    <a:lnTo>
                      <a:pt x="910422" y="273940"/>
                    </a:lnTo>
                    <a:lnTo>
                      <a:pt x="887755" y="230759"/>
                    </a:lnTo>
                    <a:lnTo>
                      <a:pt x="860546" y="190110"/>
                    </a:lnTo>
                    <a:lnTo>
                      <a:pt x="829224" y="152609"/>
                    </a:lnTo>
                    <a:lnTo>
                      <a:pt x="794083" y="118546"/>
                    </a:lnTo>
                    <a:lnTo>
                      <a:pt x="755418" y="88216"/>
                    </a:lnTo>
                    <a:lnTo>
                      <a:pt x="713524" y="61912"/>
                    </a:lnTo>
                    <a:lnTo>
                      <a:pt x="669008" y="39853"/>
                    </a:lnTo>
                    <a:lnTo>
                      <a:pt x="622575" y="22546"/>
                    </a:lnTo>
                    <a:lnTo>
                      <a:pt x="574640" y="10077"/>
                    </a:lnTo>
                    <a:lnTo>
                      <a:pt x="525616" y="2533"/>
                    </a:lnTo>
                    <a:lnTo>
                      <a:pt x="475919" y="0"/>
                    </a:lnTo>
                    <a:close/>
                  </a:path>
                </a:pathLst>
              </a:custGeom>
              <a:solidFill>
                <a:srgbClr val="6C2C9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" name="object 10"/>
              <p:cNvSpPr/>
              <p:nvPr/>
            </p:nvSpPr>
            <p:spPr>
              <a:xfrm>
                <a:off x="10424160" y="2867761"/>
                <a:ext cx="951865" cy="923290"/>
              </a:xfrm>
              <a:custGeom>
                <a:avLst/>
                <a:gdLst/>
                <a:ahLst/>
                <a:cxnLst/>
                <a:rect l="l" t="t" r="r" b="b"/>
                <a:pathLst>
                  <a:path w="951865" h="923289">
                    <a:moveTo>
                      <a:pt x="951484" y="461518"/>
                    </a:moveTo>
                    <a:lnTo>
                      <a:pt x="948866" y="509882"/>
                    </a:lnTo>
                    <a:lnTo>
                      <a:pt x="941081" y="557521"/>
                    </a:lnTo>
                    <a:lnTo>
                      <a:pt x="928232" y="604054"/>
                    </a:lnTo>
                    <a:lnTo>
                      <a:pt x="910422" y="649100"/>
                    </a:lnTo>
                    <a:lnTo>
                      <a:pt x="887755" y="692277"/>
                    </a:lnTo>
                    <a:lnTo>
                      <a:pt x="860546" y="732925"/>
                    </a:lnTo>
                    <a:lnTo>
                      <a:pt x="829224" y="770426"/>
                    </a:lnTo>
                    <a:lnTo>
                      <a:pt x="794083" y="804489"/>
                    </a:lnTo>
                    <a:lnTo>
                      <a:pt x="755418" y="834819"/>
                    </a:lnTo>
                    <a:lnTo>
                      <a:pt x="713524" y="861123"/>
                    </a:lnTo>
                    <a:lnTo>
                      <a:pt x="669008" y="883182"/>
                    </a:lnTo>
                    <a:lnTo>
                      <a:pt x="622575" y="900489"/>
                    </a:lnTo>
                    <a:lnTo>
                      <a:pt x="574640" y="912958"/>
                    </a:lnTo>
                    <a:lnTo>
                      <a:pt x="525616" y="920502"/>
                    </a:lnTo>
                    <a:lnTo>
                      <a:pt x="475919" y="923036"/>
                    </a:lnTo>
                    <a:lnTo>
                      <a:pt x="426049" y="920502"/>
                    </a:lnTo>
                    <a:lnTo>
                      <a:pt x="376920" y="912958"/>
                    </a:lnTo>
                    <a:lnTo>
                      <a:pt x="328930" y="900489"/>
                    </a:lnTo>
                    <a:lnTo>
                      <a:pt x="282478" y="883182"/>
                    </a:lnTo>
                    <a:lnTo>
                      <a:pt x="237959" y="861123"/>
                    </a:lnTo>
                    <a:lnTo>
                      <a:pt x="196060" y="834819"/>
                    </a:lnTo>
                    <a:lnTo>
                      <a:pt x="157394" y="804489"/>
                    </a:lnTo>
                    <a:lnTo>
                      <a:pt x="122253" y="770426"/>
                    </a:lnTo>
                    <a:lnTo>
                      <a:pt x="90930" y="732925"/>
                    </a:lnTo>
                    <a:lnTo>
                      <a:pt x="63715" y="692277"/>
                    </a:lnTo>
                    <a:lnTo>
                      <a:pt x="41054" y="649100"/>
                    </a:lnTo>
                    <a:lnTo>
                      <a:pt x="23248" y="604054"/>
                    </a:lnTo>
                    <a:lnTo>
                      <a:pt x="10401" y="557521"/>
                    </a:lnTo>
                    <a:lnTo>
                      <a:pt x="2617" y="509882"/>
                    </a:lnTo>
                    <a:lnTo>
                      <a:pt x="0" y="461518"/>
                    </a:lnTo>
                    <a:lnTo>
                      <a:pt x="2617" y="413154"/>
                    </a:lnTo>
                    <a:lnTo>
                      <a:pt x="10401" y="365517"/>
                    </a:lnTo>
                    <a:lnTo>
                      <a:pt x="23248" y="318986"/>
                    </a:lnTo>
                    <a:lnTo>
                      <a:pt x="41054" y="273940"/>
                    </a:lnTo>
                    <a:lnTo>
                      <a:pt x="63715" y="230759"/>
                    </a:lnTo>
                    <a:lnTo>
                      <a:pt x="90930" y="190110"/>
                    </a:lnTo>
                    <a:lnTo>
                      <a:pt x="122253" y="152609"/>
                    </a:lnTo>
                    <a:lnTo>
                      <a:pt x="157394" y="118546"/>
                    </a:lnTo>
                    <a:lnTo>
                      <a:pt x="196060" y="88216"/>
                    </a:lnTo>
                    <a:lnTo>
                      <a:pt x="237959" y="61912"/>
                    </a:lnTo>
                    <a:lnTo>
                      <a:pt x="282478" y="39853"/>
                    </a:lnTo>
                    <a:lnTo>
                      <a:pt x="328930" y="22546"/>
                    </a:lnTo>
                    <a:lnTo>
                      <a:pt x="376920" y="10077"/>
                    </a:lnTo>
                    <a:lnTo>
                      <a:pt x="426049" y="2533"/>
                    </a:lnTo>
                    <a:lnTo>
                      <a:pt x="475919" y="0"/>
                    </a:lnTo>
                    <a:lnTo>
                      <a:pt x="525616" y="2533"/>
                    </a:lnTo>
                    <a:lnTo>
                      <a:pt x="574640" y="10077"/>
                    </a:lnTo>
                    <a:lnTo>
                      <a:pt x="622575" y="22546"/>
                    </a:lnTo>
                    <a:lnTo>
                      <a:pt x="669008" y="39853"/>
                    </a:lnTo>
                    <a:lnTo>
                      <a:pt x="713524" y="61912"/>
                    </a:lnTo>
                    <a:lnTo>
                      <a:pt x="755418" y="88216"/>
                    </a:lnTo>
                    <a:lnTo>
                      <a:pt x="794083" y="118546"/>
                    </a:lnTo>
                    <a:lnTo>
                      <a:pt x="829224" y="152609"/>
                    </a:lnTo>
                    <a:lnTo>
                      <a:pt x="860546" y="190110"/>
                    </a:lnTo>
                    <a:lnTo>
                      <a:pt x="887755" y="230759"/>
                    </a:lnTo>
                    <a:lnTo>
                      <a:pt x="910422" y="273940"/>
                    </a:lnTo>
                    <a:lnTo>
                      <a:pt x="928232" y="318986"/>
                    </a:lnTo>
                    <a:lnTo>
                      <a:pt x="941081" y="365517"/>
                    </a:lnTo>
                    <a:lnTo>
                      <a:pt x="948866" y="413154"/>
                    </a:lnTo>
                    <a:lnTo>
                      <a:pt x="951484" y="461518"/>
                    </a:lnTo>
                    <a:close/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" name="object 11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9763557" y="3945597"/>
                <a:ext cx="221767" cy="214922"/>
              </a:xfrm>
              <a:prstGeom prst="rect">
                <a:avLst/>
              </a:prstGeom>
            </p:spPr>
          </p:pic>
          <p:sp>
            <p:nvSpPr>
              <p:cNvPr id="12" name="object 12"/>
              <p:cNvSpPr/>
              <p:nvPr/>
            </p:nvSpPr>
            <p:spPr>
              <a:xfrm>
                <a:off x="7498080" y="3483000"/>
                <a:ext cx="951865" cy="923290"/>
              </a:xfrm>
              <a:custGeom>
                <a:avLst/>
                <a:gdLst/>
                <a:ahLst/>
                <a:cxnLst/>
                <a:rect l="l" t="t" r="r" b="b"/>
                <a:pathLst>
                  <a:path w="951865" h="923289">
                    <a:moveTo>
                      <a:pt x="475919" y="0"/>
                    </a:moveTo>
                    <a:lnTo>
                      <a:pt x="426049" y="2533"/>
                    </a:lnTo>
                    <a:lnTo>
                      <a:pt x="376920" y="10078"/>
                    </a:lnTo>
                    <a:lnTo>
                      <a:pt x="328930" y="22549"/>
                    </a:lnTo>
                    <a:lnTo>
                      <a:pt x="282478" y="39859"/>
                    </a:lnTo>
                    <a:lnTo>
                      <a:pt x="237959" y="61925"/>
                    </a:lnTo>
                    <a:lnTo>
                      <a:pt x="196060" y="88223"/>
                    </a:lnTo>
                    <a:lnTo>
                      <a:pt x="157394" y="118549"/>
                    </a:lnTo>
                    <a:lnTo>
                      <a:pt x="122253" y="152609"/>
                    </a:lnTo>
                    <a:lnTo>
                      <a:pt x="90930" y="190111"/>
                    </a:lnTo>
                    <a:lnTo>
                      <a:pt x="63715" y="230759"/>
                    </a:lnTo>
                    <a:lnTo>
                      <a:pt x="41054" y="273940"/>
                    </a:lnTo>
                    <a:lnTo>
                      <a:pt x="23248" y="318986"/>
                    </a:lnTo>
                    <a:lnTo>
                      <a:pt x="10401" y="365517"/>
                    </a:lnTo>
                    <a:lnTo>
                      <a:pt x="2617" y="413154"/>
                    </a:lnTo>
                    <a:lnTo>
                      <a:pt x="0" y="461518"/>
                    </a:lnTo>
                    <a:lnTo>
                      <a:pt x="2617" y="509882"/>
                    </a:lnTo>
                    <a:lnTo>
                      <a:pt x="10401" y="557521"/>
                    </a:lnTo>
                    <a:lnTo>
                      <a:pt x="23248" y="604054"/>
                    </a:lnTo>
                    <a:lnTo>
                      <a:pt x="41054" y="649100"/>
                    </a:lnTo>
                    <a:lnTo>
                      <a:pt x="63715" y="692277"/>
                    </a:lnTo>
                    <a:lnTo>
                      <a:pt x="90930" y="732925"/>
                    </a:lnTo>
                    <a:lnTo>
                      <a:pt x="122253" y="770426"/>
                    </a:lnTo>
                    <a:lnTo>
                      <a:pt x="157394" y="804489"/>
                    </a:lnTo>
                    <a:lnTo>
                      <a:pt x="196060" y="834819"/>
                    </a:lnTo>
                    <a:lnTo>
                      <a:pt x="237959" y="861123"/>
                    </a:lnTo>
                    <a:lnTo>
                      <a:pt x="282478" y="883182"/>
                    </a:lnTo>
                    <a:lnTo>
                      <a:pt x="328930" y="900489"/>
                    </a:lnTo>
                    <a:lnTo>
                      <a:pt x="376920" y="912958"/>
                    </a:lnTo>
                    <a:lnTo>
                      <a:pt x="426049" y="920502"/>
                    </a:lnTo>
                    <a:lnTo>
                      <a:pt x="475919" y="923036"/>
                    </a:lnTo>
                    <a:lnTo>
                      <a:pt x="525616" y="920502"/>
                    </a:lnTo>
                    <a:lnTo>
                      <a:pt x="574640" y="912958"/>
                    </a:lnTo>
                    <a:lnTo>
                      <a:pt x="622575" y="900489"/>
                    </a:lnTo>
                    <a:lnTo>
                      <a:pt x="669008" y="883182"/>
                    </a:lnTo>
                    <a:lnTo>
                      <a:pt x="713524" y="861123"/>
                    </a:lnTo>
                    <a:lnTo>
                      <a:pt x="755418" y="834819"/>
                    </a:lnTo>
                    <a:lnTo>
                      <a:pt x="794083" y="804489"/>
                    </a:lnTo>
                    <a:lnTo>
                      <a:pt x="829224" y="770426"/>
                    </a:lnTo>
                    <a:lnTo>
                      <a:pt x="860546" y="732925"/>
                    </a:lnTo>
                    <a:lnTo>
                      <a:pt x="887755" y="692277"/>
                    </a:lnTo>
                    <a:lnTo>
                      <a:pt x="910422" y="649100"/>
                    </a:lnTo>
                    <a:lnTo>
                      <a:pt x="928232" y="604054"/>
                    </a:lnTo>
                    <a:lnTo>
                      <a:pt x="941081" y="557521"/>
                    </a:lnTo>
                    <a:lnTo>
                      <a:pt x="948866" y="509882"/>
                    </a:lnTo>
                    <a:lnTo>
                      <a:pt x="951484" y="461518"/>
                    </a:lnTo>
                    <a:lnTo>
                      <a:pt x="948866" y="413154"/>
                    </a:lnTo>
                    <a:lnTo>
                      <a:pt x="941081" y="365517"/>
                    </a:lnTo>
                    <a:lnTo>
                      <a:pt x="928232" y="318986"/>
                    </a:lnTo>
                    <a:lnTo>
                      <a:pt x="910422" y="273940"/>
                    </a:lnTo>
                    <a:lnTo>
                      <a:pt x="887755" y="230759"/>
                    </a:lnTo>
                    <a:lnTo>
                      <a:pt x="860546" y="190111"/>
                    </a:lnTo>
                    <a:lnTo>
                      <a:pt x="829224" y="152609"/>
                    </a:lnTo>
                    <a:lnTo>
                      <a:pt x="794083" y="118549"/>
                    </a:lnTo>
                    <a:lnTo>
                      <a:pt x="755418" y="88223"/>
                    </a:lnTo>
                    <a:lnTo>
                      <a:pt x="713524" y="61925"/>
                    </a:lnTo>
                    <a:lnTo>
                      <a:pt x="669008" y="39859"/>
                    </a:lnTo>
                    <a:lnTo>
                      <a:pt x="622575" y="22549"/>
                    </a:lnTo>
                    <a:lnTo>
                      <a:pt x="574640" y="10078"/>
                    </a:lnTo>
                    <a:lnTo>
                      <a:pt x="525616" y="2533"/>
                    </a:lnTo>
                    <a:lnTo>
                      <a:pt x="475919" y="0"/>
                    </a:lnTo>
                    <a:close/>
                  </a:path>
                </a:pathLst>
              </a:custGeom>
              <a:solidFill>
                <a:srgbClr val="6C2C9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3"/>
              <p:cNvSpPr/>
              <p:nvPr/>
            </p:nvSpPr>
            <p:spPr>
              <a:xfrm>
                <a:off x="7498080" y="3483000"/>
                <a:ext cx="951865" cy="923290"/>
              </a:xfrm>
              <a:custGeom>
                <a:avLst/>
                <a:gdLst/>
                <a:ahLst/>
                <a:cxnLst/>
                <a:rect l="l" t="t" r="r" b="b"/>
                <a:pathLst>
                  <a:path w="951865" h="923289">
                    <a:moveTo>
                      <a:pt x="951484" y="461518"/>
                    </a:moveTo>
                    <a:lnTo>
                      <a:pt x="948866" y="509882"/>
                    </a:lnTo>
                    <a:lnTo>
                      <a:pt x="941081" y="557521"/>
                    </a:lnTo>
                    <a:lnTo>
                      <a:pt x="928232" y="604054"/>
                    </a:lnTo>
                    <a:lnTo>
                      <a:pt x="910422" y="649100"/>
                    </a:lnTo>
                    <a:lnTo>
                      <a:pt x="887755" y="692277"/>
                    </a:lnTo>
                    <a:lnTo>
                      <a:pt x="860546" y="732925"/>
                    </a:lnTo>
                    <a:lnTo>
                      <a:pt x="829224" y="770426"/>
                    </a:lnTo>
                    <a:lnTo>
                      <a:pt x="794083" y="804489"/>
                    </a:lnTo>
                    <a:lnTo>
                      <a:pt x="755418" y="834819"/>
                    </a:lnTo>
                    <a:lnTo>
                      <a:pt x="713524" y="861123"/>
                    </a:lnTo>
                    <a:lnTo>
                      <a:pt x="669008" y="883182"/>
                    </a:lnTo>
                    <a:lnTo>
                      <a:pt x="622575" y="900489"/>
                    </a:lnTo>
                    <a:lnTo>
                      <a:pt x="574640" y="912958"/>
                    </a:lnTo>
                    <a:lnTo>
                      <a:pt x="525616" y="920502"/>
                    </a:lnTo>
                    <a:lnTo>
                      <a:pt x="475919" y="923036"/>
                    </a:lnTo>
                    <a:lnTo>
                      <a:pt x="426049" y="920502"/>
                    </a:lnTo>
                    <a:lnTo>
                      <a:pt x="376920" y="912958"/>
                    </a:lnTo>
                    <a:lnTo>
                      <a:pt x="328930" y="900489"/>
                    </a:lnTo>
                    <a:lnTo>
                      <a:pt x="282478" y="883182"/>
                    </a:lnTo>
                    <a:lnTo>
                      <a:pt x="237959" y="861123"/>
                    </a:lnTo>
                    <a:lnTo>
                      <a:pt x="196060" y="834819"/>
                    </a:lnTo>
                    <a:lnTo>
                      <a:pt x="157394" y="804489"/>
                    </a:lnTo>
                    <a:lnTo>
                      <a:pt x="122253" y="770426"/>
                    </a:lnTo>
                    <a:lnTo>
                      <a:pt x="90930" y="732925"/>
                    </a:lnTo>
                    <a:lnTo>
                      <a:pt x="63715" y="692277"/>
                    </a:lnTo>
                    <a:lnTo>
                      <a:pt x="41054" y="649100"/>
                    </a:lnTo>
                    <a:lnTo>
                      <a:pt x="23248" y="604054"/>
                    </a:lnTo>
                    <a:lnTo>
                      <a:pt x="10401" y="557521"/>
                    </a:lnTo>
                    <a:lnTo>
                      <a:pt x="2617" y="509882"/>
                    </a:lnTo>
                    <a:lnTo>
                      <a:pt x="0" y="461518"/>
                    </a:lnTo>
                    <a:lnTo>
                      <a:pt x="2617" y="413154"/>
                    </a:lnTo>
                    <a:lnTo>
                      <a:pt x="10401" y="365517"/>
                    </a:lnTo>
                    <a:lnTo>
                      <a:pt x="23248" y="318986"/>
                    </a:lnTo>
                    <a:lnTo>
                      <a:pt x="41054" y="273940"/>
                    </a:lnTo>
                    <a:lnTo>
                      <a:pt x="63715" y="230759"/>
                    </a:lnTo>
                    <a:lnTo>
                      <a:pt x="90930" y="190111"/>
                    </a:lnTo>
                    <a:lnTo>
                      <a:pt x="122253" y="152609"/>
                    </a:lnTo>
                    <a:lnTo>
                      <a:pt x="157394" y="118549"/>
                    </a:lnTo>
                    <a:lnTo>
                      <a:pt x="196060" y="88223"/>
                    </a:lnTo>
                    <a:lnTo>
                      <a:pt x="237959" y="61925"/>
                    </a:lnTo>
                    <a:lnTo>
                      <a:pt x="282478" y="39859"/>
                    </a:lnTo>
                    <a:lnTo>
                      <a:pt x="328930" y="22549"/>
                    </a:lnTo>
                    <a:lnTo>
                      <a:pt x="376920" y="10078"/>
                    </a:lnTo>
                    <a:lnTo>
                      <a:pt x="426049" y="2533"/>
                    </a:lnTo>
                    <a:lnTo>
                      <a:pt x="475919" y="0"/>
                    </a:lnTo>
                    <a:lnTo>
                      <a:pt x="525616" y="2533"/>
                    </a:lnTo>
                    <a:lnTo>
                      <a:pt x="574640" y="10078"/>
                    </a:lnTo>
                    <a:lnTo>
                      <a:pt x="622575" y="22549"/>
                    </a:lnTo>
                    <a:lnTo>
                      <a:pt x="669008" y="39859"/>
                    </a:lnTo>
                    <a:lnTo>
                      <a:pt x="713524" y="61925"/>
                    </a:lnTo>
                    <a:lnTo>
                      <a:pt x="755418" y="88223"/>
                    </a:lnTo>
                    <a:lnTo>
                      <a:pt x="794083" y="118549"/>
                    </a:lnTo>
                    <a:lnTo>
                      <a:pt x="829224" y="152609"/>
                    </a:lnTo>
                    <a:lnTo>
                      <a:pt x="860546" y="190111"/>
                    </a:lnTo>
                    <a:lnTo>
                      <a:pt x="887755" y="230759"/>
                    </a:lnTo>
                    <a:lnTo>
                      <a:pt x="910422" y="273940"/>
                    </a:lnTo>
                    <a:lnTo>
                      <a:pt x="928232" y="318986"/>
                    </a:lnTo>
                    <a:lnTo>
                      <a:pt x="941081" y="365517"/>
                    </a:lnTo>
                    <a:lnTo>
                      <a:pt x="948866" y="413154"/>
                    </a:lnTo>
                    <a:lnTo>
                      <a:pt x="951484" y="461518"/>
                    </a:lnTo>
                    <a:close/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4" name="object 14"/>
            <p:cNvSpPr txBox="1"/>
            <p:nvPr/>
          </p:nvSpPr>
          <p:spPr>
            <a:xfrm>
              <a:off x="7789990" y="4448906"/>
              <a:ext cx="69786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spc="-10" dirty="0">
                  <a:solidFill>
                    <a:srgbClr val="FFFFFF"/>
                  </a:solidFill>
                  <a:latin typeface="Arial"/>
                  <a:cs typeface="Arial"/>
                </a:rPr>
                <a:t>212Rn</a:t>
              </a:r>
              <a:endParaRPr sz="1800" dirty="0">
                <a:latin typeface="Arial"/>
                <a:cs typeface="Arial"/>
              </a:endParaRPr>
            </a:p>
          </p:txBody>
        </p:sp>
        <p:grpSp>
          <p:nvGrpSpPr>
            <p:cNvPr id="15" name="object 15"/>
            <p:cNvGrpSpPr/>
            <p:nvPr/>
          </p:nvGrpSpPr>
          <p:grpSpPr>
            <a:xfrm>
              <a:off x="8613497" y="4227241"/>
              <a:ext cx="2177415" cy="1461135"/>
              <a:chOff x="8448561" y="3560394"/>
              <a:chExt cx="2177415" cy="1461135"/>
            </a:xfrm>
          </p:grpSpPr>
          <p:sp>
            <p:nvSpPr>
              <p:cNvPr id="16" name="object 16"/>
              <p:cNvSpPr/>
              <p:nvPr/>
            </p:nvSpPr>
            <p:spPr>
              <a:xfrm>
                <a:off x="9985324" y="3612959"/>
                <a:ext cx="494665" cy="178435"/>
              </a:xfrm>
              <a:custGeom>
                <a:avLst/>
                <a:gdLst/>
                <a:ahLst/>
                <a:cxnLst/>
                <a:rect l="l" t="t" r="r" b="b"/>
                <a:pathLst>
                  <a:path w="494665" h="178435">
                    <a:moveTo>
                      <a:pt x="0" y="178206"/>
                    </a:moveTo>
                    <a:lnTo>
                      <a:pt x="54711" y="158394"/>
                    </a:lnTo>
                  </a:path>
                  <a:path w="494665" h="178435">
                    <a:moveTo>
                      <a:pt x="82080" y="148678"/>
                    </a:moveTo>
                    <a:lnTo>
                      <a:pt x="136791" y="128879"/>
                    </a:lnTo>
                  </a:path>
                  <a:path w="494665" h="178435">
                    <a:moveTo>
                      <a:pt x="164160" y="118795"/>
                    </a:moveTo>
                    <a:lnTo>
                      <a:pt x="218871" y="99364"/>
                    </a:lnTo>
                  </a:path>
                  <a:path w="494665" h="178435">
                    <a:moveTo>
                      <a:pt x="246595" y="89281"/>
                    </a:moveTo>
                    <a:lnTo>
                      <a:pt x="301320" y="69481"/>
                    </a:lnTo>
                  </a:path>
                  <a:path w="494665" h="178435">
                    <a:moveTo>
                      <a:pt x="328676" y="59766"/>
                    </a:moveTo>
                    <a:lnTo>
                      <a:pt x="383400" y="39954"/>
                    </a:lnTo>
                  </a:path>
                  <a:path w="494665" h="178435">
                    <a:moveTo>
                      <a:pt x="410756" y="30238"/>
                    </a:moveTo>
                    <a:lnTo>
                      <a:pt x="465480" y="10439"/>
                    </a:lnTo>
                  </a:path>
                  <a:path w="494665" h="178435">
                    <a:moveTo>
                      <a:pt x="492836" y="355"/>
                    </a:moveTo>
                    <a:lnTo>
                      <a:pt x="494271" y="0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/>
              <p:cNvSpPr/>
              <p:nvPr/>
            </p:nvSpPr>
            <p:spPr>
              <a:xfrm>
                <a:off x="10454754" y="3560394"/>
                <a:ext cx="170815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w="170815" h="106045">
                    <a:moveTo>
                      <a:pt x="170649" y="0"/>
                    </a:moveTo>
                    <a:lnTo>
                      <a:pt x="0" y="4330"/>
                    </a:lnTo>
                    <a:lnTo>
                      <a:pt x="36728" y="105841"/>
                    </a:lnTo>
                    <a:lnTo>
                      <a:pt x="17064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8"/>
              <p:cNvSpPr/>
              <p:nvPr/>
            </p:nvSpPr>
            <p:spPr>
              <a:xfrm>
                <a:off x="9764281" y="3725278"/>
                <a:ext cx="221615" cy="215265"/>
              </a:xfrm>
              <a:custGeom>
                <a:avLst/>
                <a:gdLst/>
                <a:ahLst/>
                <a:cxnLst/>
                <a:rect l="l" t="t" r="r" b="b"/>
                <a:pathLst>
                  <a:path w="221615" h="215264">
                    <a:moveTo>
                      <a:pt x="110883" y="0"/>
                    </a:moveTo>
                    <a:lnTo>
                      <a:pt x="68351" y="8202"/>
                    </a:lnTo>
                    <a:lnTo>
                      <a:pt x="32400" y="31456"/>
                    </a:lnTo>
                    <a:lnTo>
                      <a:pt x="8352" y="66384"/>
                    </a:lnTo>
                    <a:lnTo>
                      <a:pt x="0" y="107645"/>
                    </a:lnTo>
                    <a:lnTo>
                      <a:pt x="939" y="121593"/>
                    </a:lnTo>
                    <a:lnTo>
                      <a:pt x="14757" y="161277"/>
                    </a:lnTo>
                    <a:lnTo>
                      <a:pt x="43310" y="192718"/>
                    </a:lnTo>
                    <a:lnTo>
                      <a:pt x="82078" y="211231"/>
                    </a:lnTo>
                    <a:lnTo>
                      <a:pt x="110883" y="214922"/>
                    </a:lnTo>
                    <a:lnTo>
                      <a:pt x="125208" y="213988"/>
                    </a:lnTo>
                    <a:lnTo>
                      <a:pt x="165963" y="200520"/>
                    </a:lnTo>
                    <a:lnTo>
                      <a:pt x="198560" y="172929"/>
                    </a:lnTo>
                    <a:lnTo>
                      <a:pt x="217663" y="135270"/>
                    </a:lnTo>
                    <a:lnTo>
                      <a:pt x="221399" y="107645"/>
                    </a:lnTo>
                    <a:lnTo>
                      <a:pt x="220459" y="93483"/>
                    </a:lnTo>
                    <a:lnTo>
                      <a:pt x="206641" y="53644"/>
                    </a:lnTo>
                    <a:lnTo>
                      <a:pt x="178088" y="22203"/>
                    </a:lnTo>
                    <a:lnTo>
                      <a:pt x="139366" y="3690"/>
                    </a:lnTo>
                    <a:lnTo>
                      <a:pt x="110883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"/>
              <p:cNvSpPr/>
              <p:nvPr/>
            </p:nvSpPr>
            <p:spPr>
              <a:xfrm>
                <a:off x="9764281" y="3725278"/>
                <a:ext cx="221615" cy="215265"/>
              </a:xfrm>
              <a:custGeom>
                <a:avLst/>
                <a:gdLst/>
                <a:ahLst/>
                <a:cxnLst/>
                <a:rect l="l" t="t" r="r" b="b"/>
                <a:pathLst>
                  <a:path w="221615" h="215264">
                    <a:moveTo>
                      <a:pt x="221399" y="107645"/>
                    </a:moveTo>
                    <a:lnTo>
                      <a:pt x="213046" y="148543"/>
                    </a:lnTo>
                    <a:lnTo>
                      <a:pt x="188998" y="183465"/>
                    </a:lnTo>
                    <a:lnTo>
                      <a:pt x="153053" y="206719"/>
                    </a:lnTo>
                    <a:lnTo>
                      <a:pt x="110883" y="214922"/>
                    </a:lnTo>
                    <a:lnTo>
                      <a:pt x="96345" y="213988"/>
                    </a:lnTo>
                    <a:lnTo>
                      <a:pt x="55435" y="200520"/>
                    </a:lnTo>
                    <a:lnTo>
                      <a:pt x="22838" y="172929"/>
                    </a:lnTo>
                    <a:lnTo>
                      <a:pt x="3735" y="135270"/>
                    </a:lnTo>
                    <a:lnTo>
                      <a:pt x="0" y="107645"/>
                    </a:lnTo>
                    <a:lnTo>
                      <a:pt x="939" y="93483"/>
                    </a:lnTo>
                    <a:lnTo>
                      <a:pt x="14757" y="53644"/>
                    </a:lnTo>
                    <a:lnTo>
                      <a:pt x="43310" y="22203"/>
                    </a:lnTo>
                    <a:lnTo>
                      <a:pt x="82078" y="3690"/>
                    </a:lnTo>
                    <a:lnTo>
                      <a:pt x="110883" y="0"/>
                    </a:lnTo>
                    <a:lnTo>
                      <a:pt x="125208" y="934"/>
                    </a:lnTo>
                    <a:lnTo>
                      <a:pt x="165963" y="14401"/>
                    </a:lnTo>
                    <a:lnTo>
                      <a:pt x="198560" y="41992"/>
                    </a:lnTo>
                    <a:lnTo>
                      <a:pt x="217663" y="79697"/>
                    </a:lnTo>
                    <a:lnTo>
                      <a:pt x="221399" y="107645"/>
                    </a:lnTo>
                    <a:close/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0"/>
              <p:cNvSpPr/>
              <p:nvPr/>
            </p:nvSpPr>
            <p:spPr>
              <a:xfrm>
                <a:off x="8943480" y="4175645"/>
                <a:ext cx="822960" cy="549910"/>
              </a:xfrm>
              <a:custGeom>
                <a:avLst/>
                <a:gdLst/>
                <a:ahLst/>
                <a:cxnLst/>
                <a:rect l="l" t="t" r="r" b="b"/>
                <a:pathLst>
                  <a:path w="822959" h="549910">
                    <a:moveTo>
                      <a:pt x="822604" y="0"/>
                    </a:moveTo>
                    <a:lnTo>
                      <a:pt x="774357" y="32397"/>
                    </a:lnTo>
                  </a:path>
                  <a:path w="822959" h="549910">
                    <a:moveTo>
                      <a:pt x="749884" y="48590"/>
                    </a:moveTo>
                    <a:lnTo>
                      <a:pt x="701636" y="81000"/>
                    </a:lnTo>
                  </a:path>
                  <a:path w="822959" h="549910">
                    <a:moveTo>
                      <a:pt x="677519" y="97193"/>
                    </a:moveTo>
                    <a:lnTo>
                      <a:pt x="628916" y="129235"/>
                    </a:lnTo>
                  </a:path>
                  <a:path w="822959" h="549910">
                    <a:moveTo>
                      <a:pt x="604799" y="145440"/>
                    </a:moveTo>
                    <a:lnTo>
                      <a:pt x="556564" y="177838"/>
                    </a:lnTo>
                  </a:path>
                  <a:path w="822959" h="549910">
                    <a:moveTo>
                      <a:pt x="532079" y="194030"/>
                    </a:moveTo>
                    <a:lnTo>
                      <a:pt x="483844" y="226428"/>
                    </a:lnTo>
                  </a:path>
                  <a:path w="822959" h="549910">
                    <a:moveTo>
                      <a:pt x="459714" y="242633"/>
                    </a:moveTo>
                    <a:lnTo>
                      <a:pt x="411124" y="275031"/>
                    </a:lnTo>
                  </a:path>
                  <a:path w="822959" h="549910">
                    <a:moveTo>
                      <a:pt x="386994" y="291236"/>
                    </a:moveTo>
                    <a:lnTo>
                      <a:pt x="338759" y="323634"/>
                    </a:lnTo>
                  </a:path>
                  <a:path w="822959" h="549910">
                    <a:moveTo>
                      <a:pt x="314274" y="339839"/>
                    </a:moveTo>
                    <a:lnTo>
                      <a:pt x="266039" y="371868"/>
                    </a:lnTo>
                  </a:path>
                  <a:path w="822959" h="549910">
                    <a:moveTo>
                      <a:pt x="241922" y="388073"/>
                    </a:moveTo>
                    <a:lnTo>
                      <a:pt x="193319" y="420471"/>
                    </a:lnTo>
                  </a:path>
                  <a:path w="822959" h="549910">
                    <a:moveTo>
                      <a:pt x="169202" y="436676"/>
                    </a:moveTo>
                    <a:lnTo>
                      <a:pt x="120954" y="469074"/>
                    </a:lnTo>
                  </a:path>
                  <a:path w="822959" h="549910">
                    <a:moveTo>
                      <a:pt x="96837" y="485279"/>
                    </a:moveTo>
                    <a:lnTo>
                      <a:pt x="48234" y="517677"/>
                    </a:lnTo>
                  </a:path>
                  <a:path w="822959" h="549910">
                    <a:moveTo>
                      <a:pt x="24117" y="533869"/>
                    </a:moveTo>
                    <a:lnTo>
                      <a:pt x="0" y="549719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1"/>
              <p:cNvSpPr/>
              <p:nvPr/>
            </p:nvSpPr>
            <p:spPr>
              <a:xfrm>
                <a:off x="8593557" y="4805997"/>
                <a:ext cx="221615" cy="215900"/>
              </a:xfrm>
              <a:custGeom>
                <a:avLst/>
                <a:gdLst/>
                <a:ahLst/>
                <a:cxnLst/>
                <a:rect l="l" t="t" r="r" b="b"/>
                <a:pathLst>
                  <a:path w="221615" h="215900">
                    <a:moveTo>
                      <a:pt x="110883" y="0"/>
                    </a:moveTo>
                    <a:lnTo>
                      <a:pt x="68362" y="8202"/>
                    </a:lnTo>
                    <a:lnTo>
                      <a:pt x="32402" y="31500"/>
                    </a:lnTo>
                    <a:lnTo>
                      <a:pt x="8352" y="66586"/>
                    </a:lnTo>
                    <a:lnTo>
                      <a:pt x="0" y="107645"/>
                    </a:lnTo>
                    <a:lnTo>
                      <a:pt x="939" y="121651"/>
                    </a:lnTo>
                    <a:lnTo>
                      <a:pt x="14757" y="161645"/>
                    </a:lnTo>
                    <a:lnTo>
                      <a:pt x="43316" y="193085"/>
                    </a:lnTo>
                    <a:lnTo>
                      <a:pt x="82084" y="211593"/>
                    </a:lnTo>
                    <a:lnTo>
                      <a:pt x="110883" y="215277"/>
                    </a:lnTo>
                    <a:lnTo>
                      <a:pt x="125208" y="214345"/>
                    </a:lnTo>
                    <a:lnTo>
                      <a:pt x="165963" y="200888"/>
                    </a:lnTo>
                    <a:lnTo>
                      <a:pt x="198565" y="173292"/>
                    </a:lnTo>
                    <a:lnTo>
                      <a:pt x="217663" y="135455"/>
                    </a:lnTo>
                    <a:lnTo>
                      <a:pt x="221399" y="107645"/>
                    </a:lnTo>
                    <a:lnTo>
                      <a:pt x="220459" y="93644"/>
                    </a:lnTo>
                    <a:lnTo>
                      <a:pt x="206641" y="54000"/>
                    </a:lnTo>
                    <a:lnTo>
                      <a:pt x="178089" y="22208"/>
                    </a:lnTo>
                    <a:lnTo>
                      <a:pt x="139366" y="3690"/>
                    </a:lnTo>
                    <a:lnTo>
                      <a:pt x="110883" y="0"/>
                    </a:lnTo>
                    <a:close/>
                  </a:path>
                </a:pathLst>
              </a:custGeom>
              <a:solidFill>
                <a:srgbClr val="3364A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2"/>
              <p:cNvSpPr/>
              <p:nvPr/>
            </p:nvSpPr>
            <p:spPr>
              <a:xfrm>
                <a:off x="8593556" y="4805997"/>
                <a:ext cx="221615" cy="215900"/>
              </a:xfrm>
              <a:custGeom>
                <a:avLst/>
                <a:gdLst/>
                <a:ahLst/>
                <a:cxnLst/>
                <a:rect l="l" t="t" r="r" b="b"/>
                <a:pathLst>
                  <a:path w="221615" h="215900">
                    <a:moveTo>
                      <a:pt x="221399" y="107645"/>
                    </a:moveTo>
                    <a:lnTo>
                      <a:pt x="213046" y="148853"/>
                    </a:lnTo>
                    <a:lnTo>
                      <a:pt x="189002" y="183829"/>
                    </a:lnTo>
                    <a:lnTo>
                      <a:pt x="153053" y="207085"/>
                    </a:lnTo>
                    <a:lnTo>
                      <a:pt x="110883" y="215277"/>
                    </a:lnTo>
                    <a:lnTo>
                      <a:pt x="96347" y="214345"/>
                    </a:lnTo>
                    <a:lnTo>
                      <a:pt x="55448" y="200888"/>
                    </a:lnTo>
                    <a:lnTo>
                      <a:pt x="22838" y="173292"/>
                    </a:lnTo>
                    <a:lnTo>
                      <a:pt x="3735" y="135455"/>
                    </a:lnTo>
                    <a:lnTo>
                      <a:pt x="0" y="107645"/>
                    </a:lnTo>
                    <a:lnTo>
                      <a:pt x="939" y="93644"/>
                    </a:lnTo>
                    <a:lnTo>
                      <a:pt x="14757" y="54000"/>
                    </a:lnTo>
                    <a:lnTo>
                      <a:pt x="43316" y="22208"/>
                    </a:lnTo>
                    <a:lnTo>
                      <a:pt x="82084" y="3690"/>
                    </a:lnTo>
                    <a:lnTo>
                      <a:pt x="110883" y="0"/>
                    </a:lnTo>
                    <a:lnTo>
                      <a:pt x="125208" y="934"/>
                    </a:lnTo>
                    <a:lnTo>
                      <a:pt x="165963" y="14401"/>
                    </a:lnTo>
                    <a:lnTo>
                      <a:pt x="198565" y="42142"/>
                    </a:lnTo>
                    <a:lnTo>
                      <a:pt x="217663" y="79879"/>
                    </a:lnTo>
                    <a:lnTo>
                      <a:pt x="221399" y="107645"/>
                    </a:lnTo>
                    <a:close/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/>
              <p:cNvSpPr/>
              <p:nvPr/>
            </p:nvSpPr>
            <p:spPr>
              <a:xfrm>
                <a:off x="8814956" y="4676394"/>
                <a:ext cx="165100" cy="13525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35254">
                    <a:moveTo>
                      <a:pt x="104762" y="0"/>
                    </a:moveTo>
                    <a:lnTo>
                      <a:pt x="0" y="135001"/>
                    </a:lnTo>
                    <a:lnTo>
                      <a:pt x="164528" y="90004"/>
                    </a:lnTo>
                    <a:lnTo>
                      <a:pt x="10476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4"/>
              <p:cNvSpPr/>
              <p:nvPr/>
            </p:nvSpPr>
            <p:spPr>
              <a:xfrm>
                <a:off x="8449196" y="3945242"/>
                <a:ext cx="10160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16000">
                    <a:moveTo>
                      <a:pt x="0" y="0"/>
                    </a:moveTo>
                    <a:lnTo>
                      <a:pt x="58318" y="0"/>
                    </a:lnTo>
                  </a:path>
                  <a:path w="1016000">
                    <a:moveTo>
                      <a:pt x="87490" y="0"/>
                    </a:moveTo>
                    <a:lnTo>
                      <a:pt x="145440" y="0"/>
                    </a:lnTo>
                  </a:path>
                  <a:path w="1016000">
                    <a:moveTo>
                      <a:pt x="174599" y="0"/>
                    </a:moveTo>
                    <a:lnTo>
                      <a:pt x="232918" y="0"/>
                    </a:lnTo>
                  </a:path>
                  <a:path w="1016000">
                    <a:moveTo>
                      <a:pt x="262089" y="0"/>
                    </a:moveTo>
                    <a:lnTo>
                      <a:pt x="320040" y="0"/>
                    </a:lnTo>
                  </a:path>
                  <a:path w="1016000">
                    <a:moveTo>
                      <a:pt x="349199" y="0"/>
                    </a:moveTo>
                    <a:lnTo>
                      <a:pt x="407530" y="0"/>
                    </a:lnTo>
                  </a:path>
                  <a:path w="1016000">
                    <a:moveTo>
                      <a:pt x="436689" y="0"/>
                    </a:moveTo>
                    <a:lnTo>
                      <a:pt x="494639" y="0"/>
                    </a:lnTo>
                  </a:path>
                  <a:path w="1016000">
                    <a:moveTo>
                      <a:pt x="523798" y="0"/>
                    </a:moveTo>
                    <a:lnTo>
                      <a:pt x="582129" y="0"/>
                    </a:lnTo>
                  </a:path>
                  <a:path w="1016000">
                    <a:moveTo>
                      <a:pt x="611289" y="0"/>
                    </a:moveTo>
                    <a:lnTo>
                      <a:pt x="669607" y="0"/>
                    </a:lnTo>
                  </a:path>
                  <a:path w="1016000">
                    <a:moveTo>
                      <a:pt x="698398" y="0"/>
                    </a:moveTo>
                    <a:lnTo>
                      <a:pt x="756729" y="0"/>
                    </a:lnTo>
                  </a:path>
                  <a:path w="1016000">
                    <a:moveTo>
                      <a:pt x="785888" y="0"/>
                    </a:moveTo>
                    <a:lnTo>
                      <a:pt x="844207" y="0"/>
                    </a:lnTo>
                  </a:path>
                  <a:path w="1016000">
                    <a:moveTo>
                      <a:pt x="873366" y="0"/>
                    </a:moveTo>
                    <a:lnTo>
                      <a:pt x="931329" y="0"/>
                    </a:lnTo>
                  </a:path>
                  <a:path w="1016000">
                    <a:moveTo>
                      <a:pt x="960488" y="0"/>
                    </a:moveTo>
                    <a:lnTo>
                      <a:pt x="1015568" y="0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"/>
              <p:cNvSpPr/>
              <p:nvPr/>
            </p:nvSpPr>
            <p:spPr>
              <a:xfrm>
                <a:off x="9457563" y="3891242"/>
                <a:ext cx="162560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162559" h="108585">
                    <a:moveTo>
                      <a:pt x="0" y="0"/>
                    </a:moveTo>
                    <a:lnTo>
                      <a:pt x="0" y="108000"/>
                    </a:lnTo>
                    <a:lnTo>
                      <a:pt x="162001" y="54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6" name="object 26"/>
            <p:cNvSpPr txBox="1"/>
            <p:nvPr/>
          </p:nvSpPr>
          <p:spPr>
            <a:xfrm>
              <a:off x="8573720" y="5391386"/>
              <a:ext cx="15303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latin typeface="Arial"/>
                  <a:cs typeface="Arial"/>
                </a:rPr>
                <a:t>p</a:t>
              </a:r>
            </a:p>
          </p:txBody>
        </p:sp>
        <p:sp>
          <p:nvSpPr>
            <p:cNvPr id="27" name="object 27"/>
            <p:cNvSpPr txBox="1"/>
            <p:nvPr/>
          </p:nvSpPr>
          <p:spPr>
            <a:xfrm>
              <a:off x="9789075" y="4469064"/>
              <a:ext cx="15303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latin typeface="Arial"/>
                  <a:cs typeface="Arial"/>
                </a:rPr>
                <a:t>d</a:t>
              </a:r>
            </a:p>
          </p:txBody>
        </p:sp>
        <p:sp>
          <p:nvSpPr>
            <p:cNvPr id="28" name="object 28"/>
            <p:cNvSpPr txBox="1"/>
            <p:nvPr/>
          </p:nvSpPr>
          <p:spPr>
            <a:xfrm>
              <a:off x="10716070" y="3834392"/>
              <a:ext cx="697865" cy="54991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ts val="2065"/>
                </a:lnSpc>
                <a:spcBef>
                  <a:spcPts val="100"/>
                </a:spcBef>
              </a:pPr>
              <a:r>
                <a:rPr sz="1800" spc="-10" dirty="0">
                  <a:solidFill>
                    <a:srgbClr val="FFFFFF"/>
                  </a:solidFill>
                  <a:latin typeface="Arial"/>
                  <a:cs typeface="Arial"/>
                </a:rPr>
                <a:t>212Rn</a:t>
              </a:r>
              <a:endParaRPr sz="1800">
                <a:latin typeface="Arial"/>
                <a:cs typeface="Arial"/>
              </a:endParaRPr>
            </a:p>
            <a:p>
              <a:pPr marL="342265">
                <a:lnSpc>
                  <a:spcPts val="2065"/>
                </a:lnSpc>
              </a:pPr>
              <a:r>
                <a:rPr sz="1800" dirty="0">
                  <a:solidFill>
                    <a:srgbClr val="FFFFFF"/>
                  </a:solidFill>
                  <a:latin typeface="Arial"/>
                  <a:cs typeface="Arial"/>
                </a:rPr>
                <a:t>n</a:t>
              </a:r>
              <a:endParaRPr sz="1800">
                <a:latin typeface="Arial"/>
                <a:cs typeface="Arial"/>
              </a:endParaRPr>
            </a:p>
          </p:txBody>
        </p:sp>
        <p:grpSp>
          <p:nvGrpSpPr>
            <p:cNvPr id="29" name="object 29"/>
            <p:cNvGrpSpPr/>
            <p:nvPr/>
          </p:nvGrpSpPr>
          <p:grpSpPr>
            <a:xfrm>
              <a:off x="10150260" y="4108089"/>
              <a:ext cx="1463040" cy="504825"/>
              <a:chOff x="9985324" y="3441242"/>
              <a:chExt cx="1463040" cy="504825"/>
            </a:xfrm>
          </p:grpSpPr>
          <p:sp>
            <p:nvSpPr>
              <p:cNvPr id="30" name="object 30"/>
              <p:cNvSpPr/>
              <p:nvPr/>
            </p:nvSpPr>
            <p:spPr>
              <a:xfrm>
                <a:off x="10624680" y="3441242"/>
                <a:ext cx="22225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w="222250" h="214629">
                    <a:moveTo>
                      <a:pt x="110883" y="0"/>
                    </a:moveTo>
                    <a:lnTo>
                      <a:pt x="68506" y="8202"/>
                    </a:lnTo>
                    <a:lnTo>
                      <a:pt x="32400" y="31454"/>
                    </a:lnTo>
                    <a:lnTo>
                      <a:pt x="8352" y="66168"/>
                    </a:lnTo>
                    <a:lnTo>
                      <a:pt x="0" y="107276"/>
                    </a:lnTo>
                    <a:lnTo>
                      <a:pt x="939" y="121221"/>
                    </a:lnTo>
                    <a:lnTo>
                      <a:pt x="14757" y="160553"/>
                    </a:lnTo>
                    <a:lnTo>
                      <a:pt x="43310" y="191994"/>
                    </a:lnTo>
                    <a:lnTo>
                      <a:pt x="82216" y="210507"/>
                    </a:lnTo>
                    <a:lnTo>
                      <a:pt x="110883" y="214198"/>
                    </a:lnTo>
                    <a:lnTo>
                      <a:pt x="125364" y="213264"/>
                    </a:lnTo>
                    <a:lnTo>
                      <a:pt x="166319" y="199796"/>
                    </a:lnTo>
                    <a:lnTo>
                      <a:pt x="198921" y="172205"/>
                    </a:lnTo>
                    <a:lnTo>
                      <a:pt x="218024" y="134862"/>
                    </a:lnTo>
                    <a:lnTo>
                      <a:pt x="221754" y="107276"/>
                    </a:lnTo>
                    <a:lnTo>
                      <a:pt x="220816" y="93126"/>
                    </a:lnTo>
                    <a:lnTo>
                      <a:pt x="206997" y="53632"/>
                    </a:lnTo>
                    <a:lnTo>
                      <a:pt x="178445" y="22203"/>
                    </a:lnTo>
                    <a:lnTo>
                      <a:pt x="139544" y="3690"/>
                    </a:lnTo>
                    <a:lnTo>
                      <a:pt x="110883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"/>
              <p:cNvSpPr/>
              <p:nvPr/>
            </p:nvSpPr>
            <p:spPr>
              <a:xfrm>
                <a:off x="10624680" y="3441242"/>
                <a:ext cx="22225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w="222250" h="214629">
                    <a:moveTo>
                      <a:pt x="221754" y="107276"/>
                    </a:moveTo>
                    <a:lnTo>
                      <a:pt x="213407" y="148030"/>
                    </a:lnTo>
                    <a:lnTo>
                      <a:pt x="189358" y="182741"/>
                    </a:lnTo>
                    <a:lnTo>
                      <a:pt x="153253" y="205995"/>
                    </a:lnTo>
                    <a:lnTo>
                      <a:pt x="110883" y="214198"/>
                    </a:lnTo>
                    <a:lnTo>
                      <a:pt x="96397" y="213264"/>
                    </a:lnTo>
                    <a:lnTo>
                      <a:pt x="55435" y="199796"/>
                    </a:lnTo>
                    <a:lnTo>
                      <a:pt x="22838" y="172205"/>
                    </a:lnTo>
                    <a:lnTo>
                      <a:pt x="3735" y="134862"/>
                    </a:lnTo>
                    <a:lnTo>
                      <a:pt x="0" y="107276"/>
                    </a:lnTo>
                    <a:lnTo>
                      <a:pt x="939" y="93126"/>
                    </a:lnTo>
                    <a:lnTo>
                      <a:pt x="14757" y="53632"/>
                    </a:lnTo>
                    <a:lnTo>
                      <a:pt x="43310" y="22203"/>
                    </a:lnTo>
                    <a:lnTo>
                      <a:pt x="82216" y="3690"/>
                    </a:lnTo>
                    <a:lnTo>
                      <a:pt x="110883" y="0"/>
                    </a:lnTo>
                    <a:lnTo>
                      <a:pt x="125364" y="934"/>
                    </a:lnTo>
                    <a:lnTo>
                      <a:pt x="166319" y="14401"/>
                    </a:lnTo>
                    <a:lnTo>
                      <a:pt x="198921" y="41987"/>
                    </a:lnTo>
                    <a:lnTo>
                      <a:pt x="218024" y="79378"/>
                    </a:lnTo>
                    <a:lnTo>
                      <a:pt x="221754" y="107276"/>
                    </a:lnTo>
                    <a:close/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2"/>
              <p:cNvSpPr/>
              <p:nvPr/>
            </p:nvSpPr>
            <p:spPr>
              <a:xfrm>
                <a:off x="9985324" y="3944873"/>
                <a:ext cx="1463040" cy="1270"/>
              </a:xfrm>
              <a:custGeom>
                <a:avLst/>
                <a:gdLst/>
                <a:ahLst/>
                <a:cxnLst/>
                <a:rect l="l" t="t" r="r" b="b"/>
                <a:pathLst>
                  <a:path w="1463040" h="1270">
                    <a:moveTo>
                      <a:pt x="0" y="723"/>
                    </a:moveTo>
                    <a:lnTo>
                      <a:pt x="1463040" y="0"/>
                    </a:lnTo>
                  </a:path>
                </a:pathLst>
              </a:custGeom>
              <a:ln w="3175">
                <a:solidFill>
                  <a:srgbClr val="000000"/>
                </a:solidFill>
                <a:prstDash val="lg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3" name="object 33"/>
            <p:cNvGrpSpPr/>
            <p:nvPr/>
          </p:nvGrpSpPr>
          <p:grpSpPr>
            <a:xfrm>
              <a:off x="8979535" y="1535526"/>
              <a:ext cx="951865" cy="923290"/>
              <a:chOff x="8814599" y="868679"/>
              <a:chExt cx="951865" cy="923290"/>
            </a:xfrm>
          </p:grpSpPr>
          <p:sp>
            <p:nvSpPr>
              <p:cNvPr id="34" name="object 34"/>
              <p:cNvSpPr/>
              <p:nvPr/>
            </p:nvSpPr>
            <p:spPr>
              <a:xfrm>
                <a:off x="8814600" y="868679"/>
                <a:ext cx="951865" cy="923290"/>
              </a:xfrm>
              <a:custGeom>
                <a:avLst/>
                <a:gdLst/>
                <a:ahLst/>
                <a:cxnLst/>
                <a:rect l="l" t="t" r="r" b="b"/>
                <a:pathLst>
                  <a:path w="951865" h="923289">
                    <a:moveTo>
                      <a:pt x="475919" y="0"/>
                    </a:moveTo>
                    <a:lnTo>
                      <a:pt x="426049" y="2533"/>
                    </a:lnTo>
                    <a:lnTo>
                      <a:pt x="376920" y="10078"/>
                    </a:lnTo>
                    <a:lnTo>
                      <a:pt x="328930" y="22549"/>
                    </a:lnTo>
                    <a:lnTo>
                      <a:pt x="282478" y="39859"/>
                    </a:lnTo>
                    <a:lnTo>
                      <a:pt x="237959" y="61925"/>
                    </a:lnTo>
                    <a:lnTo>
                      <a:pt x="196060" y="88224"/>
                    </a:lnTo>
                    <a:lnTo>
                      <a:pt x="157394" y="118552"/>
                    </a:lnTo>
                    <a:lnTo>
                      <a:pt x="122253" y="152615"/>
                    </a:lnTo>
                    <a:lnTo>
                      <a:pt x="90930" y="190115"/>
                    </a:lnTo>
                    <a:lnTo>
                      <a:pt x="63715" y="230759"/>
                    </a:lnTo>
                    <a:lnTo>
                      <a:pt x="41054" y="273940"/>
                    </a:lnTo>
                    <a:lnTo>
                      <a:pt x="23248" y="318986"/>
                    </a:lnTo>
                    <a:lnTo>
                      <a:pt x="10401" y="365517"/>
                    </a:lnTo>
                    <a:lnTo>
                      <a:pt x="2617" y="413154"/>
                    </a:lnTo>
                    <a:lnTo>
                      <a:pt x="0" y="461518"/>
                    </a:lnTo>
                    <a:lnTo>
                      <a:pt x="2617" y="509882"/>
                    </a:lnTo>
                    <a:lnTo>
                      <a:pt x="10401" y="557521"/>
                    </a:lnTo>
                    <a:lnTo>
                      <a:pt x="23248" y="604054"/>
                    </a:lnTo>
                    <a:lnTo>
                      <a:pt x="41054" y="649100"/>
                    </a:lnTo>
                    <a:lnTo>
                      <a:pt x="63715" y="692277"/>
                    </a:lnTo>
                    <a:lnTo>
                      <a:pt x="90930" y="732925"/>
                    </a:lnTo>
                    <a:lnTo>
                      <a:pt x="122253" y="770426"/>
                    </a:lnTo>
                    <a:lnTo>
                      <a:pt x="157394" y="804489"/>
                    </a:lnTo>
                    <a:lnTo>
                      <a:pt x="196060" y="834819"/>
                    </a:lnTo>
                    <a:lnTo>
                      <a:pt x="237959" y="861123"/>
                    </a:lnTo>
                    <a:lnTo>
                      <a:pt x="282478" y="883182"/>
                    </a:lnTo>
                    <a:lnTo>
                      <a:pt x="328930" y="900489"/>
                    </a:lnTo>
                    <a:lnTo>
                      <a:pt x="376920" y="912958"/>
                    </a:lnTo>
                    <a:lnTo>
                      <a:pt x="426049" y="920502"/>
                    </a:lnTo>
                    <a:lnTo>
                      <a:pt x="475919" y="923036"/>
                    </a:lnTo>
                    <a:lnTo>
                      <a:pt x="525616" y="920502"/>
                    </a:lnTo>
                    <a:lnTo>
                      <a:pt x="574640" y="912958"/>
                    </a:lnTo>
                    <a:lnTo>
                      <a:pt x="622575" y="900489"/>
                    </a:lnTo>
                    <a:lnTo>
                      <a:pt x="669008" y="883182"/>
                    </a:lnTo>
                    <a:lnTo>
                      <a:pt x="713524" y="861123"/>
                    </a:lnTo>
                    <a:lnTo>
                      <a:pt x="755418" y="834819"/>
                    </a:lnTo>
                    <a:lnTo>
                      <a:pt x="794083" y="804489"/>
                    </a:lnTo>
                    <a:lnTo>
                      <a:pt x="829224" y="770426"/>
                    </a:lnTo>
                    <a:lnTo>
                      <a:pt x="860546" y="732925"/>
                    </a:lnTo>
                    <a:lnTo>
                      <a:pt x="887755" y="692277"/>
                    </a:lnTo>
                    <a:lnTo>
                      <a:pt x="910422" y="649100"/>
                    </a:lnTo>
                    <a:lnTo>
                      <a:pt x="928232" y="604054"/>
                    </a:lnTo>
                    <a:lnTo>
                      <a:pt x="941081" y="557521"/>
                    </a:lnTo>
                    <a:lnTo>
                      <a:pt x="948866" y="509882"/>
                    </a:lnTo>
                    <a:lnTo>
                      <a:pt x="951484" y="461518"/>
                    </a:lnTo>
                    <a:lnTo>
                      <a:pt x="948866" y="413154"/>
                    </a:lnTo>
                    <a:lnTo>
                      <a:pt x="941081" y="365517"/>
                    </a:lnTo>
                    <a:lnTo>
                      <a:pt x="928232" y="318986"/>
                    </a:lnTo>
                    <a:lnTo>
                      <a:pt x="910422" y="273940"/>
                    </a:lnTo>
                    <a:lnTo>
                      <a:pt x="887755" y="230759"/>
                    </a:lnTo>
                    <a:lnTo>
                      <a:pt x="860546" y="190115"/>
                    </a:lnTo>
                    <a:lnTo>
                      <a:pt x="829224" y="152615"/>
                    </a:lnTo>
                    <a:lnTo>
                      <a:pt x="794083" y="118552"/>
                    </a:lnTo>
                    <a:lnTo>
                      <a:pt x="755418" y="88224"/>
                    </a:lnTo>
                    <a:lnTo>
                      <a:pt x="713524" y="61925"/>
                    </a:lnTo>
                    <a:lnTo>
                      <a:pt x="669008" y="39859"/>
                    </a:lnTo>
                    <a:lnTo>
                      <a:pt x="622575" y="22549"/>
                    </a:lnTo>
                    <a:lnTo>
                      <a:pt x="574640" y="10078"/>
                    </a:lnTo>
                    <a:lnTo>
                      <a:pt x="525616" y="2533"/>
                    </a:lnTo>
                    <a:lnTo>
                      <a:pt x="475919" y="0"/>
                    </a:lnTo>
                    <a:close/>
                  </a:path>
                </a:pathLst>
              </a:custGeom>
              <a:solidFill>
                <a:srgbClr val="6C2C9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5"/>
              <p:cNvSpPr/>
              <p:nvPr/>
            </p:nvSpPr>
            <p:spPr>
              <a:xfrm>
                <a:off x="8814599" y="868679"/>
                <a:ext cx="951865" cy="923290"/>
              </a:xfrm>
              <a:custGeom>
                <a:avLst/>
                <a:gdLst/>
                <a:ahLst/>
                <a:cxnLst/>
                <a:rect l="l" t="t" r="r" b="b"/>
                <a:pathLst>
                  <a:path w="951865" h="923289">
                    <a:moveTo>
                      <a:pt x="951484" y="461518"/>
                    </a:moveTo>
                    <a:lnTo>
                      <a:pt x="948866" y="509882"/>
                    </a:lnTo>
                    <a:lnTo>
                      <a:pt x="941081" y="557521"/>
                    </a:lnTo>
                    <a:lnTo>
                      <a:pt x="928232" y="604054"/>
                    </a:lnTo>
                    <a:lnTo>
                      <a:pt x="910422" y="649100"/>
                    </a:lnTo>
                    <a:lnTo>
                      <a:pt x="887755" y="692277"/>
                    </a:lnTo>
                    <a:lnTo>
                      <a:pt x="860546" y="732925"/>
                    </a:lnTo>
                    <a:lnTo>
                      <a:pt x="829224" y="770426"/>
                    </a:lnTo>
                    <a:lnTo>
                      <a:pt x="794083" y="804489"/>
                    </a:lnTo>
                    <a:lnTo>
                      <a:pt x="755418" y="834819"/>
                    </a:lnTo>
                    <a:lnTo>
                      <a:pt x="713524" y="861123"/>
                    </a:lnTo>
                    <a:lnTo>
                      <a:pt x="669008" y="883182"/>
                    </a:lnTo>
                    <a:lnTo>
                      <a:pt x="622575" y="900489"/>
                    </a:lnTo>
                    <a:lnTo>
                      <a:pt x="574640" y="912958"/>
                    </a:lnTo>
                    <a:lnTo>
                      <a:pt x="525616" y="920502"/>
                    </a:lnTo>
                    <a:lnTo>
                      <a:pt x="475919" y="923036"/>
                    </a:lnTo>
                    <a:lnTo>
                      <a:pt x="426049" y="920502"/>
                    </a:lnTo>
                    <a:lnTo>
                      <a:pt x="376920" y="912958"/>
                    </a:lnTo>
                    <a:lnTo>
                      <a:pt x="328930" y="900489"/>
                    </a:lnTo>
                    <a:lnTo>
                      <a:pt x="282478" y="883182"/>
                    </a:lnTo>
                    <a:lnTo>
                      <a:pt x="237959" y="861123"/>
                    </a:lnTo>
                    <a:lnTo>
                      <a:pt x="196060" y="834819"/>
                    </a:lnTo>
                    <a:lnTo>
                      <a:pt x="157394" y="804489"/>
                    </a:lnTo>
                    <a:lnTo>
                      <a:pt x="122253" y="770426"/>
                    </a:lnTo>
                    <a:lnTo>
                      <a:pt x="90930" y="732925"/>
                    </a:lnTo>
                    <a:lnTo>
                      <a:pt x="63715" y="692277"/>
                    </a:lnTo>
                    <a:lnTo>
                      <a:pt x="41054" y="649100"/>
                    </a:lnTo>
                    <a:lnTo>
                      <a:pt x="23248" y="604054"/>
                    </a:lnTo>
                    <a:lnTo>
                      <a:pt x="10401" y="557521"/>
                    </a:lnTo>
                    <a:lnTo>
                      <a:pt x="2617" y="509882"/>
                    </a:lnTo>
                    <a:lnTo>
                      <a:pt x="0" y="461518"/>
                    </a:lnTo>
                    <a:lnTo>
                      <a:pt x="2617" y="413154"/>
                    </a:lnTo>
                    <a:lnTo>
                      <a:pt x="10401" y="365517"/>
                    </a:lnTo>
                    <a:lnTo>
                      <a:pt x="23248" y="318986"/>
                    </a:lnTo>
                    <a:lnTo>
                      <a:pt x="41054" y="273940"/>
                    </a:lnTo>
                    <a:lnTo>
                      <a:pt x="63715" y="230759"/>
                    </a:lnTo>
                    <a:lnTo>
                      <a:pt x="90930" y="190115"/>
                    </a:lnTo>
                    <a:lnTo>
                      <a:pt x="122253" y="152615"/>
                    </a:lnTo>
                    <a:lnTo>
                      <a:pt x="157394" y="118552"/>
                    </a:lnTo>
                    <a:lnTo>
                      <a:pt x="196060" y="88224"/>
                    </a:lnTo>
                    <a:lnTo>
                      <a:pt x="237959" y="61925"/>
                    </a:lnTo>
                    <a:lnTo>
                      <a:pt x="282478" y="39859"/>
                    </a:lnTo>
                    <a:lnTo>
                      <a:pt x="328930" y="22549"/>
                    </a:lnTo>
                    <a:lnTo>
                      <a:pt x="376920" y="10078"/>
                    </a:lnTo>
                    <a:lnTo>
                      <a:pt x="426049" y="2533"/>
                    </a:lnTo>
                    <a:lnTo>
                      <a:pt x="475919" y="0"/>
                    </a:lnTo>
                    <a:lnTo>
                      <a:pt x="525616" y="2533"/>
                    </a:lnTo>
                    <a:lnTo>
                      <a:pt x="574640" y="10078"/>
                    </a:lnTo>
                    <a:lnTo>
                      <a:pt x="622575" y="22549"/>
                    </a:lnTo>
                    <a:lnTo>
                      <a:pt x="669008" y="39859"/>
                    </a:lnTo>
                    <a:lnTo>
                      <a:pt x="713524" y="61925"/>
                    </a:lnTo>
                    <a:lnTo>
                      <a:pt x="755418" y="88224"/>
                    </a:lnTo>
                    <a:lnTo>
                      <a:pt x="794083" y="118552"/>
                    </a:lnTo>
                    <a:lnTo>
                      <a:pt x="829224" y="152615"/>
                    </a:lnTo>
                    <a:lnTo>
                      <a:pt x="860546" y="190115"/>
                    </a:lnTo>
                    <a:lnTo>
                      <a:pt x="887755" y="230759"/>
                    </a:lnTo>
                    <a:lnTo>
                      <a:pt x="910422" y="273940"/>
                    </a:lnTo>
                    <a:lnTo>
                      <a:pt x="928232" y="318986"/>
                    </a:lnTo>
                    <a:lnTo>
                      <a:pt x="941081" y="365517"/>
                    </a:lnTo>
                    <a:lnTo>
                      <a:pt x="948866" y="413154"/>
                    </a:lnTo>
                    <a:lnTo>
                      <a:pt x="951484" y="461518"/>
                    </a:lnTo>
                    <a:close/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6" name="object 36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8885885" y="1176477"/>
                <a:ext cx="222110" cy="214922"/>
              </a:xfrm>
              <a:prstGeom prst="rect">
                <a:avLst/>
              </a:prstGeom>
            </p:spPr>
          </p:pic>
        </p:grpSp>
        <p:grpSp>
          <p:nvGrpSpPr>
            <p:cNvPr id="37" name="object 37"/>
            <p:cNvGrpSpPr/>
            <p:nvPr/>
          </p:nvGrpSpPr>
          <p:grpSpPr>
            <a:xfrm>
              <a:off x="7736091" y="1843324"/>
              <a:ext cx="1170940" cy="435609"/>
              <a:chOff x="7571155" y="1176477"/>
              <a:chExt cx="1170940" cy="435609"/>
            </a:xfrm>
          </p:grpSpPr>
          <p:pic>
            <p:nvPicPr>
              <p:cNvPr id="38" name="object 38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571155" y="1176477"/>
                <a:ext cx="222123" cy="435241"/>
              </a:xfrm>
              <a:prstGeom prst="rect">
                <a:avLst/>
              </a:prstGeom>
            </p:spPr>
          </p:pic>
          <p:sp>
            <p:nvSpPr>
              <p:cNvPr id="39" name="object 39"/>
              <p:cNvSpPr/>
              <p:nvPr/>
            </p:nvSpPr>
            <p:spPr>
              <a:xfrm>
                <a:off x="7792554" y="1391043"/>
                <a:ext cx="794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94384">
                    <a:moveTo>
                      <a:pt x="0" y="0"/>
                    </a:moveTo>
                    <a:lnTo>
                      <a:pt x="58331" y="0"/>
                    </a:lnTo>
                  </a:path>
                  <a:path w="794384">
                    <a:moveTo>
                      <a:pt x="87490" y="0"/>
                    </a:moveTo>
                    <a:lnTo>
                      <a:pt x="145440" y="0"/>
                    </a:lnTo>
                  </a:path>
                  <a:path w="794384">
                    <a:moveTo>
                      <a:pt x="174599" y="0"/>
                    </a:moveTo>
                    <a:lnTo>
                      <a:pt x="232930" y="0"/>
                    </a:lnTo>
                  </a:path>
                  <a:path w="794384">
                    <a:moveTo>
                      <a:pt x="262089" y="0"/>
                    </a:moveTo>
                    <a:lnTo>
                      <a:pt x="320040" y="0"/>
                    </a:lnTo>
                  </a:path>
                  <a:path w="794384">
                    <a:moveTo>
                      <a:pt x="349199" y="0"/>
                    </a:moveTo>
                    <a:lnTo>
                      <a:pt x="407530" y="0"/>
                    </a:lnTo>
                  </a:path>
                  <a:path w="794384">
                    <a:moveTo>
                      <a:pt x="436689" y="0"/>
                    </a:moveTo>
                    <a:lnTo>
                      <a:pt x="494639" y="0"/>
                    </a:lnTo>
                  </a:path>
                  <a:path w="794384">
                    <a:moveTo>
                      <a:pt x="523798" y="0"/>
                    </a:moveTo>
                    <a:lnTo>
                      <a:pt x="582129" y="0"/>
                    </a:lnTo>
                  </a:path>
                  <a:path w="794384">
                    <a:moveTo>
                      <a:pt x="611289" y="0"/>
                    </a:moveTo>
                    <a:lnTo>
                      <a:pt x="669607" y="0"/>
                    </a:lnTo>
                  </a:path>
                  <a:path w="794384">
                    <a:moveTo>
                      <a:pt x="698411" y="0"/>
                    </a:moveTo>
                    <a:lnTo>
                      <a:pt x="756729" y="0"/>
                    </a:lnTo>
                  </a:path>
                  <a:path w="794384">
                    <a:moveTo>
                      <a:pt x="785888" y="0"/>
                    </a:moveTo>
                    <a:lnTo>
                      <a:pt x="794169" y="0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40"/>
              <p:cNvSpPr/>
              <p:nvPr/>
            </p:nvSpPr>
            <p:spPr>
              <a:xfrm>
                <a:off x="8579523" y="1337043"/>
                <a:ext cx="162560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162559" h="108584">
                    <a:moveTo>
                      <a:pt x="0" y="0"/>
                    </a:moveTo>
                    <a:lnTo>
                      <a:pt x="0" y="108000"/>
                    </a:lnTo>
                    <a:lnTo>
                      <a:pt x="162001" y="54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41" name="object 41"/>
            <p:cNvGrpSpPr/>
            <p:nvPr/>
          </p:nvGrpSpPr>
          <p:grpSpPr>
            <a:xfrm>
              <a:off x="10003105" y="2206645"/>
              <a:ext cx="1100455" cy="790575"/>
              <a:chOff x="9838169" y="1539798"/>
              <a:chExt cx="1100455" cy="790575"/>
            </a:xfrm>
          </p:grpSpPr>
          <p:sp>
            <p:nvSpPr>
              <p:cNvPr id="42" name="object 42"/>
              <p:cNvSpPr/>
              <p:nvPr/>
            </p:nvSpPr>
            <p:spPr>
              <a:xfrm>
                <a:off x="10716844" y="2114638"/>
                <a:ext cx="221615" cy="215900"/>
              </a:xfrm>
              <a:custGeom>
                <a:avLst/>
                <a:gdLst/>
                <a:ahLst/>
                <a:cxnLst/>
                <a:rect l="l" t="t" r="r" b="b"/>
                <a:pathLst>
                  <a:path w="221615" h="215900">
                    <a:moveTo>
                      <a:pt x="110871" y="0"/>
                    </a:moveTo>
                    <a:lnTo>
                      <a:pt x="68351" y="8202"/>
                    </a:lnTo>
                    <a:lnTo>
                      <a:pt x="32396" y="31456"/>
                    </a:lnTo>
                    <a:lnTo>
                      <a:pt x="8352" y="66436"/>
                    </a:lnTo>
                    <a:lnTo>
                      <a:pt x="0" y="107645"/>
                    </a:lnTo>
                    <a:lnTo>
                      <a:pt x="939" y="121645"/>
                    </a:lnTo>
                    <a:lnTo>
                      <a:pt x="14757" y="161277"/>
                    </a:lnTo>
                    <a:lnTo>
                      <a:pt x="43309" y="193068"/>
                    </a:lnTo>
                    <a:lnTo>
                      <a:pt x="82076" y="211586"/>
                    </a:lnTo>
                    <a:lnTo>
                      <a:pt x="110871" y="215277"/>
                    </a:lnTo>
                    <a:lnTo>
                      <a:pt x="125201" y="214343"/>
                    </a:lnTo>
                    <a:lnTo>
                      <a:pt x="165950" y="200875"/>
                    </a:lnTo>
                    <a:lnTo>
                      <a:pt x="198560" y="173134"/>
                    </a:lnTo>
                    <a:lnTo>
                      <a:pt x="217663" y="135408"/>
                    </a:lnTo>
                    <a:lnTo>
                      <a:pt x="221399" y="107645"/>
                    </a:lnTo>
                    <a:lnTo>
                      <a:pt x="220459" y="93639"/>
                    </a:lnTo>
                    <a:lnTo>
                      <a:pt x="206641" y="53644"/>
                    </a:lnTo>
                    <a:lnTo>
                      <a:pt x="178082" y="22203"/>
                    </a:lnTo>
                    <a:lnTo>
                      <a:pt x="139358" y="3690"/>
                    </a:lnTo>
                    <a:lnTo>
                      <a:pt x="110871" y="0"/>
                    </a:lnTo>
                    <a:close/>
                  </a:path>
                </a:pathLst>
              </a:custGeom>
              <a:solidFill>
                <a:srgbClr val="3364A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3"/>
              <p:cNvSpPr/>
              <p:nvPr/>
            </p:nvSpPr>
            <p:spPr>
              <a:xfrm>
                <a:off x="10716844" y="2114638"/>
                <a:ext cx="221615" cy="215900"/>
              </a:xfrm>
              <a:custGeom>
                <a:avLst/>
                <a:gdLst/>
                <a:ahLst/>
                <a:cxnLst/>
                <a:rect l="l" t="t" r="r" b="b"/>
                <a:pathLst>
                  <a:path w="221615" h="215900">
                    <a:moveTo>
                      <a:pt x="221399" y="107645"/>
                    </a:moveTo>
                    <a:lnTo>
                      <a:pt x="213046" y="148698"/>
                    </a:lnTo>
                    <a:lnTo>
                      <a:pt x="188996" y="183776"/>
                    </a:lnTo>
                    <a:lnTo>
                      <a:pt x="153042" y="207074"/>
                    </a:lnTo>
                    <a:lnTo>
                      <a:pt x="110871" y="215277"/>
                    </a:lnTo>
                    <a:lnTo>
                      <a:pt x="96340" y="214343"/>
                    </a:lnTo>
                    <a:lnTo>
                      <a:pt x="55435" y="200875"/>
                    </a:lnTo>
                    <a:lnTo>
                      <a:pt x="22833" y="173134"/>
                    </a:lnTo>
                    <a:lnTo>
                      <a:pt x="3735" y="135408"/>
                    </a:lnTo>
                    <a:lnTo>
                      <a:pt x="0" y="107645"/>
                    </a:lnTo>
                    <a:lnTo>
                      <a:pt x="939" y="93639"/>
                    </a:lnTo>
                    <a:lnTo>
                      <a:pt x="14757" y="53644"/>
                    </a:lnTo>
                    <a:lnTo>
                      <a:pt x="43309" y="22203"/>
                    </a:lnTo>
                    <a:lnTo>
                      <a:pt x="82076" y="3690"/>
                    </a:lnTo>
                    <a:lnTo>
                      <a:pt x="110871" y="0"/>
                    </a:lnTo>
                    <a:lnTo>
                      <a:pt x="125201" y="934"/>
                    </a:lnTo>
                    <a:lnTo>
                      <a:pt x="165950" y="14401"/>
                    </a:lnTo>
                    <a:lnTo>
                      <a:pt x="198560" y="41992"/>
                    </a:lnTo>
                    <a:lnTo>
                      <a:pt x="217663" y="79835"/>
                    </a:lnTo>
                    <a:lnTo>
                      <a:pt x="221399" y="107645"/>
                    </a:lnTo>
                    <a:close/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4"/>
              <p:cNvSpPr/>
              <p:nvPr/>
            </p:nvSpPr>
            <p:spPr>
              <a:xfrm>
                <a:off x="9838804" y="1540433"/>
                <a:ext cx="752475" cy="545465"/>
              </a:xfrm>
              <a:custGeom>
                <a:avLst/>
                <a:gdLst/>
                <a:ahLst/>
                <a:cxnLst/>
                <a:rect l="l" t="t" r="r" b="b"/>
                <a:pathLst>
                  <a:path w="752475" h="545464">
                    <a:moveTo>
                      <a:pt x="0" y="0"/>
                    </a:moveTo>
                    <a:lnTo>
                      <a:pt x="47155" y="34201"/>
                    </a:lnTo>
                  </a:path>
                  <a:path w="752475" h="545464">
                    <a:moveTo>
                      <a:pt x="70561" y="51130"/>
                    </a:moveTo>
                    <a:lnTo>
                      <a:pt x="117716" y="85331"/>
                    </a:lnTo>
                  </a:path>
                  <a:path w="752475" h="545464">
                    <a:moveTo>
                      <a:pt x="141478" y="102603"/>
                    </a:moveTo>
                    <a:lnTo>
                      <a:pt x="188633" y="136448"/>
                    </a:lnTo>
                  </a:path>
                  <a:path w="752475" h="545464">
                    <a:moveTo>
                      <a:pt x="212039" y="153720"/>
                    </a:moveTo>
                    <a:lnTo>
                      <a:pt x="259194" y="187921"/>
                    </a:lnTo>
                  </a:path>
                  <a:path w="752475" h="545464">
                    <a:moveTo>
                      <a:pt x="282956" y="204851"/>
                    </a:moveTo>
                    <a:lnTo>
                      <a:pt x="330111" y="239052"/>
                    </a:lnTo>
                  </a:path>
                  <a:path w="752475" h="545464">
                    <a:moveTo>
                      <a:pt x="353517" y="255968"/>
                    </a:moveTo>
                    <a:lnTo>
                      <a:pt x="400672" y="290169"/>
                    </a:lnTo>
                  </a:path>
                  <a:path w="752475" h="545464">
                    <a:moveTo>
                      <a:pt x="424434" y="307441"/>
                    </a:moveTo>
                    <a:lnTo>
                      <a:pt x="471601" y="341642"/>
                    </a:lnTo>
                  </a:path>
                  <a:path w="752475" h="545464">
                    <a:moveTo>
                      <a:pt x="494995" y="358571"/>
                    </a:moveTo>
                    <a:lnTo>
                      <a:pt x="542150" y="392760"/>
                    </a:lnTo>
                  </a:path>
                  <a:path w="752475" h="545464">
                    <a:moveTo>
                      <a:pt x="565556" y="409689"/>
                    </a:moveTo>
                    <a:lnTo>
                      <a:pt x="612711" y="443890"/>
                    </a:lnTo>
                  </a:path>
                  <a:path w="752475" h="545464">
                    <a:moveTo>
                      <a:pt x="636473" y="461162"/>
                    </a:moveTo>
                    <a:lnTo>
                      <a:pt x="683641" y="495007"/>
                    </a:lnTo>
                  </a:path>
                  <a:path w="752475" h="545464">
                    <a:moveTo>
                      <a:pt x="707034" y="512279"/>
                    </a:moveTo>
                    <a:lnTo>
                      <a:pt x="752398" y="545045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45"/>
              <p:cNvSpPr/>
              <p:nvPr/>
            </p:nvSpPr>
            <p:spPr>
              <a:xfrm>
                <a:off x="10553763" y="2037600"/>
                <a:ext cx="163195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163195" h="139064">
                    <a:moveTo>
                      <a:pt x="63360" y="0"/>
                    </a:moveTo>
                    <a:lnTo>
                      <a:pt x="0" y="87122"/>
                    </a:lnTo>
                    <a:lnTo>
                      <a:pt x="162712" y="138595"/>
                    </a:lnTo>
                    <a:lnTo>
                      <a:pt x="6336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6" name="object 46"/>
            <p:cNvSpPr txBox="1"/>
            <p:nvPr/>
          </p:nvSpPr>
          <p:spPr>
            <a:xfrm>
              <a:off x="10081032" y="2009186"/>
              <a:ext cx="15303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latin typeface="Arial"/>
                  <a:cs typeface="Arial"/>
                </a:rPr>
                <a:t>θ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10024695" y="2049597"/>
              <a:ext cx="1463040" cy="1270"/>
            </a:xfrm>
            <a:custGeom>
              <a:avLst/>
              <a:gdLst/>
              <a:ahLst/>
              <a:cxnLst/>
              <a:rect l="l" t="t" r="r" b="b"/>
              <a:pathLst>
                <a:path w="1463040" h="1269">
                  <a:moveTo>
                    <a:pt x="0" y="723"/>
                  </a:moveTo>
                  <a:lnTo>
                    <a:pt x="1463040" y="0"/>
                  </a:lnTo>
                </a:path>
                <a:path w="1463040" h="1269">
                  <a:moveTo>
                    <a:pt x="0" y="723"/>
                  </a:moveTo>
                  <a:lnTo>
                    <a:pt x="1463040" y="0"/>
                  </a:lnTo>
                </a:path>
              </a:pathLst>
            </a:custGeom>
            <a:ln w="3175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7736091" y="3304560"/>
              <a:ext cx="3950335" cy="1270"/>
            </a:xfrm>
            <a:custGeom>
              <a:avLst/>
              <a:gdLst/>
              <a:ahLst/>
              <a:cxnLst/>
              <a:rect l="l" t="t" r="r" b="b"/>
              <a:pathLst>
                <a:path w="3950334" h="1269">
                  <a:moveTo>
                    <a:pt x="0" y="723"/>
                  </a:moveTo>
                  <a:lnTo>
                    <a:pt x="3950284" y="0"/>
                  </a:lnTo>
                </a:path>
              </a:pathLst>
            </a:custGeom>
            <a:ln w="3175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 txBox="1"/>
            <p:nvPr/>
          </p:nvSpPr>
          <p:spPr>
            <a:xfrm>
              <a:off x="7740320" y="1409784"/>
              <a:ext cx="34226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spc="-25" dirty="0">
                  <a:latin typeface="Arial"/>
                  <a:cs typeface="Arial"/>
                </a:rPr>
                <a:t>NK</a:t>
              </a:r>
              <a:endParaRPr sz="1800" dirty="0">
                <a:latin typeface="Arial"/>
                <a:cs typeface="Arial"/>
              </a:endParaRPr>
            </a:p>
          </p:txBody>
        </p:sp>
        <p:sp>
          <p:nvSpPr>
            <p:cNvPr id="50" name="object 50"/>
            <p:cNvSpPr txBox="1"/>
            <p:nvPr/>
          </p:nvSpPr>
          <p:spPr>
            <a:xfrm>
              <a:off x="7813041" y="3408866"/>
              <a:ext cx="242570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spc="-25" dirty="0">
                  <a:latin typeface="Arial"/>
                  <a:cs typeface="Arial"/>
                </a:rPr>
                <a:t>IK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59" name="object 26">
              <a:extLst>
                <a:ext uri="{FF2B5EF4-FFF2-40B4-BE49-F238E27FC236}">
                  <a16:creationId xmlns:a16="http://schemas.microsoft.com/office/drawing/2014/main" id="{60620EC8-2040-AE2E-0375-C9682E867549}"/>
                </a:ext>
              </a:extLst>
            </p:cNvPr>
            <p:cNvSpPr txBox="1"/>
            <p:nvPr/>
          </p:nvSpPr>
          <p:spPr>
            <a:xfrm>
              <a:off x="11113441" y="2718022"/>
              <a:ext cx="15303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latin typeface="Arial"/>
                  <a:cs typeface="Arial"/>
                </a:rPr>
                <a:t>p</a:t>
              </a:r>
            </a:p>
          </p:txBody>
        </p:sp>
        <p:sp>
          <p:nvSpPr>
            <p:cNvPr id="61" name="object 27">
              <a:extLst>
                <a:ext uri="{FF2B5EF4-FFF2-40B4-BE49-F238E27FC236}">
                  <a16:creationId xmlns:a16="http://schemas.microsoft.com/office/drawing/2014/main" id="{CD59A46D-F1B1-1586-620A-284F131B4C6D}"/>
                </a:ext>
              </a:extLst>
            </p:cNvPr>
            <p:cNvSpPr txBox="1"/>
            <p:nvPr/>
          </p:nvSpPr>
          <p:spPr>
            <a:xfrm>
              <a:off x="7584758" y="1912848"/>
              <a:ext cx="15303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latin typeface="Arial"/>
                  <a:cs typeface="Arial"/>
                </a:rPr>
                <a:t>d</a:t>
              </a:r>
            </a:p>
          </p:txBody>
        </p:sp>
      </p:grpSp>
      <p:sp>
        <p:nvSpPr>
          <p:cNvPr id="63" name="object 10">
            <a:extLst>
              <a:ext uri="{FF2B5EF4-FFF2-40B4-BE49-F238E27FC236}">
                <a16:creationId xmlns:a16="http://schemas.microsoft.com/office/drawing/2014/main" id="{8EFF9922-829E-2DFB-335A-5F5FA22E0D9B}"/>
              </a:ext>
            </a:extLst>
          </p:cNvPr>
          <p:cNvSpPr txBox="1"/>
          <p:nvPr/>
        </p:nvSpPr>
        <p:spPr>
          <a:xfrm>
            <a:off x="7582442" y="6666471"/>
            <a:ext cx="296672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100" dirty="0">
                <a:latin typeface="Arial"/>
                <a:cs typeface="Arial"/>
              </a:rPr>
              <a:t>P. T. MacGregor</a:t>
            </a:r>
            <a:r>
              <a:rPr sz="1100" dirty="0">
                <a:latin typeface="Arial"/>
                <a:cs typeface="Arial"/>
              </a:rPr>
              <a:t>,</a:t>
            </a:r>
            <a:r>
              <a:rPr sz="1100" spc="15" dirty="0">
                <a:latin typeface="Times New Roman"/>
                <a:cs typeface="Times New Roman"/>
              </a:rPr>
              <a:t> </a:t>
            </a:r>
            <a:r>
              <a:rPr lang="en-GB" sz="1100" dirty="0">
                <a:latin typeface="Arial"/>
                <a:cs typeface="Arial"/>
              </a:rPr>
              <a:t>Ph.D. Thesis </a:t>
            </a:r>
            <a:r>
              <a:rPr sz="1100" spc="-10" dirty="0">
                <a:latin typeface="Arial"/>
                <a:cs typeface="Arial"/>
              </a:rPr>
              <a:t>(20</a:t>
            </a:r>
            <a:r>
              <a:rPr lang="en-GB" sz="1100" spc="-10" dirty="0">
                <a:latin typeface="Arial"/>
                <a:cs typeface="Arial"/>
              </a:rPr>
              <a:t>21</a:t>
            </a:r>
            <a:r>
              <a:rPr sz="1100" spc="-10" dirty="0">
                <a:latin typeface="Arial"/>
                <a:cs typeface="Arial"/>
              </a:rPr>
              <a:t>)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034" y="5176182"/>
            <a:ext cx="4200447" cy="80351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-6299" y="0"/>
            <a:ext cx="12204700" cy="747395"/>
            <a:chOff x="-6299" y="0"/>
            <a:chExt cx="12204700" cy="747395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12191758" y="0"/>
                  </a:moveTo>
                  <a:lnTo>
                    <a:pt x="0" y="0"/>
                  </a:lnTo>
                  <a:lnTo>
                    <a:pt x="0" y="726109"/>
                  </a:lnTo>
                  <a:lnTo>
                    <a:pt x="6095885" y="726109"/>
                  </a:lnTo>
                  <a:lnTo>
                    <a:pt x="12191758" y="726109"/>
                  </a:lnTo>
                  <a:lnTo>
                    <a:pt x="12191758" y="0"/>
                  </a:lnTo>
                  <a:close/>
                </a:path>
              </a:pathLst>
            </a:custGeom>
            <a:solidFill>
              <a:srgbClr val="5C2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6095885" y="726109"/>
                  </a:moveTo>
                  <a:lnTo>
                    <a:pt x="0" y="726109"/>
                  </a:lnTo>
                  <a:lnTo>
                    <a:pt x="0" y="0"/>
                  </a:lnTo>
                  <a:lnTo>
                    <a:pt x="12191758" y="0"/>
                  </a:lnTo>
                  <a:lnTo>
                    <a:pt x="12191758" y="726109"/>
                  </a:lnTo>
                  <a:lnTo>
                    <a:pt x="6095885" y="726109"/>
                  </a:lnTo>
                  <a:close/>
                </a:path>
              </a:pathLst>
            </a:custGeom>
            <a:ln w="12599">
              <a:solidFill>
                <a:srgbClr val="3153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726477"/>
              <a:ext cx="12192000" cy="0"/>
            </a:xfrm>
            <a:custGeom>
              <a:avLst/>
              <a:gdLst/>
              <a:ahLst/>
              <a:cxnLst/>
              <a:rect l="l" t="t" r="r" b="b"/>
              <a:pathLst>
                <a:path w="12192000">
                  <a:moveTo>
                    <a:pt x="0" y="0"/>
                  </a:moveTo>
                  <a:lnTo>
                    <a:pt x="12191758" y="0"/>
                  </a:lnTo>
                </a:path>
              </a:pathLst>
            </a:custGeom>
            <a:ln w="28439">
              <a:solidFill>
                <a:srgbClr val="FDD1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04081" y="27711"/>
              <a:ext cx="1650606" cy="698042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7306" y="-27466"/>
            <a:ext cx="965835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ISOLDE Solenoidal Spectrometer (ISS)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18936" y="1280058"/>
            <a:ext cx="4646840" cy="13320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7815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sz="1800" dirty="0">
                <a:latin typeface="+mj-lt"/>
                <a:cs typeface="Arial"/>
              </a:rPr>
              <a:t>Potential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solution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using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solenoid</a:t>
            </a:r>
            <a:r>
              <a:rPr lang="en-GB" sz="1800" dirty="0">
                <a:latin typeface="+mj-lt"/>
                <a:cs typeface="Arial"/>
              </a:rPr>
              <a:t> (2.5 T)</a:t>
            </a:r>
            <a:r>
              <a:rPr sz="1800" dirty="0">
                <a:latin typeface="+mj-lt"/>
                <a:cs typeface="Arial"/>
              </a:rPr>
              <a:t>.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sz="1750" dirty="0">
              <a:latin typeface="+mj-lt"/>
              <a:cs typeface="Arial"/>
            </a:endParaRPr>
          </a:p>
          <a:p>
            <a:pPr marL="298450" marR="5080" indent="-285750">
              <a:lnSpc>
                <a:spcPct val="93300"/>
              </a:lnSpc>
              <a:buFont typeface="Arial" panose="020B0604020202020204" pitchFamily="34" charset="0"/>
              <a:buChar char="•"/>
              <a:tabLst>
                <a:tab pos="158115" algn="l"/>
              </a:tabLst>
            </a:pPr>
            <a:r>
              <a:rPr sz="1800" dirty="0">
                <a:latin typeface="+mj-lt"/>
                <a:cs typeface="Arial"/>
              </a:rPr>
              <a:t>Particles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from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target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follow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helical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orbits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and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return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to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the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axis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after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one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cyclotron</a:t>
            </a:r>
            <a:r>
              <a:rPr sz="1800" dirty="0">
                <a:latin typeface="+mj-lt"/>
                <a:cs typeface="Times New Roman"/>
              </a:rPr>
              <a:t> </a:t>
            </a:r>
            <a:r>
              <a:rPr sz="1800" dirty="0">
                <a:latin typeface="+mj-lt"/>
                <a:cs typeface="Arial"/>
              </a:rPr>
              <a:t>period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68136" y="3327378"/>
            <a:ext cx="4990248" cy="163634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349250" marR="30480" indent="-285750">
              <a:lnSpc>
                <a:spcPts val="2020"/>
              </a:lnSpc>
              <a:spcBef>
                <a:spcPts val="280"/>
              </a:spcBef>
              <a:buFont typeface="Arial" panose="020B0604020202020204" pitchFamily="34" charset="0"/>
              <a:buChar char="•"/>
              <a:tabLst>
                <a:tab pos="208915" algn="l"/>
              </a:tabLst>
            </a:pPr>
            <a:r>
              <a:rPr dirty="0">
                <a:latin typeface="+mj-lt"/>
                <a:cs typeface="Arial"/>
              </a:rPr>
              <a:t>Measure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protons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in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position-sensitive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array</a:t>
            </a:r>
          </a:p>
          <a:p>
            <a:pPr marL="348614" indent="-285750">
              <a:lnSpc>
                <a:spcPct val="100000"/>
              </a:lnSpc>
              <a:spcBef>
                <a:spcPts val="1770"/>
              </a:spcBef>
              <a:buFont typeface="Arial" panose="020B0604020202020204" pitchFamily="34" charset="0"/>
              <a:buChar char="•"/>
              <a:tabLst>
                <a:tab pos="208915" algn="l"/>
              </a:tabLst>
            </a:pPr>
            <a:r>
              <a:rPr lang="en-GB" dirty="0">
                <a:latin typeface="+mj-lt"/>
                <a:cs typeface="Arial"/>
              </a:rPr>
              <a:t>Position</a:t>
            </a:r>
            <a:r>
              <a:rPr dirty="0">
                <a:latin typeface="+mj-lt"/>
                <a:cs typeface="Arial"/>
              </a:rPr>
              <a:t>,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E</a:t>
            </a:r>
            <a:r>
              <a:rPr baseline="-31746" dirty="0">
                <a:latin typeface="+mj-lt"/>
                <a:cs typeface="Arial"/>
              </a:rPr>
              <a:t>lab</a:t>
            </a:r>
            <a:r>
              <a:rPr baseline="-31746"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Lucida Sans Unicode"/>
              </a:rPr>
              <a:t>∝ </a:t>
            </a:r>
            <a:r>
              <a:rPr dirty="0" err="1">
                <a:latin typeface="+mj-lt"/>
                <a:cs typeface="Arial"/>
              </a:rPr>
              <a:t>E</a:t>
            </a:r>
            <a:r>
              <a:rPr baseline="-31746" dirty="0" err="1">
                <a:latin typeface="+mj-lt"/>
                <a:cs typeface="Arial"/>
              </a:rPr>
              <a:t>cm</a:t>
            </a:r>
            <a:r>
              <a:rPr lang="en-GB" baseline="-31746" dirty="0">
                <a:latin typeface="+mj-lt"/>
                <a:cs typeface="Arial"/>
              </a:rPr>
              <a:t>.</a:t>
            </a:r>
            <a:endParaRPr baseline="-31746" dirty="0">
              <a:latin typeface="+mj-lt"/>
              <a:cs typeface="Arial"/>
            </a:endParaRPr>
          </a:p>
          <a:p>
            <a:pPr marL="348614" indent="-285750">
              <a:lnSpc>
                <a:spcPct val="100000"/>
              </a:lnSpc>
              <a:spcBef>
                <a:spcPts val="2180"/>
              </a:spcBef>
              <a:buFont typeface="Arial" panose="020B0604020202020204" pitchFamily="34" charset="0"/>
              <a:buChar char="•"/>
              <a:tabLst>
                <a:tab pos="208915" algn="l"/>
              </a:tabLst>
            </a:pPr>
            <a:r>
              <a:rPr dirty="0">
                <a:latin typeface="+mj-lt"/>
                <a:cs typeface="Arial"/>
              </a:rPr>
              <a:t>No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compression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in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the</a:t>
            </a:r>
            <a:r>
              <a:rPr dirty="0">
                <a:latin typeface="+mj-lt"/>
                <a:cs typeface="Times New Roman"/>
              </a:rPr>
              <a:t> </a:t>
            </a:r>
            <a:r>
              <a:rPr dirty="0">
                <a:latin typeface="+mj-lt"/>
                <a:cs typeface="Arial"/>
              </a:rPr>
              <a:t>solenoid</a:t>
            </a:r>
            <a:r>
              <a:rPr lang="en-GB" dirty="0">
                <a:latin typeface="+mj-lt"/>
                <a:cs typeface="Arial"/>
              </a:rPr>
              <a:t> – better resolution</a:t>
            </a:r>
            <a:endParaRPr dirty="0">
              <a:latin typeface="+mj-lt"/>
              <a:cs typeface="Arial"/>
            </a:endParaRPr>
          </a:p>
        </p:txBody>
      </p:sp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42386" y="-147291"/>
            <a:ext cx="4886998" cy="493775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80126" y="2619824"/>
            <a:ext cx="2250060" cy="661809"/>
          </a:xfrm>
          <a:prstGeom prst="rect">
            <a:avLst/>
          </a:prstGeom>
        </p:spPr>
      </p:pic>
      <p:pic>
        <p:nvPicPr>
          <p:cNvPr id="17" name="Picture 16" descr="A picture containing close&#10;&#10;Description automatically generated">
            <a:extLst>
              <a:ext uri="{FF2B5EF4-FFF2-40B4-BE49-F238E27FC236}">
                <a16:creationId xmlns:a16="http://schemas.microsoft.com/office/drawing/2014/main" id="{CB7ECCC7-56DF-1B7D-82F0-0119DCAC38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584" y="4145550"/>
            <a:ext cx="2683928" cy="268392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>
            <a:extLst>
              <a:ext uri="{FF2B5EF4-FFF2-40B4-BE49-F238E27FC236}">
                <a16:creationId xmlns:a16="http://schemas.microsoft.com/office/drawing/2014/main" id="{95E80246-4513-CDF5-55CF-FA86A9CFE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2450"/>
            <a:ext cx="12192000" cy="575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object 4"/>
          <p:cNvGrpSpPr/>
          <p:nvPr/>
        </p:nvGrpSpPr>
        <p:grpSpPr>
          <a:xfrm>
            <a:off x="-6299" y="0"/>
            <a:ext cx="12204700" cy="747395"/>
            <a:chOff x="-6299" y="0"/>
            <a:chExt cx="12204700" cy="747395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12191758" y="0"/>
                  </a:moveTo>
                  <a:lnTo>
                    <a:pt x="0" y="0"/>
                  </a:lnTo>
                  <a:lnTo>
                    <a:pt x="0" y="726109"/>
                  </a:lnTo>
                  <a:lnTo>
                    <a:pt x="6095885" y="726109"/>
                  </a:lnTo>
                  <a:lnTo>
                    <a:pt x="12191758" y="726109"/>
                  </a:lnTo>
                  <a:lnTo>
                    <a:pt x="12191758" y="0"/>
                  </a:lnTo>
                  <a:close/>
                </a:path>
              </a:pathLst>
            </a:custGeom>
            <a:solidFill>
              <a:srgbClr val="5C2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12192000" cy="726440"/>
            </a:xfrm>
            <a:custGeom>
              <a:avLst/>
              <a:gdLst/>
              <a:ahLst/>
              <a:cxnLst/>
              <a:rect l="l" t="t" r="r" b="b"/>
              <a:pathLst>
                <a:path w="12192000" h="726440">
                  <a:moveTo>
                    <a:pt x="6095885" y="726109"/>
                  </a:moveTo>
                  <a:lnTo>
                    <a:pt x="0" y="726109"/>
                  </a:lnTo>
                  <a:lnTo>
                    <a:pt x="0" y="0"/>
                  </a:lnTo>
                  <a:lnTo>
                    <a:pt x="12191758" y="0"/>
                  </a:lnTo>
                  <a:lnTo>
                    <a:pt x="12191758" y="726109"/>
                  </a:lnTo>
                  <a:lnTo>
                    <a:pt x="6095885" y="726109"/>
                  </a:lnTo>
                  <a:close/>
                </a:path>
              </a:pathLst>
            </a:custGeom>
            <a:ln w="12599">
              <a:solidFill>
                <a:srgbClr val="3153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726477"/>
              <a:ext cx="12192000" cy="0"/>
            </a:xfrm>
            <a:custGeom>
              <a:avLst/>
              <a:gdLst/>
              <a:ahLst/>
              <a:cxnLst/>
              <a:rect l="l" t="t" r="r" b="b"/>
              <a:pathLst>
                <a:path w="12192000">
                  <a:moveTo>
                    <a:pt x="0" y="0"/>
                  </a:moveTo>
                  <a:lnTo>
                    <a:pt x="12191758" y="0"/>
                  </a:lnTo>
                </a:path>
              </a:pathLst>
            </a:custGeom>
            <a:ln w="28439">
              <a:solidFill>
                <a:srgbClr val="FDD1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04081" y="27711"/>
              <a:ext cx="1650606" cy="698042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7306" y="-27466"/>
            <a:ext cx="965835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HIE-ISOLDE</a:t>
            </a:r>
            <a:endParaRPr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8DC175-A568-D1DD-4E28-A3F5966FED0D}"/>
              </a:ext>
            </a:extLst>
          </p:cNvPr>
          <p:cNvSpPr txBox="1"/>
          <p:nvPr/>
        </p:nvSpPr>
        <p:spPr>
          <a:xfrm>
            <a:off x="0" y="713266"/>
            <a:ext cx="7264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FFFFFF"/>
                </a:solidFill>
                <a:effectLst/>
                <a:latin typeface="+mj-lt"/>
              </a:rPr>
              <a:t>Experiment performed using HIE-ISOLDE: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FFFF"/>
                </a:solidFill>
                <a:latin typeface="+mj-lt"/>
              </a:rPr>
              <a:t>Protons from the PSB (1.4 GeV) impinged on a heated UC</a:t>
            </a:r>
            <a:r>
              <a:rPr lang="en-GB" baseline="-25000" dirty="0">
                <a:solidFill>
                  <a:srgbClr val="FFFFFF"/>
                </a:solidFill>
                <a:latin typeface="+mj-lt"/>
              </a:rPr>
              <a:t>x</a:t>
            </a:r>
            <a:r>
              <a:rPr lang="en-GB" dirty="0">
                <a:solidFill>
                  <a:srgbClr val="FFFFFF"/>
                </a:solidFill>
                <a:latin typeface="+mj-lt"/>
              </a:rPr>
              <a:t> target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FFFF"/>
                </a:solidFill>
                <a:latin typeface="+mj-lt"/>
              </a:rPr>
              <a:t>VADIS ion-source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FFFF"/>
                </a:solidFill>
                <a:latin typeface="+mj-lt"/>
              </a:rPr>
              <a:t>Transfer line between ion source and target cooled to capture reactive products</a:t>
            </a:r>
            <a:endParaRPr lang="en-GB" sz="1800" b="0" i="0" u="none" strike="noStrike" dirty="0">
              <a:solidFill>
                <a:srgbClr val="FFFFFF"/>
              </a:solidFill>
              <a:effectLst/>
              <a:latin typeface="+mj-lt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solidFill>
                <a:srgbClr val="FFFFFF"/>
              </a:solidFill>
              <a:effectLst/>
              <a:latin typeface="+mj-lt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FFFFFF"/>
                </a:solidFill>
                <a:effectLst/>
                <a:latin typeface="+mj-lt"/>
              </a:rPr>
              <a:t>d(</a:t>
            </a:r>
            <a:r>
              <a:rPr lang="en-GB" sz="1800" b="0" i="0" u="none" strike="noStrike" baseline="30000" dirty="0">
                <a:solidFill>
                  <a:srgbClr val="FFFFFF"/>
                </a:solidFill>
                <a:effectLst/>
                <a:latin typeface="+mj-lt"/>
              </a:rPr>
              <a:t>212</a:t>
            </a:r>
            <a:r>
              <a:rPr lang="en-GB" sz="1800" b="0" i="0" u="none" strike="noStrike" dirty="0">
                <a:solidFill>
                  <a:srgbClr val="FFFFFF"/>
                </a:solidFill>
                <a:effectLst/>
                <a:latin typeface="+mj-lt"/>
              </a:rPr>
              <a:t>Rn,p)</a:t>
            </a:r>
            <a:r>
              <a:rPr lang="en-GB" sz="1800" b="0" i="0" u="none" strike="noStrike" baseline="30000" dirty="0">
                <a:solidFill>
                  <a:srgbClr val="FFFFFF"/>
                </a:solidFill>
                <a:effectLst/>
                <a:latin typeface="+mj-lt"/>
              </a:rPr>
              <a:t>213</a:t>
            </a:r>
            <a:r>
              <a:rPr lang="en-GB" sz="1800" b="0" i="0" u="none" strike="noStrike" dirty="0">
                <a:solidFill>
                  <a:srgbClr val="FFFFFF"/>
                </a:solidFill>
                <a:effectLst/>
                <a:latin typeface="+mj-lt"/>
              </a:rPr>
              <a:t>Rn reaction: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FFFFFF"/>
                </a:solidFill>
                <a:effectLst/>
                <a:latin typeface="+mj-lt"/>
              </a:rPr>
              <a:t>7.63 MeV/u</a:t>
            </a:r>
            <a:endParaRPr lang="en-GB" dirty="0">
              <a:latin typeface="+mj-lt"/>
            </a:endParaRP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FFFFFF"/>
                </a:solidFill>
                <a:effectLst/>
                <a:latin typeface="+mj-lt"/>
              </a:rPr>
              <a:t>~10</a:t>
            </a:r>
            <a:r>
              <a:rPr lang="en-GB" sz="1800" b="0" i="0" u="none" strike="noStrike" baseline="30000" dirty="0">
                <a:solidFill>
                  <a:srgbClr val="FFFFFF"/>
                </a:solidFill>
                <a:effectLst/>
                <a:latin typeface="+mj-lt"/>
              </a:rPr>
              <a:t>6</a:t>
            </a:r>
            <a:r>
              <a:rPr lang="en-GB" sz="1800" b="0" i="0" u="none" strike="noStrike" dirty="0">
                <a:solidFill>
                  <a:srgbClr val="FFFFFF"/>
                </a:solidFill>
                <a:effectLst/>
                <a:latin typeface="+mj-lt"/>
              </a:rPr>
              <a:t> </a:t>
            </a:r>
            <a:r>
              <a:rPr lang="en-GB" sz="1800" b="0" i="0" u="none" strike="noStrike" dirty="0" err="1">
                <a:solidFill>
                  <a:srgbClr val="FFFFFF"/>
                </a:solidFill>
                <a:effectLst/>
                <a:latin typeface="+mj-lt"/>
              </a:rPr>
              <a:t>pps</a:t>
            </a:r>
            <a:endParaRPr lang="en-GB" sz="1800" b="0" i="0" u="none" strike="noStrike" dirty="0">
              <a:solidFill>
                <a:srgbClr val="FFFFFF"/>
              </a:solidFill>
              <a:effectLst/>
              <a:latin typeface="+mj-lt"/>
            </a:endParaRP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FFFF"/>
                </a:solidFill>
                <a:latin typeface="+mj-lt"/>
              </a:rPr>
              <a:t>Grid of </a:t>
            </a:r>
            <a:r>
              <a:rPr lang="en-GB" sz="1800" dirty="0">
                <a:solidFill>
                  <a:schemeClr val="bg1"/>
                </a:solidFill>
                <a:latin typeface="+mj-lt"/>
                <a:cs typeface="Arial"/>
              </a:rPr>
              <a:t>≈</a:t>
            </a:r>
            <a:r>
              <a:rPr lang="en-GB" dirty="0">
                <a:solidFill>
                  <a:srgbClr val="FFFFFF"/>
                </a:solidFill>
                <a:latin typeface="+mj-lt"/>
              </a:rPr>
              <a:t>125 </a:t>
            </a:r>
            <a:r>
              <a:rPr lang="en-GB" dirty="0" err="1">
                <a:solidFill>
                  <a:srgbClr val="FFFFFF"/>
                </a:solidFill>
                <a:latin typeface="+mj-lt"/>
              </a:rPr>
              <a:t>μg</a:t>
            </a:r>
            <a:r>
              <a:rPr lang="en-GB" dirty="0">
                <a:solidFill>
                  <a:srgbClr val="FFFFFF"/>
                </a:solidFill>
                <a:latin typeface="+mj-lt"/>
              </a:rPr>
              <a:t>/cm</a:t>
            </a:r>
            <a:r>
              <a:rPr lang="en-GB" baseline="30000" dirty="0">
                <a:solidFill>
                  <a:srgbClr val="FFFFFF"/>
                </a:solidFill>
                <a:latin typeface="+mj-lt"/>
              </a:rPr>
              <a:t>2</a:t>
            </a:r>
            <a:r>
              <a:rPr lang="en-GB" dirty="0">
                <a:solidFill>
                  <a:srgbClr val="FFFFFF"/>
                </a:solidFill>
                <a:latin typeface="+mj-lt"/>
              </a:rPr>
              <a:t> targets</a:t>
            </a:r>
            <a:endParaRPr lang="en-GB" b="0" dirty="0">
              <a:effectLst/>
              <a:latin typeface="+mj-lt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en-GB" dirty="0">
                <a:latin typeface="+mj-lt"/>
              </a:rPr>
            </a:br>
            <a:endParaRPr lang="en-GB" dirty="0">
              <a:latin typeface="+mj-lt"/>
            </a:endParaRPr>
          </a:p>
        </p:txBody>
      </p:sp>
      <p:sp>
        <p:nvSpPr>
          <p:cNvPr id="29" name="object 17">
            <a:extLst>
              <a:ext uri="{FF2B5EF4-FFF2-40B4-BE49-F238E27FC236}">
                <a16:creationId xmlns:a16="http://schemas.microsoft.com/office/drawing/2014/main" id="{4C277222-D61F-A3B7-3CB8-5DAE851C6BB8}"/>
              </a:ext>
            </a:extLst>
          </p:cNvPr>
          <p:cNvSpPr txBox="1">
            <a:spLocks/>
          </p:cNvSpPr>
          <p:nvPr/>
        </p:nvSpPr>
        <p:spPr>
          <a:xfrm>
            <a:off x="11028654" y="6446184"/>
            <a:ext cx="28384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 kern="0"/>
            </a:defPPr>
            <a:lvl1pPr marL="0" algn="l" defTabSz="914400" rtl="0" eaLnBrk="1" latinLnBrk="0" hangingPunct="1">
              <a:defRPr sz="1200" b="0" i="0" kern="1200">
                <a:solidFill>
                  <a:srgbClr val="8A8A8A"/>
                </a:solidFill>
                <a:latin typeface="Gill Sans MT"/>
                <a:ea typeface="+mn-ea"/>
                <a:cs typeface="Gill Sans M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spcBef>
                <a:spcPts val="10"/>
              </a:spcBef>
            </a:pPr>
            <a:fld id="{81D60167-4931-47E6-BA6A-407CBD079E47}" type="slidenum">
              <a:rPr lang="en-GB" spc="135" smtClean="0"/>
              <a:pPr marL="38100">
                <a:spcBef>
                  <a:spcPts val="10"/>
                </a:spcBef>
              </a:pPr>
              <a:t>7</a:t>
            </a:fld>
            <a:endParaRPr lang="en-GB" spc="135" dirty="0"/>
          </a:p>
        </p:txBody>
      </p:sp>
      <p:sp>
        <p:nvSpPr>
          <p:cNvPr id="22" name="AutoShape 14">
            <a:extLst>
              <a:ext uri="{FF2B5EF4-FFF2-40B4-BE49-F238E27FC236}">
                <a16:creationId xmlns:a16="http://schemas.microsoft.com/office/drawing/2014/main" id="{03E63FA3-5D31-4B30-0A75-653D201413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4" name="Picture 23" descr="A picture containing engine&#10;&#10;Description automatically generated">
            <a:extLst>
              <a:ext uri="{FF2B5EF4-FFF2-40B4-BE49-F238E27FC236}">
                <a16:creationId xmlns:a16="http://schemas.microsoft.com/office/drawing/2014/main" id="{546935D2-0E93-53AB-C5CF-D76DAB3800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776" y="3936582"/>
            <a:ext cx="3895224" cy="2921418"/>
          </a:xfrm>
          <a:prstGeom prst="rect">
            <a:avLst/>
          </a:prstGeom>
        </p:spPr>
      </p:pic>
      <p:pic>
        <p:nvPicPr>
          <p:cNvPr id="31" name="Picture 30" descr="A picture containing indoor, stone&#10;&#10;Description automatically generated">
            <a:extLst>
              <a:ext uri="{FF2B5EF4-FFF2-40B4-BE49-F238E27FC236}">
                <a16:creationId xmlns:a16="http://schemas.microsoft.com/office/drawing/2014/main" id="{531F535C-7EAA-C3F3-FE07-1BEBF24C91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320" y="3936544"/>
            <a:ext cx="2921456" cy="29214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A43884-59C3-B6E3-BF10-4F61BC7B6701}"/>
              </a:ext>
            </a:extLst>
          </p:cNvPr>
          <p:cNvSpPr txBox="1"/>
          <p:nvPr/>
        </p:nvSpPr>
        <p:spPr>
          <a:xfrm>
            <a:off x="77306" y="6367002"/>
            <a:ext cx="38261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+mj-lt"/>
                <a:cs typeface="Times New Roman" panose="02020603050405020304" pitchFamily="18" charset="0"/>
                <a:hlinkClick r:id="rId6"/>
              </a:rPr>
              <a:t>https://hie-isolde-project.web.cern.ch/hie-isolde-project</a:t>
            </a:r>
            <a:endParaRPr lang="en-GB" sz="11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9EDCE53-4D9C-7093-8062-3331ECD646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9622" y="1579760"/>
            <a:ext cx="3452378" cy="235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755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410D60FE-92BA-77A5-5D18-2A607DBEE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831" y="4553501"/>
            <a:ext cx="4114078" cy="2240314"/>
          </a:xfrm>
          <a:prstGeom prst="rect">
            <a:avLst/>
          </a:prstGeom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89E49811-EC6D-6773-285B-D7BAFE2EBD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831" y="2552535"/>
            <a:ext cx="4114078" cy="2187168"/>
          </a:xfrm>
          <a:prstGeom prst="rect">
            <a:avLst/>
          </a:prstGeom>
        </p:spPr>
      </p:pic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341EFE88-AEAB-2301-CCCB-A59953E146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832" y="566580"/>
            <a:ext cx="4114079" cy="2187169"/>
          </a:xfrm>
          <a:prstGeom prst="rect">
            <a:avLst/>
          </a:prstGeom>
        </p:spPr>
      </p:pic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6E332BF5-4663-8CAB-0BC1-B71F8C9CAB1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7"/>
          <a:stretch/>
        </p:blipFill>
        <p:spPr>
          <a:xfrm>
            <a:off x="988393" y="4626477"/>
            <a:ext cx="3833066" cy="2094363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CEDA2040-F2CF-3558-4513-D8B700CE046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"/>
          <a:stretch/>
        </p:blipFill>
        <p:spPr>
          <a:xfrm>
            <a:off x="956542" y="725760"/>
            <a:ext cx="3833066" cy="1852061"/>
          </a:xfrm>
          <a:prstGeom prst="rect">
            <a:avLst/>
          </a:prstGeom>
        </p:spPr>
      </p:pic>
      <p:sp>
        <p:nvSpPr>
          <p:cNvPr id="132" name="CustomShape 2"/>
          <p:cNvSpPr/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35" name="Group 5"/>
          <p:cNvGrpSpPr/>
          <p:nvPr/>
        </p:nvGrpSpPr>
        <p:grpSpPr>
          <a:xfrm>
            <a:off x="0" y="0"/>
            <a:ext cx="12191760" cy="726480"/>
            <a:chOff x="0" y="0"/>
            <a:chExt cx="12191760" cy="726480"/>
          </a:xfrm>
        </p:grpSpPr>
        <p:grpSp>
          <p:nvGrpSpPr>
            <p:cNvPr id="136" name="Group 6"/>
            <p:cNvGrpSpPr/>
            <p:nvPr/>
          </p:nvGrpSpPr>
          <p:grpSpPr>
            <a:xfrm>
              <a:off x="0" y="0"/>
              <a:ext cx="12191760" cy="726480"/>
              <a:chOff x="0" y="0"/>
              <a:chExt cx="12191760" cy="726480"/>
            </a:xfrm>
          </p:grpSpPr>
          <p:sp>
            <p:nvSpPr>
              <p:cNvPr id="137" name="CustomShape 7"/>
              <p:cNvSpPr/>
              <p:nvPr/>
            </p:nvSpPr>
            <p:spPr>
              <a:xfrm>
                <a:off x="0" y="0"/>
                <a:ext cx="12191400" cy="725760"/>
              </a:xfrm>
              <a:prstGeom prst="rect">
                <a:avLst/>
              </a:prstGeom>
              <a:solidFill>
                <a:srgbClr val="5C297A"/>
              </a:solidFill>
              <a:ln w="12600">
                <a:solidFill>
                  <a:srgbClr val="32549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8" name="Line 8"/>
              <p:cNvSpPr/>
              <p:nvPr/>
            </p:nvSpPr>
            <p:spPr>
              <a:xfrm>
                <a:off x="0" y="726480"/>
                <a:ext cx="12191760" cy="0"/>
              </a:xfrm>
              <a:prstGeom prst="line">
                <a:avLst/>
              </a:prstGeom>
              <a:ln w="28440">
                <a:solidFill>
                  <a:srgbClr val="FDD12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pic>
          <p:nvPicPr>
            <p:cNvPr id="139" name="Picture 18_4" descr="A picture containing text&#10;&#10;Description automatically generated"/>
            <p:cNvPicPr/>
            <p:nvPr/>
          </p:nvPicPr>
          <p:blipFill>
            <a:blip r:embed="rId7"/>
            <a:stretch/>
          </p:blipFill>
          <p:spPr>
            <a:xfrm>
              <a:off x="10504080" y="28080"/>
              <a:ext cx="1650240" cy="6976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40" name="CustomShape 9"/>
          <p:cNvSpPr/>
          <p:nvPr/>
        </p:nvSpPr>
        <p:spPr>
          <a:xfrm>
            <a:off x="99360" y="209880"/>
            <a:ext cx="10514880" cy="349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0" strike="noStrike" spc="-1" dirty="0">
                <a:solidFill>
                  <a:srgbClr val="FFFFFF"/>
                </a:solidFill>
                <a:latin typeface="Calibri Light"/>
              </a:rPr>
              <a:t>Preliminary data analysis</a:t>
            </a:r>
            <a:endParaRPr lang="en-US" sz="4000" b="0" strike="noStrike" spc="-1" dirty="0">
              <a:latin typeface="Arial"/>
            </a:endParaRPr>
          </a:p>
        </p:txBody>
      </p:sp>
      <p:pic>
        <p:nvPicPr>
          <p:cNvPr id="18" name="Picture 17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F826B681-EC4E-DE93-BF69-EC10071B0FF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5"/>
          <a:stretch/>
        </p:blipFill>
        <p:spPr>
          <a:xfrm>
            <a:off x="956540" y="2570971"/>
            <a:ext cx="3833067" cy="2067666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D3CC5C4-15E0-BC0A-CA9D-7046E44A1510}"/>
              </a:ext>
            </a:extLst>
          </p:cNvPr>
          <p:cNvCxnSpPr/>
          <p:nvPr/>
        </p:nvCxnSpPr>
        <p:spPr>
          <a:xfrm flipH="1">
            <a:off x="3822700" y="5249333"/>
            <a:ext cx="448733" cy="16933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A01FAB8-F43A-2471-6455-AAE67F88682C}"/>
              </a:ext>
            </a:extLst>
          </p:cNvPr>
          <p:cNvSpPr txBox="1"/>
          <p:nvPr/>
        </p:nvSpPr>
        <p:spPr>
          <a:xfrm>
            <a:off x="4048359" y="5028113"/>
            <a:ext cx="518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/>
              <a:t>g.s</a:t>
            </a:r>
            <a:endParaRPr lang="en-GB" sz="11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C4D30E6-013F-E35F-5E81-82B08902D2C8}"/>
              </a:ext>
            </a:extLst>
          </p:cNvPr>
          <p:cNvCxnSpPr/>
          <p:nvPr/>
        </p:nvCxnSpPr>
        <p:spPr>
          <a:xfrm>
            <a:off x="5142271" y="1730477"/>
            <a:ext cx="199594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0E3F405-85EA-0661-A1D2-ABACA8D053F4}"/>
              </a:ext>
            </a:extLst>
          </p:cNvPr>
          <p:cNvSpPr txBox="1"/>
          <p:nvPr/>
        </p:nvSpPr>
        <p:spPr>
          <a:xfrm>
            <a:off x="5598991" y="1278369"/>
            <a:ext cx="993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j-lt"/>
                <a:cs typeface="Arial"/>
              </a:rPr>
              <a:t>Singles</a:t>
            </a:r>
          </a:p>
          <a:p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BB61277-A8E9-5A18-5F1B-21DC1370D47D}"/>
              </a:ext>
            </a:extLst>
          </p:cNvPr>
          <p:cNvCxnSpPr/>
          <p:nvPr/>
        </p:nvCxnSpPr>
        <p:spPr>
          <a:xfrm>
            <a:off x="5154007" y="3713437"/>
            <a:ext cx="199594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587271-8547-0E9D-8B47-F83019648569}"/>
              </a:ext>
            </a:extLst>
          </p:cNvPr>
          <p:cNvSpPr txBox="1"/>
          <p:nvPr/>
        </p:nvSpPr>
        <p:spPr>
          <a:xfrm>
            <a:off x="4902283" y="3268224"/>
            <a:ext cx="2670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j-lt"/>
                <a:cs typeface="Arial"/>
              </a:rPr>
              <a:t>Gating on EBIS-on time</a:t>
            </a:r>
          </a:p>
          <a:p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72CB2DB-EC3B-5252-3E23-17C794F8681D}"/>
              </a:ext>
            </a:extLst>
          </p:cNvPr>
          <p:cNvCxnSpPr/>
          <p:nvPr/>
        </p:nvCxnSpPr>
        <p:spPr>
          <a:xfrm>
            <a:off x="5154007" y="5806754"/>
            <a:ext cx="199594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1FE866-6CD4-C2E7-20F3-8409C468A12F}"/>
              </a:ext>
            </a:extLst>
          </p:cNvPr>
          <p:cNvSpPr txBox="1"/>
          <p:nvPr/>
        </p:nvSpPr>
        <p:spPr>
          <a:xfrm>
            <a:off x="4831079" y="5370934"/>
            <a:ext cx="2808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j-lt"/>
                <a:cs typeface="Arial"/>
              </a:rPr>
              <a:t>Subtracting EBIS-off time</a:t>
            </a:r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2D75C3E-F5E6-D4D7-A622-378E106CC1C2}"/>
                  </a:ext>
                </a:extLst>
              </p:cNvPr>
              <p:cNvSpPr txBox="1"/>
              <p:nvPr/>
            </p:nvSpPr>
            <p:spPr>
              <a:xfrm>
                <a:off x="5350047" y="5833692"/>
                <a:ext cx="17705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𝜃</m:t>
                    </m:r>
                  </m:oMath>
                </a14:m>
                <a:r>
                  <a:rPr lang="en-GB" sz="1800" baseline="-25000" dirty="0">
                    <a:latin typeface="+mj-lt"/>
                    <a:cs typeface="Arial"/>
                  </a:rPr>
                  <a:t>cm</a:t>
                </a:r>
                <a:r>
                  <a:rPr lang="en-GB" sz="1800" baseline="30000" dirty="0">
                    <a:latin typeface="+mj-lt"/>
                    <a:cs typeface="Arial"/>
                  </a:rPr>
                  <a:t> </a:t>
                </a:r>
                <a:r>
                  <a:rPr lang="en-GB" sz="1800" dirty="0">
                    <a:latin typeface="+mj-lt"/>
                    <a:cs typeface="Arial"/>
                  </a:rPr>
                  <a:t>and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  <a:cs typeface="Arial"/>
                      </a:rPr>
                      <m:t>𝑧</m:t>
                    </m:r>
                  </m:oMath>
                </a14:m>
                <a:r>
                  <a:rPr lang="en-GB" dirty="0"/>
                  <a:t> cuts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2D75C3E-F5E6-D4D7-A622-378E106CC1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0047" y="5833692"/>
                <a:ext cx="1770589" cy="369332"/>
              </a:xfrm>
              <a:prstGeom prst="rect">
                <a:avLst/>
              </a:prstGeom>
              <a:blipFill>
                <a:blip r:embed="rId9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7065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485410F6-004D-89DF-81FD-B6C496530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8" y="554327"/>
            <a:ext cx="6245530" cy="3352139"/>
          </a:xfrm>
          <a:prstGeom prst="rect">
            <a:avLst/>
          </a:prstGeom>
        </p:spPr>
      </p:pic>
      <p:sp>
        <p:nvSpPr>
          <p:cNvPr id="132" name="CustomShape 2"/>
          <p:cNvSpPr/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35" name="Group 5"/>
          <p:cNvGrpSpPr/>
          <p:nvPr/>
        </p:nvGrpSpPr>
        <p:grpSpPr>
          <a:xfrm>
            <a:off x="0" y="0"/>
            <a:ext cx="12191760" cy="726480"/>
            <a:chOff x="0" y="0"/>
            <a:chExt cx="12191760" cy="726480"/>
          </a:xfrm>
        </p:grpSpPr>
        <p:grpSp>
          <p:nvGrpSpPr>
            <p:cNvPr id="136" name="Group 6"/>
            <p:cNvGrpSpPr/>
            <p:nvPr/>
          </p:nvGrpSpPr>
          <p:grpSpPr>
            <a:xfrm>
              <a:off x="0" y="0"/>
              <a:ext cx="12191760" cy="726480"/>
              <a:chOff x="0" y="0"/>
              <a:chExt cx="12191760" cy="726480"/>
            </a:xfrm>
          </p:grpSpPr>
          <p:sp>
            <p:nvSpPr>
              <p:cNvPr id="137" name="CustomShape 7"/>
              <p:cNvSpPr/>
              <p:nvPr/>
            </p:nvSpPr>
            <p:spPr>
              <a:xfrm>
                <a:off x="0" y="0"/>
                <a:ext cx="12191400" cy="725760"/>
              </a:xfrm>
              <a:prstGeom prst="rect">
                <a:avLst/>
              </a:prstGeom>
              <a:solidFill>
                <a:srgbClr val="5C297A"/>
              </a:solidFill>
              <a:ln w="12600">
                <a:solidFill>
                  <a:srgbClr val="32549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8" name="Line 8"/>
              <p:cNvSpPr/>
              <p:nvPr/>
            </p:nvSpPr>
            <p:spPr>
              <a:xfrm>
                <a:off x="0" y="726480"/>
                <a:ext cx="12191760" cy="0"/>
              </a:xfrm>
              <a:prstGeom prst="line">
                <a:avLst/>
              </a:prstGeom>
              <a:ln w="28440">
                <a:solidFill>
                  <a:srgbClr val="FDD12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pic>
          <p:nvPicPr>
            <p:cNvPr id="139" name="Picture 18_4" descr="A picture containing text&#10;&#10;Description automatically generated"/>
            <p:cNvPicPr/>
            <p:nvPr/>
          </p:nvPicPr>
          <p:blipFill>
            <a:blip r:embed="rId3"/>
            <a:stretch/>
          </p:blipFill>
          <p:spPr>
            <a:xfrm>
              <a:off x="10504080" y="28080"/>
              <a:ext cx="1650240" cy="6976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40" name="CustomShape 9"/>
          <p:cNvSpPr/>
          <p:nvPr/>
        </p:nvSpPr>
        <p:spPr>
          <a:xfrm>
            <a:off x="99360" y="209880"/>
            <a:ext cx="10514880" cy="349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0" strike="noStrike" spc="-1" dirty="0">
                <a:solidFill>
                  <a:srgbClr val="FFFFFF"/>
                </a:solidFill>
                <a:latin typeface="Calibri Light"/>
              </a:rPr>
              <a:t>Preliminary exc</a:t>
            </a:r>
            <a:r>
              <a:rPr lang="en-US" sz="4000" spc="-1" dirty="0">
                <a:solidFill>
                  <a:srgbClr val="FFFFFF"/>
                </a:solidFill>
                <a:latin typeface="Calibri Light"/>
              </a:rPr>
              <a:t>itation energy spectrum</a:t>
            </a:r>
            <a:endParaRPr lang="en-US" sz="4000" b="0" strike="noStrike" spc="-1" dirty="0"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object 10">
                <a:extLst>
                  <a:ext uri="{FF2B5EF4-FFF2-40B4-BE49-F238E27FC236}">
                    <a16:creationId xmlns:a16="http://schemas.microsoft.com/office/drawing/2014/main" id="{AA552777-A7F9-932D-C13A-4D2C7C929963}"/>
                  </a:ext>
                </a:extLst>
              </p:cNvPr>
              <p:cNvSpPr txBox="1"/>
              <p:nvPr/>
            </p:nvSpPr>
            <p:spPr>
              <a:xfrm>
                <a:off x="6300192" y="970421"/>
                <a:ext cx="4968101" cy="2608406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57480" indent="-145415">
                  <a:lnSpc>
                    <a:spcPct val="100000"/>
                  </a:lnSpc>
                  <a:spcBef>
                    <a:spcPts val="100"/>
                  </a:spcBef>
                  <a:buChar char="•"/>
                  <a:tabLst>
                    <a:tab pos="158115" algn="l"/>
                  </a:tabLst>
                </a:pPr>
                <a:r>
                  <a:rPr lang="en-GB" sz="1800" dirty="0">
                    <a:latin typeface="+mj-lt"/>
                    <a:cs typeface="Arial"/>
                  </a:rPr>
                  <a:t>Identified 17 states in </a:t>
                </a:r>
                <a:r>
                  <a:rPr lang="en-GB" sz="1800" baseline="30000" dirty="0">
                    <a:latin typeface="+mj-lt"/>
                    <a:cs typeface="Arial"/>
                  </a:rPr>
                  <a:t>213</a:t>
                </a:r>
                <a:r>
                  <a:rPr lang="en-GB" sz="1800" dirty="0">
                    <a:latin typeface="+mj-lt"/>
                    <a:cs typeface="Arial"/>
                  </a:rPr>
                  <a:t>Rn </a:t>
                </a:r>
                <a:r>
                  <a:rPr lang="en-GB" dirty="0">
                    <a:latin typeface="+mj-lt"/>
                    <a:cs typeface="Arial"/>
                  </a:rPr>
                  <a:t>u</a:t>
                </a:r>
                <a:r>
                  <a:rPr lang="en-GB" sz="1800" dirty="0">
                    <a:latin typeface="+mj-lt"/>
                    <a:cs typeface="Arial"/>
                  </a:rPr>
                  <a:t>p to ~4 MeV</a:t>
                </a:r>
              </a:p>
              <a:p>
                <a:pPr marL="12065">
                  <a:lnSpc>
                    <a:spcPct val="100000"/>
                  </a:lnSpc>
                  <a:spcBef>
                    <a:spcPts val="100"/>
                  </a:spcBef>
                  <a:tabLst>
                    <a:tab pos="158115" algn="l"/>
                  </a:tabLst>
                </a:pPr>
                <a:endParaRPr lang="en-GB" sz="1800" dirty="0">
                  <a:latin typeface="+mj-lt"/>
                  <a:cs typeface="Arial"/>
                </a:endParaRPr>
              </a:p>
              <a:p>
                <a:pPr marL="157480" indent="-145415">
                  <a:lnSpc>
                    <a:spcPct val="100000"/>
                  </a:lnSpc>
                  <a:spcBef>
                    <a:spcPts val="100"/>
                  </a:spcBef>
                  <a:buChar char="•"/>
                  <a:tabLst>
                    <a:tab pos="158115" algn="l"/>
                  </a:tabLst>
                </a:pPr>
                <a:r>
                  <a:rPr lang="en-GB" dirty="0">
                    <a:latin typeface="+mj-lt"/>
                    <a:cs typeface="Arial"/>
                  </a:rPr>
                  <a:t>Projected excitation energies</a:t>
                </a:r>
                <a:endParaRPr lang="en-GB" sz="1800" dirty="0">
                  <a:latin typeface="+mj-lt"/>
                  <a:cs typeface="Arial"/>
                </a:endParaRPr>
              </a:p>
              <a:p>
                <a:pPr marL="157480" indent="-145415">
                  <a:lnSpc>
                    <a:spcPct val="100000"/>
                  </a:lnSpc>
                  <a:spcBef>
                    <a:spcPts val="100"/>
                  </a:spcBef>
                  <a:buChar char="•"/>
                  <a:tabLst>
                    <a:tab pos="158115" algn="l"/>
                  </a:tabLst>
                </a:pPr>
                <a:endParaRPr lang="en-GB" dirty="0">
                  <a:latin typeface="+mj-lt"/>
                  <a:cs typeface="Arial"/>
                </a:endParaRPr>
              </a:p>
              <a:p>
                <a:pPr marL="157480" indent="-145415">
                  <a:lnSpc>
                    <a:spcPct val="100000"/>
                  </a:lnSpc>
                  <a:spcBef>
                    <a:spcPts val="100"/>
                  </a:spcBef>
                  <a:buChar char="•"/>
                  <a:tabLst>
                    <a:tab pos="158115" algn="l"/>
                  </a:tabLst>
                </a:pPr>
                <a:r>
                  <a:rPr lang="en-GB" dirty="0">
                    <a:latin typeface="+mj-lt"/>
                    <a:cs typeface="Arial"/>
                  </a:rPr>
                  <a:t>Regions in z map to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𝜃</m:t>
                    </m:r>
                  </m:oMath>
                </a14:m>
                <a:r>
                  <a:rPr lang="en-GB" sz="1800" baseline="-25000" dirty="0">
                    <a:latin typeface="+mj-lt"/>
                    <a:cs typeface="Arial"/>
                  </a:rPr>
                  <a:t>cm</a:t>
                </a:r>
                <a:r>
                  <a:rPr lang="en-GB" sz="1800" dirty="0">
                    <a:latin typeface="+mj-lt"/>
                    <a:cs typeface="Arial"/>
                  </a:rPr>
                  <a:t> </a:t>
                </a:r>
              </a:p>
              <a:p>
                <a:pPr marL="157480" indent="-145415">
                  <a:lnSpc>
                    <a:spcPct val="100000"/>
                  </a:lnSpc>
                  <a:spcBef>
                    <a:spcPts val="100"/>
                  </a:spcBef>
                  <a:buChar char="•"/>
                  <a:tabLst>
                    <a:tab pos="158115" algn="l"/>
                  </a:tabLst>
                </a:pPr>
                <a:endParaRPr lang="en-GB" dirty="0">
                  <a:latin typeface="+mj-lt"/>
                  <a:cs typeface="Arial"/>
                </a:endParaRPr>
              </a:p>
              <a:p>
                <a:pPr marL="157480" indent="-145415">
                  <a:lnSpc>
                    <a:spcPct val="100000"/>
                  </a:lnSpc>
                  <a:spcBef>
                    <a:spcPts val="100"/>
                  </a:spcBef>
                  <a:buChar char="•"/>
                  <a:tabLst>
                    <a:tab pos="158115" algn="l"/>
                  </a:tabLst>
                </a:pPr>
                <a:r>
                  <a:rPr lang="en-GB" sz="1800" dirty="0">
                    <a:latin typeface="+mj-lt"/>
                    <a:cs typeface="Arial"/>
                  </a:rPr>
                  <a:t>Extracted yields of states </a:t>
                </a:r>
              </a:p>
              <a:p>
                <a:pPr marL="157480" indent="-145415">
                  <a:lnSpc>
                    <a:spcPct val="100000"/>
                  </a:lnSpc>
                  <a:spcBef>
                    <a:spcPts val="100"/>
                  </a:spcBef>
                  <a:buChar char="•"/>
                  <a:tabLst>
                    <a:tab pos="158115" algn="l"/>
                  </a:tabLst>
                </a:pPr>
                <a:endParaRPr lang="en-GB" dirty="0">
                  <a:latin typeface="+mj-lt"/>
                  <a:cs typeface="Arial"/>
                </a:endParaRPr>
              </a:p>
              <a:p>
                <a:pPr marL="157480" indent="-145415">
                  <a:lnSpc>
                    <a:spcPct val="100000"/>
                  </a:lnSpc>
                  <a:spcBef>
                    <a:spcPts val="100"/>
                  </a:spcBef>
                  <a:buChar char="•"/>
                  <a:tabLst>
                    <a:tab pos="158115" algn="l"/>
                  </a:tabLst>
                </a:pPr>
                <a:r>
                  <a:rPr lang="en-GB" sz="1800" dirty="0">
                    <a:latin typeface="+mj-lt"/>
                    <a:cs typeface="Arial"/>
                  </a:rPr>
                  <a:t>Measured cross sections</a:t>
                </a:r>
              </a:p>
            </p:txBody>
          </p:sp>
        </mc:Choice>
        <mc:Fallback>
          <p:sp>
            <p:nvSpPr>
              <p:cNvPr id="16" name="object 10">
                <a:extLst>
                  <a:ext uri="{FF2B5EF4-FFF2-40B4-BE49-F238E27FC236}">
                    <a16:creationId xmlns:a16="http://schemas.microsoft.com/office/drawing/2014/main" id="{AA552777-A7F9-932D-C13A-4D2C7C929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970421"/>
                <a:ext cx="4968101" cy="2608406"/>
              </a:xfrm>
              <a:prstGeom prst="rect">
                <a:avLst/>
              </a:prstGeom>
              <a:blipFill>
                <a:blip r:embed="rId4"/>
                <a:stretch>
                  <a:fillRect l="-2331" t="-2570" b="-46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2C09B8E-6B1F-D3A7-BBAA-723DF18A0DE3}"/>
              </a:ext>
            </a:extLst>
          </p:cNvPr>
          <p:cNvSpPr txBox="1"/>
          <p:nvPr/>
        </p:nvSpPr>
        <p:spPr>
          <a:xfrm>
            <a:off x="1440425" y="1052899"/>
            <a:ext cx="406401" cy="270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/>
              <a:t>g.s</a:t>
            </a:r>
            <a:endParaRPr lang="en-GB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642E61-F4A3-F01F-D927-FDBE8A1372CD}"/>
              </a:ext>
            </a:extLst>
          </p:cNvPr>
          <p:cNvSpPr txBox="1"/>
          <p:nvPr/>
        </p:nvSpPr>
        <p:spPr>
          <a:xfrm>
            <a:off x="2036608" y="2865301"/>
            <a:ext cx="5334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681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228E5A-6195-14ED-3242-496B119F19BD}"/>
              </a:ext>
            </a:extLst>
          </p:cNvPr>
          <p:cNvSpPr txBox="1"/>
          <p:nvPr/>
        </p:nvSpPr>
        <p:spPr>
          <a:xfrm>
            <a:off x="2299058" y="847083"/>
            <a:ext cx="4656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973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0799C9-825A-00DA-9A09-6A877646FDC2}"/>
              </a:ext>
            </a:extLst>
          </p:cNvPr>
          <p:cNvSpPr txBox="1"/>
          <p:nvPr/>
        </p:nvSpPr>
        <p:spPr>
          <a:xfrm>
            <a:off x="2637652" y="2066947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1311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C85906-AC2E-6AAE-757A-8DCD0E4754CF}"/>
              </a:ext>
            </a:extLst>
          </p:cNvPr>
          <p:cNvSpPr txBox="1"/>
          <p:nvPr/>
        </p:nvSpPr>
        <p:spPr>
          <a:xfrm>
            <a:off x="2861707" y="2332412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1462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28CADC-D077-AA28-EF86-D340E4AE21DF}"/>
              </a:ext>
            </a:extLst>
          </p:cNvPr>
          <p:cNvSpPr txBox="1"/>
          <p:nvPr/>
        </p:nvSpPr>
        <p:spPr>
          <a:xfrm>
            <a:off x="3077651" y="1149282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1758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FB0B59-F2B3-DE8F-19F7-FE0191239228}"/>
              </a:ext>
            </a:extLst>
          </p:cNvPr>
          <p:cNvSpPr txBox="1"/>
          <p:nvPr/>
        </p:nvSpPr>
        <p:spPr>
          <a:xfrm>
            <a:off x="3358369" y="1633714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1937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E14888-DF98-372D-8AB6-59ECC6F74306}"/>
              </a:ext>
            </a:extLst>
          </p:cNvPr>
          <p:cNvSpPr txBox="1"/>
          <p:nvPr/>
        </p:nvSpPr>
        <p:spPr>
          <a:xfrm>
            <a:off x="3479062" y="2168243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2132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777F38-FD55-123A-82EC-E586C6B9286B}"/>
              </a:ext>
            </a:extLst>
          </p:cNvPr>
          <p:cNvSpPr txBox="1"/>
          <p:nvPr/>
        </p:nvSpPr>
        <p:spPr>
          <a:xfrm>
            <a:off x="3743128" y="1502188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2380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CE5D59-217E-672F-656B-9AFAFDC9D1E4}"/>
              </a:ext>
            </a:extLst>
          </p:cNvPr>
          <p:cNvSpPr txBox="1"/>
          <p:nvPr/>
        </p:nvSpPr>
        <p:spPr>
          <a:xfrm>
            <a:off x="3903953" y="1711739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2551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676294-CFA7-0C90-6541-678B9F39A993}"/>
              </a:ext>
            </a:extLst>
          </p:cNvPr>
          <p:cNvSpPr txBox="1"/>
          <p:nvPr/>
        </p:nvSpPr>
        <p:spPr>
          <a:xfrm>
            <a:off x="4107114" y="1534745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2758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23A4D9-555C-FA1E-7FE3-6403D061EC89}"/>
              </a:ext>
            </a:extLst>
          </p:cNvPr>
          <p:cNvSpPr txBox="1"/>
          <p:nvPr/>
        </p:nvSpPr>
        <p:spPr>
          <a:xfrm>
            <a:off x="4342903" y="1677321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2951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BEF80A-D13A-CFE6-44CF-A7A5A7C3D1D0}"/>
              </a:ext>
            </a:extLst>
          </p:cNvPr>
          <p:cNvSpPr txBox="1"/>
          <p:nvPr/>
        </p:nvSpPr>
        <p:spPr>
          <a:xfrm>
            <a:off x="4469342" y="1913451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3141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56136B-F081-A84B-F748-9B79FF2AB510}"/>
              </a:ext>
            </a:extLst>
          </p:cNvPr>
          <p:cNvSpPr txBox="1"/>
          <p:nvPr/>
        </p:nvSpPr>
        <p:spPr>
          <a:xfrm>
            <a:off x="4652499" y="2197752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3334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60E17E-3578-E160-6561-4E3735D5BFEC}"/>
              </a:ext>
            </a:extLst>
          </p:cNvPr>
          <p:cNvSpPr txBox="1"/>
          <p:nvPr/>
        </p:nvSpPr>
        <p:spPr>
          <a:xfrm>
            <a:off x="4862862" y="2384774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3572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F8E589A-AC31-D81B-D90B-4C0A997B823D}"/>
              </a:ext>
            </a:extLst>
          </p:cNvPr>
          <p:cNvSpPr txBox="1"/>
          <p:nvPr/>
        </p:nvSpPr>
        <p:spPr>
          <a:xfrm>
            <a:off x="5073226" y="2229949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3774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581C90-03D3-ED56-CC31-0FC405BB227F}"/>
              </a:ext>
            </a:extLst>
          </p:cNvPr>
          <p:cNvSpPr txBox="1"/>
          <p:nvPr/>
        </p:nvSpPr>
        <p:spPr>
          <a:xfrm>
            <a:off x="5320062" y="2396630"/>
            <a:ext cx="567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3967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8EB5AB5-9E82-00F3-8DDD-27D7BCB887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115" y="4083460"/>
            <a:ext cx="5217219" cy="275113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4A403A7-A261-5D27-862B-B466DB79C1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0373" y="4226124"/>
            <a:ext cx="4516086" cy="2465801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2C3AC9F-10E2-654F-6E74-36820C2C970F}"/>
              </a:ext>
            </a:extLst>
          </p:cNvPr>
          <p:cNvCxnSpPr>
            <a:cxnSpLocks/>
          </p:cNvCxnSpPr>
          <p:nvPr/>
        </p:nvCxnSpPr>
        <p:spPr>
          <a:xfrm>
            <a:off x="5246618" y="5489031"/>
            <a:ext cx="51628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9182258-1627-96B1-DA7E-22BF39650288}"/>
              </a:ext>
            </a:extLst>
          </p:cNvPr>
          <p:cNvCxnSpPr>
            <a:cxnSpLocks/>
          </p:cNvCxnSpPr>
          <p:nvPr/>
        </p:nvCxnSpPr>
        <p:spPr>
          <a:xfrm flipH="1">
            <a:off x="4004474" y="6165831"/>
            <a:ext cx="55893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1C3FC67-EB2B-7C19-DA8E-3A3EC0CF3495}"/>
              </a:ext>
            </a:extLst>
          </p:cNvPr>
          <p:cNvSpPr txBox="1"/>
          <p:nvPr/>
        </p:nvSpPr>
        <p:spPr>
          <a:xfrm>
            <a:off x="4469342" y="5886164"/>
            <a:ext cx="393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/>
              <a:t>g.s</a:t>
            </a:r>
            <a:endParaRPr lang="en-GB" sz="11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54911AF-CCB6-797C-09AC-665F4ECD15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6495" y="4983106"/>
            <a:ext cx="2037825" cy="85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705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7690</TotalTime>
  <Words>1103</Words>
  <Application>Microsoft Office PowerPoint</Application>
  <PresentationFormat>Widescreen</PresentationFormat>
  <Paragraphs>267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Gill Sans MT</vt:lpstr>
      <vt:lpstr>Symbol</vt:lpstr>
      <vt:lpstr>Times New Roman</vt:lpstr>
      <vt:lpstr>Wingdings</vt:lpstr>
      <vt:lpstr>Office Theme</vt:lpstr>
      <vt:lpstr>Office Theme</vt:lpstr>
      <vt:lpstr>PowerPoint Presentation</vt:lpstr>
      <vt:lpstr>Single-particle evolution in nuclei</vt:lpstr>
      <vt:lpstr>Single-particle evolution – heavy nuclei</vt:lpstr>
      <vt:lpstr>Single-particle evolution along N=126</vt:lpstr>
      <vt:lpstr>Direct transfer reactions – inverse kinematics</vt:lpstr>
      <vt:lpstr>ISOLDE Solenoidal Spectrometer (ISS)</vt:lpstr>
      <vt:lpstr>HIE-ISOLDE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Inverse kinematics</vt:lpstr>
      <vt:lpstr>PowerPoint Presentation</vt:lpstr>
      <vt:lpstr>PowerPoint Presentation</vt:lpstr>
      <vt:lpstr>Resolution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d(212Rn,p)213Rn reaction: ISS analysis meeting</dc:title>
  <dc:subject/>
  <dc:creator>Daniel Clarke</dc:creator>
  <dc:description/>
  <cp:lastModifiedBy>Daniel Clarke</cp:lastModifiedBy>
  <cp:revision>63</cp:revision>
  <dcterms:created xsi:type="dcterms:W3CDTF">2022-01-06T14:35:59Z</dcterms:created>
  <dcterms:modified xsi:type="dcterms:W3CDTF">2022-11-30T07:37:24Z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