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61"/>
  </p:notesMasterIdLst>
  <p:sldIdLst>
    <p:sldId id="310" r:id="rId2"/>
    <p:sldId id="408" r:id="rId3"/>
    <p:sldId id="418" r:id="rId4"/>
    <p:sldId id="488" r:id="rId5"/>
    <p:sldId id="490" r:id="rId6"/>
    <p:sldId id="434" r:id="rId7"/>
    <p:sldId id="489" r:id="rId8"/>
    <p:sldId id="491" r:id="rId9"/>
    <p:sldId id="409" r:id="rId10"/>
    <p:sldId id="431" r:id="rId11"/>
    <p:sldId id="435" r:id="rId12"/>
    <p:sldId id="436" r:id="rId13"/>
    <p:sldId id="448" r:id="rId14"/>
    <p:sldId id="462" r:id="rId15"/>
    <p:sldId id="449" r:id="rId16"/>
    <p:sldId id="450" r:id="rId17"/>
    <p:sldId id="451" r:id="rId18"/>
    <p:sldId id="492" r:id="rId19"/>
    <p:sldId id="493" r:id="rId20"/>
    <p:sldId id="494" r:id="rId21"/>
    <p:sldId id="437" r:id="rId22"/>
    <p:sldId id="484" r:id="rId23"/>
    <p:sldId id="495" r:id="rId24"/>
    <p:sldId id="541" r:id="rId25"/>
    <p:sldId id="502" r:id="rId26"/>
    <p:sldId id="510" r:id="rId27"/>
    <p:sldId id="533" r:id="rId28"/>
    <p:sldId id="522" r:id="rId29"/>
    <p:sldId id="524" r:id="rId30"/>
    <p:sldId id="525" r:id="rId31"/>
    <p:sldId id="526" r:id="rId32"/>
    <p:sldId id="527" r:id="rId33"/>
    <p:sldId id="528" r:id="rId34"/>
    <p:sldId id="529" r:id="rId35"/>
    <p:sldId id="530" r:id="rId36"/>
    <p:sldId id="531" r:id="rId37"/>
    <p:sldId id="517" r:id="rId38"/>
    <p:sldId id="534" r:id="rId39"/>
    <p:sldId id="518" r:id="rId40"/>
    <p:sldId id="519" r:id="rId41"/>
    <p:sldId id="516" r:id="rId42"/>
    <p:sldId id="512" r:id="rId43"/>
    <p:sldId id="515" r:id="rId44"/>
    <p:sldId id="535" r:id="rId45"/>
    <p:sldId id="452" r:id="rId46"/>
    <p:sldId id="536" r:id="rId47"/>
    <p:sldId id="542" r:id="rId48"/>
    <p:sldId id="537" r:id="rId49"/>
    <p:sldId id="507" r:id="rId50"/>
    <p:sldId id="508" r:id="rId51"/>
    <p:sldId id="543" r:id="rId52"/>
    <p:sldId id="546" r:id="rId53"/>
    <p:sldId id="532" r:id="rId54"/>
    <p:sldId id="538" r:id="rId55"/>
    <p:sldId id="539" r:id="rId56"/>
    <p:sldId id="545" r:id="rId57"/>
    <p:sldId id="544" r:id="rId58"/>
    <p:sldId id="540" r:id="rId59"/>
    <p:sldId id="547" r:id="rId60"/>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99"/>
    <a:srgbClr val="0055A0"/>
    <a:srgbClr val="000099"/>
    <a:srgbClr val="007A37"/>
    <a:srgbClr val="FF9900"/>
    <a:srgbClr val="0000FF"/>
    <a:srgbClr val="CCFFCC"/>
    <a:srgbClr val="99FF99"/>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07" autoAdjust="0"/>
    <p:restoredTop sz="95186" autoAdjust="0"/>
  </p:normalViewPr>
  <p:slideViewPr>
    <p:cSldViewPr snapToGrid="0" snapToObjects="1">
      <p:cViewPr varScale="1">
        <p:scale>
          <a:sx n="160" d="100"/>
          <a:sy n="160" d="100"/>
        </p:scale>
        <p:origin x="582" y="13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65" d="100"/>
          <a:sy n="65" d="100"/>
        </p:scale>
        <p:origin x="3154" y="43"/>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908A39DC-5865-C644-BB9E-AAC016A64910}" type="datetimeFigureOut">
              <a:rPr lang="en-US" smtClean="0"/>
              <a:pPr/>
              <a:t>7/19/2022</a:t>
            </a:fld>
            <a:endParaRPr lang="en-US" dirty="0"/>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659B1595-DE59-C540-A623-C5DA7401724D}" type="slidenum">
              <a:rPr lang="en-US" smtClean="0"/>
              <a:pPr/>
              <a:t>‹#›</a:t>
            </a:fld>
            <a:endParaRPr lang="en-US" dirty="0"/>
          </a:p>
        </p:txBody>
      </p:sp>
    </p:spTree>
    <p:extLst>
      <p:ext uri="{BB962C8B-B14F-4D97-AF65-F5344CB8AC3E}">
        <p14:creationId xmlns:p14="http://schemas.microsoft.com/office/powerpoint/2010/main" val="147781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4836000" y="2181663"/>
            <a:ext cx="2520000" cy="24948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3959113" y="636238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FD529A-A6AC-4456-918B-C8E820A90C37}" type="datetime1">
              <a:rPr lang="de-DE" smtClean="0"/>
              <a:t>19.07.2022</a:t>
            </a:fld>
            <a:endParaRPr lang="en-US" dirty="0"/>
          </a:p>
        </p:txBody>
      </p:sp>
      <p:sp>
        <p:nvSpPr>
          <p:cNvPr id="9" name="Footer Placeholder 2"/>
          <p:cNvSpPr>
            <a:spLocks noGrp="1"/>
          </p:cNvSpPr>
          <p:nvPr>
            <p:ph type="ftr" sz="quarter" idx="3"/>
          </p:nvPr>
        </p:nvSpPr>
        <p:spPr>
          <a:xfrm>
            <a:off x="6910341" y="6356359"/>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5"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a:t>Drag picture to placeholder or click icon to add</a:t>
            </a:r>
          </a:p>
        </p:txBody>
      </p:sp>
      <p:sp>
        <p:nvSpPr>
          <p:cNvPr id="4" name="Espace réservé du texte 3"/>
          <p:cNvSpPr>
            <a:spLocks noGrp="1"/>
          </p:cNvSpPr>
          <p:nvPr>
            <p:ph type="body" sz="half" idx="2"/>
          </p:nvPr>
        </p:nvSpPr>
        <p:spPr>
          <a:xfrm>
            <a:off x="7408980"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3959113" y="636238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AF60B8-CDFE-42E4-A6D5-137195FB34C6}" type="datetime1">
              <a:rPr lang="de-DE" smtClean="0"/>
              <a:t>19.07.2022</a:t>
            </a:fld>
            <a:endParaRPr lang="en-US" dirty="0"/>
          </a:p>
        </p:txBody>
      </p:sp>
      <p:sp>
        <p:nvSpPr>
          <p:cNvPr id="9" name="Footer Placeholder 2"/>
          <p:cNvSpPr>
            <a:spLocks noGrp="1"/>
          </p:cNvSpPr>
          <p:nvPr>
            <p:ph type="ftr" sz="quarter" idx="3"/>
          </p:nvPr>
        </p:nvSpPr>
        <p:spPr>
          <a:xfrm>
            <a:off x="6910341" y="6356359"/>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509200" y="2703285"/>
            <a:ext cx="1173600" cy="1468800"/>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584373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509200" y="2703285"/>
            <a:ext cx="1173600"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p:cNvPicPr>
          <p:nvPr userDrawn="1"/>
        </p:nvPicPr>
        <p:blipFill>
          <a:blip r:embed="rId2">
            <a:extLst>
              <a:ext uri="{28A0092B-C50C-407E-A947-70E740481C1C}">
                <a14:useLocalDpi xmlns:a14="http://schemas.microsoft.com/office/drawing/2010/main"/>
              </a:ext>
            </a:extLst>
          </a:blip>
          <a:stretch>
            <a:fillRect/>
          </a:stretch>
        </p:blipFill>
        <p:spPr>
          <a:xfrm>
            <a:off x="4836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485800" y="2878269"/>
            <a:ext cx="1220400"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1" y="82014"/>
            <a:ext cx="10969139" cy="532463"/>
          </a:xfrm>
        </p:spPr>
        <p:txBody>
          <a:bodyPr>
            <a:normAutofit/>
          </a:bodyPr>
          <a:lstStyle>
            <a:lvl1pPr algn="l">
              <a:defRPr sz="3200"/>
            </a:lvl1pPr>
          </a:lstStyle>
          <a:p>
            <a:r>
              <a:rPr kumimoji="0" lang="en-US" dirty="0"/>
              <a:t>Click to edit Master title style</a:t>
            </a:r>
          </a:p>
        </p:txBody>
      </p:sp>
      <p:sp>
        <p:nvSpPr>
          <p:cNvPr id="11" name="Espace réservé du texte 2"/>
          <p:cNvSpPr>
            <a:spLocks noGrp="1"/>
          </p:cNvSpPr>
          <p:nvPr>
            <p:ph type="body" idx="10"/>
          </p:nvPr>
        </p:nvSpPr>
        <p:spPr>
          <a:xfrm>
            <a:off x="609600" y="625984"/>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sp>
        <p:nvSpPr>
          <p:cNvPr id="8" name="Slide Number Placeholder 3"/>
          <p:cNvSpPr txBox="1">
            <a:spLocks/>
          </p:cNvSpPr>
          <p:nvPr userDrawn="1"/>
        </p:nvSpPr>
        <p:spPr>
          <a:xfrm>
            <a:off x="11433215" y="647340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
        <p:nvSpPr>
          <p:cNvPr id="4" name="TextBox 3"/>
          <p:cNvSpPr txBox="1"/>
          <p:nvPr userDrawn="1"/>
        </p:nvSpPr>
        <p:spPr>
          <a:xfrm>
            <a:off x="1862983" y="6503006"/>
            <a:ext cx="7921952" cy="276999"/>
          </a:xfrm>
          <a:prstGeom prst="rect">
            <a:avLst/>
          </a:prstGeom>
          <a:noFill/>
        </p:spPr>
        <p:txBody>
          <a:bodyPr wrap="square" rtlCol="0">
            <a:spAutoFit/>
          </a:bodyPr>
          <a:lstStyle/>
          <a:p>
            <a:pPr marL="0" algn="ctr" defTabSz="914400" rtl="0" eaLnBrk="1" latinLnBrk="0" hangingPunct="1"/>
            <a:r>
              <a:rPr lang="en-US" sz="1200" kern="1200" dirty="0">
                <a:solidFill>
                  <a:schemeClr val="tx1">
                    <a:tint val="75000"/>
                  </a:schemeClr>
                </a:solidFill>
                <a:latin typeface="+mn-lt"/>
                <a:ea typeface="+mn-ea"/>
                <a:cs typeface="+mn-cs"/>
              </a:rPr>
              <a:t>E. Ravaioli</a:t>
            </a:r>
            <a:r>
              <a:rPr lang="en-US" sz="1200" kern="1200" baseline="0" dirty="0">
                <a:solidFill>
                  <a:schemeClr val="tx1">
                    <a:tint val="75000"/>
                  </a:schemeClr>
                </a:solidFill>
                <a:latin typeface="+mn-lt"/>
                <a:ea typeface="+mn-ea"/>
                <a:cs typeface="+mn-cs"/>
              </a:rPr>
              <a:t> and M. Wozniak – </a:t>
            </a:r>
            <a:r>
              <a:rPr lang="en-GB" sz="1200" kern="1200" baseline="0" dirty="0">
                <a:solidFill>
                  <a:schemeClr val="tx1">
                    <a:tint val="75000"/>
                  </a:schemeClr>
                </a:solidFill>
                <a:latin typeface="+mn-lt"/>
                <a:ea typeface="+mn-ea"/>
                <a:cs typeface="+mn-cs"/>
              </a:rPr>
              <a:t>STEAM project introduction</a:t>
            </a:r>
            <a:r>
              <a:rPr lang="en-US" sz="1200" kern="1200" baseline="0" dirty="0">
                <a:solidFill>
                  <a:schemeClr val="tx1">
                    <a:tint val="75000"/>
                  </a:schemeClr>
                </a:solidFill>
                <a:latin typeface="+mn-lt"/>
                <a:ea typeface="+mn-ea"/>
                <a:cs typeface="+mn-cs"/>
              </a:rPr>
              <a:t> – CERN – 19</a:t>
            </a:r>
            <a:r>
              <a:rPr lang="en-US" sz="1200" kern="1200" baseline="30000" dirty="0">
                <a:solidFill>
                  <a:schemeClr val="tx1">
                    <a:tint val="75000"/>
                  </a:schemeClr>
                </a:solidFill>
                <a:latin typeface="+mn-lt"/>
                <a:ea typeface="+mn-ea"/>
                <a:cs typeface="+mn-cs"/>
              </a:rPr>
              <a:t>th</a:t>
            </a:r>
            <a:r>
              <a:rPr lang="en-US" sz="1200" kern="1200" baseline="0" dirty="0">
                <a:solidFill>
                  <a:schemeClr val="tx1">
                    <a:tint val="75000"/>
                  </a:schemeClr>
                </a:solidFill>
                <a:latin typeface="+mn-lt"/>
                <a:ea typeface="+mn-ea"/>
                <a:cs typeface="+mn-cs"/>
              </a:rPr>
              <a:t> July 2022</a:t>
            </a:r>
            <a:endParaRPr lang="en-US" sz="1200" kern="1200" dirty="0">
              <a:solidFill>
                <a:schemeClr val="tx1">
                  <a:tint val="75000"/>
                </a:schemeClr>
              </a:solidFill>
              <a:latin typeface="+mn-lt"/>
              <a:ea typeface="+mn-ea"/>
              <a:cs typeface="+mn-cs"/>
            </a:endParaRPr>
          </a:p>
        </p:txBody>
      </p:sp>
      <p:cxnSp>
        <p:nvCxnSpPr>
          <p:cNvPr id="12" name="Straight Connector 11"/>
          <p:cNvCxnSpPr/>
          <p:nvPr userDrawn="1"/>
        </p:nvCxnSpPr>
        <p:spPr>
          <a:xfrm>
            <a:off x="102260" y="6248400"/>
            <a:ext cx="11987480" cy="0"/>
          </a:xfrm>
          <a:prstGeom prst="line">
            <a:avLst/>
          </a:prstGeom>
          <a:ln w="6350">
            <a:solidFill>
              <a:srgbClr val="104282"/>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9314" y="6418074"/>
            <a:ext cx="820800" cy="288000"/>
          </a:xfrm>
          <a:prstGeom prst="rect">
            <a:avLst/>
          </a:prstGeom>
        </p:spPr>
      </p:pic>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1" y="2444823"/>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30"/>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7"/>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9"/>
            <a:ext cx="109728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6193373"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86"/>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73" y="1269786"/>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33501"/>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1" y="1325614"/>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10913836" y="6356359"/>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6" cstate="email">
            <a:extLst>
              <a:ext uri="{28A0092B-C50C-407E-A947-70E740481C1C}">
                <a14:useLocalDpi xmlns:a14="http://schemas.microsoft.com/office/drawing/2010/main"/>
              </a:ext>
            </a:extLst>
          </a:blip>
          <a:stretch>
            <a:fillRect/>
          </a:stretch>
        </p:blipFill>
        <p:spPr>
          <a:xfrm>
            <a:off x="0" y="6213370"/>
            <a:ext cx="9464400" cy="649399"/>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space.cern.ch/steam" TargetMode="External"/><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30.png"/><Relationship Id="rId2" Type="http://schemas.openxmlformats.org/officeDocument/2006/relationships/image" Target="../media/image28.png"/><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4.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2.png"/><Relationship Id="rId7" Type="http://schemas.openxmlformats.org/officeDocument/2006/relationships/image" Target="../media/image35.jpeg"/><Relationship Id="rId2" Type="http://schemas.openxmlformats.org/officeDocument/2006/relationships/image" Target="../media/image31.png"/><Relationship Id="rId1" Type="http://schemas.openxmlformats.org/officeDocument/2006/relationships/slideLayout" Target="../slideLayouts/slideLayout5.xml"/><Relationship Id="rId6" Type="http://schemas.openxmlformats.org/officeDocument/2006/relationships/image" Target="../media/image34.png"/><Relationship Id="rId5" Type="http://schemas.openxmlformats.org/officeDocument/2006/relationships/image" Target="../media/image33.emf"/><Relationship Id="rId4" Type="http://schemas.openxmlformats.org/officeDocument/2006/relationships/image" Target="../media/image32.emf"/></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13.tiff"/><Relationship Id="rId2" Type="http://schemas.openxmlformats.org/officeDocument/2006/relationships/image" Target="../media/image36.png"/><Relationship Id="rId1" Type="http://schemas.openxmlformats.org/officeDocument/2006/relationships/slideLayout" Target="../slideLayouts/slideLayout5.xml"/><Relationship Id="rId6" Type="http://schemas.openxmlformats.org/officeDocument/2006/relationships/image" Target="../media/image15.jpeg"/><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41.svg"/><Relationship Id="rId7" Type="http://schemas.openxmlformats.org/officeDocument/2006/relationships/image" Target="../media/image41.png"/><Relationship Id="rId2" Type="http://schemas.openxmlformats.org/officeDocument/2006/relationships/image" Target="../media/image39.png"/><Relationship Id="rId1" Type="http://schemas.openxmlformats.org/officeDocument/2006/relationships/slideLayout" Target="../slideLayouts/slideLayout5.xml"/><Relationship Id="rId6" Type="http://schemas.openxmlformats.org/officeDocument/2006/relationships/image" Target="../media/image40.jpeg"/><Relationship Id="rId11" Type="http://schemas.openxmlformats.org/officeDocument/2006/relationships/image" Target="../media/image16.png"/><Relationship Id="rId5" Type="http://schemas.openxmlformats.org/officeDocument/2006/relationships/image" Target="../media/image25.png"/><Relationship Id="rId10" Type="http://schemas.openxmlformats.org/officeDocument/2006/relationships/image" Target="../media/image44.jpeg"/><Relationship Id="rId4" Type="http://schemas.openxmlformats.org/officeDocument/2006/relationships/image" Target="../media/image14.png"/><Relationship Id="rId9"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14.png"/><Relationship Id="rId2" Type="http://schemas.openxmlformats.org/officeDocument/2006/relationships/image" Target="../media/image45.png"/><Relationship Id="rId1" Type="http://schemas.openxmlformats.org/officeDocument/2006/relationships/slideLayout" Target="../slideLayouts/slideLayout5.xml"/><Relationship Id="rId6" Type="http://schemas.openxmlformats.org/officeDocument/2006/relationships/image" Target="../media/image35.jpeg"/><Relationship Id="rId5" Type="http://schemas.openxmlformats.org/officeDocument/2006/relationships/image" Target="../media/image12.png"/><Relationship Id="rId4" Type="http://schemas.openxmlformats.org/officeDocument/2006/relationships/image" Target="../media/image47.png"/></Relationships>
</file>

<file path=ppt/slides/_rels/slide1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8.gif"/><Relationship Id="rId7"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5.xml"/><Relationship Id="rId6" Type="http://schemas.openxmlformats.org/officeDocument/2006/relationships/image" Target="../media/image49.png"/><Relationship Id="rId11" Type="http://schemas.openxmlformats.org/officeDocument/2006/relationships/image" Target="../media/image52.png"/><Relationship Id="rId5" Type="http://schemas.openxmlformats.org/officeDocument/2006/relationships/image" Target="../media/image48.png"/><Relationship Id="rId10" Type="http://schemas.openxmlformats.org/officeDocument/2006/relationships/image" Target="../media/image51.png"/><Relationship Id="rId4" Type="http://schemas.openxmlformats.org/officeDocument/2006/relationships/image" Target="../media/image13.tiff"/><Relationship Id="rId9"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image" Target="../media/image53.tiff"/><Relationship Id="rId7" Type="http://schemas.openxmlformats.org/officeDocument/2006/relationships/image" Target="../media/image57.png"/><Relationship Id="rId2" Type="http://schemas.openxmlformats.org/officeDocument/2006/relationships/image" Target="../media/image13.tiff"/><Relationship Id="rId1" Type="http://schemas.openxmlformats.org/officeDocument/2006/relationships/slideLayout" Target="../slideLayouts/slideLayout5.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jp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5.xml"/><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60.png"/><Relationship Id="rId7" Type="http://schemas.openxmlformats.org/officeDocument/2006/relationships/image" Target="../media/image19.jpeg"/><Relationship Id="rId2" Type="http://schemas.openxmlformats.org/officeDocument/2006/relationships/image" Target="../media/image59.png"/><Relationship Id="rId1" Type="http://schemas.openxmlformats.org/officeDocument/2006/relationships/slideLayout" Target="../slideLayouts/slideLayout5.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5.xml"/><Relationship Id="rId4" Type="http://schemas.openxmlformats.org/officeDocument/2006/relationships/image" Target="../media/image67.png"/></Relationships>
</file>

<file path=ppt/slides/_rels/slide2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68.png"/><Relationship Id="rId1" Type="http://schemas.openxmlformats.org/officeDocument/2006/relationships/slideLayout" Target="../slideLayouts/slideLayout5.xml"/><Relationship Id="rId6" Type="http://schemas.openxmlformats.org/officeDocument/2006/relationships/hyperlink" Target="https://gitlab.cern.ch/steam/steam-ledet-material-library" TargetMode="External"/><Relationship Id="rId5" Type="http://schemas.openxmlformats.org/officeDocument/2006/relationships/hyperlink" Target="https://gitlab.cern.ch/steam/steam-material-library" TargetMode="External"/><Relationship Id="rId4" Type="http://schemas.openxmlformats.org/officeDocument/2006/relationships/hyperlink" Target="https://espace.cern.ch/steam/_layouts/15/start.aspx#/SitePages/Material%20Properties.aspx" TargetMode="External"/><Relationship Id="rId9"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69.png"/><Relationship Id="rId1" Type="http://schemas.openxmlformats.org/officeDocument/2006/relationships/slideLayout" Target="../slideLayouts/slideLayout5.xml"/><Relationship Id="rId4" Type="http://schemas.openxmlformats.org/officeDocument/2006/relationships/image" Target="../media/image70.png"/></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5.xml"/><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gif"/></Relationships>
</file>

<file path=ppt/slides/_rels/slide30.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emf"/><Relationship Id="rId1" Type="http://schemas.openxmlformats.org/officeDocument/2006/relationships/slideLayout" Target="../slideLayouts/slideLayout5.xml"/><Relationship Id="rId4" Type="http://schemas.openxmlformats.org/officeDocument/2006/relationships/image" Target="../media/image76.emf"/></Relationships>
</file>

<file path=ppt/slides/_rels/slide31.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image" Target="../media/image77.png"/><Relationship Id="rId1" Type="http://schemas.openxmlformats.org/officeDocument/2006/relationships/slideLayout" Target="../slideLayouts/slideLayout5.xml"/><Relationship Id="rId4" Type="http://schemas.openxmlformats.org/officeDocument/2006/relationships/image" Target="../media/image79.emf"/></Relationships>
</file>

<file path=ppt/slides/_rels/slide3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5.xml"/><Relationship Id="rId4" Type="http://schemas.openxmlformats.org/officeDocument/2006/relationships/image" Target="../media/image82.png"/></Relationships>
</file>

<file path=ppt/slides/_rels/slide3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emf"/><Relationship Id="rId1" Type="http://schemas.openxmlformats.org/officeDocument/2006/relationships/slideLayout" Target="../slideLayouts/slideLayout5.xml"/><Relationship Id="rId4" Type="http://schemas.openxmlformats.org/officeDocument/2006/relationships/image" Target="../media/image85.png"/></Relationships>
</file>

<file path=ppt/slides/_rels/slide34.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image" Target="../media/image86.emf"/><Relationship Id="rId1" Type="http://schemas.openxmlformats.org/officeDocument/2006/relationships/slideLayout" Target="../slideLayouts/slideLayout5.xml"/><Relationship Id="rId4" Type="http://schemas.openxmlformats.org/officeDocument/2006/relationships/image" Target="../media/image88.gif"/></Relationships>
</file>

<file path=ppt/slides/_rels/slide35.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image" Target="../media/image89.emf"/><Relationship Id="rId1" Type="http://schemas.openxmlformats.org/officeDocument/2006/relationships/slideLayout" Target="../slideLayouts/slideLayout5.xml"/><Relationship Id="rId4" Type="http://schemas.openxmlformats.org/officeDocument/2006/relationships/image" Target="../media/image91.emf"/></Relationships>
</file>

<file path=ppt/slides/_rels/slide36.xml.rels><?xml version="1.0" encoding="UTF-8" standalone="yes"?>
<Relationships xmlns="http://schemas.openxmlformats.org/package/2006/relationships"><Relationship Id="rId3" Type="http://schemas.openxmlformats.org/officeDocument/2006/relationships/image" Target="../media/image93.gif"/><Relationship Id="rId2" Type="http://schemas.openxmlformats.org/officeDocument/2006/relationships/image" Target="../media/image92.gif"/><Relationship Id="rId1" Type="http://schemas.openxmlformats.org/officeDocument/2006/relationships/slideLayout" Target="../slideLayouts/slideLayout5.xml"/><Relationship Id="rId5" Type="http://schemas.openxmlformats.org/officeDocument/2006/relationships/image" Target="../media/image95.emf"/><Relationship Id="rId4" Type="http://schemas.openxmlformats.org/officeDocument/2006/relationships/image" Target="../media/image94.emf"/></Relationships>
</file>

<file path=ppt/slides/_rels/slide37.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96.emf"/><Relationship Id="rId1" Type="http://schemas.openxmlformats.org/officeDocument/2006/relationships/slideLayout" Target="../slideLayouts/slideLayout5.xml"/><Relationship Id="rId5" Type="http://schemas.openxmlformats.org/officeDocument/2006/relationships/image" Target="../media/image99.emf"/><Relationship Id="rId4" Type="http://schemas.openxmlformats.org/officeDocument/2006/relationships/image" Target="../media/image98.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5.xml"/><Relationship Id="rId4" Type="http://schemas.openxmlformats.org/officeDocument/2006/relationships/image" Target="../media/image10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5.xml"/><Relationship Id="rId4" Type="http://schemas.openxmlformats.org/officeDocument/2006/relationships/image" Target="../media/image105.png"/></Relationships>
</file>

<file path=ppt/slides/_rels/slide41.xml.rels><?xml version="1.0" encoding="UTF-8" standalone="yes"?>
<Relationships xmlns="http://schemas.openxmlformats.org/package/2006/relationships"><Relationship Id="rId3" Type="http://schemas.openxmlformats.org/officeDocument/2006/relationships/image" Target="../media/image107.emf"/><Relationship Id="rId2" Type="http://schemas.openxmlformats.org/officeDocument/2006/relationships/image" Target="../media/image106.emf"/><Relationship Id="rId1" Type="http://schemas.openxmlformats.org/officeDocument/2006/relationships/slideLayout" Target="../slideLayouts/slideLayout5.xml"/><Relationship Id="rId4" Type="http://schemas.openxmlformats.org/officeDocument/2006/relationships/image" Target="../media/image108.emf"/></Relationships>
</file>

<file path=ppt/slides/_rels/slide4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image" Target="../media/image113.png"/><Relationship Id="rId7" Type="http://schemas.openxmlformats.org/officeDocument/2006/relationships/image" Target="../media/image116.png"/><Relationship Id="rId12" Type="http://schemas.openxmlformats.org/officeDocument/2006/relationships/image" Target="../media/image121.emf"/><Relationship Id="rId2" Type="http://schemas.openxmlformats.org/officeDocument/2006/relationships/hyperlink" Target="https://indico.cern.ch/event/1060073/" TargetMode="External"/><Relationship Id="rId1" Type="http://schemas.openxmlformats.org/officeDocument/2006/relationships/slideLayout" Target="../slideLayouts/slideLayout5.xml"/><Relationship Id="rId6" Type="http://schemas.openxmlformats.org/officeDocument/2006/relationships/image" Target="../media/image115.png"/><Relationship Id="rId11" Type="http://schemas.openxmlformats.org/officeDocument/2006/relationships/image" Target="../media/image120.png"/><Relationship Id="rId5" Type="http://schemas.openxmlformats.org/officeDocument/2006/relationships/image" Target="../media/image114.jpg"/><Relationship Id="rId10" Type="http://schemas.openxmlformats.org/officeDocument/2006/relationships/image" Target="../media/image119.emf"/><Relationship Id="rId4" Type="http://schemas.openxmlformats.org/officeDocument/2006/relationships/image" Target="../media/image61.png"/><Relationship Id="rId9" Type="http://schemas.openxmlformats.org/officeDocument/2006/relationships/image" Target="../media/image11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8" Type="http://schemas.openxmlformats.org/officeDocument/2006/relationships/image" Target="../media/image128.png"/><Relationship Id="rId13" Type="http://schemas.openxmlformats.org/officeDocument/2006/relationships/image" Target="../media/image132.jpg"/><Relationship Id="rId3" Type="http://schemas.openxmlformats.org/officeDocument/2006/relationships/image" Target="../media/image123.png"/><Relationship Id="rId7" Type="http://schemas.openxmlformats.org/officeDocument/2006/relationships/image" Target="../media/image127.png"/><Relationship Id="rId12" Type="http://schemas.openxmlformats.org/officeDocument/2006/relationships/image" Target="../media/image131.png"/><Relationship Id="rId2" Type="http://schemas.openxmlformats.org/officeDocument/2006/relationships/image" Target="../media/image122.png"/><Relationship Id="rId1" Type="http://schemas.openxmlformats.org/officeDocument/2006/relationships/slideLayout" Target="../slideLayouts/slideLayout5.xml"/><Relationship Id="rId6" Type="http://schemas.openxmlformats.org/officeDocument/2006/relationships/image" Target="../media/image126.png"/><Relationship Id="rId11" Type="http://schemas.openxmlformats.org/officeDocument/2006/relationships/image" Target="../media/image25.png"/><Relationship Id="rId5" Type="http://schemas.openxmlformats.org/officeDocument/2006/relationships/image" Target="../media/image125.png"/><Relationship Id="rId10" Type="http://schemas.openxmlformats.org/officeDocument/2006/relationships/image" Target="../media/image130.png"/><Relationship Id="rId4" Type="http://schemas.openxmlformats.org/officeDocument/2006/relationships/image" Target="../media/image124.png"/><Relationship Id="rId9" Type="http://schemas.openxmlformats.org/officeDocument/2006/relationships/image" Target="../media/image12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18.gif"/><Relationship Id="rId3" Type="http://schemas.openxmlformats.org/officeDocument/2006/relationships/image" Target="../media/image13.tiff"/><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jpe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hyperlink" Target="https://indico.cern.ch/event/1060073/" TargetMode="External"/><Relationship Id="rId7" Type="http://schemas.openxmlformats.org/officeDocument/2006/relationships/hyperlink" Target="https://twiki.cern.ch/twiki/bin/view/TEMPEPE/SectionTalks" TargetMode="External"/><Relationship Id="rId2" Type="http://schemas.openxmlformats.org/officeDocument/2006/relationships/hyperlink" Target="http://cern.ch/steam" TargetMode="External"/><Relationship Id="rId1" Type="http://schemas.openxmlformats.org/officeDocument/2006/relationships/slideLayout" Target="../slideLayouts/slideLayout5.xml"/><Relationship Id="rId6" Type="http://schemas.openxmlformats.org/officeDocument/2006/relationships/hyperlink" Target="https://twiki.cern.ch/twiki/bin/viewauth/TEMPEPE/SectionVariousContributions" TargetMode="External"/><Relationship Id="rId5" Type="http://schemas.openxmlformats.org/officeDocument/2006/relationships/hyperlink" Target="https://twiki.cern.ch/twiki/bin/view/TEMPEPE/SectionPapers" TargetMode="External"/><Relationship Id="rId4" Type="http://schemas.openxmlformats.org/officeDocument/2006/relationships/hyperlink" Target="https://indico.cern.ch/category/11772/"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png"/><Relationship Id="rId1" Type="http://schemas.openxmlformats.org/officeDocument/2006/relationships/slideLayout" Target="../slideLayouts/slideLayout5.xml"/><Relationship Id="rId4" Type="http://schemas.openxmlformats.org/officeDocument/2006/relationships/image" Target="../media/image135.png"/></Relationships>
</file>

<file path=ppt/slides/_rels/slide5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5.png"/><Relationship Id="rId1" Type="http://schemas.openxmlformats.org/officeDocument/2006/relationships/slideLayout" Target="../slideLayouts/slideLayout5.xml"/><Relationship Id="rId4" Type="http://schemas.openxmlformats.org/officeDocument/2006/relationships/image" Target="../media/image136.emf"/></Relationships>
</file>

<file path=ppt/slides/_rels/slide59.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2.jpg"/><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13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13.tiff"/><Relationship Id="rId13" Type="http://schemas.openxmlformats.org/officeDocument/2006/relationships/image" Target="../media/image24.png"/><Relationship Id="rId3" Type="http://schemas.openxmlformats.org/officeDocument/2006/relationships/image" Target="../media/image22.png"/><Relationship Id="rId7" Type="http://schemas.openxmlformats.org/officeDocument/2006/relationships/image" Target="../media/image18.gif"/><Relationship Id="rId12"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15.jpeg"/><Relationship Id="rId5" Type="http://schemas.openxmlformats.org/officeDocument/2006/relationships/image" Target="../media/image14.png"/><Relationship Id="rId10" Type="http://schemas.openxmlformats.org/officeDocument/2006/relationships/image" Target="../media/image12.png"/><Relationship Id="rId4" Type="http://schemas.openxmlformats.org/officeDocument/2006/relationships/image" Target="../media/image20.pn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6.png"/><Relationship Id="rId7" Type="http://schemas.openxmlformats.org/officeDocument/2006/relationships/image" Target="../media/image13.tiff"/><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524000" y="0"/>
            <a:ext cx="9144000" cy="10668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it-IT" sz="2400">
              <a:latin typeface="Times New Roman" pitchFamily="18" charset="0"/>
            </a:endParaRPr>
          </a:p>
        </p:txBody>
      </p:sp>
      <p:sp>
        <p:nvSpPr>
          <p:cNvPr id="3" name="Title 2"/>
          <p:cNvSpPr>
            <a:spLocks noGrp="1"/>
          </p:cNvSpPr>
          <p:nvPr>
            <p:ph type="ctrTitle"/>
          </p:nvPr>
        </p:nvSpPr>
        <p:spPr>
          <a:xfrm>
            <a:off x="1467971" y="673101"/>
            <a:ext cx="9256059" cy="2091116"/>
          </a:xfrm>
        </p:spPr>
        <p:txBody>
          <a:bodyPr>
            <a:normAutofit/>
          </a:bodyPr>
          <a:lstStyle/>
          <a:p>
            <a:pPr algn="ctr"/>
            <a:r>
              <a:rPr lang="en-GB" b="1" dirty="0"/>
              <a:t>STEAM</a:t>
            </a:r>
            <a:br>
              <a:rPr lang="en-GB" b="1" dirty="0"/>
            </a:br>
            <a:r>
              <a:rPr lang="en-GB" sz="3600" b="1" dirty="0">
                <a:solidFill>
                  <a:schemeClr val="tx1"/>
                </a:solidFill>
                <a:latin typeface="Calibri" panose="020F0502020204030204" pitchFamily="34" charset="0"/>
                <a:cs typeface="Calibri" panose="020F0502020204030204" pitchFamily="34" charset="0"/>
              </a:rPr>
              <a:t>S</a:t>
            </a:r>
            <a:r>
              <a:rPr lang="en-GB" sz="3600" dirty="0">
                <a:solidFill>
                  <a:schemeClr val="tx1"/>
                </a:solidFill>
                <a:latin typeface="Calibri" panose="020F0502020204030204" pitchFamily="34" charset="0"/>
                <a:cs typeface="Calibri" panose="020F0502020204030204" pitchFamily="34" charset="0"/>
              </a:rPr>
              <a:t>imulation of </a:t>
            </a:r>
            <a:r>
              <a:rPr lang="en-GB" sz="3600" b="1" dirty="0">
                <a:solidFill>
                  <a:schemeClr val="tx1"/>
                </a:solidFill>
                <a:latin typeface="Calibri" panose="020F0502020204030204" pitchFamily="34" charset="0"/>
                <a:cs typeface="Calibri" panose="020F0502020204030204" pitchFamily="34" charset="0"/>
              </a:rPr>
              <a:t>T</a:t>
            </a:r>
            <a:r>
              <a:rPr lang="en-GB" sz="3600" dirty="0">
                <a:solidFill>
                  <a:schemeClr val="tx1"/>
                </a:solidFill>
                <a:latin typeface="Calibri" panose="020F0502020204030204" pitchFamily="34" charset="0"/>
                <a:cs typeface="Calibri" panose="020F0502020204030204" pitchFamily="34" charset="0"/>
              </a:rPr>
              <a:t>ransient </a:t>
            </a:r>
            <a:r>
              <a:rPr lang="en-GB" sz="3600" b="1" dirty="0">
                <a:solidFill>
                  <a:schemeClr val="tx1"/>
                </a:solidFill>
                <a:latin typeface="Calibri" panose="020F0502020204030204" pitchFamily="34" charset="0"/>
                <a:cs typeface="Calibri" panose="020F0502020204030204" pitchFamily="34" charset="0"/>
              </a:rPr>
              <a:t>E</a:t>
            </a:r>
            <a:r>
              <a:rPr lang="en-GB" sz="3600" dirty="0">
                <a:solidFill>
                  <a:schemeClr val="tx1"/>
                </a:solidFill>
                <a:latin typeface="Calibri" panose="020F0502020204030204" pitchFamily="34" charset="0"/>
                <a:cs typeface="Calibri" panose="020F0502020204030204" pitchFamily="34" charset="0"/>
              </a:rPr>
              <a:t>ffects in </a:t>
            </a:r>
            <a:r>
              <a:rPr lang="en-GB" sz="3600" b="1" dirty="0">
                <a:solidFill>
                  <a:schemeClr val="tx1"/>
                </a:solidFill>
                <a:latin typeface="Calibri" panose="020F0502020204030204" pitchFamily="34" charset="0"/>
                <a:cs typeface="Calibri" panose="020F0502020204030204" pitchFamily="34" charset="0"/>
              </a:rPr>
              <a:t>A</a:t>
            </a:r>
            <a:r>
              <a:rPr lang="en-GB" sz="3600" dirty="0">
                <a:solidFill>
                  <a:schemeClr val="tx1"/>
                </a:solidFill>
                <a:latin typeface="Calibri" panose="020F0502020204030204" pitchFamily="34" charset="0"/>
                <a:cs typeface="Calibri" panose="020F0502020204030204" pitchFamily="34" charset="0"/>
              </a:rPr>
              <a:t>ccelerator superconducting </a:t>
            </a:r>
            <a:r>
              <a:rPr lang="en-GB" sz="3600" b="1" dirty="0">
                <a:solidFill>
                  <a:schemeClr val="tx1"/>
                </a:solidFill>
                <a:latin typeface="Calibri" panose="020F0502020204030204" pitchFamily="34" charset="0"/>
                <a:cs typeface="Calibri" panose="020F0502020204030204" pitchFamily="34" charset="0"/>
              </a:rPr>
              <a:t>M</a:t>
            </a:r>
            <a:r>
              <a:rPr lang="en-GB" sz="3600" dirty="0">
                <a:solidFill>
                  <a:schemeClr val="tx1"/>
                </a:solidFill>
                <a:latin typeface="Calibri" panose="020F0502020204030204" pitchFamily="34" charset="0"/>
                <a:cs typeface="Calibri" panose="020F0502020204030204" pitchFamily="34" charset="0"/>
              </a:rPr>
              <a:t>agnet circuits</a:t>
            </a:r>
            <a:endParaRPr lang="en-GB" dirty="0"/>
          </a:p>
        </p:txBody>
      </p:sp>
      <p:sp>
        <p:nvSpPr>
          <p:cNvPr id="4" name="Subtitle 3"/>
          <p:cNvSpPr>
            <a:spLocks noGrp="1"/>
          </p:cNvSpPr>
          <p:nvPr>
            <p:ph type="subTitle" idx="1"/>
          </p:nvPr>
        </p:nvSpPr>
        <p:spPr>
          <a:xfrm>
            <a:off x="1387415" y="3244849"/>
            <a:ext cx="9417170" cy="2354657"/>
          </a:xfrm>
        </p:spPr>
        <p:txBody>
          <a:bodyPr>
            <a:normAutofit fontScale="85000" lnSpcReduction="10000"/>
          </a:bodyPr>
          <a:lstStyle/>
          <a:p>
            <a:r>
              <a:rPr lang="en-US" sz="2000" dirty="0"/>
              <a:t>Emmanuele Ravaioli and Mariusz Wozniak</a:t>
            </a:r>
          </a:p>
          <a:p>
            <a:endParaRPr lang="en-US" sz="2000" dirty="0"/>
          </a:p>
          <a:p>
            <a:r>
              <a:rPr lang="en-US" sz="2000" dirty="0"/>
              <a:t>on behalf of the STEAM team:</a:t>
            </a:r>
          </a:p>
          <a:p>
            <a:r>
              <a:rPr lang="en-US" sz="2000" dirty="0"/>
              <a:t>Lennard Bender, Bernardo Bordini, Marvin Janitschke, Tim Mulder, Emmanuele Ravaioli,</a:t>
            </a:r>
          </a:p>
          <a:p>
            <a:r>
              <a:rPr lang="en-US" sz="2000" dirty="0"/>
              <a:t>Erik Schnaubelt, Arjan Verweij, Andrea Vitrano, Mariusz Wozniak</a:t>
            </a:r>
          </a:p>
          <a:p>
            <a:r>
              <a:rPr lang="en-US" sz="2000" i="1" dirty="0"/>
              <a:t>with thanks to all the past STEAM members</a:t>
            </a:r>
          </a:p>
          <a:p>
            <a:endParaRPr lang="en-US" sz="2000" dirty="0"/>
          </a:p>
          <a:p>
            <a:r>
              <a:rPr lang="en-US" sz="2000" dirty="0"/>
              <a:t>19</a:t>
            </a:r>
            <a:r>
              <a:rPr lang="en-US" sz="2000" baseline="30000" dirty="0"/>
              <a:t>th</a:t>
            </a:r>
            <a:r>
              <a:rPr lang="en-US" sz="2000" dirty="0"/>
              <a:t> July 2022</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55" y="5599507"/>
            <a:ext cx="2371289" cy="832031"/>
          </a:xfrm>
          <a:prstGeom prst="rect">
            <a:avLst/>
          </a:prstGeom>
        </p:spPr>
      </p:pic>
      <p:sp>
        <p:nvSpPr>
          <p:cNvPr id="6" name="TextBox 5"/>
          <p:cNvSpPr txBox="1"/>
          <p:nvPr/>
        </p:nvSpPr>
        <p:spPr>
          <a:xfrm>
            <a:off x="4528903" y="6360862"/>
            <a:ext cx="3134191" cy="369332"/>
          </a:xfrm>
          <a:prstGeom prst="rect">
            <a:avLst/>
          </a:prstGeom>
          <a:noFill/>
        </p:spPr>
        <p:txBody>
          <a:bodyPr wrap="none" rtlCol="0">
            <a:spAutoFit/>
          </a:bodyPr>
          <a:lstStyle/>
          <a:p>
            <a:r>
              <a:rPr lang="en-GB" dirty="0">
                <a:solidFill>
                  <a:srgbClr val="C00000"/>
                </a:solidFill>
                <a:hlinkClick r:id="rId3"/>
              </a:rPr>
              <a:t>https://espace.cern.ch/steam</a:t>
            </a:r>
            <a:endParaRPr lang="en-GB" dirty="0">
              <a:solidFill>
                <a:srgbClr val="C00000"/>
              </a:solidFill>
            </a:endParaRPr>
          </a:p>
        </p:txBody>
      </p:sp>
    </p:spTree>
    <p:extLst>
      <p:ext uri="{BB962C8B-B14F-4D97-AF65-F5344CB8AC3E}">
        <p14:creationId xmlns:p14="http://schemas.microsoft.com/office/powerpoint/2010/main" val="1861805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Which </a:t>
            </a:r>
            <a:r>
              <a:rPr lang="en-US" dirty="0">
                <a:solidFill>
                  <a:srgbClr val="C00000"/>
                </a:solidFill>
              </a:rPr>
              <a:t>physics</a:t>
            </a:r>
            <a:r>
              <a:rPr lang="en-US" dirty="0"/>
              <a:t> is included in the STEAM models – and which isn’t</a:t>
            </a:r>
            <a:endParaRPr lang="en-GB" dirty="0"/>
          </a:p>
        </p:txBody>
      </p:sp>
      <p:sp>
        <p:nvSpPr>
          <p:cNvPr id="20" name="Rectangle 19"/>
          <p:cNvSpPr/>
          <p:nvPr/>
        </p:nvSpPr>
        <p:spPr>
          <a:xfrm>
            <a:off x="152189" y="5360565"/>
            <a:ext cx="11867728" cy="796954"/>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u="sng" dirty="0">
                <a:solidFill>
                  <a:srgbClr val="000000"/>
                </a:solidFill>
                <a:latin typeface="Calibri" panose="020F0502020204030204" pitchFamily="34" charset="0"/>
                <a:cs typeface="Calibri" panose="020F0502020204030204" pitchFamily="34" charset="0"/>
              </a:rPr>
              <a:t>Main takeaways</a:t>
            </a:r>
            <a:r>
              <a:rPr lang="en-GB" sz="2000" dirty="0">
                <a:solidFill>
                  <a:srgbClr val="000000"/>
                </a:solidFill>
                <a:latin typeface="Calibri" panose="020F0502020204030204" pitchFamily="34" charset="0"/>
                <a:cs typeface="Calibri" panose="020F0502020204030204" pitchFamily="34" charset="0"/>
              </a:rPr>
              <a:t>: 1. Transients in superconducting circuits are complex. 2. We try to include as much relevant physics as it is practical in each tool, but each includes simplifications. 3. We can’t simulate everything (yet ;))</a:t>
            </a:r>
          </a:p>
        </p:txBody>
      </p:sp>
      <p:sp>
        <p:nvSpPr>
          <p:cNvPr id="6" name="Rectangle 5"/>
          <p:cNvSpPr/>
          <p:nvPr/>
        </p:nvSpPr>
        <p:spPr>
          <a:xfrm>
            <a:off x="152189" y="614477"/>
            <a:ext cx="5638693" cy="4653808"/>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ELECTRICAL CIRCUITS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Electrodynamics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Non-linear components (Diodes, thyristors)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Empirical model of magnet eddy-currents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Parasitic capacitance to ground</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Cold Diode heating effect</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Busbar self-inductance</a:t>
            </a:r>
          </a:p>
          <a:p>
            <a:pPr marL="342900" indent="-342900">
              <a:buFont typeface="Calibri" panose="020F0502020204030204" pitchFamily="34" charset="0"/>
              <a:buChar char="~"/>
            </a:pPr>
            <a:r>
              <a:rPr lang="en-US" sz="2000" dirty="0">
                <a:solidFill>
                  <a:srgbClr val="FF9900"/>
                </a:solidFill>
                <a:latin typeface="Calibri" panose="020F0502020204030204" pitchFamily="34" charset="0"/>
                <a:cs typeface="Calibri" panose="020F0502020204030204" pitchFamily="34" charset="0"/>
              </a:rPr>
              <a:t>Power converter control</a:t>
            </a:r>
          </a:p>
          <a:p>
            <a:pPr marL="342900" indent="-342900">
              <a:buFont typeface="Calibri" panose="020F0502020204030204" pitchFamily="34" charset="0"/>
              <a:buChar char="~"/>
            </a:pPr>
            <a:r>
              <a:rPr lang="en-US" sz="2000" dirty="0">
                <a:solidFill>
                  <a:srgbClr val="FF9900"/>
                </a:solidFill>
                <a:latin typeface="Calibri" panose="020F0502020204030204" pitchFamily="34" charset="0"/>
                <a:cs typeface="Calibri" panose="020F0502020204030204" pitchFamily="34" charset="0"/>
              </a:rPr>
              <a:t>Dependence of inductance on current</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Heating effect in EE resistor</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Mutual coupling between busbars of different circuits</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a:t>
            </a:r>
          </a:p>
        </p:txBody>
      </p:sp>
      <p:sp>
        <p:nvSpPr>
          <p:cNvPr id="8" name="Rectangle 7"/>
          <p:cNvSpPr/>
          <p:nvPr/>
        </p:nvSpPr>
        <p:spPr>
          <a:xfrm>
            <a:off x="5981350" y="614478"/>
            <a:ext cx="6038567" cy="4653808"/>
          </a:xfrm>
          <a:prstGeom prst="rect">
            <a:avLst/>
          </a:prstGeom>
          <a:no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MAGNETS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Non-linear material properties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Quench development and ohmic loss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1D, 2D and 3D thermal diffusion</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Inter-filament coupling loss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Inter-strand coupling loss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Iron-yoke saturation effect on self-inductance</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Cooling to thermal sink (collars, bore, wedges)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3D magnetic field</a:t>
            </a:r>
          </a:p>
          <a:p>
            <a:pPr marL="342900" indent="-342900">
              <a:buFont typeface="Calibri" panose="020F0502020204030204" pitchFamily="34" charset="0"/>
              <a:buChar char="~"/>
            </a:pPr>
            <a:r>
              <a:rPr lang="en-GB" sz="2000" dirty="0">
                <a:solidFill>
                  <a:srgbClr val="FF9900"/>
                </a:solidFill>
                <a:latin typeface="Calibri" panose="020F0502020204030204" pitchFamily="34" charset="0"/>
                <a:cs typeface="Calibri" panose="020F0502020204030204" pitchFamily="34" charset="0"/>
              </a:rPr>
              <a:t>Persistent-currents loss</a:t>
            </a:r>
          </a:p>
          <a:p>
            <a:pPr marL="342900" indent="-342900">
              <a:buFont typeface="Calibri" panose="020F0502020204030204" pitchFamily="34" charset="0"/>
              <a:buChar char="~"/>
            </a:pPr>
            <a:r>
              <a:rPr lang="en-GB" sz="2000" dirty="0">
                <a:solidFill>
                  <a:srgbClr val="FF9900"/>
                </a:solidFill>
                <a:latin typeface="Calibri" panose="020F0502020204030204" pitchFamily="34" charset="0"/>
                <a:cs typeface="Calibri" panose="020F0502020204030204" pitchFamily="34" charset="0"/>
              </a:rPr>
              <a:t>Mechanics</a:t>
            </a:r>
          </a:p>
          <a:p>
            <a:pPr marL="342900" indent="-342900">
              <a:buFont typeface="Calibri" panose="020F0502020204030204" pitchFamily="34" charset="0"/>
              <a:buChar char="~"/>
            </a:pPr>
            <a:r>
              <a:rPr lang="en-US" sz="2000" dirty="0">
                <a:solidFill>
                  <a:srgbClr val="FF9900"/>
                </a:solidFill>
                <a:latin typeface="Calibri" panose="020F0502020204030204" pitchFamily="34" charset="0"/>
                <a:cs typeface="Calibri" panose="020F0502020204030204" pitchFamily="34" charset="0"/>
              </a:rPr>
              <a:t>Eddy currents in metal elements</a:t>
            </a:r>
          </a:p>
          <a:p>
            <a:pPr marL="342900" indent="-342900">
              <a:buFont typeface="Calibri" panose="020F0502020204030204" pitchFamily="34" charset="0"/>
              <a:buChar char="~"/>
            </a:pPr>
            <a:r>
              <a:rPr lang="en-US" sz="2000" dirty="0">
                <a:solidFill>
                  <a:srgbClr val="FF9900"/>
                </a:solidFill>
                <a:latin typeface="Calibri" panose="020F0502020204030204" pitchFamily="34" charset="0"/>
                <a:cs typeface="Calibri" panose="020F0502020204030204" pitchFamily="34" charset="0"/>
              </a:rPr>
              <a:t>Accurate helium cooling</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Hysteresis in iron yoke</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4596377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BBQ (BusBar Quench)</a:t>
            </a:r>
            <a:endParaRPr lang="en-GB" dirty="0"/>
          </a:p>
        </p:txBody>
      </p:sp>
      <p:pic>
        <p:nvPicPr>
          <p:cNvPr id="3" name="Content Placeholder 4">
            <a:extLst>
              <a:ext uri="{FF2B5EF4-FFF2-40B4-BE49-F238E27FC236}">
                <a16:creationId xmlns:a16="http://schemas.microsoft.com/office/drawing/2014/main" id="{4FF391BD-8DC0-4BB7-8C94-9999A323432B}"/>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70170" y="2303080"/>
            <a:ext cx="3793814" cy="2381283"/>
          </a:xfrm>
          <a:prstGeom prst="rect">
            <a:avLst/>
          </a:prstGeom>
        </p:spPr>
      </p:pic>
      <p:pic>
        <p:nvPicPr>
          <p:cNvPr id="5" name="Picture 6" descr="Serie de Talleres de COMSOL Multiphysics en P.R. – IEEE Puerto Rico &amp;amp;  Caribbean Section">
            <a:extLst>
              <a:ext uri="{FF2B5EF4-FFF2-40B4-BE49-F238E27FC236}">
                <a16:creationId xmlns:a16="http://schemas.microsoft.com/office/drawing/2014/main" id="{3B2F01EC-BD19-4752-8FB4-82C23B8E014D}"/>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0149687" y="4809928"/>
            <a:ext cx="1873744" cy="466484"/>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4422655" y="2389757"/>
            <a:ext cx="3659711" cy="2745436"/>
            <a:chOff x="7995014" y="1986562"/>
            <a:chExt cx="3188110" cy="3108683"/>
          </a:xfrm>
        </p:grpSpPr>
        <p:grpSp>
          <p:nvGrpSpPr>
            <p:cNvPr id="6" name="Group 2"/>
            <p:cNvGrpSpPr/>
            <p:nvPr/>
          </p:nvGrpSpPr>
          <p:grpSpPr>
            <a:xfrm>
              <a:off x="7995014" y="1986562"/>
              <a:ext cx="2956934" cy="2277686"/>
              <a:chOff x="8459660" y="726409"/>
              <a:chExt cx="2956934" cy="2277686"/>
            </a:xfrm>
          </p:grpSpPr>
          <p:grpSp>
            <p:nvGrpSpPr>
              <p:cNvPr id="7" name="Group 12"/>
              <p:cNvGrpSpPr>
                <a:grpSpLocks noChangeAspect="1"/>
              </p:cNvGrpSpPr>
              <p:nvPr/>
            </p:nvGrpSpPr>
            <p:grpSpPr>
              <a:xfrm>
                <a:off x="8581994" y="726409"/>
                <a:ext cx="2834600" cy="2095140"/>
                <a:chOff x="8364663" y="801961"/>
                <a:chExt cx="3165601" cy="2339792"/>
              </a:xfrm>
            </p:grpSpPr>
            <p:pic>
              <p:nvPicPr>
                <p:cNvPr id="10" name="Picture 3"/>
                <p:cNvPicPr>
                  <a:picLocks noChangeAspect="1"/>
                </p:cNvPicPr>
                <p:nvPr/>
              </p:nvPicPr>
              <p:blipFill>
                <a:blip r:embed="rId4"/>
                <a:stretch>
                  <a:fillRect/>
                </a:stretch>
              </p:blipFill>
              <p:spPr>
                <a:xfrm>
                  <a:off x="8364663" y="801961"/>
                  <a:ext cx="3165601" cy="2339792"/>
                </a:xfrm>
                <a:prstGeom prst="rect">
                  <a:avLst/>
                </a:prstGeom>
              </p:spPr>
            </p:pic>
            <p:cxnSp>
              <p:nvCxnSpPr>
                <p:cNvPr id="11" name="Straight Arrow Connector 5"/>
                <p:cNvCxnSpPr/>
                <p:nvPr/>
              </p:nvCxnSpPr>
              <p:spPr>
                <a:xfrm flipV="1">
                  <a:off x="9365311" y="2065662"/>
                  <a:ext cx="805008" cy="1"/>
                </a:xfrm>
                <a:prstGeom prst="straightConnector1">
                  <a:avLst/>
                </a:prstGeom>
                <a:ln>
                  <a:solidFill>
                    <a:schemeClr val="tx1"/>
                  </a:solidFill>
                  <a:tailEnd type="arrow"/>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12" name="TextBox 7"/>
                <p:cNvSpPr txBox="1"/>
                <p:nvPr/>
              </p:nvSpPr>
              <p:spPr>
                <a:xfrm>
                  <a:off x="10180320" y="1844040"/>
                  <a:ext cx="420308" cy="369332"/>
                </a:xfrm>
                <a:prstGeom prst="rect">
                  <a:avLst/>
                </a:prstGeom>
                <a:noFill/>
              </p:spPr>
              <p:txBody>
                <a:bodyPr wrap="none" rtlCol="0">
                  <a:spAutoFit/>
                </a:bodyPr>
                <a:lstStyle/>
                <a:p>
                  <a:r>
                    <a:rPr lang="en-US" i="1" dirty="0"/>
                    <a:t>v</a:t>
                  </a:r>
                  <a:r>
                    <a:rPr lang="en-US" baseline="-25000" dirty="0"/>
                    <a:t>Q</a:t>
                  </a:r>
                  <a:endParaRPr lang="en-GB" baseline="-25000" dirty="0"/>
                </a:p>
              </p:txBody>
            </p:sp>
          </p:grpSp>
          <p:sp>
            <p:nvSpPr>
              <p:cNvPr id="8" name="TextBox 13"/>
              <p:cNvSpPr txBox="1"/>
              <p:nvPr/>
            </p:nvSpPr>
            <p:spPr>
              <a:xfrm rot="16200000">
                <a:off x="7885144" y="1505638"/>
                <a:ext cx="1456809" cy="307777"/>
              </a:xfrm>
              <a:prstGeom prst="rect">
                <a:avLst/>
              </a:prstGeom>
              <a:solidFill>
                <a:schemeClr val="bg1"/>
              </a:solidFill>
            </p:spPr>
            <p:txBody>
              <a:bodyPr wrap="none" rtlCol="0">
                <a:spAutoFit/>
              </a:bodyPr>
              <a:lstStyle/>
              <a:p>
                <a:r>
                  <a:rPr lang="en-US" sz="1400" dirty="0"/>
                  <a:t>Temperature [K]</a:t>
                </a:r>
                <a:endParaRPr lang="en-GB" sz="1400" dirty="0"/>
              </a:p>
            </p:txBody>
          </p:sp>
          <p:sp>
            <p:nvSpPr>
              <p:cNvPr id="9" name="TextBox 14"/>
              <p:cNvSpPr txBox="1"/>
              <p:nvPr/>
            </p:nvSpPr>
            <p:spPr>
              <a:xfrm>
                <a:off x="9813164" y="2696318"/>
                <a:ext cx="771365" cy="307777"/>
              </a:xfrm>
              <a:prstGeom prst="rect">
                <a:avLst/>
              </a:prstGeom>
              <a:solidFill>
                <a:schemeClr val="bg1"/>
              </a:solidFill>
            </p:spPr>
            <p:txBody>
              <a:bodyPr wrap="none" rtlCol="0">
                <a:spAutoFit/>
              </a:bodyPr>
              <a:lstStyle/>
              <a:p>
                <a:r>
                  <a:rPr lang="en-US" sz="1400" dirty="0"/>
                  <a:t>  x [m]  </a:t>
                </a:r>
                <a:endParaRPr lang="en-GB" sz="1400" dirty="0"/>
              </a:p>
            </p:txBody>
          </p:sp>
        </p:grpSp>
        <p:sp>
          <p:nvSpPr>
            <p:cNvPr id="13" name="Textfeld 17"/>
            <p:cNvSpPr txBox="1"/>
            <p:nvPr/>
          </p:nvSpPr>
          <p:spPr>
            <a:xfrm>
              <a:off x="8117348" y="4264248"/>
              <a:ext cx="3065776" cy="830997"/>
            </a:xfrm>
            <a:prstGeom prst="rect">
              <a:avLst/>
            </a:prstGeom>
            <a:noFill/>
          </p:spPr>
          <p:txBody>
            <a:bodyPr wrap="none" lIns="0" tIns="0" rIns="0" bIns="0" rtlCol="0">
              <a:spAutoFit/>
            </a:bodyPr>
            <a:lstStyle/>
            <a:p>
              <a:r>
                <a:rPr lang="en-US" i="1" dirty="0">
                  <a:latin typeface="Calibri" panose="020F0502020204030204" pitchFamily="34" charset="0"/>
                </a:rPr>
                <a:t>Temperature-development along</a:t>
              </a:r>
            </a:p>
            <a:p>
              <a:r>
                <a:rPr lang="en-US" i="1" dirty="0">
                  <a:latin typeface="Calibri" panose="020F0502020204030204" pitchFamily="34" charset="0"/>
                </a:rPr>
                <a:t> length of conductor</a:t>
              </a:r>
              <a:endParaRPr lang="en-US" i="1" dirty="0">
                <a:latin typeface="Calibri" panose="020F0502020204030204" pitchFamily="34" charset="0"/>
                <a:sym typeface="Wingdings" panose="05000000000000000000" pitchFamily="2" charset="2"/>
              </a:endParaRPr>
            </a:p>
            <a:p>
              <a:pPr algn="l"/>
              <a:endParaRPr lang="de-DE" dirty="0"/>
            </a:p>
          </p:txBody>
        </p:sp>
      </p:grpSp>
      <p:sp>
        <p:nvSpPr>
          <p:cNvPr id="15" name="Rectangle 14"/>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To simulate </a:t>
            </a:r>
            <a:r>
              <a:rPr lang="en-GB" sz="2000" dirty="0">
                <a:solidFill>
                  <a:srgbClr val="000000"/>
                </a:solidFill>
                <a:latin typeface="Calibri" panose="020F0502020204030204" pitchFamily="34" charset="0"/>
                <a:cs typeface="Calibri" panose="020F0502020204030204" pitchFamily="34" charset="0"/>
              </a:rPr>
              <a:t>1D+1D quench propagation in superconducting busbars</a:t>
            </a:r>
          </a:p>
          <a:p>
            <a:pPr fontAlgn="t"/>
            <a:r>
              <a:rPr lang="en-US" sz="2000" dirty="0">
                <a:solidFill>
                  <a:srgbClr val="000000"/>
                </a:solidFill>
                <a:latin typeface="Calibri" panose="020F0502020204030204" pitchFamily="34" charset="0"/>
                <a:cs typeface="Calibri" panose="020F0502020204030204" pitchFamily="34" charset="0"/>
              </a:rPr>
              <a:t>→ New development: PyBBQ (Python program, finite difference solver)</a:t>
            </a:r>
          </a:p>
          <a:p>
            <a:pPr fontAlgn="t"/>
            <a:r>
              <a:rPr lang="en-US" sz="2000" dirty="0">
                <a:solidFill>
                  <a:srgbClr val="000000"/>
                </a:solidFill>
                <a:latin typeface="Calibri" panose="020F0502020204030204" pitchFamily="34" charset="0"/>
                <a:cs typeface="Calibri" panose="020F0502020204030204" pitchFamily="34" charset="0"/>
              </a:rPr>
              <a:t>→ Future development: BBQ based on GetDP</a:t>
            </a:r>
          </a:p>
        </p:txBody>
      </p:sp>
      <p:sp>
        <p:nvSpPr>
          <p:cNvPr id="14" name="TextBox 13">
            <a:extLst>
              <a:ext uri="{FF2B5EF4-FFF2-40B4-BE49-F238E27FC236}">
                <a16:creationId xmlns:a16="http://schemas.microsoft.com/office/drawing/2014/main" id="{DEE4E10C-284B-4444-B3E4-FCAC3F26797F}"/>
              </a:ext>
            </a:extLst>
          </p:cNvPr>
          <p:cNvSpPr txBox="1"/>
          <p:nvPr/>
        </p:nvSpPr>
        <p:spPr>
          <a:xfrm>
            <a:off x="410705" y="701893"/>
            <a:ext cx="11495455" cy="1200329"/>
          </a:xfrm>
          <a:prstGeom prst="rect">
            <a:avLst/>
          </a:prstGeom>
          <a:noFill/>
        </p:spPr>
        <p:txBody>
          <a:bodyPr wrap="none" rtlCol="0">
            <a:spAutoFit/>
          </a:bodyPr>
          <a:lstStyle/>
          <a:p>
            <a:r>
              <a:rPr lang="en-GB" dirty="0"/>
              <a:t>Comsol (FE) based BBQ tool drawbacks (mainly commercial licence and lack of input file) are being addressed.</a:t>
            </a:r>
          </a:p>
          <a:p>
            <a:pPr marL="285750" indent="-285750">
              <a:buFont typeface="Arial" panose="020B0604020202020204" pitchFamily="34" charset="0"/>
              <a:buChar char="•"/>
            </a:pPr>
            <a:r>
              <a:rPr lang="en-GB" dirty="0"/>
              <a:t>Finite difference BBQ coded in python (PyBBQ) is being developed</a:t>
            </a:r>
          </a:p>
          <a:p>
            <a:pPr marL="285750" indent="-285750">
              <a:buFont typeface="Arial" panose="020B0604020202020204" pitchFamily="34" charset="0"/>
              <a:buChar char="•"/>
            </a:pPr>
            <a:r>
              <a:rPr lang="en-GB" dirty="0"/>
              <a:t>Finite difference LEDET can be used for BBQ simulation</a:t>
            </a:r>
          </a:p>
          <a:p>
            <a:pPr marL="285750" indent="-285750">
              <a:buFont typeface="Arial" panose="020B0604020202020204" pitchFamily="34" charset="0"/>
              <a:buChar char="•"/>
            </a:pPr>
            <a:r>
              <a:rPr lang="en-GB" dirty="0"/>
              <a:t>Finite element tool based on GetDP is planned to be developed</a:t>
            </a:r>
          </a:p>
        </p:txBody>
      </p: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53659" y="5693594"/>
            <a:ext cx="789661" cy="273344"/>
          </a:xfrm>
          <a:prstGeom prst="rect">
            <a:avLst/>
          </a:prstGeom>
        </p:spPr>
      </p:pic>
      <p:pic>
        <p:nvPicPr>
          <p:cNvPr id="18" name="Picture 2">
            <a:extLst>
              <a:ext uri="{FF2B5EF4-FFF2-40B4-BE49-F238E27FC236}">
                <a16:creationId xmlns:a16="http://schemas.microsoft.com/office/drawing/2014/main" id="{A9068536-B72E-46BF-8238-14BBC2AF167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54015" y="5637450"/>
            <a:ext cx="1299885" cy="38563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Chart&#10;&#10;Description automatically generated">
            <a:extLst>
              <a:ext uri="{FF2B5EF4-FFF2-40B4-BE49-F238E27FC236}">
                <a16:creationId xmlns:a16="http://schemas.microsoft.com/office/drawing/2014/main" id="{9FA7EA27-FF04-459C-ABE8-93DA37CA6302}"/>
              </a:ext>
            </a:extLst>
          </p:cNvPr>
          <p:cNvPicPr>
            <a:picLocks noChangeAspect="1"/>
          </p:cNvPicPr>
          <p:nvPr/>
        </p:nvPicPr>
        <p:blipFill>
          <a:blip r:embed="rId7"/>
          <a:stretch>
            <a:fillRect/>
          </a:stretch>
        </p:blipFill>
        <p:spPr>
          <a:xfrm>
            <a:off x="8072542" y="1348324"/>
            <a:ext cx="4065811" cy="3281085"/>
          </a:xfrm>
          <a:prstGeom prst="rect">
            <a:avLst/>
          </a:prstGeom>
        </p:spPr>
      </p:pic>
    </p:spTree>
    <p:extLst>
      <p:ext uri="{BB962C8B-B14F-4D97-AF65-F5344CB8AC3E}">
        <p14:creationId xmlns:p14="http://schemas.microsoft.com/office/powerpoint/2010/main" val="2570082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LEDET (Lumped-Element Dynamic Electro-Thermal)</a:t>
            </a:r>
            <a:endParaRPr lang="en-GB" dirty="0"/>
          </a:p>
        </p:txBody>
      </p:sp>
      <p:pic>
        <p:nvPicPr>
          <p:cNvPr id="3" name="Content Placeholder 6" descr="Logo&#10;&#10;Description automatically generated">
            <a:extLst>
              <a:ext uri="{FF2B5EF4-FFF2-40B4-BE49-F238E27FC236}">
                <a16:creationId xmlns:a16="http://schemas.microsoft.com/office/drawing/2014/main" id="{B93B9688-395F-4E2D-9FA4-11DCA60330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39500" y="144921"/>
            <a:ext cx="815477" cy="756437"/>
          </a:xfrm>
          <a:prstGeom prst="rect">
            <a:avLst/>
          </a:prstGeom>
        </p:spPr>
      </p:pic>
      <p:pic>
        <p:nvPicPr>
          <p:cNvPr id="5" name="Picture 2" descr="MATLAB logo and symbol, meaning, history, PNG">
            <a:extLst>
              <a:ext uri="{FF2B5EF4-FFF2-40B4-BE49-F238E27FC236}">
                <a16:creationId xmlns:a16="http://schemas.microsoft.com/office/drawing/2014/main" id="{EFDD97F0-33AC-4A78-A9DF-042FE1724DF4}"/>
              </a:ext>
            </a:extLst>
          </p:cNvPr>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t="27131" b="26027"/>
          <a:stretch/>
        </p:blipFill>
        <p:spPr bwMode="auto">
          <a:xfrm>
            <a:off x="10368938" y="5024684"/>
            <a:ext cx="1278300" cy="33681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To simulate </a:t>
            </a:r>
            <a:r>
              <a:rPr lang="en-GB" sz="2000" dirty="0">
                <a:solidFill>
                  <a:srgbClr val="000000"/>
                </a:solidFill>
                <a:latin typeface="Calibri" panose="020F0502020204030204" pitchFamily="34" charset="0"/>
                <a:cs typeface="Calibri" panose="020F0502020204030204" pitchFamily="34" charset="0"/>
              </a:rPr>
              <a:t>electro-magnetic and thermal transients in superconducting magnets            in 2D and 3D geometry </a:t>
            </a:r>
            <a:r>
              <a:rPr lang="en-US" sz="2000" dirty="0">
                <a:solidFill>
                  <a:srgbClr val="000000"/>
                </a:solidFill>
                <a:latin typeface="Calibri" panose="020F0502020204030204" pitchFamily="34" charset="0"/>
                <a:cs typeface="Calibri" panose="020F0502020204030204" pitchFamily="34" charset="0"/>
              </a:rPr>
              <a:t>using finite-differences method</a:t>
            </a:r>
          </a:p>
        </p:txBody>
      </p:sp>
      <p:pic>
        <p:nvPicPr>
          <p:cNvPr id="2" name="Picture 1"/>
          <p:cNvPicPr>
            <a:picLocks noChangeAspect="1"/>
          </p:cNvPicPr>
          <p:nvPr/>
        </p:nvPicPr>
        <p:blipFill>
          <a:blip r:embed="rId4"/>
          <a:stretch>
            <a:fillRect/>
          </a:stretch>
        </p:blipFill>
        <p:spPr>
          <a:xfrm>
            <a:off x="4026000" y="1352636"/>
            <a:ext cx="4140000" cy="3102297"/>
          </a:xfrm>
          <a:prstGeom prst="rect">
            <a:avLst/>
          </a:prstGeom>
        </p:spPr>
      </p:pic>
      <p:pic>
        <p:nvPicPr>
          <p:cNvPr id="9" name="Picture 8"/>
          <p:cNvPicPr>
            <a:picLocks noChangeAspect="1"/>
          </p:cNvPicPr>
          <p:nvPr/>
        </p:nvPicPr>
        <p:blipFill>
          <a:blip r:embed="rId5"/>
          <a:stretch>
            <a:fillRect/>
          </a:stretch>
        </p:blipFill>
        <p:spPr>
          <a:xfrm>
            <a:off x="0" y="1352635"/>
            <a:ext cx="4140000" cy="3102298"/>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52000" y="1351622"/>
            <a:ext cx="4140000" cy="3104324"/>
          </a:xfrm>
          <a:prstGeom prst="rect">
            <a:avLst/>
          </a:prstGeom>
        </p:spPr>
      </p:pic>
      <p:pic>
        <p:nvPicPr>
          <p:cNvPr id="10" name="Picture 4" descr="Microsoft Excel 2016 - license - 1 PC - 065-08601 - Business Applications -  CDW.CA">
            <a:extLst>
              <a:ext uri="{FF2B5EF4-FFF2-40B4-BE49-F238E27FC236}">
                <a16:creationId xmlns:a16="http://schemas.microsoft.com/office/drawing/2014/main" id="{01D78075-0980-468B-9916-D75259B7F30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42502" y="5456679"/>
            <a:ext cx="703023" cy="50383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344193" y="5539463"/>
            <a:ext cx="789661" cy="273344"/>
          </a:xfrm>
          <a:prstGeom prst="rect">
            <a:avLst/>
          </a:prstGeom>
        </p:spPr>
      </p:pic>
      <p:sp>
        <p:nvSpPr>
          <p:cNvPr id="13" name="Right Arrow 12"/>
          <p:cNvSpPr/>
          <p:nvPr/>
        </p:nvSpPr>
        <p:spPr>
          <a:xfrm>
            <a:off x="10599420" y="5539463"/>
            <a:ext cx="609600" cy="29491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943561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a:latin typeface="Calibri" panose="020F0502020204030204" pitchFamily="34" charset="0"/>
                <a:cs typeface="Calibri" panose="020F0502020204030204" pitchFamily="34" charset="0"/>
              </a:rPr>
              <a:t>SIGMA (</a:t>
            </a:r>
            <a:r>
              <a:rPr lang="en-GB" sz="2800" dirty="0">
                <a:latin typeface="Calibri" panose="020F0502020204030204" pitchFamily="34" charset="0"/>
                <a:cs typeface="Calibri" panose="020F0502020204030204" pitchFamily="34" charset="0"/>
              </a:rPr>
              <a:t>STEAM Integrated Generator of Magnets for Accelerators</a:t>
            </a:r>
            <a:r>
              <a:rPr lang="en-GB" dirty="0">
                <a:latin typeface="Calibri" panose="020F0502020204030204" pitchFamily="34" charset="0"/>
                <a:cs typeface="Calibri" panose="020F0502020204030204" pitchFamily="34" charset="0"/>
              </a:rPr>
              <a:t>)</a:t>
            </a:r>
            <a:endParaRPr lang="en-GB" dirty="0"/>
          </a:p>
        </p:txBody>
      </p:sp>
      <p:pic>
        <p:nvPicPr>
          <p:cNvPr id="3" name="Picture 2">
            <a:extLst>
              <a:ext uri="{FF2B5EF4-FFF2-40B4-BE49-F238E27FC236}">
                <a16:creationId xmlns:a16="http://schemas.microsoft.com/office/drawing/2014/main" id="{99EA358B-8A0F-435F-9AF9-E6ABA3E1C16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1086513" y="33452"/>
            <a:ext cx="1073239" cy="966380"/>
          </a:xfrm>
          <a:prstGeom prst="rect">
            <a:avLst/>
          </a:prstGeom>
        </p:spPr>
      </p:pic>
      <p:grpSp>
        <p:nvGrpSpPr>
          <p:cNvPr id="4" name="Group 3">
            <a:extLst>
              <a:ext uri="{FF2B5EF4-FFF2-40B4-BE49-F238E27FC236}">
                <a16:creationId xmlns:a16="http://schemas.microsoft.com/office/drawing/2014/main" id="{0D355877-E69B-4635-A924-6C52DE426A55}"/>
              </a:ext>
            </a:extLst>
          </p:cNvPr>
          <p:cNvGrpSpPr>
            <a:grpSpLocks noChangeAspect="1"/>
          </p:cNvGrpSpPr>
          <p:nvPr/>
        </p:nvGrpSpPr>
        <p:grpSpPr>
          <a:xfrm>
            <a:off x="4010025" y="983234"/>
            <a:ext cx="3941107" cy="3939937"/>
            <a:chOff x="1515211" y="1756575"/>
            <a:chExt cx="3120185" cy="3119263"/>
          </a:xfrm>
        </p:grpSpPr>
        <p:grpSp>
          <p:nvGrpSpPr>
            <p:cNvPr id="5" name="Group 4">
              <a:extLst>
                <a:ext uri="{FF2B5EF4-FFF2-40B4-BE49-F238E27FC236}">
                  <a16:creationId xmlns:a16="http://schemas.microsoft.com/office/drawing/2014/main" id="{64340B18-3529-48F3-9D56-2B9CC8847FEB}"/>
                </a:ext>
              </a:extLst>
            </p:cNvPr>
            <p:cNvGrpSpPr/>
            <p:nvPr/>
          </p:nvGrpSpPr>
          <p:grpSpPr>
            <a:xfrm>
              <a:off x="3073787" y="1760532"/>
              <a:ext cx="1561609" cy="3115306"/>
              <a:chOff x="3070612" y="1760532"/>
              <a:chExt cx="1561609" cy="3115306"/>
            </a:xfrm>
          </p:grpSpPr>
          <p:pic>
            <p:nvPicPr>
              <p:cNvPr id="9" name="Picture 8">
                <a:extLst>
                  <a:ext uri="{FF2B5EF4-FFF2-40B4-BE49-F238E27FC236}">
                    <a16:creationId xmlns:a16="http://schemas.microsoft.com/office/drawing/2014/main" id="{78F1B8E8-1886-4F61-95EE-9DE015306CD9}"/>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3070612" y="1760532"/>
                <a:ext cx="1561609" cy="1560047"/>
              </a:xfrm>
              <a:prstGeom prst="rect">
                <a:avLst/>
              </a:prstGeom>
            </p:spPr>
          </p:pic>
          <p:pic>
            <p:nvPicPr>
              <p:cNvPr id="10" name="Picture 9">
                <a:extLst>
                  <a:ext uri="{FF2B5EF4-FFF2-40B4-BE49-F238E27FC236}">
                    <a16:creationId xmlns:a16="http://schemas.microsoft.com/office/drawing/2014/main" id="{B100E321-79F4-4324-948A-0EA6BE6E9B6A}"/>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rot="5400000">
                <a:off x="3069831" y="3315010"/>
                <a:ext cx="1561609" cy="1560047"/>
              </a:xfrm>
              <a:prstGeom prst="rect">
                <a:avLst/>
              </a:prstGeom>
            </p:spPr>
          </p:pic>
        </p:grpSp>
        <p:grpSp>
          <p:nvGrpSpPr>
            <p:cNvPr id="6" name="Group 5">
              <a:extLst>
                <a:ext uri="{FF2B5EF4-FFF2-40B4-BE49-F238E27FC236}">
                  <a16:creationId xmlns:a16="http://schemas.microsoft.com/office/drawing/2014/main" id="{4DFFF0CE-D9F1-44EE-8471-3A4E33820243}"/>
                </a:ext>
              </a:extLst>
            </p:cNvPr>
            <p:cNvGrpSpPr/>
            <p:nvPr/>
          </p:nvGrpSpPr>
          <p:grpSpPr>
            <a:xfrm rot="10800000">
              <a:off x="1515211" y="1756575"/>
              <a:ext cx="1561609" cy="3115306"/>
              <a:chOff x="3070612" y="1760532"/>
              <a:chExt cx="1561609" cy="3115306"/>
            </a:xfrm>
          </p:grpSpPr>
          <p:pic>
            <p:nvPicPr>
              <p:cNvPr id="7" name="Picture 6">
                <a:extLst>
                  <a:ext uri="{FF2B5EF4-FFF2-40B4-BE49-F238E27FC236}">
                    <a16:creationId xmlns:a16="http://schemas.microsoft.com/office/drawing/2014/main" id="{79FEFE9A-D30E-4AD1-80C0-ED1A80EAF2F6}"/>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3070612" y="1760532"/>
                <a:ext cx="1561609" cy="1560047"/>
              </a:xfrm>
              <a:prstGeom prst="rect">
                <a:avLst/>
              </a:prstGeom>
            </p:spPr>
          </p:pic>
          <p:pic>
            <p:nvPicPr>
              <p:cNvPr id="8" name="Picture 7">
                <a:extLst>
                  <a:ext uri="{FF2B5EF4-FFF2-40B4-BE49-F238E27FC236}">
                    <a16:creationId xmlns:a16="http://schemas.microsoft.com/office/drawing/2014/main" id="{CC87FBFA-B695-48C9-8571-DBEF17A90F4A}"/>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rot="5400000">
                <a:off x="3069831" y="3315010"/>
                <a:ext cx="1561609" cy="1560047"/>
              </a:xfrm>
              <a:prstGeom prst="rect">
                <a:avLst/>
              </a:prstGeom>
            </p:spPr>
          </p:pic>
        </p:grpSp>
      </p:grpSp>
      <p:pic>
        <p:nvPicPr>
          <p:cNvPr id="11" name="Picture 10">
            <a:extLst>
              <a:ext uri="{FF2B5EF4-FFF2-40B4-BE49-F238E27FC236}">
                <a16:creationId xmlns:a16="http://schemas.microsoft.com/office/drawing/2014/main" id="{77758E70-7BCA-4683-89CD-870D6631DD3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90313">
            <a:off x="-819664" y="847760"/>
            <a:ext cx="5614514" cy="4210885"/>
          </a:xfrm>
          <a:prstGeom prst="rect">
            <a:avLst/>
          </a:prstGeom>
        </p:spPr>
      </p:pic>
      <p:pic>
        <p:nvPicPr>
          <p:cNvPr id="12" name="Picture 11">
            <a:extLst>
              <a:ext uri="{FF2B5EF4-FFF2-40B4-BE49-F238E27FC236}">
                <a16:creationId xmlns:a16="http://schemas.microsoft.com/office/drawing/2014/main" id="{BD49350B-5272-4DCB-809C-0E65276EAD49}"/>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411278" y="1546344"/>
            <a:ext cx="3583426" cy="2813717"/>
          </a:xfrm>
          <a:prstGeom prst="rect">
            <a:avLst/>
          </a:prstGeom>
        </p:spPr>
      </p:pic>
      <p:pic>
        <p:nvPicPr>
          <p:cNvPr id="13" name="Picture 6" descr="Serie de Talleres de COMSOL Multiphysics en P.R. – IEEE Puerto Rico &amp;amp;  Caribbean Section">
            <a:extLst>
              <a:ext uri="{FF2B5EF4-FFF2-40B4-BE49-F238E27FC236}">
                <a16:creationId xmlns:a16="http://schemas.microsoft.com/office/drawing/2014/main" id="{5AA57639-57DD-4640-BDD9-108E034C9626}"/>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10191358" y="5664146"/>
            <a:ext cx="1873744" cy="46648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0356A6F0-D17D-4BE9-99EC-4F09071214AF}"/>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216255" y="4877998"/>
            <a:ext cx="391647" cy="729176"/>
          </a:xfrm>
          <a:prstGeom prst="rect">
            <a:avLst/>
          </a:prstGeom>
        </p:spPr>
      </p:pic>
      <p:sp>
        <p:nvSpPr>
          <p:cNvPr id="15" name="Rectangle 14"/>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To simulate </a:t>
            </a:r>
            <a:r>
              <a:rPr lang="en-GB" sz="2000" dirty="0">
                <a:solidFill>
                  <a:srgbClr val="000000"/>
                </a:solidFill>
                <a:latin typeface="Calibri" panose="020F0502020204030204" pitchFamily="34" charset="0"/>
                <a:cs typeface="Calibri" panose="020F0502020204030204" pitchFamily="34" charset="0"/>
              </a:rPr>
              <a:t>electro-magnetic and thermal transients in superconducting magnets in a 2D geometry using a f</a:t>
            </a:r>
            <a:r>
              <a:rPr lang="en-US" sz="2000" dirty="0">
                <a:solidFill>
                  <a:srgbClr val="000000"/>
                </a:solidFill>
                <a:latin typeface="Calibri" panose="020F0502020204030204" pitchFamily="34" charset="0"/>
                <a:cs typeface="Calibri" panose="020F0502020204030204" pitchFamily="34" charset="0"/>
              </a:rPr>
              <a:t>inite-elements (FE) model</a:t>
            </a:r>
          </a:p>
        </p:txBody>
      </p:sp>
    </p:spTree>
    <p:extLst>
      <p:ext uri="{BB962C8B-B14F-4D97-AF65-F5344CB8AC3E}">
        <p14:creationId xmlns:p14="http://schemas.microsoft.com/office/powerpoint/2010/main" val="6200839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9D25F-807B-4A0E-9D02-2EB4A567B0AF}"/>
              </a:ext>
            </a:extLst>
          </p:cNvPr>
          <p:cNvSpPr>
            <a:spLocks noGrp="1"/>
          </p:cNvSpPr>
          <p:nvPr>
            <p:ph type="title"/>
          </p:nvPr>
        </p:nvSpPr>
        <p:spPr/>
        <p:txBody>
          <a:bodyPr>
            <a:normAutofit fontScale="90000"/>
          </a:bodyPr>
          <a:lstStyle/>
          <a:p>
            <a:r>
              <a:rPr lang="en-GB" dirty="0"/>
              <a:t>Finite Elements Quench Simulator (FiQuS)</a:t>
            </a:r>
          </a:p>
        </p:txBody>
      </p:sp>
      <p:pic>
        <p:nvPicPr>
          <p:cNvPr id="5" name="Graphic 4">
            <a:extLst>
              <a:ext uri="{FF2B5EF4-FFF2-40B4-BE49-F238E27FC236}">
                <a16:creationId xmlns:a16="http://schemas.microsoft.com/office/drawing/2014/main" id="{DB6E2F2C-9106-4915-950F-5930F16D2081}"/>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10933611" y="43266"/>
            <a:ext cx="1147398" cy="1741691"/>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33611" y="5697589"/>
            <a:ext cx="1173230" cy="406118"/>
          </a:xfrm>
          <a:prstGeom prst="rect">
            <a:avLst/>
          </a:prstGeom>
        </p:spPr>
      </p:pic>
      <p:sp>
        <p:nvSpPr>
          <p:cNvPr id="16" name="Text Placeholder 2">
            <a:extLst>
              <a:ext uri="{FF2B5EF4-FFF2-40B4-BE49-F238E27FC236}">
                <a16:creationId xmlns:a16="http://schemas.microsoft.com/office/drawing/2014/main" id="{5BE29766-7A6B-4118-8962-F0B34A078E13}"/>
              </a:ext>
            </a:extLst>
          </p:cNvPr>
          <p:cNvSpPr txBox="1">
            <a:spLocks/>
          </p:cNvSpPr>
          <p:nvPr/>
        </p:nvSpPr>
        <p:spPr>
          <a:xfrm>
            <a:off x="269443" y="805802"/>
            <a:ext cx="2947261" cy="228101"/>
          </a:xfrm>
          <a:prstGeom prst="rect">
            <a:avLst/>
          </a:prstGeom>
        </p:spPr>
        <p:txBody>
          <a:bodyPr vert="horz" lIns="45720" tIns="0" rIns="45720" bIns="0" anchor="b">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a:t>2D Example for quadrupole MQXA</a:t>
            </a:r>
          </a:p>
        </p:txBody>
      </p:sp>
      <p:pic>
        <p:nvPicPr>
          <p:cNvPr id="17" name="Picture 2">
            <a:extLst>
              <a:ext uri="{FF2B5EF4-FFF2-40B4-BE49-F238E27FC236}">
                <a16:creationId xmlns:a16="http://schemas.microsoft.com/office/drawing/2014/main" id="{D1D00A30-6A1B-4256-91CB-B141472664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1424" y="1100656"/>
            <a:ext cx="2119100" cy="21006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a:extLst>
              <a:ext uri="{FF2B5EF4-FFF2-40B4-BE49-F238E27FC236}">
                <a16:creationId xmlns:a16="http://schemas.microsoft.com/office/drawing/2014/main" id="{F14B6322-6BC5-4811-ACA7-53228F71876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8281"/>
          <a:stretch/>
        </p:blipFill>
        <p:spPr bwMode="auto">
          <a:xfrm>
            <a:off x="7516363" y="1100656"/>
            <a:ext cx="3091875" cy="2099672"/>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55222891-47A6-46D6-BDD9-AA17C41D8743}"/>
              </a:ext>
            </a:extLst>
          </p:cNvPr>
          <p:cNvSpPr txBox="1"/>
          <p:nvPr/>
        </p:nvSpPr>
        <p:spPr>
          <a:xfrm>
            <a:off x="7745005" y="770794"/>
            <a:ext cx="3302107" cy="307777"/>
          </a:xfrm>
          <a:prstGeom prst="rect">
            <a:avLst/>
          </a:prstGeom>
        </p:spPr>
        <p:txBody>
          <a:bodyPr vert="horz" lIns="45720" tIns="0" rIns="45720" bIns="0" anchor="b">
            <a:normAutofit/>
          </a:bodyPr>
          <a:lstStyle>
            <a:defPPr>
              <a:defRPr lang="en-US"/>
            </a:defPPr>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dirty="0"/>
              <a:t>3D Example of a CCT magnet</a:t>
            </a:r>
          </a:p>
        </p:txBody>
      </p:sp>
      <p:pic>
        <p:nvPicPr>
          <p:cNvPr id="20" name="Picture 6">
            <a:extLst>
              <a:ext uri="{FF2B5EF4-FFF2-40B4-BE49-F238E27FC236}">
                <a16:creationId xmlns:a16="http://schemas.microsoft.com/office/drawing/2014/main" id="{56EEBF8E-0566-45A8-B711-231305D3653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90796" y="1078571"/>
            <a:ext cx="3120312" cy="2100906"/>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1A6581D9-2F37-4E2C-95E2-2FDBFEA97C67}"/>
              </a:ext>
            </a:extLst>
          </p:cNvPr>
          <p:cNvSpPr txBox="1"/>
          <p:nvPr/>
        </p:nvSpPr>
        <p:spPr>
          <a:xfrm>
            <a:off x="3931612" y="724099"/>
            <a:ext cx="3302107" cy="307777"/>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dirty="0"/>
              <a:t>3D Example of a NI HTS coil</a:t>
            </a:r>
          </a:p>
        </p:txBody>
      </p:sp>
      <p:sp>
        <p:nvSpPr>
          <p:cNvPr id="22" name="Text Placeholder 2">
            <a:extLst>
              <a:ext uri="{FF2B5EF4-FFF2-40B4-BE49-F238E27FC236}">
                <a16:creationId xmlns:a16="http://schemas.microsoft.com/office/drawing/2014/main" id="{EF5DEFD2-3E99-4F6A-8A00-C50E4CDA0534}"/>
              </a:ext>
            </a:extLst>
          </p:cNvPr>
          <p:cNvSpPr txBox="1">
            <a:spLocks/>
          </p:cNvSpPr>
          <p:nvPr/>
        </p:nvSpPr>
        <p:spPr>
          <a:xfrm>
            <a:off x="339262" y="3334118"/>
            <a:ext cx="2877442" cy="653622"/>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71450" indent="-171450">
              <a:buFont typeface="Arial" panose="020B0604020202020204" pitchFamily="34" charset="0"/>
              <a:buChar char="•"/>
            </a:pPr>
            <a:r>
              <a:rPr lang="en-GB" sz="1100" dirty="0"/>
              <a:t>B and M calculation for LEDET</a:t>
            </a:r>
          </a:p>
          <a:p>
            <a:pPr marL="171450" indent="-171450">
              <a:buFont typeface="Arial" panose="020B0604020202020204" pitchFamily="34" charset="0"/>
              <a:buChar char="•"/>
            </a:pPr>
            <a:r>
              <a:rPr lang="en-GB" sz="1100" dirty="0"/>
              <a:t>Stand-alone quench simulations</a:t>
            </a:r>
          </a:p>
          <a:p>
            <a:pPr marL="171450" indent="-171450">
              <a:buFont typeface="Arial" panose="020B0604020202020204" pitchFamily="34" charset="0"/>
              <a:buChar char="•"/>
            </a:pPr>
            <a:r>
              <a:rPr lang="en-GB" sz="1100" dirty="0"/>
              <a:t>Thermal transient and steady state sim.</a:t>
            </a:r>
          </a:p>
        </p:txBody>
      </p:sp>
      <p:sp>
        <p:nvSpPr>
          <p:cNvPr id="23" name="Text Placeholder 2">
            <a:extLst>
              <a:ext uri="{FF2B5EF4-FFF2-40B4-BE49-F238E27FC236}">
                <a16:creationId xmlns:a16="http://schemas.microsoft.com/office/drawing/2014/main" id="{82D19459-5141-4737-90C5-65C457923A7C}"/>
              </a:ext>
            </a:extLst>
          </p:cNvPr>
          <p:cNvSpPr txBox="1">
            <a:spLocks/>
          </p:cNvSpPr>
          <p:nvPr/>
        </p:nvSpPr>
        <p:spPr>
          <a:xfrm>
            <a:off x="3505609" y="3322764"/>
            <a:ext cx="3587858" cy="653622"/>
          </a:xfrm>
          <a:prstGeom prst="rect">
            <a:avLst/>
          </a:prstGeom>
        </p:spPr>
        <p:txBody>
          <a:bodyPr vert="horz" lIns="45720" tIns="0" rIns="45720" bIns="0" anchor="b">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71450" indent="-171450">
              <a:buFont typeface="Arial" panose="020B0604020202020204" pitchFamily="34" charset="0"/>
              <a:buChar char="•"/>
            </a:pPr>
            <a:r>
              <a:rPr lang="en-GB" sz="1100" dirty="0"/>
              <a:t>HTS coils ramp up and down simulations</a:t>
            </a:r>
          </a:p>
          <a:p>
            <a:pPr marL="171450" indent="-171450">
              <a:buFont typeface="Arial" panose="020B0604020202020204" pitchFamily="34" charset="0"/>
              <a:buChar char="•"/>
            </a:pPr>
            <a:r>
              <a:rPr lang="en-GB" sz="1100" dirty="0"/>
              <a:t>HTS coils quench simulations</a:t>
            </a:r>
          </a:p>
          <a:p>
            <a:pPr marL="171450" indent="-171450">
              <a:buFont typeface="Arial" panose="020B0604020202020204" pitchFamily="34" charset="0"/>
              <a:buChar char="•"/>
            </a:pPr>
            <a:r>
              <a:rPr lang="en-GB" sz="1100" dirty="0"/>
              <a:t>Coils with insulation, no-insulation, partial- insulation.</a:t>
            </a:r>
          </a:p>
        </p:txBody>
      </p:sp>
      <p:sp>
        <p:nvSpPr>
          <p:cNvPr id="24" name="Text Placeholder 2">
            <a:extLst>
              <a:ext uri="{FF2B5EF4-FFF2-40B4-BE49-F238E27FC236}">
                <a16:creationId xmlns:a16="http://schemas.microsoft.com/office/drawing/2014/main" id="{2AB7232A-2A48-4B41-A169-86B397F4994A}"/>
              </a:ext>
            </a:extLst>
          </p:cNvPr>
          <p:cNvSpPr txBox="1">
            <a:spLocks/>
          </p:cNvSpPr>
          <p:nvPr/>
        </p:nvSpPr>
        <p:spPr>
          <a:xfrm>
            <a:off x="7516887" y="3369989"/>
            <a:ext cx="3587858" cy="653622"/>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71450" indent="-171450">
              <a:buFont typeface="Arial" panose="020B0604020202020204" pitchFamily="34" charset="0"/>
              <a:buChar char="•"/>
            </a:pPr>
            <a:r>
              <a:rPr lang="en-GB" sz="1100" dirty="0"/>
              <a:t>B and M calculation for LEDET</a:t>
            </a:r>
          </a:p>
          <a:p>
            <a:pPr marL="171450" indent="-171450">
              <a:buFont typeface="Arial" panose="020B0604020202020204" pitchFamily="34" charset="0"/>
              <a:buChar char="•"/>
            </a:pPr>
            <a:r>
              <a:rPr lang="en-GB" sz="1100" dirty="0"/>
              <a:t>Eddy currents in the formers</a:t>
            </a:r>
          </a:p>
          <a:p>
            <a:pPr marL="171450" indent="-171450">
              <a:buFont typeface="Arial" panose="020B0604020202020204" pitchFamily="34" charset="0"/>
              <a:buChar char="•"/>
            </a:pPr>
            <a:r>
              <a:rPr lang="en-GB" sz="1100" dirty="0"/>
              <a:t>Temperature of the formers</a:t>
            </a:r>
          </a:p>
          <a:p>
            <a:pPr marL="171450" indent="-171450">
              <a:buFont typeface="Arial" panose="020B0604020202020204" pitchFamily="34" charset="0"/>
              <a:buChar char="•"/>
            </a:pPr>
            <a:r>
              <a:rPr lang="en-GB" sz="1100" dirty="0"/>
              <a:t>No plans for a stand alone quench simulation</a:t>
            </a:r>
          </a:p>
        </p:txBody>
      </p:sp>
      <p:pic>
        <p:nvPicPr>
          <p:cNvPr id="25" name="Picture 24" descr="Chart, sunburst chart&#10;&#10;Description automatically generated">
            <a:extLst>
              <a:ext uri="{FF2B5EF4-FFF2-40B4-BE49-F238E27FC236}">
                <a16:creationId xmlns:a16="http://schemas.microsoft.com/office/drawing/2014/main" id="{4A0D5AA1-A8BE-4742-A684-2A705D0A0CC5}"/>
              </a:ext>
            </a:extLst>
          </p:cNvPr>
          <p:cNvPicPr>
            <a:picLocks noChangeAspect="1"/>
          </p:cNvPicPr>
          <p:nvPr/>
        </p:nvPicPr>
        <p:blipFill>
          <a:blip r:embed="rId8"/>
          <a:stretch>
            <a:fillRect/>
          </a:stretch>
        </p:blipFill>
        <p:spPr>
          <a:xfrm>
            <a:off x="634573" y="4054898"/>
            <a:ext cx="2338329" cy="2055518"/>
          </a:xfrm>
          <a:prstGeom prst="rect">
            <a:avLst/>
          </a:prstGeom>
        </p:spPr>
      </p:pic>
      <p:sp>
        <p:nvSpPr>
          <p:cNvPr id="26" name="Text Placeholder 2">
            <a:extLst>
              <a:ext uri="{FF2B5EF4-FFF2-40B4-BE49-F238E27FC236}">
                <a16:creationId xmlns:a16="http://schemas.microsoft.com/office/drawing/2014/main" id="{C95AEF94-F649-4326-8F9B-0E5396F91009}"/>
              </a:ext>
            </a:extLst>
          </p:cNvPr>
          <p:cNvSpPr txBox="1">
            <a:spLocks/>
          </p:cNvSpPr>
          <p:nvPr/>
        </p:nvSpPr>
        <p:spPr>
          <a:xfrm>
            <a:off x="3143022" y="4864797"/>
            <a:ext cx="2680039" cy="653622"/>
          </a:xfrm>
          <a:prstGeom prst="rect">
            <a:avLst/>
          </a:prstGeom>
        </p:spPr>
        <p:txBody>
          <a:bodyPr vert="horz" lIns="45720" tIns="0" rIns="45720" bIns="0" anchor="b">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71450" indent="-171450">
              <a:buFont typeface="Arial" panose="020B0604020202020204" pitchFamily="34" charset="0"/>
              <a:buChar char="•"/>
            </a:pPr>
            <a:r>
              <a:rPr lang="en-GB" sz="1100" dirty="0"/>
              <a:t>Induced currents in all metal parts.</a:t>
            </a:r>
          </a:p>
          <a:p>
            <a:pPr marL="171450" indent="-171450">
              <a:buFont typeface="Arial" panose="020B0604020202020204" pitchFamily="34" charset="0"/>
              <a:buChar char="•"/>
            </a:pPr>
            <a:r>
              <a:rPr lang="en-GB" sz="1100" dirty="0"/>
              <a:t>Joule heating due to induced currents.</a:t>
            </a:r>
          </a:p>
          <a:p>
            <a:pPr marL="171450" indent="-171450">
              <a:buFont typeface="Arial" panose="020B0604020202020204" pitchFamily="34" charset="0"/>
              <a:buChar char="•"/>
            </a:pPr>
            <a:r>
              <a:rPr lang="en-GB" sz="1100" dirty="0"/>
              <a:t>IFCC and ISCC to be introduced.</a:t>
            </a:r>
          </a:p>
        </p:txBody>
      </p:sp>
      <p:sp>
        <p:nvSpPr>
          <p:cNvPr id="27" name="TextBox 26">
            <a:extLst>
              <a:ext uri="{FF2B5EF4-FFF2-40B4-BE49-F238E27FC236}">
                <a16:creationId xmlns:a16="http://schemas.microsoft.com/office/drawing/2014/main" id="{0278C22C-AC83-4135-9A68-7E97D42880CC}"/>
              </a:ext>
            </a:extLst>
          </p:cNvPr>
          <p:cNvSpPr txBox="1"/>
          <p:nvPr/>
        </p:nvSpPr>
        <p:spPr>
          <a:xfrm>
            <a:off x="2831989" y="4536345"/>
            <a:ext cx="3302107" cy="307777"/>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1800" dirty="0">
                <a:effectLst/>
                <a:latin typeface="Calibri" panose="020F0502020204030204" pitchFamily="34" charset="0"/>
                <a:ea typeface="Calibri" panose="020F0502020204030204" pitchFamily="34" charset="0"/>
              </a:rPr>
              <a:t>&lt;- 2D coupled Th-EM for E-CLIQ</a:t>
            </a:r>
            <a:endParaRPr lang="en-GB" dirty="0"/>
          </a:p>
        </p:txBody>
      </p:sp>
      <p:pic>
        <p:nvPicPr>
          <p:cNvPr id="28" name="Picture 27" descr="Diagram, schematic&#10;&#10;Description automatically generated">
            <a:extLst>
              <a:ext uri="{FF2B5EF4-FFF2-40B4-BE49-F238E27FC236}">
                <a16:creationId xmlns:a16="http://schemas.microsoft.com/office/drawing/2014/main" id="{64F4C832-9B60-4A3F-AD9D-4BF55CE6416A}"/>
              </a:ext>
            </a:extLst>
          </p:cNvPr>
          <p:cNvPicPr>
            <a:picLocks noChangeAspect="1"/>
          </p:cNvPicPr>
          <p:nvPr/>
        </p:nvPicPr>
        <p:blipFill>
          <a:blip r:embed="rId9"/>
          <a:stretch>
            <a:fillRect/>
          </a:stretch>
        </p:blipFill>
        <p:spPr>
          <a:xfrm>
            <a:off x="8586125" y="5022279"/>
            <a:ext cx="1668866" cy="1064927"/>
          </a:xfrm>
          <a:prstGeom prst="rect">
            <a:avLst/>
          </a:prstGeom>
        </p:spPr>
      </p:pic>
      <p:pic>
        <p:nvPicPr>
          <p:cNvPr id="29" name="Picture 28" descr="A picture containing plastic&#10;&#10;Description automatically generated">
            <a:extLst>
              <a:ext uri="{FF2B5EF4-FFF2-40B4-BE49-F238E27FC236}">
                <a16:creationId xmlns:a16="http://schemas.microsoft.com/office/drawing/2014/main" id="{54D8430A-95F7-43A7-8B07-9359BF2C0003}"/>
              </a:ext>
            </a:extLst>
          </p:cNvPr>
          <p:cNvPicPr>
            <a:picLocks noChangeAspect="1"/>
          </p:cNvPicPr>
          <p:nvPr/>
        </p:nvPicPr>
        <p:blipFill>
          <a:blip r:embed="rId10"/>
          <a:stretch>
            <a:fillRect/>
          </a:stretch>
        </p:blipFill>
        <p:spPr>
          <a:xfrm>
            <a:off x="6884298" y="4996444"/>
            <a:ext cx="1532238" cy="1090762"/>
          </a:xfrm>
          <a:prstGeom prst="rect">
            <a:avLst/>
          </a:prstGeom>
        </p:spPr>
      </p:pic>
      <p:sp>
        <p:nvSpPr>
          <p:cNvPr id="30" name="TextBox 29">
            <a:extLst>
              <a:ext uri="{FF2B5EF4-FFF2-40B4-BE49-F238E27FC236}">
                <a16:creationId xmlns:a16="http://schemas.microsoft.com/office/drawing/2014/main" id="{A4F34B04-7F19-4CE6-8678-6C4214AEE541}"/>
              </a:ext>
            </a:extLst>
          </p:cNvPr>
          <p:cNvSpPr txBox="1"/>
          <p:nvPr/>
        </p:nvSpPr>
        <p:spPr>
          <a:xfrm>
            <a:off x="7599042" y="4251491"/>
            <a:ext cx="2377411" cy="307777"/>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1800" dirty="0">
                <a:effectLst/>
                <a:latin typeface="Calibri" panose="020F0502020204030204" pitchFamily="34" charset="0"/>
                <a:ea typeface="Calibri" panose="020F0502020204030204" pitchFamily="34" charset="0"/>
              </a:rPr>
              <a:t>GMSH for E-CLIQ</a:t>
            </a:r>
          </a:p>
        </p:txBody>
      </p:sp>
      <p:sp>
        <p:nvSpPr>
          <p:cNvPr id="31" name="Text Placeholder 2">
            <a:extLst>
              <a:ext uri="{FF2B5EF4-FFF2-40B4-BE49-F238E27FC236}">
                <a16:creationId xmlns:a16="http://schemas.microsoft.com/office/drawing/2014/main" id="{F3E21D16-BABF-4339-88B7-F8497133725B}"/>
              </a:ext>
            </a:extLst>
          </p:cNvPr>
          <p:cNvSpPr txBox="1">
            <a:spLocks/>
          </p:cNvSpPr>
          <p:nvPr/>
        </p:nvSpPr>
        <p:spPr>
          <a:xfrm>
            <a:off x="6969859" y="4506698"/>
            <a:ext cx="3474990" cy="414263"/>
          </a:xfrm>
          <a:prstGeom prst="rect">
            <a:avLst/>
          </a:prstGeom>
        </p:spPr>
        <p:txBody>
          <a:bodyPr vert="horz" lIns="45720" tIns="0" rIns="45720" bIns="0" anchor="b">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71450" indent="-171450">
              <a:buFont typeface="Arial" panose="020B0604020202020204" pitchFamily="34" charset="0"/>
              <a:buChar char="•"/>
            </a:pPr>
            <a:r>
              <a:rPr lang="en-GB" sz="1100" dirty="0"/>
              <a:t>Gmsh used to create 3d models of small demonstrator formers that can be 3d printed.</a:t>
            </a:r>
          </a:p>
        </p:txBody>
      </p:sp>
      <p:pic>
        <p:nvPicPr>
          <p:cNvPr id="32" name="Picture 2">
            <a:extLst>
              <a:ext uri="{FF2B5EF4-FFF2-40B4-BE49-F238E27FC236}">
                <a16:creationId xmlns:a16="http://schemas.microsoft.com/office/drawing/2014/main" id="{092D1E20-0D59-4589-B82F-539CDD6B075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857367" y="5156193"/>
            <a:ext cx="1299885" cy="385632"/>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a:extLst>
              <a:ext uri="{FF2B5EF4-FFF2-40B4-BE49-F238E27FC236}">
                <a16:creationId xmlns:a16="http://schemas.microsoft.com/office/drawing/2014/main" id="{25F02E0C-9213-4252-B118-139FEDF8305A}"/>
              </a:ext>
            </a:extLst>
          </p:cNvPr>
          <p:cNvSpPr txBox="1"/>
          <p:nvPr/>
        </p:nvSpPr>
        <p:spPr>
          <a:xfrm>
            <a:off x="10981946" y="4475141"/>
            <a:ext cx="1076559" cy="589192"/>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2800" b="1" dirty="0">
                <a:solidFill>
                  <a:schemeClr val="accent1">
                    <a:lumMod val="10000"/>
                  </a:schemeClr>
                </a:solidFill>
                <a:latin typeface="Calibri" panose="020F0502020204030204" pitchFamily="34" charset="0"/>
                <a:ea typeface="Calibri" panose="020F0502020204030204" pitchFamily="34" charset="0"/>
              </a:rPr>
              <a:t>GetDP</a:t>
            </a:r>
            <a:endParaRPr lang="en-GB" sz="2800" b="1" dirty="0">
              <a:solidFill>
                <a:schemeClr val="accent1">
                  <a:lumMod val="10000"/>
                </a:schemeClr>
              </a:solidFill>
              <a:effectLst/>
              <a:latin typeface="Calibri" panose="020F0502020204030204" pitchFamily="34" charset="0"/>
              <a:ea typeface="Calibri" panose="020F0502020204030204" pitchFamily="34" charset="0"/>
            </a:endParaRPr>
          </a:p>
        </p:txBody>
      </p:sp>
      <p:sp>
        <p:nvSpPr>
          <p:cNvPr id="34" name="TextBox 33">
            <a:extLst>
              <a:ext uri="{FF2B5EF4-FFF2-40B4-BE49-F238E27FC236}">
                <a16:creationId xmlns:a16="http://schemas.microsoft.com/office/drawing/2014/main" id="{1F1F103C-6DA3-4BD0-A17A-DE87079A27DC}"/>
              </a:ext>
            </a:extLst>
          </p:cNvPr>
          <p:cNvSpPr txBox="1"/>
          <p:nvPr/>
        </p:nvSpPr>
        <p:spPr>
          <a:xfrm>
            <a:off x="11030282" y="4026474"/>
            <a:ext cx="1076559" cy="548857"/>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2800" b="1" dirty="0">
                <a:solidFill>
                  <a:schemeClr val="accent1">
                    <a:lumMod val="10000"/>
                  </a:schemeClr>
                </a:solidFill>
                <a:latin typeface="Calibri" panose="020F0502020204030204" pitchFamily="34" charset="0"/>
                <a:ea typeface="Calibri" panose="020F0502020204030204" pitchFamily="34" charset="0"/>
              </a:rPr>
              <a:t>Gmsh</a:t>
            </a:r>
            <a:endParaRPr lang="en-GB" sz="2800" b="1" dirty="0">
              <a:solidFill>
                <a:schemeClr val="accent1">
                  <a:lumMod val="10000"/>
                </a:schemeClr>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2893761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a:latin typeface="Calibri" panose="020F0502020204030204" pitchFamily="34" charset="0"/>
                <a:cs typeface="Calibri" panose="020F0502020204030204" pitchFamily="34" charset="0"/>
              </a:rPr>
              <a:t>ProteCCT (Protection of Canted-Cosine-Theta) type magnets</a:t>
            </a:r>
            <a:endParaRPr lang="en-GB" dirty="0"/>
          </a:p>
        </p:txBody>
      </p:sp>
      <p:grpSp>
        <p:nvGrpSpPr>
          <p:cNvPr id="3" name="Group 2">
            <a:extLst>
              <a:ext uri="{FF2B5EF4-FFF2-40B4-BE49-F238E27FC236}">
                <a16:creationId xmlns:a16="http://schemas.microsoft.com/office/drawing/2014/main" id="{2CB673E1-5D0F-4642-9FA3-AB2FED3E05FF}"/>
              </a:ext>
            </a:extLst>
          </p:cNvPr>
          <p:cNvGrpSpPr/>
          <p:nvPr/>
        </p:nvGrpSpPr>
        <p:grpSpPr>
          <a:xfrm>
            <a:off x="4726286" y="614477"/>
            <a:ext cx="3198514" cy="4958877"/>
            <a:chOff x="314083" y="1191005"/>
            <a:chExt cx="3772142" cy="5068665"/>
          </a:xfrm>
        </p:grpSpPr>
        <p:grpSp>
          <p:nvGrpSpPr>
            <p:cNvPr id="4" name="Group 3">
              <a:extLst>
                <a:ext uri="{FF2B5EF4-FFF2-40B4-BE49-F238E27FC236}">
                  <a16:creationId xmlns:a16="http://schemas.microsoft.com/office/drawing/2014/main" id="{67F742E7-59ED-41FA-BDDA-80FD622FD53E}"/>
                </a:ext>
              </a:extLst>
            </p:cNvPr>
            <p:cNvGrpSpPr/>
            <p:nvPr/>
          </p:nvGrpSpPr>
          <p:grpSpPr>
            <a:xfrm>
              <a:off x="327992" y="1191005"/>
              <a:ext cx="3758233" cy="4390586"/>
              <a:chOff x="394667" y="1057655"/>
              <a:chExt cx="3758233" cy="4390586"/>
            </a:xfrm>
          </p:grpSpPr>
          <p:pic>
            <p:nvPicPr>
              <p:cNvPr id="6" name="Picture 5">
                <a:extLst>
                  <a:ext uri="{FF2B5EF4-FFF2-40B4-BE49-F238E27FC236}">
                    <a16:creationId xmlns:a16="http://schemas.microsoft.com/office/drawing/2014/main" id="{80AF25EB-86C3-4A81-8DCB-7E34FF1193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667" y="1470295"/>
                <a:ext cx="3758233" cy="3977946"/>
              </a:xfrm>
              <a:prstGeom prst="rect">
                <a:avLst/>
              </a:prstGeom>
            </p:spPr>
          </p:pic>
          <p:sp>
            <p:nvSpPr>
              <p:cNvPr id="7" name="Curved Down Arrow 28">
                <a:extLst>
                  <a:ext uri="{FF2B5EF4-FFF2-40B4-BE49-F238E27FC236}">
                    <a16:creationId xmlns:a16="http://schemas.microsoft.com/office/drawing/2014/main" id="{27F02190-A397-4499-9888-F690FCF38B6F}"/>
                  </a:ext>
                </a:extLst>
              </p:cNvPr>
              <p:cNvSpPr/>
              <p:nvPr/>
            </p:nvSpPr>
            <p:spPr>
              <a:xfrm>
                <a:off x="1249680" y="1670318"/>
                <a:ext cx="742950" cy="371475"/>
              </a:xfrm>
              <a:prstGeom prst="curved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8" name="Curved Down Arrow 30">
                <a:extLst>
                  <a:ext uri="{FF2B5EF4-FFF2-40B4-BE49-F238E27FC236}">
                    <a16:creationId xmlns:a16="http://schemas.microsoft.com/office/drawing/2014/main" id="{45351942-8DCE-46C1-ACDD-63C89C61253D}"/>
                  </a:ext>
                </a:extLst>
              </p:cNvPr>
              <p:cNvSpPr/>
              <p:nvPr/>
            </p:nvSpPr>
            <p:spPr>
              <a:xfrm>
                <a:off x="2065019" y="1670317"/>
                <a:ext cx="742950" cy="371475"/>
              </a:xfrm>
              <a:prstGeom prst="curved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9" name="TextBox 8">
                <a:extLst>
                  <a:ext uri="{FF2B5EF4-FFF2-40B4-BE49-F238E27FC236}">
                    <a16:creationId xmlns:a16="http://schemas.microsoft.com/office/drawing/2014/main" id="{90953426-9802-495E-AC78-C9D48738605D}"/>
                  </a:ext>
                </a:extLst>
              </p:cNvPr>
              <p:cNvSpPr txBox="1"/>
              <p:nvPr/>
            </p:nvSpPr>
            <p:spPr>
              <a:xfrm>
                <a:off x="394667" y="1057655"/>
                <a:ext cx="394171" cy="626098"/>
              </a:xfrm>
              <a:prstGeom prst="rect">
                <a:avLst/>
              </a:prstGeom>
              <a:noFill/>
            </p:spPr>
            <p:txBody>
              <a:bodyPr wrap="none" rtlCol="0">
                <a:spAutoFit/>
              </a:bodyPr>
              <a:lstStyle/>
              <a:p>
                <a:endParaRPr lang="en-GB" sz="1600" dirty="0"/>
              </a:p>
            </p:txBody>
          </p:sp>
        </p:grpSp>
        <p:sp>
          <p:nvSpPr>
            <p:cNvPr id="5" name="TextBox 4">
              <a:extLst>
                <a:ext uri="{FF2B5EF4-FFF2-40B4-BE49-F238E27FC236}">
                  <a16:creationId xmlns:a16="http://schemas.microsoft.com/office/drawing/2014/main" id="{87C48AA2-BC46-45CE-A913-4C9F33A20A02}"/>
                </a:ext>
              </a:extLst>
            </p:cNvPr>
            <p:cNvSpPr txBox="1"/>
            <p:nvPr/>
          </p:nvSpPr>
          <p:spPr>
            <a:xfrm>
              <a:off x="314083" y="5633571"/>
              <a:ext cx="3657600" cy="626099"/>
            </a:xfrm>
            <a:prstGeom prst="rect">
              <a:avLst/>
            </a:prstGeom>
            <a:noFill/>
          </p:spPr>
          <p:txBody>
            <a:bodyPr wrap="square" rtlCol="0">
              <a:spAutoFit/>
            </a:bodyPr>
            <a:lstStyle/>
            <a:p>
              <a:pPr algn="ctr"/>
              <a:endParaRPr lang="en-US" sz="1600" i="1" dirty="0">
                <a:latin typeface="Calibri" panose="020F0502020204030204" pitchFamily="34" charset="0"/>
                <a:sym typeface="Wingdings" panose="05000000000000000000" pitchFamily="2" charset="2"/>
              </a:endParaRPr>
            </a:p>
          </p:txBody>
        </p:sp>
      </p:grpSp>
      <p:pic>
        <p:nvPicPr>
          <p:cNvPr id="10" name="Picture 9">
            <a:extLst>
              <a:ext uri="{FF2B5EF4-FFF2-40B4-BE49-F238E27FC236}">
                <a16:creationId xmlns:a16="http://schemas.microsoft.com/office/drawing/2014/main" id="{62606D8A-5040-4D8B-86E1-2B369694226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04986" y="1416423"/>
            <a:ext cx="4231076" cy="3354984"/>
          </a:xfrm>
          <a:prstGeom prst="rect">
            <a:avLst/>
          </a:prstGeom>
        </p:spPr>
      </p:pic>
      <p:pic>
        <p:nvPicPr>
          <p:cNvPr id="12" name="Picture 11">
            <a:extLst>
              <a:ext uri="{FF2B5EF4-FFF2-40B4-BE49-F238E27FC236}">
                <a16:creationId xmlns:a16="http://schemas.microsoft.com/office/drawing/2014/main" id="{ABA099FC-8E68-47E1-9D18-9E013DB4F710}"/>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115708" y="1569915"/>
            <a:ext cx="3939269" cy="3048001"/>
          </a:xfrm>
          <a:prstGeom prst="rect">
            <a:avLst/>
          </a:prstGeom>
        </p:spPr>
      </p:pic>
      <p:sp>
        <p:nvSpPr>
          <p:cNvPr id="23" name="Rectangle 22"/>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To simulate </a:t>
            </a:r>
            <a:r>
              <a:rPr lang="en-GB" sz="2000" dirty="0">
                <a:solidFill>
                  <a:srgbClr val="000000"/>
                </a:solidFill>
                <a:latin typeface="Calibri" panose="020F0502020204030204" pitchFamily="34" charset="0"/>
                <a:cs typeface="Calibri" panose="020F0502020204030204" pitchFamily="34" charset="0"/>
              </a:rPr>
              <a:t>electro-magnetic and thermal transients in canted-cosine-theta (CCT) </a:t>
            </a:r>
            <a:r>
              <a:rPr lang="en-US" sz="2000" dirty="0">
                <a:solidFill>
                  <a:srgbClr val="000000"/>
                </a:solidFill>
                <a:latin typeface="Calibri" panose="020F0502020204030204" pitchFamily="34" charset="0"/>
                <a:cs typeface="Calibri" panose="020F0502020204030204" pitchFamily="34" charset="0"/>
              </a:rPr>
              <a:t>using finite-differences method</a:t>
            </a:r>
          </a:p>
        </p:txBody>
      </p:sp>
      <p:pic>
        <p:nvPicPr>
          <p:cNvPr id="24" name="Picture 2" descr="MATLAB logo and symbol, meaning, history, PNG">
            <a:extLst>
              <a:ext uri="{FF2B5EF4-FFF2-40B4-BE49-F238E27FC236}">
                <a16:creationId xmlns:a16="http://schemas.microsoft.com/office/drawing/2014/main" id="{EFDD97F0-33AC-4A78-A9DF-042FE1724DF4}"/>
              </a:ext>
            </a:extLst>
          </p:cNvPr>
          <p:cNvPicPr>
            <a:picLocks noChangeAspect="1" noChangeArrowheads="1"/>
          </p:cNvPicPr>
          <p:nvPr/>
        </p:nvPicPr>
        <p:blipFill rotWithShape="1">
          <a:blip r:embed="rId5" cstate="hqprint">
            <a:extLst>
              <a:ext uri="{28A0092B-C50C-407E-A947-70E740481C1C}">
                <a14:useLocalDpi xmlns:a14="http://schemas.microsoft.com/office/drawing/2010/main" val="0"/>
              </a:ext>
            </a:extLst>
          </a:blip>
          <a:srcRect t="27131" b="26027"/>
          <a:stretch/>
        </p:blipFill>
        <p:spPr bwMode="auto">
          <a:xfrm>
            <a:off x="10251638" y="4864159"/>
            <a:ext cx="1278300" cy="33681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Microsoft Excel 2016 - license - 1 PC - 065-08601 - Business Applications -  CDW.CA">
            <a:extLst>
              <a:ext uri="{FF2B5EF4-FFF2-40B4-BE49-F238E27FC236}">
                <a16:creationId xmlns:a16="http://schemas.microsoft.com/office/drawing/2014/main" id="{3CF5E55E-8D51-40B1-870E-83456AAC47B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42502" y="5456679"/>
            <a:ext cx="703023" cy="50383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447E1F23-F8D3-4F55-B8B0-7CA4829EC94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44193" y="5539463"/>
            <a:ext cx="789661" cy="273344"/>
          </a:xfrm>
          <a:prstGeom prst="rect">
            <a:avLst/>
          </a:prstGeom>
        </p:spPr>
      </p:pic>
      <p:sp>
        <p:nvSpPr>
          <p:cNvPr id="16" name="Right Arrow 12">
            <a:extLst>
              <a:ext uri="{FF2B5EF4-FFF2-40B4-BE49-F238E27FC236}">
                <a16:creationId xmlns:a16="http://schemas.microsoft.com/office/drawing/2014/main" id="{D128AF6B-A26A-4E22-9757-9F9766B1542A}"/>
              </a:ext>
            </a:extLst>
          </p:cNvPr>
          <p:cNvSpPr/>
          <p:nvPr/>
        </p:nvSpPr>
        <p:spPr>
          <a:xfrm>
            <a:off x="10599420" y="5539463"/>
            <a:ext cx="609600" cy="29491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2548497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7607977"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a:latin typeface="Calibri" panose="020F0502020204030204" pitchFamily="34" charset="0"/>
                <a:cs typeface="Calibri" panose="020F0502020204030204" pitchFamily="34" charset="0"/>
              </a:rPr>
              <a:t>SING (STEAM Integrated Network Generator)</a:t>
            </a:r>
            <a:endParaRPr lang="en-GB" dirty="0"/>
          </a:p>
        </p:txBody>
      </p:sp>
      <p:grpSp>
        <p:nvGrpSpPr>
          <p:cNvPr id="5" name="Group 4">
            <a:extLst>
              <a:ext uri="{FF2B5EF4-FFF2-40B4-BE49-F238E27FC236}">
                <a16:creationId xmlns:a16="http://schemas.microsoft.com/office/drawing/2014/main" id="{DA6617EC-12D6-46A3-90E0-F560448C115E}"/>
              </a:ext>
            </a:extLst>
          </p:cNvPr>
          <p:cNvGrpSpPr/>
          <p:nvPr/>
        </p:nvGrpSpPr>
        <p:grpSpPr>
          <a:xfrm>
            <a:off x="10978141" y="929056"/>
            <a:ext cx="1087035" cy="649156"/>
            <a:chOff x="3904127" y="1596730"/>
            <a:chExt cx="1506746" cy="988721"/>
          </a:xfrm>
        </p:grpSpPr>
        <p:pic>
          <p:nvPicPr>
            <p:cNvPr id="6" name="Picture 8" descr="Electrical engineering| Creaform Engineering">
              <a:extLst>
                <a:ext uri="{FF2B5EF4-FFF2-40B4-BE49-F238E27FC236}">
                  <a16:creationId xmlns:a16="http://schemas.microsoft.com/office/drawing/2014/main" id="{8D4525CD-C87D-4950-BF34-D35C1A9152FD}"/>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4153497" y="1867886"/>
              <a:ext cx="1055298" cy="5996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OrCAD Logo - LogoDix">
              <a:extLst>
                <a:ext uri="{FF2B5EF4-FFF2-40B4-BE49-F238E27FC236}">
                  <a16:creationId xmlns:a16="http://schemas.microsoft.com/office/drawing/2014/main" id="{DA3C0E12-7829-4A39-8FFC-270D4F35D1B0}"/>
                </a:ext>
              </a:extLst>
            </p:cNvPr>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l="18344" t="22388" r="18381" b="36092"/>
            <a:stretch/>
          </p:blipFill>
          <p:spPr bwMode="auto">
            <a:xfrm>
              <a:off x="3904127" y="1596730"/>
              <a:ext cx="1506746" cy="988721"/>
            </a:xfrm>
            <a:prstGeom prst="rect">
              <a:avLst/>
            </a:prstGeom>
            <a:noFill/>
            <a:extLst>
              <a:ext uri="{909E8E84-426E-40DD-AFC4-6F175D3DCCD1}">
                <a14:hiddenFill xmlns:a14="http://schemas.microsoft.com/office/drawing/2010/main">
                  <a:solidFill>
                    <a:srgbClr val="FFFFFF"/>
                  </a:solidFill>
                </a14:hiddenFill>
              </a:ext>
            </a:extLst>
          </p:spPr>
        </p:pic>
      </p:grpSp>
      <p:pic>
        <p:nvPicPr>
          <p:cNvPr id="8" name="Picture 7">
            <a:extLst>
              <a:ext uri="{FF2B5EF4-FFF2-40B4-BE49-F238E27FC236}">
                <a16:creationId xmlns:a16="http://schemas.microsoft.com/office/drawing/2014/main" id="{97F54B6A-B523-4D0B-BDF3-7EE917D9E0D5}"/>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437638" y="4951868"/>
            <a:ext cx="391647" cy="729176"/>
          </a:xfrm>
          <a:prstGeom prst="rect">
            <a:avLst/>
          </a:prstGeom>
        </p:spPr>
      </p:pic>
      <p:pic>
        <p:nvPicPr>
          <p:cNvPr id="9" name="Picture 2"/>
          <p:cNvPicPr>
            <a:picLocks noChangeAspect="1" noChangeArrowheads="1"/>
          </p:cNvPicPr>
          <p:nvPr/>
        </p:nvPicPr>
        <p:blipFill>
          <a:blip r:embed="rId5"/>
          <a:srcRect/>
          <a:stretch>
            <a:fillRect/>
          </a:stretch>
        </p:blipFill>
        <p:spPr bwMode="auto">
          <a:xfrm>
            <a:off x="219184" y="865721"/>
            <a:ext cx="4610099" cy="1418492"/>
          </a:xfrm>
          <a:prstGeom prst="rect">
            <a:avLst/>
          </a:prstGeom>
          <a:noFill/>
          <a:ln w="9525">
            <a:noFill/>
            <a:miter lim="800000"/>
            <a:headEnd/>
            <a:tailEnd/>
          </a:ln>
          <a:effectLst/>
        </p:spPr>
      </p:pic>
      <p:sp>
        <p:nvSpPr>
          <p:cNvPr id="10" name="Pfeil nach rechts 15"/>
          <p:cNvSpPr/>
          <p:nvPr/>
        </p:nvSpPr>
        <p:spPr>
          <a:xfrm>
            <a:off x="5177348" y="1574967"/>
            <a:ext cx="48479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Pfeil nach rechts 16"/>
          <p:cNvSpPr/>
          <p:nvPr/>
        </p:nvSpPr>
        <p:spPr>
          <a:xfrm>
            <a:off x="7979021" y="1326788"/>
            <a:ext cx="48479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3" name="Picture 4"/>
          <p:cNvPicPr>
            <a:picLocks noChangeAspect="1" noChangeArrowheads="1"/>
          </p:cNvPicPr>
          <p:nvPr/>
        </p:nvPicPr>
        <p:blipFill>
          <a:blip r:embed="rId6"/>
          <a:srcRect/>
          <a:stretch>
            <a:fillRect/>
          </a:stretch>
        </p:blipFill>
        <p:spPr bwMode="auto">
          <a:xfrm>
            <a:off x="9038615" y="465785"/>
            <a:ext cx="1798446" cy="2022827"/>
          </a:xfrm>
          <a:prstGeom prst="rect">
            <a:avLst/>
          </a:prstGeom>
          <a:noFill/>
          <a:ln w="9525">
            <a:noFill/>
            <a:miter lim="800000"/>
            <a:headEnd/>
            <a:tailEnd/>
          </a:ln>
          <a:effectLst/>
        </p:spPr>
      </p:pic>
      <p:sp>
        <p:nvSpPr>
          <p:cNvPr id="14" name="Textfeld 19"/>
          <p:cNvSpPr txBox="1"/>
          <p:nvPr/>
        </p:nvSpPr>
        <p:spPr>
          <a:xfrm>
            <a:off x="10494339" y="401952"/>
            <a:ext cx="1474763" cy="276999"/>
          </a:xfrm>
          <a:prstGeom prst="rect">
            <a:avLst/>
          </a:prstGeom>
          <a:noFill/>
        </p:spPr>
        <p:txBody>
          <a:bodyPr wrap="none" lIns="0" tIns="0" rIns="0" bIns="0" rtlCol="0">
            <a:spAutoFit/>
          </a:bodyPr>
          <a:lstStyle/>
          <a:p>
            <a:pPr algn="l"/>
            <a:r>
              <a:rPr lang="de-DE" b="1" dirty="0"/>
              <a:t>Circuit.cir file</a:t>
            </a:r>
          </a:p>
        </p:txBody>
      </p:sp>
      <p:sp>
        <p:nvSpPr>
          <p:cNvPr id="16" name="Textfeld 21"/>
          <p:cNvSpPr txBox="1"/>
          <p:nvPr/>
        </p:nvSpPr>
        <p:spPr>
          <a:xfrm>
            <a:off x="1642504" y="1301213"/>
            <a:ext cx="1923604" cy="276999"/>
          </a:xfrm>
          <a:prstGeom prst="rect">
            <a:avLst/>
          </a:prstGeom>
          <a:solidFill>
            <a:schemeClr val="bg1"/>
          </a:solidFill>
        </p:spPr>
        <p:txBody>
          <a:bodyPr wrap="none" lIns="0" tIns="0" rIns="0" bIns="0" rtlCol="0">
            <a:spAutoFit/>
          </a:bodyPr>
          <a:lstStyle/>
          <a:p>
            <a:pPr algn="l"/>
            <a:r>
              <a:rPr lang="de-DE" b="1" dirty="0"/>
              <a:t>Circuit schematic</a:t>
            </a:r>
          </a:p>
        </p:txBody>
      </p:sp>
      <p:sp>
        <p:nvSpPr>
          <p:cNvPr id="18" name="Rectangle 17"/>
          <p:cNvSpPr/>
          <p:nvPr/>
        </p:nvSpPr>
        <p:spPr>
          <a:xfrm>
            <a:off x="104985" y="4816154"/>
            <a:ext cx="9032418" cy="1279846"/>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SING is used to automatically generate PSPICE and LTSPICE circuit models relying on shared sub-components. The tool was re-written in Python (ParserPSPICE) in 2022.</a:t>
            </a:r>
          </a:p>
          <a:p>
            <a:pPr fontAlgn="t"/>
            <a:r>
              <a:rPr lang="en-US" sz="2000" dirty="0">
                <a:solidFill>
                  <a:srgbClr val="000000"/>
                </a:solidFill>
                <a:latin typeface="Calibri" panose="020F0502020204030204" pitchFamily="34" charset="0"/>
                <a:cs typeface="Calibri" panose="020F0502020204030204" pitchFamily="34" charset="0"/>
              </a:rPr>
              <a:t>→ </a:t>
            </a:r>
            <a:r>
              <a:rPr lang="en-GB" sz="2000" dirty="0">
                <a:solidFill>
                  <a:srgbClr val="000000"/>
                </a:solidFill>
                <a:latin typeface="Calibri" panose="020F0502020204030204" pitchFamily="34" charset="0"/>
                <a:cs typeface="Calibri" panose="020F0502020204030204" pitchFamily="34" charset="0"/>
              </a:rPr>
              <a:t>Automatic generation of frequency-domain model of a magnet in resistive or superconducting state starting from STEAM input files.</a:t>
            </a:r>
            <a:endParaRPr lang="en-US" sz="2000" dirty="0">
              <a:solidFill>
                <a:srgbClr val="000000"/>
              </a:solidFill>
              <a:latin typeface="Calibri" panose="020F0502020204030204" pitchFamily="34" charset="0"/>
              <a:cs typeface="Calibri" panose="020F0502020204030204" pitchFamily="34" charset="0"/>
            </a:endParaRPr>
          </a:p>
        </p:txBody>
      </p:sp>
      <p:pic>
        <p:nvPicPr>
          <p:cNvPr id="19" name="Pictur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79441" y="5013050"/>
            <a:ext cx="789661" cy="273344"/>
          </a:xfrm>
          <a:prstGeom prst="rect">
            <a:avLst/>
          </a:prstGeom>
        </p:spPr>
      </p:pic>
      <p:pic>
        <p:nvPicPr>
          <p:cNvPr id="20" name="Picture 2">
            <a:extLst>
              <a:ext uri="{FF2B5EF4-FFF2-40B4-BE49-F238E27FC236}">
                <a16:creationId xmlns:a16="http://schemas.microsoft.com/office/drawing/2014/main" id="{A9068536-B72E-46BF-8238-14BBC2AF167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24328" y="5444634"/>
            <a:ext cx="1299885" cy="385632"/>
          </a:xfrm>
          <a:prstGeom prst="rect">
            <a:avLst/>
          </a:prstGeom>
          <a:noFill/>
          <a:extLst>
            <a:ext uri="{909E8E84-426E-40DD-AFC4-6F175D3DCCD1}">
              <a14:hiddenFill xmlns:a14="http://schemas.microsoft.com/office/drawing/2010/main">
                <a:solidFill>
                  <a:srgbClr val="FFFFFF"/>
                </a:solidFill>
              </a14:hiddenFill>
            </a:ext>
          </a:extLst>
        </p:spPr>
      </p:pic>
      <p:sp>
        <p:nvSpPr>
          <p:cNvPr id="2" name="Right Arrow 1"/>
          <p:cNvSpPr/>
          <p:nvPr/>
        </p:nvSpPr>
        <p:spPr>
          <a:xfrm>
            <a:off x="10129520" y="5149722"/>
            <a:ext cx="609600" cy="29491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22" name="Textfeld 20">
            <a:extLst>
              <a:ext uri="{FF2B5EF4-FFF2-40B4-BE49-F238E27FC236}">
                <a16:creationId xmlns:a16="http://schemas.microsoft.com/office/drawing/2014/main" id="{DC1BF6DA-77BC-BAB8-8CC0-9D984911210F}"/>
              </a:ext>
            </a:extLst>
          </p:cNvPr>
          <p:cNvSpPr txBox="1"/>
          <p:nvPr/>
        </p:nvSpPr>
        <p:spPr>
          <a:xfrm>
            <a:off x="5935037" y="1397594"/>
            <a:ext cx="1798447" cy="830997"/>
          </a:xfrm>
          <a:prstGeom prst="rect">
            <a:avLst/>
          </a:prstGeom>
          <a:solidFill>
            <a:schemeClr val="bg1"/>
          </a:solidFill>
        </p:spPr>
        <p:txBody>
          <a:bodyPr wrap="square" lIns="0" tIns="0" rIns="0" bIns="0" rtlCol="0">
            <a:spAutoFit/>
          </a:bodyPr>
          <a:lstStyle/>
          <a:p>
            <a:pPr algn="l"/>
            <a:r>
              <a:rPr lang="en-GB" b="1" dirty="0"/>
              <a:t>YAML file with circuit information</a:t>
            </a:r>
          </a:p>
        </p:txBody>
      </p:sp>
      <p:pic>
        <p:nvPicPr>
          <p:cNvPr id="23" name="Picture 22">
            <a:extLst>
              <a:ext uri="{FF2B5EF4-FFF2-40B4-BE49-F238E27FC236}">
                <a16:creationId xmlns:a16="http://schemas.microsoft.com/office/drawing/2014/main" id="{2D136D07-755E-C763-D4E8-7D97DACD7CA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65691" y="978521"/>
            <a:ext cx="789661" cy="273344"/>
          </a:xfrm>
          <a:prstGeom prst="rect">
            <a:avLst/>
          </a:prstGeom>
        </p:spPr>
      </p:pic>
      <p:sp>
        <p:nvSpPr>
          <p:cNvPr id="24" name="Pfeil nach rechts 15">
            <a:extLst>
              <a:ext uri="{FF2B5EF4-FFF2-40B4-BE49-F238E27FC236}">
                <a16:creationId xmlns:a16="http://schemas.microsoft.com/office/drawing/2014/main" id="{85F67AE1-2C99-396B-CB95-84D2E744CC79}"/>
              </a:ext>
            </a:extLst>
          </p:cNvPr>
          <p:cNvSpPr/>
          <p:nvPr/>
        </p:nvSpPr>
        <p:spPr>
          <a:xfrm rot="10800000">
            <a:off x="7920936" y="1594925"/>
            <a:ext cx="48479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5" name="TextBox 24">
            <a:extLst>
              <a:ext uri="{FF2B5EF4-FFF2-40B4-BE49-F238E27FC236}">
                <a16:creationId xmlns:a16="http://schemas.microsoft.com/office/drawing/2014/main" id="{8E3D6E8E-9209-3AA3-3DB3-6168D84FA58D}"/>
              </a:ext>
            </a:extLst>
          </p:cNvPr>
          <p:cNvSpPr txBox="1"/>
          <p:nvPr/>
        </p:nvSpPr>
        <p:spPr>
          <a:xfrm>
            <a:off x="7810500" y="1821202"/>
            <a:ext cx="817312"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(SING)</a:t>
            </a:r>
            <a:endParaRPr lang="en-GB" dirty="0"/>
          </a:p>
        </p:txBody>
      </p:sp>
      <p:pic>
        <p:nvPicPr>
          <p:cNvPr id="26" name="Content Placeholder 19" descr="Chart&#10;&#10;Description automatically generated">
            <a:extLst>
              <a:ext uri="{FF2B5EF4-FFF2-40B4-BE49-F238E27FC236}">
                <a16:creationId xmlns:a16="http://schemas.microsoft.com/office/drawing/2014/main" id="{2F61E1EB-CFB2-D683-45BD-7F90DEE5D5FD}"/>
              </a:ext>
            </a:extLst>
          </p:cNvPr>
          <p:cNvPicPr>
            <a:picLocks noChangeAspect="1"/>
          </p:cNvPicPr>
          <p:nvPr/>
        </p:nvPicPr>
        <p:blipFill>
          <a:blip r:embed="rId9"/>
          <a:stretch>
            <a:fillRect/>
          </a:stretch>
        </p:blipFill>
        <p:spPr>
          <a:xfrm>
            <a:off x="7313223" y="2639754"/>
            <a:ext cx="3240477" cy="2083351"/>
          </a:xfrm>
          <a:prstGeom prst="rect">
            <a:avLst/>
          </a:prstGeom>
        </p:spPr>
      </p:pic>
      <p:sp>
        <p:nvSpPr>
          <p:cNvPr id="27" name="TextBox 26">
            <a:extLst>
              <a:ext uri="{FF2B5EF4-FFF2-40B4-BE49-F238E27FC236}">
                <a16:creationId xmlns:a16="http://schemas.microsoft.com/office/drawing/2014/main" id="{BFEB8F2E-A47E-8A8F-3CEF-9E4BA5BD0BD2}"/>
              </a:ext>
            </a:extLst>
          </p:cNvPr>
          <p:cNvSpPr txBox="1"/>
          <p:nvPr/>
        </p:nvSpPr>
        <p:spPr>
          <a:xfrm>
            <a:off x="7495173" y="992000"/>
            <a:ext cx="1566333"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ParserPSPICE </a:t>
            </a:r>
            <a:endParaRPr lang="en-GB" dirty="0"/>
          </a:p>
        </p:txBody>
      </p:sp>
      <p:pic>
        <p:nvPicPr>
          <p:cNvPr id="28" name="Picture 27" descr="Chart, sunburst chart&#10;&#10;Description automatically generated">
            <a:extLst>
              <a:ext uri="{FF2B5EF4-FFF2-40B4-BE49-F238E27FC236}">
                <a16:creationId xmlns:a16="http://schemas.microsoft.com/office/drawing/2014/main" id="{53112391-9671-E78A-50F6-4E76EE99EBD5}"/>
              </a:ext>
            </a:extLst>
          </p:cNvPr>
          <p:cNvPicPr>
            <a:picLocks noChangeAspect="1"/>
          </p:cNvPicPr>
          <p:nvPr/>
        </p:nvPicPr>
        <p:blipFill>
          <a:blip r:embed="rId10"/>
          <a:stretch>
            <a:fillRect/>
          </a:stretch>
        </p:blipFill>
        <p:spPr>
          <a:xfrm rot="8100000">
            <a:off x="849390" y="2749491"/>
            <a:ext cx="1848087" cy="1851276"/>
          </a:xfrm>
          <a:prstGeom prst="snip1Rect">
            <a:avLst>
              <a:gd name="adj" fmla="val 32583"/>
            </a:avLst>
          </a:prstGeom>
        </p:spPr>
      </p:pic>
      <p:pic>
        <p:nvPicPr>
          <p:cNvPr id="29" name="Content Placeholder 8" descr="Diagram, schematic&#10;&#10;Description automatically generated">
            <a:extLst>
              <a:ext uri="{FF2B5EF4-FFF2-40B4-BE49-F238E27FC236}">
                <a16:creationId xmlns:a16="http://schemas.microsoft.com/office/drawing/2014/main" id="{800E0289-7744-0B6B-7D74-378124F80F62}"/>
              </a:ext>
            </a:extLst>
          </p:cNvPr>
          <p:cNvPicPr>
            <a:picLocks noChangeAspect="1"/>
          </p:cNvPicPr>
          <p:nvPr/>
        </p:nvPicPr>
        <p:blipFill>
          <a:blip r:embed="rId11"/>
          <a:stretch>
            <a:fillRect/>
          </a:stretch>
        </p:blipFill>
        <p:spPr>
          <a:xfrm>
            <a:off x="3930718" y="3141092"/>
            <a:ext cx="2486163" cy="1017256"/>
          </a:xfrm>
          <a:prstGeom prst="rect">
            <a:avLst/>
          </a:prstGeom>
        </p:spPr>
      </p:pic>
      <p:sp>
        <p:nvSpPr>
          <p:cNvPr id="30" name="Pfeil nach rechts 15">
            <a:extLst>
              <a:ext uri="{FF2B5EF4-FFF2-40B4-BE49-F238E27FC236}">
                <a16:creationId xmlns:a16="http://schemas.microsoft.com/office/drawing/2014/main" id="{17DDF84D-5AEB-1408-1928-FE8DBE85AE70}"/>
              </a:ext>
            </a:extLst>
          </p:cNvPr>
          <p:cNvSpPr/>
          <p:nvPr/>
        </p:nvSpPr>
        <p:spPr>
          <a:xfrm>
            <a:off x="3081310" y="3583226"/>
            <a:ext cx="48479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1" name="Title 1">
            <a:extLst>
              <a:ext uri="{FF2B5EF4-FFF2-40B4-BE49-F238E27FC236}">
                <a16:creationId xmlns:a16="http://schemas.microsoft.com/office/drawing/2014/main" id="{31FAD8DB-E6D4-A6C0-AB14-33779EF17827}"/>
              </a:ext>
            </a:extLst>
          </p:cNvPr>
          <p:cNvSpPr txBox="1">
            <a:spLocks/>
          </p:cNvSpPr>
          <p:nvPr/>
        </p:nvSpPr>
        <p:spPr>
          <a:xfrm>
            <a:off x="104985" y="2488612"/>
            <a:ext cx="7607977"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a:latin typeface="Calibri" panose="020F0502020204030204" pitchFamily="34" charset="0"/>
                <a:cs typeface="Calibri" panose="020F0502020204030204" pitchFamily="34" charset="0"/>
              </a:rPr>
              <a:t>Frequency-domain model generator</a:t>
            </a:r>
            <a:endParaRPr lang="en-GB" dirty="0"/>
          </a:p>
        </p:txBody>
      </p:sp>
      <p:sp>
        <p:nvSpPr>
          <p:cNvPr id="32" name="Pfeil nach rechts 15">
            <a:extLst>
              <a:ext uri="{FF2B5EF4-FFF2-40B4-BE49-F238E27FC236}">
                <a16:creationId xmlns:a16="http://schemas.microsoft.com/office/drawing/2014/main" id="{B8FE96BB-9B3F-8C30-3F53-8D3C70B62930}"/>
              </a:ext>
            </a:extLst>
          </p:cNvPr>
          <p:cNvSpPr/>
          <p:nvPr/>
        </p:nvSpPr>
        <p:spPr>
          <a:xfrm>
            <a:off x="6713510" y="3553423"/>
            <a:ext cx="48479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3" name="TextBox 32">
            <a:extLst>
              <a:ext uri="{FF2B5EF4-FFF2-40B4-BE49-F238E27FC236}">
                <a16:creationId xmlns:a16="http://schemas.microsoft.com/office/drawing/2014/main" id="{7B759D90-42DD-5D1E-CBD4-55CDD02F4C8A}"/>
              </a:ext>
            </a:extLst>
          </p:cNvPr>
          <p:cNvSpPr txBox="1"/>
          <p:nvPr/>
        </p:nvSpPr>
        <p:spPr>
          <a:xfrm>
            <a:off x="10353055" y="3102123"/>
            <a:ext cx="1566333" cy="1200329"/>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Magnet or circuit impedance vs frequency</a:t>
            </a:r>
            <a:endParaRPr lang="en-GB" dirty="0"/>
          </a:p>
        </p:txBody>
      </p:sp>
      <p:sp>
        <p:nvSpPr>
          <p:cNvPr id="34" name="TextBox 33">
            <a:extLst>
              <a:ext uri="{FF2B5EF4-FFF2-40B4-BE49-F238E27FC236}">
                <a16:creationId xmlns:a16="http://schemas.microsoft.com/office/drawing/2014/main" id="{AE267D9A-E3A1-334F-CDC0-A8F2F63A8F93}"/>
              </a:ext>
            </a:extLst>
          </p:cNvPr>
          <p:cNvSpPr txBox="1"/>
          <p:nvPr/>
        </p:nvSpPr>
        <p:spPr>
          <a:xfrm>
            <a:off x="2965247" y="3844297"/>
            <a:ext cx="1566333" cy="646331"/>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R, L, C calculation</a:t>
            </a:r>
            <a:r>
              <a:rPr lang="en-US" sz="1800" dirty="0">
                <a:solidFill>
                  <a:srgbClr val="000000"/>
                </a:solidFill>
                <a:latin typeface="Calibri" panose="020F0502020204030204" pitchFamily="34" charset="0"/>
                <a:cs typeface="Calibri" panose="020F0502020204030204" pitchFamily="34" charset="0"/>
              </a:rPr>
              <a:t> </a:t>
            </a:r>
            <a:endParaRPr lang="en-GB" dirty="0"/>
          </a:p>
        </p:txBody>
      </p:sp>
      <p:sp>
        <p:nvSpPr>
          <p:cNvPr id="35" name="TextBox 34">
            <a:extLst>
              <a:ext uri="{FF2B5EF4-FFF2-40B4-BE49-F238E27FC236}">
                <a16:creationId xmlns:a16="http://schemas.microsoft.com/office/drawing/2014/main" id="{FAE29B10-CE49-2C0A-8CB4-41AC2B3D510D}"/>
              </a:ext>
            </a:extLst>
          </p:cNvPr>
          <p:cNvSpPr txBox="1"/>
          <p:nvPr/>
        </p:nvSpPr>
        <p:spPr>
          <a:xfrm>
            <a:off x="6612734" y="3871436"/>
            <a:ext cx="700489"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Solve</a:t>
            </a:r>
            <a:endParaRPr lang="en-GB" dirty="0"/>
          </a:p>
        </p:txBody>
      </p:sp>
      <p:sp>
        <p:nvSpPr>
          <p:cNvPr id="37" name="TextBox 36">
            <a:extLst>
              <a:ext uri="{FF2B5EF4-FFF2-40B4-BE49-F238E27FC236}">
                <a16:creationId xmlns:a16="http://schemas.microsoft.com/office/drawing/2014/main" id="{A3B6049C-B69A-BB50-C859-CC56E5D75004}"/>
              </a:ext>
            </a:extLst>
          </p:cNvPr>
          <p:cNvSpPr txBox="1"/>
          <p:nvPr/>
        </p:nvSpPr>
        <p:spPr>
          <a:xfrm>
            <a:off x="4112795" y="4284059"/>
            <a:ext cx="2486163" cy="369332"/>
          </a:xfrm>
          <a:prstGeom prst="rect">
            <a:avLst/>
          </a:prstGeom>
          <a:noFill/>
        </p:spPr>
        <p:txBody>
          <a:bodyPr wrap="square">
            <a:spAutoFit/>
          </a:bodyPr>
          <a:lstStyle>
            <a:defPPr>
              <a:defRPr lang="en-US"/>
            </a:defPPr>
            <a:lvl1pPr>
              <a:defRPr>
                <a:solidFill>
                  <a:srgbClr val="000000"/>
                </a:solidFill>
                <a:latin typeface="Calibri" panose="020F0502020204030204" pitchFamily="34" charset="0"/>
                <a:cs typeface="Calibri" panose="020F0502020204030204" pitchFamily="34" charset="0"/>
              </a:defRPr>
            </a:lvl1pPr>
          </a:lstStyle>
          <a:p>
            <a:r>
              <a:rPr lang="en-GB" dirty="0"/>
              <a:t>PSPICE frequency model</a:t>
            </a:r>
          </a:p>
        </p:txBody>
      </p:sp>
    </p:spTree>
    <p:extLst>
      <p:ext uri="{BB962C8B-B14F-4D97-AF65-F5344CB8AC3E}">
        <p14:creationId xmlns:p14="http://schemas.microsoft.com/office/powerpoint/2010/main" val="18917639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COSIM (Co-operative Simulation)</a:t>
            </a:r>
            <a:endParaRPr lang="en-GB" dirty="0"/>
          </a:p>
        </p:txBody>
      </p:sp>
      <p:pic>
        <p:nvPicPr>
          <p:cNvPr id="3" name="Picture 2">
            <a:extLst>
              <a:ext uri="{FF2B5EF4-FFF2-40B4-BE49-F238E27FC236}">
                <a16:creationId xmlns:a16="http://schemas.microsoft.com/office/drawing/2014/main" id="{97F54B6A-B523-4D0B-BDF3-7EE917D9E0D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563380" y="5383744"/>
            <a:ext cx="391647" cy="729176"/>
          </a:xfrm>
          <a:prstGeom prst="rect">
            <a:avLst/>
          </a:prstGeom>
        </p:spPr>
      </p:pic>
      <p:pic>
        <p:nvPicPr>
          <p:cNvPr id="16" name="Obraz 2">
            <a:extLst>
              <a:ext uri="{FF2B5EF4-FFF2-40B4-BE49-F238E27FC236}">
                <a16:creationId xmlns:a16="http://schemas.microsoft.com/office/drawing/2014/main" id="{6EFC89D9-F435-4252-9CCB-5627C1B802B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1178545" y="5644254"/>
            <a:ext cx="876432" cy="417991"/>
          </a:xfrm>
          <a:prstGeom prst="rect">
            <a:avLst/>
          </a:prstGeom>
        </p:spPr>
      </p:pic>
      <p:pic>
        <p:nvPicPr>
          <p:cNvPr id="18" name="Picture 17"/>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12246" y="676428"/>
            <a:ext cx="6994315" cy="1956690"/>
          </a:xfrm>
          <a:prstGeom prst="rect">
            <a:avLst/>
          </a:prstGeom>
          <a:solidFill>
            <a:schemeClr val="bg1">
              <a:alpha val="75000"/>
            </a:schemeClr>
          </a:solidFill>
        </p:spPr>
      </p:pic>
      <p:sp>
        <p:nvSpPr>
          <p:cNvPr id="19" name="Rectangle 18"/>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To </a:t>
            </a:r>
            <a:r>
              <a:rPr lang="en-GB" sz="2000" dirty="0">
                <a:solidFill>
                  <a:srgbClr val="000000"/>
                </a:solidFill>
                <a:latin typeface="Calibri" panose="020F0502020204030204" pitchFamily="34" charset="0"/>
                <a:cs typeface="Calibri" panose="020F0502020204030204" pitchFamily="34" charset="0"/>
              </a:rPr>
              <a:t>run co-operative simulations of models developed in different software</a:t>
            </a:r>
          </a:p>
          <a:p>
            <a:pPr fontAlgn="t"/>
            <a:r>
              <a:rPr lang="en-US" sz="2000" dirty="0">
                <a:solidFill>
                  <a:srgbClr val="000000"/>
                </a:solidFill>
                <a:latin typeface="Calibri" panose="020F0502020204030204" pitchFamily="34" charset="0"/>
                <a:cs typeface="Calibri" panose="020F0502020204030204" pitchFamily="34" charset="0"/>
              </a:rPr>
              <a:t>→</a:t>
            </a:r>
            <a:r>
              <a:rPr lang="en-GB" sz="2000" dirty="0">
                <a:solidFill>
                  <a:srgbClr val="000000"/>
                </a:solidFill>
                <a:latin typeface="Calibri" panose="020F0502020204030204" pitchFamily="34" charset="0"/>
                <a:cs typeface="Calibri" panose="020F0502020204030204" pitchFamily="34" charset="0"/>
              </a:rPr>
              <a:t> Main use case is to couple magnet level models to circuit models</a:t>
            </a:r>
            <a:endParaRPr lang="en-US" sz="2000" dirty="0">
              <a:solidFill>
                <a:srgbClr val="000000"/>
              </a:solidFill>
              <a:latin typeface="Calibri" panose="020F0502020204030204" pitchFamily="34" charset="0"/>
              <a:cs typeface="Calibri" panose="020F0502020204030204" pitchFamily="34" charset="0"/>
            </a:endParaRPr>
          </a:p>
        </p:txBody>
      </p:sp>
      <p:pic>
        <p:nvPicPr>
          <p:cNvPr id="20" name="Picture 19"/>
          <p:cNvPicPr>
            <a:picLocks noChangeAspect="1"/>
          </p:cNvPicPr>
          <p:nvPr/>
        </p:nvPicPr>
        <p:blipFill>
          <a:blip r:embed="rId5"/>
          <a:stretch>
            <a:fillRect/>
          </a:stretch>
        </p:blipFill>
        <p:spPr>
          <a:xfrm>
            <a:off x="4639939" y="2717722"/>
            <a:ext cx="4140200" cy="2292919"/>
          </a:xfrm>
          <a:prstGeom prst="rect">
            <a:avLst/>
          </a:prstGeom>
        </p:spPr>
      </p:pic>
      <p:pic>
        <p:nvPicPr>
          <p:cNvPr id="21" name="Content Placeholder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3486" y="1104136"/>
            <a:ext cx="4471214" cy="3352681"/>
          </a:xfrm>
          <a:prstGeom prst="rect">
            <a:avLst/>
          </a:prstGeom>
        </p:spPr>
      </p:pic>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73443" y="2821955"/>
            <a:ext cx="2779874" cy="2084452"/>
          </a:xfrm>
          <a:prstGeom prst="rect">
            <a:avLst/>
          </a:prstGeom>
        </p:spPr>
      </p:pic>
    </p:spTree>
    <p:extLst>
      <p:ext uri="{BB962C8B-B14F-4D97-AF65-F5344CB8AC3E}">
        <p14:creationId xmlns:p14="http://schemas.microsoft.com/office/powerpoint/2010/main" val="41587634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(Consecutive) Analysis</a:t>
            </a:r>
            <a:endParaRPr lang="en-GB" dirty="0"/>
          </a:p>
        </p:txBody>
      </p:sp>
      <p:pic>
        <p:nvPicPr>
          <p:cNvPr id="10" name="Picture 9">
            <a:extLst>
              <a:ext uri="{FF2B5EF4-FFF2-40B4-BE49-F238E27FC236}">
                <a16:creationId xmlns:a16="http://schemas.microsoft.com/office/drawing/2014/main" id="{14863A44-3A55-BAB7-9333-E116BC437A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36541" y="5286394"/>
            <a:ext cx="789661" cy="273344"/>
          </a:xfrm>
          <a:prstGeom prst="rect">
            <a:avLst/>
          </a:prstGeom>
        </p:spPr>
      </p:pic>
      <p:pic>
        <p:nvPicPr>
          <p:cNvPr id="11" name="Picture 2">
            <a:extLst>
              <a:ext uri="{FF2B5EF4-FFF2-40B4-BE49-F238E27FC236}">
                <a16:creationId xmlns:a16="http://schemas.microsoft.com/office/drawing/2014/main" id="{D0629C50-A34D-50D8-E523-85EBDBD6C5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81428" y="5717978"/>
            <a:ext cx="1299885" cy="38563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BDF5BB9-4DB3-EA31-4BB1-1FC537A7B950}"/>
              </a:ext>
            </a:extLst>
          </p:cNvPr>
          <p:cNvPicPr>
            <a:picLocks noChangeAspect="1"/>
          </p:cNvPicPr>
          <p:nvPr/>
        </p:nvPicPr>
        <p:blipFill>
          <a:blip r:embed="rId4"/>
          <a:stretch>
            <a:fillRect/>
          </a:stretch>
        </p:blipFill>
        <p:spPr>
          <a:xfrm>
            <a:off x="286999" y="1715079"/>
            <a:ext cx="3912919" cy="2602352"/>
          </a:xfrm>
          <a:prstGeom prst="rect">
            <a:avLst/>
          </a:prstGeom>
        </p:spPr>
      </p:pic>
      <p:sp>
        <p:nvSpPr>
          <p:cNvPr id="15" name="Rectangle 14">
            <a:extLst>
              <a:ext uri="{FF2B5EF4-FFF2-40B4-BE49-F238E27FC236}">
                <a16:creationId xmlns:a16="http://schemas.microsoft.com/office/drawing/2014/main" id="{99877DDC-7EFB-38C3-57AE-23832E53627F}"/>
              </a:ext>
            </a:extLst>
          </p:cNvPr>
          <p:cNvSpPr/>
          <p:nvPr/>
        </p:nvSpPr>
        <p:spPr>
          <a:xfrm>
            <a:off x="104985" y="4668348"/>
            <a:ext cx="9667666" cy="144356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a:t>
            </a:r>
            <a:r>
              <a:rPr lang="en-GB" sz="2000" dirty="0">
                <a:solidFill>
                  <a:srgbClr val="000000"/>
                </a:solidFill>
                <a:latin typeface="Calibri" panose="020F0502020204030204" pitchFamily="34" charset="0"/>
                <a:cs typeface="Calibri" panose="020F0502020204030204" pitchFamily="34" charset="0"/>
              </a:rPr>
              <a:t>To programmatically setup folders, change model parameters, and run models</a:t>
            </a:r>
          </a:p>
          <a:p>
            <a:pPr fontAlgn="t"/>
            <a:r>
              <a:rPr lang="en-US" sz="2000" dirty="0">
                <a:solidFill>
                  <a:srgbClr val="000000"/>
                </a:solidFill>
                <a:latin typeface="Calibri" panose="020F0502020204030204" pitchFamily="34" charset="0"/>
                <a:cs typeface="Calibri" panose="020F0502020204030204" pitchFamily="34" charset="0"/>
              </a:rPr>
              <a:t>→ Done with a dedicated yaml file per analysis to allow to keep history of what was done</a:t>
            </a:r>
            <a:endParaRPr lang="en-GB" sz="2000" dirty="0">
              <a:solidFill>
                <a:srgbClr val="000000"/>
              </a:solidFill>
              <a:latin typeface="Calibri" panose="020F0502020204030204" pitchFamily="34" charset="0"/>
              <a:cs typeface="Calibri" panose="020F0502020204030204" pitchFamily="34" charset="0"/>
            </a:endParaRPr>
          </a:p>
          <a:p>
            <a:pPr fontAlgn="t"/>
            <a:r>
              <a:rPr lang="en-US" sz="2000" dirty="0">
                <a:solidFill>
                  <a:srgbClr val="000000"/>
                </a:solidFill>
                <a:latin typeface="Calibri" panose="020F0502020204030204" pitchFamily="34" charset="0"/>
                <a:cs typeface="Calibri" panose="020F0502020204030204" pitchFamily="34" charset="0"/>
              </a:rPr>
              <a:t>→</a:t>
            </a:r>
            <a:r>
              <a:rPr lang="en-GB" sz="2000" dirty="0">
                <a:solidFill>
                  <a:srgbClr val="000000"/>
                </a:solidFill>
                <a:latin typeface="Calibri" panose="020F0502020204030204" pitchFamily="34" charset="0"/>
                <a:cs typeface="Calibri" panose="020F0502020204030204" pitchFamily="34" charset="0"/>
              </a:rPr>
              <a:t> Records which versions of software have been used for analysis</a:t>
            </a:r>
          </a:p>
          <a:p>
            <a:pPr fontAlgn="t"/>
            <a:r>
              <a:rPr lang="en-US" sz="2000" dirty="0">
                <a:solidFill>
                  <a:srgbClr val="000000"/>
                </a:solidFill>
                <a:latin typeface="Calibri" panose="020F0502020204030204" pitchFamily="34" charset="0"/>
                <a:cs typeface="Calibri" panose="020F0502020204030204" pitchFamily="34" charset="0"/>
              </a:rPr>
              <a:t>→ Greatly simplifies model setup and allows for changes to the reference models.</a:t>
            </a:r>
          </a:p>
        </p:txBody>
      </p:sp>
      <p:sp>
        <p:nvSpPr>
          <p:cNvPr id="23" name="Rectangle: Rounded Corners 22">
            <a:extLst>
              <a:ext uri="{FF2B5EF4-FFF2-40B4-BE49-F238E27FC236}">
                <a16:creationId xmlns:a16="http://schemas.microsoft.com/office/drawing/2014/main" id="{BD03F570-6591-9C74-DF0D-1ED2D3B0110C}"/>
              </a:ext>
            </a:extLst>
          </p:cNvPr>
          <p:cNvSpPr/>
          <p:nvPr/>
        </p:nvSpPr>
        <p:spPr>
          <a:xfrm>
            <a:off x="453377" y="746085"/>
            <a:ext cx="1351624" cy="5377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Setup folder</a:t>
            </a:r>
          </a:p>
        </p:txBody>
      </p:sp>
      <p:sp>
        <p:nvSpPr>
          <p:cNvPr id="24" name="Pfeil nach rechts 15">
            <a:extLst>
              <a:ext uri="{FF2B5EF4-FFF2-40B4-BE49-F238E27FC236}">
                <a16:creationId xmlns:a16="http://schemas.microsoft.com/office/drawing/2014/main" id="{CBBD0B4A-AFDA-FF0A-EC06-E7FC937D4597}"/>
              </a:ext>
            </a:extLst>
          </p:cNvPr>
          <p:cNvSpPr/>
          <p:nvPr/>
        </p:nvSpPr>
        <p:spPr>
          <a:xfrm>
            <a:off x="1900946" y="926066"/>
            <a:ext cx="338031"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5" name="Rectangle: Rounded Corners 24">
            <a:extLst>
              <a:ext uri="{FF2B5EF4-FFF2-40B4-BE49-F238E27FC236}">
                <a16:creationId xmlns:a16="http://schemas.microsoft.com/office/drawing/2014/main" id="{CAA408DA-143E-5719-7B54-AD34EC8777BA}"/>
              </a:ext>
            </a:extLst>
          </p:cNvPr>
          <p:cNvSpPr/>
          <p:nvPr/>
        </p:nvSpPr>
        <p:spPr>
          <a:xfrm>
            <a:off x="2506065" y="704907"/>
            <a:ext cx="1351624" cy="59707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Load reference model</a:t>
            </a:r>
          </a:p>
        </p:txBody>
      </p:sp>
      <p:sp>
        <p:nvSpPr>
          <p:cNvPr id="26" name="Pfeil nach rechts 15">
            <a:extLst>
              <a:ext uri="{FF2B5EF4-FFF2-40B4-BE49-F238E27FC236}">
                <a16:creationId xmlns:a16="http://schemas.microsoft.com/office/drawing/2014/main" id="{8B8BE652-D539-49B0-E5F1-822972BD3939}"/>
              </a:ext>
            </a:extLst>
          </p:cNvPr>
          <p:cNvSpPr/>
          <p:nvPr/>
        </p:nvSpPr>
        <p:spPr>
          <a:xfrm>
            <a:off x="4199918" y="917094"/>
            <a:ext cx="338031"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7" name="Rectangle: Rounded Corners 26">
            <a:extLst>
              <a:ext uri="{FF2B5EF4-FFF2-40B4-BE49-F238E27FC236}">
                <a16:creationId xmlns:a16="http://schemas.microsoft.com/office/drawing/2014/main" id="{E5B49F6D-EB1A-42DB-E976-A6C15E147E09}"/>
              </a:ext>
            </a:extLst>
          </p:cNvPr>
          <p:cNvSpPr/>
          <p:nvPr/>
        </p:nvSpPr>
        <p:spPr>
          <a:xfrm>
            <a:off x="4880178" y="432195"/>
            <a:ext cx="1778853" cy="128716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Change something in the model</a:t>
            </a:r>
          </a:p>
          <a:p>
            <a:pPr algn="ctr"/>
            <a:r>
              <a:rPr lang="en-GB" sz="1400" dirty="0"/>
              <a:t>and give it a new number</a:t>
            </a:r>
          </a:p>
        </p:txBody>
      </p:sp>
      <p:sp>
        <p:nvSpPr>
          <p:cNvPr id="28" name="Pfeil nach rechts 15">
            <a:extLst>
              <a:ext uri="{FF2B5EF4-FFF2-40B4-BE49-F238E27FC236}">
                <a16:creationId xmlns:a16="http://schemas.microsoft.com/office/drawing/2014/main" id="{B9A6B94C-D599-E004-D6CD-5D5011CB7997}"/>
              </a:ext>
            </a:extLst>
          </p:cNvPr>
          <p:cNvSpPr/>
          <p:nvPr/>
        </p:nvSpPr>
        <p:spPr>
          <a:xfrm>
            <a:off x="7056854" y="956713"/>
            <a:ext cx="338031"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9" name="Rectangle: Rounded Corners 28">
            <a:extLst>
              <a:ext uri="{FF2B5EF4-FFF2-40B4-BE49-F238E27FC236}">
                <a16:creationId xmlns:a16="http://schemas.microsoft.com/office/drawing/2014/main" id="{14C0A2D5-3553-08CB-394D-9874AF9F61C1}"/>
              </a:ext>
            </a:extLst>
          </p:cNvPr>
          <p:cNvSpPr/>
          <p:nvPr/>
        </p:nvSpPr>
        <p:spPr>
          <a:xfrm>
            <a:off x="7679783" y="474528"/>
            <a:ext cx="1711121" cy="128716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Change something else in the model</a:t>
            </a:r>
          </a:p>
          <a:p>
            <a:pPr algn="ctr"/>
            <a:r>
              <a:rPr lang="en-GB" sz="1400" dirty="0"/>
              <a:t>and give it yet another number</a:t>
            </a:r>
          </a:p>
        </p:txBody>
      </p:sp>
      <p:sp>
        <p:nvSpPr>
          <p:cNvPr id="30" name="Pfeil nach rechts 15">
            <a:extLst>
              <a:ext uri="{FF2B5EF4-FFF2-40B4-BE49-F238E27FC236}">
                <a16:creationId xmlns:a16="http://schemas.microsoft.com/office/drawing/2014/main" id="{873732F7-913D-256F-6B41-5CC2267B4E6E}"/>
              </a:ext>
            </a:extLst>
          </p:cNvPr>
          <p:cNvSpPr/>
          <p:nvPr/>
        </p:nvSpPr>
        <p:spPr>
          <a:xfrm>
            <a:off x="9567175" y="956712"/>
            <a:ext cx="338031"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1" name="Rectangle: Rounded Corners 30">
            <a:extLst>
              <a:ext uri="{FF2B5EF4-FFF2-40B4-BE49-F238E27FC236}">
                <a16:creationId xmlns:a16="http://schemas.microsoft.com/office/drawing/2014/main" id="{E6C382E6-0E06-3C0E-9DD4-1F1FACC55083}"/>
              </a:ext>
            </a:extLst>
          </p:cNvPr>
          <p:cNvSpPr/>
          <p:nvPr/>
        </p:nvSpPr>
        <p:spPr>
          <a:xfrm>
            <a:off x="10160729" y="779297"/>
            <a:ext cx="1351624" cy="59707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Run both models</a:t>
            </a:r>
          </a:p>
        </p:txBody>
      </p:sp>
      <p:pic>
        <p:nvPicPr>
          <p:cNvPr id="32" name="Picture 31">
            <a:extLst>
              <a:ext uri="{FF2B5EF4-FFF2-40B4-BE49-F238E27FC236}">
                <a16:creationId xmlns:a16="http://schemas.microsoft.com/office/drawing/2014/main" id="{98A36784-3D11-D3A5-587A-D6C16FE605FB}"/>
              </a:ext>
            </a:extLst>
          </p:cNvPr>
          <p:cNvPicPr>
            <a:picLocks noChangeAspect="1"/>
          </p:cNvPicPr>
          <p:nvPr/>
        </p:nvPicPr>
        <p:blipFill rotWithShape="1">
          <a:blip r:embed="rId4"/>
          <a:srcRect t="80738" r="24278"/>
          <a:stretch/>
        </p:blipFill>
        <p:spPr>
          <a:xfrm>
            <a:off x="4446864" y="2906743"/>
            <a:ext cx="7608113" cy="1287161"/>
          </a:xfrm>
          <a:prstGeom prst="rect">
            <a:avLst/>
          </a:prstGeom>
        </p:spPr>
      </p:pic>
      <p:sp>
        <p:nvSpPr>
          <p:cNvPr id="5" name="Right Brace 4">
            <a:extLst>
              <a:ext uri="{FF2B5EF4-FFF2-40B4-BE49-F238E27FC236}">
                <a16:creationId xmlns:a16="http://schemas.microsoft.com/office/drawing/2014/main" id="{3D735B4D-C2F5-2455-FC83-F113FCA8FA95}"/>
              </a:ext>
            </a:extLst>
          </p:cNvPr>
          <p:cNvSpPr/>
          <p:nvPr/>
        </p:nvSpPr>
        <p:spPr>
          <a:xfrm>
            <a:off x="3386667" y="3848100"/>
            <a:ext cx="84666" cy="4318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7" name="Straight Arrow Connector 6">
            <a:extLst>
              <a:ext uri="{FF2B5EF4-FFF2-40B4-BE49-F238E27FC236}">
                <a16:creationId xmlns:a16="http://schemas.microsoft.com/office/drawing/2014/main" id="{ED41BC1B-7C89-C8FE-E80C-6C6D33C7FE78}"/>
              </a:ext>
            </a:extLst>
          </p:cNvPr>
          <p:cNvCxnSpPr>
            <a:cxnSpLocks/>
          </p:cNvCxnSpPr>
          <p:nvPr/>
        </p:nvCxnSpPr>
        <p:spPr>
          <a:xfrm flipV="1">
            <a:off x="3585633" y="3683000"/>
            <a:ext cx="1294545" cy="3683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7248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Parametric (analysis)</a:t>
            </a:r>
            <a:endParaRPr lang="en-GB" dirty="0"/>
          </a:p>
        </p:txBody>
      </p:sp>
      <p:pic>
        <p:nvPicPr>
          <p:cNvPr id="19" name="Content Placeholder 5" descr="Diagram&#10;&#10;Description automatically generated with low confidence">
            <a:extLst>
              <a:ext uri="{FF2B5EF4-FFF2-40B4-BE49-F238E27FC236}">
                <a16:creationId xmlns:a16="http://schemas.microsoft.com/office/drawing/2014/main" id="{4854AC92-11EB-CE68-7FC0-FE17A7297BAB}"/>
              </a:ext>
            </a:extLst>
          </p:cNvPr>
          <p:cNvPicPr>
            <a:picLocks noChangeAspect="1"/>
          </p:cNvPicPr>
          <p:nvPr/>
        </p:nvPicPr>
        <p:blipFill>
          <a:blip r:embed="rId2"/>
          <a:stretch>
            <a:fillRect/>
          </a:stretch>
        </p:blipFill>
        <p:spPr>
          <a:xfrm>
            <a:off x="270881" y="2868386"/>
            <a:ext cx="3496089" cy="2188612"/>
          </a:xfrm>
          <a:prstGeom prst="rect">
            <a:avLst/>
          </a:prstGeom>
        </p:spPr>
      </p:pic>
      <p:pic>
        <p:nvPicPr>
          <p:cNvPr id="21" name="Picture 20">
            <a:extLst>
              <a:ext uri="{FF2B5EF4-FFF2-40B4-BE49-F238E27FC236}">
                <a16:creationId xmlns:a16="http://schemas.microsoft.com/office/drawing/2014/main" id="{7EE4419A-83E7-8C85-286D-23E24A909880}"/>
              </a:ext>
            </a:extLst>
          </p:cNvPr>
          <p:cNvPicPr>
            <a:picLocks noChangeAspect="1"/>
          </p:cNvPicPr>
          <p:nvPr/>
        </p:nvPicPr>
        <p:blipFill>
          <a:blip r:embed="rId3"/>
          <a:srcRect/>
          <a:stretch/>
        </p:blipFill>
        <p:spPr>
          <a:xfrm>
            <a:off x="8991599" y="2978389"/>
            <a:ext cx="2264833" cy="1509889"/>
          </a:xfrm>
          <a:prstGeom prst="rect">
            <a:avLst/>
          </a:prstGeom>
        </p:spPr>
      </p:pic>
      <p:pic>
        <p:nvPicPr>
          <p:cNvPr id="32" name="Content Placeholder 5">
            <a:extLst>
              <a:ext uri="{FF2B5EF4-FFF2-40B4-BE49-F238E27FC236}">
                <a16:creationId xmlns:a16="http://schemas.microsoft.com/office/drawing/2014/main" id="{487360AA-CC67-71F0-9F8D-9C00BEB03263}"/>
              </a:ext>
            </a:extLst>
          </p:cNvPr>
          <p:cNvPicPr>
            <a:picLocks noChangeAspect="1"/>
          </p:cNvPicPr>
          <p:nvPr/>
        </p:nvPicPr>
        <p:blipFill>
          <a:blip r:embed="rId4"/>
          <a:srcRect/>
          <a:stretch/>
        </p:blipFill>
        <p:spPr>
          <a:xfrm>
            <a:off x="4422326" y="614477"/>
            <a:ext cx="4504664" cy="3218038"/>
          </a:xfrm>
          <a:prstGeom prst="rect">
            <a:avLst/>
          </a:prstGeom>
        </p:spPr>
      </p:pic>
      <p:pic>
        <p:nvPicPr>
          <p:cNvPr id="22" name="Picture 21" descr="Chart, line chart&#10;&#10;Description automatically generated">
            <a:extLst>
              <a:ext uri="{FF2B5EF4-FFF2-40B4-BE49-F238E27FC236}">
                <a16:creationId xmlns:a16="http://schemas.microsoft.com/office/drawing/2014/main" id="{579F84B1-1DAE-0AEB-E2E2-1D0F35931A54}"/>
              </a:ext>
            </a:extLst>
          </p:cNvPr>
          <p:cNvPicPr>
            <a:picLocks noChangeAspect="1"/>
          </p:cNvPicPr>
          <p:nvPr/>
        </p:nvPicPr>
        <p:blipFill>
          <a:blip r:embed="rId5"/>
          <a:stretch>
            <a:fillRect/>
          </a:stretch>
        </p:blipFill>
        <p:spPr>
          <a:xfrm>
            <a:off x="8124678" y="960188"/>
            <a:ext cx="2847024" cy="1898016"/>
          </a:xfrm>
          <a:prstGeom prst="rect">
            <a:avLst/>
          </a:prstGeom>
        </p:spPr>
      </p:pic>
      <p:pic>
        <p:nvPicPr>
          <p:cNvPr id="16" name="Picture 15">
            <a:extLst>
              <a:ext uri="{FF2B5EF4-FFF2-40B4-BE49-F238E27FC236}">
                <a16:creationId xmlns:a16="http://schemas.microsoft.com/office/drawing/2014/main" id="{E500CD13-0558-C064-CA87-254151D05AA6}"/>
              </a:ext>
            </a:extLst>
          </p:cNvPr>
          <p:cNvPicPr>
            <a:picLocks noChangeAspect="1"/>
          </p:cNvPicPr>
          <p:nvPr/>
        </p:nvPicPr>
        <p:blipFill>
          <a:blip r:embed="rId6"/>
          <a:stretch>
            <a:fillRect/>
          </a:stretch>
        </p:blipFill>
        <p:spPr>
          <a:xfrm>
            <a:off x="10398965" y="237135"/>
            <a:ext cx="1468655" cy="641579"/>
          </a:xfrm>
          <a:prstGeom prst="rect">
            <a:avLst/>
          </a:prstGeom>
        </p:spPr>
      </p:pic>
      <p:pic>
        <p:nvPicPr>
          <p:cNvPr id="18" name="Picture 6" descr="Dakota Optimization and UQ">
            <a:extLst>
              <a:ext uri="{FF2B5EF4-FFF2-40B4-BE49-F238E27FC236}">
                <a16:creationId xmlns:a16="http://schemas.microsoft.com/office/drawing/2014/main" id="{EE12374E-E070-B4F2-FFA3-1D54513ACF4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68382" y="197355"/>
            <a:ext cx="1101364" cy="67540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1457FCC-AD90-6302-A017-DDAD8C25577F}"/>
              </a:ext>
            </a:extLst>
          </p:cNvPr>
          <p:cNvSpPr txBox="1"/>
          <p:nvPr/>
        </p:nvSpPr>
        <p:spPr>
          <a:xfrm>
            <a:off x="4263087" y="143179"/>
            <a:ext cx="4153408" cy="369332"/>
          </a:xfrm>
          <a:prstGeom prst="rect">
            <a:avLst/>
          </a:prstGeom>
          <a:noFill/>
        </p:spPr>
        <p:txBody>
          <a:bodyPr wrap="square" rtlCol="0">
            <a:spAutoFit/>
          </a:bodyPr>
          <a:lstStyle/>
          <a:p>
            <a:r>
              <a:rPr lang="en-GB" dirty="0"/>
              <a:t>Example of Uncertainty Quantification</a:t>
            </a:r>
          </a:p>
        </p:txBody>
      </p:sp>
      <p:sp>
        <p:nvSpPr>
          <p:cNvPr id="33" name="TextBox 32">
            <a:extLst>
              <a:ext uri="{FF2B5EF4-FFF2-40B4-BE49-F238E27FC236}">
                <a16:creationId xmlns:a16="http://schemas.microsoft.com/office/drawing/2014/main" id="{0FE11FA6-2C7F-F0BC-EAB4-CF8C206360C7}"/>
              </a:ext>
            </a:extLst>
          </p:cNvPr>
          <p:cNvSpPr txBox="1"/>
          <p:nvPr/>
        </p:nvSpPr>
        <p:spPr>
          <a:xfrm>
            <a:off x="4482725" y="3792950"/>
            <a:ext cx="2984380" cy="1200329"/>
          </a:xfrm>
          <a:prstGeom prst="rect">
            <a:avLst/>
          </a:prstGeom>
          <a:solidFill>
            <a:schemeClr val="bg1"/>
          </a:solidFill>
        </p:spPr>
        <p:txBody>
          <a:bodyPr wrap="square" rtlCol="0">
            <a:spAutoFit/>
          </a:bodyPr>
          <a:lstStyle/>
          <a:p>
            <a:r>
              <a:rPr lang="en-GB" dirty="0"/>
              <a:t>Other capabilities:</a:t>
            </a:r>
          </a:p>
          <a:p>
            <a:pPr marL="285750" indent="-285750">
              <a:buFont typeface="Arial" panose="020B0604020202020204" pitchFamily="34" charset="0"/>
              <a:buChar char="•"/>
            </a:pPr>
            <a:r>
              <a:rPr lang="en-GB" dirty="0"/>
              <a:t>Parametric studies</a:t>
            </a:r>
          </a:p>
          <a:p>
            <a:pPr marL="285750" indent="-285750">
              <a:buFont typeface="Arial" panose="020B0604020202020204" pitchFamily="34" charset="0"/>
              <a:buChar char="•"/>
            </a:pPr>
            <a:r>
              <a:rPr lang="en-GB" dirty="0"/>
              <a:t>Design of Experiment</a:t>
            </a:r>
          </a:p>
          <a:p>
            <a:pPr marL="285750" indent="-285750">
              <a:buFont typeface="Arial" panose="020B0604020202020204" pitchFamily="34" charset="0"/>
              <a:buChar char="•"/>
            </a:pPr>
            <a:r>
              <a:rPr lang="en-GB" dirty="0"/>
              <a:t>Optimization</a:t>
            </a:r>
          </a:p>
        </p:txBody>
      </p:sp>
      <p:sp>
        <p:nvSpPr>
          <p:cNvPr id="34" name="Pfeil nach rechts 15">
            <a:extLst>
              <a:ext uri="{FF2B5EF4-FFF2-40B4-BE49-F238E27FC236}">
                <a16:creationId xmlns:a16="http://schemas.microsoft.com/office/drawing/2014/main" id="{D1168D79-B67D-6E08-3678-EFB3C6B21F6F}"/>
              </a:ext>
            </a:extLst>
          </p:cNvPr>
          <p:cNvSpPr/>
          <p:nvPr/>
        </p:nvSpPr>
        <p:spPr>
          <a:xfrm>
            <a:off x="3937982" y="3035391"/>
            <a:ext cx="338031"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3" name="Picture 2">
            <a:extLst>
              <a:ext uri="{FF2B5EF4-FFF2-40B4-BE49-F238E27FC236}">
                <a16:creationId xmlns:a16="http://schemas.microsoft.com/office/drawing/2014/main" id="{4A4B6359-66F0-717D-07A8-D7ED584D434D}"/>
              </a:ext>
            </a:extLst>
          </p:cNvPr>
          <p:cNvPicPr>
            <a:picLocks noChangeAspect="1"/>
          </p:cNvPicPr>
          <p:nvPr/>
        </p:nvPicPr>
        <p:blipFill>
          <a:blip r:embed="rId8"/>
          <a:stretch>
            <a:fillRect/>
          </a:stretch>
        </p:blipFill>
        <p:spPr>
          <a:xfrm>
            <a:off x="324380" y="624659"/>
            <a:ext cx="3822398" cy="2233545"/>
          </a:xfrm>
          <a:prstGeom prst="rect">
            <a:avLst/>
          </a:prstGeom>
        </p:spPr>
      </p:pic>
      <p:sp>
        <p:nvSpPr>
          <p:cNvPr id="35" name="Rectangle 34">
            <a:extLst>
              <a:ext uri="{FF2B5EF4-FFF2-40B4-BE49-F238E27FC236}">
                <a16:creationId xmlns:a16="http://schemas.microsoft.com/office/drawing/2014/main" id="{123E5FE1-7C2E-4B6B-A313-92DC6FE9AC19}"/>
              </a:ext>
            </a:extLst>
          </p:cNvPr>
          <p:cNvSpPr/>
          <p:nvPr/>
        </p:nvSpPr>
        <p:spPr>
          <a:xfrm>
            <a:off x="104984" y="5095245"/>
            <a:ext cx="10245515"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a:t>
            </a:r>
            <a:r>
              <a:rPr lang="en-GB" sz="2000" dirty="0">
                <a:solidFill>
                  <a:srgbClr val="000000"/>
                </a:solidFill>
                <a:latin typeface="Calibri" panose="020F0502020204030204" pitchFamily="34" charset="0"/>
                <a:cs typeface="Calibri" panose="020F0502020204030204" pitchFamily="34" charset="0"/>
              </a:rPr>
              <a:t>Benefits from text-based input files for models, virtually any input can be changed</a:t>
            </a:r>
          </a:p>
          <a:p>
            <a:pPr fontAlgn="t"/>
            <a:r>
              <a:rPr lang="en-US" sz="2000" dirty="0">
                <a:solidFill>
                  <a:srgbClr val="000000"/>
                </a:solidFill>
                <a:latin typeface="Calibri" panose="020F0502020204030204" pitchFamily="34" charset="0"/>
                <a:cs typeface="Calibri" panose="020F0502020204030204" pitchFamily="34" charset="0"/>
              </a:rPr>
              <a:t>→ </a:t>
            </a:r>
            <a:r>
              <a:rPr lang="en-GB" sz="2000" dirty="0">
                <a:solidFill>
                  <a:srgbClr val="000000"/>
                </a:solidFill>
                <a:latin typeface="Calibri" panose="020F0502020204030204" pitchFamily="34" charset="0"/>
                <a:cs typeface="Calibri" panose="020F0502020204030204" pitchFamily="34" charset="0"/>
              </a:rPr>
              <a:t>Works ‘on top’ of consecutive analysis files, so complicated sequence of steps is possible (WIP)</a:t>
            </a:r>
          </a:p>
          <a:p>
            <a:pPr fontAlgn="t"/>
            <a:r>
              <a:rPr lang="en-US" sz="2000" dirty="0">
                <a:solidFill>
                  <a:srgbClr val="000000"/>
                </a:solidFill>
                <a:latin typeface="Calibri" panose="020F0502020204030204" pitchFamily="34" charset="0"/>
                <a:cs typeface="Calibri" panose="020F0502020204030204" pitchFamily="34" charset="0"/>
              </a:rPr>
              <a:t>→ </a:t>
            </a:r>
            <a:r>
              <a:rPr lang="en-GB" sz="2000" dirty="0">
                <a:solidFill>
                  <a:srgbClr val="000000"/>
                </a:solidFill>
                <a:latin typeface="Calibri" panose="020F0502020204030204" pitchFamily="34" charset="0"/>
                <a:cs typeface="Calibri" panose="020F0502020204030204" pitchFamily="34" charset="0"/>
              </a:rPr>
              <a:t>Works with cooperative-simulations, so multitool parametric setups are possible (WIP)</a:t>
            </a:r>
            <a:endParaRPr lang="en-US"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979415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228656"/>
            <a:ext cx="10969139" cy="532463"/>
          </a:xfrm>
        </p:spPr>
        <p:txBody>
          <a:bodyPr>
            <a:noAutofit/>
          </a:bodyPr>
          <a:lstStyle/>
          <a:p>
            <a:r>
              <a:rPr lang="en-US" sz="3600" b="1" dirty="0">
                <a:latin typeface="Calibri" panose="020F0502020204030204" pitchFamily="34" charset="0"/>
                <a:cs typeface="Calibri" panose="020F0502020204030204" pitchFamily="34" charset="0"/>
              </a:rPr>
              <a:t>What drives the development?</a:t>
            </a:r>
            <a:endParaRPr lang="en-GB" sz="3600" dirty="0">
              <a:latin typeface="Calibri" panose="020F0502020204030204" pitchFamily="34" charset="0"/>
              <a:cs typeface="Calibri" panose="020F0502020204030204" pitchFamily="34" charset="0"/>
            </a:endParaRPr>
          </a:p>
        </p:txBody>
      </p:sp>
      <p:sp>
        <p:nvSpPr>
          <p:cNvPr id="10" name="Rectangle 9"/>
          <p:cNvSpPr/>
          <p:nvPr/>
        </p:nvSpPr>
        <p:spPr>
          <a:xfrm>
            <a:off x="232303" y="1003198"/>
            <a:ext cx="11727395" cy="5061936"/>
          </a:xfrm>
          <a:prstGeom prst="rect">
            <a:avLst/>
          </a:prstGeom>
          <a:solidFill>
            <a:schemeClr val="bg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4958" tIns="1" rIns="72000" bIns="1" numCol="1" spcCol="1270" anchor="ctr" anchorCtr="0">
            <a:noAutofit/>
          </a:bodyPr>
          <a:lstStyle/>
          <a:p>
            <a:pPr defTabSz="1244600">
              <a:spcBef>
                <a:spcPct val="0"/>
              </a:spcBef>
            </a:pPr>
            <a:r>
              <a:rPr lang="en-GB" sz="2400" b="1" dirty="0">
                <a:solidFill>
                  <a:schemeClr val="tx1"/>
                </a:solidFill>
                <a:latin typeface="Calibri" panose="020F0502020204030204" pitchFamily="34" charset="0"/>
                <a:cs typeface="Calibri" panose="020F0502020204030204" pitchFamily="34" charset="0"/>
              </a:rPr>
              <a:t>Vision</a:t>
            </a:r>
          </a:p>
          <a:p>
            <a:pPr defTabSz="1244600">
              <a:spcBef>
                <a:spcPct val="0"/>
              </a:spcBef>
            </a:pPr>
            <a:r>
              <a:rPr lang="en-GB" sz="2400" dirty="0">
                <a:solidFill>
                  <a:schemeClr val="tx1"/>
                </a:solidFill>
                <a:latin typeface="Calibri" panose="020F0502020204030204" pitchFamily="34" charset="0"/>
                <a:cs typeface="Calibri" panose="020F0502020204030204" pitchFamily="34" charset="0"/>
              </a:rPr>
              <a:t>Achieve specialized, trusted, consistent, repeatable and sustainable software tools and models for rapid </a:t>
            </a:r>
            <a:r>
              <a:rPr lang="en-GB" sz="2400" b="1" dirty="0">
                <a:solidFill>
                  <a:schemeClr val="tx1"/>
                </a:solidFill>
                <a:latin typeface="Calibri" panose="020F0502020204030204" pitchFamily="34" charset="0"/>
                <a:cs typeface="Calibri" panose="020F0502020204030204" pitchFamily="34" charset="0"/>
              </a:rPr>
              <a:t>S</a:t>
            </a:r>
            <a:r>
              <a:rPr lang="en-GB" sz="2400" dirty="0">
                <a:solidFill>
                  <a:schemeClr val="tx1"/>
                </a:solidFill>
                <a:latin typeface="Calibri" panose="020F0502020204030204" pitchFamily="34" charset="0"/>
                <a:cs typeface="Calibri" panose="020F0502020204030204" pitchFamily="34" charset="0"/>
              </a:rPr>
              <a:t>imulation of </a:t>
            </a:r>
            <a:r>
              <a:rPr lang="en-GB" sz="2400" b="1" dirty="0">
                <a:solidFill>
                  <a:schemeClr val="tx1"/>
                </a:solidFill>
                <a:latin typeface="Calibri" panose="020F0502020204030204" pitchFamily="34" charset="0"/>
                <a:cs typeface="Calibri" panose="020F0502020204030204" pitchFamily="34" charset="0"/>
              </a:rPr>
              <a:t>T</a:t>
            </a:r>
            <a:r>
              <a:rPr lang="en-GB" sz="2400" dirty="0">
                <a:solidFill>
                  <a:schemeClr val="tx1"/>
                </a:solidFill>
                <a:latin typeface="Calibri" panose="020F0502020204030204" pitchFamily="34" charset="0"/>
                <a:cs typeface="Calibri" panose="020F0502020204030204" pitchFamily="34" charset="0"/>
              </a:rPr>
              <a:t>ransient </a:t>
            </a:r>
            <a:r>
              <a:rPr lang="en-GB" sz="2400" b="1" dirty="0">
                <a:solidFill>
                  <a:schemeClr val="tx1"/>
                </a:solidFill>
                <a:latin typeface="Calibri" panose="020F0502020204030204" pitchFamily="34" charset="0"/>
                <a:cs typeface="Calibri" panose="020F0502020204030204" pitchFamily="34" charset="0"/>
              </a:rPr>
              <a:t>E</a:t>
            </a:r>
            <a:r>
              <a:rPr lang="en-GB" sz="2400" dirty="0">
                <a:solidFill>
                  <a:schemeClr val="tx1"/>
                </a:solidFill>
                <a:latin typeface="Calibri" panose="020F0502020204030204" pitchFamily="34" charset="0"/>
                <a:cs typeface="Calibri" panose="020F0502020204030204" pitchFamily="34" charset="0"/>
              </a:rPr>
              <a:t>ffects in </a:t>
            </a:r>
            <a:r>
              <a:rPr lang="en-GB" sz="2400" b="1" dirty="0">
                <a:solidFill>
                  <a:schemeClr val="tx1"/>
                </a:solidFill>
                <a:latin typeface="Calibri" panose="020F0502020204030204" pitchFamily="34" charset="0"/>
                <a:cs typeface="Calibri" panose="020F0502020204030204" pitchFamily="34" charset="0"/>
              </a:rPr>
              <a:t>A</a:t>
            </a:r>
            <a:r>
              <a:rPr lang="en-GB" sz="2400" dirty="0">
                <a:solidFill>
                  <a:schemeClr val="tx1"/>
                </a:solidFill>
                <a:latin typeface="Calibri" panose="020F0502020204030204" pitchFamily="34" charset="0"/>
                <a:cs typeface="Calibri" panose="020F0502020204030204" pitchFamily="34" charset="0"/>
              </a:rPr>
              <a:t>ccelerator superconducting </a:t>
            </a:r>
            <a:r>
              <a:rPr lang="en-GB" sz="2400" b="1" dirty="0">
                <a:solidFill>
                  <a:schemeClr val="tx1"/>
                </a:solidFill>
                <a:latin typeface="Calibri" panose="020F0502020204030204" pitchFamily="34" charset="0"/>
                <a:cs typeface="Calibri" panose="020F0502020204030204" pitchFamily="34" charset="0"/>
              </a:rPr>
              <a:t>M</a:t>
            </a:r>
            <a:r>
              <a:rPr lang="en-GB" sz="2400" dirty="0">
                <a:solidFill>
                  <a:schemeClr val="tx1"/>
                </a:solidFill>
                <a:latin typeface="Calibri" panose="020F0502020204030204" pitchFamily="34" charset="0"/>
                <a:cs typeface="Calibri" panose="020F0502020204030204" pitchFamily="34" charset="0"/>
              </a:rPr>
              <a:t>agnet circuits.</a:t>
            </a:r>
          </a:p>
          <a:p>
            <a:pPr defTabSz="1244600">
              <a:spcBef>
                <a:spcPct val="0"/>
              </a:spcBef>
            </a:pPr>
            <a:endParaRPr lang="en-GB" sz="2400" dirty="0">
              <a:solidFill>
                <a:schemeClr val="tx1"/>
              </a:solidFill>
              <a:latin typeface="Calibri" panose="020F0502020204030204" pitchFamily="34" charset="0"/>
              <a:cs typeface="Calibri" panose="020F0502020204030204" pitchFamily="34" charset="0"/>
            </a:endParaRPr>
          </a:p>
          <a:p>
            <a:pPr defTabSz="1244600">
              <a:spcBef>
                <a:spcPct val="0"/>
              </a:spcBef>
            </a:pPr>
            <a:r>
              <a:rPr lang="en-GB" sz="2400" b="1" dirty="0">
                <a:solidFill>
                  <a:schemeClr val="tx1"/>
                </a:solidFill>
                <a:latin typeface="Calibri" panose="020F0502020204030204" pitchFamily="34" charset="0"/>
                <a:cs typeface="Calibri" panose="020F0502020204030204" pitchFamily="34" charset="0"/>
              </a:rPr>
              <a:t>Mission</a:t>
            </a:r>
          </a:p>
          <a:p>
            <a:pPr defTabSz="1244600">
              <a:spcBef>
                <a:spcPct val="0"/>
              </a:spcBef>
            </a:pPr>
            <a:r>
              <a:rPr lang="en-GB" sz="2400" dirty="0">
                <a:solidFill>
                  <a:schemeClr val="tx1"/>
                </a:solidFill>
                <a:latin typeface="Calibri" panose="020F0502020204030204" pitchFamily="34" charset="0"/>
                <a:cs typeface="Calibri" panose="020F0502020204030204" pitchFamily="34" charset="0"/>
              </a:rPr>
              <a:t>Develop capability and know-how for simulation with an appropriate utilization of established and modern technology. Engage community in framework adaptation and validation by sharing well documented tools and models. Support tools that are part of STEAM and welcome integration with externally developed code.</a:t>
            </a:r>
          </a:p>
          <a:p>
            <a:pPr defTabSz="1244600">
              <a:spcBef>
                <a:spcPct val="0"/>
              </a:spcBef>
            </a:pPr>
            <a:endParaRPr lang="en-GB" sz="2400" dirty="0">
              <a:solidFill>
                <a:schemeClr val="tx1"/>
              </a:solidFill>
              <a:latin typeface="Calibri" panose="020F0502020204030204" pitchFamily="34" charset="0"/>
              <a:cs typeface="Calibri" panose="020F0502020204030204" pitchFamily="34" charset="0"/>
            </a:endParaRPr>
          </a:p>
          <a:p>
            <a:pPr defTabSz="1244600">
              <a:spcBef>
                <a:spcPct val="0"/>
              </a:spcBef>
            </a:pPr>
            <a:r>
              <a:rPr lang="en-GB" sz="2400" b="1" dirty="0">
                <a:solidFill>
                  <a:schemeClr val="tx1"/>
                </a:solidFill>
                <a:latin typeface="Calibri" panose="020F0502020204030204" pitchFamily="34" charset="0"/>
                <a:cs typeface="Calibri" panose="020F0502020204030204" pitchFamily="34" charset="0"/>
              </a:rPr>
              <a:t>Values</a:t>
            </a:r>
          </a:p>
          <a:p>
            <a:pPr defTabSz="1244600">
              <a:spcBef>
                <a:spcPct val="0"/>
              </a:spcBef>
            </a:pPr>
            <a:r>
              <a:rPr lang="en-GB" sz="2400" dirty="0">
                <a:solidFill>
                  <a:schemeClr val="tx1"/>
                </a:solidFill>
                <a:latin typeface="Calibri" panose="020F0502020204030204" pitchFamily="34" charset="0"/>
                <a:cs typeface="Calibri" panose="020F0502020204030204" pitchFamily="34" charset="0"/>
              </a:rPr>
              <a:t>continuity, readiness, simplicity, recognition, completeness, maintainability </a:t>
            </a:r>
          </a:p>
        </p:txBody>
      </p:sp>
      <p:pic>
        <p:nvPicPr>
          <p:cNvPr id="7" name="Picture 2" descr="Vision, Mission, and Values | Snowball">
            <a:extLst>
              <a:ext uri="{FF2B5EF4-FFF2-40B4-BE49-F238E27FC236}">
                <a16:creationId xmlns:a16="http://schemas.microsoft.com/office/drawing/2014/main" id="{9A5FDDCC-E49F-48E4-91B8-1A2BEA22CF8E}"/>
              </a:ext>
            </a:extLst>
          </p:cNvPr>
          <p:cNvPicPr>
            <a:picLocks noChangeAspect="1" noChangeArrowheads="1"/>
          </p:cNvPicPr>
          <p:nvPr/>
        </p:nvPicPr>
        <p:blipFill rotWithShape="1">
          <a:blip r:embed="rId2" cstate="hqprint">
            <a:clrChange>
              <a:clrFrom>
                <a:srgbClr val="FAFAFA"/>
              </a:clrFrom>
              <a:clrTo>
                <a:srgbClr val="FAFAFA">
                  <a:alpha val="0"/>
                </a:srgbClr>
              </a:clrTo>
            </a:clrChange>
            <a:extLst>
              <a:ext uri="{28A0092B-C50C-407E-A947-70E740481C1C}">
                <a14:useLocalDpi xmlns:a14="http://schemas.microsoft.com/office/drawing/2010/main" val="0"/>
              </a:ext>
            </a:extLst>
          </a:blip>
          <a:srcRect/>
          <a:stretch/>
        </p:blipFill>
        <p:spPr bwMode="auto">
          <a:xfrm>
            <a:off x="8501977" y="138896"/>
            <a:ext cx="3621466" cy="1130344"/>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28905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line chart&#10;&#10;Description automatically generated">
            <a:extLst>
              <a:ext uri="{FF2B5EF4-FFF2-40B4-BE49-F238E27FC236}">
                <a16:creationId xmlns:a16="http://schemas.microsoft.com/office/drawing/2014/main" id="{7A87A6AD-A44E-AC26-E22D-2486D50A1A4B}"/>
              </a:ext>
            </a:extLst>
          </p:cNvPr>
          <p:cNvPicPr>
            <a:picLocks noChangeAspect="1"/>
          </p:cNvPicPr>
          <p:nvPr/>
        </p:nvPicPr>
        <p:blipFill>
          <a:blip r:embed="rId2"/>
          <a:stretch>
            <a:fillRect/>
          </a:stretch>
        </p:blipFill>
        <p:spPr>
          <a:xfrm>
            <a:off x="3671852" y="521420"/>
            <a:ext cx="4490739" cy="3742283"/>
          </a:xfrm>
          <a:prstGeom prst="rect">
            <a:avLst/>
          </a:prstGeom>
        </p:spPr>
      </p:pic>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Measurements and simulations comparison</a:t>
            </a:r>
            <a:endParaRPr lang="en-GB" dirty="0"/>
          </a:p>
        </p:txBody>
      </p:sp>
      <p:pic>
        <p:nvPicPr>
          <p:cNvPr id="4" name="Picture 3">
            <a:extLst>
              <a:ext uri="{FF2B5EF4-FFF2-40B4-BE49-F238E27FC236}">
                <a16:creationId xmlns:a16="http://schemas.microsoft.com/office/drawing/2014/main" id="{AD263CC9-B009-46FE-4E75-7867375E5E22}"/>
              </a:ext>
            </a:extLst>
          </p:cNvPr>
          <p:cNvPicPr>
            <a:picLocks noChangeAspect="1"/>
          </p:cNvPicPr>
          <p:nvPr/>
        </p:nvPicPr>
        <p:blipFill>
          <a:blip r:embed="rId3"/>
          <a:stretch>
            <a:fillRect/>
          </a:stretch>
        </p:blipFill>
        <p:spPr>
          <a:xfrm>
            <a:off x="407335" y="615496"/>
            <a:ext cx="3328017" cy="3911600"/>
          </a:xfrm>
          <a:prstGeom prst="rect">
            <a:avLst/>
          </a:prstGeom>
        </p:spPr>
      </p:pic>
      <p:sp>
        <p:nvSpPr>
          <p:cNvPr id="15" name="Rectangle 14">
            <a:extLst>
              <a:ext uri="{FF2B5EF4-FFF2-40B4-BE49-F238E27FC236}">
                <a16:creationId xmlns:a16="http://schemas.microsoft.com/office/drawing/2014/main" id="{416991BE-46C8-78E9-82F9-142E86F8626F}"/>
              </a:ext>
            </a:extLst>
          </p:cNvPr>
          <p:cNvSpPr/>
          <p:nvPr/>
        </p:nvSpPr>
        <p:spPr>
          <a:xfrm>
            <a:off x="104985" y="4668348"/>
            <a:ext cx="9667666" cy="144356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a:t>
            </a:r>
            <a:r>
              <a:rPr lang="en-GB" sz="2000" dirty="0">
                <a:solidFill>
                  <a:srgbClr val="000000"/>
                </a:solidFill>
                <a:latin typeface="Calibri" panose="020F0502020204030204" pitchFamily="34" charset="0"/>
                <a:cs typeface="Calibri" panose="020F0502020204030204" pitchFamily="34" charset="0"/>
              </a:rPr>
              <a:t>Allow defining equivalent signals in measurements and simulation files</a:t>
            </a:r>
          </a:p>
          <a:p>
            <a:pPr fontAlgn="t"/>
            <a:r>
              <a:rPr lang="en-US" sz="2000" dirty="0">
                <a:solidFill>
                  <a:srgbClr val="000000"/>
                </a:solidFill>
                <a:latin typeface="Calibri" panose="020F0502020204030204" pitchFamily="34" charset="0"/>
                <a:cs typeface="Calibri" panose="020F0502020204030204" pitchFamily="34" charset="0"/>
              </a:rPr>
              <a:t>→ </a:t>
            </a:r>
            <a:r>
              <a:rPr lang="en-GB" sz="2000" dirty="0">
                <a:solidFill>
                  <a:srgbClr val="000000"/>
                </a:solidFill>
                <a:latin typeface="Calibri" panose="020F0502020204030204" pitchFamily="34" charset="0"/>
                <a:cs typeface="Calibri" panose="020F0502020204030204" pitchFamily="34" charset="0"/>
              </a:rPr>
              <a:t>This is done using yaml input files for consistency with other input files</a:t>
            </a:r>
          </a:p>
          <a:p>
            <a:pPr fontAlgn="t"/>
            <a:r>
              <a:rPr lang="en-US" sz="2000" dirty="0">
                <a:solidFill>
                  <a:srgbClr val="000000"/>
                </a:solidFill>
                <a:latin typeface="Calibri" panose="020F0502020204030204" pitchFamily="34" charset="0"/>
                <a:cs typeface="Calibri" panose="020F0502020204030204" pitchFamily="34" charset="0"/>
              </a:rPr>
              <a:t>→ </a:t>
            </a:r>
            <a:r>
              <a:rPr lang="en-GB" sz="2000" dirty="0">
                <a:solidFill>
                  <a:srgbClr val="000000"/>
                </a:solidFill>
                <a:latin typeface="Calibri" panose="020F0502020204030204" pitchFamily="34" charset="0"/>
                <a:cs typeface="Calibri" panose="020F0502020204030204" pitchFamily="34" charset="0"/>
              </a:rPr>
              <a:t>Simple operations of for example adding v-taps signal for a total signal are supported</a:t>
            </a:r>
          </a:p>
          <a:p>
            <a:pPr fontAlgn="t"/>
            <a:r>
              <a:rPr lang="en-US" sz="2000" dirty="0">
                <a:solidFill>
                  <a:srgbClr val="000000"/>
                </a:solidFill>
                <a:latin typeface="Calibri" panose="020F0502020204030204" pitchFamily="34" charset="0"/>
                <a:cs typeface="Calibri" panose="020F0502020204030204" pitchFamily="34" charset="0"/>
              </a:rPr>
              <a:t>→</a:t>
            </a:r>
            <a:r>
              <a:rPr lang="en-GB" sz="2000" dirty="0">
                <a:solidFill>
                  <a:srgbClr val="000000"/>
                </a:solidFill>
                <a:latin typeface="Calibri" panose="020F0502020204030204" pitchFamily="34" charset="0"/>
                <a:cs typeface="Calibri" panose="020F0502020204030204" pitchFamily="34" charset="0"/>
              </a:rPr>
              <a:t> Can be done per magnet type or modified to individual magnet and test setup</a:t>
            </a:r>
            <a:endParaRPr lang="en-US" sz="2000" dirty="0">
              <a:solidFill>
                <a:srgbClr val="000000"/>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E24E4F08-2CAC-757A-287B-05D05AED1E91}"/>
              </a:ext>
            </a:extLst>
          </p:cNvPr>
          <p:cNvSpPr txBox="1"/>
          <p:nvPr/>
        </p:nvSpPr>
        <p:spPr>
          <a:xfrm>
            <a:off x="7251700" y="4263703"/>
            <a:ext cx="1697901" cy="369332"/>
          </a:xfrm>
          <a:prstGeom prst="rect">
            <a:avLst/>
          </a:prstGeom>
          <a:noFill/>
        </p:spPr>
        <p:txBody>
          <a:bodyPr wrap="none" rtlCol="0">
            <a:spAutoFit/>
          </a:bodyPr>
          <a:lstStyle/>
          <a:p>
            <a:r>
              <a:rPr lang="en-GB" dirty="0"/>
              <a:t>MBRD magnet</a:t>
            </a:r>
          </a:p>
        </p:txBody>
      </p:sp>
      <p:pic>
        <p:nvPicPr>
          <p:cNvPr id="9" name="Picture 8" descr="Chart, line chart&#10;&#10;Description automatically generated">
            <a:extLst>
              <a:ext uri="{FF2B5EF4-FFF2-40B4-BE49-F238E27FC236}">
                <a16:creationId xmlns:a16="http://schemas.microsoft.com/office/drawing/2014/main" id="{09BC55B7-9A94-66EA-CE6F-41FDABD3DD7F}"/>
              </a:ext>
            </a:extLst>
          </p:cNvPr>
          <p:cNvPicPr>
            <a:picLocks noChangeAspect="1"/>
          </p:cNvPicPr>
          <p:nvPr/>
        </p:nvPicPr>
        <p:blipFill>
          <a:blip r:embed="rId4"/>
          <a:stretch>
            <a:fillRect/>
          </a:stretch>
        </p:blipFill>
        <p:spPr>
          <a:xfrm>
            <a:off x="7718531" y="539076"/>
            <a:ext cx="4448364" cy="3706970"/>
          </a:xfrm>
          <a:prstGeom prst="rect">
            <a:avLst/>
          </a:prstGeom>
        </p:spPr>
      </p:pic>
      <p:sp>
        <p:nvSpPr>
          <p:cNvPr id="8" name="TextBox 7">
            <a:extLst>
              <a:ext uri="{FF2B5EF4-FFF2-40B4-BE49-F238E27FC236}">
                <a16:creationId xmlns:a16="http://schemas.microsoft.com/office/drawing/2014/main" id="{91632A33-1057-FE57-21F0-5204A3601B4A}"/>
              </a:ext>
            </a:extLst>
          </p:cNvPr>
          <p:cNvSpPr txBox="1"/>
          <p:nvPr/>
        </p:nvSpPr>
        <p:spPr>
          <a:xfrm>
            <a:off x="1422704" y="4246083"/>
            <a:ext cx="2146742" cy="369332"/>
          </a:xfrm>
          <a:prstGeom prst="rect">
            <a:avLst/>
          </a:prstGeom>
          <a:noFill/>
        </p:spPr>
        <p:txBody>
          <a:bodyPr wrap="none" rtlCol="0">
            <a:spAutoFit/>
          </a:bodyPr>
          <a:lstStyle/>
          <a:p>
            <a:r>
              <a:rPr lang="en-GB" dirty="0">
                <a:solidFill>
                  <a:srgbClr val="FF0000"/>
                </a:solidFill>
              </a:rPr>
              <a:t>Show real example</a:t>
            </a:r>
          </a:p>
        </p:txBody>
      </p:sp>
    </p:spTree>
    <p:extLst>
      <p:ext uri="{BB962C8B-B14F-4D97-AF65-F5344CB8AC3E}">
        <p14:creationId xmlns:p14="http://schemas.microsoft.com/office/powerpoint/2010/main" val="33777874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a:t>Library of Material Properties</a:t>
            </a:r>
          </a:p>
        </p:txBody>
      </p:sp>
      <p:pic>
        <p:nvPicPr>
          <p:cNvPr id="3" name="Picture 2"/>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52299" y="866259"/>
            <a:ext cx="5143701" cy="2994657"/>
          </a:xfrm>
          <a:prstGeom prst="rect">
            <a:avLst/>
          </a:prstGeom>
        </p:spPr>
      </p:pic>
      <p:pic>
        <p:nvPicPr>
          <p:cNvPr id="4" name="Picture 2" descr="MATLAB logo and symbol, meaning, history, PNG">
            <a:extLst>
              <a:ext uri="{FF2B5EF4-FFF2-40B4-BE49-F238E27FC236}">
                <a16:creationId xmlns:a16="http://schemas.microsoft.com/office/drawing/2014/main" id="{DCEAE1DE-F700-42BD-8E60-975D486B95FC}"/>
              </a:ext>
            </a:extLst>
          </p:cNvPr>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t="27131" b="26027"/>
          <a:stretch/>
        </p:blipFill>
        <p:spPr bwMode="auto">
          <a:xfrm>
            <a:off x="10738271" y="3501084"/>
            <a:ext cx="1278300" cy="33681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16385C0-8091-498F-9EAF-670201F024F1}"/>
              </a:ext>
            </a:extLst>
          </p:cNvPr>
          <p:cNvSpPr txBox="1"/>
          <p:nvPr/>
        </p:nvSpPr>
        <p:spPr>
          <a:xfrm>
            <a:off x="706939" y="4104069"/>
            <a:ext cx="8796927" cy="646331"/>
          </a:xfrm>
          <a:prstGeom prst="rect">
            <a:avLst/>
          </a:prstGeom>
          <a:noFill/>
        </p:spPr>
        <p:txBody>
          <a:bodyPr wrap="square">
            <a:spAutoFit/>
          </a:bodyPr>
          <a:lstStyle/>
          <a:p>
            <a:r>
              <a:rPr lang="en-GB" sz="1200" dirty="0"/>
              <a:t>STEAM website: </a:t>
            </a:r>
            <a:r>
              <a:rPr lang="en-GB" sz="1200" dirty="0">
                <a:hlinkClick r:id="rId4"/>
              </a:rPr>
              <a:t>https://espace.cern.ch/steam/_layouts/15/start.aspx#/SitePages/Material%20Properties.aspx</a:t>
            </a:r>
            <a:r>
              <a:rPr lang="en-GB" sz="1200" dirty="0"/>
              <a:t> </a:t>
            </a:r>
          </a:p>
          <a:p>
            <a:r>
              <a:rPr lang="en-GB" sz="1200" dirty="0">
                <a:hlinkClick r:id="rId5"/>
              </a:rPr>
              <a:t>https://gitlab.cern.ch/steam/steam-material-library</a:t>
            </a:r>
            <a:r>
              <a:rPr lang="en-GB" sz="1200" dirty="0"/>
              <a:t> </a:t>
            </a:r>
          </a:p>
          <a:p>
            <a:r>
              <a:rPr lang="en-GB" sz="1200" dirty="0">
                <a:hlinkClick r:id="rId6"/>
              </a:rPr>
              <a:t>https://gitlab.cern.ch/steam/steam-ledet-material-library</a:t>
            </a:r>
            <a:r>
              <a:rPr lang="en-GB" sz="1200" dirty="0"/>
              <a:t> </a:t>
            </a:r>
          </a:p>
        </p:txBody>
      </p:sp>
      <p:sp>
        <p:nvSpPr>
          <p:cNvPr id="8" name="Rectangle 7"/>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We </a:t>
            </a:r>
            <a:r>
              <a:rPr lang="en-GB" sz="2000" dirty="0">
                <a:solidFill>
                  <a:srgbClr val="000000"/>
                </a:solidFill>
                <a:latin typeface="Calibri" panose="020F0502020204030204" pitchFamily="34" charset="0"/>
                <a:cs typeface="Calibri" panose="020F0502020204030204" pitchFamily="34" charset="0"/>
              </a:rPr>
              <a:t>share our material property database with users to support a community of users across different labs/universities and to help model cross-checking</a:t>
            </a:r>
            <a:endParaRPr lang="en-US" sz="2000" dirty="0">
              <a:solidFill>
                <a:srgbClr val="000000"/>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C0954CA8-46A2-4963-9FAC-B15B1DC881D4}"/>
              </a:ext>
            </a:extLst>
          </p:cNvPr>
          <p:cNvSpPr txBox="1"/>
          <p:nvPr/>
        </p:nvSpPr>
        <p:spPr>
          <a:xfrm>
            <a:off x="6940114" y="1183696"/>
            <a:ext cx="5049121" cy="1477328"/>
          </a:xfrm>
          <a:prstGeom prst="rect">
            <a:avLst/>
          </a:prstGeom>
          <a:noFill/>
        </p:spPr>
        <p:txBody>
          <a:bodyPr wrap="square" rtlCol="0">
            <a:spAutoFit/>
          </a:bodyPr>
          <a:lstStyle/>
          <a:p>
            <a:r>
              <a:rPr lang="en-GB" dirty="0"/>
              <a:t>Work has been done to allow a use the same material properties (coded in C) across tools written in Python, MATLAB and FE solvers (Comsol, GetDP i.e. FiQuS).</a:t>
            </a:r>
          </a:p>
          <a:p>
            <a:endParaRPr lang="en-GB" dirty="0"/>
          </a:p>
        </p:txBody>
      </p:sp>
      <p:pic>
        <p:nvPicPr>
          <p:cNvPr id="10" name="Picture 2">
            <a:extLst>
              <a:ext uri="{FF2B5EF4-FFF2-40B4-BE49-F238E27FC236}">
                <a16:creationId xmlns:a16="http://schemas.microsoft.com/office/drawing/2014/main" id="{A7182B17-57CC-4B53-A302-459824D582E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821797" y="4041602"/>
            <a:ext cx="1299885" cy="385632"/>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a:extLst>
              <a:ext uri="{FF2B5EF4-FFF2-40B4-BE49-F238E27FC236}">
                <a16:creationId xmlns:a16="http://schemas.microsoft.com/office/drawing/2014/main" id="{BBEC223D-F3CF-4BAC-91CB-24406C56590A}"/>
              </a:ext>
            </a:extLst>
          </p:cNvPr>
          <p:cNvCxnSpPr>
            <a:cxnSpLocks/>
          </p:cNvCxnSpPr>
          <p:nvPr/>
        </p:nvCxnSpPr>
        <p:spPr>
          <a:xfrm>
            <a:off x="9192225" y="3985988"/>
            <a:ext cx="446363" cy="34483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D62EDD0D-BF7B-4041-8CE7-CBD9BCF22BC0}"/>
              </a:ext>
            </a:extLst>
          </p:cNvPr>
          <p:cNvCxnSpPr>
            <a:cxnSpLocks/>
          </p:cNvCxnSpPr>
          <p:nvPr/>
        </p:nvCxnSpPr>
        <p:spPr>
          <a:xfrm flipV="1">
            <a:off x="10168080" y="4232055"/>
            <a:ext cx="518995" cy="1722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5" name="Picture 6" descr="Serie de Talleres de COMSOL Multiphysics en P.R. – IEEE Puerto Rico &amp;amp;  Caribbean Section">
            <a:extLst>
              <a:ext uri="{FF2B5EF4-FFF2-40B4-BE49-F238E27FC236}">
                <a16:creationId xmlns:a16="http://schemas.microsoft.com/office/drawing/2014/main" id="{133498EA-F2BA-4B27-BD1E-3D0B46865B1A}"/>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10256508" y="4489220"/>
            <a:ext cx="1873744" cy="466484"/>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Arrow Connector 17">
            <a:extLst>
              <a:ext uri="{FF2B5EF4-FFF2-40B4-BE49-F238E27FC236}">
                <a16:creationId xmlns:a16="http://schemas.microsoft.com/office/drawing/2014/main" id="{200D1740-3130-4016-874D-38D2EB5479F8}"/>
              </a:ext>
            </a:extLst>
          </p:cNvPr>
          <p:cNvCxnSpPr>
            <a:cxnSpLocks/>
          </p:cNvCxnSpPr>
          <p:nvPr/>
        </p:nvCxnSpPr>
        <p:spPr>
          <a:xfrm>
            <a:off x="10328462" y="4544446"/>
            <a:ext cx="305711" cy="9886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F4AC21AE-C815-4A7B-B1AF-A9CB5582CA72}"/>
              </a:ext>
            </a:extLst>
          </p:cNvPr>
          <p:cNvCxnSpPr>
            <a:cxnSpLocks/>
            <a:endCxn id="22" idx="1"/>
          </p:cNvCxnSpPr>
          <p:nvPr/>
        </p:nvCxnSpPr>
        <p:spPr>
          <a:xfrm>
            <a:off x="9293935" y="3698533"/>
            <a:ext cx="443205" cy="77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8" name="Group 27">
            <a:extLst>
              <a:ext uri="{FF2B5EF4-FFF2-40B4-BE49-F238E27FC236}">
                <a16:creationId xmlns:a16="http://schemas.microsoft.com/office/drawing/2014/main" id="{D81D3FEE-0F06-470B-A868-4724FA8C170F}"/>
              </a:ext>
            </a:extLst>
          </p:cNvPr>
          <p:cNvGrpSpPr/>
          <p:nvPr/>
        </p:nvGrpSpPr>
        <p:grpSpPr>
          <a:xfrm>
            <a:off x="9737140" y="3461295"/>
            <a:ext cx="580898" cy="490019"/>
            <a:chOff x="9733569" y="3564629"/>
            <a:chExt cx="580898" cy="490019"/>
          </a:xfrm>
        </p:grpSpPr>
        <p:pic>
          <p:nvPicPr>
            <p:cNvPr id="22" name="Picture 2" descr="Dll icon | Myiconfinder">
              <a:extLst>
                <a:ext uri="{FF2B5EF4-FFF2-40B4-BE49-F238E27FC236}">
                  <a16:creationId xmlns:a16="http://schemas.microsoft.com/office/drawing/2014/main" id="{71525B5B-6D75-441E-91B1-AB1EAEF27DFA}"/>
                </a:ext>
              </a:extLst>
            </p:cNvPr>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9733569" y="3564629"/>
              <a:ext cx="490019" cy="49001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77DB2608-CD71-4EBB-BC1C-91E43F61823D}"/>
                </a:ext>
              </a:extLst>
            </p:cNvPr>
            <p:cNvSpPr/>
            <p:nvPr/>
          </p:nvSpPr>
          <p:spPr>
            <a:xfrm>
              <a:off x="9883478" y="3837897"/>
              <a:ext cx="430989" cy="147852"/>
            </a:xfrm>
            <a:prstGeom prst="round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t>MEX</a:t>
              </a:r>
            </a:p>
          </p:txBody>
        </p:sp>
      </p:grpSp>
      <p:grpSp>
        <p:nvGrpSpPr>
          <p:cNvPr id="31" name="Group 30">
            <a:extLst>
              <a:ext uri="{FF2B5EF4-FFF2-40B4-BE49-F238E27FC236}">
                <a16:creationId xmlns:a16="http://schemas.microsoft.com/office/drawing/2014/main" id="{35DE3329-19E5-4FBB-B590-51FE132EA158}"/>
              </a:ext>
            </a:extLst>
          </p:cNvPr>
          <p:cNvGrpSpPr/>
          <p:nvPr/>
        </p:nvGrpSpPr>
        <p:grpSpPr>
          <a:xfrm>
            <a:off x="9678061" y="4194835"/>
            <a:ext cx="591371" cy="490019"/>
            <a:chOff x="9678061" y="4194835"/>
            <a:chExt cx="591371" cy="490019"/>
          </a:xfrm>
        </p:grpSpPr>
        <p:pic>
          <p:nvPicPr>
            <p:cNvPr id="5" name="Picture 2" descr="Dll icon | Myiconfinder">
              <a:extLst>
                <a:ext uri="{FF2B5EF4-FFF2-40B4-BE49-F238E27FC236}">
                  <a16:creationId xmlns:a16="http://schemas.microsoft.com/office/drawing/2014/main" id="{2F61F6AA-87FF-4268-B874-26256FAF9103}"/>
                </a:ext>
              </a:extLst>
            </p:cNvPr>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9678061" y="4194835"/>
              <a:ext cx="490019" cy="490019"/>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Rounded Corners 28">
              <a:extLst>
                <a:ext uri="{FF2B5EF4-FFF2-40B4-BE49-F238E27FC236}">
                  <a16:creationId xmlns:a16="http://schemas.microsoft.com/office/drawing/2014/main" id="{94B51DB2-0B2B-4821-80A8-07E88F7B0597}"/>
                </a:ext>
              </a:extLst>
            </p:cNvPr>
            <p:cNvSpPr/>
            <p:nvPr/>
          </p:nvSpPr>
          <p:spPr>
            <a:xfrm>
              <a:off x="9838443" y="4482769"/>
              <a:ext cx="430989" cy="147852"/>
            </a:xfrm>
            <a:prstGeom prst="round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t>DLL</a:t>
              </a:r>
            </a:p>
          </p:txBody>
        </p:sp>
      </p:grpSp>
      <p:cxnSp>
        <p:nvCxnSpPr>
          <p:cNvPr id="33" name="Straight Arrow Connector 32">
            <a:extLst>
              <a:ext uri="{FF2B5EF4-FFF2-40B4-BE49-F238E27FC236}">
                <a16:creationId xmlns:a16="http://schemas.microsoft.com/office/drawing/2014/main" id="{33EBFCF1-3D14-4361-BFE6-E643CA0DEAA4}"/>
              </a:ext>
            </a:extLst>
          </p:cNvPr>
          <p:cNvCxnSpPr>
            <a:cxnSpLocks/>
          </p:cNvCxnSpPr>
          <p:nvPr/>
        </p:nvCxnSpPr>
        <p:spPr>
          <a:xfrm>
            <a:off x="10331257" y="3695033"/>
            <a:ext cx="30291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35" name="Group 34">
            <a:extLst>
              <a:ext uri="{FF2B5EF4-FFF2-40B4-BE49-F238E27FC236}">
                <a16:creationId xmlns:a16="http://schemas.microsoft.com/office/drawing/2014/main" id="{240FC863-72C9-417F-930E-04C44F1D4B69}"/>
              </a:ext>
            </a:extLst>
          </p:cNvPr>
          <p:cNvGrpSpPr/>
          <p:nvPr/>
        </p:nvGrpSpPr>
        <p:grpSpPr>
          <a:xfrm>
            <a:off x="9732009" y="2842877"/>
            <a:ext cx="580898" cy="490019"/>
            <a:chOff x="9733569" y="3564629"/>
            <a:chExt cx="580898" cy="490019"/>
          </a:xfrm>
        </p:grpSpPr>
        <p:pic>
          <p:nvPicPr>
            <p:cNvPr id="36" name="Picture 2" descr="Dll icon | Myiconfinder">
              <a:extLst>
                <a:ext uri="{FF2B5EF4-FFF2-40B4-BE49-F238E27FC236}">
                  <a16:creationId xmlns:a16="http://schemas.microsoft.com/office/drawing/2014/main" id="{D8376D35-2D92-4C6D-A458-47F1FE5987D3}"/>
                </a:ext>
              </a:extLst>
            </p:cNvPr>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9733569" y="3564629"/>
              <a:ext cx="490019" cy="490019"/>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Rounded Corners 36">
              <a:extLst>
                <a:ext uri="{FF2B5EF4-FFF2-40B4-BE49-F238E27FC236}">
                  <a16:creationId xmlns:a16="http://schemas.microsoft.com/office/drawing/2014/main" id="{3EFE38FB-463D-4784-8544-8E9478A6A93E}"/>
                </a:ext>
              </a:extLst>
            </p:cNvPr>
            <p:cNvSpPr/>
            <p:nvPr/>
          </p:nvSpPr>
          <p:spPr>
            <a:xfrm>
              <a:off x="9883478" y="3837897"/>
              <a:ext cx="430989" cy="147852"/>
            </a:xfrm>
            <a:prstGeom prst="round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t>C++</a:t>
              </a:r>
            </a:p>
          </p:txBody>
        </p:sp>
      </p:grpSp>
      <p:cxnSp>
        <p:nvCxnSpPr>
          <p:cNvPr id="38" name="Straight Arrow Connector 37">
            <a:extLst>
              <a:ext uri="{FF2B5EF4-FFF2-40B4-BE49-F238E27FC236}">
                <a16:creationId xmlns:a16="http://schemas.microsoft.com/office/drawing/2014/main" id="{303A1070-93FB-4528-9D0A-23DE64568A1B}"/>
              </a:ext>
            </a:extLst>
          </p:cNvPr>
          <p:cNvCxnSpPr>
            <a:cxnSpLocks/>
          </p:cNvCxnSpPr>
          <p:nvPr/>
        </p:nvCxnSpPr>
        <p:spPr>
          <a:xfrm flipV="1">
            <a:off x="9209778" y="3160774"/>
            <a:ext cx="452408" cy="3403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40" name="Group 39">
            <a:extLst>
              <a:ext uri="{FF2B5EF4-FFF2-40B4-BE49-F238E27FC236}">
                <a16:creationId xmlns:a16="http://schemas.microsoft.com/office/drawing/2014/main" id="{1D331937-8C24-41DD-8DA0-1F59B780293C}"/>
              </a:ext>
            </a:extLst>
          </p:cNvPr>
          <p:cNvGrpSpPr/>
          <p:nvPr/>
        </p:nvGrpSpPr>
        <p:grpSpPr>
          <a:xfrm>
            <a:off x="8563128" y="3407101"/>
            <a:ext cx="580898" cy="490019"/>
            <a:chOff x="9733569" y="3564629"/>
            <a:chExt cx="580898" cy="490019"/>
          </a:xfrm>
        </p:grpSpPr>
        <p:pic>
          <p:nvPicPr>
            <p:cNvPr id="41" name="Picture 2" descr="Dll icon | Myiconfinder">
              <a:extLst>
                <a:ext uri="{FF2B5EF4-FFF2-40B4-BE49-F238E27FC236}">
                  <a16:creationId xmlns:a16="http://schemas.microsoft.com/office/drawing/2014/main" id="{F273B0B9-6168-4EF6-9AFA-D3BB775B8B0C}"/>
                </a:ext>
              </a:extLst>
            </p:cNvPr>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9733569" y="3564629"/>
              <a:ext cx="490019" cy="490019"/>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Rounded Corners 41">
              <a:extLst>
                <a:ext uri="{FF2B5EF4-FFF2-40B4-BE49-F238E27FC236}">
                  <a16:creationId xmlns:a16="http://schemas.microsoft.com/office/drawing/2014/main" id="{2FA1C387-2088-40B8-934F-F462E9A63027}"/>
                </a:ext>
              </a:extLst>
            </p:cNvPr>
            <p:cNvSpPr/>
            <p:nvPr/>
          </p:nvSpPr>
          <p:spPr>
            <a:xfrm>
              <a:off x="9883478" y="3837897"/>
              <a:ext cx="430989" cy="147852"/>
            </a:xfrm>
            <a:prstGeom prst="round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t>C</a:t>
              </a:r>
            </a:p>
          </p:txBody>
        </p:sp>
      </p:grpSp>
      <p:sp>
        <p:nvSpPr>
          <p:cNvPr id="44" name="TextBox 43">
            <a:extLst>
              <a:ext uri="{FF2B5EF4-FFF2-40B4-BE49-F238E27FC236}">
                <a16:creationId xmlns:a16="http://schemas.microsoft.com/office/drawing/2014/main" id="{62753D14-FB2E-4186-BAA5-B702E8906BE7}"/>
              </a:ext>
            </a:extLst>
          </p:cNvPr>
          <p:cNvSpPr txBox="1"/>
          <p:nvPr/>
        </p:nvSpPr>
        <p:spPr>
          <a:xfrm>
            <a:off x="10912676" y="2661024"/>
            <a:ext cx="1076559" cy="589192"/>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2800" b="1" dirty="0">
                <a:solidFill>
                  <a:schemeClr val="accent1">
                    <a:lumMod val="10000"/>
                  </a:schemeClr>
                </a:solidFill>
                <a:latin typeface="Calibri" panose="020F0502020204030204" pitchFamily="34" charset="0"/>
                <a:ea typeface="Calibri" panose="020F0502020204030204" pitchFamily="34" charset="0"/>
              </a:rPr>
              <a:t>GetDP</a:t>
            </a:r>
            <a:endParaRPr lang="en-GB" sz="2800" b="1" dirty="0">
              <a:solidFill>
                <a:schemeClr val="accent1">
                  <a:lumMod val="10000"/>
                </a:schemeClr>
              </a:solidFill>
              <a:effectLst/>
              <a:latin typeface="Calibri" panose="020F0502020204030204" pitchFamily="34" charset="0"/>
              <a:ea typeface="Calibri" panose="020F0502020204030204" pitchFamily="34" charset="0"/>
            </a:endParaRPr>
          </a:p>
        </p:txBody>
      </p:sp>
      <p:cxnSp>
        <p:nvCxnSpPr>
          <p:cNvPr id="45" name="Straight Arrow Connector 44">
            <a:extLst>
              <a:ext uri="{FF2B5EF4-FFF2-40B4-BE49-F238E27FC236}">
                <a16:creationId xmlns:a16="http://schemas.microsoft.com/office/drawing/2014/main" id="{F0F9559F-A6E3-46D4-9A9B-C70D722F3E02}"/>
              </a:ext>
            </a:extLst>
          </p:cNvPr>
          <p:cNvCxnSpPr>
            <a:cxnSpLocks/>
          </p:cNvCxnSpPr>
          <p:nvPr/>
        </p:nvCxnSpPr>
        <p:spPr>
          <a:xfrm flipV="1">
            <a:off x="10410216" y="3071365"/>
            <a:ext cx="405151" cy="330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41103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STEAM model library: change in tools and/or input files</a:t>
            </a:r>
            <a:endParaRPr lang="en-GB" dirty="0"/>
          </a:p>
        </p:txBody>
      </p:sp>
      <p:graphicFrame>
        <p:nvGraphicFramePr>
          <p:cNvPr id="2" name="Table 1"/>
          <p:cNvGraphicFramePr>
            <a:graphicFrameLocks noGrp="1"/>
          </p:cNvGraphicFramePr>
          <p:nvPr/>
        </p:nvGraphicFramePr>
        <p:xfrm>
          <a:off x="355600" y="825500"/>
          <a:ext cx="11328845" cy="5090160"/>
        </p:xfrm>
        <a:graphic>
          <a:graphicData uri="http://schemas.openxmlformats.org/drawingml/2006/table">
            <a:tbl>
              <a:tblPr firstRow="1" bandRow="1">
                <a:tableStyleId>{793D81CF-94F2-401A-BA57-92F5A7B2D0C5}</a:tableStyleId>
              </a:tblPr>
              <a:tblGrid>
                <a:gridCol w="1599057">
                  <a:extLst>
                    <a:ext uri="{9D8B030D-6E8A-4147-A177-3AD203B41FA5}">
                      <a16:colId xmlns:a16="http://schemas.microsoft.com/office/drawing/2014/main" val="3473261140"/>
                    </a:ext>
                  </a:extLst>
                </a:gridCol>
                <a:gridCol w="5118418">
                  <a:extLst>
                    <a:ext uri="{9D8B030D-6E8A-4147-A177-3AD203B41FA5}">
                      <a16:colId xmlns:a16="http://schemas.microsoft.com/office/drawing/2014/main" val="1201237399"/>
                    </a:ext>
                  </a:extLst>
                </a:gridCol>
                <a:gridCol w="4611370">
                  <a:extLst>
                    <a:ext uri="{9D8B030D-6E8A-4147-A177-3AD203B41FA5}">
                      <a16:colId xmlns:a16="http://schemas.microsoft.com/office/drawing/2014/main" val="2745649996"/>
                    </a:ext>
                  </a:extLst>
                </a:gridCol>
              </a:tblGrid>
              <a:tr h="300476">
                <a:tc>
                  <a:txBody>
                    <a:bodyPr/>
                    <a:lstStyle/>
                    <a:p>
                      <a:r>
                        <a:rPr lang="en-US" sz="2800" dirty="0">
                          <a:latin typeface="Calibri" panose="020F0502020204030204" pitchFamily="34" charset="0"/>
                          <a:cs typeface="Calibri" panose="020F0502020204030204" pitchFamily="34" charset="0"/>
                        </a:rPr>
                        <a:t>Software</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2021</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2022</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2569246"/>
                  </a:ext>
                </a:extLst>
              </a:tr>
              <a:tr h="370840">
                <a:tc>
                  <a:txBody>
                    <a:bodyPr/>
                    <a:lstStyle/>
                    <a:p>
                      <a:r>
                        <a:rPr lang="en-US" sz="2800" dirty="0">
                          <a:latin typeface="Calibri" panose="020F0502020204030204" pitchFamily="34" charset="0"/>
                          <a:cs typeface="Calibri" panose="020F0502020204030204" pitchFamily="34" charset="0"/>
                        </a:rPr>
                        <a:t>BBQ</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Manual</a:t>
                      </a:r>
                      <a:r>
                        <a:rPr lang="en-US" sz="2800" baseline="0" dirty="0">
                          <a:latin typeface="Calibri" panose="020F0502020204030204" pitchFamily="34" charset="0"/>
                          <a:cs typeface="Calibri" panose="020F0502020204030204" pitchFamily="34" charset="0"/>
                        </a:rPr>
                        <a:t> in COMSOL</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latin typeface="Calibri" panose="020F0502020204030204" pitchFamily="34" charset="0"/>
                          <a:cs typeface="Calibri" panose="020F0502020204030204" pitchFamily="34" charset="0"/>
                        </a:rPr>
                        <a:t>Manual</a:t>
                      </a:r>
                      <a:r>
                        <a:rPr lang="en-US" sz="2800" baseline="0" dirty="0">
                          <a:latin typeface="Calibri" panose="020F0502020204030204" pitchFamily="34" charset="0"/>
                          <a:cs typeface="Calibri" panose="020F0502020204030204" pitchFamily="34" charset="0"/>
                        </a:rPr>
                        <a:t> in COMSOL</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7212812"/>
                  </a:ext>
                </a:extLst>
              </a:tr>
              <a:tr h="370840">
                <a:tc>
                  <a:txBody>
                    <a:bodyPr/>
                    <a:lstStyle/>
                    <a:p>
                      <a:r>
                        <a:rPr lang="en-US" sz="2800" dirty="0">
                          <a:latin typeface="Calibri" panose="020F0502020204030204" pitchFamily="34" charset="0"/>
                          <a:cs typeface="Calibri" panose="020F0502020204030204" pitchFamily="34" charset="0"/>
                        </a:rPr>
                        <a:t>PyBBQ</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Yaml + Python API</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595636114"/>
                  </a:ext>
                </a:extLst>
              </a:tr>
              <a:tr h="370840">
                <a:tc>
                  <a:txBody>
                    <a:bodyPr/>
                    <a:lstStyle/>
                    <a:p>
                      <a:r>
                        <a:rPr lang="en-US" sz="2800" dirty="0">
                          <a:latin typeface="Calibri" panose="020F0502020204030204" pitchFamily="34" charset="0"/>
                          <a:cs typeface="Calibri" panose="020F0502020204030204" pitchFamily="34" charset="0"/>
                        </a:rPr>
                        <a:t>FiQuS</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Yaml + Python API</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1437088704"/>
                  </a:ext>
                </a:extLst>
              </a:tr>
              <a:tr h="0">
                <a:tc>
                  <a:txBody>
                    <a:bodyPr/>
                    <a:lstStyle/>
                    <a:p>
                      <a:r>
                        <a:rPr lang="en-US" sz="2800" dirty="0">
                          <a:latin typeface="Calibri" panose="020F0502020204030204" pitchFamily="34" charset="0"/>
                          <a:cs typeface="Calibri" panose="020F0502020204030204" pitchFamily="34" charset="0"/>
                        </a:rPr>
                        <a:t>SIGMA</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Notebook + Java .jar</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latin typeface="Calibri" panose="020F0502020204030204" pitchFamily="34" charset="0"/>
                          <a:cs typeface="Calibri" panose="020F0502020204030204" pitchFamily="34" charset="0"/>
                        </a:rPr>
                        <a:t>Notebook + Java .jar</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79578461"/>
                  </a:ext>
                </a:extLst>
              </a:tr>
              <a:tr h="303953">
                <a:tc>
                  <a:txBody>
                    <a:bodyPr/>
                    <a:lstStyle/>
                    <a:p>
                      <a:r>
                        <a:rPr lang="en-US" sz="2800" dirty="0">
                          <a:latin typeface="Calibri" panose="020F0502020204030204" pitchFamily="34" charset="0"/>
                          <a:cs typeface="Calibri" panose="020F0502020204030204" pitchFamily="34" charset="0"/>
                        </a:rPr>
                        <a:t>LEDET</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Notebook + Python API</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Yaml + Python API</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4203690692"/>
                  </a:ext>
                </a:extLst>
              </a:tr>
              <a:tr h="242147">
                <a:tc>
                  <a:txBody>
                    <a:bodyPr/>
                    <a:lstStyle/>
                    <a:p>
                      <a:r>
                        <a:rPr lang="en-US" sz="2800" dirty="0">
                          <a:latin typeface="Calibri" panose="020F0502020204030204" pitchFamily="34" charset="0"/>
                          <a:cs typeface="Calibri" panose="020F0502020204030204" pitchFamily="34" charset="0"/>
                        </a:rPr>
                        <a:t>ProteCCT</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Manual in Excel</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Yaml + Python API</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1256757644"/>
                  </a:ext>
                </a:extLst>
              </a:tr>
              <a:tr h="180340">
                <a:tc>
                  <a:txBody>
                    <a:bodyPr/>
                    <a:lstStyle/>
                    <a:p>
                      <a:r>
                        <a:rPr lang="en-US" sz="2800" dirty="0">
                          <a:latin typeface="Calibri" panose="020F0502020204030204" pitchFamily="34" charset="0"/>
                          <a:cs typeface="Calibri" panose="020F0502020204030204" pitchFamily="34" charset="0"/>
                        </a:rPr>
                        <a:t>SING</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latin typeface="Calibri" panose="020F0502020204030204" pitchFamily="34" charset="0"/>
                          <a:cs typeface="Calibri" panose="020F0502020204030204" pitchFamily="34" charset="0"/>
                        </a:rPr>
                        <a:t>Notebook + Java .jar</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Yaml + Python API</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1449981121"/>
                  </a:ext>
                </a:extLst>
              </a:tr>
              <a:tr h="118533">
                <a:tc>
                  <a:txBody>
                    <a:bodyPr/>
                    <a:lstStyle/>
                    <a:p>
                      <a:r>
                        <a:rPr lang="en-US" sz="2800" dirty="0">
                          <a:latin typeface="Calibri" panose="020F0502020204030204" pitchFamily="34" charset="0"/>
                          <a:cs typeface="Calibri" panose="020F0502020204030204" pitchFamily="34" charset="0"/>
                        </a:rPr>
                        <a:t>COSIM</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Notebook + Java .jar + Python API</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Yaml + Python API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(foreseen for the end of 2022)</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1901406663"/>
                  </a:ext>
                </a:extLst>
              </a:tr>
            </a:tbl>
          </a:graphicData>
        </a:graphic>
      </p:graphicFrame>
    </p:spTree>
    <p:extLst>
      <p:ext uri="{BB962C8B-B14F-4D97-AF65-F5344CB8AC3E}">
        <p14:creationId xmlns:p14="http://schemas.microsoft.com/office/powerpoint/2010/main" val="22672864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a:extLst>
              <a:ext uri="{FF2B5EF4-FFF2-40B4-BE49-F238E27FC236}">
                <a16:creationId xmlns:a16="http://schemas.microsoft.com/office/drawing/2014/main" id="{FF255483-EB9E-CBEC-45EB-9687C1B856FF}"/>
              </a:ext>
            </a:extLst>
          </p:cNvPr>
          <p:cNvSpPr/>
          <p:nvPr/>
        </p:nvSpPr>
        <p:spPr>
          <a:xfrm>
            <a:off x="107951" y="833374"/>
            <a:ext cx="11957050" cy="4636661"/>
          </a:xfrm>
          <a:prstGeom prst="rect">
            <a:avLst/>
          </a:prstGeom>
          <a:solidFill>
            <a:schemeClr val="bg2">
              <a:lumMod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89" name="Rectangle 88">
            <a:extLst>
              <a:ext uri="{FF2B5EF4-FFF2-40B4-BE49-F238E27FC236}">
                <a16:creationId xmlns:a16="http://schemas.microsoft.com/office/drawing/2014/main" id="{5EB74A53-DA4C-615C-4C4E-61F1FCEA90ED}"/>
              </a:ext>
            </a:extLst>
          </p:cNvPr>
          <p:cNvSpPr/>
          <p:nvPr/>
        </p:nvSpPr>
        <p:spPr>
          <a:xfrm>
            <a:off x="234950" y="978747"/>
            <a:ext cx="1585563" cy="3989493"/>
          </a:xfrm>
          <a:prstGeom prst="rect">
            <a:avLst/>
          </a:prstGeom>
          <a:solidFill>
            <a:schemeClr val="bg2">
              <a:lumMod val="1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4" name="Rectangle 63">
            <a:extLst>
              <a:ext uri="{FF2B5EF4-FFF2-40B4-BE49-F238E27FC236}">
                <a16:creationId xmlns:a16="http://schemas.microsoft.com/office/drawing/2014/main" id="{B3B561AC-CCBE-1720-EA1A-66A9EAFBBD27}"/>
              </a:ext>
            </a:extLst>
          </p:cNvPr>
          <p:cNvSpPr/>
          <p:nvPr/>
        </p:nvSpPr>
        <p:spPr>
          <a:xfrm>
            <a:off x="10077450" y="978747"/>
            <a:ext cx="1843514" cy="3989493"/>
          </a:xfrm>
          <a:prstGeom prst="rect">
            <a:avLst/>
          </a:prstGeom>
          <a:solidFill>
            <a:schemeClr val="tx1">
              <a:lumMod val="5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3" name="Rectangle 62">
            <a:extLst>
              <a:ext uri="{FF2B5EF4-FFF2-40B4-BE49-F238E27FC236}">
                <a16:creationId xmlns:a16="http://schemas.microsoft.com/office/drawing/2014/main" id="{61A6421E-7DF6-A697-E8DE-D407802211ED}"/>
              </a:ext>
            </a:extLst>
          </p:cNvPr>
          <p:cNvSpPr/>
          <p:nvPr/>
        </p:nvSpPr>
        <p:spPr>
          <a:xfrm>
            <a:off x="1895911" y="990514"/>
            <a:ext cx="8081825" cy="3977726"/>
          </a:xfrm>
          <a:prstGeom prst="rect">
            <a:avLst/>
          </a:prstGeom>
          <a:solidFill>
            <a:schemeClr val="bg1">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2" name="Rectangle 61">
            <a:extLst>
              <a:ext uri="{FF2B5EF4-FFF2-40B4-BE49-F238E27FC236}">
                <a16:creationId xmlns:a16="http://schemas.microsoft.com/office/drawing/2014/main" id="{8F45831A-A8F0-D575-298F-250056C08954}"/>
              </a:ext>
            </a:extLst>
          </p:cNvPr>
          <p:cNvSpPr/>
          <p:nvPr/>
        </p:nvSpPr>
        <p:spPr>
          <a:xfrm>
            <a:off x="2035557" y="1043986"/>
            <a:ext cx="6414017" cy="3791373"/>
          </a:xfrm>
          <a:prstGeom prst="rect">
            <a:avLst/>
          </a:prstGeom>
          <a:solidFill>
            <a:schemeClr val="accent1">
              <a:lumMod val="5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1" name="Rectangle 60">
            <a:extLst>
              <a:ext uri="{FF2B5EF4-FFF2-40B4-BE49-F238E27FC236}">
                <a16:creationId xmlns:a16="http://schemas.microsoft.com/office/drawing/2014/main" id="{2D584B55-0AAD-DA0A-5CD2-2738E87C3AD9}"/>
              </a:ext>
            </a:extLst>
          </p:cNvPr>
          <p:cNvSpPr/>
          <p:nvPr/>
        </p:nvSpPr>
        <p:spPr>
          <a:xfrm>
            <a:off x="2133602" y="3898122"/>
            <a:ext cx="4675298" cy="862069"/>
          </a:xfrm>
          <a:prstGeom prst="rect">
            <a:avLst/>
          </a:prstGeom>
          <a:solidFill>
            <a:schemeClr val="tx2">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30" name="Rectangle 29">
            <a:extLst>
              <a:ext uri="{FF2B5EF4-FFF2-40B4-BE49-F238E27FC236}">
                <a16:creationId xmlns:a16="http://schemas.microsoft.com/office/drawing/2014/main" id="{86D1FB0E-CA31-B2D1-0EFD-A044F8EC32BC}"/>
              </a:ext>
            </a:extLst>
          </p:cNvPr>
          <p:cNvSpPr/>
          <p:nvPr/>
        </p:nvSpPr>
        <p:spPr>
          <a:xfrm>
            <a:off x="2133602" y="1148081"/>
            <a:ext cx="4675298" cy="2674184"/>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17" name="Title 1"/>
          <p:cNvSpPr txBox="1">
            <a:spLocks/>
          </p:cNvSpPr>
          <p:nvPr/>
        </p:nvSpPr>
        <p:spPr>
          <a:xfrm>
            <a:off x="361102" y="188135"/>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lgn="ctr"/>
            <a:r>
              <a:rPr lang="en-US" dirty="0">
                <a:latin typeface="Calibri" panose="020F0502020204030204" pitchFamily="34" charset="0"/>
                <a:cs typeface="Calibri" panose="020F0502020204030204" pitchFamily="34" charset="0"/>
              </a:rPr>
              <a:t>STEAM </a:t>
            </a:r>
            <a:r>
              <a:rPr lang="en-US" dirty="0" smtClean="0">
                <a:latin typeface="Calibri" panose="020F0502020204030204" pitchFamily="34" charset="0"/>
                <a:cs typeface="Calibri" panose="020F0502020204030204" pitchFamily="34" charset="0"/>
              </a:rPr>
              <a:t>framework (recap)</a:t>
            </a:r>
            <a:endParaRPr lang="en-GB" dirty="0"/>
          </a:p>
        </p:txBody>
      </p:sp>
      <p:sp>
        <p:nvSpPr>
          <p:cNvPr id="18" name="Rectangle: Rounded Corners 17">
            <a:extLst>
              <a:ext uri="{FF2B5EF4-FFF2-40B4-BE49-F238E27FC236}">
                <a16:creationId xmlns:a16="http://schemas.microsoft.com/office/drawing/2014/main" id="{F0C0F74C-3C07-FB6D-6499-E275E959D5B1}"/>
              </a:ext>
            </a:extLst>
          </p:cNvPr>
          <p:cNvSpPr/>
          <p:nvPr/>
        </p:nvSpPr>
        <p:spPr>
          <a:xfrm>
            <a:off x="2272620"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Conductor</a:t>
            </a:r>
          </a:p>
        </p:txBody>
      </p:sp>
      <p:sp>
        <p:nvSpPr>
          <p:cNvPr id="36" name="Rectangle: Rounded Corners 35">
            <a:extLst>
              <a:ext uri="{FF2B5EF4-FFF2-40B4-BE49-F238E27FC236}">
                <a16:creationId xmlns:a16="http://schemas.microsoft.com/office/drawing/2014/main" id="{7632B170-B8A4-B835-763E-A40C3013E1B5}"/>
              </a:ext>
            </a:extLst>
          </p:cNvPr>
          <p:cNvSpPr/>
          <p:nvPr/>
        </p:nvSpPr>
        <p:spPr>
          <a:xfrm>
            <a:off x="3841038"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Magnet</a:t>
            </a:r>
          </a:p>
        </p:txBody>
      </p:sp>
      <p:sp>
        <p:nvSpPr>
          <p:cNvPr id="37" name="Rectangle: Rounded Corners 36">
            <a:extLst>
              <a:ext uri="{FF2B5EF4-FFF2-40B4-BE49-F238E27FC236}">
                <a16:creationId xmlns:a16="http://schemas.microsoft.com/office/drawing/2014/main" id="{64C11D5A-DDBA-4352-1CC2-E485DB450BF3}"/>
              </a:ext>
            </a:extLst>
          </p:cNvPr>
          <p:cNvSpPr/>
          <p:nvPr/>
        </p:nvSpPr>
        <p:spPr>
          <a:xfrm>
            <a:off x="5373277"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Circuit</a:t>
            </a:r>
          </a:p>
        </p:txBody>
      </p:sp>
      <p:sp>
        <p:nvSpPr>
          <p:cNvPr id="44" name="Rectangle: Rounded Corners 43">
            <a:extLst>
              <a:ext uri="{FF2B5EF4-FFF2-40B4-BE49-F238E27FC236}">
                <a16:creationId xmlns:a16="http://schemas.microsoft.com/office/drawing/2014/main" id="{B160E16F-1DB7-0D29-A3FD-DBF6D192D33C}"/>
              </a:ext>
            </a:extLst>
          </p:cNvPr>
          <p:cNvSpPr/>
          <p:nvPr/>
        </p:nvSpPr>
        <p:spPr>
          <a:xfrm>
            <a:off x="2945653" y="3983328"/>
            <a:ext cx="3053651" cy="323894"/>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Cooperative-simulation</a:t>
            </a:r>
          </a:p>
        </p:txBody>
      </p:sp>
      <p:sp>
        <p:nvSpPr>
          <p:cNvPr id="45" name="Rectangle: Rounded Corners 44">
            <a:extLst>
              <a:ext uri="{FF2B5EF4-FFF2-40B4-BE49-F238E27FC236}">
                <a16:creationId xmlns:a16="http://schemas.microsoft.com/office/drawing/2014/main" id="{D14AF657-D3DD-DABB-F6CF-D0C7A3CF9F4D}"/>
              </a:ext>
            </a:extLst>
          </p:cNvPr>
          <p:cNvSpPr/>
          <p:nvPr/>
        </p:nvSpPr>
        <p:spPr>
          <a:xfrm>
            <a:off x="6871254" y="1235086"/>
            <a:ext cx="1510747"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(Consecutive) Analysis</a:t>
            </a:r>
          </a:p>
        </p:txBody>
      </p:sp>
      <p:sp>
        <p:nvSpPr>
          <p:cNvPr id="46" name="Rectangle: Rounded Corners 45">
            <a:extLst>
              <a:ext uri="{FF2B5EF4-FFF2-40B4-BE49-F238E27FC236}">
                <a16:creationId xmlns:a16="http://schemas.microsoft.com/office/drawing/2014/main" id="{3F6DEDF4-67AB-9A3C-814D-0F381870D16A}"/>
              </a:ext>
            </a:extLst>
          </p:cNvPr>
          <p:cNvSpPr/>
          <p:nvPr/>
        </p:nvSpPr>
        <p:spPr>
          <a:xfrm>
            <a:off x="8582925" y="1235086"/>
            <a:ext cx="1240525"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Parametric (analysis)</a:t>
            </a:r>
          </a:p>
        </p:txBody>
      </p:sp>
      <p:sp>
        <p:nvSpPr>
          <p:cNvPr id="47" name="Rectangle: Rounded Corners 46">
            <a:extLst>
              <a:ext uri="{FF2B5EF4-FFF2-40B4-BE49-F238E27FC236}">
                <a16:creationId xmlns:a16="http://schemas.microsoft.com/office/drawing/2014/main" id="{DB56EE2F-EBCE-32A3-7087-A1CE52A79270}"/>
              </a:ext>
            </a:extLst>
          </p:cNvPr>
          <p:cNvSpPr/>
          <p:nvPr/>
        </p:nvSpPr>
        <p:spPr>
          <a:xfrm>
            <a:off x="10177489" y="1235086"/>
            <a:ext cx="166526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(comparison to)</a:t>
            </a:r>
          </a:p>
          <a:p>
            <a:pPr algn="ctr"/>
            <a:r>
              <a:rPr lang="en-GB" sz="1600" dirty="0"/>
              <a:t>Measurements</a:t>
            </a:r>
          </a:p>
        </p:txBody>
      </p:sp>
      <p:sp>
        <p:nvSpPr>
          <p:cNvPr id="51" name="Rectangle 50">
            <a:extLst>
              <a:ext uri="{FF2B5EF4-FFF2-40B4-BE49-F238E27FC236}">
                <a16:creationId xmlns:a16="http://schemas.microsoft.com/office/drawing/2014/main" id="{4BE85A5F-120C-22CA-E7B7-27E96D25465B}"/>
              </a:ext>
            </a:extLst>
          </p:cNvPr>
          <p:cNvSpPr/>
          <p:nvPr/>
        </p:nvSpPr>
        <p:spPr>
          <a:xfrm>
            <a:off x="8551174" y="2255229"/>
            <a:ext cx="1325372"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Dakota***</a:t>
            </a:r>
          </a:p>
        </p:txBody>
      </p:sp>
      <p:sp>
        <p:nvSpPr>
          <p:cNvPr id="54" name="Rectangle 53">
            <a:extLst>
              <a:ext uri="{FF2B5EF4-FFF2-40B4-BE49-F238E27FC236}">
                <a16:creationId xmlns:a16="http://schemas.microsoft.com/office/drawing/2014/main" id="{ADCF2E24-DB50-8E23-D3CB-ACB1F3579D76}"/>
              </a:ext>
            </a:extLst>
          </p:cNvPr>
          <p:cNvSpPr/>
          <p:nvPr/>
        </p:nvSpPr>
        <p:spPr>
          <a:xfrm>
            <a:off x="10177487" y="1875594"/>
            <a:ext cx="166526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68" name="Rectangle 67">
            <a:extLst>
              <a:ext uri="{FF2B5EF4-FFF2-40B4-BE49-F238E27FC236}">
                <a16:creationId xmlns:a16="http://schemas.microsoft.com/office/drawing/2014/main" id="{4639711E-38F0-08CB-55E9-63AC5169BEF6}"/>
              </a:ext>
            </a:extLst>
          </p:cNvPr>
          <p:cNvSpPr/>
          <p:nvPr/>
        </p:nvSpPr>
        <p:spPr>
          <a:xfrm>
            <a:off x="2272622" y="3394418"/>
            <a:ext cx="2120588"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Materials properties</a:t>
            </a:r>
          </a:p>
        </p:txBody>
      </p:sp>
      <p:sp>
        <p:nvSpPr>
          <p:cNvPr id="69" name="Rectangle 68">
            <a:extLst>
              <a:ext uri="{FF2B5EF4-FFF2-40B4-BE49-F238E27FC236}">
                <a16:creationId xmlns:a16="http://schemas.microsoft.com/office/drawing/2014/main" id="{2464D69C-D23A-6112-1F3F-D04026830FFF}"/>
              </a:ext>
            </a:extLst>
          </p:cNvPr>
          <p:cNvSpPr/>
          <p:nvPr/>
        </p:nvSpPr>
        <p:spPr>
          <a:xfrm>
            <a:off x="2280211" y="2615416"/>
            <a:ext cx="1320536"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1600" dirty="0">
                <a:solidFill>
                  <a:srgbClr val="000000"/>
                </a:solidFill>
                <a:latin typeface="Calibri" panose="020F0502020204030204" pitchFamily="34" charset="0"/>
                <a:cs typeface="Calibri" panose="020F0502020204030204" pitchFamily="34" charset="0"/>
              </a:rPr>
              <a:t>PyBBQ</a:t>
            </a:r>
          </a:p>
        </p:txBody>
      </p:sp>
      <p:sp>
        <p:nvSpPr>
          <p:cNvPr id="70" name="Rectangle 69">
            <a:extLst>
              <a:ext uri="{FF2B5EF4-FFF2-40B4-BE49-F238E27FC236}">
                <a16:creationId xmlns:a16="http://schemas.microsoft.com/office/drawing/2014/main" id="{943AF310-4BFC-01B1-E3A6-544FCD21A78D}"/>
              </a:ext>
            </a:extLst>
          </p:cNvPr>
          <p:cNvSpPr/>
          <p:nvPr/>
        </p:nvSpPr>
        <p:spPr>
          <a:xfrm>
            <a:off x="2277794" y="2254426"/>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1600" dirty="0">
                <a:solidFill>
                  <a:srgbClr val="000000"/>
                </a:solidFill>
                <a:latin typeface="Calibri" panose="020F0502020204030204" pitchFamily="34" charset="0"/>
                <a:cs typeface="Calibri" panose="020F0502020204030204" pitchFamily="34" charset="0"/>
              </a:rPr>
              <a:t>LEDET</a:t>
            </a:r>
          </a:p>
        </p:txBody>
      </p:sp>
      <p:sp>
        <p:nvSpPr>
          <p:cNvPr id="71" name="Rectangle 70">
            <a:extLst>
              <a:ext uri="{FF2B5EF4-FFF2-40B4-BE49-F238E27FC236}">
                <a16:creationId xmlns:a16="http://schemas.microsoft.com/office/drawing/2014/main" id="{6C0E8E44-0DF0-DF82-341E-50EDA95E3AA3}"/>
              </a:ext>
            </a:extLst>
          </p:cNvPr>
          <p:cNvSpPr/>
          <p:nvPr/>
        </p:nvSpPr>
        <p:spPr>
          <a:xfrm>
            <a:off x="3843456" y="2254426"/>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LEDET</a:t>
            </a:r>
          </a:p>
        </p:txBody>
      </p:sp>
      <p:sp>
        <p:nvSpPr>
          <p:cNvPr id="72" name="Rectangle 71">
            <a:extLst>
              <a:ext uri="{FF2B5EF4-FFF2-40B4-BE49-F238E27FC236}">
                <a16:creationId xmlns:a16="http://schemas.microsoft.com/office/drawing/2014/main" id="{C87AA166-0E52-5AE1-1242-C13EC291FB1D}"/>
              </a:ext>
            </a:extLst>
          </p:cNvPr>
          <p:cNvSpPr/>
          <p:nvPr/>
        </p:nvSpPr>
        <p:spPr>
          <a:xfrm>
            <a:off x="3843456" y="2615416"/>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ProteCCT</a:t>
            </a:r>
          </a:p>
        </p:txBody>
      </p:sp>
      <p:sp>
        <p:nvSpPr>
          <p:cNvPr id="73" name="Rectangle 72">
            <a:extLst>
              <a:ext uri="{FF2B5EF4-FFF2-40B4-BE49-F238E27FC236}">
                <a16:creationId xmlns:a16="http://schemas.microsoft.com/office/drawing/2014/main" id="{B3210775-4B07-6290-A0BE-06C38F0AFEE3}"/>
              </a:ext>
            </a:extLst>
          </p:cNvPr>
          <p:cNvSpPr/>
          <p:nvPr/>
        </p:nvSpPr>
        <p:spPr>
          <a:xfrm>
            <a:off x="3843456" y="2993331"/>
            <a:ext cx="1320534"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SIGMA</a:t>
            </a:r>
          </a:p>
        </p:txBody>
      </p:sp>
      <p:sp>
        <p:nvSpPr>
          <p:cNvPr id="74" name="Rectangle 73">
            <a:extLst>
              <a:ext uri="{FF2B5EF4-FFF2-40B4-BE49-F238E27FC236}">
                <a16:creationId xmlns:a16="http://schemas.microsoft.com/office/drawing/2014/main" id="{5A81A75A-16C5-DFCB-24B2-3D29BC27C430}"/>
              </a:ext>
            </a:extLst>
          </p:cNvPr>
          <p:cNvSpPr/>
          <p:nvPr/>
        </p:nvSpPr>
        <p:spPr>
          <a:xfrm>
            <a:off x="3843456" y="1875594"/>
            <a:ext cx="1320534"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FiQuS</a:t>
            </a:r>
          </a:p>
        </p:txBody>
      </p:sp>
      <p:sp>
        <p:nvSpPr>
          <p:cNvPr id="75" name="Rectangle 74">
            <a:extLst>
              <a:ext uri="{FF2B5EF4-FFF2-40B4-BE49-F238E27FC236}">
                <a16:creationId xmlns:a16="http://schemas.microsoft.com/office/drawing/2014/main" id="{78AFB803-F317-700C-CDE8-5282025C9C80}"/>
              </a:ext>
            </a:extLst>
          </p:cNvPr>
          <p:cNvSpPr/>
          <p:nvPr/>
        </p:nvSpPr>
        <p:spPr>
          <a:xfrm>
            <a:off x="5373277" y="1875594"/>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PSPICE**</a:t>
            </a:r>
            <a:endParaRPr lang="en-US" baseline="30000" dirty="0">
              <a:solidFill>
                <a:srgbClr val="000000"/>
              </a:solidFill>
              <a:latin typeface="Calibri" panose="020F0502020204030204" pitchFamily="34" charset="0"/>
              <a:cs typeface="Calibri" panose="020F0502020204030204" pitchFamily="34" charset="0"/>
            </a:endParaRPr>
          </a:p>
        </p:txBody>
      </p:sp>
      <p:sp>
        <p:nvSpPr>
          <p:cNvPr id="76" name="Rectangle 75">
            <a:extLst>
              <a:ext uri="{FF2B5EF4-FFF2-40B4-BE49-F238E27FC236}">
                <a16:creationId xmlns:a16="http://schemas.microsoft.com/office/drawing/2014/main" id="{A79BAB33-BD11-4B59-CDF7-2E5DCF6CD8BE}"/>
              </a:ext>
            </a:extLst>
          </p:cNvPr>
          <p:cNvSpPr/>
          <p:nvPr/>
        </p:nvSpPr>
        <p:spPr>
          <a:xfrm>
            <a:off x="2957223" y="4392428"/>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COSIM</a:t>
            </a:r>
          </a:p>
        </p:txBody>
      </p:sp>
      <p:sp>
        <p:nvSpPr>
          <p:cNvPr id="77" name="Rectangle 76">
            <a:extLst>
              <a:ext uri="{FF2B5EF4-FFF2-40B4-BE49-F238E27FC236}">
                <a16:creationId xmlns:a16="http://schemas.microsoft.com/office/drawing/2014/main" id="{267E77FA-7F6F-2042-A26A-AFD67D8F0676}"/>
              </a:ext>
            </a:extLst>
          </p:cNvPr>
          <p:cNvSpPr/>
          <p:nvPr/>
        </p:nvSpPr>
        <p:spPr>
          <a:xfrm>
            <a:off x="2277794" y="1875594"/>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BBQ</a:t>
            </a:r>
          </a:p>
        </p:txBody>
      </p:sp>
      <p:sp>
        <p:nvSpPr>
          <p:cNvPr id="78" name="Rectangle 77">
            <a:extLst>
              <a:ext uri="{FF2B5EF4-FFF2-40B4-BE49-F238E27FC236}">
                <a16:creationId xmlns:a16="http://schemas.microsoft.com/office/drawing/2014/main" id="{9D060E0E-8AF7-470C-1DAC-FA03F2E50A35}"/>
              </a:ext>
            </a:extLst>
          </p:cNvPr>
          <p:cNvSpPr/>
          <p:nvPr/>
        </p:nvSpPr>
        <p:spPr>
          <a:xfrm>
            <a:off x="6948613" y="1875594"/>
            <a:ext cx="132537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79" name="Rectangle 78">
            <a:extLst>
              <a:ext uri="{FF2B5EF4-FFF2-40B4-BE49-F238E27FC236}">
                <a16:creationId xmlns:a16="http://schemas.microsoft.com/office/drawing/2014/main" id="{6850DA35-F72C-1801-5DAE-FCF800052C7B}"/>
              </a:ext>
            </a:extLst>
          </p:cNvPr>
          <p:cNvSpPr/>
          <p:nvPr/>
        </p:nvSpPr>
        <p:spPr>
          <a:xfrm>
            <a:off x="8551176" y="1875594"/>
            <a:ext cx="132537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80" name="Rectangle 79">
            <a:extLst>
              <a:ext uri="{FF2B5EF4-FFF2-40B4-BE49-F238E27FC236}">
                <a16:creationId xmlns:a16="http://schemas.microsoft.com/office/drawing/2014/main" id="{E4E3539A-1907-1F45-F0B0-FEBD4544280F}"/>
              </a:ext>
            </a:extLst>
          </p:cNvPr>
          <p:cNvSpPr/>
          <p:nvPr/>
        </p:nvSpPr>
        <p:spPr>
          <a:xfrm>
            <a:off x="4516968" y="3402258"/>
            <a:ext cx="217452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PSPICE library</a:t>
            </a:r>
          </a:p>
        </p:txBody>
      </p:sp>
      <p:sp>
        <p:nvSpPr>
          <p:cNvPr id="33" name="TextBox 32">
            <a:extLst>
              <a:ext uri="{FF2B5EF4-FFF2-40B4-BE49-F238E27FC236}">
                <a16:creationId xmlns:a16="http://schemas.microsoft.com/office/drawing/2014/main" id="{D57884E8-4D7B-B39A-DEEF-94DA1B0885A8}"/>
              </a:ext>
            </a:extLst>
          </p:cNvPr>
          <p:cNvSpPr txBox="1"/>
          <p:nvPr/>
        </p:nvSpPr>
        <p:spPr>
          <a:xfrm>
            <a:off x="3604623" y="5971831"/>
            <a:ext cx="8707255" cy="307777"/>
          </a:xfrm>
          <a:prstGeom prst="rect">
            <a:avLst/>
          </a:prstGeom>
          <a:noFill/>
        </p:spPr>
        <p:txBody>
          <a:bodyPr wrap="none" rtlCol="0">
            <a:spAutoFit/>
          </a:bodyPr>
          <a:lstStyle/>
          <a:p>
            <a:r>
              <a:rPr lang="en-GB" sz="1400" dirty="0"/>
              <a:t>* Text based (YAML) and Roxie files, and tdms files, ** Commercial circuit solver, *** Tool from Sandia Labs </a:t>
            </a:r>
          </a:p>
        </p:txBody>
      </p:sp>
      <p:sp>
        <p:nvSpPr>
          <p:cNvPr id="82" name="Rectangle 81">
            <a:extLst>
              <a:ext uri="{FF2B5EF4-FFF2-40B4-BE49-F238E27FC236}">
                <a16:creationId xmlns:a16="http://schemas.microsoft.com/office/drawing/2014/main" id="{0934D063-47C0-99B3-8E7C-52A0C64EDEE5}"/>
              </a:ext>
            </a:extLst>
          </p:cNvPr>
          <p:cNvSpPr/>
          <p:nvPr/>
        </p:nvSpPr>
        <p:spPr>
          <a:xfrm>
            <a:off x="5127565" y="5111128"/>
            <a:ext cx="1743477"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84" name="Rectangle 83">
            <a:extLst>
              <a:ext uri="{FF2B5EF4-FFF2-40B4-BE49-F238E27FC236}">
                <a16:creationId xmlns:a16="http://schemas.microsoft.com/office/drawing/2014/main" id="{C9EB7DCE-556A-A02E-A3A5-1C4354C12E3D}"/>
              </a:ext>
            </a:extLst>
          </p:cNvPr>
          <p:cNvSpPr/>
          <p:nvPr/>
        </p:nvSpPr>
        <p:spPr>
          <a:xfrm>
            <a:off x="356592" y="1875594"/>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Conductor</a:t>
            </a:r>
          </a:p>
        </p:txBody>
      </p:sp>
      <p:sp>
        <p:nvSpPr>
          <p:cNvPr id="88" name="Rectangle: Rounded Corners 87">
            <a:extLst>
              <a:ext uri="{FF2B5EF4-FFF2-40B4-BE49-F238E27FC236}">
                <a16:creationId xmlns:a16="http://schemas.microsoft.com/office/drawing/2014/main" id="{9CF0FD99-E0D2-DB17-4B91-F0AF9542B5FD}"/>
              </a:ext>
            </a:extLst>
          </p:cNvPr>
          <p:cNvSpPr/>
          <p:nvPr/>
        </p:nvSpPr>
        <p:spPr>
          <a:xfrm>
            <a:off x="353639"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Input Data*</a:t>
            </a:r>
          </a:p>
        </p:txBody>
      </p:sp>
      <p:sp>
        <p:nvSpPr>
          <p:cNvPr id="90" name="Rectangle 89">
            <a:extLst>
              <a:ext uri="{FF2B5EF4-FFF2-40B4-BE49-F238E27FC236}">
                <a16:creationId xmlns:a16="http://schemas.microsoft.com/office/drawing/2014/main" id="{A3D64E68-84F3-5856-2325-37A948949BED}"/>
              </a:ext>
            </a:extLst>
          </p:cNvPr>
          <p:cNvSpPr/>
          <p:nvPr/>
        </p:nvSpPr>
        <p:spPr>
          <a:xfrm>
            <a:off x="356592" y="2261271"/>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Magnet</a:t>
            </a:r>
          </a:p>
        </p:txBody>
      </p:sp>
      <p:sp>
        <p:nvSpPr>
          <p:cNvPr id="91" name="Rectangle 90">
            <a:extLst>
              <a:ext uri="{FF2B5EF4-FFF2-40B4-BE49-F238E27FC236}">
                <a16:creationId xmlns:a16="http://schemas.microsoft.com/office/drawing/2014/main" id="{4BFF4CC6-D9CA-6B93-DE87-32681147A40C}"/>
              </a:ext>
            </a:extLst>
          </p:cNvPr>
          <p:cNvSpPr/>
          <p:nvPr/>
        </p:nvSpPr>
        <p:spPr>
          <a:xfrm>
            <a:off x="356592" y="2646948"/>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Circuit</a:t>
            </a:r>
          </a:p>
        </p:txBody>
      </p:sp>
      <p:sp>
        <p:nvSpPr>
          <p:cNvPr id="92" name="Rectangle 91">
            <a:extLst>
              <a:ext uri="{FF2B5EF4-FFF2-40B4-BE49-F238E27FC236}">
                <a16:creationId xmlns:a16="http://schemas.microsoft.com/office/drawing/2014/main" id="{17905F2A-E67A-E850-B90D-F18C0F7E0325}"/>
              </a:ext>
            </a:extLst>
          </p:cNvPr>
          <p:cNvSpPr/>
          <p:nvPr/>
        </p:nvSpPr>
        <p:spPr>
          <a:xfrm>
            <a:off x="356592" y="3418302"/>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Analysis</a:t>
            </a:r>
          </a:p>
        </p:txBody>
      </p:sp>
      <p:sp>
        <p:nvSpPr>
          <p:cNvPr id="93" name="Rectangle 92">
            <a:extLst>
              <a:ext uri="{FF2B5EF4-FFF2-40B4-BE49-F238E27FC236}">
                <a16:creationId xmlns:a16="http://schemas.microsoft.com/office/drawing/2014/main" id="{128150A7-C573-9C79-415A-CE13662EF8E3}"/>
              </a:ext>
            </a:extLst>
          </p:cNvPr>
          <p:cNvSpPr/>
          <p:nvPr/>
        </p:nvSpPr>
        <p:spPr>
          <a:xfrm>
            <a:off x="356592" y="3803979"/>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Parametric</a:t>
            </a:r>
          </a:p>
        </p:txBody>
      </p:sp>
      <p:sp>
        <p:nvSpPr>
          <p:cNvPr id="94" name="Rectangle 93">
            <a:extLst>
              <a:ext uri="{FF2B5EF4-FFF2-40B4-BE49-F238E27FC236}">
                <a16:creationId xmlns:a16="http://schemas.microsoft.com/office/drawing/2014/main" id="{93AEE00F-4665-7395-3951-6BCA9BB54342}"/>
              </a:ext>
            </a:extLst>
          </p:cNvPr>
          <p:cNvSpPr/>
          <p:nvPr/>
        </p:nvSpPr>
        <p:spPr>
          <a:xfrm>
            <a:off x="356593" y="4189656"/>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Meas. config</a:t>
            </a:r>
          </a:p>
        </p:txBody>
      </p:sp>
      <p:sp>
        <p:nvSpPr>
          <p:cNvPr id="95" name="Rectangle 94">
            <a:extLst>
              <a:ext uri="{FF2B5EF4-FFF2-40B4-BE49-F238E27FC236}">
                <a16:creationId xmlns:a16="http://schemas.microsoft.com/office/drawing/2014/main" id="{6CFB9FED-206D-EB21-7294-27A09740C1E5}"/>
              </a:ext>
            </a:extLst>
          </p:cNvPr>
          <p:cNvSpPr/>
          <p:nvPr/>
        </p:nvSpPr>
        <p:spPr>
          <a:xfrm>
            <a:off x="356592" y="3032625"/>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Co-sim.</a:t>
            </a:r>
          </a:p>
        </p:txBody>
      </p:sp>
      <p:sp>
        <p:nvSpPr>
          <p:cNvPr id="96" name="Rectangle 95">
            <a:extLst>
              <a:ext uri="{FF2B5EF4-FFF2-40B4-BE49-F238E27FC236}">
                <a16:creationId xmlns:a16="http://schemas.microsoft.com/office/drawing/2014/main" id="{3186CA40-AE8D-5D65-8F4B-F6BA0B62B7D7}"/>
              </a:ext>
            </a:extLst>
          </p:cNvPr>
          <p:cNvSpPr/>
          <p:nvPr/>
        </p:nvSpPr>
        <p:spPr>
          <a:xfrm>
            <a:off x="356591" y="4575331"/>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Meas. data</a:t>
            </a:r>
          </a:p>
        </p:txBody>
      </p:sp>
      <p:sp>
        <p:nvSpPr>
          <p:cNvPr id="97" name="TextBox 96">
            <a:extLst>
              <a:ext uri="{FF2B5EF4-FFF2-40B4-BE49-F238E27FC236}">
                <a16:creationId xmlns:a16="http://schemas.microsoft.com/office/drawing/2014/main" id="{66222550-EDBA-2112-5590-81C7FA7E4CD9}"/>
              </a:ext>
            </a:extLst>
          </p:cNvPr>
          <p:cNvSpPr txBox="1"/>
          <p:nvPr/>
        </p:nvSpPr>
        <p:spPr>
          <a:xfrm>
            <a:off x="8287481" y="5443252"/>
            <a:ext cx="3926075" cy="307777"/>
          </a:xfrm>
          <a:prstGeom prst="rect">
            <a:avLst/>
          </a:prstGeom>
          <a:noFill/>
        </p:spPr>
        <p:txBody>
          <a:bodyPr wrap="none" rtlCol="0">
            <a:spAutoFit/>
          </a:bodyPr>
          <a:lstStyle/>
          <a:p>
            <a:r>
              <a:rPr lang="en-GB" sz="1400" dirty="0"/>
              <a:t>some functionality is under active development</a:t>
            </a:r>
          </a:p>
        </p:txBody>
      </p:sp>
      <p:sp>
        <p:nvSpPr>
          <p:cNvPr id="98" name="Rectangle 97">
            <a:extLst>
              <a:ext uri="{FF2B5EF4-FFF2-40B4-BE49-F238E27FC236}">
                <a16:creationId xmlns:a16="http://schemas.microsoft.com/office/drawing/2014/main" id="{7D7B414D-01B4-8C93-3918-AAA094D70731}"/>
              </a:ext>
            </a:extLst>
          </p:cNvPr>
          <p:cNvSpPr/>
          <p:nvPr/>
        </p:nvSpPr>
        <p:spPr>
          <a:xfrm>
            <a:off x="5373277" y="2253525"/>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99" name="Rectangle 98">
            <a:extLst>
              <a:ext uri="{FF2B5EF4-FFF2-40B4-BE49-F238E27FC236}">
                <a16:creationId xmlns:a16="http://schemas.microsoft.com/office/drawing/2014/main" id="{2F53FDB5-A2EC-AA78-B456-346CEFFF472D}"/>
              </a:ext>
            </a:extLst>
          </p:cNvPr>
          <p:cNvSpPr/>
          <p:nvPr/>
        </p:nvSpPr>
        <p:spPr>
          <a:xfrm>
            <a:off x="4673932" y="4383079"/>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138" name="Rectangle 137">
            <a:extLst>
              <a:ext uri="{FF2B5EF4-FFF2-40B4-BE49-F238E27FC236}">
                <a16:creationId xmlns:a16="http://schemas.microsoft.com/office/drawing/2014/main" id="{2EABA4DE-99EB-3460-3D24-FE46F5CA87A0}"/>
              </a:ext>
            </a:extLst>
          </p:cNvPr>
          <p:cNvSpPr/>
          <p:nvPr/>
        </p:nvSpPr>
        <p:spPr>
          <a:xfrm>
            <a:off x="5373277" y="2620996"/>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SING</a:t>
            </a:r>
          </a:p>
        </p:txBody>
      </p:sp>
    </p:spTree>
    <p:extLst>
      <p:ext uri="{BB962C8B-B14F-4D97-AF65-F5344CB8AC3E}">
        <p14:creationId xmlns:p14="http://schemas.microsoft.com/office/powerpoint/2010/main" val="12840197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821" y="2499416"/>
            <a:ext cx="10969139" cy="532463"/>
          </a:xfrm>
        </p:spPr>
        <p:txBody>
          <a:bodyPr>
            <a:noAutofit/>
          </a:bodyPr>
          <a:lstStyle/>
          <a:p>
            <a:r>
              <a:rPr lang="en-US" sz="6000" b="1" dirty="0">
                <a:solidFill>
                  <a:srgbClr val="C00000"/>
                </a:solidFill>
                <a:latin typeface="Calibri" panose="020F0502020204030204" pitchFamily="34" charset="0"/>
                <a:cs typeface="Calibri" panose="020F0502020204030204" pitchFamily="34" charset="0"/>
              </a:rPr>
              <a:t>STEAM</a:t>
            </a:r>
            <a:r>
              <a:rPr lang="en-US" sz="6000" b="1" dirty="0">
                <a:latin typeface="Calibri" panose="020F0502020204030204" pitchFamily="34" charset="0"/>
                <a:cs typeface="Calibri" panose="020F0502020204030204" pitchFamily="34" charset="0"/>
              </a:rPr>
              <a:t> LIBRARY</a:t>
            </a:r>
            <a:endParaRPr lang="en-GB" sz="6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122173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7227" y="786304"/>
            <a:ext cx="11957750" cy="1824916"/>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dirty="0">
                <a:solidFill>
                  <a:srgbClr val="000000"/>
                </a:solidFill>
                <a:latin typeface="Calibri" panose="020F0502020204030204" pitchFamily="34" charset="0"/>
                <a:cs typeface="Calibri" panose="020F0502020204030204" pitchFamily="34" charset="0"/>
              </a:rPr>
              <a:t>LHC</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Versioned </a:t>
            </a:r>
            <a:r>
              <a:rPr lang="en-US" sz="2000" dirty="0">
                <a:solidFill>
                  <a:srgbClr val="C00000"/>
                </a:solidFill>
                <a:latin typeface="Calibri" panose="020F0502020204030204" pitchFamily="34" charset="0"/>
                <a:cs typeface="Calibri" panose="020F0502020204030204" pitchFamily="34" charset="0"/>
              </a:rPr>
              <a:t>library</a:t>
            </a:r>
            <a:r>
              <a:rPr lang="en-US" sz="2000" dirty="0">
                <a:solidFill>
                  <a:srgbClr val="000000"/>
                </a:solidFill>
                <a:latin typeface="Calibri" panose="020F0502020204030204" pitchFamily="34" charset="0"/>
                <a:cs typeface="Calibri" panose="020F0502020204030204" pitchFamily="34" charset="0"/>
              </a:rPr>
              <a:t> of validated models of all magnets and all circuits</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Scripts to rapidly reproduce specific </a:t>
            </a:r>
            <a:r>
              <a:rPr lang="en-US" sz="2000" dirty="0">
                <a:solidFill>
                  <a:srgbClr val="C00000"/>
                </a:solidFill>
                <a:latin typeface="Calibri" panose="020F0502020204030204" pitchFamily="34" charset="0"/>
                <a:cs typeface="Calibri" panose="020F0502020204030204" pitchFamily="34" charset="0"/>
              </a:rPr>
              <a:t>events</a:t>
            </a:r>
            <a:r>
              <a:rPr lang="en-US" sz="2000" dirty="0">
                <a:solidFill>
                  <a:srgbClr val="000000"/>
                </a:solidFill>
                <a:latin typeface="Calibri" panose="020F0502020204030204" pitchFamily="34" charset="0"/>
                <a:cs typeface="Calibri" panose="020F0502020204030204" pitchFamily="34" charset="0"/>
              </a:rPr>
              <a:t> (different initial current, quench location and time, energy-extraction timing, </a:t>
            </a:r>
            <a:r>
              <a:rPr lang="en-US" sz="2000" dirty="0" err="1">
                <a:solidFill>
                  <a:srgbClr val="000000"/>
                </a:solidFill>
                <a:latin typeface="Calibri" panose="020F0502020204030204" pitchFamily="34" charset="0"/>
                <a:cs typeface="Calibri" panose="020F0502020204030204" pitchFamily="34" charset="0"/>
              </a:rPr>
              <a:t>etc</a:t>
            </a:r>
            <a:r>
              <a:rPr lang="en-US" sz="2000" dirty="0">
                <a:solidFill>
                  <a:srgbClr val="000000"/>
                </a:solidFill>
                <a:latin typeface="Calibri" panose="020F0502020204030204" pitchFamily="34" charset="0"/>
                <a:cs typeface="Calibri" panose="020F0502020204030204" pitchFamily="34" charset="0"/>
              </a:rPr>
              <a:t>) in specific circuits (different warm resistance, energy-extraction resistance, </a:t>
            </a:r>
            <a:r>
              <a:rPr lang="en-US" sz="2000" dirty="0" err="1">
                <a:solidFill>
                  <a:srgbClr val="000000"/>
                </a:solidFill>
                <a:latin typeface="Calibri" panose="020F0502020204030204" pitchFamily="34" charset="0"/>
                <a:cs typeface="Calibri" panose="020F0502020204030204" pitchFamily="34" charset="0"/>
              </a:rPr>
              <a:t>etc</a:t>
            </a:r>
            <a:r>
              <a:rPr lang="en-US" sz="2000" dirty="0">
                <a:solidFill>
                  <a:srgbClr val="000000"/>
                </a:solidFill>
                <a:latin typeface="Calibri" panose="020F0502020204030204" pitchFamily="34" charset="0"/>
                <a:cs typeface="Calibri" panose="020F0502020204030204" pitchFamily="34" charset="0"/>
              </a:rPr>
              <a:t>)</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Assist in understanding and reproducing </a:t>
            </a:r>
            <a:r>
              <a:rPr lang="en-US" sz="2000" dirty="0">
                <a:solidFill>
                  <a:srgbClr val="C00000"/>
                </a:solidFill>
                <a:latin typeface="Calibri" panose="020F0502020204030204" pitchFamily="34" charset="0"/>
                <a:cs typeface="Calibri" panose="020F0502020204030204" pitchFamily="34" charset="0"/>
              </a:rPr>
              <a:t>unexpected transients </a:t>
            </a:r>
            <a:r>
              <a:rPr lang="en-US" sz="2000" dirty="0">
                <a:solidFill>
                  <a:srgbClr val="000000"/>
                </a:solidFill>
                <a:latin typeface="Calibri" panose="020F0502020204030204" pitchFamily="34" charset="0"/>
                <a:cs typeface="Calibri" panose="020F0502020204030204" pitchFamily="34" charset="0"/>
              </a:rPr>
              <a:t>during operation</a:t>
            </a:r>
            <a:endParaRPr lang="en-GB" sz="2000" dirty="0">
              <a:solidFill>
                <a:srgbClr val="000000"/>
              </a:solidFill>
              <a:latin typeface="Calibri" panose="020F0502020204030204" pitchFamily="34" charset="0"/>
              <a:cs typeface="Calibri" panose="020F0502020204030204" pitchFamily="34" charset="0"/>
            </a:endParaRPr>
          </a:p>
        </p:txBody>
      </p:sp>
      <p:sp>
        <p:nvSpPr>
          <p:cNvPr id="4" name="Rectangle 3"/>
          <p:cNvSpPr/>
          <p:nvPr/>
        </p:nvSpPr>
        <p:spPr>
          <a:xfrm>
            <a:off x="97227" y="2765796"/>
            <a:ext cx="11957750" cy="158210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dirty="0">
                <a:solidFill>
                  <a:srgbClr val="000000"/>
                </a:solidFill>
                <a:latin typeface="Calibri" panose="020F0502020204030204" pitchFamily="34" charset="0"/>
                <a:cs typeface="Calibri" panose="020F0502020204030204" pitchFamily="34" charset="0"/>
              </a:rPr>
              <a:t>HL-LHC</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Versioned </a:t>
            </a:r>
            <a:r>
              <a:rPr lang="en-US" sz="2000" dirty="0">
                <a:solidFill>
                  <a:srgbClr val="C00000"/>
                </a:solidFill>
                <a:latin typeface="Calibri" panose="020F0502020204030204" pitchFamily="34" charset="0"/>
                <a:cs typeface="Calibri" panose="020F0502020204030204" pitchFamily="34" charset="0"/>
              </a:rPr>
              <a:t>library</a:t>
            </a:r>
            <a:r>
              <a:rPr lang="en-US" sz="2000" dirty="0">
                <a:solidFill>
                  <a:srgbClr val="000000"/>
                </a:solidFill>
                <a:latin typeface="Calibri" panose="020F0502020204030204" pitchFamily="34" charset="0"/>
                <a:cs typeface="Calibri" panose="020F0502020204030204" pitchFamily="34" charset="0"/>
              </a:rPr>
              <a:t> of validated models of all magnets and all circuits (ready for the String test)</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Parametric studies, </a:t>
            </a:r>
            <a:r>
              <a:rPr lang="en-US" sz="2000" dirty="0">
                <a:solidFill>
                  <a:srgbClr val="C00000"/>
                </a:solidFill>
                <a:latin typeface="Calibri" panose="020F0502020204030204" pitchFamily="34" charset="0"/>
                <a:cs typeface="Calibri" panose="020F0502020204030204" pitchFamily="34" charset="0"/>
              </a:rPr>
              <a:t>failure</a:t>
            </a:r>
            <a:r>
              <a:rPr lang="en-US" sz="2000" dirty="0">
                <a:solidFill>
                  <a:srgbClr val="000000"/>
                </a:solidFill>
                <a:latin typeface="Calibri" panose="020F0502020204030204" pitchFamily="34" charset="0"/>
                <a:cs typeface="Calibri" panose="020F0502020204030204" pitchFamily="34" charset="0"/>
              </a:rPr>
              <a:t> analyses, and </a:t>
            </a:r>
            <a:r>
              <a:rPr lang="en-US" sz="2000" dirty="0">
                <a:solidFill>
                  <a:srgbClr val="C00000"/>
                </a:solidFill>
                <a:latin typeface="Calibri" panose="020F0502020204030204" pitchFamily="34" charset="0"/>
                <a:cs typeface="Calibri" panose="020F0502020204030204" pitchFamily="34" charset="0"/>
              </a:rPr>
              <a:t>worst-case</a:t>
            </a:r>
            <a:r>
              <a:rPr lang="en-US" sz="2000" dirty="0">
                <a:solidFill>
                  <a:srgbClr val="000000"/>
                </a:solidFill>
                <a:latin typeface="Calibri" panose="020F0502020204030204" pitchFamily="34" charset="0"/>
                <a:cs typeface="Calibri" panose="020F0502020204030204" pitchFamily="34" charset="0"/>
              </a:rPr>
              <a:t> identification (hot-spot temperature, voltages to ground)</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Assist in understanding and reproducing </a:t>
            </a:r>
            <a:r>
              <a:rPr lang="en-US" sz="2000" dirty="0">
                <a:solidFill>
                  <a:srgbClr val="C00000"/>
                </a:solidFill>
                <a:latin typeface="Calibri" panose="020F0502020204030204" pitchFamily="34" charset="0"/>
                <a:cs typeface="Calibri" panose="020F0502020204030204" pitchFamily="34" charset="0"/>
              </a:rPr>
              <a:t>unexpected transients </a:t>
            </a:r>
            <a:r>
              <a:rPr lang="en-US" sz="2000" dirty="0">
                <a:solidFill>
                  <a:srgbClr val="000000"/>
                </a:solidFill>
                <a:latin typeface="Calibri" panose="020F0502020204030204" pitchFamily="34" charset="0"/>
                <a:cs typeface="Calibri" panose="020F0502020204030204" pitchFamily="34" charset="0"/>
              </a:rPr>
              <a:t>during testing</a:t>
            </a:r>
            <a:endParaRPr lang="en-GB" sz="2000" dirty="0">
              <a:solidFill>
                <a:srgbClr val="000000"/>
              </a:solidFill>
              <a:latin typeface="Calibri" panose="020F0502020204030204" pitchFamily="34" charset="0"/>
              <a:cs typeface="Calibri" panose="020F0502020204030204" pitchFamily="34" charset="0"/>
            </a:endParaRPr>
          </a:p>
        </p:txBody>
      </p:sp>
      <p:sp>
        <p:nvSpPr>
          <p:cNvPr id="5" name="Rectangle 4"/>
          <p:cNvSpPr/>
          <p:nvPr/>
        </p:nvSpPr>
        <p:spPr>
          <a:xfrm>
            <a:off x="115295" y="4502472"/>
            <a:ext cx="11957750" cy="1585909"/>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dirty="0">
                <a:solidFill>
                  <a:srgbClr val="000000"/>
                </a:solidFill>
                <a:latin typeface="Calibri" panose="020F0502020204030204" pitchFamily="34" charset="0"/>
                <a:cs typeface="Calibri" panose="020F0502020204030204" pitchFamily="34" charset="0"/>
              </a:rPr>
              <a:t>HFM and external collaborations</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Develop quench protection models for new/less explored </a:t>
            </a:r>
            <a:r>
              <a:rPr lang="en-US" sz="2000" dirty="0">
                <a:solidFill>
                  <a:srgbClr val="C00000"/>
                </a:solidFill>
                <a:latin typeface="Calibri" panose="020F0502020204030204" pitchFamily="34" charset="0"/>
                <a:cs typeface="Calibri" panose="020F0502020204030204" pitchFamily="34" charset="0"/>
              </a:rPr>
              <a:t>magnet concepts </a:t>
            </a:r>
            <a:r>
              <a:rPr lang="en-US" sz="2000" dirty="0">
                <a:solidFill>
                  <a:srgbClr val="000000"/>
                </a:solidFill>
                <a:latin typeface="Calibri" panose="020F0502020204030204" pitchFamily="34" charset="0"/>
                <a:cs typeface="Calibri" panose="020F0502020204030204" pitchFamily="34" charset="0"/>
              </a:rPr>
              <a:t>(CCT, curved CCT, …)</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Develop capability to model </a:t>
            </a:r>
            <a:r>
              <a:rPr lang="en-US" sz="2000" dirty="0">
                <a:solidFill>
                  <a:srgbClr val="C00000"/>
                </a:solidFill>
                <a:latin typeface="Calibri" panose="020F0502020204030204" pitchFamily="34" charset="0"/>
                <a:cs typeface="Calibri" panose="020F0502020204030204" pitchFamily="34" charset="0"/>
              </a:rPr>
              <a:t>new quench protection systems </a:t>
            </a:r>
            <a:r>
              <a:rPr lang="en-US" sz="2000" dirty="0">
                <a:solidFill>
                  <a:srgbClr val="000000"/>
                </a:solidFill>
                <a:latin typeface="Calibri" panose="020F0502020204030204" pitchFamily="34" charset="0"/>
                <a:cs typeface="Calibri" panose="020F0502020204030204" pitchFamily="34" charset="0"/>
              </a:rPr>
              <a:t>(Secondary-CLIQ, external-CLIQ, …)</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Integrate </a:t>
            </a:r>
            <a:r>
              <a:rPr lang="en-US" sz="2000" dirty="0">
                <a:solidFill>
                  <a:srgbClr val="C00000"/>
                </a:solidFill>
                <a:latin typeface="Calibri" panose="020F0502020204030204" pitchFamily="34" charset="0"/>
                <a:cs typeface="Calibri" panose="020F0502020204030204" pitchFamily="34" charset="0"/>
              </a:rPr>
              <a:t>HTS</a:t>
            </a:r>
            <a:r>
              <a:rPr lang="en-US" sz="2000" dirty="0">
                <a:solidFill>
                  <a:srgbClr val="000000"/>
                </a:solidFill>
                <a:latin typeface="Calibri" panose="020F0502020204030204" pitchFamily="34" charset="0"/>
                <a:cs typeface="Calibri" panose="020F0502020204030204" pitchFamily="34" charset="0"/>
              </a:rPr>
              <a:t> and </a:t>
            </a:r>
            <a:r>
              <a:rPr lang="en-US" sz="2000" dirty="0">
                <a:solidFill>
                  <a:srgbClr val="C00000"/>
                </a:solidFill>
                <a:latin typeface="Calibri" panose="020F0502020204030204" pitchFamily="34" charset="0"/>
                <a:cs typeface="Calibri" panose="020F0502020204030204" pitchFamily="34" charset="0"/>
              </a:rPr>
              <a:t>non-insulated (NI) coils </a:t>
            </a:r>
            <a:r>
              <a:rPr lang="en-US" sz="2000" dirty="0">
                <a:solidFill>
                  <a:srgbClr val="000000"/>
                </a:solidFill>
                <a:latin typeface="Calibri" panose="020F0502020204030204" pitchFamily="34" charset="0"/>
                <a:cs typeface="Calibri" panose="020F0502020204030204" pitchFamily="34" charset="0"/>
              </a:rPr>
              <a:t>into the STEAM framework</a:t>
            </a:r>
            <a:endParaRPr lang="en-GB" sz="2000" dirty="0">
              <a:solidFill>
                <a:srgbClr val="000000"/>
              </a:solidFill>
              <a:latin typeface="Calibri" panose="020F0502020204030204" pitchFamily="34" charset="0"/>
              <a:cs typeface="Calibri" panose="020F0502020204030204" pitchFamily="34" charset="0"/>
            </a:endParaRPr>
          </a:p>
        </p:txBody>
      </p:sp>
      <p:sp>
        <p:nvSpPr>
          <p:cNvPr id="7" name="Title 1"/>
          <p:cNvSpPr>
            <a:spLocks noGrp="1"/>
          </p:cNvSpPr>
          <p:nvPr>
            <p:ph type="title"/>
          </p:nvPr>
        </p:nvSpPr>
        <p:spPr>
          <a:xfrm>
            <a:off x="202523" y="82014"/>
            <a:ext cx="11852454" cy="532463"/>
          </a:xfrm>
        </p:spPr>
        <p:txBody>
          <a:bodyPr>
            <a:normAutofit fontScale="90000"/>
          </a:bodyPr>
          <a:lstStyle/>
          <a:p>
            <a:r>
              <a:rPr lang="en-US" dirty="0"/>
              <a:t>STEAM applications</a:t>
            </a:r>
            <a:endParaRPr lang="en-GB" dirty="0">
              <a:solidFill>
                <a:srgbClr val="C00000"/>
              </a:solidFill>
            </a:endParaRPr>
          </a:p>
        </p:txBody>
      </p:sp>
      <p:pic>
        <p:nvPicPr>
          <p:cNvPr id="8" name="Picture 7"/>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a:off x="10895940" y="2849343"/>
            <a:ext cx="1141109" cy="473151"/>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21952" y="4581002"/>
            <a:ext cx="933165" cy="411453"/>
          </a:xfrm>
          <a:prstGeom prst="rect">
            <a:avLst/>
          </a:prstGeom>
        </p:spPr>
      </p:pic>
      <p:grpSp>
        <p:nvGrpSpPr>
          <p:cNvPr id="10" name="Group 9"/>
          <p:cNvGrpSpPr/>
          <p:nvPr/>
        </p:nvGrpSpPr>
        <p:grpSpPr>
          <a:xfrm>
            <a:off x="11376101" y="824442"/>
            <a:ext cx="628224" cy="843118"/>
            <a:chOff x="2206723" y="4317499"/>
            <a:chExt cx="1317600" cy="1768307"/>
          </a:xfrm>
        </p:grpSpPr>
        <p:pic>
          <p:nvPicPr>
            <p:cNvPr id="11" name="Picture 2" descr="Znalezione obrazy dla zapytania LHC dipole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6723" y="4317499"/>
              <a:ext cx="1317600" cy="125603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2336859" y="5537120"/>
              <a:ext cx="1057326" cy="548686"/>
            </a:xfrm>
            <a:prstGeom prst="rect">
              <a:avLst/>
            </a:prstGeom>
          </p:spPr>
          <p:txBody>
            <a:bodyPr wrap="square">
              <a:spAutoFit/>
            </a:bodyPr>
            <a:ls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pl-PL" sz="1100" b="1" dirty="0">
                  <a:solidFill>
                    <a:srgbClr val="C00000"/>
                  </a:solidFill>
                </a:rPr>
                <a:t>LHC</a:t>
              </a:r>
              <a:endParaRPr lang="en-US" sz="1100" dirty="0">
                <a:solidFill>
                  <a:srgbClr val="C00000"/>
                </a:solidFill>
              </a:endParaRPr>
            </a:p>
          </p:txBody>
        </p:sp>
      </p:grpSp>
      <p:pic>
        <p:nvPicPr>
          <p:cNvPr id="13" name="Graphic 8">
            <a:extLst>
              <a:ext uri="{FF2B5EF4-FFF2-40B4-BE49-F238E27FC236}">
                <a16:creationId xmlns:a16="http://schemas.microsoft.com/office/drawing/2014/main" id="{B74942DE-2278-477D-BE19-C3C3AC381548}"/>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1315681" y="5082454"/>
            <a:ext cx="581562" cy="640252"/>
          </a:xfrm>
          <a:prstGeom prst="rect">
            <a:avLst/>
          </a:prstGeom>
        </p:spPr>
      </p:pic>
    </p:spTree>
    <p:extLst>
      <p:ext uri="{BB962C8B-B14F-4D97-AF65-F5344CB8AC3E}">
        <p14:creationId xmlns:p14="http://schemas.microsoft.com/office/powerpoint/2010/main" val="39017883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STEAM superconducting magnet circuit library</a:t>
            </a:r>
            <a:endParaRPr lang="en-GB" dirty="0">
              <a:solidFill>
                <a:srgbClr val="C00000"/>
              </a:solidFill>
            </a:endParaRPr>
          </a:p>
        </p:txBody>
      </p:sp>
      <p:graphicFrame>
        <p:nvGraphicFramePr>
          <p:cNvPr id="3" name="Table 2"/>
          <p:cNvGraphicFramePr>
            <a:graphicFrameLocks noGrp="1"/>
          </p:cNvGraphicFramePr>
          <p:nvPr/>
        </p:nvGraphicFramePr>
        <p:xfrm>
          <a:off x="149183" y="1253066"/>
          <a:ext cx="11832590" cy="2214880"/>
        </p:xfrm>
        <a:graphic>
          <a:graphicData uri="http://schemas.openxmlformats.org/drawingml/2006/table">
            <a:tbl>
              <a:tblPr firstRow="1" bandRow="1">
                <a:tableStyleId>{793D81CF-94F2-401A-BA57-92F5A7B2D0C5}</a:tableStyleId>
              </a:tblPr>
              <a:tblGrid>
                <a:gridCol w="1516380">
                  <a:extLst>
                    <a:ext uri="{9D8B030D-6E8A-4147-A177-3AD203B41FA5}">
                      <a16:colId xmlns:a16="http://schemas.microsoft.com/office/drawing/2014/main" val="3542692799"/>
                    </a:ext>
                  </a:extLst>
                </a:gridCol>
                <a:gridCol w="2291080">
                  <a:extLst>
                    <a:ext uri="{9D8B030D-6E8A-4147-A177-3AD203B41FA5}">
                      <a16:colId xmlns:a16="http://schemas.microsoft.com/office/drawing/2014/main" val="2251618164"/>
                    </a:ext>
                  </a:extLst>
                </a:gridCol>
                <a:gridCol w="2221230">
                  <a:extLst>
                    <a:ext uri="{9D8B030D-6E8A-4147-A177-3AD203B41FA5}">
                      <a16:colId xmlns:a16="http://schemas.microsoft.com/office/drawing/2014/main" val="2086946458"/>
                    </a:ext>
                  </a:extLst>
                </a:gridCol>
                <a:gridCol w="812800">
                  <a:extLst>
                    <a:ext uri="{9D8B030D-6E8A-4147-A177-3AD203B41FA5}">
                      <a16:colId xmlns:a16="http://schemas.microsoft.com/office/drawing/2014/main" val="1903186129"/>
                    </a:ext>
                  </a:extLst>
                </a:gridCol>
                <a:gridCol w="812800">
                  <a:extLst>
                    <a:ext uri="{9D8B030D-6E8A-4147-A177-3AD203B41FA5}">
                      <a16:colId xmlns:a16="http://schemas.microsoft.com/office/drawing/2014/main" val="4133801005"/>
                    </a:ext>
                  </a:extLst>
                </a:gridCol>
                <a:gridCol w="1770380">
                  <a:extLst>
                    <a:ext uri="{9D8B030D-6E8A-4147-A177-3AD203B41FA5}">
                      <a16:colId xmlns:a16="http://schemas.microsoft.com/office/drawing/2014/main" val="2472863850"/>
                    </a:ext>
                  </a:extLst>
                </a:gridCol>
                <a:gridCol w="1605280">
                  <a:extLst>
                    <a:ext uri="{9D8B030D-6E8A-4147-A177-3AD203B41FA5}">
                      <a16:colId xmlns:a16="http://schemas.microsoft.com/office/drawing/2014/main" val="463734107"/>
                    </a:ext>
                  </a:extLst>
                </a:gridCol>
                <a:gridCol w="802640">
                  <a:extLst>
                    <a:ext uri="{9D8B030D-6E8A-4147-A177-3AD203B41FA5}">
                      <a16:colId xmlns:a16="http://schemas.microsoft.com/office/drawing/2014/main" val="1774135979"/>
                    </a:ext>
                  </a:extLst>
                </a:gridCol>
              </a:tblGrid>
              <a:tr h="370840">
                <a:tc>
                  <a:txBody>
                    <a:bodyPr/>
                    <a:lstStyle/>
                    <a:p>
                      <a:r>
                        <a:rPr lang="en-US" dirty="0"/>
                        <a:t>Magnet type</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Self-protected (3D)</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EE + quench-back</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QH</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CLIQ</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Co-simulation</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Short-circuit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NI</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33203568"/>
                  </a:ext>
                </a:extLst>
              </a:tr>
              <a:tr h="370840">
                <a:tc>
                  <a:txBody>
                    <a:bodyPr/>
                    <a:lstStyle/>
                    <a:p>
                      <a:r>
                        <a:rPr lang="en-US" dirty="0"/>
                        <a:t>Multipole</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b="1" kern="1200" dirty="0">
                          <a:solidFill>
                            <a:srgbClr val="0055A0"/>
                          </a:solidFill>
                          <a:latin typeface="Georgia" panose="02040502050405020303" pitchFamily="18" charset="0"/>
                          <a:ea typeface="+mn-ea"/>
                          <a:cs typeface="Calibri" panose="020F0502020204030204" pitchFamily="34" charset="0"/>
                        </a:rPr>
                        <a:t>√</a:t>
                      </a:r>
                      <a:endParaRPr lang="en-GB" b="1" dirty="0">
                        <a:solidFill>
                          <a:srgbClr val="0055A0"/>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b="1" kern="1200" dirty="0">
                          <a:solidFill>
                            <a:srgbClr val="0055A0"/>
                          </a:solidFill>
                          <a:latin typeface="Georgia" panose="02040502050405020303" pitchFamily="18" charset="0"/>
                          <a:ea typeface="+mn-ea"/>
                          <a:cs typeface="Calibri" panose="020F0502020204030204" pitchFamily="34" charset="0"/>
                        </a:rPr>
                        <a:t>√</a:t>
                      </a: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b="1" kern="1200" dirty="0">
                          <a:solidFill>
                            <a:srgbClr val="0055A0"/>
                          </a:solidFill>
                          <a:latin typeface="Georgia" panose="02040502050405020303" pitchFamily="18" charset="0"/>
                          <a:ea typeface="+mn-ea"/>
                          <a:cs typeface="Calibri" panose="020F0502020204030204" pitchFamily="34" charset="0"/>
                        </a:rPr>
                        <a:t>√</a:t>
                      </a: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b="1" kern="1200" dirty="0">
                          <a:solidFill>
                            <a:srgbClr val="0055A0"/>
                          </a:solidFill>
                          <a:latin typeface="Georgia" panose="02040502050405020303" pitchFamily="18" charset="0"/>
                          <a:ea typeface="+mn-ea"/>
                          <a:cs typeface="Calibri" panose="020F0502020204030204" pitchFamily="34" charset="0"/>
                        </a:rPr>
                        <a:t>√</a:t>
                      </a: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b="1" kern="1200" dirty="0">
                          <a:solidFill>
                            <a:srgbClr val="0055A0"/>
                          </a:solidFill>
                          <a:latin typeface="Georgia" panose="02040502050405020303" pitchFamily="18" charset="0"/>
                          <a:ea typeface="+mn-ea"/>
                          <a:cs typeface="Calibri" panose="020F0502020204030204" pitchFamily="34" charset="0"/>
                        </a:rPr>
                        <a:t>√</a:t>
                      </a: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b="1" kern="1200" dirty="0">
                          <a:solidFill>
                            <a:srgbClr val="0055A0"/>
                          </a:solidFill>
                          <a:latin typeface="Georgia" panose="02040502050405020303" pitchFamily="18" charset="0"/>
                          <a:ea typeface="+mn-ea"/>
                          <a:cs typeface="Calibri" panose="020F0502020204030204" pitchFamily="34" charset="0"/>
                        </a:rPr>
                        <a:t>√</a:t>
                      </a:r>
                      <a:endParaRPr kumimoji="0" lang="en-GB" b="1" kern="1200" dirty="0">
                        <a:solidFill>
                          <a:srgbClr val="0055A0"/>
                        </a:solidFill>
                        <a:latin typeface="Georgia" panose="02040502050405020303" pitchFamily="18"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7159578"/>
                  </a:ext>
                </a:extLst>
              </a:tr>
              <a:tr h="370840">
                <a:tc>
                  <a:txBody>
                    <a:bodyPr/>
                    <a:lstStyle/>
                    <a:p>
                      <a:r>
                        <a:rPr lang="en-US" dirty="0"/>
                        <a:t>Solenoid</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b="1" kern="1200" dirty="0">
                          <a:solidFill>
                            <a:srgbClr val="0055A0"/>
                          </a:solidFill>
                          <a:latin typeface="Georgia" panose="02040502050405020303" pitchFamily="18" charset="0"/>
                          <a:ea typeface="+mn-ea"/>
                          <a:cs typeface="Calibri" panose="020F0502020204030204" pitchFamily="34" charset="0"/>
                        </a:rPr>
                        <a:t>√</a:t>
                      </a: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b="1" kern="1200" dirty="0">
                          <a:solidFill>
                            <a:srgbClr val="0055A0"/>
                          </a:solidFill>
                          <a:latin typeface="Georgia" panose="02040502050405020303" pitchFamily="18" charset="0"/>
                          <a:ea typeface="+mn-ea"/>
                          <a:cs typeface="Calibri" panose="020F0502020204030204" pitchFamily="34" charset="0"/>
                        </a:rPr>
                        <a:t>√</a:t>
                      </a: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b="1" kern="1200" dirty="0">
                          <a:solidFill>
                            <a:srgbClr val="0055A0"/>
                          </a:solidFill>
                          <a:latin typeface="Georgia" panose="02040502050405020303" pitchFamily="18" charset="0"/>
                          <a:ea typeface="+mn-ea"/>
                          <a:cs typeface="Calibri" panose="020F0502020204030204" pitchFamily="34" charset="0"/>
                        </a:rPr>
                        <a:t>√</a:t>
                      </a: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897524"/>
                  </a:ext>
                </a:extLst>
              </a:tr>
              <a:tr h="370840">
                <a:tc>
                  <a:txBody>
                    <a:bodyPr/>
                    <a:lstStyle/>
                    <a:p>
                      <a:r>
                        <a:rPr lang="en-US" dirty="0"/>
                        <a:t>CCT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b="1" kern="1200" dirty="0">
                          <a:solidFill>
                            <a:srgbClr val="0055A0"/>
                          </a:solidFill>
                          <a:latin typeface="Georgia" panose="02040502050405020303" pitchFamily="18" charset="0"/>
                          <a:ea typeface="+mn-ea"/>
                          <a:cs typeface="Calibri" panose="020F0502020204030204" pitchFamily="34" charset="0"/>
                        </a:rPr>
                        <a:t>√</a:t>
                      </a: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b="1" kern="1200" dirty="0">
                          <a:solidFill>
                            <a:srgbClr val="0055A0"/>
                          </a:solidFill>
                          <a:latin typeface="Georgia" panose="02040502050405020303" pitchFamily="18" charset="0"/>
                          <a:ea typeface="+mn-ea"/>
                          <a:cs typeface="Calibri" panose="020F0502020204030204" pitchFamily="34" charset="0"/>
                        </a:rPr>
                        <a:t>√</a:t>
                      </a: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err="1">
                          <a:solidFill>
                            <a:srgbClr val="0055A0"/>
                          </a:solidFill>
                        </a:rPr>
                        <a:t>w.i.p</a:t>
                      </a:r>
                      <a:r>
                        <a:rPr lang="en-US" dirty="0">
                          <a:solidFill>
                            <a:srgbClr val="0055A0"/>
                          </a:solidFill>
                        </a:rPr>
                        <a:t>.</a:t>
                      </a: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solidFill>
                          <a:srgbClr val="0055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742276"/>
                  </a:ext>
                </a:extLst>
              </a:tr>
              <a:tr h="185420">
                <a:tc>
                  <a:txBody>
                    <a:bodyPr/>
                    <a:lstStyle/>
                    <a:p>
                      <a:r>
                        <a:rPr lang="en-US" dirty="0"/>
                        <a:t>Curved CCT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err="1"/>
                        <a:t>w.i.p</a:t>
                      </a:r>
                      <a:r>
                        <a:rPr lang="en-US" dirty="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err="1"/>
                        <a:t>w.i.p</a:t>
                      </a:r>
                      <a:r>
                        <a:rPr lang="en-US" dirty="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err="1"/>
                        <a:t>w.i.p</a:t>
                      </a:r>
                      <a:r>
                        <a:rPr lang="en-US" dirty="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0537909"/>
                  </a:ext>
                </a:extLst>
              </a:tr>
              <a:tr h="185420">
                <a:tc>
                  <a:txBody>
                    <a:bodyPr/>
                    <a:lstStyle/>
                    <a:p>
                      <a:r>
                        <a:rPr lang="en-US" dirty="0"/>
                        <a:t>Pancakes</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err="1"/>
                        <a:t>w.i.p</a:t>
                      </a:r>
                      <a:r>
                        <a:rPr lang="en-US" dirty="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err="1"/>
                        <a:t>w.i.p</a:t>
                      </a:r>
                      <a:r>
                        <a:rPr lang="en-US" dirty="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7668554"/>
                  </a:ext>
                </a:extLst>
              </a:tr>
            </a:tbl>
          </a:graphicData>
        </a:graphic>
      </p:graphicFrame>
      <p:sp>
        <p:nvSpPr>
          <p:cNvPr id="5" name="Rectangle 4"/>
          <p:cNvSpPr/>
          <p:nvPr/>
        </p:nvSpPr>
        <p:spPr>
          <a:xfrm>
            <a:off x="842962" y="4116059"/>
            <a:ext cx="10506076" cy="1619251"/>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~60 magnet models, all validated, including the great majority of LHC and HL-LHC magnets</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~50 models of circuit types, all validated, including all LHC circuit types</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Magnet/circuit models in the frequency domain available as well, but very few are validated</a:t>
            </a:r>
          </a:p>
        </p:txBody>
      </p:sp>
    </p:spTree>
    <p:extLst>
      <p:ext uri="{BB962C8B-B14F-4D97-AF65-F5344CB8AC3E}">
        <p14:creationId xmlns:p14="http://schemas.microsoft.com/office/powerpoint/2010/main" val="26087336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821" y="2499416"/>
            <a:ext cx="10969139" cy="532463"/>
          </a:xfrm>
        </p:spPr>
        <p:txBody>
          <a:bodyPr>
            <a:noAutofit/>
          </a:bodyPr>
          <a:lstStyle/>
          <a:p>
            <a:r>
              <a:rPr lang="en-US" sz="6000" b="1" dirty="0">
                <a:solidFill>
                  <a:srgbClr val="C00000"/>
                </a:solidFill>
                <a:latin typeface="Calibri" panose="020F0502020204030204" pitchFamily="34" charset="0"/>
                <a:cs typeface="Calibri" panose="020F0502020204030204" pitchFamily="34" charset="0"/>
              </a:rPr>
              <a:t>LHC</a:t>
            </a:r>
            <a:r>
              <a:rPr lang="en-US" sz="6000" b="1" dirty="0">
                <a:latin typeface="Calibri" panose="020F0502020204030204" pitchFamily="34" charset="0"/>
                <a:cs typeface="Calibri" panose="020F0502020204030204" pitchFamily="34" charset="0"/>
              </a:rPr>
              <a:t> TRANSIENTS</a:t>
            </a:r>
            <a:endParaRPr lang="en-GB" sz="6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000333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 of simulated quenches and FPA in an </a:t>
            </a:r>
            <a:r>
              <a:rPr lang="en-US" dirty="0">
                <a:solidFill>
                  <a:srgbClr val="C00000"/>
                </a:solidFill>
              </a:rPr>
              <a:t>RB</a:t>
            </a:r>
            <a:r>
              <a:rPr lang="en-US" dirty="0"/>
              <a:t> circuit</a:t>
            </a:r>
            <a:endParaRPr lang="en-GB" dirty="0"/>
          </a:p>
        </p:txBody>
      </p:sp>
      <p:sp>
        <p:nvSpPr>
          <p:cNvPr id="5" name="Rectangle 4"/>
          <p:cNvSpPr/>
          <p:nvPr/>
        </p:nvSpPr>
        <p:spPr>
          <a:xfrm>
            <a:off x="9534631" y="5859780"/>
            <a:ext cx="2520346" cy="292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M. </a:t>
            </a:r>
            <a:r>
              <a:rPr lang="en-GB" i="1" dirty="0" err="1">
                <a:solidFill>
                  <a:srgbClr val="000000"/>
                </a:solidFill>
                <a:latin typeface="Calibri" panose="020F0502020204030204" pitchFamily="34" charset="0"/>
                <a:cs typeface="Calibri" panose="020F0502020204030204" pitchFamily="34" charset="0"/>
              </a:rPr>
              <a:t>Janitschke</a:t>
            </a:r>
            <a:r>
              <a:rPr lang="en-GB" i="1" dirty="0">
                <a:solidFill>
                  <a:srgbClr val="000000"/>
                </a:solidFill>
                <a:latin typeface="Calibri" panose="020F0502020204030204" pitchFamily="34" charset="0"/>
                <a:cs typeface="Calibri" panose="020F0502020204030204" pitchFamily="34" charset="0"/>
              </a:rPr>
              <a:t>, TECH</a:t>
            </a:r>
          </a:p>
        </p:txBody>
      </p:sp>
      <p:grpSp>
        <p:nvGrpSpPr>
          <p:cNvPr id="3" name="Group 2"/>
          <p:cNvGrpSpPr/>
          <p:nvPr/>
        </p:nvGrpSpPr>
        <p:grpSpPr>
          <a:xfrm>
            <a:off x="9804" y="1516237"/>
            <a:ext cx="4799303" cy="3598694"/>
            <a:chOff x="947738" y="838200"/>
            <a:chExt cx="7248524" cy="543521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7738" y="838200"/>
              <a:ext cx="7248524" cy="5435210"/>
            </a:xfrm>
            <a:prstGeom prst="rect">
              <a:avLst/>
            </a:prstGeom>
          </p:spPr>
        </p:pic>
        <p:sp>
          <p:nvSpPr>
            <p:cNvPr id="6" name="Rectangle 5"/>
            <p:cNvSpPr/>
            <p:nvPr/>
          </p:nvSpPr>
          <p:spPr bwMode="auto">
            <a:xfrm>
              <a:off x="2714625" y="2355444"/>
              <a:ext cx="1447800" cy="31927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72000" tIns="36000" rIns="72000" bIns="36000" numCol="1" rtlCol="0" anchor="ctr" anchorCtr="0" compatLnSpc="1">
              <a:prstTxWarp prst="textNoShape">
                <a:avLst/>
              </a:prstTxWarp>
            </a:bodyPr>
            <a:lstStyle/>
            <a:p>
              <a:pPr algn="ctr"/>
              <a:r>
                <a:rPr kumimoji="0" 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Quench #2</a:t>
              </a:r>
              <a:endParaRPr lang="en-GB" sz="1400" dirty="0">
                <a:latin typeface="Calibri" panose="020F0502020204030204" pitchFamily="34" charset="0"/>
                <a:cs typeface="Calibri" panose="020F0502020204030204" pitchFamily="34" charset="0"/>
              </a:endParaRPr>
            </a:p>
          </p:txBody>
        </p:sp>
        <p:sp>
          <p:nvSpPr>
            <p:cNvPr id="7" name="Rectangle 6"/>
            <p:cNvSpPr/>
            <p:nvPr/>
          </p:nvSpPr>
          <p:spPr bwMode="auto">
            <a:xfrm>
              <a:off x="3438525" y="3236533"/>
              <a:ext cx="1447800" cy="31927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72000" tIns="36000" rIns="72000" bIns="36000" numCol="1" rtlCol="0" anchor="ctr" anchorCtr="0" compatLnSpc="1">
              <a:prstTxWarp prst="textNoShape">
                <a:avLst/>
              </a:prstTxWarp>
            </a:bodyPr>
            <a:lstStyle/>
            <a:p>
              <a:pPr algn="ctr"/>
              <a:r>
                <a:rPr kumimoji="0" 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Quench #3</a:t>
              </a:r>
              <a:endParaRPr lang="en-GB" sz="1400" dirty="0">
                <a:latin typeface="Calibri" panose="020F0502020204030204" pitchFamily="34" charset="0"/>
                <a:cs typeface="Calibri" panose="020F0502020204030204" pitchFamily="34" charset="0"/>
              </a:endParaRPr>
            </a:p>
          </p:txBody>
        </p:sp>
        <p:sp>
          <p:nvSpPr>
            <p:cNvPr id="8" name="Rectangle 7"/>
            <p:cNvSpPr/>
            <p:nvPr/>
          </p:nvSpPr>
          <p:spPr bwMode="auto">
            <a:xfrm>
              <a:off x="3657600" y="3606002"/>
              <a:ext cx="1447800" cy="31927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72000" tIns="36000" rIns="72000" bIns="36000" numCol="1" rtlCol="0" anchor="ctr" anchorCtr="0" compatLnSpc="1">
              <a:prstTxWarp prst="textNoShape">
                <a:avLst/>
              </a:prstTxWarp>
            </a:bodyPr>
            <a:lstStyle/>
            <a:p>
              <a:pPr algn="ctr"/>
              <a:r>
                <a:rPr kumimoji="0" 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Quench #4</a:t>
              </a:r>
              <a:endParaRPr lang="en-GB" sz="1400" dirty="0">
                <a:latin typeface="Calibri" panose="020F0502020204030204" pitchFamily="34" charset="0"/>
                <a:cs typeface="Calibri" panose="020F0502020204030204" pitchFamily="34" charset="0"/>
              </a:endParaRPr>
            </a:p>
          </p:txBody>
        </p:sp>
        <p:sp>
          <p:nvSpPr>
            <p:cNvPr id="9" name="Rectangle 8"/>
            <p:cNvSpPr/>
            <p:nvPr/>
          </p:nvSpPr>
          <p:spPr bwMode="auto">
            <a:xfrm>
              <a:off x="4648200" y="4241440"/>
              <a:ext cx="1447800" cy="31927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72000" tIns="36000" rIns="72000" bIns="36000" numCol="1" rtlCol="0" anchor="ctr" anchorCtr="0" compatLnSpc="1">
              <a:prstTxWarp prst="textNoShape">
                <a:avLst/>
              </a:prstTxWarp>
            </a:bodyPr>
            <a:lstStyle/>
            <a:p>
              <a:pPr algn="ctr"/>
              <a:r>
                <a:rPr kumimoji="0" 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Quench #5</a:t>
              </a:r>
              <a:endParaRPr lang="en-GB" sz="1400" dirty="0">
                <a:latin typeface="Calibri" panose="020F0502020204030204" pitchFamily="34" charset="0"/>
                <a:cs typeface="Calibri" panose="020F0502020204030204" pitchFamily="34" charset="0"/>
              </a:endParaRPr>
            </a:p>
          </p:txBody>
        </p:sp>
        <p:sp>
          <p:nvSpPr>
            <p:cNvPr id="10" name="Rectangle 9"/>
            <p:cNvSpPr/>
            <p:nvPr/>
          </p:nvSpPr>
          <p:spPr bwMode="auto">
            <a:xfrm>
              <a:off x="1981200" y="1277550"/>
              <a:ext cx="1447800" cy="31927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72000" tIns="36000" rIns="72000" bIns="36000" numCol="1" rtlCol="0" anchor="ctr" anchorCtr="0" compatLnSpc="1">
              <a:prstTxWarp prst="textNoShape">
                <a:avLst/>
              </a:prstTxWarp>
            </a:bodyPr>
            <a:lstStyle/>
            <a:p>
              <a:pPr algn="ctr"/>
              <a:r>
                <a:rPr kumimoji="0" 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Quench #1</a:t>
              </a:r>
              <a:endParaRPr lang="en-GB" sz="1400" dirty="0">
                <a:latin typeface="Calibri" panose="020F0502020204030204" pitchFamily="34" charset="0"/>
                <a:cs typeface="Calibri" panose="020F0502020204030204" pitchFamily="34" charset="0"/>
              </a:endParaRPr>
            </a:p>
          </p:txBody>
        </p:sp>
      </p:gr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1198" y="1754486"/>
            <a:ext cx="4213777" cy="3159645"/>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72023" y="1807135"/>
            <a:ext cx="3963817" cy="2972216"/>
          </a:xfrm>
          <a:prstGeom prst="rect">
            <a:avLst/>
          </a:prstGeom>
        </p:spPr>
      </p:pic>
      <p:sp>
        <p:nvSpPr>
          <p:cNvPr id="13" name="Rectangle 12"/>
          <p:cNvSpPr/>
          <p:nvPr/>
        </p:nvSpPr>
        <p:spPr>
          <a:xfrm>
            <a:off x="259296" y="905374"/>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Circuit and magnet currents</a:t>
            </a:r>
          </a:p>
        </p:txBody>
      </p:sp>
      <p:sp>
        <p:nvSpPr>
          <p:cNvPr id="14" name="Rectangle 13"/>
          <p:cNvSpPr/>
          <p:nvPr/>
        </p:nvSpPr>
        <p:spPr>
          <a:xfrm>
            <a:off x="4782254" y="906627"/>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Voltages across the magnets</a:t>
            </a:r>
          </a:p>
        </p:txBody>
      </p:sp>
      <p:sp>
        <p:nvSpPr>
          <p:cNvPr id="15" name="Rectangle 14"/>
          <p:cNvSpPr/>
          <p:nvPr/>
        </p:nvSpPr>
        <p:spPr>
          <a:xfrm>
            <a:off x="8923020" y="906627"/>
            <a:ext cx="3025140"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Earth current</a:t>
            </a:r>
          </a:p>
        </p:txBody>
      </p:sp>
      <p:sp>
        <p:nvSpPr>
          <p:cNvPr id="16" name="Rectangle 15"/>
          <p:cNvSpPr/>
          <p:nvPr/>
        </p:nvSpPr>
        <p:spPr>
          <a:xfrm>
            <a:off x="123257" y="5205028"/>
            <a:ext cx="9241723" cy="946852"/>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Simulations of specific fast power abort (FPA) events in RB circuits are generated automatically based on the information provided by the LHC-SIGMON notebooks</a:t>
            </a:r>
            <a:endParaRPr lang="en-GB"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713754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 of simulated quench and FPA in an </a:t>
            </a:r>
            <a:r>
              <a:rPr lang="en-US" dirty="0">
                <a:solidFill>
                  <a:srgbClr val="C00000"/>
                </a:solidFill>
              </a:rPr>
              <a:t>Inner Triplet</a:t>
            </a:r>
            <a:r>
              <a:rPr lang="en-US" dirty="0"/>
              <a:t> circuit</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5291" y="1350960"/>
            <a:ext cx="4144377" cy="310828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68603" y="1350959"/>
            <a:ext cx="4144377" cy="310828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26" y="1599269"/>
            <a:ext cx="4339165" cy="2611661"/>
          </a:xfrm>
          <a:prstGeom prst="rect">
            <a:avLst/>
          </a:prstGeom>
        </p:spPr>
      </p:pic>
      <p:sp>
        <p:nvSpPr>
          <p:cNvPr id="7" name="Rectangle 6"/>
          <p:cNvSpPr/>
          <p:nvPr/>
        </p:nvSpPr>
        <p:spPr>
          <a:xfrm>
            <a:off x="4782254" y="905374"/>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rgbClr val="000000"/>
                </a:solidFill>
                <a:latin typeface="Calibri" panose="020F0502020204030204" pitchFamily="34" charset="0"/>
                <a:cs typeface="Calibri" panose="020F0502020204030204" pitchFamily="34" charset="0"/>
              </a:rPr>
              <a:t>FPA without trim current</a:t>
            </a:r>
            <a:endParaRPr lang="en-GB" sz="2000" dirty="0">
              <a:solidFill>
                <a:srgbClr val="000000"/>
              </a:solidFill>
              <a:latin typeface="Calibri" panose="020F0502020204030204" pitchFamily="34" charset="0"/>
              <a:cs typeface="Calibri" panose="020F0502020204030204" pitchFamily="34" charset="0"/>
            </a:endParaRPr>
          </a:p>
        </p:txBody>
      </p:sp>
      <p:sp>
        <p:nvSpPr>
          <p:cNvPr id="8" name="Rectangle 7"/>
          <p:cNvSpPr/>
          <p:nvPr/>
        </p:nvSpPr>
        <p:spPr>
          <a:xfrm>
            <a:off x="8923020" y="905374"/>
            <a:ext cx="3025140"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rgbClr val="000000"/>
                </a:solidFill>
                <a:latin typeface="Calibri" panose="020F0502020204030204" pitchFamily="34" charset="0"/>
                <a:cs typeface="Calibri" panose="020F0502020204030204" pitchFamily="34" charset="0"/>
              </a:rPr>
              <a:t>FPA with trim current</a:t>
            </a:r>
            <a:endParaRPr lang="en-GB" sz="2000" dirty="0">
              <a:solidFill>
                <a:srgbClr val="000000"/>
              </a:solidFill>
              <a:latin typeface="Calibri" panose="020F0502020204030204" pitchFamily="34" charset="0"/>
              <a:cs typeface="Calibri" panose="020F0502020204030204" pitchFamily="34" charset="0"/>
            </a:endParaRPr>
          </a:p>
        </p:txBody>
      </p:sp>
      <p:sp>
        <p:nvSpPr>
          <p:cNvPr id="9" name="Rectangle 8"/>
          <p:cNvSpPr/>
          <p:nvPr/>
        </p:nvSpPr>
        <p:spPr>
          <a:xfrm>
            <a:off x="259296" y="905374"/>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rgbClr val="000000"/>
                </a:solidFill>
                <a:latin typeface="Calibri" panose="020F0502020204030204" pitchFamily="34" charset="0"/>
                <a:cs typeface="Calibri" panose="020F0502020204030204" pitchFamily="34" charset="0"/>
              </a:rPr>
              <a:t>Circuit schematic</a:t>
            </a:r>
            <a:endParaRPr lang="en-GB" sz="2000" dirty="0">
              <a:solidFill>
                <a:srgbClr val="000000"/>
              </a:solidFill>
              <a:latin typeface="Calibri" panose="020F0502020204030204" pitchFamily="34" charset="0"/>
              <a:cs typeface="Calibri" panose="020F0502020204030204" pitchFamily="34" charset="0"/>
            </a:endParaRPr>
          </a:p>
        </p:txBody>
      </p:sp>
      <p:sp>
        <p:nvSpPr>
          <p:cNvPr id="10" name="Rectangle 9"/>
          <p:cNvSpPr/>
          <p:nvPr/>
        </p:nvSpPr>
        <p:spPr>
          <a:xfrm>
            <a:off x="123257" y="4773430"/>
            <a:ext cx="11931720" cy="1033010"/>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Reference FPA curves simulated for different initial currents in the nested power converters</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Currents through the magnets and free-wheel Diodes and </a:t>
            </a:r>
            <a:r>
              <a:rPr lang="en-US" sz="2000" dirty="0" err="1">
                <a:solidFill>
                  <a:srgbClr val="000000"/>
                </a:solidFill>
                <a:latin typeface="Calibri" panose="020F0502020204030204" pitchFamily="34" charset="0"/>
                <a:cs typeface="Calibri" panose="020F0502020204030204" pitchFamily="34" charset="0"/>
              </a:rPr>
              <a:t>thyristors</a:t>
            </a:r>
            <a:r>
              <a:rPr lang="en-US" sz="2000" dirty="0">
                <a:solidFill>
                  <a:srgbClr val="000000"/>
                </a:solidFill>
                <a:latin typeface="Calibri" panose="020F0502020204030204" pitchFamily="34" charset="0"/>
                <a:cs typeface="Calibri" panose="020F0502020204030204" pitchFamily="34" charset="0"/>
              </a:rPr>
              <a:t> are not measured and can be assessed only by simulations</a:t>
            </a:r>
            <a:endParaRPr lang="en-GB"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20969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228656"/>
            <a:ext cx="11312323" cy="1000704"/>
          </a:xfrm>
        </p:spPr>
        <p:txBody>
          <a:bodyPr>
            <a:noAutofit/>
          </a:bodyPr>
          <a:lstStyle/>
          <a:p>
            <a:r>
              <a:rPr lang="en-US" b="1" dirty="0">
                <a:latin typeface="Calibri" panose="020F0502020204030204" pitchFamily="34" charset="0"/>
                <a:cs typeface="Calibri" panose="020F0502020204030204" pitchFamily="34" charset="0"/>
              </a:rPr>
              <a:t>S</a:t>
            </a:r>
            <a:r>
              <a:rPr lang="en-US" dirty="0">
                <a:latin typeface="Calibri" panose="020F0502020204030204" pitchFamily="34" charset="0"/>
                <a:cs typeface="Calibri" panose="020F0502020204030204" pitchFamily="34" charset="0"/>
              </a:rPr>
              <a:t>imulation of </a:t>
            </a:r>
            <a:r>
              <a:rPr lang="en-US" b="1" dirty="0">
                <a:latin typeface="Calibri" panose="020F0502020204030204" pitchFamily="34" charset="0"/>
                <a:cs typeface="Calibri" panose="020F0502020204030204" pitchFamily="34" charset="0"/>
              </a:rPr>
              <a:t>T</a:t>
            </a:r>
            <a:r>
              <a:rPr lang="en-US" dirty="0">
                <a:latin typeface="Calibri" panose="020F0502020204030204" pitchFamily="34" charset="0"/>
                <a:cs typeface="Calibri" panose="020F0502020204030204" pitchFamily="34" charset="0"/>
              </a:rPr>
              <a:t>ransient </a:t>
            </a:r>
            <a:r>
              <a:rPr lang="en-US" b="1" dirty="0">
                <a:latin typeface="Calibri" panose="020F0502020204030204" pitchFamily="34" charset="0"/>
                <a:cs typeface="Calibri" panose="020F0502020204030204" pitchFamily="34" charset="0"/>
              </a:rPr>
              <a:t>E</a:t>
            </a:r>
            <a:r>
              <a:rPr lang="en-US" dirty="0">
                <a:latin typeface="Calibri" panose="020F0502020204030204" pitchFamily="34" charset="0"/>
                <a:cs typeface="Calibri" panose="020F0502020204030204" pitchFamily="34" charset="0"/>
              </a:rPr>
              <a:t>ffects in</a:t>
            </a:r>
            <a:br>
              <a:rPr lang="en-US" dirty="0">
                <a:latin typeface="Calibri" panose="020F0502020204030204" pitchFamily="34" charset="0"/>
                <a:cs typeface="Calibri" panose="020F0502020204030204" pitchFamily="34" charset="0"/>
              </a:rPr>
            </a:br>
            <a:r>
              <a:rPr lang="en-GB" dirty="0">
                <a:solidFill>
                  <a:schemeClr val="tx1"/>
                </a:solidFill>
                <a:latin typeface="Calibri" panose="020F0502020204030204" pitchFamily="34" charset="0"/>
                <a:cs typeface="Calibri" panose="020F0502020204030204" pitchFamily="34" charset="0"/>
              </a:rPr>
              <a:t>superconducting</a:t>
            </a:r>
            <a:r>
              <a:rPr lang="en-US" dirty="0">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A</a:t>
            </a:r>
            <a:r>
              <a:rPr lang="en-US" dirty="0">
                <a:latin typeface="Calibri" panose="020F0502020204030204" pitchFamily="34" charset="0"/>
                <a:cs typeface="Calibri" panose="020F0502020204030204" pitchFamily="34" charset="0"/>
              </a:rPr>
              <a:t>ccelerator </a:t>
            </a:r>
            <a:r>
              <a:rPr lang="en-US" b="1" dirty="0">
                <a:latin typeface="Calibri" panose="020F0502020204030204" pitchFamily="34" charset="0"/>
                <a:cs typeface="Calibri" panose="020F0502020204030204" pitchFamily="34" charset="0"/>
              </a:rPr>
              <a:t>M</a:t>
            </a:r>
            <a:r>
              <a:rPr lang="en-US" dirty="0">
                <a:latin typeface="Calibri" panose="020F0502020204030204" pitchFamily="34" charset="0"/>
                <a:cs typeface="Calibri" panose="020F0502020204030204" pitchFamily="34" charset="0"/>
              </a:rPr>
              <a:t>agnets circuits</a:t>
            </a:r>
            <a:endParaRPr lang="en-GB" dirty="0">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a:off x="3059955" y="4650012"/>
            <a:ext cx="2802162" cy="1161892"/>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1046" y="4744425"/>
            <a:ext cx="2235972" cy="985890"/>
          </a:xfrm>
          <a:prstGeom prst="rect">
            <a:avLst/>
          </a:prstGeom>
        </p:spPr>
      </p:pic>
      <p:grpSp>
        <p:nvGrpSpPr>
          <p:cNvPr id="7" name="Group 6"/>
          <p:cNvGrpSpPr/>
          <p:nvPr/>
        </p:nvGrpSpPr>
        <p:grpSpPr>
          <a:xfrm>
            <a:off x="1153427" y="4467972"/>
            <a:ext cx="1317600" cy="1681288"/>
            <a:chOff x="2206723" y="4317499"/>
            <a:chExt cx="1317600" cy="1681288"/>
          </a:xfrm>
        </p:grpSpPr>
        <p:pic>
          <p:nvPicPr>
            <p:cNvPr id="5" name="Picture 2" descr="Znalezione obrazy dla zapytania LHC dipole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6723" y="4317499"/>
              <a:ext cx="1317600" cy="125603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336859" y="5537122"/>
              <a:ext cx="1057328" cy="461665"/>
            </a:xfrm>
            <a:prstGeom prst="rect">
              <a:avLst/>
            </a:prstGeom>
          </p:spPr>
          <p:txBody>
            <a:bodyPr wrap="square">
              <a:spAutoFit/>
            </a:bodyPr>
            <a:ls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pl-PL" sz="2400" b="1" dirty="0">
                  <a:solidFill>
                    <a:srgbClr val="C00000"/>
                  </a:solidFill>
                </a:rPr>
                <a:t>LHC</a:t>
              </a:r>
              <a:endParaRPr lang="en-US" sz="2400" dirty="0">
                <a:solidFill>
                  <a:srgbClr val="C00000"/>
                </a:solidFill>
              </a:endParaRPr>
            </a:p>
          </p:txBody>
        </p:sp>
      </p:grpSp>
      <p:sp>
        <p:nvSpPr>
          <p:cNvPr id="8" name="Content Placeholder 2"/>
          <p:cNvSpPr txBox="1">
            <a:spLocks/>
          </p:cNvSpPr>
          <p:nvPr/>
        </p:nvSpPr>
        <p:spPr>
          <a:xfrm>
            <a:off x="772160" y="1345040"/>
            <a:ext cx="10907209" cy="3639648"/>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defTabSz="685800">
              <a:lnSpc>
                <a:spcPct val="150000"/>
              </a:lnSpc>
              <a:spcBef>
                <a:spcPts val="0"/>
              </a:spcBef>
              <a:buClrTx/>
              <a:buSzTx/>
              <a:buFont typeface="Arial"/>
              <a:buNone/>
              <a:defRPr/>
            </a:pPr>
            <a:r>
              <a:rPr lang="en-US" sz="2000" b="1" dirty="0">
                <a:latin typeface="Calibri" panose="020F0502020204030204" pitchFamily="34" charset="0"/>
                <a:cs typeface="Calibri" panose="020F0502020204030204" pitchFamily="34" charset="0"/>
              </a:rPr>
              <a:t>Challenges / Opportunities:</a:t>
            </a:r>
          </a:p>
          <a:p>
            <a:pPr marL="0" indent="0" defTabSz="685800">
              <a:lnSpc>
                <a:spcPct val="150000"/>
              </a:lnSpc>
              <a:spcBef>
                <a:spcPts val="0"/>
              </a:spcBef>
              <a:buClrTx/>
              <a:buSzTx/>
              <a:buFont typeface="Arial"/>
              <a:buNone/>
              <a:defRPr/>
            </a:pPr>
            <a:r>
              <a:rPr lang="en-US" sz="2000" dirty="0">
                <a:latin typeface="Calibri" panose="020F0502020204030204" pitchFamily="34" charset="0"/>
                <a:cs typeface="Calibri" panose="020F0502020204030204" pitchFamily="34" charset="0"/>
              </a:rPr>
              <a:t>Multi-domain </a:t>
            </a:r>
            <a:r>
              <a:rPr lang="mr-IN" sz="2000" dirty="0">
                <a:latin typeface="Calibri" panose="020F0502020204030204" pitchFamily="34" charset="0"/>
              </a:rPr>
              <a:t>–</a:t>
            </a:r>
            <a:r>
              <a:rPr lang="en-US" sz="2000" dirty="0">
                <a:latin typeface="Calibri" panose="020F0502020204030204" pitchFamily="34" charset="0"/>
                <a:cs typeface="Calibri" panose="020F0502020204030204" pitchFamily="34" charset="0"/>
              </a:rPr>
              <a:t> need to include thermal, electromagnetic and circuit domains</a:t>
            </a:r>
          </a:p>
          <a:p>
            <a:pPr marL="0" indent="0" defTabSz="685800">
              <a:lnSpc>
                <a:spcPct val="150000"/>
              </a:lnSpc>
              <a:spcBef>
                <a:spcPts val="0"/>
              </a:spcBef>
              <a:buClrTx/>
              <a:buSzTx/>
              <a:buFont typeface="Arial"/>
              <a:buNone/>
              <a:defRPr/>
            </a:pPr>
            <a:r>
              <a:rPr lang="en-US" sz="2000" dirty="0">
                <a:latin typeface="Calibri" panose="020F0502020204030204" pitchFamily="34" charset="0"/>
                <a:cs typeface="Calibri" panose="020F0502020204030204" pitchFamily="34" charset="0"/>
              </a:rPr>
              <a:t>Multi-physics </a:t>
            </a:r>
            <a:r>
              <a:rPr lang="mr-IN" sz="2000" dirty="0">
                <a:latin typeface="Calibri" panose="020F0502020204030204" pitchFamily="34" charset="0"/>
              </a:rPr>
              <a:t>–</a:t>
            </a:r>
            <a:r>
              <a:rPr lang="en-US" sz="2000" dirty="0">
                <a:latin typeface="Calibri" panose="020F0502020204030204" pitchFamily="34" charset="0"/>
                <a:cs typeface="Calibri" panose="020F0502020204030204" pitchFamily="34" charset="0"/>
              </a:rPr>
              <a:t> need to couple above domains, often between software tools</a:t>
            </a:r>
          </a:p>
          <a:p>
            <a:pPr marL="0" indent="0" defTabSz="685800">
              <a:lnSpc>
                <a:spcPct val="150000"/>
              </a:lnSpc>
              <a:spcBef>
                <a:spcPts val="0"/>
              </a:spcBef>
              <a:buClrTx/>
              <a:buSzTx/>
              <a:buFont typeface="Arial"/>
              <a:buNone/>
              <a:defRPr/>
            </a:pPr>
            <a:r>
              <a:rPr lang="en-US" sz="2000" dirty="0">
                <a:latin typeface="Calibri" panose="020F0502020204030204" pitchFamily="34" charset="0"/>
                <a:cs typeface="Calibri" panose="020F0502020204030204" pitchFamily="34" charset="0"/>
              </a:rPr>
              <a:t>Multi-rate </a:t>
            </a:r>
            <a:r>
              <a:rPr lang="mr-IN" sz="2000" dirty="0">
                <a:latin typeface="Calibri" panose="020F0502020204030204" pitchFamily="34" charset="0"/>
              </a:rPr>
              <a:t>–</a:t>
            </a:r>
            <a:r>
              <a:rPr lang="en-US" sz="2000" dirty="0">
                <a:latin typeface="Calibri" panose="020F0502020204030204" pitchFamily="34" charset="0"/>
                <a:cs typeface="Calibri" panose="020F0502020204030204" pitchFamily="34" charset="0"/>
              </a:rPr>
              <a:t> need to include fast transient effects in long time scale simulations</a:t>
            </a:r>
          </a:p>
          <a:p>
            <a:pPr marL="0" indent="0" defTabSz="685800">
              <a:lnSpc>
                <a:spcPct val="150000"/>
              </a:lnSpc>
              <a:spcBef>
                <a:spcPts val="0"/>
              </a:spcBef>
              <a:buClrTx/>
              <a:buSzTx/>
              <a:buFont typeface="Arial"/>
              <a:buNone/>
              <a:defRPr/>
            </a:pPr>
            <a:r>
              <a:rPr lang="en-US" sz="2000" dirty="0">
                <a:latin typeface="Calibri" panose="020F0502020204030204" pitchFamily="34" charset="0"/>
                <a:cs typeface="Calibri" panose="020F0502020204030204" pitchFamily="34" charset="0"/>
              </a:rPr>
              <a:t>Multi-scale </a:t>
            </a:r>
            <a:r>
              <a:rPr lang="mr-IN" sz="2000" dirty="0">
                <a:latin typeface="Calibri" panose="020F0502020204030204" pitchFamily="34" charset="0"/>
              </a:rPr>
              <a:t>–</a:t>
            </a:r>
            <a:r>
              <a:rPr lang="en-US" sz="2000" dirty="0">
                <a:latin typeface="Calibri" panose="020F0502020204030204" pitchFamily="34" charset="0"/>
                <a:cs typeface="Calibri" panose="020F0502020204030204" pitchFamily="34" charset="0"/>
              </a:rPr>
              <a:t> need to account for small scale effects in large scale simulations</a:t>
            </a:r>
          </a:p>
          <a:p>
            <a:pPr marL="0" indent="0" defTabSz="685800">
              <a:lnSpc>
                <a:spcPct val="150000"/>
              </a:lnSpc>
              <a:spcBef>
                <a:spcPts val="0"/>
              </a:spcBef>
              <a:buClrTx/>
              <a:buSzTx/>
              <a:buFont typeface="Arial"/>
              <a:buNone/>
              <a:defRPr/>
            </a:pPr>
            <a:endParaRPr lang="en-US" sz="1400" dirty="0">
              <a:latin typeface="Calibri" panose="020F0502020204030204" pitchFamily="34" charset="0"/>
              <a:cs typeface="Calibri" panose="020F0502020204030204" pitchFamily="34" charset="0"/>
            </a:endParaRPr>
          </a:p>
          <a:p>
            <a:pPr marL="0" indent="0" algn="ctr" defTabSz="685800">
              <a:lnSpc>
                <a:spcPct val="150000"/>
              </a:lnSpc>
              <a:spcBef>
                <a:spcPts val="0"/>
              </a:spcBef>
              <a:buClrTx/>
              <a:buSzTx/>
              <a:buNone/>
              <a:defRPr/>
            </a:pPr>
            <a:r>
              <a:rPr lang="en-GB" sz="2000" dirty="0">
                <a:latin typeface="Calibri" panose="020F0502020204030204" pitchFamily="34" charset="0"/>
                <a:cs typeface="Calibri" panose="020F0502020204030204" pitchFamily="34" charset="0"/>
              </a:rPr>
              <a:t>STEAM is being used in several flagship projects at CERN: </a:t>
            </a:r>
          </a:p>
        </p:txBody>
      </p:sp>
      <p:pic>
        <p:nvPicPr>
          <p:cNvPr id="9" name="Graphic 8">
            <a:extLst>
              <a:ext uri="{FF2B5EF4-FFF2-40B4-BE49-F238E27FC236}">
                <a16:creationId xmlns:a16="http://schemas.microsoft.com/office/drawing/2014/main" id="{B74942DE-2278-477D-BE19-C3C3AC381548}"/>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9480147" y="4581002"/>
            <a:ext cx="1192403" cy="1312737"/>
          </a:xfrm>
          <a:prstGeom prst="rect">
            <a:avLst/>
          </a:prstGeom>
        </p:spPr>
      </p:pic>
    </p:spTree>
    <p:extLst>
      <p:ext uri="{BB962C8B-B14F-4D97-AF65-F5344CB8AC3E}">
        <p14:creationId xmlns:p14="http://schemas.microsoft.com/office/powerpoint/2010/main" val="33832607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 of simulated quench and FPA in an </a:t>
            </a:r>
            <a:r>
              <a:rPr lang="en-US" dirty="0">
                <a:solidFill>
                  <a:srgbClr val="C00000"/>
                </a:solidFill>
              </a:rPr>
              <a:t>IPQ</a:t>
            </a:r>
            <a:r>
              <a:rPr lang="en-US" dirty="0"/>
              <a:t> circuit</a:t>
            </a:r>
            <a:endParaRPr lang="en-GB" dirty="0"/>
          </a:p>
        </p:txBody>
      </p:sp>
      <p:sp>
        <p:nvSpPr>
          <p:cNvPr id="4" name="Rectangle 3"/>
          <p:cNvSpPr/>
          <p:nvPr/>
        </p:nvSpPr>
        <p:spPr>
          <a:xfrm>
            <a:off x="8702040" y="5859780"/>
            <a:ext cx="3352937" cy="292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F. Murgia, TECH</a:t>
            </a:r>
          </a:p>
        </p:txBody>
      </p:sp>
      <p:pic>
        <p:nvPicPr>
          <p:cNvPr id="5" name="Picture 4"/>
          <p:cNvPicPr>
            <a:picLocks noChangeAspect="1"/>
          </p:cNvPicPr>
          <p:nvPr/>
        </p:nvPicPr>
        <p:blipFill>
          <a:blip r:embed="rId2"/>
          <a:stretch>
            <a:fillRect/>
          </a:stretch>
        </p:blipFill>
        <p:spPr>
          <a:xfrm>
            <a:off x="4386919" y="1585911"/>
            <a:ext cx="4057666" cy="2888401"/>
          </a:xfrm>
          <a:prstGeom prst="rect">
            <a:avLst/>
          </a:prstGeom>
        </p:spPr>
      </p:pic>
      <p:pic>
        <p:nvPicPr>
          <p:cNvPr id="6" name="Picture 5"/>
          <p:cNvPicPr>
            <a:picLocks noChangeAspect="1"/>
          </p:cNvPicPr>
          <p:nvPr/>
        </p:nvPicPr>
        <p:blipFill>
          <a:blip r:embed="rId3"/>
          <a:stretch>
            <a:fillRect/>
          </a:stretch>
        </p:blipFill>
        <p:spPr>
          <a:xfrm>
            <a:off x="8595135" y="1585911"/>
            <a:ext cx="3577203" cy="2888401"/>
          </a:xfrm>
          <a:prstGeom prst="rect">
            <a:avLst/>
          </a:prstGeom>
        </p:spPr>
      </p:pic>
      <p:pic>
        <p:nvPicPr>
          <p:cNvPr id="7" name="Picture 6"/>
          <p:cNvPicPr>
            <a:picLocks noChangeAspect="1"/>
          </p:cNvPicPr>
          <p:nvPr/>
        </p:nvPicPr>
        <p:blipFill>
          <a:blip r:embed="rId4"/>
          <a:stretch>
            <a:fillRect/>
          </a:stretch>
        </p:blipFill>
        <p:spPr>
          <a:xfrm>
            <a:off x="202523" y="1449861"/>
            <a:ext cx="3990975" cy="3160500"/>
          </a:xfrm>
          <a:prstGeom prst="rect">
            <a:avLst/>
          </a:prstGeom>
        </p:spPr>
      </p:pic>
      <p:sp>
        <p:nvSpPr>
          <p:cNvPr id="8" name="Rectangle 7"/>
          <p:cNvSpPr/>
          <p:nvPr/>
        </p:nvSpPr>
        <p:spPr>
          <a:xfrm>
            <a:off x="259296" y="905374"/>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Magnet current</a:t>
            </a:r>
          </a:p>
        </p:txBody>
      </p:sp>
      <p:sp>
        <p:nvSpPr>
          <p:cNvPr id="9" name="Rectangle 8"/>
          <p:cNvSpPr/>
          <p:nvPr/>
        </p:nvSpPr>
        <p:spPr>
          <a:xfrm>
            <a:off x="4609920" y="917145"/>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Temperature in the coil turns</a:t>
            </a:r>
          </a:p>
        </p:txBody>
      </p:sp>
      <p:sp>
        <p:nvSpPr>
          <p:cNvPr id="10" name="Rectangle 9"/>
          <p:cNvSpPr/>
          <p:nvPr/>
        </p:nvSpPr>
        <p:spPr>
          <a:xfrm>
            <a:off x="8595135" y="905374"/>
            <a:ext cx="3459842"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Voltage to ground distribution</a:t>
            </a:r>
          </a:p>
        </p:txBody>
      </p:sp>
      <p:sp>
        <p:nvSpPr>
          <p:cNvPr id="11" name="Rectangle 10"/>
          <p:cNvSpPr/>
          <p:nvPr/>
        </p:nvSpPr>
        <p:spPr>
          <a:xfrm>
            <a:off x="123257" y="4773430"/>
            <a:ext cx="11931720" cy="1033010"/>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Simulations can bring additional information regarding the magnet behavior. In this example, we see the temperature distribution at the end of the discharge (note the hotter turns in contact with QH) and the voltage to ground distribution at different times (note the periodic pattern due to magnet symmetry).</a:t>
            </a:r>
            <a:endParaRPr lang="en-GB"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670711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 of simulated quench and FPA in an </a:t>
            </a:r>
            <a:r>
              <a:rPr lang="en-US" dirty="0">
                <a:solidFill>
                  <a:srgbClr val="C00000"/>
                </a:solidFill>
              </a:rPr>
              <a:t>IPD</a:t>
            </a:r>
            <a:r>
              <a:rPr lang="en-US" dirty="0"/>
              <a:t> circuit</a:t>
            </a:r>
            <a:endParaRPr lang="en-GB" dirty="0"/>
          </a:p>
        </p:txBody>
      </p:sp>
      <p:sp>
        <p:nvSpPr>
          <p:cNvPr id="4" name="Rectangle 3"/>
          <p:cNvSpPr/>
          <p:nvPr/>
        </p:nvSpPr>
        <p:spPr>
          <a:xfrm>
            <a:off x="9534631" y="5859780"/>
            <a:ext cx="2520346" cy="292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M. </a:t>
            </a:r>
            <a:r>
              <a:rPr lang="en-GB" i="1" dirty="0" err="1">
                <a:solidFill>
                  <a:srgbClr val="000000"/>
                </a:solidFill>
                <a:latin typeface="Calibri" panose="020F0502020204030204" pitchFamily="34" charset="0"/>
                <a:cs typeface="Calibri" panose="020F0502020204030204" pitchFamily="34" charset="0"/>
              </a:rPr>
              <a:t>Janitschke</a:t>
            </a:r>
            <a:r>
              <a:rPr lang="en-GB" i="1" dirty="0">
                <a:solidFill>
                  <a:srgbClr val="000000"/>
                </a:solidFill>
                <a:latin typeface="Calibri" panose="020F0502020204030204" pitchFamily="34" charset="0"/>
                <a:cs typeface="Calibri" panose="020F0502020204030204" pitchFamily="34" charset="0"/>
              </a:rPr>
              <a:t>, TECH</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13" y="1470241"/>
            <a:ext cx="4080000" cy="3060000"/>
          </a:xfrm>
          <a:prstGeom prst="rect">
            <a:avLst/>
          </a:prstGeom>
        </p:spPr>
      </p:pic>
      <p:pic>
        <p:nvPicPr>
          <p:cNvPr id="6" name="Picture 5"/>
          <p:cNvPicPr>
            <a:picLocks noChangeAspect="1"/>
          </p:cNvPicPr>
          <p:nvPr/>
        </p:nvPicPr>
        <p:blipFill>
          <a:blip r:embed="rId3"/>
          <a:stretch>
            <a:fillRect/>
          </a:stretch>
        </p:blipFill>
        <p:spPr>
          <a:xfrm>
            <a:off x="4203159" y="1470241"/>
            <a:ext cx="4083554" cy="3060000"/>
          </a:xfrm>
          <a:prstGeom prst="rect">
            <a:avLst/>
          </a:prstGeom>
        </p:spPr>
      </p:pic>
      <p:pic>
        <p:nvPicPr>
          <p:cNvPr id="7" name="Picture 6"/>
          <p:cNvPicPr>
            <a:picLocks noChangeAspect="1"/>
          </p:cNvPicPr>
          <p:nvPr/>
        </p:nvPicPr>
        <p:blipFill>
          <a:blip r:embed="rId4"/>
          <a:stretch>
            <a:fillRect/>
          </a:stretch>
        </p:blipFill>
        <p:spPr>
          <a:xfrm>
            <a:off x="8341364" y="1470241"/>
            <a:ext cx="4083554" cy="3060000"/>
          </a:xfrm>
          <a:prstGeom prst="rect">
            <a:avLst/>
          </a:prstGeom>
        </p:spPr>
      </p:pic>
      <p:sp>
        <p:nvSpPr>
          <p:cNvPr id="8" name="Rectangle 7"/>
          <p:cNvSpPr/>
          <p:nvPr/>
        </p:nvSpPr>
        <p:spPr>
          <a:xfrm>
            <a:off x="259296" y="905374"/>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Magnet current</a:t>
            </a:r>
          </a:p>
        </p:txBody>
      </p:sp>
      <p:sp>
        <p:nvSpPr>
          <p:cNvPr id="9" name="Rectangle 8"/>
          <p:cNvSpPr/>
          <p:nvPr/>
        </p:nvSpPr>
        <p:spPr>
          <a:xfrm>
            <a:off x="4439104" y="910955"/>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Temperature in the coil turns</a:t>
            </a:r>
          </a:p>
        </p:txBody>
      </p:sp>
      <p:sp>
        <p:nvSpPr>
          <p:cNvPr id="10" name="Rectangle 9"/>
          <p:cNvSpPr/>
          <p:nvPr/>
        </p:nvSpPr>
        <p:spPr>
          <a:xfrm>
            <a:off x="8493085" y="913148"/>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Temperature of the QH strips</a:t>
            </a:r>
          </a:p>
        </p:txBody>
      </p:sp>
      <p:sp>
        <p:nvSpPr>
          <p:cNvPr id="11" name="Rectangle 10"/>
          <p:cNvSpPr/>
          <p:nvPr/>
        </p:nvSpPr>
        <p:spPr>
          <a:xfrm>
            <a:off x="123257" y="4773430"/>
            <a:ext cx="11931720" cy="1033010"/>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Simulations can bring additional information regarding the magnet behavior. In this example, we see the temperature distribution at the end of the discharge (note the hotter turns in contact with QH) and the temperature of the QH strip (note that they get hotter than the coil).</a:t>
            </a:r>
            <a:endParaRPr lang="en-GB" sz="2000" dirty="0">
              <a:solidFill>
                <a:srgbClr val="000000"/>
              </a:solidFill>
              <a:latin typeface="Calibri" panose="020F0502020204030204" pitchFamily="34" charset="0"/>
              <a:cs typeface="Calibri" panose="020F0502020204030204" pitchFamily="34" charset="0"/>
            </a:endParaRPr>
          </a:p>
        </p:txBody>
      </p:sp>
      <p:sp>
        <p:nvSpPr>
          <p:cNvPr id="12" name="TextBox 11"/>
          <p:cNvSpPr txBox="1"/>
          <p:nvPr/>
        </p:nvSpPr>
        <p:spPr>
          <a:xfrm>
            <a:off x="11222967" y="4296092"/>
            <a:ext cx="943155" cy="261610"/>
          </a:xfrm>
          <a:prstGeom prst="rect">
            <a:avLst/>
          </a:prstGeom>
          <a:noFill/>
        </p:spPr>
        <p:txBody>
          <a:bodyPr wrap="square" rtlCol="0">
            <a:spAutoFit/>
          </a:bodyPr>
          <a:lstStyle/>
          <a:p>
            <a:pPr algn="ctr"/>
            <a:r>
              <a:rPr lang="en-US" sz="1100" dirty="0">
                <a:solidFill>
                  <a:schemeClr val="bg1">
                    <a:lumMod val="50000"/>
                  </a:schemeClr>
                </a:solidFill>
                <a:latin typeface="Calibri" panose="020F0502020204030204" pitchFamily="34" charset="0"/>
                <a:cs typeface="Calibri" panose="020F0502020204030204" pitchFamily="34" charset="0"/>
              </a:rPr>
              <a:t>(0.1 s offset)</a:t>
            </a:r>
            <a:endParaRPr lang="en-GB" sz="1100" dirty="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847240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 of simulated quench and FPA in </a:t>
            </a:r>
            <a:r>
              <a:rPr lang="en-US" dirty="0">
                <a:solidFill>
                  <a:srgbClr val="C00000"/>
                </a:solidFill>
              </a:rPr>
              <a:t>600 A</a:t>
            </a:r>
            <a:r>
              <a:rPr lang="en-US" dirty="0"/>
              <a:t> circuits</a:t>
            </a:r>
            <a:endParaRPr lang="en-GB" dirty="0"/>
          </a:p>
        </p:txBody>
      </p:sp>
      <p:sp>
        <p:nvSpPr>
          <p:cNvPr id="4" name="Rectangle 3"/>
          <p:cNvSpPr/>
          <p:nvPr/>
        </p:nvSpPr>
        <p:spPr>
          <a:xfrm>
            <a:off x="9534631" y="5859780"/>
            <a:ext cx="2520346" cy="292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M. </a:t>
            </a:r>
            <a:r>
              <a:rPr lang="en-GB" i="1" dirty="0" err="1">
                <a:solidFill>
                  <a:srgbClr val="000000"/>
                </a:solidFill>
                <a:latin typeface="Calibri" panose="020F0502020204030204" pitchFamily="34" charset="0"/>
                <a:cs typeface="Calibri" panose="020F0502020204030204" pitchFamily="34" charset="0"/>
              </a:rPr>
              <a:t>Janitschke</a:t>
            </a:r>
            <a:r>
              <a:rPr lang="en-GB" i="1" dirty="0">
                <a:solidFill>
                  <a:srgbClr val="000000"/>
                </a:solidFill>
                <a:latin typeface="Calibri" panose="020F0502020204030204" pitchFamily="34" charset="0"/>
                <a:cs typeface="Calibri" panose="020F0502020204030204" pitchFamily="34" charset="0"/>
              </a:rPr>
              <a:t>, TECH</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2000" y="774750"/>
            <a:ext cx="4800000" cy="36000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2000" y="774750"/>
            <a:ext cx="4800000" cy="3600000"/>
          </a:xfrm>
          <a:prstGeom prst="rect">
            <a:avLst/>
          </a:prstGeom>
        </p:spPr>
      </p:pic>
      <p:pic>
        <p:nvPicPr>
          <p:cNvPr id="7" name="Picture 6"/>
          <p:cNvPicPr>
            <a:picLocks noChangeAspect="1"/>
          </p:cNvPicPr>
          <p:nvPr/>
        </p:nvPicPr>
        <p:blipFill>
          <a:blip r:embed="rId4"/>
          <a:stretch>
            <a:fillRect/>
          </a:stretch>
        </p:blipFill>
        <p:spPr>
          <a:xfrm rot="16200000">
            <a:off x="-1215147" y="2155698"/>
            <a:ext cx="5119387" cy="2263907"/>
          </a:xfrm>
          <a:prstGeom prst="rect">
            <a:avLst/>
          </a:prstGeom>
        </p:spPr>
      </p:pic>
      <p:sp>
        <p:nvSpPr>
          <p:cNvPr id="8" name="Rectangle 7"/>
          <p:cNvSpPr/>
          <p:nvPr/>
        </p:nvSpPr>
        <p:spPr>
          <a:xfrm>
            <a:off x="2735579" y="4390639"/>
            <a:ext cx="9319397" cy="1415801"/>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Reference FPA curves simulated for all circuit types at different current levels</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Simulations provide a useful reference to analyze FPA events and understand unusual events</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Currents through magnets and parallel resistors (if present) are not measured</a:t>
            </a:r>
            <a:endParaRPr lang="en-GB" sz="2000" dirty="0">
              <a:solidFill>
                <a:srgbClr val="000000"/>
              </a:solidFill>
              <a:latin typeface="Calibri" panose="020F0502020204030204" pitchFamily="34" charset="0"/>
              <a:cs typeface="Calibri" panose="020F0502020204030204" pitchFamily="34" charset="0"/>
            </a:endParaRPr>
          </a:p>
        </p:txBody>
      </p:sp>
      <p:sp>
        <p:nvSpPr>
          <p:cNvPr id="9" name="Rectangle 8"/>
          <p:cNvSpPr/>
          <p:nvPr/>
        </p:nvSpPr>
        <p:spPr>
          <a:xfrm>
            <a:off x="2990664" y="617101"/>
            <a:ext cx="4081301"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Discharges without Energy Extraction</a:t>
            </a:r>
          </a:p>
        </p:txBody>
      </p:sp>
      <p:sp>
        <p:nvSpPr>
          <p:cNvPr id="10" name="Rectangle 9"/>
          <p:cNvSpPr/>
          <p:nvPr/>
        </p:nvSpPr>
        <p:spPr>
          <a:xfrm>
            <a:off x="7865847" y="611468"/>
            <a:ext cx="3885797"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Discharges with Energy Extraction</a:t>
            </a:r>
          </a:p>
        </p:txBody>
      </p:sp>
    </p:spTree>
    <p:extLst>
      <p:ext uri="{BB962C8B-B14F-4D97-AF65-F5344CB8AC3E}">
        <p14:creationId xmlns:p14="http://schemas.microsoft.com/office/powerpoint/2010/main" val="23849395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 of simulated quench and FPA in a </a:t>
            </a:r>
            <a:r>
              <a:rPr lang="en-US" dirty="0">
                <a:solidFill>
                  <a:srgbClr val="C00000"/>
                </a:solidFill>
              </a:rPr>
              <a:t>600 A </a:t>
            </a:r>
            <a:r>
              <a:rPr lang="en-US" dirty="0" err="1">
                <a:solidFill>
                  <a:srgbClr val="C00000"/>
                </a:solidFill>
              </a:rPr>
              <a:t>undulator</a:t>
            </a:r>
            <a:r>
              <a:rPr lang="en-US" dirty="0">
                <a:solidFill>
                  <a:srgbClr val="C00000"/>
                </a:solidFill>
              </a:rPr>
              <a:t> </a:t>
            </a:r>
            <a:r>
              <a:rPr lang="en-US" dirty="0"/>
              <a:t>circuit -1</a:t>
            </a:r>
            <a:endParaRPr lang="en-GB" dirty="0"/>
          </a:p>
        </p:txBody>
      </p:sp>
      <p:pic>
        <p:nvPicPr>
          <p:cNvPr id="7" name="Picture 6"/>
          <p:cNvPicPr>
            <a:picLocks noChangeAspect="1"/>
          </p:cNvPicPr>
          <p:nvPr/>
        </p:nvPicPr>
        <p:blipFill>
          <a:blip r:embed="rId2"/>
          <a:stretch>
            <a:fillRect/>
          </a:stretch>
        </p:blipFill>
        <p:spPr>
          <a:xfrm>
            <a:off x="306181" y="3543300"/>
            <a:ext cx="3559560" cy="2562758"/>
          </a:xfrm>
          <a:prstGeom prst="rect">
            <a:avLst/>
          </a:prstGeom>
        </p:spPr>
      </p:pic>
      <p:sp>
        <p:nvSpPr>
          <p:cNvPr id="8" name="Rectangle 7"/>
          <p:cNvSpPr/>
          <p:nvPr/>
        </p:nvSpPr>
        <p:spPr>
          <a:xfrm>
            <a:off x="296655" y="5781183"/>
            <a:ext cx="3569739" cy="31201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From LHC Project Report 894</a:t>
            </a:r>
          </a:p>
        </p:txBody>
      </p:sp>
      <p:pic>
        <p:nvPicPr>
          <p:cNvPr id="9" name="Picture 8"/>
          <p:cNvPicPr>
            <a:picLocks noChangeAspect="1"/>
          </p:cNvPicPr>
          <p:nvPr/>
        </p:nvPicPr>
        <p:blipFill>
          <a:blip r:embed="rId3"/>
          <a:stretch>
            <a:fillRect/>
          </a:stretch>
        </p:blipFill>
        <p:spPr>
          <a:xfrm>
            <a:off x="202523" y="691822"/>
            <a:ext cx="7558721" cy="2557462"/>
          </a:xfrm>
          <a:prstGeom prst="rect">
            <a:avLst/>
          </a:prstGeom>
        </p:spPr>
      </p:pic>
      <p:pic>
        <p:nvPicPr>
          <p:cNvPr id="10" name="Picture 9"/>
          <p:cNvPicPr>
            <a:picLocks noChangeAspect="1"/>
          </p:cNvPicPr>
          <p:nvPr/>
        </p:nvPicPr>
        <p:blipFill>
          <a:blip r:embed="rId4"/>
          <a:stretch>
            <a:fillRect/>
          </a:stretch>
        </p:blipFill>
        <p:spPr>
          <a:xfrm>
            <a:off x="7724380" y="819150"/>
            <a:ext cx="4274009" cy="3370739"/>
          </a:xfrm>
          <a:prstGeom prst="rect">
            <a:avLst/>
          </a:prstGeom>
        </p:spPr>
      </p:pic>
      <p:sp>
        <p:nvSpPr>
          <p:cNvPr id="12" name="Rectangle 11"/>
          <p:cNvSpPr/>
          <p:nvPr/>
        </p:nvSpPr>
        <p:spPr>
          <a:xfrm rot="18819369">
            <a:off x="1035108" y="1209031"/>
            <a:ext cx="288165" cy="288165"/>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3524250" y="2014405"/>
            <a:ext cx="1000125" cy="585920"/>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Connector 14"/>
          <p:cNvCxnSpPr>
            <a:stCxn id="13" idx="1"/>
          </p:cNvCxnSpPr>
          <p:nvPr/>
        </p:nvCxnSpPr>
        <p:spPr>
          <a:xfrm flipH="1">
            <a:off x="296655" y="2307365"/>
            <a:ext cx="3227595" cy="1235935"/>
          </a:xfrm>
          <a:prstGeom prst="line">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3865741" y="2600325"/>
            <a:ext cx="658634" cy="942975"/>
          </a:xfrm>
          <a:prstGeom prst="line">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7724379" y="4310052"/>
            <a:ext cx="4274009" cy="40011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Circuit current measured by the DCCT</a:t>
            </a:r>
          </a:p>
        </p:txBody>
      </p:sp>
      <p:sp>
        <p:nvSpPr>
          <p:cNvPr id="20" name="TextBox 19"/>
          <p:cNvSpPr txBox="1"/>
          <p:nvPr/>
        </p:nvSpPr>
        <p:spPr>
          <a:xfrm>
            <a:off x="764810" y="831034"/>
            <a:ext cx="828760" cy="369332"/>
          </a:xfrm>
          <a:prstGeom prst="rect">
            <a:avLst/>
          </a:prstGeom>
          <a:noFill/>
        </p:spPr>
        <p:txBody>
          <a:bodyPr wrap="square" rtlCol="0" anchor="ctr">
            <a:spAutoFit/>
          </a:bodyPr>
          <a:lstStyle/>
          <a:p>
            <a:pPr algn="ctr"/>
            <a:r>
              <a:rPr lang="en-US" dirty="0">
                <a:solidFill>
                  <a:srgbClr val="FF0000"/>
                </a:solidFill>
                <a:latin typeface="Calibri" panose="020F0502020204030204" pitchFamily="34" charset="0"/>
                <a:cs typeface="Calibri" panose="020F0502020204030204" pitchFamily="34" charset="0"/>
              </a:rPr>
              <a:t>DCCT</a:t>
            </a:r>
            <a:endParaRPr lang="en-GB" dirty="0">
              <a:solidFill>
                <a:srgbClr val="FF0000"/>
              </a:solidFill>
              <a:latin typeface="Calibri" panose="020F0502020204030204" pitchFamily="34" charset="0"/>
              <a:cs typeface="Calibri" panose="020F0502020204030204" pitchFamily="34" charset="0"/>
            </a:endParaRPr>
          </a:p>
        </p:txBody>
      </p:sp>
      <p:sp>
        <p:nvSpPr>
          <p:cNvPr id="21" name="Rectangle 20"/>
          <p:cNvSpPr/>
          <p:nvPr/>
        </p:nvSpPr>
        <p:spPr>
          <a:xfrm>
            <a:off x="4064000" y="4934857"/>
            <a:ext cx="7990976" cy="1158341"/>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Very difficult to understand, let alone analyze, such a difficult transient with the available measurements</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Note that the parallel resistors also act as quench heaters</a:t>
            </a:r>
            <a:endParaRPr lang="en-GB"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177376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049924" y="1635268"/>
            <a:ext cx="4083555" cy="3060000"/>
          </a:xfrm>
          <a:prstGeom prst="rect">
            <a:avLst/>
          </a:prstGeom>
        </p:spPr>
      </p:pic>
      <p:sp>
        <p:nvSpPr>
          <p:cNvPr id="2" name="Title 1"/>
          <p:cNvSpPr>
            <a:spLocks noGrp="1"/>
          </p:cNvSpPr>
          <p:nvPr>
            <p:ph type="title"/>
          </p:nvPr>
        </p:nvSpPr>
        <p:spPr>
          <a:xfrm>
            <a:off x="202523" y="82014"/>
            <a:ext cx="11852454" cy="532463"/>
          </a:xfrm>
        </p:spPr>
        <p:txBody>
          <a:bodyPr>
            <a:normAutofit fontScale="90000"/>
          </a:bodyPr>
          <a:lstStyle/>
          <a:p>
            <a:r>
              <a:rPr lang="en-US" dirty="0"/>
              <a:t>Example of simulated quench and FPA in a </a:t>
            </a:r>
            <a:r>
              <a:rPr lang="en-US" dirty="0">
                <a:solidFill>
                  <a:srgbClr val="C00000"/>
                </a:solidFill>
              </a:rPr>
              <a:t>600 A </a:t>
            </a:r>
            <a:r>
              <a:rPr lang="en-US" dirty="0" err="1">
                <a:solidFill>
                  <a:srgbClr val="C00000"/>
                </a:solidFill>
              </a:rPr>
              <a:t>undulator</a:t>
            </a:r>
            <a:r>
              <a:rPr lang="en-US" dirty="0">
                <a:solidFill>
                  <a:srgbClr val="C00000"/>
                </a:solidFill>
              </a:rPr>
              <a:t> </a:t>
            </a:r>
            <a:r>
              <a:rPr lang="en-US" dirty="0"/>
              <a:t>circuit -2</a:t>
            </a:r>
            <a:endParaRPr lang="en-GB" dirty="0"/>
          </a:p>
        </p:txBody>
      </p:sp>
      <p:pic>
        <p:nvPicPr>
          <p:cNvPr id="3" name="Picture 2"/>
          <p:cNvPicPr>
            <a:picLocks noChangeAspect="1"/>
          </p:cNvPicPr>
          <p:nvPr/>
        </p:nvPicPr>
        <p:blipFill>
          <a:blip r:embed="rId3"/>
          <a:stretch>
            <a:fillRect/>
          </a:stretch>
        </p:blipFill>
        <p:spPr>
          <a:xfrm>
            <a:off x="6165" y="1635268"/>
            <a:ext cx="4083555" cy="3060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3755" y="1635268"/>
            <a:ext cx="4327273" cy="3060000"/>
          </a:xfrm>
          <a:prstGeom prst="rect">
            <a:avLst/>
          </a:prstGeom>
        </p:spPr>
      </p:pic>
      <p:sp>
        <p:nvSpPr>
          <p:cNvPr id="11" name="Rectangle 10"/>
          <p:cNvSpPr/>
          <p:nvPr/>
        </p:nvSpPr>
        <p:spPr>
          <a:xfrm>
            <a:off x="318436" y="787019"/>
            <a:ext cx="3459012" cy="691102"/>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Currents of 8 coils </a:t>
            </a:r>
          </a:p>
          <a:p>
            <a:pPr algn="ctr"/>
            <a:r>
              <a:rPr lang="en-GB" sz="2000" dirty="0">
                <a:solidFill>
                  <a:srgbClr val="000000"/>
                </a:solidFill>
                <a:latin typeface="Calibri" panose="020F0502020204030204" pitchFamily="34" charset="0"/>
                <a:cs typeface="Calibri" panose="020F0502020204030204" pitchFamily="34" charset="0"/>
              </a:rPr>
              <a:t>and 7 parallel resistors</a:t>
            </a:r>
          </a:p>
        </p:txBody>
      </p:sp>
      <p:sp>
        <p:nvSpPr>
          <p:cNvPr id="12" name="Rectangle 11"/>
          <p:cNvSpPr/>
          <p:nvPr/>
        </p:nvSpPr>
        <p:spPr>
          <a:xfrm>
            <a:off x="4563100" y="786137"/>
            <a:ext cx="3131299" cy="691984"/>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Temperature in the coil turns vs time</a:t>
            </a:r>
          </a:p>
        </p:txBody>
      </p:sp>
      <p:sp>
        <p:nvSpPr>
          <p:cNvPr id="15" name="Rectangle 14"/>
          <p:cNvSpPr/>
          <p:nvPr/>
        </p:nvSpPr>
        <p:spPr>
          <a:xfrm>
            <a:off x="8327885" y="786137"/>
            <a:ext cx="3459012" cy="691102"/>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Evolution of the temperature in the coil turns</a:t>
            </a:r>
          </a:p>
        </p:txBody>
      </p:sp>
      <p:sp>
        <p:nvSpPr>
          <p:cNvPr id="16" name="Rectangle 15"/>
          <p:cNvSpPr/>
          <p:nvPr/>
        </p:nvSpPr>
        <p:spPr>
          <a:xfrm>
            <a:off x="202523" y="4934857"/>
            <a:ext cx="11852453" cy="1158341"/>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To simulate this transient, the software must include quench development, thermal diffusion from the resistors to the turns and among turns, longitudinal quench propagation, mutual coupling between coils and parallel resistors, coupling loss,…</a:t>
            </a:r>
            <a:endParaRPr lang="en-GB" sz="2000" dirty="0">
              <a:solidFill>
                <a:srgbClr val="000000"/>
              </a:solidFill>
              <a:latin typeface="Calibri" panose="020F0502020204030204" pitchFamily="34" charset="0"/>
              <a:cs typeface="Calibri" panose="020F0502020204030204" pitchFamily="34" charset="0"/>
            </a:endParaRPr>
          </a:p>
        </p:txBody>
      </p:sp>
      <p:sp>
        <p:nvSpPr>
          <p:cNvPr id="17" name="TextBox 16"/>
          <p:cNvSpPr txBox="1"/>
          <p:nvPr/>
        </p:nvSpPr>
        <p:spPr>
          <a:xfrm>
            <a:off x="8526202" y="2001328"/>
            <a:ext cx="3062377" cy="338554"/>
          </a:xfrm>
          <a:prstGeom prst="rect">
            <a:avLst/>
          </a:prstGeom>
          <a:noFill/>
        </p:spPr>
        <p:txBody>
          <a:bodyPr wrap="square" rtlCol="0" anchor="ctr">
            <a:spAutoFit/>
          </a:bodyPr>
          <a:lstStyle/>
          <a:p>
            <a:pPr algn="ctr"/>
            <a:r>
              <a:rPr lang="en-US" sz="1600" dirty="0">
                <a:solidFill>
                  <a:srgbClr val="000099"/>
                </a:solidFill>
                <a:latin typeface="Calibri" panose="020F0502020204030204" pitchFamily="34" charset="0"/>
                <a:cs typeface="Calibri" panose="020F0502020204030204" pitchFamily="34" charset="0"/>
              </a:rPr>
              <a:t>Parallel resistors acting as QH</a:t>
            </a:r>
            <a:endParaRPr lang="en-GB" sz="1600" dirty="0">
              <a:solidFill>
                <a:srgbClr val="000099"/>
              </a:solidFill>
              <a:latin typeface="Calibri" panose="020F0502020204030204" pitchFamily="34" charset="0"/>
              <a:cs typeface="Calibri" panose="020F0502020204030204" pitchFamily="34" charset="0"/>
            </a:endParaRPr>
          </a:p>
        </p:txBody>
      </p:sp>
      <p:cxnSp>
        <p:nvCxnSpPr>
          <p:cNvPr id="19" name="Straight Connector 18"/>
          <p:cNvCxnSpPr/>
          <p:nvPr/>
        </p:nvCxnSpPr>
        <p:spPr>
          <a:xfrm flipH="1">
            <a:off x="8526202" y="2339882"/>
            <a:ext cx="1531189"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17" idx="2"/>
          </p:cNvCxnSpPr>
          <p:nvPr/>
        </p:nvCxnSpPr>
        <p:spPr>
          <a:xfrm flipH="1">
            <a:off x="9918700" y="2339882"/>
            <a:ext cx="138691"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10057391" y="2339882"/>
            <a:ext cx="50517"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0057391" y="2339882"/>
            <a:ext cx="626484"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17" idx="2"/>
          </p:cNvCxnSpPr>
          <p:nvPr/>
        </p:nvCxnSpPr>
        <p:spPr>
          <a:xfrm>
            <a:off x="10057391" y="2339882"/>
            <a:ext cx="886834"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17" idx="2"/>
          </p:cNvCxnSpPr>
          <p:nvPr/>
        </p:nvCxnSpPr>
        <p:spPr>
          <a:xfrm flipH="1">
            <a:off x="9112250" y="2339882"/>
            <a:ext cx="945141"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a:off x="9353550" y="2339882"/>
            <a:ext cx="703840"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a:stCxn id="17" idx="2"/>
          </p:cNvCxnSpPr>
          <p:nvPr/>
        </p:nvCxnSpPr>
        <p:spPr>
          <a:xfrm>
            <a:off x="10057391" y="2339882"/>
            <a:ext cx="1432934"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8526201" y="3856778"/>
            <a:ext cx="3062377" cy="338554"/>
          </a:xfrm>
          <a:prstGeom prst="rect">
            <a:avLst/>
          </a:prstGeom>
          <a:noFill/>
        </p:spPr>
        <p:txBody>
          <a:bodyPr wrap="square" rtlCol="0" anchor="ctr">
            <a:spAutoFit/>
          </a:bodyPr>
          <a:lstStyle/>
          <a:p>
            <a:pPr algn="ctr"/>
            <a:r>
              <a:rPr lang="en-US" sz="1600" dirty="0">
                <a:solidFill>
                  <a:srgbClr val="000099"/>
                </a:solidFill>
                <a:latin typeface="Calibri" panose="020F0502020204030204" pitchFamily="34" charset="0"/>
                <a:cs typeface="Calibri" panose="020F0502020204030204" pitchFamily="34" charset="0"/>
              </a:rPr>
              <a:t>Parallel resistors acting as QH</a:t>
            </a:r>
            <a:endParaRPr lang="en-GB" sz="1600" dirty="0">
              <a:solidFill>
                <a:srgbClr val="000099"/>
              </a:solidFill>
              <a:latin typeface="Calibri" panose="020F0502020204030204" pitchFamily="34" charset="0"/>
              <a:cs typeface="Calibri" panose="020F0502020204030204" pitchFamily="34" charset="0"/>
            </a:endParaRPr>
          </a:p>
        </p:txBody>
      </p:sp>
      <p:grpSp>
        <p:nvGrpSpPr>
          <p:cNvPr id="51" name="Group 50"/>
          <p:cNvGrpSpPr/>
          <p:nvPr/>
        </p:nvGrpSpPr>
        <p:grpSpPr>
          <a:xfrm rot="10800000">
            <a:off x="8600587" y="3587083"/>
            <a:ext cx="2964123" cy="299801"/>
            <a:chOff x="8526201" y="4195332"/>
            <a:chExt cx="2964123" cy="299801"/>
          </a:xfrm>
        </p:grpSpPr>
        <p:cxnSp>
          <p:nvCxnSpPr>
            <p:cNvPr id="43" name="Straight Connector 42"/>
            <p:cNvCxnSpPr/>
            <p:nvPr/>
          </p:nvCxnSpPr>
          <p:spPr>
            <a:xfrm flipH="1">
              <a:off x="8526201" y="4195332"/>
              <a:ext cx="1531189" cy="299801"/>
            </a:xfrm>
            <a:prstGeom prst="line">
              <a:avLst/>
            </a:prstGeom>
            <a:ln w="9525">
              <a:solidFill>
                <a:srgbClr val="C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H="1">
              <a:off x="9918699" y="4195332"/>
              <a:ext cx="138691"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10057390" y="4195332"/>
              <a:ext cx="50517"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10057390" y="4195332"/>
              <a:ext cx="626484"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10057390" y="4195332"/>
              <a:ext cx="886834"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H="1">
              <a:off x="9112249" y="4195332"/>
              <a:ext cx="945141" cy="299801"/>
            </a:xfrm>
            <a:prstGeom prst="line">
              <a:avLst/>
            </a:prstGeom>
            <a:ln w="9525">
              <a:solidFill>
                <a:srgbClr val="C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H="1">
              <a:off x="9353549" y="4195332"/>
              <a:ext cx="703840"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10057390" y="4195332"/>
              <a:ext cx="1432934" cy="299801"/>
            </a:xfrm>
            <a:prstGeom prst="line">
              <a:avLst/>
            </a:prstGeom>
            <a:ln w="9525">
              <a:solidFill>
                <a:srgbClr val="000099"/>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9603932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 of simulated quench and FPA in a </a:t>
            </a:r>
            <a:r>
              <a:rPr lang="en-US" dirty="0">
                <a:solidFill>
                  <a:srgbClr val="C00000"/>
                </a:solidFill>
              </a:rPr>
              <a:t>600 A </a:t>
            </a:r>
            <a:r>
              <a:rPr lang="en-US" dirty="0" err="1">
                <a:solidFill>
                  <a:srgbClr val="C00000"/>
                </a:solidFill>
              </a:rPr>
              <a:t>undulator</a:t>
            </a:r>
            <a:r>
              <a:rPr lang="en-US" dirty="0">
                <a:solidFill>
                  <a:srgbClr val="C00000"/>
                </a:solidFill>
              </a:rPr>
              <a:t> </a:t>
            </a:r>
            <a:r>
              <a:rPr lang="en-US" dirty="0"/>
              <a:t>circuit -3</a:t>
            </a:r>
            <a:endParaRPr lang="en-GB" dirty="0"/>
          </a:p>
        </p:txBody>
      </p:sp>
      <p:pic>
        <p:nvPicPr>
          <p:cNvPr id="4" name="Picture 3"/>
          <p:cNvPicPr>
            <a:picLocks noChangeAspect="1"/>
          </p:cNvPicPr>
          <p:nvPr/>
        </p:nvPicPr>
        <p:blipFill>
          <a:blip r:embed="rId2"/>
          <a:stretch>
            <a:fillRect/>
          </a:stretch>
        </p:blipFill>
        <p:spPr>
          <a:xfrm>
            <a:off x="4101487" y="1501114"/>
            <a:ext cx="4083553" cy="3060000"/>
          </a:xfrm>
          <a:prstGeom prst="rect">
            <a:avLst/>
          </a:prstGeom>
        </p:spPr>
      </p:pic>
      <p:pic>
        <p:nvPicPr>
          <p:cNvPr id="6" name="Picture 5"/>
          <p:cNvPicPr>
            <a:picLocks noChangeAspect="1"/>
          </p:cNvPicPr>
          <p:nvPr/>
        </p:nvPicPr>
        <p:blipFill>
          <a:blip r:embed="rId3"/>
          <a:stretch>
            <a:fillRect/>
          </a:stretch>
        </p:blipFill>
        <p:spPr>
          <a:xfrm>
            <a:off x="8108445" y="1501114"/>
            <a:ext cx="4083555" cy="3060000"/>
          </a:xfrm>
          <a:prstGeom prst="rect">
            <a:avLst/>
          </a:prstGeom>
        </p:spPr>
      </p:pic>
      <p:pic>
        <p:nvPicPr>
          <p:cNvPr id="14" name="Picture 13"/>
          <p:cNvPicPr>
            <a:picLocks noChangeAspect="1"/>
          </p:cNvPicPr>
          <p:nvPr/>
        </p:nvPicPr>
        <p:blipFill>
          <a:blip r:embed="rId4"/>
          <a:stretch>
            <a:fillRect/>
          </a:stretch>
        </p:blipFill>
        <p:spPr>
          <a:xfrm>
            <a:off x="0" y="1501114"/>
            <a:ext cx="4083554" cy="3060000"/>
          </a:xfrm>
          <a:prstGeom prst="rect">
            <a:avLst/>
          </a:prstGeom>
        </p:spPr>
      </p:pic>
      <p:sp>
        <p:nvSpPr>
          <p:cNvPr id="11" name="Rectangle 10"/>
          <p:cNvSpPr/>
          <p:nvPr/>
        </p:nvSpPr>
        <p:spPr>
          <a:xfrm>
            <a:off x="312271" y="819178"/>
            <a:ext cx="3459012" cy="71934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Time of quench for each turn</a:t>
            </a:r>
          </a:p>
        </p:txBody>
      </p:sp>
      <p:sp>
        <p:nvSpPr>
          <p:cNvPr id="12" name="Rectangle 11"/>
          <p:cNvSpPr/>
          <p:nvPr/>
        </p:nvSpPr>
        <p:spPr>
          <a:xfrm>
            <a:off x="4267638" y="818668"/>
            <a:ext cx="3599105" cy="72025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Main cause of quench</a:t>
            </a:r>
          </a:p>
          <a:p>
            <a:pPr algn="ctr"/>
            <a:r>
              <a:rPr lang="en-GB" sz="2000" dirty="0">
                <a:solidFill>
                  <a:srgbClr val="000000"/>
                </a:solidFill>
                <a:latin typeface="Calibri" panose="020F0502020204030204" pitchFamily="34" charset="0"/>
                <a:cs typeface="Calibri" panose="020F0502020204030204" pitchFamily="34" charset="0"/>
              </a:rPr>
              <a:t>for each turn</a:t>
            </a:r>
          </a:p>
        </p:txBody>
      </p:sp>
      <p:sp>
        <p:nvSpPr>
          <p:cNvPr id="13" name="Rectangle 12"/>
          <p:cNvSpPr/>
          <p:nvPr/>
        </p:nvSpPr>
        <p:spPr>
          <a:xfrm>
            <a:off x="8185040" y="818668"/>
            <a:ext cx="3695126" cy="71934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Peak power deposition</a:t>
            </a:r>
          </a:p>
          <a:p>
            <a:pPr algn="ctr"/>
            <a:r>
              <a:rPr lang="en-GB" sz="2000" dirty="0">
                <a:solidFill>
                  <a:srgbClr val="000000"/>
                </a:solidFill>
                <a:latin typeface="Calibri" panose="020F0502020204030204" pitchFamily="34" charset="0"/>
                <a:cs typeface="Calibri" panose="020F0502020204030204" pitchFamily="34" charset="0"/>
              </a:rPr>
              <a:t>due to coupling loss</a:t>
            </a:r>
          </a:p>
        </p:txBody>
      </p:sp>
      <p:sp>
        <p:nvSpPr>
          <p:cNvPr id="15" name="Rectangle 14"/>
          <p:cNvSpPr/>
          <p:nvPr/>
        </p:nvSpPr>
        <p:spPr>
          <a:xfrm>
            <a:off x="202523" y="4934857"/>
            <a:ext cx="11852453" cy="1158341"/>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Simulating this transient offers additional insights. In this example, we see the time and cause of quench for each turn, which brings additional understanding of the </a:t>
            </a:r>
            <a:r>
              <a:rPr lang="en-US" sz="2000" dirty="0" err="1">
                <a:solidFill>
                  <a:srgbClr val="000000"/>
                </a:solidFill>
                <a:latin typeface="Calibri" panose="020F0502020204030204" pitchFamily="34" charset="0"/>
                <a:cs typeface="Calibri" panose="020F0502020204030204" pitchFamily="34" charset="0"/>
              </a:rPr>
              <a:t>magnet+circuit</a:t>
            </a:r>
            <a:r>
              <a:rPr lang="en-US" sz="2000" dirty="0">
                <a:solidFill>
                  <a:srgbClr val="000000"/>
                </a:solidFill>
                <a:latin typeface="Calibri" panose="020F0502020204030204" pitchFamily="34" charset="0"/>
                <a:cs typeface="Calibri" panose="020F0502020204030204" pitchFamily="34" charset="0"/>
              </a:rPr>
              <a:t> behavior</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In this example, coupling loss is responsible for quenching ~30% of the turns</a:t>
            </a:r>
            <a:endParaRPr lang="en-GB"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973705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 of simulated quench in a </a:t>
            </a:r>
            <a:r>
              <a:rPr lang="en-US" dirty="0">
                <a:solidFill>
                  <a:srgbClr val="C00000"/>
                </a:solidFill>
              </a:rPr>
              <a:t>120 A</a:t>
            </a:r>
            <a:r>
              <a:rPr lang="en-US" dirty="0"/>
              <a:t> circuit</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6570" y="991347"/>
            <a:ext cx="4724268" cy="35432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00838" y="1466947"/>
            <a:ext cx="3456000" cy="2592000"/>
          </a:xfrm>
          <a:prstGeom prst="rect">
            <a:avLst/>
          </a:prstGeom>
        </p:spPr>
      </p:pic>
      <p:pic>
        <p:nvPicPr>
          <p:cNvPr id="7" name="Picture 6"/>
          <p:cNvPicPr>
            <a:picLocks noChangeAspect="1"/>
          </p:cNvPicPr>
          <p:nvPr/>
        </p:nvPicPr>
        <p:blipFill>
          <a:blip r:embed="rId4"/>
          <a:stretch>
            <a:fillRect/>
          </a:stretch>
        </p:blipFill>
        <p:spPr>
          <a:xfrm>
            <a:off x="36000" y="840054"/>
            <a:ext cx="3603137" cy="2700000"/>
          </a:xfrm>
          <a:prstGeom prst="rect">
            <a:avLst/>
          </a:prstGeom>
        </p:spPr>
      </p:pic>
      <p:pic>
        <p:nvPicPr>
          <p:cNvPr id="8" name="Picture 7"/>
          <p:cNvPicPr>
            <a:picLocks noChangeAspect="1"/>
          </p:cNvPicPr>
          <p:nvPr/>
        </p:nvPicPr>
        <p:blipFill>
          <a:blip r:embed="rId5"/>
          <a:stretch>
            <a:fillRect/>
          </a:stretch>
        </p:blipFill>
        <p:spPr>
          <a:xfrm>
            <a:off x="36000" y="3550398"/>
            <a:ext cx="3603136" cy="2700000"/>
          </a:xfrm>
          <a:prstGeom prst="rect">
            <a:avLst/>
          </a:prstGeom>
        </p:spPr>
      </p:pic>
      <p:sp>
        <p:nvSpPr>
          <p:cNvPr id="9" name="Rectangle 8"/>
          <p:cNvSpPr/>
          <p:nvPr/>
        </p:nvSpPr>
        <p:spPr>
          <a:xfrm>
            <a:off x="36000" y="3525540"/>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Voltage distribution</a:t>
            </a:r>
          </a:p>
        </p:txBody>
      </p:sp>
      <p:sp>
        <p:nvSpPr>
          <p:cNvPr id="10" name="Rectangle 9"/>
          <p:cNvSpPr/>
          <p:nvPr/>
        </p:nvSpPr>
        <p:spPr>
          <a:xfrm>
            <a:off x="36000" y="598949"/>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Magnet current and hot-spot T</a:t>
            </a:r>
          </a:p>
        </p:txBody>
      </p:sp>
      <p:sp>
        <p:nvSpPr>
          <p:cNvPr id="11" name="Rectangle 10"/>
          <p:cNvSpPr/>
          <p:nvPr/>
        </p:nvSpPr>
        <p:spPr>
          <a:xfrm>
            <a:off x="4020171" y="623476"/>
            <a:ext cx="4265401"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Temperature evolution in the coil turns</a:t>
            </a:r>
          </a:p>
        </p:txBody>
      </p:sp>
      <p:sp>
        <p:nvSpPr>
          <p:cNvPr id="12" name="Rectangle 11"/>
          <p:cNvSpPr/>
          <p:nvPr/>
        </p:nvSpPr>
        <p:spPr>
          <a:xfrm>
            <a:off x="8523006" y="622716"/>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T evolution in coil cross-section</a:t>
            </a:r>
          </a:p>
        </p:txBody>
      </p:sp>
      <p:sp>
        <p:nvSpPr>
          <p:cNvPr id="13" name="Rectangle 12"/>
          <p:cNvSpPr/>
          <p:nvPr/>
        </p:nvSpPr>
        <p:spPr>
          <a:xfrm>
            <a:off x="3735238" y="4934857"/>
            <a:ext cx="8319738" cy="1158341"/>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3D model of a self-protecting magnet coil during a quench discharge</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Coupling loss is included in the simulation as well</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Simulation time &lt;1 h</a:t>
            </a:r>
            <a:endParaRPr lang="en-GB"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719323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Simulated electrical, magnetic, thermal model of persistent currents</a:t>
            </a:r>
            <a:endParaRPr lang="en-GB" dirty="0">
              <a:solidFill>
                <a:srgbClr val="C00000"/>
              </a:solidFill>
            </a:endParaRPr>
          </a:p>
        </p:txBody>
      </p:sp>
      <p:pic>
        <p:nvPicPr>
          <p:cNvPr id="3" name="Picture 2"/>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02523" y="3418110"/>
            <a:ext cx="3824998" cy="2866251"/>
          </a:xfrm>
          <a:prstGeom prst="rect">
            <a:avLst/>
          </a:prstGeom>
        </p:spPr>
      </p:pic>
      <p:pic>
        <p:nvPicPr>
          <p:cNvPr id="4" name="Picture 3"/>
          <p:cNvPicPr>
            <a:picLocks noChangeAspect="1"/>
          </p:cNvPicPr>
          <p:nvPr/>
        </p:nvPicPr>
        <p:blipFill>
          <a:blip r:embed="rId3"/>
          <a:stretch>
            <a:fillRect/>
          </a:stretch>
        </p:blipFill>
        <p:spPr>
          <a:xfrm>
            <a:off x="202523" y="572644"/>
            <a:ext cx="3824998" cy="2866251"/>
          </a:xfrm>
          <a:prstGeom prst="rect">
            <a:avLst/>
          </a:prstGeom>
        </p:spPr>
      </p:pic>
      <p:pic>
        <p:nvPicPr>
          <p:cNvPr id="5" name="Picture 4"/>
          <p:cNvPicPr>
            <a:picLocks noChangeAspect="1"/>
          </p:cNvPicPr>
          <p:nvPr/>
        </p:nvPicPr>
        <p:blipFill>
          <a:blip r:embed="rId4"/>
          <a:stretch>
            <a:fillRect/>
          </a:stretch>
        </p:blipFill>
        <p:spPr>
          <a:xfrm>
            <a:off x="8066689" y="572644"/>
            <a:ext cx="3824998" cy="2866251"/>
          </a:xfrm>
          <a:prstGeom prst="rect">
            <a:avLst/>
          </a:prstGeom>
        </p:spPr>
      </p:pic>
      <p:pic>
        <p:nvPicPr>
          <p:cNvPr id="6" name="Picture 5"/>
          <p:cNvPicPr>
            <a:picLocks noChangeAspect="1"/>
          </p:cNvPicPr>
          <p:nvPr/>
        </p:nvPicPr>
        <p:blipFill>
          <a:blip r:embed="rId5"/>
          <a:stretch>
            <a:fillRect/>
          </a:stretch>
        </p:blipFill>
        <p:spPr>
          <a:xfrm>
            <a:off x="8066689" y="3418110"/>
            <a:ext cx="3824998" cy="2866251"/>
          </a:xfrm>
          <a:prstGeom prst="rect">
            <a:avLst/>
          </a:prstGeom>
        </p:spPr>
      </p:pic>
      <p:sp>
        <p:nvSpPr>
          <p:cNvPr id="7" name="Rectangle 6"/>
          <p:cNvSpPr/>
          <p:nvPr/>
        </p:nvSpPr>
        <p:spPr bwMode="auto">
          <a:xfrm>
            <a:off x="4027521" y="740847"/>
            <a:ext cx="1642374" cy="1056146"/>
          </a:xfrm>
          <a:prstGeom prst="rect">
            <a:avLst/>
          </a:prstGeom>
          <a:solidFill>
            <a:schemeClr val="bg1"/>
          </a:solidFill>
          <a:ln w="19050" cap="flat" cmpd="sng" algn="ctr">
            <a:solidFill>
              <a:srgbClr val="000000"/>
            </a:solidFill>
            <a:prstDash val="solid"/>
            <a:round/>
            <a:headEnd type="none" w="med" len="med"/>
            <a:tailEnd type="none" w="med" len="med"/>
          </a:ln>
          <a:effectLst/>
        </p:spPr>
        <p:txBody>
          <a:bodyPr vert="horz" wrap="square" lIns="108000" tIns="108000" rIns="108000" bIns="108000" numCol="1" rtlCol="0" anchor="ctr" anchorCtr="0" compatLnSpc="1">
            <a:prstTxWarp prst="textNoShape">
              <a:avLst/>
            </a:prstTxWarp>
          </a:bodyPr>
          <a:lstStyle/>
          <a:p>
            <a:pPr algn="ctr"/>
            <a:r>
              <a:rPr lang="en-US" dirty="0">
                <a:solidFill>
                  <a:srgbClr val="000000"/>
                </a:solidFill>
                <a:latin typeface="Calibri" panose="020F0502020204030204" pitchFamily="34" charset="0"/>
              </a:rPr>
              <a:t>Current versus time</a:t>
            </a:r>
          </a:p>
        </p:txBody>
      </p:sp>
      <p:sp>
        <p:nvSpPr>
          <p:cNvPr id="8" name="Rectangle 7"/>
          <p:cNvSpPr/>
          <p:nvPr/>
        </p:nvSpPr>
        <p:spPr bwMode="auto">
          <a:xfrm>
            <a:off x="4027521" y="3060907"/>
            <a:ext cx="1642374" cy="1056146"/>
          </a:xfrm>
          <a:prstGeom prst="rect">
            <a:avLst/>
          </a:prstGeom>
          <a:solidFill>
            <a:schemeClr val="bg1"/>
          </a:solidFill>
          <a:ln w="19050" cap="flat" cmpd="sng" algn="ctr">
            <a:solidFill>
              <a:srgbClr val="000000"/>
            </a:solidFill>
            <a:prstDash val="solid"/>
            <a:round/>
            <a:headEnd type="none" w="med" len="med"/>
            <a:tailEnd type="none" w="med" len="med"/>
          </a:ln>
          <a:effectLst/>
        </p:spPr>
        <p:txBody>
          <a:bodyPr vert="horz" wrap="square" lIns="108000" tIns="108000" rIns="108000" bIns="108000" numCol="1" rtlCol="0" anchor="ctr" anchorCtr="0" compatLnSpc="1">
            <a:prstTxWarp prst="textNoShape">
              <a:avLst/>
            </a:prstTxWarp>
          </a:bodyPr>
          <a:lstStyle/>
          <a:p>
            <a:pPr algn="ctr"/>
            <a:r>
              <a:rPr lang="en-US" dirty="0">
                <a:solidFill>
                  <a:srgbClr val="000000"/>
                </a:solidFill>
                <a:latin typeface="Calibri" panose="020F0502020204030204" pitchFamily="34" charset="0"/>
              </a:rPr>
              <a:t>Differential inductance versus current</a:t>
            </a:r>
          </a:p>
        </p:txBody>
      </p:sp>
      <p:sp>
        <p:nvSpPr>
          <p:cNvPr id="9" name="Rectangle 8"/>
          <p:cNvSpPr/>
          <p:nvPr/>
        </p:nvSpPr>
        <p:spPr bwMode="auto">
          <a:xfrm>
            <a:off x="6424315" y="3060907"/>
            <a:ext cx="1642374" cy="1056146"/>
          </a:xfrm>
          <a:prstGeom prst="rect">
            <a:avLst/>
          </a:prstGeom>
          <a:solidFill>
            <a:schemeClr val="bg1"/>
          </a:solidFill>
          <a:ln w="19050" cap="flat" cmpd="sng" algn="ctr">
            <a:solidFill>
              <a:srgbClr val="000000"/>
            </a:solidFill>
            <a:prstDash val="solid"/>
            <a:round/>
            <a:headEnd type="none" w="med" len="med"/>
            <a:tailEnd type="none" w="med" len="med"/>
          </a:ln>
          <a:effectLst/>
        </p:spPr>
        <p:txBody>
          <a:bodyPr vert="horz" wrap="square" lIns="108000" tIns="108000" rIns="108000" bIns="108000" numCol="1" rtlCol="0" anchor="ctr" anchorCtr="0" compatLnSpc="1">
            <a:prstTxWarp prst="textNoShape">
              <a:avLst/>
            </a:prstTxWarp>
          </a:bodyPr>
          <a:lstStyle/>
          <a:p>
            <a:pPr algn="ctr"/>
            <a:r>
              <a:rPr lang="en-US" dirty="0">
                <a:solidFill>
                  <a:srgbClr val="000000"/>
                </a:solidFill>
                <a:latin typeface="Calibri" panose="020F0502020204030204" pitchFamily="34" charset="0"/>
              </a:rPr>
              <a:t>Hysteresis and IFCL loss versus time</a:t>
            </a:r>
          </a:p>
        </p:txBody>
      </p:sp>
      <p:sp>
        <p:nvSpPr>
          <p:cNvPr id="10" name="Rectangle 9"/>
          <p:cNvSpPr/>
          <p:nvPr/>
        </p:nvSpPr>
        <p:spPr bwMode="auto">
          <a:xfrm>
            <a:off x="6424315" y="740847"/>
            <a:ext cx="1642374" cy="1056146"/>
          </a:xfrm>
          <a:prstGeom prst="rect">
            <a:avLst/>
          </a:prstGeom>
          <a:solidFill>
            <a:schemeClr val="bg1"/>
          </a:solidFill>
          <a:ln w="19050" cap="flat" cmpd="sng" algn="ctr">
            <a:solidFill>
              <a:srgbClr val="000000"/>
            </a:solidFill>
            <a:prstDash val="solid"/>
            <a:round/>
            <a:headEnd type="none" w="med" len="med"/>
            <a:tailEnd type="none" w="med" len="med"/>
          </a:ln>
          <a:effectLst/>
        </p:spPr>
        <p:txBody>
          <a:bodyPr vert="horz" wrap="square" lIns="108000" tIns="108000" rIns="108000" bIns="108000" numCol="1" rtlCol="0" anchor="ctr" anchorCtr="0" compatLnSpc="1">
            <a:prstTxWarp prst="textNoShape">
              <a:avLst/>
            </a:prstTxWarp>
          </a:bodyPr>
          <a:lstStyle/>
          <a:p>
            <a:pPr algn="ctr"/>
            <a:r>
              <a:rPr lang="en-US" dirty="0">
                <a:solidFill>
                  <a:srgbClr val="000000"/>
                </a:solidFill>
                <a:latin typeface="Calibri" panose="020F0502020204030204" pitchFamily="34" charset="0"/>
              </a:rPr>
              <a:t>Average magnetization versus average field</a:t>
            </a:r>
          </a:p>
        </p:txBody>
      </p:sp>
      <p:sp>
        <p:nvSpPr>
          <p:cNvPr id="11" name="Rectangle 10"/>
          <p:cNvSpPr/>
          <p:nvPr/>
        </p:nvSpPr>
        <p:spPr>
          <a:xfrm>
            <a:off x="3857625" y="4447822"/>
            <a:ext cx="4209064" cy="1667228"/>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Included: average magnetization in each strand, hysteresis loss, effect of persistent currents on the magnet differential inductance</a:t>
            </a:r>
          </a:p>
        </p:txBody>
      </p:sp>
    </p:spTree>
    <p:extLst>
      <p:ext uri="{BB962C8B-B14F-4D97-AF65-F5344CB8AC3E}">
        <p14:creationId xmlns:p14="http://schemas.microsoft.com/office/powerpoint/2010/main" val="1625695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821" y="2499416"/>
            <a:ext cx="10969139" cy="532463"/>
          </a:xfrm>
        </p:spPr>
        <p:txBody>
          <a:bodyPr>
            <a:noAutofit/>
          </a:bodyPr>
          <a:lstStyle/>
          <a:p>
            <a:r>
              <a:rPr lang="en-US" sz="6000" b="1" dirty="0">
                <a:solidFill>
                  <a:srgbClr val="C00000"/>
                </a:solidFill>
                <a:latin typeface="Calibri" panose="020F0502020204030204" pitchFamily="34" charset="0"/>
                <a:cs typeface="Calibri" panose="020F0502020204030204" pitchFamily="34" charset="0"/>
              </a:rPr>
              <a:t>HL-LHC</a:t>
            </a:r>
            <a:r>
              <a:rPr lang="en-US" sz="6000" b="1" dirty="0">
                <a:latin typeface="Calibri" panose="020F0502020204030204" pitchFamily="34" charset="0"/>
                <a:cs typeface="Calibri" panose="020F0502020204030204" pitchFamily="34" charset="0"/>
              </a:rPr>
              <a:t> TRANSIENTS</a:t>
            </a:r>
            <a:endParaRPr lang="en-GB" sz="6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521105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6">
            <a:extLst>
              <a:ext uri="{FF2B5EF4-FFF2-40B4-BE49-F238E27FC236}">
                <a16:creationId xmlns:a16="http://schemas.microsoft.com/office/drawing/2014/main" id="{5C061FA8-06DA-480B-9076-397375E849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89221" y="1260000"/>
            <a:ext cx="4080889" cy="3060000"/>
          </a:xfrm>
          <a:prstGeom prst="rect">
            <a:avLst/>
          </a:prstGeom>
        </p:spPr>
      </p:pic>
      <p:sp>
        <p:nvSpPr>
          <p:cNvPr id="2" name="Title 1"/>
          <p:cNvSpPr>
            <a:spLocks noGrp="1"/>
          </p:cNvSpPr>
          <p:nvPr>
            <p:ph type="title"/>
          </p:nvPr>
        </p:nvSpPr>
        <p:spPr>
          <a:xfrm>
            <a:off x="202523" y="82014"/>
            <a:ext cx="11852454" cy="532463"/>
          </a:xfrm>
        </p:spPr>
        <p:txBody>
          <a:bodyPr>
            <a:normAutofit fontScale="90000"/>
          </a:bodyPr>
          <a:lstStyle/>
          <a:p>
            <a:r>
              <a:rPr lang="en-US" dirty="0"/>
              <a:t>MQXFBP2 trimmed powering tests						-1</a:t>
            </a:r>
            <a:endParaRPr lang="en-GB" dirty="0">
              <a:solidFill>
                <a:srgbClr val="C00000"/>
              </a:solidFill>
            </a:endParaRPr>
          </a:p>
        </p:txBody>
      </p:sp>
      <p:pic>
        <p:nvPicPr>
          <p:cNvPr id="4" name="Content Placeholder 6">
            <a:extLst>
              <a:ext uri="{FF2B5EF4-FFF2-40B4-BE49-F238E27FC236}">
                <a16:creationId xmlns:a16="http://schemas.microsoft.com/office/drawing/2014/main" id="{5C061FA8-06DA-480B-9076-397375E849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60000"/>
            <a:ext cx="4080889" cy="3060000"/>
          </a:xfrm>
          <a:prstGeom prst="rect">
            <a:avLst/>
          </a:prstGeom>
        </p:spPr>
      </p:pic>
      <p:pic>
        <p:nvPicPr>
          <p:cNvPr id="5" name="Content Placeholder 6">
            <a:extLst>
              <a:ext uri="{FF2B5EF4-FFF2-40B4-BE49-F238E27FC236}">
                <a16:creationId xmlns:a16="http://schemas.microsoft.com/office/drawing/2014/main" id="{5C061FA8-06DA-480B-9076-397375E849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4610" y="1260000"/>
            <a:ext cx="4080889" cy="3060000"/>
          </a:xfrm>
          <a:prstGeom prst="rect">
            <a:avLst/>
          </a:prstGeom>
        </p:spPr>
      </p:pic>
      <p:sp>
        <p:nvSpPr>
          <p:cNvPr id="6" name="Rectangle 5"/>
          <p:cNvSpPr/>
          <p:nvPr/>
        </p:nvSpPr>
        <p:spPr>
          <a:xfrm>
            <a:off x="9534631" y="5859780"/>
            <a:ext cx="2520346" cy="292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Thanks to F. </a:t>
            </a:r>
            <a:r>
              <a:rPr lang="en-GB" i="1" dirty="0" err="1">
                <a:solidFill>
                  <a:srgbClr val="000000"/>
                </a:solidFill>
                <a:latin typeface="Calibri" panose="020F0502020204030204" pitchFamily="34" charset="0"/>
                <a:cs typeface="Calibri" panose="020F0502020204030204" pitchFamily="34" charset="0"/>
              </a:rPr>
              <a:t>Mangiarotti</a:t>
            </a:r>
            <a:endParaRPr lang="en-GB" i="1" dirty="0">
              <a:solidFill>
                <a:srgbClr val="000000"/>
              </a:solidFill>
              <a:latin typeface="Calibri" panose="020F0502020204030204" pitchFamily="34" charset="0"/>
              <a:cs typeface="Calibri" panose="020F0502020204030204" pitchFamily="34" charset="0"/>
            </a:endParaRPr>
          </a:p>
        </p:txBody>
      </p:sp>
      <p:sp>
        <p:nvSpPr>
          <p:cNvPr id="7" name="Rectangle 6"/>
          <p:cNvSpPr/>
          <p:nvPr/>
        </p:nvSpPr>
        <p:spPr>
          <a:xfrm>
            <a:off x="36000" y="1075199"/>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Currents in the circuit</a:t>
            </a:r>
          </a:p>
        </p:txBody>
      </p:sp>
      <p:sp>
        <p:nvSpPr>
          <p:cNvPr id="8" name="Rectangle 7"/>
          <p:cNvSpPr/>
          <p:nvPr/>
        </p:nvSpPr>
        <p:spPr>
          <a:xfrm>
            <a:off x="4379222" y="1075199"/>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Voltages across the four coils</a:t>
            </a:r>
          </a:p>
        </p:txBody>
      </p:sp>
      <p:sp>
        <p:nvSpPr>
          <p:cNvPr id="9" name="Rectangle 8"/>
          <p:cNvSpPr/>
          <p:nvPr/>
        </p:nvSpPr>
        <p:spPr>
          <a:xfrm>
            <a:off x="8523832" y="1075199"/>
            <a:ext cx="3449093"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Voltages to ground at t=150 </a:t>
            </a:r>
            <a:r>
              <a:rPr lang="en-GB" sz="2000" dirty="0" err="1">
                <a:solidFill>
                  <a:srgbClr val="000000"/>
                </a:solidFill>
                <a:latin typeface="Calibri" panose="020F0502020204030204" pitchFamily="34" charset="0"/>
                <a:cs typeface="Calibri" panose="020F0502020204030204" pitchFamily="34" charset="0"/>
              </a:rPr>
              <a:t>ms</a:t>
            </a:r>
            <a:endParaRPr lang="en-GB" sz="2000" dirty="0">
              <a:solidFill>
                <a:srgbClr val="000000"/>
              </a:solidFill>
              <a:latin typeface="Calibri" panose="020F0502020204030204" pitchFamily="34" charset="0"/>
              <a:cs typeface="Calibri" panose="020F0502020204030204" pitchFamily="34" charset="0"/>
            </a:endParaRPr>
          </a:p>
        </p:txBody>
      </p:sp>
      <p:sp>
        <p:nvSpPr>
          <p:cNvPr id="10" name="Rectangle 9"/>
          <p:cNvSpPr/>
          <p:nvPr/>
        </p:nvSpPr>
        <p:spPr>
          <a:xfrm>
            <a:off x="202523" y="4447822"/>
            <a:ext cx="11770402" cy="1248128"/>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Co-simulation between MQXF magnet model [LEDET] and electrical circuit [PSPICE]</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Good agreement achieved between simulations and measurements</a:t>
            </a:r>
          </a:p>
        </p:txBody>
      </p:sp>
    </p:spTree>
    <p:extLst>
      <p:ext uri="{BB962C8B-B14F-4D97-AF65-F5344CB8AC3E}">
        <p14:creationId xmlns:p14="http://schemas.microsoft.com/office/powerpoint/2010/main" val="17237334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a:extLst>
              <a:ext uri="{FF2B5EF4-FFF2-40B4-BE49-F238E27FC236}">
                <a16:creationId xmlns:a16="http://schemas.microsoft.com/office/drawing/2014/main" id="{FF255483-EB9E-CBEC-45EB-9687C1B856FF}"/>
              </a:ext>
            </a:extLst>
          </p:cNvPr>
          <p:cNvSpPr/>
          <p:nvPr/>
        </p:nvSpPr>
        <p:spPr>
          <a:xfrm>
            <a:off x="107951" y="833374"/>
            <a:ext cx="11957050" cy="4636661"/>
          </a:xfrm>
          <a:prstGeom prst="rect">
            <a:avLst/>
          </a:prstGeom>
          <a:solidFill>
            <a:schemeClr val="bg2">
              <a:lumMod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89" name="Rectangle 88">
            <a:extLst>
              <a:ext uri="{FF2B5EF4-FFF2-40B4-BE49-F238E27FC236}">
                <a16:creationId xmlns:a16="http://schemas.microsoft.com/office/drawing/2014/main" id="{5EB74A53-DA4C-615C-4C4E-61F1FCEA90ED}"/>
              </a:ext>
            </a:extLst>
          </p:cNvPr>
          <p:cNvSpPr/>
          <p:nvPr/>
        </p:nvSpPr>
        <p:spPr>
          <a:xfrm>
            <a:off x="234950" y="978747"/>
            <a:ext cx="1585563" cy="3989493"/>
          </a:xfrm>
          <a:prstGeom prst="rect">
            <a:avLst/>
          </a:prstGeom>
          <a:solidFill>
            <a:schemeClr val="bg2">
              <a:lumMod val="1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4" name="Rectangle 63">
            <a:extLst>
              <a:ext uri="{FF2B5EF4-FFF2-40B4-BE49-F238E27FC236}">
                <a16:creationId xmlns:a16="http://schemas.microsoft.com/office/drawing/2014/main" id="{B3B561AC-CCBE-1720-EA1A-66A9EAFBBD27}"/>
              </a:ext>
            </a:extLst>
          </p:cNvPr>
          <p:cNvSpPr/>
          <p:nvPr/>
        </p:nvSpPr>
        <p:spPr>
          <a:xfrm>
            <a:off x="10077450" y="978747"/>
            <a:ext cx="1843514" cy="3989493"/>
          </a:xfrm>
          <a:prstGeom prst="rect">
            <a:avLst/>
          </a:prstGeom>
          <a:solidFill>
            <a:schemeClr val="tx1">
              <a:lumMod val="5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3" name="Rectangle 62">
            <a:extLst>
              <a:ext uri="{FF2B5EF4-FFF2-40B4-BE49-F238E27FC236}">
                <a16:creationId xmlns:a16="http://schemas.microsoft.com/office/drawing/2014/main" id="{61A6421E-7DF6-A697-E8DE-D407802211ED}"/>
              </a:ext>
            </a:extLst>
          </p:cNvPr>
          <p:cNvSpPr/>
          <p:nvPr/>
        </p:nvSpPr>
        <p:spPr>
          <a:xfrm>
            <a:off x="1895911" y="990514"/>
            <a:ext cx="8081825" cy="3977726"/>
          </a:xfrm>
          <a:prstGeom prst="rect">
            <a:avLst/>
          </a:prstGeom>
          <a:solidFill>
            <a:schemeClr val="bg1">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2" name="Rectangle 61">
            <a:extLst>
              <a:ext uri="{FF2B5EF4-FFF2-40B4-BE49-F238E27FC236}">
                <a16:creationId xmlns:a16="http://schemas.microsoft.com/office/drawing/2014/main" id="{8F45831A-A8F0-D575-298F-250056C08954}"/>
              </a:ext>
            </a:extLst>
          </p:cNvPr>
          <p:cNvSpPr/>
          <p:nvPr/>
        </p:nvSpPr>
        <p:spPr>
          <a:xfrm>
            <a:off x="2035557" y="1043986"/>
            <a:ext cx="6414017" cy="3791373"/>
          </a:xfrm>
          <a:prstGeom prst="rect">
            <a:avLst/>
          </a:prstGeom>
          <a:solidFill>
            <a:schemeClr val="accent1">
              <a:lumMod val="5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1" name="Rectangle 60">
            <a:extLst>
              <a:ext uri="{FF2B5EF4-FFF2-40B4-BE49-F238E27FC236}">
                <a16:creationId xmlns:a16="http://schemas.microsoft.com/office/drawing/2014/main" id="{2D584B55-0AAD-DA0A-5CD2-2738E87C3AD9}"/>
              </a:ext>
            </a:extLst>
          </p:cNvPr>
          <p:cNvSpPr/>
          <p:nvPr/>
        </p:nvSpPr>
        <p:spPr>
          <a:xfrm>
            <a:off x="2133602" y="3898122"/>
            <a:ext cx="4675298" cy="862069"/>
          </a:xfrm>
          <a:prstGeom prst="rect">
            <a:avLst/>
          </a:prstGeom>
          <a:solidFill>
            <a:schemeClr val="tx2">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30" name="Rectangle 29">
            <a:extLst>
              <a:ext uri="{FF2B5EF4-FFF2-40B4-BE49-F238E27FC236}">
                <a16:creationId xmlns:a16="http://schemas.microsoft.com/office/drawing/2014/main" id="{86D1FB0E-CA31-B2D1-0EFD-A044F8EC32BC}"/>
              </a:ext>
            </a:extLst>
          </p:cNvPr>
          <p:cNvSpPr/>
          <p:nvPr/>
        </p:nvSpPr>
        <p:spPr>
          <a:xfrm>
            <a:off x="2133602" y="1148081"/>
            <a:ext cx="4675298" cy="2674184"/>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17" name="Title 1"/>
          <p:cNvSpPr txBox="1">
            <a:spLocks/>
          </p:cNvSpPr>
          <p:nvPr/>
        </p:nvSpPr>
        <p:spPr>
          <a:xfrm>
            <a:off x="361102" y="188135"/>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lgn="ctr"/>
            <a:r>
              <a:rPr lang="en-US" dirty="0">
                <a:latin typeface="Calibri" panose="020F0502020204030204" pitchFamily="34" charset="0"/>
                <a:cs typeface="Calibri" panose="020F0502020204030204" pitchFamily="34" charset="0"/>
              </a:rPr>
              <a:t>STEAM framework</a:t>
            </a:r>
            <a:endParaRPr lang="en-GB" dirty="0"/>
          </a:p>
        </p:txBody>
      </p:sp>
      <p:sp>
        <p:nvSpPr>
          <p:cNvPr id="18" name="Rectangle: Rounded Corners 17">
            <a:extLst>
              <a:ext uri="{FF2B5EF4-FFF2-40B4-BE49-F238E27FC236}">
                <a16:creationId xmlns:a16="http://schemas.microsoft.com/office/drawing/2014/main" id="{F0C0F74C-3C07-FB6D-6499-E275E959D5B1}"/>
              </a:ext>
            </a:extLst>
          </p:cNvPr>
          <p:cNvSpPr/>
          <p:nvPr/>
        </p:nvSpPr>
        <p:spPr>
          <a:xfrm>
            <a:off x="2272620"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Conductor</a:t>
            </a:r>
          </a:p>
        </p:txBody>
      </p:sp>
      <p:sp>
        <p:nvSpPr>
          <p:cNvPr id="36" name="Rectangle: Rounded Corners 35">
            <a:extLst>
              <a:ext uri="{FF2B5EF4-FFF2-40B4-BE49-F238E27FC236}">
                <a16:creationId xmlns:a16="http://schemas.microsoft.com/office/drawing/2014/main" id="{7632B170-B8A4-B835-763E-A40C3013E1B5}"/>
              </a:ext>
            </a:extLst>
          </p:cNvPr>
          <p:cNvSpPr/>
          <p:nvPr/>
        </p:nvSpPr>
        <p:spPr>
          <a:xfrm>
            <a:off x="3841038"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Magnet</a:t>
            </a:r>
          </a:p>
        </p:txBody>
      </p:sp>
      <p:sp>
        <p:nvSpPr>
          <p:cNvPr id="37" name="Rectangle: Rounded Corners 36">
            <a:extLst>
              <a:ext uri="{FF2B5EF4-FFF2-40B4-BE49-F238E27FC236}">
                <a16:creationId xmlns:a16="http://schemas.microsoft.com/office/drawing/2014/main" id="{64C11D5A-DDBA-4352-1CC2-E485DB450BF3}"/>
              </a:ext>
            </a:extLst>
          </p:cNvPr>
          <p:cNvSpPr/>
          <p:nvPr/>
        </p:nvSpPr>
        <p:spPr>
          <a:xfrm>
            <a:off x="5373277"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Circuit</a:t>
            </a:r>
          </a:p>
        </p:txBody>
      </p:sp>
      <p:sp>
        <p:nvSpPr>
          <p:cNvPr id="44" name="Rectangle: Rounded Corners 43">
            <a:extLst>
              <a:ext uri="{FF2B5EF4-FFF2-40B4-BE49-F238E27FC236}">
                <a16:creationId xmlns:a16="http://schemas.microsoft.com/office/drawing/2014/main" id="{B160E16F-1DB7-0D29-A3FD-DBF6D192D33C}"/>
              </a:ext>
            </a:extLst>
          </p:cNvPr>
          <p:cNvSpPr/>
          <p:nvPr/>
        </p:nvSpPr>
        <p:spPr>
          <a:xfrm>
            <a:off x="2945653" y="3983328"/>
            <a:ext cx="3053651" cy="323894"/>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Cooperative-simulation</a:t>
            </a:r>
          </a:p>
        </p:txBody>
      </p:sp>
      <p:sp>
        <p:nvSpPr>
          <p:cNvPr id="45" name="Rectangle: Rounded Corners 44">
            <a:extLst>
              <a:ext uri="{FF2B5EF4-FFF2-40B4-BE49-F238E27FC236}">
                <a16:creationId xmlns:a16="http://schemas.microsoft.com/office/drawing/2014/main" id="{D14AF657-D3DD-DABB-F6CF-D0C7A3CF9F4D}"/>
              </a:ext>
            </a:extLst>
          </p:cNvPr>
          <p:cNvSpPr/>
          <p:nvPr/>
        </p:nvSpPr>
        <p:spPr>
          <a:xfrm>
            <a:off x="6871254" y="1235086"/>
            <a:ext cx="1510747"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(Consecutive) Analysis</a:t>
            </a:r>
          </a:p>
        </p:txBody>
      </p:sp>
      <p:sp>
        <p:nvSpPr>
          <p:cNvPr id="46" name="Rectangle: Rounded Corners 45">
            <a:extLst>
              <a:ext uri="{FF2B5EF4-FFF2-40B4-BE49-F238E27FC236}">
                <a16:creationId xmlns:a16="http://schemas.microsoft.com/office/drawing/2014/main" id="{3F6DEDF4-67AB-9A3C-814D-0F381870D16A}"/>
              </a:ext>
            </a:extLst>
          </p:cNvPr>
          <p:cNvSpPr/>
          <p:nvPr/>
        </p:nvSpPr>
        <p:spPr>
          <a:xfrm>
            <a:off x="8582925" y="1235086"/>
            <a:ext cx="1240525"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Parametric (analysis)</a:t>
            </a:r>
          </a:p>
        </p:txBody>
      </p:sp>
      <p:sp>
        <p:nvSpPr>
          <p:cNvPr id="47" name="Rectangle: Rounded Corners 46">
            <a:extLst>
              <a:ext uri="{FF2B5EF4-FFF2-40B4-BE49-F238E27FC236}">
                <a16:creationId xmlns:a16="http://schemas.microsoft.com/office/drawing/2014/main" id="{DB56EE2F-EBCE-32A3-7087-A1CE52A79270}"/>
              </a:ext>
            </a:extLst>
          </p:cNvPr>
          <p:cNvSpPr/>
          <p:nvPr/>
        </p:nvSpPr>
        <p:spPr>
          <a:xfrm>
            <a:off x="10177489" y="1235086"/>
            <a:ext cx="166526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(comparison to)</a:t>
            </a:r>
          </a:p>
          <a:p>
            <a:pPr algn="ctr"/>
            <a:r>
              <a:rPr lang="en-GB" sz="1600" dirty="0"/>
              <a:t>Measurements</a:t>
            </a:r>
          </a:p>
        </p:txBody>
      </p:sp>
      <p:sp>
        <p:nvSpPr>
          <p:cNvPr id="51" name="Rectangle 50">
            <a:extLst>
              <a:ext uri="{FF2B5EF4-FFF2-40B4-BE49-F238E27FC236}">
                <a16:creationId xmlns:a16="http://schemas.microsoft.com/office/drawing/2014/main" id="{4BE85A5F-120C-22CA-E7B7-27E96D25465B}"/>
              </a:ext>
            </a:extLst>
          </p:cNvPr>
          <p:cNvSpPr/>
          <p:nvPr/>
        </p:nvSpPr>
        <p:spPr>
          <a:xfrm>
            <a:off x="8551174" y="2255229"/>
            <a:ext cx="1325372"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Dakota***</a:t>
            </a:r>
          </a:p>
        </p:txBody>
      </p:sp>
      <p:sp>
        <p:nvSpPr>
          <p:cNvPr id="54" name="Rectangle 53">
            <a:extLst>
              <a:ext uri="{FF2B5EF4-FFF2-40B4-BE49-F238E27FC236}">
                <a16:creationId xmlns:a16="http://schemas.microsoft.com/office/drawing/2014/main" id="{ADCF2E24-DB50-8E23-D3CB-ACB1F3579D76}"/>
              </a:ext>
            </a:extLst>
          </p:cNvPr>
          <p:cNvSpPr/>
          <p:nvPr/>
        </p:nvSpPr>
        <p:spPr>
          <a:xfrm>
            <a:off x="10177487" y="1875594"/>
            <a:ext cx="166526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68" name="Rectangle 67">
            <a:extLst>
              <a:ext uri="{FF2B5EF4-FFF2-40B4-BE49-F238E27FC236}">
                <a16:creationId xmlns:a16="http://schemas.microsoft.com/office/drawing/2014/main" id="{4639711E-38F0-08CB-55E9-63AC5169BEF6}"/>
              </a:ext>
            </a:extLst>
          </p:cNvPr>
          <p:cNvSpPr/>
          <p:nvPr/>
        </p:nvSpPr>
        <p:spPr>
          <a:xfrm>
            <a:off x="2272622" y="3394418"/>
            <a:ext cx="2120588"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Materials properties</a:t>
            </a:r>
          </a:p>
        </p:txBody>
      </p:sp>
      <p:sp>
        <p:nvSpPr>
          <p:cNvPr id="69" name="Rectangle 68">
            <a:extLst>
              <a:ext uri="{FF2B5EF4-FFF2-40B4-BE49-F238E27FC236}">
                <a16:creationId xmlns:a16="http://schemas.microsoft.com/office/drawing/2014/main" id="{2464D69C-D23A-6112-1F3F-D04026830FFF}"/>
              </a:ext>
            </a:extLst>
          </p:cNvPr>
          <p:cNvSpPr/>
          <p:nvPr/>
        </p:nvSpPr>
        <p:spPr>
          <a:xfrm>
            <a:off x="2280211" y="2615416"/>
            <a:ext cx="1320536"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1600" dirty="0">
                <a:solidFill>
                  <a:srgbClr val="000000"/>
                </a:solidFill>
                <a:latin typeface="Calibri" panose="020F0502020204030204" pitchFamily="34" charset="0"/>
                <a:cs typeface="Calibri" panose="020F0502020204030204" pitchFamily="34" charset="0"/>
              </a:rPr>
              <a:t>PyBBQ</a:t>
            </a:r>
          </a:p>
        </p:txBody>
      </p:sp>
      <p:sp>
        <p:nvSpPr>
          <p:cNvPr id="70" name="Rectangle 69">
            <a:extLst>
              <a:ext uri="{FF2B5EF4-FFF2-40B4-BE49-F238E27FC236}">
                <a16:creationId xmlns:a16="http://schemas.microsoft.com/office/drawing/2014/main" id="{943AF310-4BFC-01B1-E3A6-544FCD21A78D}"/>
              </a:ext>
            </a:extLst>
          </p:cNvPr>
          <p:cNvSpPr/>
          <p:nvPr/>
        </p:nvSpPr>
        <p:spPr>
          <a:xfrm>
            <a:off x="2277794" y="2254426"/>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1600" dirty="0">
                <a:solidFill>
                  <a:srgbClr val="000000"/>
                </a:solidFill>
                <a:latin typeface="Calibri" panose="020F0502020204030204" pitchFamily="34" charset="0"/>
                <a:cs typeface="Calibri" panose="020F0502020204030204" pitchFamily="34" charset="0"/>
              </a:rPr>
              <a:t>LEDET</a:t>
            </a:r>
          </a:p>
        </p:txBody>
      </p:sp>
      <p:sp>
        <p:nvSpPr>
          <p:cNvPr id="71" name="Rectangle 70">
            <a:extLst>
              <a:ext uri="{FF2B5EF4-FFF2-40B4-BE49-F238E27FC236}">
                <a16:creationId xmlns:a16="http://schemas.microsoft.com/office/drawing/2014/main" id="{6C0E8E44-0DF0-DF82-341E-50EDA95E3AA3}"/>
              </a:ext>
            </a:extLst>
          </p:cNvPr>
          <p:cNvSpPr/>
          <p:nvPr/>
        </p:nvSpPr>
        <p:spPr>
          <a:xfrm>
            <a:off x="3843456" y="2254426"/>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LEDET</a:t>
            </a:r>
          </a:p>
        </p:txBody>
      </p:sp>
      <p:sp>
        <p:nvSpPr>
          <p:cNvPr id="72" name="Rectangle 71">
            <a:extLst>
              <a:ext uri="{FF2B5EF4-FFF2-40B4-BE49-F238E27FC236}">
                <a16:creationId xmlns:a16="http://schemas.microsoft.com/office/drawing/2014/main" id="{C87AA166-0E52-5AE1-1242-C13EC291FB1D}"/>
              </a:ext>
            </a:extLst>
          </p:cNvPr>
          <p:cNvSpPr/>
          <p:nvPr/>
        </p:nvSpPr>
        <p:spPr>
          <a:xfrm>
            <a:off x="3843456" y="2615416"/>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ProteCCT</a:t>
            </a:r>
          </a:p>
        </p:txBody>
      </p:sp>
      <p:sp>
        <p:nvSpPr>
          <p:cNvPr id="73" name="Rectangle 72">
            <a:extLst>
              <a:ext uri="{FF2B5EF4-FFF2-40B4-BE49-F238E27FC236}">
                <a16:creationId xmlns:a16="http://schemas.microsoft.com/office/drawing/2014/main" id="{B3210775-4B07-6290-A0BE-06C38F0AFEE3}"/>
              </a:ext>
            </a:extLst>
          </p:cNvPr>
          <p:cNvSpPr/>
          <p:nvPr/>
        </p:nvSpPr>
        <p:spPr>
          <a:xfrm>
            <a:off x="3843456" y="2993331"/>
            <a:ext cx="1320534"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SIGMA</a:t>
            </a:r>
          </a:p>
        </p:txBody>
      </p:sp>
      <p:sp>
        <p:nvSpPr>
          <p:cNvPr id="74" name="Rectangle 73">
            <a:extLst>
              <a:ext uri="{FF2B5EF4-FFF2-40B4-BE49-F238E27FC236}">
                <a16:creationId xmlns:a16="http://schemas.microsoft.com/office/drawing/2014/main" id="{5A81A75A-16C5-DFCB-24B2-3D29BC27C430}"/>
              </a:ext>
            </a:extLst>
          </p:cNvPr>
          <p:cNvSpPr/>
          <p:nvPr/>
        </p:nvSpPr>
        <p:spPr>
          <a:xfrm>
            <a:off x="3843456" y="1875594"/>
            <a:ext cx="1320534"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FiQuS</a:t>
            </a:r>
          </a:p>
        </p:txBody>
      </p:sp>
      <p:sp>
        <p:nvSpPr>
          <p:cNvPr id="75" name="Rectangle 74">
            <a:extLst>
              <a:ext uri="{FF2B5EF4-FFF2-40B4-BE49-F238E27FC236}">
                <a16:creationId xmlns:a16="http://schemas.microsoft.com/office/drawing/2014/main" id="{78AFB803-F317-700C-CDE8-5282025C9C80}"/>
              </a:ext>
            </a:extLst>
          </p:cNvPr>
          <p:cNvSpPr/>
          <p:nvPr/>
        </p:nvSpPr>
        <p:spPr>
          <a:xfrm>
            <a:off x="5373277" y="1875594"/>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PSPICE**</a:t>
            </a:r>
            <a:endParaRPr lang="en-US" baseline="30000" dirty="0">
              <a:solidFill>
                <a:srgbClr val="000000"/>
              </a:solidFill>
              <a:latin typeface="Calibri" panose="020F0502020204030204" pitchFamily="34" charset="0"/>
              <a:cs typeface="Calibri" panose="020F0502020204030204" pitchFamily="34" charset="0"/>
            </a:endParaRPr>
          </a:p>
        </p:txBody>
      </p:sp>
      <p:sp>
        <p:nvSpPr>
          <p:cNvPr id="76" name="Rectangle 75">
            <a:extLst>
              <a:ext uri="{FF2B5EF4-FFF2-40B4-BE49-F238E27FC236}">
                <a16:creationId xmlns:a16="http://schemas.microsoft.com/office/drawing/2014/main" id="{A79BAB33-BD11-4B59-CDF7-2E5DCF6CD8BE}"/>
              </a:ext>
            </a:extLst>
          </p:cNvPr>
          <p:cNvSpPr/>
          <p:nvPr/>
        </p:nvSpPr>
        <p:spPr>
          <a:xfrm>
            <a:off x="2957223" y="4392428"/>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COSIM</a:t>
            </a:r>
          </a:p>
        </p:txBody>
      </p:sp>
      <p:sp>
        <p:nvSpPr>
          <p:cNvPr id="77" name="Rectangle 76">
            <a:extLst>
              <a:ext uri="{FF2B5EF4-FFF2-40B4-BE49-F238E27FC236}">
                <a16:creationId xmlns:a16="http://schemas.microsoft.com/office/drawing/2014/main" id="{267E77FA-7F6F-2042-A26A-AFD67D8F0676}"/>
              </a:ext>
            </a:extLst>
          </p:cNvPr>
          <p:cNvSpPr/>
          <p:nvPr/>
        </p:nvSpPr>
        <p:spPr>
          <a:xfrm>
            <a:off x="2277794" y="1875594"/>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BBQ</a:t>
            </a:r>
          </a:p>
        </p:txBody>
      </p:sp>
      <p:sp>
        <p:nvSpPr>
          <p:cNvPr id="78" name="Rectangle 77">
            <a:extLst>
              <a:ext uri="{FF2B5EF4-FFF2-40B4-BE49-F238E27FC236}">
                <a16:creationId xmlns:a16="http://schemas.microsoft.com/office/drawing/2014/main" id="{9D060E0E-8AF7-470C-1DAC-FA03F2E50A35}"/>
              </a:ext>
            </a:extLst>
          </p:cNvPr>
          <p:cNvSpPr/>
          <p:nvPr/>
        </p:nvSpPr>
        <p:spPr>
          <a:xfrm>
            <a:off x="6948613" y="1875594"/>
            <a:ext cx="132537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79" name="Rectangle 78">
            <a:extLst>
              <a:ext uri="{FF2B5EF4-FFF2-40B4-BE49-F238E27FC236}">
                <a16:creationId xmlns:a16="http://schemas.microsoft.com/office/drawing/2014/main" id="{6850DA35-F72C-1801-5DAE-FCF800052C7B}"/>
              </a:ext>
            </a:extLst>
          </p:cNvPr>
          <p:cNvSpPr/>
          <p:nvPr/>
        </p:nvSpPr>
        <p:spPr>
          <a:xfrm>
            <a:off x="8551176" y="1875594"/>
            <a:ext cx="132537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80" name="Rectangle 79">
            <a:extLst>
              <a:ext uri="{FF2B5EF4-FFF2-40B4-BE49-F238E27FC236}">
                <a16:creationId xmlns:a16="http://schemas.microsoft.com/office/drawing/2014/main" id="{E4E3539A-1907-1F45-F0B0-FEBD4544280F}"/>
              </a:ext>
            </a:extLst>
          </p:cNvPr>
          <p:cNvSpPr/>
          <p:nvPr/>
        </p:nvSpPr>
        <p:spPr>
          <a:xfrm>
            <a:off x="4516968" y="3402258"/>
            <a:ext cx="217452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PSPICE library</a:t>
            </a:r>
          </a:p>
        </p:txBody>
      </p:sp>
      <p:sp>
        <p:nvSpPr>
          <p:cNvPr id="33" name="TextBox 32">
            <a:extLst>
              <a:ext uri="{FF2B5EF4-FFF2-40B4-BE49-F238E27FC236}">
                <a16:creationId xmlns:a16="http://schemas.microsoft.com/office/drawing/2014/main" id="{D57884E8-4D7B-B39A-DEEF-94DA1B0885A8}"/>
              </a:ext>
            </a:extLst>
          </p:cNvPr>
          <p:cNvSpPr txBox="1"/>
          <p:nvPr/>
        </p:nvSpPr>
        <p:spPr>
          <a:xfrm>
            <a:off x="3604623" y="5971831"/>
            <a:ext cx="8707255" cy="307777"/>
          </a:xfrm>
          <a:prstGeom prst="rect">
            <a:avLst/>
          </a:prstGeom>
          <a:noFill/>
        </p:spPr>
        <p:txBody>
          <a:bodyPr wrap="none" rtlCol="0">
            <a:spAutoFit/>
          </a:bodyPr>
          <a:lstStyle/>
          <a:p>
            <a:r>
              <a:rPr lang="en-GB" sz="1400" dirty="0"/>
              <a:t>* Text based (YAML) and Roxie files, and tdms files, ** Commercial circuit solver, *** Tool from Sandia Labs </a:t>
            </a:r>
          </a:p>
        </p:txBody>
      </p:sp>
      <p:sp>
        <p:nvSpPr>
          <p:cNvPr id="82" name="Rectangle 81">
            <a:extLst>
              <a:ext uri="{FF2B5EF4-FFF2-40B4-BE49-F238E27FC236}">
                <a16:creationId xmlns:a16="http://schemas.microsoft.com/office/drawing/2014/main" id="{0934D063-47C0-99B3-8E7C-52A0C64EDEE5}"/>
              </a:ext>
            </a:extLst>
          </p:cNvPr>
          <p:cNvSpPr/>
          <p:nvPr/>
        </p:nvSpPr>
        <p:spPr>
          <a:xfrm>
            <a:off x="5127565" y="5111128"/>
            <a:ext cx="1743477"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84" name="Rectangle 83">
            <a:extLst>
              <a:ext uri="{FF2B5EF4-FFF2-40B4-BE49-F238E27FC236}">
                <a16:creationId xmlns:a16="http://schemas.microsoft.com/office/drawing/2014/main" id="{C9EB7DCE-556A-A02E-A3A5-1C4354C12E3D}"/>
              </a:ext>
            </a:extLst>
          </p:cNvPr>
          <p:cNvSpPr/>
          <p:nvPr/>
        </p:nvSpPr>
        <p:spPr>
          <a:xfrm>
            <a:off x="356592" y="1875594"/>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Conductor</a:t>
            </a:r>
          </a:p>
        </p:txBody>
      </p:sp>
      <p:sp>
        <p:nvSpPr>
          <p:cNvPr id="88" name="Rectangle: Rounded Corners 87">
            <a:extLst>
              <a:ext uri="{FF2B5EF4-FFF2-40B4-BE49-F238E27FC236}">
                <a16:creationId xmlns:a16="http://schemas.microsoft.com/office/drawing/2014/main" id="{9CF0FD99-E0D2-DB17-4B91-F0AF9542B5FD}"/>
              </a:ext>
            </a:extLst>
          </p:cNvPr>
          <p:cNvSpPr/>
          <p:nvPr/>
        </p:nvSpPr>
        <p:spPr>
          <a:xfrm>
            <a:off x="353639"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Input Data*</a:t>
            </a:r>
          </a:p>
        </p:txBody>
      </p:sp>
      <p:sp>
        <p:nvSpPr>
          <p:cNvPr id="90" name="Rectangle 89">
            <a:extLst>
              <a:ext uri="{FF2B5EF4-FFF2-40B4-BE49-F238E27FC236}">
                <a16:creationId xmlns:a16="http://schemas.microsoft.com/office/drawing/2014/main" id="{A3D64E68-84F3-5856-2325-37A948949BED}"/>
              </a:ext>
            </a:extLst>
          </p:cNvPr>
          <p:cNvSpPr/>
          <p:nvPr/>
        </p:nvSpPr>
        <p:spPr>
          <a:xfrm>
            <a:off x="356592" y="2261271"/>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Magnet</a:t>
            </a:r>
          </a:p>
        </p:txBody>
      </p:sp>
      <p:sp>
        <p:nvSpPr>
          <p:cNvPr id="91" name="Rectangle 90">
            <a:extLst>
              <a:ext uri="{FF2B5EF4-FFF2-40B4-BE49-F238E27FC236}">
                <a16:creationId xmlns:a16="http://schemas.microsoft.com/office/drawing/2014/main" id="{4BFF4CC6-D9CA-6B93-DE87-32681147A40C}"/>
              </a:ext>
            </a:extLst>
          </p:cNvPr>
          <p:cNvSpPr/>
          <p:nvPr/>
        </p:nvSpPr>
        <p:spPr>
          <a:xfrm>
            <a:off x="356592" y="2646948"/>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Circuit</a:t>
            </a:r>
          </a:p>
        </p:txBody>
      </p:sp>
      <p:sp>
        <p:nvSpPr>
          <p:cNvPr id="92" name="Rectangle 91">
            <a:extLst>
              <a:ext uri="{FF2B5EF4-FFF2-40B4-BE49-F238E27FC236}">
                <a16:creationId xmlns:a16="http://schemas.microsoft.com/office/drawing/2014/main" id="{17905F2A-E67A-E850-B90D-F18C0F7E0325}"/>
              </a:ext>
            </a:extLst>
          </p:cNvPr>
          <p:cNvSpPr/>
          <p:nvPr/>
        </p:nvSpPr>
        <p:spPr>
          <a:xfrm>
            <a:off x="356592" y="3418302"/>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Analysis</a:t>
            </a:r>
          </a:p>
        </p:txBody>
      </p:sp>
      <p:sp>
        <p:nvSpPr>
          <p:cNvPr id="93" name="Rectangle 92">
            <a:extLst>
              <a:ext uri="{FF2B5EF4-FFF2-40B4-BE49-F238E27FC236}">
                <a16:creationId xmlns:a16="http://schemas.microsoft.com/office/drawing/2014/main" id="{128150A7-C573-9C79-415A-CE13662EF8E3}"/>
              </a:ext>
            </a:extLst>
          </p:cNvPr>
          <p:cNvSpPr/>
          <p:nvPr/>
        </p:nvSpPr>
        <p:spPr>
          <a:xfrm>
            <a:off x="356592" y="3803979"/>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Parametric</a:t>
            </a:r>
          </a:p>
        </p:txBody>
      </p:sp>
      <p:sp>
        <p:nvSpPr>
          <p:cNvPr id="94" name="Rectangle 93">
            <a:extLst>
              <a:ext uri="{FF2B5EF4-FFF2-40B4-BE49-F238E27FC236}">
                <a16:creationId xmlns:a16="http://schemas.microsoft.com/office/drawing/2014/main" id="{93AEE00F-4665-7395-3951-6BCA9BB54342}"/>
              </a:ext>
            </a:extLst>
          </p:cNvPr>
          <p:cNvSpPr/>
          <p:nvPr/>
        </p:nvSpPr>
        <p:spPr>
          <a:xfrm>
            <a:off x="356593" y="4189656"/>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Meas. config</a:t>
            </a:r>
          </a:p>
        </p:txBody>
      </p:sp>
      <p:sp>
        <p:nvSpPr>
          <p:cNvPr id="95" name="Rectangle 94">
            <a:extLst>
              <a:ext uri="{FF2B5EF4-FFF2-40B4-BE49-F238E27FC236}">
                <a16:creationId xmlns:a16="http://schemas.microsoft.com/office/drawing/2014/main" id="{6CFB9FED-206D-EB21-7294-27A09740C1E5}"/>
              </a:ext>
            </a:extLst>
          </p:cNvPr>
          <p:cNvSpPr/>
          <p:nvPr/>
        </p:nvSpPr>
        <p:spPr>
          <a:xfrm>
            <a:off x="356592" y="3032625"/>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Co-sim.</a:t>
            </a:r>
          </a:p>
        </p:txBody>
      </p:sp>
      <p:sp>
        <p:nvSpPr>
          <p:cNvPr id="96" name="Rectangle 95">
            <a:extLst>
              <a:ext uri="{FF2B5EF4-FFF2-40B4-BE49-F238E27FC236}">
                <a16:creationId xmlns:a16="http://schemas.microsoft.com/office/drawing/2014/main" id="{3186CA40-AE8D-5D65-8F4B-F6BA0B62B7D7}"/>
              </a:ext>
            </a:extLst>
          </p:cNvPr>
          <p:cNvSpPr/>
          <p:nvPr/>
        </p:nvSpPr>
        <p:spPr>
          <a:xfrm>
            <a:off x="356591" y="4575331"/>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Meas. data</a:t>
            </a:r>
          </a:p>
        </p:txBody>
      </p:sp>
      <p:sp>
        <p:nvSpPr>
          <p:cNvPr id="97" name="TextBox 96">
            <a:extLst>
              <a:ext uri="{FF2B5EF4-FFF2-40B4-BE49-F238E27FC236}">
                <a16:creationId xmlns:a16="http://schemas.microsoft.com/office/drawing/2014/main" id="{66222550-EDBA-2112-5590-81C7FA7E4CD9}"/>
              </a:ext>
            </a:extLst>
          </p:cNvPr>
          <p:cNvSpPr txBox="1"/>
          <p:nvPr/>
        </p:nvSpPr>
        <p:spPr>
          <a:xfrm>
            <a:off x="8287481" y="5443252"/>
            <a:ext cx="3926075" cy="307777"/>
          </a:xfrm>
          <a:prstGeom prst="rect">
            <a:avLst/>
          </a:prstGeom>
          <a:noFill/>
        </p:spPr>
        <p:txBody>
          <a:bodyPr wrap="none" rtlCol="0">
            <a:spAutoFit/>
          </a:bodyPr>
          <a:lstStyle/>
          <a:p>
            <a:r>
              <a:rPr lang="en-GB" sz="1400" dirty="0"/>
              <a:t>some functionality is under active development</a:t>
            </a:r>
          </a:p>
        </p:txBody>
      </p:sp>
      <p:sp>
        <p:nvSpPr>
          <p:cNvPr id="98" name="Rectangle 97">
            <a:extLst>
              <a:ext uri="{FF2B5EF4-FFF2-40B4-BE49-F238E27FC236}">
                <a16:creationId xmlns:a16="http://schemas.microsoft.com/office/drawing/2014/main" id="{7D7B414D-01B4-8C93-3918-AAA094D70731}"/>
              </a:ext>
            </a:extLst>
          </p:cNvPr>
          <p:cNvSpPr/>
          <p:nvPr/>
        </p:nvSpPr>
        <p:spPr>
          <a:xfrm>
            <a:off x="5373277" y="2253525"/>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99" name="Rectangle 98">
            <a:extLst>
              <a:ext uri="{FF2B5EF4-FFF2-40B4-BE49-F238E27FC236}">
                <a16:creationId xmlns:a16="http://schemas.microsoft.com/office/drawing/2014/main" id="{2F53FDB5-A2EC-AA78-B456-346CEFFF472D}"/>
              </a:ext>
            </a:extLst>
          </p:cNvPr>
          <p:cNvSpPr/>
          <p:nvPr/>
        </p:nvSpPr>
        <p:spPr>
          <a:xfrm>
            <a:off x="4673932" y="4383079"/>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138" name="Rectangle 137">
            <a:extLst>
              <a:ext uri="{FF2B5EF4-FFF2-40B4-BE49-F238E27FC236}">
                <a16:creationId xmlns:a16="http://schemas.microsoft.com/office/drawing/2014/main" id="{2EABA4DE-99EB-3460-3D24-FE46F5CA87A0}"/>
              </a:ext>
            </a:extLst>
          </p:cNvPr>
          <p:cNvSpPr/>
          <p:nvPr/>
        </p:nvSpPr>
        <p:spPr>
          <a:xfrm>
            <a:off x="5373277" y="2620996"/>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SING</a:t>
            </a:r>
          </a:p>
        </p:txBody>
      </p:sp>
    </p:spTree>
    <p:extLst>
      <p:ext uri="{BB962C8B-B14F-4D97-AF65-F5344CB8AC3E}">
        <p14:creationId xmlns:p14="http://schemas.microsoft.com/office/powerpoint/2010/main" val="4610820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MQXFBP2 trimmed powering tests						-2</a:t>
            </a:r>
            <a:endParaRPr lang="en-GB" dirty="0">
              <a:solidFill>
                <a:srgbClr val="C00000"/>
              </a:solidFill>
            </a:endParaRPr>
          </a:p>
        </p:txBody>
      </p:sp>
      <p:pic>
        <p:nvPicPr>
          <p:cNvPr id="3" name="Content Placeholder 6">
            <a:extLst>
              <a:ext uri="{FF2B5EF4-FFF2-40B4-BE49-F238E27FC236}">
                <a16:creationId xmlns:a16="http://schemas.microsoft.com/office/drawing/2014/main" id="{5C061FA8-06DA-480B-9076-397375E849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0000"/>
            <a:ext cx="4080889" cy="3060000"/>
          </a:xfrm>
          <a:prstGeom prst="rect">
            <a:avLst/>
          </a:prstGeom>
        </p:spPr>
      </p:pic>
      <p:pic>
        <p:nvPicPr>
          <p:cNvPr id="4" name="Content Placeholder 6">
            <a:extLst>
              <a:ext uri="{FF2B5EF4-FFF2-40B4-BE49-F238E27FC236}">
                <a16:creationId xmlns:a16="http://schemas.microsoft.com/office/drawing/2014/main" id="{5C061FA8-06DA-480B-9076-397375E849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8305" y="1260000"/>
            <a:ext cx="4080889" cy="3060000"/>
          </a:xfrm>
          <a:prstGeom prst="rect">
            <a:avLst/>
          </a:prstGeom>
        </p:spPr>
      </p:pic>
      <p:pic>
        <p:nvPicPr>
          <p:cNvPr id="5" name="Content Placeholder 6">
            <a:extLst>
              <a:ext uri="{FF2B5EF4-FFF2-40B4-BE49-F238E27FC236}">
                <a16:creationId xmlns:a16="http://schemas.microsoft.com/office/drawing/2014/main" id="{5C061FA8-06DA-480B-9076-397375E849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5129" y="1260000"/>
            <a:ext cx="4080888" cy="3060000"/>
          </a:xfrm>
          <a:prstGeom prst="rect">
            <a:avLst/>
          </a:prstGeom>
        </p:spPr>
      </p:pic>
      <p:sp>
        <p:nvSpPr>
          <p:cNvPr id="6" name="Rectangle 5"/>
          <p:cNvSpPr/>
          <p:nvPr/>
        </p:nvSpPr>
        <p:spPr>
          <a:xfrm>
            <a:off x="9534631" y="5859780"/>
            <a:ext cx="2520346" cy="292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Thanks to F. </a:t>
            </a:r>
            <a:r>
              <a:rPr lang="en-GB" i="1" dirty="0" err="1">
                <a:solidFill>
                  <a:srgbClr val="000000"/>
                </a:solidFill>
                <a:latin typeface="Calibri" panose="020F0502020204030204" pitchFamily="34" charset="0"/>
                <a:cs typeface="Calibri" panose="020F0502020204030204" pitchFamily="34" charset="0"/>
              </a:rPr>
              <a:t>Mangiarotti</a:t>
            </a:r>
            <a:endParaRPr lang="en-GB" i="1" dirty="0">
              <a:solidFill>
                <a:srgbClr val="000000"/>
              </a:solidFill>
              <a:latin typeface="Calibri" panose="020F0502020204030204" pitchFamily="34" charset="0"/>
              <a:cs typeface="Calibri" panose="020F0502020204030204" pitchFamily="34" charset="0"/>
            </a:endParaRPr>
          </a:p>
        </p:txBody>
      </p:sp>
      <p:sp>
        <p:nvSpPr>
          <p:cNvPr id="7" name="Rectangle 6"/>
          <p:cNvSpPr/>
          <p:nvPr/>
        </p:nvSpPr>
        <p:spPr>
          <a:xfrm>
            <a:off x="36000" y="1075199"/>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Currents in the circuit</a:t>
            </a:r>
          </a:p>
        </p:txBody>
      </p:sp>
      <p:sp>
        <p:nvSpPr>
          <p:cNvPr id="8" name="Rectangle 7"/>
          <p:cNvSpPr/>
          <p:nvPr/>
        </p:nvSpPr>
        <p:spPr>
          <a:xfrm>
            <a:off x="4379222" y="1075199"/>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Voltages across the four coils</a:t>
            </a:r>
          </a:p>
        </p:txBody>
      </p:sp>
      <p:sp>
        <p:nvSpPr>
          <p:cNvPr id="9" name="Rectangle 8"/>
          <p:cNvSpPr/>
          <p:nvPr/>
        </p:nvSpPr>
        <p:spPr>
          <a:xfrm>
            <a:off x="8523832" y="1075199"/>
            <a:ext cx="3449093"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Voltages to ground at t=150 </a:t>
            </a:r>
            <a:r>
              <a:rPr lang="en-GB" sz="2000" dirty="0" err="1">
                <a:solidFill>
                  <a:srgbClr val="000000"/>
                </a:solidFill>
                <a:latin typeface="Calibri" panose="020F0502020204030204" pitchFamily="34" charset="0"/>
                <a:cs typeface="Calibri" panose="020F0502020204030204" pitchFamily="34" charset="0"/>
              </a:rPr>
              <a:t>ms</a:t>
            </a:r>
            <a:endParaRPr lang="en-GB" sz="2000" dirty="0">
              <a:solidFill>
                <a:srgbClr val="000000"/>
              </a:solidFill>
              <a:latin typeface="Calibri" panose="020F0502020204030204" pitchFamily="34" charset="0"/>
              <a:cs typeface="Calibri" panose="020F0502020204030204" pitchFamily="34" charset="0"/>
            </a:endParaRPr>
          </a:p>
        </p:txBody>
      </p:sp>
      <p:sp>
        <p:nvSpPr>
          <p:cNvPr id="10" name="Rectangle 9"/>
          <p:cNvSpPr/>
          <p:nvPr/>
        </p:nvSpPr>
        <p:spPr>
          <a:xfrm>
            <a:off x="202523" y="4447822"/>
            <a:ext cx="11770402" cy="1248128"/>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Good prediction capability demonstrated (after non-uniform RRR in the wire was modeled, see next slide)</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Simulations allow assessing the peak voltages to ground when voltage taps are unavailable or too coarse</a:t>
            </a:r>
          </a:p>
        </p:txBody>
      </p:sp>
    </p:spTree>
    <p:extLst>
      <p:ext uri="{BB962C8B-B14F-4D97-AF65-F5344CB8AC3E}">
        <p14:creationId xmlns:p14="http://schemas.microsoft.com/office/powerpoint/2010/main" val="12649442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Effect of non-uniform RRR within the Nb</a:t>
            </a:r>
            <a:r>
              <a:rPr lang="en-US" baseline="-25000" dirty="0"/>
              <a:t>3</a:t>
            </a:r>
            <a:r>
              <a:rPr lang="en-US" dirty="0"/>
              <a:t>Sn/Cu wire</a:t>
            </a:r>
            <a:endParaRPr lang="en-GB" dirty="0">
              <a:solidFill>
                <a:srgbClr val="C00000"/>
              </a:solidFill>
            </a:endParaRPr>
          </a:p>
        </p:txBody>
      </p:sp>
      <p:pic>
        <p:nvPicPr>
          <p:cNvPr id="3" name="Picture 2"/>
          <p:cNvPicPr>
            <a:picLocks noChangeAspect="1"/>
          </p:cNvPicPr>
          <p:nvPr/>
        </p:nvPicPr>
        <p:blipFill>
          <a:blip r:embed="rId2"/>
          <a:stretch>
            <a:fillRect/>
          </a:stretch>
        </p:blipFill>
        <p:spPr>
          <a:xfrm>
            <a:off x="3743325" y="1378755"/>
            <a:ext cx="4083554" cy="3060000"/>
          </a:xfrm>
          <a:prstGeom prst="rect">
            <a:avLst/>
          </a:prstGeom>
        </p:spPr>
      </p:pic>
      <p:pic>
        <p:nvPicPr>
          <p:cNvPr id="4" name="Picture 3"/>
          <p:cNvPicPr>
            <a:picLocks noChangeAspect="1"/>
          </p:cNvPicPr>
          <p:nvPr/>
        </p:nvPicPr>
        <p:blipFill>
          <a:blip r:embed="rId3"/>
          <a:stretch>
            <a:fillRect/>
          </a:stretch>
        </p:blipFill>
        <p:spPr>
          <a:xfrm>
            <a:off x="7907685" y="1378755"/>
            <a:ext cx="4083554" cy="3060000"/>
          </a:xfrm>
          <a:prstGeom prst="rect">
            <a:avLst/>
          </a:prstGeom>
        </p:spPr>
      </p:pic>
      <p:sp>
        <p:nvSpPr>
          <p:cNvPr id="8" name="Rectangle 7"/>
          <p:cNvSpPr/>
          <p:nvPr/>
        </p:nvSpPr>
        <p:spPr>
          <a:xfrm>
            <a:off x="6791324" y="5859780"/>
            <a:ext cx="5263653" cy="292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Thanks to B. </a:t>
            </a:r>
            <a:r>
              <a:rPr lang="en-GB" i="1" dirty="0" err="1">
                <a:solidFill>
                  <a:srgbClr val="000000"/>
                </a:solidFill>
                <a:latin typeface="Calibri" panose="020F0502020204030204" pitchFamily="34" charset="0"/>
                <a:cs typeface="Calibri" panose="020F0502020204030204" pitchFamily="34" charset="0"/>
              </a:rPr>
              <a:t>Bordini</a:t>
            </a:r>
            <a:r>
              <a:rPr lang="en-GB" i="1" dirty="0">
                <a:solidFill>
                  <a:srgbClr val="000000"/>
                </a:solidFill>
                <a:latin typeface="Calibri" panose="020F0502020204030204" pitchFamily="34" charset="0"/>
                <a:cs typeface="Calibri" panose="020F0502020204030204" pitchFamily="34" charset="0"/>
              </a:rPr>
              <a:t>, F. </a:t>
            </a:r>
            <a:r>
              <a:rPr lang="en-GB" i="1" dirty="0" err="1">
                <a:solidFill>
                  <a:srgbClr val="000000"/>
                </a:solidFill>
                <a:latin typeface="Calibri" panose="020F0502020204030204" pitchFamily="34" charset="0"/>
                <a:cs typeface="Calibri" panose="020F0502020204030204" pitchFamily="34" charset="0"/>
              </a:rPr>
              <a:t>Mangiarotti</a:t>
            </a:r>
            <a:r>
              <a:rPr lang="en-GB" i="1" dirty="0">
                <a:solidFill>
                  <a:srgbClr val="000000"/>
                </a:solidFill>
                <a:latin typeface="Calibri" panose="020F0502020204030204" pitchFamily="34" charset="0"/>
                <a:cs typeface="Calibri" panose="020F0502020204030204" pitchFamily="34" charset="0"/>
              </a:rPr>
              <a:t>, G. </a:t>
            </a:r>
            <a:r>
              <a:rPr lang="en-GB" i="1" dirty="0" err="1">
                <a:solidFill>
                  <a:srgbClr val="000000"/>
                </a:solidFill>
                <a:latin typeface="Calibri" panose="020F0502020204030204" pitchFamily="34" charset="0"/>
                <a:cs typeface="Calibri" panose="020F0502020204030204" pitchFamily="34" charset="0"/>
              </a:rPr>
              <a:t>Willering</a:t>
            </a:r>
            <a:endParaRPr lang="en-GB" i="1" dirty="0">
              <a:solidFill>
                <a:srgbClr val="000000"/>
              </a:solidFill>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4"/>
          <a:stretch>
            <a:fillRect/>
          </a:stretch>
        </p:blipFill>
        <p:spPr>
          <a:xfrm>
            <a:off x="836701" y="1699490"/>
            <a:ext cx="1912406" cy="1933894"/>
          </a:xfrm>
          <a:prstGeom prst="rect">
            <a:avLst/>
          </a:prstGeom>
        </p:spPr>
      </p:pic>
      <p:sp>
        <p:nvSpPr>
          <p:cNvPr id="10" name="Rectangle 9"/>
          <p:cNvSpPr/>
          <p:nvPr/>
        </p:nvSpPr>
        <p:spPr>
          <a:xfrm>
            <a:off x="670032" y="3546417"/>
            <a:ext cx="2245743" cy="292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Courtesy of B. </a:t>
            </a:r>
            <a:r>
              <a:rPr lang="en-GB" i="1" dirty="0" err="1">
                <a:solidFill>
                  <a:srgbClr val="000000"/>
                </a:solidFill>
                <a:latin typeface="Calibri" panose="020F0502020204030204" pitchFamily="34" charset="0"/>
                <a:cs typeface="Calibri" panose="020F0502020204030204" pitchFamily="34" charset="0"/>
              </a:rPr>
              <a:t>Bordini</a:t>
            </a:r>
            <a:endParaRPr lang="en-GB" i="1" dirty="0">
              <a:solidFill>
                <a:srgbClr val="000000"/>
              </a:solidFill>
              <a:latin typeface="Calibri" panose="020F0502020204030204" pitchFamily="34" charset="0"/>
              <a:cs typeface="Calibri" panose="020F0502020204030204" pitchFamily="34" charset="0"/>
            </a:endParaRPr>
          </a:p>
        </p:txBody>
      </p:sp>
      <p:sp>
        <p:nvSpPr>
          <p:cNvPr id="11" name="Rectangle 10"/>
          <p:cNvSpPr/>
          <p:nvPr/>
        </p:nvSpPr>
        <p:spPr>
          <a:xfrm>
            <a:off x="3779325" y="774307"/>
            <a:ext cx="3611664" cy="66699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Coil resistance during warm-up</a:t>
            </a:r>
          </a:p>
        </p:txBody>
      </p:sp>
      <p:sp>
        <p:nvSpPr>
          <p:cNvPr id="12" name="Rectangle 11"/>
          <p:cNvSpPr/>
          <p:nvPr/>
        </p:nvSpPr>
        <p:spPr>
          <a:xfrm>
            <a:off x="7925685" y="771525"/>
            <a:ext cx="3611664" cy="66699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Extra </a:t>
            </a:r>
            <a:r>
              <a:rPr lang="en-GB" sz="2000" dirty="0" err="1">
                <a:solidFill>
                  <a:srgbClr val="000000"/>
                </a:solidFill>
                <a:latin typeface="Calibri" panose="020F0502020204030204" pitchFamily="34" charset="0"/>
                <a:cs typeface="Calibri" panose="020F0502020204030204" pitchFamily="34" charset="0"/>
              </a:rPr>
              <a:t>ohmic</a:t>
            </a:r>
            <a:r>
              <a:rPr lang="en-GB" sz="2000" dirty="0">
                <a:solidFill>
                  <a:srgbClr val="000000"/>
                </a:solidFill>
                <a:latin typeface="Calibri" panose="020F0502020204030204" pitchFamily="34" charset="0"/>
                <a:cs typeface="Calibri" panose="020F0502020204030204" pitchFamily="34" charset="0"/>
              </a:rPr>
              <a:t> heating due to wire Cu RRR non-uniformity</a:t>
            </a:r>
          </a:p>
        </p:txBody>
      </p:sp>
      <p:sp>
        <p:nvSpPr>
          <p:cNvPr id="13" name="Rectangle 12"/>
          <p:cNvSpPr/>
          <p:nvPr/>
        </p:nvSpPr>
        <p:spPr>
          <a:xfrm>
            <a:off x="202523" y="4438755"/>
            <a:ext cx="11770402" cy="1333395"/>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During MQXFS7b model magnet test, resistive </a:t>
            </a:r>
            <a:r>
              <a:rPr lang="en-US" sz="2000" dirty="0" smtClean="0">
                <a:solidFill>
                  <a:srgbClr val="000000"/>
                </a:solidFill>
                <a:latin typeface="Calibri" panose="020F0502020204030204" pitchFamily="34" charset="0"/>
                <a:cs typeface="Calibri" panose="020F0502020204030204" pitchFamily="34" charset="0"/>
              </a:rPr>
              <a:t>voltage much </a:t>
            </a:r>
            <a:r>
              <a:rPr lang="en-US" sz="2000" dirty="0">
                <a:solidFill>
                  <a:srgbClr val="000000"/>
                </a:solidFill>
                <a:latin typeface="Calibri" panose="020F0502020204030204" pitchFamily="34" charset="0"/>
                <a:cs typeface="Calibri" panose="020F0502020204030204" pitchFamily="34" charset="0"/>
              </a:rPr>
              <a:t>higher than expected was </a:t>
            </a:r>
            <a:r>
              <a:rPr lang="en-US" sz="2000" dirty="0">
                <a:solidFill>
                  <a:srgbClr val="000000"/>
                </a:solidFill>
                <a:latin typeface="Calibri" panose="020F0502020204030204" pitchFamily="34" charset="0"/>
                <a:cs typeface="Calibri" panose="020F0502020204030204" pitchFamily="34" charset="0"/>
              </a:rPr>
              <a:t>observed in one </a:t>
            </a:r>
            <a:r>
              <a:rPr lang="en-US" sz="2000" dirty="0" smtClean="0">
                <a:solidFill>
                  <a:srgbClr val="000000"/>
                </a:solidFill>
                <a:latin typeface="Calibri" panose="020F0502020204030204" pitchFamily="34" charset="0"/>
                <a:cs typeface="Calibri" panose="020F0502020204030204" pitchFamily="34" charset="0"/>
              </a:rPr>
              <a:t>coil</a:t>
            </a:r>
            <a:endParaRPr lang="en-US" sz="2000" dirty="0">
              <a:solidFill>
                <a:srgbClr val="000000"/>
              </a:solidFill>
              <a:latin typeface="Calibri" panose="020F0502020204030204" pitchFamily="34" charset="0"/>
              <a:cs typeface="Calibri" panose="020F0502020204030204" pitchFamily="34" charset="0"/>
            </a:endParaRP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The observed transients were reproduced by including in the LEDET </a:t>
            </a:r>
            <a:r>
              <a:rPr lang="en-US" sz="2000" dirty="0" smtClean="0">
                <a:solidFill>
                  <a:srgbClr val="000000"/>
                </a:solidFill>
                <a:latin typeface="Calibri" panose="020F0502020204030204" pitchFamily="34" charset="0"/>
                <a:cs typeface="Calibri" panose="020F0502020204030204" pitchFamily="34" charset="0"/>
              </a:rPr>
              <a:t>software </a:t>
            </a:r>
            <a:r>
              <a:rPr lang="en-US" sz="2000" dirty="0">
                <a:solidFill>
                  <a:srgbClr val="000000"/>
                </a:solidFill>
                <a:latin typeface="Calibri" panose="020F0502020204030204" pitchFamily="34" charset="0"/>
                <a:cs typeface="Calibri" panose="020F0502020204030204" pitchFamily="34" charset="0"/>
              </a:rPr>
              <a:t>the option to model the wire thermal evolution assuming three Cu regions with different RRR: high </a:t>
            </a:r>
            <a:r>
              <a:rPr lang="en-US" sz="2000" dirty="0">
                <a:solidFill>
                  <a:srgbClr val="000000"/>
                </a:solidFill>
                <a:latin typeface="Calibri" panose="020F0502020204030204" pitchFamily="34" charset="0"/>
                <a:cs typeface="Calibri" panose="020F0502020204030204" pitchFamily="34" charset="0"/>
              </a:rPr>
              <a:t>RRR (~</a:t>
            </a:r>
            <a:r>
              <a:rPr lang="en-US" sz="2000" dirty="0">
                <a:solidFill>
                  <a:srgbClr val="000000"/>
                </a:solidFill>
                <a:latin typeface="Calibri" panose="020F0502020204030204" pitchFamily="34" charset="0"/>
                <a:cs typeface="Calibri" panose="020F0502020204030204" pitchFamily="34" charset="0"/>
              </a:rPr>
              <a:t>160) </a:t>
            </a:r>
            <a:r>
              <a:rPr lang="en-US" sz="2000" dirty="0" smtClean="0">
                <a:solidFill>
                  <a:srgbClr val="000000"/>
                </a:solidFill>
                <a:latin typeface="Calibri" panose="020F0502020204030204" pitchFamily="34" charset="0"/>
                <a:cs typeface="Calibri" panose="020F0502020204030204" pitchFamily="34" charset="0"/>
              </a:rPr>
              <a:t>Cu outside </a:t>
            </a:r>
            <a:r>
              <a:rPr lang="en-US" sz="2000" dirty="0">
                <a:solidFill>
                  <a:srgbClr val="000000"/>
                </a:solidFill>
                <a:latin typeface="Calibri" panose="020F0502020204030204" pitchFamily="34" charset="0"/>
                <a:cs typeface="Calibri" panose="020F0502020204030204" pitchFamily="34" charset="0"/>
              </a:rPr>
              <a:t>the barrier, medium RRR (~80) </a:t>
            </a:r>
            <a:r>
              <a:rPr lang="en-US" sz="2000" dirty="0" smtClean="0">
                <a:solidFill>
                  <a:srgbClr val="000000"/>
                </a:solidFill>
                <a:latin typeface="Calibri" panose="020F0502020204030204" pitchFamily="34" charset="0"/>
                <a:cs typeface="Calibri" panose="020F0502020204030204" pitchFamily="34" charset="0"/>
              </a:rPr>
              <a:t>Cu </a:t>
            </a:r>
            <a:r>
              <a:rPr lang="en-US" sz="2000" dirty="0">
                <a:solidFill>
                  <a:srgbClr val="000000"/>
                </a:solidFill>
                <a:latin typeface="Calibri" panose="020F0502020204030204" pitchFamily="34" charset="0"/>
                <a:cs typeface="Calibri" panose="020F0502020204030204" pitchFamily="34" charset="0"/>
              </a:rPr>
              <a:t>inside </a:t>
            </a:r>
            <a:r>
              <a:rPr lang="en-US" sz="2000" dirty="0">
                <a:solidFill>
                  <a:srgbClr val="000000"/>
                </a:solidFill>
                <a:latin typeface="Calibri" panose="020F0502020204030204" pitchFamily="34" charset="0"/>
                <a:cs typeface="Calibri" panose="020F0502020204030204" pitchFamily="34" charset="0"/>
              </a:rPr>
              <a:t>the barrier in the core, low RRR (&lt;10) </a:t>
            </a:r>
            <a:r>
              <a:rPr lang="en-US" sz="2000" dirty="0" smtClean="0">
                <a:solidFill>
                  <a:srgbClr val="000000"/>
                </a:solidFill>
                <a:latin typeface="Calibri" panose="020F0502020204030204" pitchFamily="34" charset="0"/>
                <a:cs typeface="Calibri" panose="020F0502020204030204" pitchFamily="34" charset="0"/>
              </a:rPr>
              <a:t>Cu </a:t>
            </a:r>
            <a:r>
              <a:rPr lang="en-US" sz="2000" dirty="0">
                <a:solidFill>
                  <a:srgbClr val="000000"/>
                </a:solidFill>
                <a:latin typeface="Calibri" panose="020F0502020204030204" pitchFamily="34" charset="0"/>
                <a:cs typeface="Calibri" panose="020F0502020204030204" pitchFamily="34" charset="0"/>
              </a:rPr>
              <a:t>inside </a:t>
            </a:r>
            <a:r>
              <a:rPr lang="en-US" sz="2000" dirty="0">
                <a:solidFill>
                  <a:srgbClr val="000000"/>
                </a:solidFill>
                <a:latin typeface="Calibri" panose="020F0502020204030204" pitchFamily="34" charset="0"/>
                <a:cs typeface="Calibri" panose="020F0502020204030204" pitchFamily="34" charset="0"/>
              </a:rPr>
              <a:t>the barrier between filaments.</a:t>
            </a:r>
          </a:p>
        </p:txBody>
      </p:sp>
      <p:sp>
        <p:nvSpPr>
          <p:cNvPr id="14" name="Rectangle 13"/>
          <p:cNvSpPr/>
          <p:nvPr/>
        </p:nvSpPr>
        <p:spPr>
          <a:xfrm>
            <a:off x="314325" y="774307"/>
            <a:ext cx="2894304" cy="66699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Wire cross-section</a:t>
            </a:r>
          </a:p>
        </p:txBody>
      </p:sp>
    </p:spTree>
    <p:extLst>
      <p:ext uri="{BB962C8B-B14F-4D97-AF65-F5344CB8AC3E}">
        <p14:creationId xmlns:p14="http://schemas.microsoft.com/office/powerpoint/2010/main" val="36070724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HL-LHC Inner Triplet circuit simulations</a:t>
            </a:r>
            <a:endParaRPr lang="en-GB" dirty="0">
              <a:solidFill>
                <a:srgbClr val="C0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43000"/>
            <a:ext cx="7267575" cy="2614206"/>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5558"/>
          <a:stretch/>
        </p:blipFill>
        <p:spPr>
          <a:xfrm>
            <a:off x="7096126" y="831766"/>
            <a:ext cx="5336817" cy="3779322"/>
          </a:xfrm>
          <a:prstGeom prst="rect">
            <a:avLst/>
          </a:prstGeom>
        </p:spPr>
      </p:pic>
      <p:sp>
        <p:nvSpPr>
          <p:cNvPr id="5" name="Rectangle 4"/>
          <p:cNvSpPr/>
          <p:nvPr/>
        </p:nvSpPr>
        <p:spPr>
          <a:xfrm>
            <a:off x="202523" y="4828377"/>
            <a:ext cx="11770402" cy="1248128"/>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Failure analysis to identify the worst-case scenario for each circuit component (crowbars and current leads of the main and trim power converters, warm and cold Diodes, …) and allow their dimensioning</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Analysis performed by combining one PSPICE circuit with 6 LEDET magnet models in a co-simulation</a:t>
            </a:r>
          </a:p>
        </p:txBody>
      </p:sp>
      <p:sp>
        <p:nvSpPr>
          <p:cNvPr id="6" name="Rectangle 5"/>
          <p:cNvSpPr/>
          <p:nvPr/>
        </p:nvSpPr>
        <p:spPr>
          <a:xfrm>
            <a:off x="114300" y="3766731"/>
            <a:ext cx="2676526" cy="292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Courtesy of S. </a:t>
            </a:r>
            <a:r>
              <a:rPr lang="en-GB" i="1" dirty="0" err="1">
                <a:solidFill>
                  <a:srgbClr val="000000"/>
                </a:solidFill>
                <a:latin typeface="Calibri" panose="020F0502020204030204" pitchFamily="34" charset="0"/>
                <a:cs typeface="Calibri" panose="020F0502020204030204" pitchFamily="34" charset="0"/>
              </a:rPr>
              <a:t>Yammine</a:t>
            </a:r>
            <a:endParaRPr lang="en-GB" i="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399119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Simulations of an intermittent short-circuit in an 11 T dipole magnet</a:t>
            </a:r>
            <a:endParaRPr lang="en-GB" dirty="0">
              <a:solidFill>
                <a:srgbClr val="C0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4311" y="696910"/>
            <a:ext cx="5760640" cy="4319539"/>
          </a:xfrm>
          <a:prstGeom prst="rect">
            <a:avLst/>
          </a:prstGeom>
        </p:spPr>
      </p:pic>
      <p:grpSp>
        <p:nvGrpSpPr>
          <p:cNvPr id="18" name="Group 17"/>
          <p:cNvGrpSpPr/>
          <p:nvPr/>
        </p:nvGrpSpPr>
        <p:grpSpPr>
          <a:xfrm>
            <a:off x="405668" y="825431"/>
            <a:ext cx="5823682" cy="3774993"/>
            <a:chOff x="2082782" y="674421"/>
            <a:chExt cx="8026437" cy="5202851"/>
          </a:xfrm>
        </p:grpSpPr>
        <p:grpSp>
          <p:nvGrpSpPr>
            <p:cNvPr id="10" name="Group 9"/>
            <p:cNvGrpSpPr/>
            <p:nvPr/>
          </p:nvGrpSpPr>
          <p:grpSpPr>
            <a:xfrm>
              <a:off x="2082782" y="674421"/>
              <a:ext cx="8026437" cy="5202851"/>
              <a:chOff x="479376" y="1292286"/>
              <a:chExt cx="6336704" cy="4107542"/>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376" y="1292286"/>
                <a:ext cx="6336704" cy="4107542"/>
              </a:xfrm>
              <a:prstGeom prst="rect">
                <a:avLst/>
              </a:prstGeom>
            </p:spPr>
          </p:pic>
          <p:sp>
            <p:nvSpPr>
              <p:cNvPr id="12" name="TextBox 11"/>
              <p:cNvSpPr txBox="1"/>
              <p:nvPr/>
            </p:nvSpPr>
            <p:spPr>
              <a:xfrm>
                <a:off x="1127448" y="3359419"/>
                <a:ext cx="792088" cy="364475"/>
              </a:xfrm>
              <a:prstGeom prst="rect">
                <a:avLst/>
              </a:prstGeom>
              <a:noFill/>
            </p:spPr>
            <p:txBody>
              <a:bodyPr wrap="square" rtlCol="0" anchor="ctr">
                <a:spAutoFit/>
              </a:bodyPr>
              <a:lstStyle/>
              <a:p>
                <a:pPr algn="ctr"/>
                <a:r>
                  <a:rPr lang="en-US" sz="2400" dirty="0">
                    <a:solidFill>
                      <a:srgbClr val="FF00FF"/>
                    </a:solidFill>
                    <a:latin typeface="Calibri" panose="020F0502020204030204" pitchFamily="34" charset="0"/>
                  </a:rPr>
                  <a:t>D2U</a:t>
                </a:r>
                <a:endParaRPr lang="it-IT" sz="2400" dirty="0">
                  <a:solidFill>
                    <a:srgbClr val="FF00FF"/>
                  </a:solidFill>
                  <a:latin typeface="Calibri" panose="020F0502020204030204" pitchFamily="34" charset="0"/>
                </a:endParaRPr>
              </a:p>
            </p:txBody>
          </p:sp>
          <p:sp>
            <p:nvSpPr>
              <p:cNvPr id="13" name="TextBox 12"/>
              <p:cNvSpPr txBox="1"/>
              <p:nvPr/>
            </p:nvSpPr>
            <p:spPr>
              <a:xfrm>
                <a:off x="2279576" y="3359419"/>
                <a:ext cx="792088" cy="364475"/>
              </a:xfrm>
              <a:prstGeom prst="rect">
                <a:avLst/>
              </a:prstGeom>
              <a:noFill/>
            </p:spPr>
            <p:txBody>
              <a:bodyPr wrap="square" rtlCol="0" anchor="ctr">
                <a:spAutoFit/>
              </a:bodyPr>
              <a:lstStyle/>
              <a:p>
                <a:pPr algn="ctr"/>
                <a:r>
                  <a:rPr lang="en-US" sz="2400" dirty="0">
                    <a:solidFill>
                      <a:srgbClr val="0000FF"/>
                    </a:solidFill>
                    <a:latin typeface="Calibri" panose="020F0502020204030204" pitchFamily="34" charset="0"/>
                  </a:rPr>
                  <a:t>D2L</a:t>
                </a:r>
                <a:endParaRPr lang="it-IT" sz="2400" dirty="0">
                  <a:solidFill>
                    <a:srgbClr val="0000FF"/>
                  </a:solidFill>
                  <a:latin typeface="Calibri" panose="020F0502020204030204" pitchFamily="34" charset="0"/>
                </a:endParaRPr>
              </a:p>
            </p:txBody>
          </p:sp>
          <p:sp>
            <p:nvSpPr>
              <p:cNvPr id="14" name="TextBox 13"/>
              <p:cNvSpPr txBox="1"/>
              <p:nvPr/>
            </p:nvSpPr>
            <p:spPr>
              <a:xfrm>
                <a:off x="3728981" y="3359419"/>
                <a:ext cx="792088" cy="364475"/>
              </a:xfrm>
              <a:prstGeom prst="rect">
                <a:avLst/>
              </a:prstGeom>
              <a:noFill/>
            </p:spPr>
            <p:txBody>
              <a:bodyPr wrap="square" rtlCol="0" anchor="ctr">
                <a:spAutoFit/>
              </a:bodyPr>
              <a:lstStyle/>
              <a:p>
                <a:pPr algn="ctr"/>
                <a:r>
                  <a:rPr lang="en-US" sz="2400" dirty="0">
                    <a:solidFill>
                      <a:srgbClr val="00FF00"/>
                    </a:solidFill>
                    <a:latin typeface="Calibri" panose="020F0502020204030204" pitchFamily="34" charset="0"/>
                  </a:rPr>
                  <a:t>D1L</a:t>
                </a:r>
                <a:endParaRPr lang="it-IT" sz="2400" dirty="0">
                  <a:solidFill>
                    <a:srgbClr val="00FF00"/>
                  </a:solidFill>
                  <a:latin typeface="Calibri" panose="020F0502020204030204" pitchFamily="34" charset="0"/>
                </a:endParaRPr>
              </a:p>
            </p:txBody>
          </p:sp>
          <p:sp>
            <p:nvSpPr>
              <p:cNvPr id="15" name="TextBox 14"/>
              <p:cNvSpPr txBox="1"/>
              <p:nvPr/>
            </p:nvSpPr>
            <p:spPr>
              <a:xfrm>
                <a:off x="5159896" y="3359419"/>
                <a:ext cx="792088" cy="364475"/>
              </a:xfrm>
              <a:prstGeom prst="rect">
                <a:avLst/>
              </a:prstGeom>
              <a:noFill/>
            </p:spPr>
            <p:txBody>
              <a:bodyPr wrap="square" rtlCol="0" anchor="ctr">
                <a:spAutoFit/>
              </a:bodyPr>
              <a:lstStyle/>
              <a:p>
                <a:pPr algn="ctr"/>
                <a:r>
                  <a:rPr lang="en-US" sz="2400" dirty="0">
                    <a:solidFill>
                      <a:srgbClr val="FF0000"/>
                    </a:solidFill>
                    <a:latin typeface="Calibri" panose="020F0502020204030204" pitchFamily="34" charset="0"/>
                  </a:rPr>
                  <a:t>D1U</a:t>
                </a:r>
                <a:endParaRPr lang="it-IT" sz="2400" dirty="0">
                  <a:solidFill>
                    <a:srgbClr val="FF0000"/>
                  </a:solidFill>
                  <a:latin typeface="Calibri" panose="020F0502020204030204" pitchFamily="34" charset="0"/>
                </a:endParaRPr>
              </a:p>
            </p:txBody>
          </p:sp>
        </p:grpSp>
        <p:sp>
          <p:nvSpPr>
            <p:cNvPr id="16" name="Arc 15"/>
            <p:cNvSpPr/>
            <p:nvPr/>
          </p:nvSpPr>
          <p:spPr>
            <a:xfrm rot="5400000">
              <a:off x="5036769" y="1649689"/>
              <a:ext cx="1512168" cy="3774646"/>
            </a:xfrm>
            <a:prstGeom prst="arc">
              <a:avLst>
                <a:gd name="adj1" fmla="val 17034897"/>
                <a:gd name="adj2" fmla="val 4558151"/>
              </a:avLst>
            </a:prstGeom>
            <a:ln>
              <a:solidFill>
                <a:srgbClr val="FF0000"/>
              </a:solidFill>
              <a:prstDash val="dash"/>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7" name="Rectangle 16"/>
            <p:cNvSpPr/>
            <p:nvPr/>
          </p:nvSpPr>
          <p:spPr>
            <a:xfrm>
              <a:off x="5231904" y="4077072"/>
              <a:ext cx="1080120" cy="360040"/>
            </a:xfrm>
            <a:prstGeom prst="rect">
              <a:avLst/>
            </a:prstGeom>
            <a:solidFill>
              <a:srgbClr val="FF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err="1">
                  <a:latin typeface="Calibri" panose="020F0502020204030204" pitchFamily="34" charset="0"/>
                </a:rPr>
                <a:t>R</a:t>
              </a:r>
              <a:r>
                <a:rPr lang="en-US" sz="1600" baseline="-25000" dirty="0" err="1">
                  <a:latin typeface="Calibri" panose="020F0502020204030204" pitchFamily="34" charset="0"/>
                </a:rPr>
                <a:t>short</a:t>
              </a:r>
              <a:endParaRPr lang="it-IT" sz="1600" baseline="-25000" dirty="0">
                <a:latin typeface="Calibri" panose="020F0502020204030204" pitchFamily="34" charset="0"/>
              </a:endParaRPr>
            </a:p>
          </p:txBody>
        </p:sp>
      </p:grpSp>
      <p:sp>
        <p:nvSpPr>
          <p:cNvPr id="19" name="Rectangle 18"/>
          <p:cNvSpPr/>
          <p:nvPr/>
        </p:nvSpPr>
        <p:spPr>
          <a:xfrm>
            <a:off x="9534631" y="5859780"/>
            <a:ext cx="2520346" cy="292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Thanks to G. </a:t>
            </a:r>
            <a:r>
              <a:rPr lang="en-GB" i="1" dirty="0" err="1">
                <a:solidFill>
                  <a:srgbClr val="000000"/>
                </a:solidFill>
                <a:latin typeface="Calibri" panose="020F0502020204030204" pitchFamily="34" charset="0"/>
                <a:cs typeface="Calibri" panose="020F0502020204030204" pitchFamily="34" charset="0"/>
              </a:rPr>
              <a:t>Willering</a:t>
            </a:r>
            <a:endParaRPr lang="en-GB" i="1" dirty="0">
              <a:solidFill>
                <a:srgbClr val="000000"/>
              </a:solidFill>
              <a:latin typeface="Calibri" panose="020F0502020204030204" pitchFamily="34" charset="0"/>
              <a:cs typeface="Calibri" panose="020F0502020204030204" pitchFamily="34" charset="0"/>
            </a:endParaRPr>
          </a:p>
        </p:txBody>
      </p:sp>
      <p:sp>
        <p:nvSpPr>
          <p:cNvPr id="20" name="Rectangle 19"/>
          <p:cNvSpPr/>
          <p:nvPr/>
        </p:nvSpPr>
        <p:spPr>
          <a:xfrm>
            <a:off x="202523" y="5016448"/>
            <a:ext cx="8951002" cy="1135431"/>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Analysis performed with a combination of LEDET and PSPICE magnet models</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Experimental observations qualitatively reproduced with the developed model [Note: </a:t>
            </a:r>
            <a:r>
              <a:rPr lang="en-US" sz="2000" dirty="0" smtClean="0">
                <a:solidFill>
                  <a:srgbClr val="000000"/>
                </a:solidFill>
                <a:latin typeface="Calibri" panose="020F0502020204030204" pitchFamily="34" charset="0"/>
                <a:cs typeface="Calibri" panose="020F0502020204030204" pitchFamily="34" charset="0"/>
              </a:rPr>
              <a:t>The </a:t>
            </a:r>
            <a:r>
              <a:rPr lang="en-US" sz="2000" dirty="0">
                <a:solidFill>
                  <a:srgbClr val="000000"/>
                </a:solidFill>
                <a:latin typeface="Calibri" panose="020F0502020204030204" pitchFamily="34" charset="0"/>
                <a:cs typeface="Calibri" panose="020F0502020204030204" pitchFamily="34" charset="0"/>
              </a:rPr>
              <a:t>analysis remains inconclusive: </a:t>
            </a:r>
            <a:r>
              <a:rPr lang="en-US" sz="2000" u="sng" dirty="0">
                <a:solidFill>
                  <a:srgbClr val="000000"/>
                </a:solidFill>
                <a:latin typeface="Calibri" panose="020F0502020204030204" pitchFamily="34" charset="0"/>
                <a:cs typeface="Calibri" panose="020F0502020204030204" pitchFamily="34" charset="0"/>
              </a:rPr>
              <a:t>no clear evidence of a short-circuit</a:t>
            </a:r>
            <a:r>
              <a:rPr lang="en-US" sz="2000" dirty="0">
                <a:solidFill>
                  <a:srgbClr val="000000"/>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8790923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821" y="2499416"/>
            <a:ext cx="10969139" cy="532463"/>
          </a:xfrm>
        </p:spPr>
        <p:txBody>
          <a:bodyPr>
            <a:noAutofit/>
          </a:bodyPr>
          <a:lstStyle/>
          <a:p>
            <a:r>
              <a:rPr lang="en-US" sz="6000" b="1" dirty="0">
                <a:solidFill>
                  <a:schemeClr val="tx2"/>
                </a:solidFill>
                <a:latin typeface="Calibri" panose="020F0502020204030204" pitchFamily="34" charset="0"/>
                <a:cs typeface="Calibri" panose="020F0502020204030204" pitchFamily="34" charset="0"/>
              </a:rPr>
              <a:t>STEAM </a:t>
            </a:r>
            <a:r>
              <a:rPr lang="en-US" sz="6000" b="1" dirty="0">
                <a:solidFill>
                  <a:srgbClr val="C00000"/>
                </a:solidFill>
                <a:latin typeface="Calibri" panose="020F0502020204030204" pitchFamily="34" charset="0"/>
                <a:cs typeface="Calibri" panose="020F0502020204030204" pitchFamily="34" charset="0"/>
              </a:rPr>
              <a:t>USERS</a:t>
            </a:r>
            <a:endParaRPr lang="en-GB" sz="6000" dirty="0">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481188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2</a:t>
            </a:r>
            <a:r>
              <a:rPr lang="en-US" baseline="30000" dirty="0">
                <a:latin typeface="Calibri" panose="020F0502020204030204" pitchFamily="34" charset="0"/>
                <a:cs typeface="Calibri" panose="020F0502020204030204" pitchFamily="34" charset="0"/>
              </a:rPr>
              <a:t>nd</a:t>
            </a:r>
            <a:r>
              <a:rPr lang="en-US" dirty="0">
                <a:latin typeface="Calibri" panose="020F0502020204030204" pitchFamily="34" charset="0"/>
                <a:cs typeface="Calibri" panose="020F0502020204030204" pitchFamily="34" charset="0"/>
              </a:rPr>
              <a:t> STEAM workshop [October 2021, </a:t>
            </a:r>
            <a:r>
              <a:rPr lang="en-US" dirty="0" err="1">
                <a:latin typeface="Calibri" panose="020F0502020204030204" pitchFamily="34" charset="0"/>
                <a:cs typeface="Calibri" panose="020F0502020204030204" pitchFamily="34" charset="0"/>
                <a:hlinkClick r:id="rId2"/>
              </a:rPr>
              <a:t>indico</a:t>
            </a:r>
            <a:r>
              <a:rPr lang="en-US" dirty="0">
                <a:latin typeface="Calibri" panose="020F0502020204030204" pitchFamily="34" charset="0"/>
                <a:cs typeface="Calibri" panose="020F0502020204030204" pitchFamily="34" charset="0"/>
              </a:rPr>
              <a:t>]</a:t>
            </a:r>
            <a:endParaRPr lang="en-GB" dirty="0"/>
          </a:p>
        </p:txBody>
      </p:sp>
      <p:sp>
        <p:nvSpPr>
          <p:cNvPr id="29" name="Rectangle 28"/>
          <p:cNvSpPr/>
          <p:nvPr/>
        </p:nvSpPr>
        <p:spPr>
          <a:xfrm>
            <a:off x="152189" y="788095"/>
            <a:ext cx="2705311" cy="14026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rgbClr val="000000"/>
                </a:solidFill>
                <a:latin typeface="Calibri" panose="020F0502020204030204" pitchFamily="34" charset="0"/>
                <a:cs typeface="Calibri" panose="020F0502020204030204" pitchFamily="34" charset="0"/>
              </a:rPr>
              <a:t>UPDATES ON STEAM DEVELOPMENT</a:t>
            </a:r>
          </a:p>
        </p:txBody>
      </p:sp>
      <p:sp>
        <p:nvSpPr>
          <p:cNvPr id="30" name="Rectangle 29"/>
          <p:cNvSpPr/>
          <p:nvPr/>
        </p:nvSpPr>
        <p:spPr>
          <a:xfrm>
            <a:off x="152189" y="2635945"/>
            <a:ext cx="2705311" cy="14026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rgbClr val="000000"/>
                </a:solidFill>
                <a:latin typeface="Calibri" panose="020F0502020204030204" pitchFamily="34" charset="0"/>
                <a:cs typeface="Calibri" panose="020F0502020204030204" pitchFamily="34" charset="0"/>
              </a:rPr>
              <a:t>PRESENTATIONS FROM STEAM USERS</a:t>
            </a:r>
          </a:p>
        </p:txBody>
      </p:sp>
      <p:sp>
        <p:nvSpPr>
          <p:cNvPr id="31" name="Rectangle 30"/>
          <p:cNvSpPr/>
          <p:nvPr/>
        </p:nvSpPr>
        <p:spPr>
          <a:xfrm>
            <a:off x="152189" y="4483795"/>
            <a:ext cx="2705311" cy="14026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rgbClr val="000000"/>
                </a:solidFill>
                <a:latin typeface="Calibri" panose="020F0502020204030204" pitchFamily="34" charset="0"/>
                <a:cs typeface="Calibri" panose="020F0502020204030204" pitchFamily="34" charset="0"/>
              </a:rPr>
              <a:t>HANDS-ON SESSIONS ON ALL THE TOOLS</a:t>
            </a:r>
          </a:p>
        </p:txBody>
      </p:sp>
      <p:sp>
        <p:nvSpPr>
          <p:cNvPr id="32" name="Rectangle 31"/>
          <p:cNvSpPr/>
          <p:nvPr/>
        </p:nvSpPr>
        <p:spPr>
          <a:xfrm>
            <a:off x="4457701" y="5638800"/>
            <a:ext cx="7597276" cy="54292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i="1" dirty="0">
                <a:solidFill>
                  <a:srgbClr val="000000"/>
                </a:solidFill>
                <a:latin typeface="Calibri" panose="020F0502020204030204" pitchFamily="34" charset="0"/>
                <a:cs typeface="Calibri" panose="020F0502020204030204" pitchFamily="34" charset="0"/>
              </a:rPr>
              <a:t>Figures from the presentations at the workshop by D. Davis, D. Delkov, V. Ferrentino, </a:t>
            </a:r>
          </a:p>
          <a:p>
            <a:pPr algn="ctr"/>
            <a:r>
              <a:rPr lang="en-GB" sz="1600" i="1" dirty="0">
                <a:solidFill>
                  <a:srgbClr val="000000"/>
                </a:solidFill>
                <a:latin typeface="Calibri" panose="020F0502020204030204" pitchFamily="34" charset="0"/>
                <a:cs typeface="Calibri" panose="020F0502020204030204" pitchFamily="34" charset="0"/>
              </a:rPr>
              <a:t>M. Janitschke, V. Marinozzi, M. Mentink, X. Sarasola, O. Tranum Arnegaard, M. Wozniak</a:t>
            </a:r>
          </a:p>
        </p:txBody>
      </p:sp>
      <p:pic>
        <p:nvPicPr>
          <p:cNvPr id="33" name="Picture 2"/>
          <p:cNvPicPr>
            <a:picLocks noChangeAspect="1" noChangeArrowheads="1"/>
          </p:cNvPicPr>
          <p:nvPr/>
        </p:nvPicPr>
        <p:blipFill>
          <a:blip r:embed="rId3"/>
          <a:srcRect/>
          <a:stretch>
            <a:fillRect/>
          </a:stretch>
        </p:blipFill>
        <p:spPr bwMode="auto">
          <a:xfrm>
            <a:off x="3930005" y="587274"/>
            <a:ext cx="2119804" cy="1931881"/>
          </a:xfrm>
          <a:prstGeom prst="rect">
            <a:avLst/>
          </a:prstGeom>
          <a:noFill/>
          <a:ln w="9525">
            <a:noFill/>
            <a:miter lim="800000"/>
            <a:headEnd/>
            <a:tailEnd/>
          </a:ln>
          <a:effectLst/>
        </p:spPr>
      </p:pic>
      <p:cxnSp>
        <p:nvCxnSpPr>
          <p:cNvPr id="5" name="Straight Connector 4"/>
          <p:cNvCxnSpPr/>
          <p:nvPr/>
        </p:nvCxnSpPr>
        <p:spPr>
          <a:xfrm flipH="1">
            <a:off x="2857500" y="704064"/>
            <a:ext cx="1124191" cy="1931881"/>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2857500" y="4038600"/>
            <a:ext cx="1286237" cy="1600200"/>
          </a:xfrm>
          <a:prstGeom prst="line">
            <a:avLst/>
          </a:prstGeom>
        </p:spPr>
        <p:style>
          <a:lnRef idx="2">
            <a:schemeClr val="accent1"/>
          </a:lnRef>
          <a:fillRef idx="0">
            <a:schemeClr val="accent1"/>
          </a:fillRef>
          <a:effectRef idx="1">
            <a:schemeClr val="accent1"/>
          </a:effectRef>
          <a:fontRef idx="minor">
            <a:schemeClr val="tx1"/>
          </a:fontRef>
        </p:style>
      </p:cxnSp>
      <p:pic>
        <p:nvPicPr>
          <p:cNvPr id="34" name="Content Placeholder 5">
            <a:extLst>
              <a:ext uri="{FF2B5EF4-FFF2-40B4-BE49-F238E27FC236}">
                <a16:creationId xmlns:a16="http://schemas.microsoft.com/office/drawing/2014/main" id="{A79BDA19-6586-44C2-B73F-94AFBE610E3B}"/>
              </a:ext>
            </a:extLst>
          </p:cNvPr>
          <p:cNvPicPr>
            <a:picLocks noChangeAspect="1"/>
          </p:cNvPicPr>
          <p:nvPr/>
        </p:nvPicPr>
        <p:blipFill>
          <a:blip r:embed="rId4"/>
          <a:srcRect/>
          <a:stretch/>
        </p:blipFill>
        <p:spPr>
          <a:xfrm>
            <a:off x="9893731" y="3975055"/>
            <a:ext cx="2161246" cy="1610564"/>
          </a:xfrm>
          <a:prstGeom prst="rect">
            <a:avLst/>
          </a:prstGeom>
        </p:spPr>
      </p:pic>
      <p:pic>
        <p:nvPicPr>
          <p:cNvPr id="35" name="Content Placeholder 6">
            <a:extLst>
              <a:ext uri="{FF2B5EF4-FFF2-40B4-BE49-F238E27FC236}">
                <a16:creationId xmlns:a16="http://schemas.microsoft.com/office/drawing/2014/main" id="{9A545224-1F00-446F-828C-0A364D8DB883}"/>
              </a:ext>
            </a:extLst>
          </p:cNvPr>
          <p:cNvPicPr>
            <a:picLocks noChangeAspect="1"/>
          </p:cNvPicPr>
          <p:nvPr/>
        </p:nvPicPr>
        <p:blipFill rotWithShape="1">
          <a:blip r:embed="rId5"/>
          <a:srcRect l="74524"/>
          <a:stretch/>
        </p:blipFill>
        <p:spPr>
          <a:xfrm>
            <a:off x="10467871" y="162072"/>
            <a:ext cx="1587106" cy="4119036"/>
          </a:xfrm>
          <a:prstGeom prst="rect">
            <a:avLst/>
          </a:prstGeom>
        </p:spPr>
      </p:pic>
      <p:pic>
        <p:nvPicPr>
          <p:cNvPr id="36" name="Picture 3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25066" y="2563949"/>
            <a:ext cx="2062193" cy="1546645"/>
          </a:xfrm>
          <a:prstGeom prst="rect">
            <a:avLst/>
          </a:prstGeom>
        </p:spPr>
      </p:pic>
      <p:pic>
        <p:nvPicPr>
          <p:cNvPr id="37" name="Picture 36"/>
          <p:cNvPicPr>
            <a:picLocks noChangeAspect="1"/>
          </p:cNvPicPr>
          <p:nvPr/>
        </p:nvPicPr>
        <p:blipFill>
          <a:blip r:embed="rId7"/>
          <a:stretch>
            <a:fillRect/>
          </a:stretch>
        </p:blipFill>
        <p:spPr>
          <a:xfrm>
            <a:off x="8103046" y="1932969"/>
            <a:ext cx="2204310" cy="1705581"/>
          </a:xfrm>
          <a:prstGeom prst="rect">
            <a:avLst/>
          </a:prstGeom>
        </p:spPr>
      </p:pic>
      <p:pic>
        <p:nvPicPr>
          <p:cNvPr id="40" name="Picture 3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12240" y="3977519"/>
            <a:ext cx="2333393" cy="1632379"/>
          </a:xfrm>
          <a:prstGeom prst="rect">
            <a:avLst/>
          </a:prstGeom>
        </p:spPr>
      </p:pic>
      <p:pic>
        <p:nvPicPr>
          <p:cNvPr id="41" name="Picture 40">
            <a:extLst>
              <a:ext uri="{FF2B5EF4-FFF2-40B4-BE49-F238E27FC236}">
                <a16:creationId xmlns:a16="http://schemas.microsoft.com/office/drawing/2014/main" id="{19EA4D0D-7332-430B-8C0A-7900361306B9}"/>
              </a:ext>
            </a:extLst>
          </p:cNvPr>
          <p:cNvPicPr>
            <a:picLocks noChangeAspect="1"/>
          </p:cNvPicPr>
          <p:nvPr/>
        </p:nvPicPr>
        <p:blipFill>
          <a:blip r:embed="rId9"/>
          <a:stretch>
            <a:fillRect/>
          </a:stretch>
        </p:blipFill>
        <p:spPr>
          <a:xfrm>
            <a:off x="7449840" y="160094"/>
            <a:ext cx="2857516" cy="1547019"/>
          </a:xfrm>
          <a:prstGeom prst="rect">
            <a:avLst/>
          </a:prstGeom>
        </p:spPr>
      </p:pic>
      <p:pic>
        <p:nvPicPr>
          <p:cNvPr id="8" name="Picture 7"/>
          <p:cNvPicPr>
            <a:picLocks noChangeAspect="1"/>
          </p:cNvPicPr>
          <p:nvPr/>
        </p:nvPicPr>
        <p:blipFill>
          <a:blip r:embed="rId10"/>
          <a:stretch>
            <a:fillRect/>
          </a:stretch>
        </p:blipFill>
        <p:spPr>
          <a:xfrm>
            <a:off x="7252154" y="3829608"/>
            <a:ext cx="2389284" cy="1794741"/>
          </a:xfrm>
          <a:prstGeom prst="rect">
            <a:avLst/>
          </a:prstGeom>
        </p:spPr>
      </p:pic>
      <p:pic>
        <p:nvPicPr>
          <p:cNvPr id="39" name="Immagine 9">
            <a:extLst>
              <a:ext uri="{FF2B5EF4-FFF2-40B4-BE49-F238E27FC236}">
                <a16:creationId xmlns:a16="http://schemas.microsoft.com/office/drawing/2014/main" id="{5A98A711-04AF-47CB-97DF-5CD496867148}"/>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6180167" y="1110876"/>
            <a:ext cx="1876816" cy="1644185"/>
          </a:xfrm>
          <a:prstGeom prst="rect">
            <a:avLst/>
          </a:prstGeom>
        </p:spPr>
      </p:pic>
      <p:pic>
        <p:nvPicPr>
          <p:cNvPr id="38" name="Picture 37"/>
          <p:cNvPicPr>
            <a:picLocks noChangeAspect="1"/>
          </p:cNvPicPr>
          <p:nvPr/>
        </p:nvPicPr>
        <p:blipFill>
          <a:blip r:embed="rId12"/>
          <a:stretch>
            <a:fillRect/>
          </a:stretch>
        </p:blipFill>
        <p:spPr>
          <a:xfrm>
            <a:off x="5723751" y="2755061"/>
            <a:ext cx="1761122" cy="1319692"/>
          </a:xfrm>
          <a:prstGeom prst="rect">
            <a:avLst/>
          </a:prstGeom>
        </p:spPr>
      </p:pic>
    </p:spTree>
    <p:extLst>
      <p:ext uri="{BB962C8B-B14F-4D97-AF65-F5344CB8AC3E}">
        <p14:creationId xmlns:p14="http://schemas.microsoft.com/office/powerpoint/2010/main" val="2157210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821" y="2499416"/>
            <a:ext cx="10969139" cy="532463"/>
          </a:xfrm>
        </p:spPr>
        <p:txBody>
          <a:bodyPr>
            <a:noAutofit/>
          </a:bodyPr>
          <a:lstStyle/>
          <a:p>
            <a:r>
              <a:rPr lang="en-US" sz="6000" b="1" dirty="0">
                <a:latin typeface="Calibri" panose="020F0502020204030204" pitchFamily="34" charset="0"/>
                <a:cs typeface="Calibri" panose="020F0502020204030204" pitchFamily="34" charset="0"/>
              </a:rPr>
              <a:t>SOME HIGHLIGHTS</a:t>
            </a:r>
            <a:br>
              <a:rPr lang="en-US" sz="6000" b="1" dirty="0">
                <a:latin typeface="Calibri" panose="020F0502020204030204" pitchFamily="34" charset="0"/>
                <a:cs typeface="Calibri" panose="020F0502020204030204" pitchFamily="34" charset="0"/>
              </a:rPr>
            </a:br>
            <a:r>
              <a:rPr lang="en-US" sz="6000" b="1" dirty="0">
                <a:latin typeface="Calibri" panose="020F0502020204030204" pitchFamily="34" charset="0"/>
                <a:cs typeface="Calibri" panose="020F0502020204030204" pitchFamily="34" charset="0"/>
              </a:rPr>
              <a:t>FROM </a:t>
            </a:r>
            <a:r>
              <a:rPr lang="en-US" sz="6000" b="1" dirty="0">
                <a:solidFill>
                  <a:srgbClr val="C00000"/>
                </a:solidFill>
                <a:latin typeface="Calibri" panose="020F0502020204030204" pitchFamily="34" charset="0"/>
                <a:cs typeface="Calibri" panose="020F0502020204030204" pitchFamily="34" charset="0"/>
              </a:rPr>
              <a:t>2022</a:t>
            </a:r>
            <a:endParaRPr lang="en-GB" sz="6000" dirty="0">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117808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Some highlights from </a:t>
            </a:r>
            <a:r>
              <a:rPr lang="en-US" dirty="0">
                <a:solidFill>
                  <a:srgbClr val="C00000"/>
                </a:solidFill>
              </a:rPr>
              <a:t>2022</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7454" y="4470061"/>
            <a:ext cx="2497167" cy="1872467"/>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r="49936"/>
          <a:stretch/>
        </p:blipFill>
        <p:spPr>
          <a:xfrm>
            <a:off x="7125866" y="4190280"/>
            <a:ext cx="2503909" cy="1973113"/>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4410" y="31057"/>
            <a:ext cx="3156725" cy="2363618"/>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7882" y="4310746"/>
            <a:ext cx="2486414" cy="2069819"/>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01346" y="5244970"/>
            <a:ext cx="2477992" cy="877622"/>
          </a:xfrm>
          <a:prstGeom prst="rect">
            <a:avLst/>
          </a:prstGeom>
        </p:spPr>
      </p:pic>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40166" y="2808504"/>
            <a:ext cx="1898609" cy="2032957"/>
          </a:xfrm>
          <a:prstGeom prst="rect">
            <a:avLst/>
          </a:prstGeom>
        </p:spPr>
      </p:pic>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58257" y="2219513"/>
            <a:ext cx="2673648" cy="2004799"/>
          </a:xfrm>
          <a:prstGeom prst="rect">
            <a:avLst/>
          </a:prstGeom>
        </p:spPr>
      </p:pic>
      <p:pic>
        <p:nvPicPr>
          <p:cNvPr id="6" name="Picture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9452" y="2394675"/>
            <a:ext cx="4503086" cy="1795605"/>
          </a:xfrm>
          <a:prstGeom prst="rect">
            <a:avLst/>
          </a:prstGeom>
        </p:spPr>
      </p:pic>
      <p:pic>
        <p:nvPicPr>
          <p:cNvPr id="8" name="Picture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113" y="4443955"/>
            <a:ext cx="2164080" cy="1803400"/>
          </a:xfrm>
          <a:prstGeom prst="rect">
            <a:avLst/>
          </a:prstGeom>
        </p:spPr>
      </p:pic>
      <p:pic>
        <p:nvPicPr>
          <p:cNvPr id="17" name="Picture 2">
            <a:extLst>
              <a:ext uri="{FF2B5EF4-FFF2-40B4-BE49-F238E27FC236}">
                <a16:creationId xmlns:a16="http://schemas.microsoft.com/office/drawing/2014/main" id="{63E8A763-D2DC-44B8-87FD-A7C8C956DE7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10642" y="2965519"/>
            <a:ext cx="1491440" cy="147843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Chart, surface chart&#10;&#10;Description automatically generated">
            <a:extLst>
              <a:ext uri="{FF2B5EF4-FFF2-40B4-BE49-F238E27FC236}">
                <a16:creationId xmlns:a16="http://schemas.microsoft.com/office/drawing/2014/main" id="{DA0C2931-188B-4FF8-9AFB-716DF708A82B}"/>
              </a:ext>
            </a:extLst>
          </p:cNvPr>
          <p:cNvPicPr>
            <a:picLocks noChangeAspect="1"/>
          </p:cNvPicPr>
          <p:nvPr/>
        </p:nvPicPr>
        <p:blipFill rotWithShape="1">
          <a:blip r:embed="rId12">
            <a:clrChange>
              <a:clrFrom>
                <a:srgbClr val="FFFFFF"/>
              </a:clrFrom>
              <a:clrTo>
                <a:srgbClr val="FFFFFF">
                  <a:alpha val="0"/>
                </a:srgbClr>
              </a:clrTo>
            </a:clrChange>
          </a:blip>
          <a:srcRect r="8117"/>
          <a:stretch/>
        </p:blipFill>
        <p:spPr>
          <a:xfrm>
            <a:off x="97581" y="412452"/>
            <a:ext cx="4707020" cy="2255440"/>
          </a:xfrm>
          <a:prstGeom prst="rect">
            <a:avLst/>
          </a:prstGeom>
        </p:spPr>
      </p:pic>
      <p:pic>
        <p:nvPicPr>
          <p:cNvPr id="19" name="Picture 1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91524" y="-15975"/>
            <a:ext cx="3800475" cy="2730007"/>
          </a:xfrm>
          <a:prstGeom prst="rect">
            <a:avLst/>
          </a:prstGeom>
        </p:spPr>
      </p:pic>
    </p:spTree>
    <p:extLst>
      <p:ext uri="{BB962C8B-B14F-4D97-AF65-F5344CB8AC3E}">
        <p14:creationId xmlns:p14="http://schemas.microsoft.com/office/powerpoint/2010/main" val="16180992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821" y="2499416"/>
            <a:ext cx="10969139" cy="532463"/>
          </a:xfrm>
        </p:spPr>
        <p:txBody>
          <a:bodyPr>
            <a:noAutofit/>
          </a:bodyPr>
          <a:lstStyle/>
          <a:p>
            <a:r>
              <a:rPr lang="en-US" sz="6000" b="1" dirty="0">
                <a:latin typeface="Calibri" panose="020F0502020204030204" pitchFamily="34" charset="0"/>
                <a:cs typeface="Calibri" panose="020F0502020204030204" pitchFamily="34" charset="0"/>
              </a:rPr>
              <a:t>WHY </a:t>
            </a:r>
            <a:r>
              <a:rPr lang="en-US" sz="6000" b="1" dirty="0">
                <a:solidFill>
                  <a:srgbClr val="C00000"/>
                </a:solidFill>
                <a:latin typeface="Calibri" panose="020F0502020204030204" pitchFamily="34" charset="0"/>
                <a:cs typeface="Calibri" panose="020F0502020204030204" pitchFamily="34" charset="0"/>
              </a:rPr>
              <a:t>STEAM</a:t>
            </a:r>
            <a:r>
              <a:rPr lang="en-US" sz="6000" b="1" dirty="0">
                <a:latin typeface="Calibri" panose="020F0502020204030204" pitchFamily="34" charset="0"/>
                <a:cs typeface="Calibri" panose="020F0502020204030204" pitchFamily="34" charset="0"/>
              </a:rPr>
              <a:t/>
            </a:r>
            <a:br>
              <a:rPr lang="en-US" sz="6000" b="1" dirty="0">
                <a:latin typeface="Calibri" panose="020F0502020204030204" pitchFamily="34" charset="0"/>
                <a:cs typeface="Calibri" panose="020F0502020204030204" pitchFamily="34" charset="0"/>
              </a:rPr>
            </a:br>
            <a:r>
              <a:rPr lang="en-US" sz="6000" b="1" dirty="0">
                <a:latin typeface="Calibri" panose="020F0502020204030204" pitchFamily="34" charset="0"/>
                <a:cs typeface="Calibri" panose="020F0502020204030204" pitchFamily="34" charset="0"/>
              </a:rPr>
              <a:t>COULD BE USEFUL FOR </a:t>
            </a:r>
            <a:r>
              <a:rPr lang="en-US" sz="6000" b="1" dirty="0">
                <a:solidFill>
                  <a:srgbClr val="C00000"/>
                </a:solidFill>
                <a:latin typeface="Calibri" panose="020F0502020204030204" pitchFamily="34" charset="0"/>
                <a:cs typeface="Calibri" panose="020F0502020204030204" pitchFamily="34" charset="0"/>
              </a:rPr>
              <a:t>YOU</a:t>
            </a:r>
            <a:endParaRPr lang="en-GB" sz="6000" dirty="0">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161325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Why STEAM could be useful to </a:t>
            </a:r>
            <a:r>
              <a:rPr lang="en-US" dirty="0">
                <a:solidFill>
                  <a:srgbClr val="C00000"/>
                </a:solidFill>
              </a:rPr>
              <a:t>YOU</a:t>
            </a:r>
            <a:endParaRPr lang="en-GB" dirty="0">
              <a:solidFill>
                <a:srgbClr val="C00000"/>
              </a:solidFill>
            </a:endParaRPr>
          </a:p>
        </p:txBody>
      </p:sp>
      <p:sp>
        <p:nvSpPr>
          <p:cNvPr id="4" name="Rectangle 3"/>
          <p:cNvSpPr/>
          <p:nvPr/>
        </p:nvSpPr>
        <p:spPr>
          <a:xfrm>
            <a:off x="97227" y="614477"/>
            <a:ext cx="11957750" cy="553486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400" dirty="0">
                <a:solidFill>
                  <a:srgbClr val="000000"/>
                </a:solidFill>
                <a:latin typeface="Calibri" panose="020F0502020204030204" pitchFamily="34" charset="0"/>
                <a:cs typeface="Calibri" panose="020F0502020204030204" pitchFamily="34" charset="0"/>
              </a:rPr>
              <a:t>We can offer help to</a:t>
            </a: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Obtain </a:t>
            </a:r>
            <a:r>
              <a:rPr lang="en-GB" sz="2400" dirty="0">
                <a:solidFill>
                  <a:srgbClr val="C00000"/>
                </a:solidFill>
                <a:latin typeface="Calibri" panose="020F0502020204030204" pitchFamily="34" charset="0"/>
                <a:cs typeface="Calibri" panose="020F0502020204030204" pitchFamily="34" charset="0"/>
              </a:rPr>
              <a:t>reference cases </a:t>
            </a:r>
            <a:r>
              <a:rPr lang="en-GB" sz="2400" dirty="0">
                <a:solidFill>
                  <a:srgbClr val="000000"/>
                </a:solidFill>
                <a:latin typeface="Calibri" panose="020F0502020204030204" pitchFamily="34" charset="0"/>
                <a:cs typeface="Calibri" panose="020F0502020204030204" pitchFamily="34" charset="0"/>
              </a:rPr>
              <a:t>for transients in LHC and HL-LHC </a:t>
            </a:r>
            <a:r>
              <a:rPr lang="en-GB" sz="2400" dirty="0" smtClean="0">
                <a:solidFill>
                  <a:srgbClr val="000000"/>
                </a:solidFill>
                <a:latin typeface="Calibri" panose="020F0502020204030204" pitchFamily="34" charset="0"/>
                <a:cs typeface="Calibri" panose="020F0502020204030204" pitchFamily="34" charset="0"/>
              </a:rPr>
              <a:t>magnets and circuits </a:t>
            </a:r>
            <a:r>
              <a:rPr lang="en-GB" sz="2400" dirty="0">
                <a:solidFill>
                  <a:srgbClr val="000000"/>
                </a:solidFill>
                <a:latin typeface="Calibri" panose="020F0502020204030204" pitchFamily="34" charset="0"/>
                <a:cs typeface="Calibri" panose="020F0502020204030204" pitchFamily="34" charset="0"/>
              </a:rPr>
              <a:t>(quenches, </a:t>
            </a:r>
            <a:r>
              <a:rPr lang="en-GB" sz="2400" dirty="0" smtClean="0">
                <a:solidFill>
                  <a:srgbClr val="000000"/>
                </a:solidFill>
                <a:latin typeface="Calibri" panose="020F0502020204030204" pitchFamily="34" charset="0"/>
                <a:cs typeface="Calibri" panose="020F0502020204030204" pitchFamily="34" charset="0"/>
              </a:rPr>
              <a:t>ELQA high-voltage </a:t>
            </a:r>
            <a:r>
              <a:rPr lang="en-GB" sz="2400" dirty="0">
                <a:solidFill>
                  <a:srgbClr val="000000"/>
                </a:solidFill>
                <a:latin typeface="Calibri" panose="020F0502020204030204" pitchFamily="34" charset="0"/>
                <a:cs typeface="Calibri" panose="020F0502020204030204" pitchFamily="34" charset="0"/>
              </a:rPr>
              <a:t>tests, power-converter switching-off, energy-extraction switch opening, transfer function measurements</a:t>
            </a:r>
            <a:r>
              <a:rPr lang="en-GB" sz="2400" dirty="0" smtClean="0">
                <a:solidFill>
                  <a:srgbClr val="000000"/>
                </a:solidFill>
                <a:latin typeface="Calibri" panose="020F0502020204030204" pitchFamily="34" charset="0"/>
                <a:cs typeface="Calibri" panose="020F0502020204030204" pitchFamily="34" charset="0"/>
              </a:rPr>
              <a:t>, suspected failures…)</a:t>
            </a:r>
            <a:endParaRPr lang="en-GB" sz="2400" dirty="0">
              <a:solidFill>
                <a:srgbClr val="000000"/>
              </a:solidFill>
              <a:latin typeface="Calibri" panose="020F0502020204030204" pitchFamily="34" charset="0"/>
              <a:cs typeface="Calibri" panose="020F0502020204030204" pitchFamily="34" charset="0"/>
            </a:endParaRP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Understand the </a:t>
            </a:r>
            <a:r>
              <a:rPr lang="en-GB" sz="2400" dirty="0">
                <a:solidFill>
                  <a:srgbClr val="C00000"/>
                </a:solidFill>
                <a:latin typeface="Calibri" panose="020F0502020204030204" pitchFamily="34" charset="0"/>
                <a:cs typeface="Calibri" panose="020F0502020204030204" pitchFamily="34" charset="0"/>
              </a:rPr>
              <a:t>behaviour </a:t>
            </a:r>
            <a:r>
              <a:rPr lang="en-GB" sz="2400" dirty="0">
                <a:solidFill>
                  <a:srgbClr val="000000"/>
                </a:solidFill>
                <a:latin typeface="Calibri" panose="020F0502020204030204" pitchFamily="34" charset="0"/>
                <a:cs typeface="Calibri" panose="020F0502020204030204" pitchFamily="34" charset="0"/>
              </a:rPr>
              <a:t>of non-trivial circuits (magnet chains, parallel paths, nested magnets, </a:t>
            </a:r>
            <a:r>
              <a:rPr lang="en-GB" sz="2400" dirty="0" err="1">
                <a:solidFill>
                  <a:srgbClr val="000000"/>
                </a:solidFill>
                <a:latin typeface="Calibri" panose="020F0502020204030204" pitchFamily="34" charset="0"/>
                <a:cs typeface="Calibri" panose="020F0502020204030204" pitchFamily="34" charset="0"/>
              </a:rPr>
              <a:t>etc</a:t>
            </a:r>
            <a:r>
              <a:rPr lang="en-GB" sz="2400" dirty="0">
                <a:solidFill>
                  <a:srgbClr val="000000"/>
                </a:solidFill>
                <a:latin typeface="Calibri" panose="020F0502020204030204" pitchFamily="34" charset="0"/>
                <a:cs typeface="Calibri" panose="020F0502020204030204" pitchFamily="34" charset="0"/>
              </a:rPr>
              <a:t>)</a:t>
            </a: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Assess the impact of </a:t>
            </a:r>
            <a:r>
              <a:rPr lang="en-GB" sz="2400" dirty="0">
                <a:solidFill>
                  <a:srgbClr val="C00000"/>
                </a:solidFill>
                <a:latin typeface="Calibri" panose="020F0502020204030204" pitchFamily="34" charset="0"/>
                <a:cs typeface="Calibri" panose="020F0502020204030204" pitchFamily="34" charset="0"/>
              </a:rPr>
              <a:t>proposed changes </a:t>
            </a:r>
            <a:r>
              <a:rPr lang="en-GB" sz="2400" dirty="0">
                <a:solidFill>
                  <a:srgbClr val="000000"/>
                </a:solidFill>
                <a:latin typeface="Calibri" panose="020F0502020204030204" pitchFamily="34" charset="0"/>
                <a:cs typeface="Calibri" panose="020F0502020204030204" pitchFamily="34" charset="0"/>
              </a:rPr>
              <a:t>to circuit hardware or operation modes</a:t>
            </a:r>
          </a:p>
          <a:p>
            <a:pPr marL="342900" indent="-342900">
              <a:buFont typeface="Calibri" panose="020F0502020204030204" pitchFamily="34" charset="0"/>
              <a:buChar char="→"/>
            </a:pPr>
            <a:r>
              <a:rPr lang="en-US" sz="2400" dirty="0">
                <a:solidFill>
                  <a:srgbClr val="000000"/>
                </a:solidFill>
                <a:latin typeface="Calibri" panose="020F0502020204030204" pitchFamily="34" charset="0"/>
                <a:cs typeface="Calibri" panose="020F0502020204030204" pitchFamily="34" charset="0"/>
              </a:rPr>
              <a:t>Study </a:t>
            </a:r>
            <a:r>
              <a:rPr lang="en-US" sz="2400" dirty="0">
                <a:solidFill>
                  <a:srgbClr val="C00000"/>
                </a:solidFill>
                <a:latin typeface="Calibri" panose="020F0502020204030204" pitchFamily="34" charset="0"/>
                <a:cs typeface="Calibri" panose="020F0502020204030204" pitchFamily="34" charset="0"/>
              </a:rPr>
              <a:t>failure </a:t>
            </a:r>
            <a:r>
              <a:rPr lang="en-US" sz="2400" dirty="0">
                <a:solidFill>
                  <a:srgbClr val="000000"/>
                </a:solidFill>
                <a:latin typeface="Calibri" panose="020F0502020204030204" pitchFamily="34" charset="0"/>
                <a:cs typeface="Calibri" panose="020F0502020204030204" pitchFamily="34" charset="0"/>
              </a:rPr>
              <a:t>scenarios</a:t>
            </a:r>
            <a:endParaRPr lang="en-GB" sz="2400" dirty="0">
              <a:solidFill>
                <a:srgbClr val="000000"/>
              </a:solidFill>
              <a:latin typeface="Calibri" panose="020F0502020204030204" pitchFamily="34" charset="0"/>
              <a:cs typeface="Calibri" panose="020F0502020204030204" pitchFamily="34" charset="0"/>
            </a:endParaRP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Identify </a:t>
            </a:r>
            <a:r>
              <a:rPr lang="en-GB" sz="2400" dirty="0">
                <a:solidFill>
                  <a:srgbClr val="C00000"/>
                </a:solidFill>
                <a:latin typeface="Calibri" panose="020F0502020204030204" pitchFamily="34" charset="0"/>
                <a:cs typeface="Calibri" panose="020F0502020204030204" pitchFamily="34" charset="0"/>
              </a:rPr>
              <a:t>worst-case </a:t>
            </a:r>
            <a:r>
              <a:rPr lang="en-GB" sz="2400" dirty="0">
                <a:solidFill>
                  <a:srgbClr val="000000"/>
                </a:solidFill>
                <a:latin typeface="Calibri" panose="020F0502020204030204" pitchFamily="34" charset="0"/>
                <a:cs typeface="Calibri" panose="020F0502020204030204" pitchFamily="34" charset="0"/>
              </a:rPr>
              <a:t>scenarios for circuit components</a:t>
            </a: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Attempt to reproduce </a:t>
            </a:r>
            <a:r>
              <a:rPr lang="en-GB" sz="2400" dirty="0">
                <a:solidFill>
                  <a:srgbClr val="C00000"/>
                </a:solidFill>
                <a:latin typeface="Calibri" panose="020F0502020204030204" pitchFamily="34" charset="0"/>
                <a:cs typeface="Calibri" panose="020F0502020204030204" pitchFamily="34" charset="0"/>
              </a:rPr>
              <a:t>unexpected </a:t>
            </a:r>
            <a:r>
              <a:rPr lang="en-GB" sz="2400" dirty="0">
                <a:solidFill>
                  <a:srgbClr val="000000"/>
                </a:solidFill>
                <a:latin typeface="Calibri" panose="020F0502020204030204" pitchFamily="34" charset="0"/>
                <a:cs typeface="Calibri" panose="020F0502020204030204" pitchFamily="34" charset="0"/>
              </a:rPr>
              <a:t>events or observations</a:t>
            </a:r>
          </a:p>
          <a:p>
            <a:pPr marL="342900" indent="-342900">
              <a:buFont typeface="Calibri" panose="020F0502020204030204" pitchFamily="34" charset="0"/>
              <a:buChar char="→"/>
            </a:pPr>
            <a:r>
              <a:rPr lang="en-US" sz="2400" dirty="0">
                <a:solidFill>
                  <a:srgbClr val="000000"/>
                </a:solidFill>
                <a:latin typeface="Calibri" panose="020F0502020204030204" pitchFamily="34" charset="0"/>
                <a:cs typeface="Calibri" panose="020F0502020204030204" pitchFamily="34" charset="0"/>
              </a:rPr>
              <a:t>Develop simulations for </a:t>
            </a:r>
            <a:r>
              <a:rPr lang="en-US" sz="2400" dirty="0">
                <a:solidFill>
                  <a:srgbClr val="C00000"/>
                </a:solidFill>
                <a:latin typeface="Calibri" panose="020F0502020204030204" pitchFamily="34" charset="0"/>
                <a:cs typeface="Calibri" panose="020F0502020204030204" pitchFamily="34" charset="0"/>
              </a:rPr>
              <a:t>R&amp;D </a:t>
            </a:r>
            <a:r>
              <a:rPr lang="en-US" sz="2400" dirty="0">
                <a:solidFill>
                  <a:srgbClr val="000000"/>
                </a:solidFill>
                <a:latin typeface="Calibri" panose="020F0502020204030204" pitchFamily="34" charset="0"/>
                <a:cs typeface="Calibri" panose="020F0502020204030204" pitchFamily="34" charset="0"/>
              </a:rPr>
              <a:t>quench detection and protection techniques</a:t>
            </a: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Benchmarking </a:t>
            </a:r>
            <a:r>
              <a:rPr lang="en-GB" sz="2400" dirty="0">
                <a:solidFill>
                  <a:srgbClr val="C00000"/>
                </a:solidFill>
                <a:latin typeface="Calibri" panose="020F0502020204030204" pitchFamily="34" charset="0"/>
                <a:cs typeface="Calibri" panose="020F0502020204030204" pitchFamily="34" charset="0"/>
              </a:rPr>
              <a:t>simulation programs</a:t>
            </a:r>
            <a:r>
              <a:rPr lang="en-GB" sz="2400" dirty="0">
                <a:solidFill>
                  <a:srgbClr val="000000"/>
                </a:solidFill>
                <a:latin typeface="Calibri" panose="020F0502020204030204" pitchFamily="34" charset="0"/>
                <a:cs typeface="Calibri" panose="020F0502020204030204" pitchFamily="34" charset="0"/>
              </a:rPr>
              <a:t>, especially when new features are developed</a:t>
            </a: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Provide </a:t>
            </a:r>
            <a:r>
              <a:rPr lang="en-GB" sz="2400" dirty="0">
                <a:solidFill>
                  <a:srgbClr val="C00000"/>
                </a:solidFill>
                <a:latin typeface="Calibri" panose="020F0502020204030204" pitchFamily="34" charset="0"/>
                <a:cs typeface="Calibri" panose="020F0502020204030204" pitchFamily="34" charset="0"/>
              </a:rPr>
              <a:t>boundary conditions</a:t>
            </a:r>
            <a:r>
              <a:rPr lang="en-GB" sz="2400" dirty="0">
                <a:solidFill>
                  <a:srgbClr val="000000"/>
                </a:solidFill>
                <a:latin typeface="Calibri" panose="020F0502020204030204" pitchFamily="34" charset="0"/>
                <a:cs typeface="Calibri" panose="020F0502020204030204" pitchFamily="34" charset="0"/>
              </a:rPr>
              <a:t> for analyses of other systems</a:t>
            </a:r>
          </a:p>
          <a:p>
            <a:pPr marL="342900" indent="-342900">
              <a:buFont typeface="Calibri" panose="020F0502020204030204" pitchFamily="34" charset="0"/>
              <a:buChar char="→"/>
            </a:pPr>
            <a:r>
              <a:rPr lang="en-US" sz="2400" dirty="0">
                <a:solidFill>
                  <a:srgbClr val="000000"/>
                </a:solidFill>
                <a:latin typeface="Calibri" panose="020F0502020204030204" pitchFamily="34" charset="0"/>
                <a:cs typeface="Calibri" panose="020F0502020204030204" pitchFamily="34" charset="0"/>
              </a:rPr>
              <a:t>Obtain </a:t>
            </a:r>
            <a:r>
              <a:rPr lang="en-US" sz="2400" dirty="0">
                <a:solidFill>
                  <a:srgbClr val="C00000"/>
                </a:solidFill>
                <a:latin typeface="Calibri" panose="020F0502020204030204" pitchFamily="34" charset="0"/>
                <a:cs typeface="Calibri" panose="020F0502020204030204" pitchFamily="34" charset="0"/>
              </a:rPr>
              <a:t>material properties </a:t>
            </a:r>
            <a:r>
              <a:rPr lang="en-US" sz="2400" dirty="0">
                <a:solidFill>
                  <a:srgbClr val="000000"/>
                </a:solidFill>
                <a:latin typeface="Calibri" panose="020F0502020204030204" pitchFamily="34" charset="0"/>
                <a:cs typeface="Calibri" panose="020F0502020204030204" pitchFamily="34" charset="0"/>
              </a:rPr>
              <a:t>in various forms</a:t>
            </a:r>
          </a:p>
          <a:p>
            <a:pPr marL="342900" indent="-342900">
              <a:buFont typeface="Calibri" panose="020F0502020204030204" pitchFamily="34" charset="0"/>
              <a:buChar char="→"/>
            </a:pPr>
            <a:r>
              <a:rPr lang="en-US" sz="2400" dirty="0">
                <a:solidFill>
                  <a:srgbClr val="000000"/>
                </a:solidFill>
                <a:latin typeface="Calibri" panose="020F0502020204030204" pitchFamily="34" charset="0"/>
                <a:cs typeface="Calibri" panose="020F0502020204030204" pitchFamily="34" charset="0"/>
              </a:rPr>
              <a:t>Enhanced </a:t>
            </a:r>
            <a:r>
              <a:rPr lang="en-US" sz="2400" dirty="0">
                <a:solidFill>
                  <a:srgbClr val="C00000"/>
                </a:solidFill>
                <a:latin typeface="Calibri" panose="020F0502020204030204" pitchFamily="34" charset="0"/>
                <a:cs typeface="Calibri" panose="020F0502020204030204" pitchFamily="34" charset="0"/>
              </a:rPr>
              <a:t>integration </a:t>
            </a:r>
            <a:r>
              <a:rPr lang="en-US" sz="2400" dirty="0">
                <a:solidFill>
                  <a:srgbClr val="000000"/>
                </a:solidFill>
                <a:latin typeface="Calibri" panose="020F0502020204030204" pitchFamily="34" charset="0"/>
                <a:cs typeface="Calibri" panose="020F0502020204030204" pitchFamily="34" charset="0"/>
              </a:rPr>
              <a:t>between measurements and STEAM library at all levels</a:t>
            </a:r>
            <a:endParaRPr lang="en-GB" sz="24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33830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a:extLst>
              <a:ext uri="{FF2B5EF4-FFF2-40B4-BE49-F238E27FC236}">
                <a16:creationId xmlns:a16="http://schemas.microsoft.com/office/drawing/2014/main" id="{FF255483-EB9E-CBEC-45EB-9687C1B856FF}"/>
              </a:ext>
            </a:extLst>
          </p:cNvPr>
          <p:cNvSpPr/>
          <p:nvPr/>
        </p:nvSpPr>
        <p:spPr>
          <a:xfrm>
            <a:off x="107951" y="833374"/>
            <a:ext cx="11957050" cy="4636661"/>
          </a:xfrm>
          <a:prstGeom prst="rect">
            <a:avLst/>
          </a:prstGeom>
          <a:solidFill>
            <a:schemeClr val="bg2">
              <a:lumMod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89" name="Rectangle 88">
            <a:extLst>
              <a:ext uri="{FF2B5EF4-FFF2-40B4-BE49-F238E27FC236}">
                <a16:creationId xmlns:a16="http://schemas.microsoft.com/office/drawing/2014/main" id="{5EB74A53-DA4C-615C-4C4E-61F1FCEA90ED}"/>
              </a:ext>
            </a:extLst>
          </p:cNvPr>
          <p:cNvSpPr/>
          <p:nvPr/>
        </p:nvSpPr>
        <p:spPr>
          <a:xfrm>
            <a:off x="234950" y="978747"/>
            <a:ext cx="1585563" cy="3989493"/>
          </a:xfrm>
          <a:prstGeom prst="rect">
            <a:avLst/>
          </a:prstGeom>
          <a:solidFill>
            <a:schemeClr val="bg2">
              <a:lumMod val="1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4" name="Rectangle 63">
            <a:extLst>
              <a:ext uri="{FF2B5EF4-FFF2-40B4-BE49-F238E27FC236}">
                <a16:creationId xmlns:a16="http://schemas.microsoft.com/office/drawing/2014/main" id="{B3B561AC-CCBE-1720-EA1A-66A9EAFBBD27}"/>
              </a:ext>
            </a:extLst>
          </p:cNvPr>
          <p:cNvSpPr/>
          <p:nvPr/>
        </p:nvSpPr>
        <p:spPr>
          <a:xfrm>
            <a:off x="10077450" y="978747"/>
            <a:ext cx="1843514" cy="3989493"/>
          </a:xfrm>
          <a:prstGeom prst="rect">
            <a:avLst/>
          </a:prstGeom>
          <a:solidFill>
            <a:schemeClr val="tx1">
              <a:lumMod val="5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3" name="Rectangle 62">
            <a:extLst>
              <a:ext uri="{FF2B5EF4-FFF2-40B4-BE49-F238E27FC236}">
                <a16:creationId xmlns:a16="http://schemas.microsoft.com/office/drawing/2014/main" id="{61A6421E-7DF6-A697-E8DE-D407802211ED}"/>
              </a:ext>
            </a:extLst>
          </p:cNvPr>
          <p:cNvSpPr/>
          <p:nvPr/>
        </p:nvSpPr>
        <p:spPr>
          <a:xfrm>
            <a:off x="1895911" y="990514"/>
            <a:ext cx="8081825" cy="3977726"/>
          </a:xfrm>
          <a:prstGeom prst="rect">
            <a:avLst/>
          </a:prstGeom>
          <a:solidFill>
            <a:schemeClr val="bg1">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2" name="Rectangle 61">
            <a:extLst>
              <a:ext uri="{FF2B5EF4-FFF2-40B4-BE49-F238E27FC236}">
                <a16:creationId xmlns:a16="http://schemas.microsoft.com/office/drawing/2014/main" id="{8F45831A-A8F0-D575-298F-250056C08954}"/>
              </a:ext>
            </a:extLst>
          </p:cNvPr>
          <p:cNvSpPr/>
          <p:nvPr/>
        </p:nvSpPr>
        <p:spPr>
          <a:xfrm>
            <a:off x="2035557" y="1043986"/>
            <a:ext cx="6414017" cy="3791373"/>
          </a:xfrm>
          <a:prstGeom prst="rect">
            <a:avLst/>
          </a:prstGeom>
          <a:solidFill>
            <a:schemeClr val="accent1">
              <a:lumMod val="5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61" name="Rectangle 60">
            <a:extLst>
              <a:ext uri="{FF2B5EF4-FFF2-40B4-BE49-F238E27FC236}">
                <a16:creationId xmlns:a16="http://schemas.microsoft.com/office/drawing/2014/main" id="{2D584B55-0AAD-DA0A-5CD2-2738E87C3AD9}"/>
              </a:ext>
            </a:extLst>
          </p:cNvPr>
          <p:cNvSpPr/>
          <p:nvPr/>
        </p:nvSpPr>
        <p:spPr>
          <a:xfrm>
            <a:off x="2133602" y="3898122"/>
            <a:ext cx="4675298" cy="862069"/>
          </a:xfrm>
          <a:prstGeom prst="rect">
            <a:avLst/>
          </a:prstGeom>
          <a:solidFill>
            <a:schemeClr val="tx2">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30" name="Rectangle 29">
            <a:extLst>
              <a:ext uri="{FF2B5EF4-FFF2-40B4-BE49-F238E27FC236}">
                <a16:creationId xmlns:a16="http://schemas.microsoft.com/office/drawing/2014/main" id="{86D1FB0E-CA31-B2D1-0EFD-A044F8EC32BC}"/>
              </a:ext>
            </a:extLst>
          </p:cNvPr>
          <p:cNvSpPr/>
          <p:nvPr/>
        </p:nvSpPr>
        <p:spPr>
          <a:xfrm>
            <a:off x="2133602" y="1148081"/>
            <a:ext cx="4675298" cy="2674184"/>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600" dirty="0"/>
          </a:p>
        </p:txBody>
      </p:sp>
      <p:sp>
        <p:nvSpPr>
          <p:cNvPr id="17" name="Title 1"/>
          <p:cNvSpPr txBox="1">
            <a:spLocks/>
          </p:cNvSpPr>
          <p:nvPr/>
        </p:nvSpPr>
        <p:spPr>
          <a:xfrm>
            <a:off x="361102" y="188135"/>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lgn="ctr"/>
            <a:r>
              <a:rPr lang="en-US" dirty="0">
                <a:latin typeface="Calibri" panose="020F0502020204030204" pitchFamily="34" charset="0"/>
                <a:cs typeface="Calibri" panose="020F0502020204030204" pitchFamily="34" charset="0"/>
              </a:rPr>
              <a:t>STEAM framework</a:t>
            </a:r>
            <a:endParaRPr lang="en-GB" dirty="0"/>
          </a:p>
        </p:txBody>
      </p:sp>
      <p:sp>
        <p:nvSpPr>
          <p:cNvPr id="18" name="Rectangle: Rounded Corners 17">
            <a:extLst>
              <a:ext uri="{FF2B5EF4-FFF2-40B4-BE49-F238E27FC236}">
                <a16:creationId xmlns:a16="http://schemas.microsoft.com/office/drawing/2014/main" id="{F0C0F74C-3C07-FB6D-6499-E275E959D5B1}"/>
              </a:ext>
            </a:extLst>
          </p:cNvPr>
          <p:cNvSpPr/>
          <p:nvPr/>
        </p:nvSpPr>
        <p:spPr>
          <a:xfrm>
            <a:off x="2272620"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Conductor</a:t>
            </a:r>
          </a:p>
        </p:txBody>
      </p:sp>
      <p:sp>
        <p:nvSpPr>
          <p:cNvPr id="36" name="Rectangle: Rounded Corners 35">
            <a:extLst>
              <a:ext uri="{FF2B5EF4-FFF2-40B4-BE49-F238E27FC236}">
                <a16:creationId xmlns:a16="http://schemas.microsoft.com/office/drawing/2014/main" id="{7632B170-B8A4-B835-763E-A40C3013E1B5}"/>
              </a:ext>
            </a:extLst>
          </p:cNvPr>
          <p:cNvSpPr/>
          <p:nvPr/>
        </p:nvSpPr>
        <p:spPr>
          <a:xfrm>
            <a:off x="3841038"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Magnet</a:t>
            </a:r>
          </a:p>
        </p:txBody>
      </p:sp>
      <p:sp>
        <p:nvSpPr>
          <p:cNvPr id="37" name="Rectangle: Rounded Corners 36">
            <a:extLst>
              <a:ext uri="{FF2B5EF4-FFF2-40B4-BE49-F238E27FC236}">
                <a16:creationId xmlns:a16="http://schemas.microsoft.com/office/drawing/2014/main" id="{64C11D5A-DDBA-4352-1CC2-E485DB450BF3}"/>
              </a:ext>
            </a:extLst>
          </p:cNvPr>
          <p:cNvSpPr/>
          <p:nvPr/>
        </p:nvSpPr>
        <p:spPr>
          <a:xfrm>
            <a:off x="5373277"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Circuit</a:t>
            </a:r>
          </a:p>
        </p:txBody>
      </p:sp>
      <p:sp>
        <p:nvSpPr>
          <p:cNvPr id="44" name="Rectangle: Rounded Corners 43">
            <a:extLst>
              <a:ext uri="{FF2B5EF4-FFF2-40B4-BE49-F238E27FC236}">
                <a16:creationId xmlns:a16="http://schemas.microsoft.com/office/drawing/2014/main" id="{B160E16F-1DB7-0D29-A3FD-DBF6D192D33C}"/>
              </a:ext>
            </a:extLst>
          </p:cNvPr>
          <p:cNvSpPr/>
          <p:nvPr/>
        </p:nvSpPr>
        <p:spPr>
          <a:xfrm>
            <a:off x="2945653" y="3983328"/>
            <a:ext cx="3053651" cy="323894"/>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Cooperative-simulation</a:t>
            </a:r>
          </a:p>
        </p:txBody>
      </p:sp>
      <p:sp>
        <p:nvSpPr>
          <p:cNvPr id="45" name="Rectangle: Rounded Corners 44">
            <a:extLst>
              <a:ext uri="{FF2B5EF4-FFF2-40B4-BE49-F238E27FC236}">
                <a16:creationId xmlns:a16="http://schemas.microsoft.com/office/drawing/2014/main" id="{D14AF657-D3DD-DABB-F6CF-D0C7A3CF9F4D}"/>
              </a:ext>
            </a:extLst>
          </p:cNvPr>
          <p:cNvSpPr/>
          <p:nvPr/>
        </p:nvSpPr>
        <p:spPr>
          <a:xfrm>
            <a:off x="6871254" y="1235086"/>
            <a:ext cx="1510747"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(Consecutive) Analysis</a:t>
            </a:r>
          </a:p>
        </p:txBody>
      </p:sp>
      <p:sp>
        <p:nvSpPr>
          <p:cNvPr id="46" name="Rectangle: Rounded Corners 45">
            <a:extLst>
              <a:ext uri="{FF2B5EF4-FFF2-40B4-BE49-F238E27FC236}">
                <a16:creationId xmlns:a16="http://schemas.microsoft.com/office/drawing/2014/main" id="{3F6DEDF4-67AB-9A3C-814D-0F381870D16A}"/>
              </a:ext>
            </a:extLst>
          </p:cNvPr>
          <p:cNvSpPr/>
          <p:nvPr/>
        </p:nvSpPr>
        <p:spPr>
          <a:xfrm>
            <a:off x="8582925" y="1235086"/>
            <a:ext cx="1240525"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Parametric (analysis)</a:t>
            </a:r>
          </a:p>
        </p:txBody>
      </p:sp>
      <p:sp>
        <p:nvSpPr>
          <p:cNvPr id="47" name="Rectangle: Rounded Corners 46">
            <a:extLst>
              <a:ext uri="{FF2B5EF4-FFF2-40B4-BE49-F238E27FC236}">
                <a16:creationId xmlns:a16="http://schemas.microsoft.com/office/drawing/2014/main" id="{DB56EE2F-EBCE-32A3-7087-A1CE52A79270}"/>
              </a:ext>
            </a:extLst>
          </p:cNvPr>
          <p:cNvSpPr/>
          <p:nvPr/>
        </p:nvSpPr>
        <p:spPr>
          <a:xfrm>
            <a:off x="10177489" y="1235086"/>
            <a:ext cx="166526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(comparison to)</a:t>
            </a:r>
          </a:p>
          <a:p>
            <a:pPr algn="ctr"/>
            <a:r>
              <a:rPr lang="en-GB" sz="1600" dirty="0"/>
              <a:t>Measurements</a:t>
            </a:r>
          </a:p>
        </p:txBody>
      </p:sp>
      <p:sp>
        <p:nvSpPr>
          <p:cNvPr id="51" name="Rectangle 50">
            <a:extLst>
              <a:ext uri="{FF2B5EF4-FFF2-40B4-BE49-F238E27FC236}">
                <a16:creationId xmlns:a16="http://schemas.microsoft.com/office/drawing/2014/main" id="{4BE85A5F-120C-22CA-E7B7-27E96D25465B}"/>
              </a:ext>
            </a:extLst>
          </p:cNvPr>
          <p:cNvSpPr/>
          <p:nvPr/>
        </p:nvSpPr>
        <p:spPr>
          <a:xfrm>
            <a:off x="8551174" y="2255229"/>
            <a:ext cx="1325372"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Dakota***</a:t>
            </a:r>
          </a:p>
        </p:txBody>
      </p:sp>
      <p:sp>
        <p:nvSpPr>
          <p:cNvPr id="54" name="Rectangle 53">
            <a:extLst>
              <a:ext uri="{FF2B5EF4-FFF2-40B4-BE49-F238E27FC236}">
                <a16:creationId xmlns:a16="http://schemas.microsoft.com/office/drawing/2014/main" id="{ADCF2E24-DB50-8E23-D3CB-ACB1F3579D76}"/>
              </a:ext>
            </a:extLst>
          </p:cNvPr>
          <p:cNvSpPr/>
          <p:nvPr/>
        </p:nvSpPr>
        <p:spPr>
          <a:xfrm>
            <a:off x="10177487" y="1875594"/>
            <a:ext cx="166526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68" name="Rectangle 67">
            <a:extLst>
              <a:ext uri="{FF2B5EF4-FFF2-40B4-BE49-F238E27FC236}">
                <a16:creationId xmlns:a16="http://schemas.microsoft.com/office/drawing/2014/main" id="{4639711E-38F0-08CB-55E9-63AC5169BEF6}"/>
              </a:ext>
            </a:extLst>
          </p:cNvPr>
          <p:cNvSpPr/>
          <p:nvPr/>
        </p:nvSpPr>
        <p:spPr>
          <a:xfrm>
            <a:off x="2272622" y="3394418"/>
            <a:ext cx="2120588"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Materials properties</a:t>
            </a:r>
          </a:p>
        </p:txBody>
      </p:sp>
      <p:sp>
        <p:nvSpPr>
          <p:cNvPr id="69" name="Rectangle 68">
            <a:extLst>
              <a:ext uri="{FF2B5EF4-FFF2-40B4-BE49-F238E27FC236}">
                <a16:creationId xmlns:a16="http://schemas.microsoft.com/office/drawing/2014/main" id="{2464D69C-D23A-6112-1F3F-D04026830FFF}"/>
              </a:ext>
            </a:extLst>
          </p:cNvPr>
          <p:cNvSpPr/>
          <p:nvPr/>
        </p:nvSpPr>
        <p:spPr>
          <a:xfrm>
            <a:off x="2280211" y="2615416"/>
            <a:ext cx="1320536"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1600" dirty="0">
                <a:solidFill>
                  <a:srgbClr val="000000"/>
                </a:solidFill>
                <a:latin typeface="Calibri" panose="020F0502020204030204" pitchFamily="34" charset="0"/>
                <a:cs typeface="Calibri" panose="020F0502020204030204" pitchFamily="34" charset="0"/>
              </a:rPr>
              <a:t>PyBBQ</a:t>
            </a:r>
          </a:p>
        </p:txBody>
      </p:sp>
      <p:sp>
        <p:nvSpPr>
          <p:cNvPr id="70" name="Rectangle 69">
            <a:extLst>
              <a:ext uri="{FF2B5EF4-FFF2-40B4-BE49-F238E27FC236}">
                <a16:creationId xmlns:a16="http://schemas.microsoft.com/office/drawing/2014/main" id="{943AF310-4BFC-01B1-E3A6-544FCD21A78D}"/>
              </a:ext>
            </a:extLst>
          </p:cNvPr>
          <p:cNvSpPr/>
          <p:nvPr/>
        </p:nvSpPr>
        <p:spPr>
          <a:xfrm>
            <a:off x="2277794" y="2254426"/>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1600" dirty="0">
                <a:solidFill>
                  <a:srgbClr val="000000"/>
                </a:solidFill>
                <a:latin typeface="Calibri" panose="020F0502020204030204" pitchFamily="34" charset="0"/>
                <a:cs typeface="Calibri" panose="020F0502020204030204" pitchFamily="34" charset="0"/>
              </a:rPr>
              <a:t>LEDET</a:t>
            </a:r>
          </a:p>
        </p:txBody>
      </p:sp>
      <p:sp>
        <p:nvSpPr>
          <p:cNvPr id="71" name="Rectangle 70">
            <a:extLst>
              <a:ext uri="{FF2B5EF4-FFF2-40B4-BE49-F238E27FC236}">
                <a16:creationId xmlns:a16="http://schemas.microsoft.com/office/drawing/2014/main" id="{6C0E8E44-0DF0-DF82-341E-50EDA95E3AA3}"/>
              </a:ext>
            </a:extLst>
          </p:cNvPr>
          <p:cNvSpPr/>
          <p:nvPr/>
        </p:nvSpPr>
        <p:spPr>
          <a:xfrm>
            <a:off x="3843456" y="2254426"/>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LEDET</a:t>
            </a:r>
          </a:p>
        </p:txBody>
      </p:sp>
      <p:sp>
        <p:nvSpPr>
          <p:cNvPr id="72" name="Rectangle 71">
            <a:extLst>
              <a:ext uri="{FF2B5EF4-FFF2-40B4-BE49-F238E27FC236}">
                <a16:creationId xmlns:a16="http://schemas.microsoft.com/office/drawing/2014/main" id="{C87AA166-0E52-5AE1-1242-C13EC291FB1D}"/>
              </a:ext>
            </a:extLst>
          </p:cNvPr>
          <p:cNvSpPr/>
          <p:nvPr/>
        </p:nvSpPr>
        <p:spPr>
          <a:xfrm>
            <a:off x="3843456" y="2615416"/>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ProteCCT</a:t>
            </a:r>
          </a:p>
        </p:txBody>
      </p:sp>
      <p:sp>
        <p:nvSpPr>
          <p:cNvPr id="73" name="Rectangle 72">
            <a:extLst>
              <a:ext uri="{FF2B5EF4-FFF2-40B4-BE49-F238E27FC236}">
                <a16:creationId xmlns:a16="http://schemas.microsoft.com/office/drawing/2014/main" id="{B3210775-4B07-6290-A0BE-06C38F0AFEE3}"/>
              </a:ext>
            </a:extLst>
          </p:cNvPr>
          <p:cNvSpPr/>
          <p:nvPr/>
        </p:nvSpPr>
        <p:spPr>
          <a:xfrm>
            <a:off x="3843456" y="2993331"/>
            <a:ext cx="1320534"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SIGMA</a:t>
            </a:r>
          </a:p>
        </p:txBody>
      </p:sp>
      <p:sp>
        <p:nvSpPr>
          <p:cNvPr id="74" name="Rectangle 73">
            <a:extLst>
              <a:ext uri="{FF2B5EF4-FFF2-40B4-BE49-F238E27FC236}">
                <a16:creationId xmlns:a16="http://schemas.microsoft.com/office/drawing/2014/main" id="{5A81A75A-16C5-DFCB-24B2-3D29BC27C430}"/>
              </a:ext>
            </a:extLst>
          </p:cNvPr>
          <p:cNvSpPr/>
          <p:nvPr/>
        </p:nvSpPr>
        <p:spPr>
          <a:xfrm>
            <a:off x="3843456" y="1875594"/>
            <a:ext cx="1320534"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FiQuS</a:t>
            </a:r>
          </a:p>
        </p:txBody>
      </p:sp>
      <p:sp>
        <p:nvSpPr>
          <p:cNvPr id="75" name="Rectangle 74">
            <a:extLst>
              <a:ext uri="{FF2B5EF4-FFF2-40B4-BE49-F238E27FC236}">
                <a16:creationId xmlns:a16="http://schemas.microsoft.com/office/drawing/2014/main" id="{78AFB803-F317-700C-CDE8-5282025C9C80}"/>
              </a:ext>
            </a:extLst>
          </p:cNvPr>
          <p:cNvSpPr/>
          <p:nvPr/>
        </p:nvSpPr>
        <p:spPr>
          <a:xfrm>
            <a:off x="5373277" y="1875594"/>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PSPICE**</a:t>
            </a:r>
            <a:endParaRPr lang="en-US" baseline="30000" dirty="0">
              <a:solidFill>
                <a:srgbClr val="000000"/>
              </a:solidFill>
              <a:latin typeface="Calibri" panose="020F0502020204030204" pitchFamily="34" charset="0"/>
              <a:cs typeface="Calibri" panose="020F0502020204030204" pitchFamily="34" charset="0"/>
            </a:endParaRPr>
          </a:p>
        </p:txBody>
      </p:sp>
      <p:sp>
        <p:nvSpPr>
          <p:cNvPr id="76" name="Rectangle 75">
            <a:extLst>
              <a:ext uri="{FF2B5EF4-FFF2-40B4-BE49-F238E27FC236}">
                <a16:creationId xmlns:a16="http://schemas.microsoft.com/office/drawing/2014/main" id="{A79BAB33-BD11-4B59-CDF7-2E5DCF6CD8BE}"/>
              </a:ext>
            </a:extLst>
          </p:cNvPr>
          <p:cNvSpPr/>
          <p:nvPr/>
        </p:nvSpPr>
        <p:spPr>
          <a:xfrm>
            <a:off x="2957223" y="4392428"/>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COSIM</a:t>
            </a:r>
          </a:p>
        </p:txBody>
      </p:sp>
      <p:sp>
        <p:nvSpPr>
          <p:cNvPr id="77" name="Rectangle 76">
            <a:extLst>
              <a:ext uri="{FF2B5EF4-FFF2-40B4-BE49-F238E27FC236}">
                <a16:creationId xmlns:a16="http://schemas.microsoft.com/office/drawing/2014/main" id="{267E77FA-7F6F-2042-A26A-AFD67D8F0676}"/>
              </a:ext>
            </a:extLst>
          </p:cNvPr>
          <p:cNvSpPr/>
          <p:nvPr/>
        </p:nvSpPr>
        <p:spPr>
          <a:xfrm>
            <a:off x="2277794" y="1875594"/>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BBQ</a:t>
            </a:r>
          </a:p>
        </p:txBody>
      </p:sp>
      <p:sp>
        <p:nvSpPr>
          <p:cNvPr id="78" name="Rectangle 77">
            <a:extLst>
              <a:ext uri="{FF2B5EF4-FFF2-40B4-BE49-F238E27FC236}">
                <a16:creationId xmlns:a16="http://schemas.microsoft.com/office/drawing/2014/main" id="{9D060E0E-8AF7-470C-1DAC-FA03F2E50A35}"/>
              </a:ext>
            </a:extLst>
          </p:cNvPr>
          <p:cNvSpPr/>
          <p:nvPr/>
        </p:nvSpPr>
        <p:spPr>
          <a:xfrm>
            <a:off x="6948613" y="1875594"/>
            <a:ext cx="132537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79" name="Rectangle 78">
            <a:extLst>
              <a:ext uri="{FF2B5EF4-FFF2-40B4-BE49-F238E27FC236}">
                <a16:creationId xmlns:a16="http://schemas.microsoft.com/office/drawing/2014/main" id="{6850DA35-F72C-1801-5DAE-FCF800052C7B}"/>
              </a:ext>
            </a:extLst>
          </p:cNvPr>
          <p:cNvSpPr/>
          <p:nvPr/>
        </p:nvSpPr>
        <p:spPr>
          <a:xfrm>
            <a:off x="8551176" y="1875594"/>
            <a:ext cx="132537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80" name="Rectangle 79">
            <a:extLst>
              <a:ext uri="{FF2B5EF4-FFF2-40B4-BE49-F238E27FC236}">
                <a16:creationId xmlns:a16="http://schemas.microsoft.com/office/drawing/2014/main" id="{E4E3539A-1907-1F45-F0B0-FEBD4544280F}"/>
              </a:ext>
            </a:extLst>
          </p:cNvPr>
          <p:cNvSpPr/>
          <p:nvPr/>
        </p:nvSpPr>
        <p:spPr>
          <a:xfrm>
            <a:off x="4516968" y="3402258"/>
            <a:ext cx="217452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PSPICE library</a:t>
            </a:r>
          </a:p>
        </p:txBody>
      </p:sp>
      <p:sp>
        <p:nvSpPr>
          <p:cNvPr id="33" name="TextBox 32">
            <a:extLst>
              <a:ext uri="{FF2B5EF4-FFF2-40B4-BE49-F238E27FC236}">
                <a16:creationId xmlns:a16="http://schemas.microsoft.com/office/drawing/2014/main" id="{D57884E8-4D7B-B39A-DEEF-94DA1B0885A8}"/>
              </a:ext>
            </a:extLst>
          </p:cNvPr>
          <p:cNvSpPr txBox="1"/>
          <p:nvPr/>
        </p:nvSpPr>
        <p:spPr>
          <a:xfrm>
            <a:off x="3604623" y="5971831"/>
            <a:ext cx="8707255" cy="307777"/>
          </a:xfrm>
          <a:prstGeom prst="rect">
            <a:avLst/>
          </a:prstGeom>
          <a:noFill/>
        </p:spPr>
        <p:txBody>
          <a:bodyPr wrap="none" rtlCol="0">
            <a:spAutoFit/>
          </a:bodyPr>
          <a:lstStyle/>
          <a:p>
            <a:r>
              <a:rPr lang="en-GB" sz="1400" dirty="0"/>
              <a:t>* Text based (YAML) and Roxie files, and tdms files, ** Commercial circuit solver, *** Tool from Sandia Labs </a:t>
            </a:r>
          </a:p>
        </p:txBody>
      </p:sp>
      <p:sp>
        <p:nvSpPr>
          <p:cNvPr id="82" name="Rectangle 81">
            <a:extLst>
              <a:ext uri="{FF2B5EF4-FFF2-40B4-BE49-F238E27FC236}">
                <a16:creationId xmlns:a16="http://schemas.microsoft.com/office/drawing/2014/main" id="{0934D063-47C0-99B3-8E7C-52A0C64EDEE5}"/>
              </a:ext>
            </a:extLst>
          </p:cNvPr>
          <p:cNvSpPr/>
          <p:nvPr/>
        </p:nvSpPr>
        <p:spPr>
          <a:xfrm>
            <a:off x="5127565" y="5111128"/>
            <a:ext cx="1743477"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84" name="Rectangle 83">
            <a:extLst>
              <a:ext uri="{FF2B5EF4-FFF2-40B4-BE49-F238E27FC236}">
                <a16:creationId xmlns:a16="http://schemas.microsoft.com/office/drawing/2014/main" id="{C9EB7DCE-556A-A02E-A3A5-1C4354C12E3D}"/>
              </a:ext>
            </a:extLst>
          </p:cNvPr>
          <p:cNvSpPr/>
          <p:nvPr/>
        </p:nvSpPr>
        <p:spPr>
          <a:xfrm>
            <a:off x="356592" y="1875594"/>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Conductor</a:t>
            </a:r>
          </a:p>
        </p:txBody>
      </p:sp>
      <p:sp>
        <p:nvSpPr>
          <p:cNvPr id="88" name="Rectangle: Rounded Corners 87">
            <a:extLst>
              <a:ext uri="{FF2B5EF4-FFF2-40B4-BE49-F238E27FC236}">
                <a16:creationId xmlns:a16="http://schemas.microsoft.com/office/drawing/2014/main" id="{9CF0FD99-E0D2-DB17-4B91-F0AF9542B5FD}"/>
              </a:ext>
            </a:extLst>
          </p:cNvPr>
          <p:cNvSpPr/>
          <p:nvPr/>
        </p:nvSpPr>
        <p:spPr>
          <a:xfrm>
            <a:off x="353639" y="1235086"/>
            <a:ext cx="1325371" cy="558800"/>
          </a:xfrm>
          <a:prstGeom prst="roundRect">
            <a:avLst/>
          </a:prstGeom>
          <a:ln>
            <a:no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en-GB" sz="1600" dirty="0"/>
              <a:t>Input Data*</a:t>
            </a:r>
          </a:p>
        </p:txBody>
      </p:sp>
      <p:sp>
        <p:nvSpPr>
          <p:cNvPr id="90" name="Rectangle 89">
            <a:extLst>
              <a:ext uri="{FF2B5EF4-FFF2-40B4-BE49-F238E27FC236}">
                <a16:creationId xmlns:a16="http://schemas.microsoft.com/office/drawing/2014/main" id="{A3D64E68-84F3-5856-2325-37A948949BED}"/>
              </a:ext>
            </a:extLst>
          </p:cNvPr>
          <p:cNvSpPr/>
          <p:nvPr/>
        </p:nvSpPr>
        <p:spPr>
          <a:xfrm>
            <a:off x="356592" y="2261271"/>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Magnet</a:t>
            </a:r>
          </a:p>
        </p:txBody>
      </p:sp>
      <p:sp>
        <p:nvSpPr>
          <p:cNvPr id="91" name="Rectangle 90">
            <a:extLst>
              <a:ext uri="{FF2B5EF4-FFF2-40B4-BE49-F238E27FC236}">
                <a16:creationId xmlns:a16="http://schemas.microsoft.com/office/drawing/2014/main" id="{4BFF4CC6-D9CA-6B93-DE87-32681147A40C}"/>
              </a:ext>
            </a:extLst>
          </p:cNvPr>
          <p:cNvSpPr/>
          <p:nvPr/>
        </p:nvSpPr>
        <p:spPr>
          <a:xfrm>
            <a:off x="356592" y="2646948"/>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Circuit</a:t>
            </a:r>
          </a:p>
        </p:txBody>
      </p:sp>
      <p:sp>
        <p:nvSpPr>
          <p:cNvPr id="92" name="Rectangle 91">
            <a:extLst>
              <a:ext uri="{FF2B5EF4-FFF2-40B4-BE49-F238E27FC236}">
                <a16:creationId xmlns:a16="http://schemas.microsoft.com/office/drawing/2014/main" id="{17905F2A-E67A-E850-B90D-F18C0F7E0325}"/>
              </a:ext>
            </a:extLst>
          </p:cNvPr>
          <p:cNvSpPr/>
          <p:nvPr/>
        </p:nvSpPr>
        <p:spPr>
          <a:xfrm>
            <a:off x="356592" y="3418302"/>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Analysis</a:t>
            </a:r>
          </a:p>
        </p:txBody>
      </p:sp>
      <p:sp>
        <p:nvSpPr>
          <p:cNvPr id="93" name="Rectangle 92">
            <a:extLst>
              <a:ext uri="{FF2B5EF4-FFF2-40B4-BE49-F238E27FC236}">
                <a16:creationId xmlns:a16="http://schemas.microsoft.com/office/drawing/2014/main" id="{128150A7-C573-9C79-415A-CE13662EF8E3}"/>
              </a:ext>
            </a:extLst>
          </p:cNvPr>
          <p:cNvSpPr/>
          <p:nvPr/>
        </p:nvSpPr>
        <p:spPr>
          <a:xfrm>
            <a:off x="356592" y="3803979"/>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Parametric</a:t>
            </a:r>
          </a:p>
        </p:txBody>
      </p:sp>
      <p:sp>
        <p:nvSpPr>
          <p:cNvPr id="94" name="Rectangle 93">
            <a:extLst>
              <a:ext uri="{FF2B5EF4-FFF2-40B4-BE49-F238E27FC236}">
                <a16:creationId xmlns:a16="http://schemas.microsoft.com/office/drawing/2014/main" id="{93AEE00F-4665-7395-3951-6BCA9BB54342}"/>
              </a:ext>
            </a:extLst>
          </p:cNvPr>
          <p:cNvSpPr/>
          <p:nvPr/>
        </p:nvSpPr>
        <p:spPr>
          <a:xfrm>
            <a:off x="356593" y="4189656"/>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Meas. config</a:t>
            </a:r>
          </a:p>
        </p:txBody>
      </p:sp>
      <p:sp>
        <p:nvSpPr>
          <p:cNvPr id="95" name="Rectangle 94">
            <a:extLst>
              <a:ext uri="{FF2B5EF4-FFF2-40B4-BE49-F238E27FC236}">
                <a16:creationId xmlns:a16="http://schemas.microsoft.com/office/drawing/2014/main" id="{6CFB9FED-206D-EB21-7294-27A09740C1E5}"/>
              </a:ext>
            </a:extLst>
          </p:cNvPr>
          <p:cNvSpPr/>
          <p:nvPr/>
        </p:nvSpPr>
        <p:spPr>
          <a:xfrm>
            <a:off x="356592" y="3032625"/>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Co-sim.</a:t>
            </a:r>
          </a:p>
        </p:txBody>
      </p:sp>
      <p:sp>
        <p:nvSpPr>
          <p:cNvPr id="96" name="Rectangle 95">
            <a:extLst>
              <a:ext uri="{FF2B5EF4-FFF2-40B4-BE49-F238E27FC236}">
                <a16:creationId xmlns:a16="http://schemas.microsoft.com/office/drawing/2014/main" id="{3186CA40-AE8D-5D65-8F4B-F6BA0B62B7D7}"/>
              </a:ext>
            </a:extLst>
          </p:cNvPr>
          <p:cNvSpPr/>
          <p:nvPr/>
        </p:nvSpPr>
        <p:spPr>
          <a:xfrm>
            <a:off x="356591" y="4575331"/>
            <a:ext cx="1368000"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Meas. data</a:t>
            </a:r>
          </a:p>
        </p:txBody>
      </p:sp>
      <p:sp>
        <p:nvSpPr>
          <p:cNvPr id="97" name="TextBox 96">
            <a:extLst>
              <a:ext uri="{FF2B5EF4-FFF2-40B4-BE49-F238E27FC236}">
                <a16:creationId xmlns:a16="http://schemas.microsoft.com/office/drawing/2014/main" id="{66222550-EDBA-2112-5590-81C7FA7E4CD9}"/>
              </a:ext>
            </a:extLst>
          </p:cNvPr>
          <p:cNvSpPr txBox="1"/>
          <p:nvPr/>
        </p:nvSpPr>
        <p:spPr>
          <a:xfrm>
            <a:off x="8287481" y="5443252"/>
            <a:ext cx="3926075" cy="307777"/>
          </a:xfrm>
          <a:prstGeom prst="rect">
            <a:avLst/>
          </a:prstGeom>
          <a:noFill/>
        </p:spPr>
        <p:txBody>
          <a:bodyPr wrap="none" rtlCol="0">
            <a:spAutoFit/>
          </a:bodyPr>
          <a:lstStyle/>
          <a:p>
            <a:r>
              <a:rPr lang="en-GB" sz="1400" dirty="0"/>
              <a:t>some functionality is under active development</a:t>
            </a:r>
          </a:p>
        </p:txBody>
      </p:sp>
      <p:sp>
        <p:nvSpPr>
          <p:cNvPr id="98" name="Rectangle 97">
            <a:extLst>
              <a:ext uri="{FF2B5EF4-FFF2-40B4-BE49-F238E27FC236}">
                <a16:creationId xmlns:a16="http://schemas.microsoft.com/office/drawing/2014/main" id="{7D7B414D-01B4-8C93-3918-AAA094D70731}"/>
              </a:ext>
            </a:extLst>
          </p:cNvPr>
          <p:cNvSpPr/>
          <p:nvPr/>
        </p:nvSpPr>
        <p:spPr>
          <a:xfrm>
            <a:off x="5373277" y="2253525"/>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99" name="Rectangle 98">
            <a:extLst>
              <a:ext uri="{FF2B5EF4-FFF2-40B4-BE49-F238E27FC236}">
                <a16:creationId xmlns:a16="http://schemas.microsoft.com/office/drawing/2014/main" id="{2F53FDB5-A2EC-AA78-B456-346CEFFF472D}"/>
              </a:ext>
            </a:extLst>
          </p:cNvPr>
          <p:cNvSpPr/>
          <p:nvPr/>
        </p:nvSpPr>
        <p:spPr>
          <a:xfrm>
            <a:off x="4673932" y="4383079"/>
            <a:ext cx="1325371"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STEAM SDK</a:t>
            </a:r>
          </a:p>
        </p:txBody>
      </p:sp>
      <p:sp>
        <p:nvSpPr>
          <p:cNvPr id="138" name="Rectangle 137">
            <a:extLst>
              <a:ext uri="{FF2B5EF4-FFF2-40B4-BE49-F238E27FC236}">
                <a16:creationId xmlns:a16="http://schemas.microsoft.com/office/drawing/2014/main" id="{2EABA4DE-99EB-3460-3D24-FE46F5CA87A0}"/>
              </a:ext>
            </a:extLst>
          </p:cNvPr>
          <p:cNvSpPr/>
          <p:nvPr/>
        </p:nvSpPr>
        <p:spPr>
          <a:xfrm>
            <a:off x="5373277" y="2620996"/>
            <a:ext cx="1320535" cy="292725"/>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dirty="0">
                <a:solidFill>
                  <a:srgbClr val="000000"/>
                </a:solidFill>
                <a:latin typeface="Calibri" panose="020F0502020204030204" pitchFamily="34" charset="0"/>
                <a:cs typeface="Calibri" panose="020F0502020204030204" pitchFamily="34" charset="0"/>
              </a:rPr>
              <a:t>SING</a:t>
            </a:r>
          </a:p>
        </p:txBody>
      </p:sp>
      <p:grpSp>
        <p:nvGrpSpPr>
          <p:cNvPr id="3" name="Group 2">
            <a:extLst>
              <a:ext uri="{FF2B5EF4-FFF2-40B4-BE49-F238E27FC236}">
                <a16:creationId xmlns:a16="http://schemas.microsoft.com/office/drawing/2014/main" id="{F1F326F0-1B8F-1A9C-701A-9187F82ED924}"/>
              </a:ext>
            </a:extLst>
          </p:cNvPr>
          <p:cNvGrpSpPr/>
          <p:nvPr/>
        </p:nvGrpSpPr>
        <p:grpSpPr>
          <a:xfrm>
            <a:off x="555244" y="1754438"/>
            <a:ext cx="11113024" cy="3655004"/>
            <a:chOff x="555244" y="1754438"/>
            <a:chExt cx="11113024" cy="3655004"/>
          </a:xfrm>
        </p:grpSpPr>
        <p:grpSp>
          <p:nvGrpSpPr>
            <p:cNvPr id="38" name="Group 37">
              <a:extLst>
                <a:ext uri="{FF2B5EF4-FFF2-40B4-BE49-F238E27FC236}">
                  <a16:creationId xmlns:a16="http://schemas.microsoft.com/office/drawing/2014/main" id="{F74F2680-79EC-56BA-D7D6-BFD0FEDD7D2E}"/>
                </a:ext>
              </a:extLst>
            </p:cNvPr>
            <p:cNvGrpSpPr/>
            <p:nvPr/>
          </p:nvGrpSpPr>
          <p:grpSpPr>
            <a:xfrm>
              <a:off x="555244" y="1754438"/>
              <a:ext cx="11113024" cy="3655004"/>
              <a:chOff x="555244" y="1754438"/>
              <a:chExt cx="11113024" cy="3655004"/>
            </a:xfrm>
          </p:grpSpPr>
          <p:pic>
            <p:nvPicPr>
              <p:cNvPr id="107" name="Picture 2" descr="MATLAB logo and symbol, meaning, history, PNG">
                <a:extLst>
                  <a:ext uri="{FF2B5EF4-FFF2-40B4-BE49-F238E27FC236}">
                    <a16:creationId xmlns:a16="http://schemas.microsoft.com/office/drawing/2014/main" id="{1A43687D-C298-9E24-CB54-B91C87B80672}"/>
                  </a:ext>
                </a:extLst>
              </p:cNvPr>
              <p:cNvPicPr>
                <a:picLocks noChangeAspect="1" noChangeArrowheads="1"/>
              </p:cNvPicPr>
              <p:nvPr/>
            </p:nvPicPr>
            <p:blipFill rotWithShape="1">
              <a:blip r:embed="rId2" cstate="hqprint">
                <a:extLst>
                  <a:ext uri="{28A0092B-C50C-407E-A947-70E740481C1C}">
                    <a14:useLocalDpi xmlns:a14="http://schemas.microsoft.com/office/drawing/2010/main" val="0"/>
                  </a:ext>
                </a:extLst>
              </a:blip>
              <a:srcRect t="27131" b="26027"/>
              <a:stretch/>
            </p:blipFill>
            <p:spPr bwMode="auto">
              <a:xfrm>
                <a:off x="2320642" y="2153780"/>
                <a:ext cx="1278300" cy="3368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8" name="Picture 127">
                <a:extLst>
                  <a:ext uri="{FF2B5EF4-FFF2-40B4-BE49-F238E27FC236}">
                    <a16:creationId xmlns:a16="http://schemas.microsoft.com/office/drawing/2014/main" id="{F6FE4DA9-B0E5-B5DE-01AD-100EFE8FD2F4}"/>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816609" y="2829037"/>
                <a:ext cx="245365" cy="456825"/>
              </a:xfrm>
              <a:prstGeom prst="rect">
                <a:avLst/>
              </a:prstGeom>
            </p:spPr>
          </p:pic>
          <p:pic>
            <p:nvPicPr>
              <p:cNvPr id="100" name="Picture 99">
                <a:extLst>
                  <a:ext uri="{FF2B5EF4-FFF2-40B4-BE49-F238E27FC236}">
                    <a16:creationId xmlns:a16="http://schemas.microsoft.com/office/drawing/2014/main" id="{1E4965BF-8712-F360-D4CF-47CC7E3E47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244" y="1890428"/>
                <a:ext cx="1107063" cy="3832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1" name="Picture 100">
                <a:extLst>
                  <a:ext uri="{FF2B5EF4-FFF2-40B4-BE49-F238E27FC236}">
                    <a16:creationId xmlns:a16="http://schemas.microsoft.com/office/drawing/2014/main" id="{69D51D9F-9AAD-68C2-01D2-120DCD4611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737" y="2305926"/>
                <a:ext cx="1107063" cy="3832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 name="Picture 101">
                <a:extLst>
                  <a:ext uri="{FF2B5EF4-FFF2-40B4-BE49-F238E27FC236}">
                    <a16:creationId xmlns:a16="http://schemas.microsoft.com/office/drawing/2014/main" id="{8D1A90D4-98D3-1D88-BDB6-12B2EF4503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561" y="2724899"/>
                <a:ext cx="1107063" cy="3832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 name="Picture 102">
                <a:extLst>
                  <a:ext uri="{FF2B5EF4-FFF2-40B4-BE49-F238E27FC236}">
                    <a16:creationId xmlns:a16="http://schemas.microsoft.com/office/drawing/2014/main" id="{27EC1049-C7DC-6F22-FCEB-5688861F65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529" y="3186064"/>
                <a:ext cx="1107063" cy="3832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4" name="Picture 103">
                <a:extLst>
                  <a:ext uri="{FF2B5EF4-FFF2-40B4-BE49-F238E27FC236}">
                    <a16:creationId xmlns:a16="http://schemas.microsoft.com/office/drawing/2014/main" id="{72123240-DD0C-0C07-F19B-BCA0AAFCF9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529" y="3600114"/>
                <a:ext cx="1107063" cy="3832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5" name="Picture 104">
                <a:extLst>
                  <a:ext uri="{FF2B5EF4-FFF2-40B4-BE49-F238E27FC236}">
                    <a16:creationId xmlns:a16="http://schemas.microsoft.com/office/drawing/2014/main" id="{6DF8051E-B600-B223-4511-6EF453D103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239" y="4078741"/>
                <a:ext cx="1107063" cy="3832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6" name="Picture 6" descr="Serie de Talleres de COMSOL Multiphysics en P.R. – IEEE Puerto Rico &amp;amp;  Caribbean Section">
                <a:extLst>
                  <a:ext uri="{FF2B5EF4-FFF2-40B4-BE49-F238E27FC236}">
                    <a16:creationId xmlns:a16="http://schemas.microsoft.com/office/drawing/2014/main" id="{1E248F97-99A4-BC14-31B1-C3A9D2619A95}"/>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2292396" y="1793990"/>
                <a:ext cx="1328904" cy="3308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4" name="Picture 2">
                <a:extLst>
                  <a:ext uri="{FF2B5EF4-FFF2-40B4-BE49-F238E27FC236}">
                    <a16:creationId xmlns:a16="http://schemas.microsoft.com/office/drawing/2014/main" id="{F16C7BC7-EB35-D905-0C33-7B36023645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90231" y="2565325"/>
                <a:ext cx="1299885" cy="385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5" name="TextBox 114">
                <a:extLst>
                  <a:ext uri="{FF2B5EF4-FFF2-40B4-BE49-F238E27FC236}">
                    <a16:creationId xmlns:a16="http://schemas.microsoft.com/office/drawing/2014/main" id="{30432D2F-E74F-4357-3F60-056FB4B23DA5}"/>
                  </a:ext>
                </a:extLst>
              </p:cNvPr>
              <p:cNvSpPr txBox="1"/>
              <p:nvPr/>
            </p:nvSpPr>
            <p:spPr>
              <a:xfrm>
                <a:off x="3811695" y="1846731"/>
                <a:ext cx="1413329" cy="271473"/>
              </a:xfrm>
              <a:prstGeom prst="rect">
                <a:avLst/>
              </a:prstGeom>
              <a:solidFill>
                <a:schemeClr val="bg1"/>
              </a:solidFill>
            </p:spPr>
            <p:txBody>
              <a:bodyPr vert="horz" lIns="45720" tIns="0" rIns="45720" bIns="0" anchor="b">
                <a:normAutofit lnSpcReduction="10000"/>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1800" b="1" dirty="0" err="1">
                    <a:solidFill>
                      <a:schemeClr val="accent1">
                        <a:lumMod val="10000"/>
                      </a:schemeClr>
                    </a:solidFill>
                    <a:latin typeface="Calibri" panose="020F0502020204030204" pitchFamily="34" charset="0"/>
                    <a:ea typeface="Calibri" panose="020F0502020204030204" pitchFamily="34" charset="0"/>
                  </a:rPr>
                  <a:t>Gmsh+</a:t>
                </a:r>
                <a:r>
                  <a:rPr lang="en-GB" sz="1800" b="1" dirty="0" err="1">
                    <a:solidFill>
                      <a:schemeClr val="accent1">
                        <a:lumMod val="10000"/>
                      </a:schemeClr>
                    </a:solidFill>
                    <a:effectLst/>
                    <a:latin typeface="Calibri" panose="020F0502020204030204" pitchFamily="34" charset="0"/>
                    <a:ea typeface="Calibri" panose="020F0502020204030204" pitchFamily="34" charset="0"/>
                  </a:rPr>
                  <a:t>GetDP</a:t>
                </a:r>
                <a:endParaRPr lang="en-GB" sz="1800" b="1" dirty="0">
                  <a:solidFill>
                    <a:schemeClr val="accent1">
                      <a:lumMod val="10000"/>
                    </a:schemeClr>
                  </a:solidFill>
                  <a:effectLst/>
                  <a:latin typeface="Calibri" panose="020F0502020204030204" pitchFamily="34" charset="0"/>
                  <a:ea typeface="Calibri" panose="020F0502020204030204" pitchFamily="34" charset="0"/>
                </a:endParaRPr>
              </a:p>
            </p:txBody>
          </p:sp>
          <p:pic>
            <p:nvPicPr>
              <p:cNvPr id="116" name="Picture 2" descr="MATLAB logo and symbol, meaning, history, PNG">
                <a:extLst>
                  <a:ext uri="{FF2B5EF4-FFF2-40B4-BE49-F238E27FC236}">
                    <a16:creationId xmlns:a16="http://schemas.microsoft.com/office/drawing/2014/main" id="{FD71DF60-E678-A2DE-A787-6D0BF1271C0F}"/>
                  </a:ext>
                </a:extLst>
              </p:cNvPr>
              <p:cNvPicPr>
                <a:picLocks noChangeAspect="1" noChangeArrowheads="1"/>
              </p:cNvPicPr>
              <p:nvPr/>
            </p:nvPicPr>
            <p:blipFill rotWithShape="1">
              <a:blip r:embed="rId2" cstate="hqprint">
                <a:extLst>
                  <a:ext uri="{28A0092B-C50C-407E-A947-70E740481C1C}">
                    <a14:useLocalDpi xmlns:a14="http://schemas.microsoft.com/office/drawing/2010/main" val="0"/>
                  </a:ext>
                </a:extLst>
              </a:blip>
              <a:srcRect t="27131" b="26027"/>
              <a:stretch/>
            </p:blipFill>
            <p:spPr bwMode="auto">
              <a:xfrm>
                <a:off x="3850463" y="2191992"/>
                <a:ext cx="1278300" cy="3368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7" name="Picture 2" descr="MATLAB logo and symbol, meaning, history, PNG">
                <a:extLst>
                  <a:ext uri="{FF2B5EF4-FFF2-40B4-BE49-F238E27FC236}">
                    <a16:creationId xmlns:a16="http://schemas.microsoft.com/office/drawing/2014/main" id="{4775B72F-CEF3-CE0B-952F-A1FB731C2B7C}"/>
                  </a:ext>
                </a:extLst>
              </p:cNvPr>
              <p:cNvPicPr>
                <a:picLocks noChangeAspect="1" noChangeArrowheads="1"/>
              </p:cNvPicPr>
              <p:nvPr/>
            </p:nvPicPr>
            <p:blipFill rotWithShape="1">
              <a:blip r:embed="rId2" cstate="hqprint">
                <a:extLst>
                  <a:ext uri="{28A0092B-C50C-407E-A947-70E740481C1C}">
                    <a14:useLocalDpi xmlns:a14="http://schemas.microsoft.com/office/drawing/2010/main" val="0"/>
                  </a:ext>
                </a:extLst>
              </a:blip>
              <a:srcRect t="27131" b="26027"/>
              <a:stretch/>
            </p:blipFill>
            <p:spPr bwMode="auto">
              <a:xfrm>
                <a:off x="3865965" y="2553883"/>
                <a:ext cx="1278300" cy="3368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8" name="Picture 6" descr="Serie de Talleres de COMSOL Multiphysics en P.R. – IEEE Puerto Rico &amp;amp;  Caribbean Section">
                <a:extLst>
                  <a:ext uri="{FF2B5EF4-FFF2-40B4-BE49-F238E27FC236}">
                    <a16:creationId xmlns:a16="http://schemas.microsoft.com/office/drawing/2014/main" id="{8BCB8096-A0DF-1C26-44AA-28AF0C097289}"/>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3841038" y="3021159"/>
                <a:ext cx="944426" cy="2351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119" name="Group 118">
                <a:extLst>
                  <a:ext uri="{FF2B5EF4-FFF2-40B4-BE49-F238E27FC236}">
                    <a16:creationId xmlns:a16="http://schemas.microsoft.com/office/drawing/2014/main" id="{D43CE9B3-FBAA-7037-99D4-9EB757F3CDAB}"/>
                  </a:ext>
                </a:extLst>
              </p:cNvPr>
              <p:cNvGrpSpPr/>
              <p:nvPr/>
            </p:nvGrpSpPr>
            <p:grpSpPr>
              <a:xfrm>
                <a:off x="5651339" y="1754438"/>
                <a:ext cx="748697" cy="414916"/>
                <a:chOff x="3904127" y="1596730"/>
                <a:chExt cx="1506746" cy="988721"/>
              </a:xfrm>
            </p:grpSpPr>
            <p:pic>
              <p:nvPicPr>
                <p:cNvPr id="120" name="Picture 8" descr="Electrical engineering| Creaform Engineering">
                  <a:extLst>
                    <a:ext uri="{FF2B5EF4-FFF2-40B4-BE49-F238E27FC236}">
                      <a16:creationId xmlns:a16="http://schemas.microsoft.com/office/drawing/2014/main" id="{0C30D76E-A400-1631-33A1-69BB4878EB4F}"/>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4153497" y="1867886"/>
                  <a:ext cx="1055298" cy="5996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1" name="Picture 10" descr="OrCAD Logo - LogoDix">
                  <a:extLst>
                    <a:ext uri="{FF2B5EF4-FFF2-40B4-BE49-F238E27FC236}">
                      <a16:creationId xmlns:a16="http://schemas.microsoft.com/office/drawing/2014/main" id="{8BAC0CA9-18E5-F36F-28C5-D5EFAE529A8A}"/>
                    </a:ext>
                  </a:extLst>
                </p:cNvPr>
                <p:cNvPicPr>
                  <a:picLocks noChangeAspect="1" noChangeArrowheads="1"/>
                </p:cNvPicPr>
                <p:nvPr/>
              </p:nvPicPr>
              <p:blipFill rotWithShape="1">
                <a:blip r:embed="rId8" cstate="hqprint">
                  <a:extLst>
                    <a:ext uri="{28A0092B-C50C-407E-A947-70E740481C1C}">
                      <a14:useLocalDpi xmlns:a14="http://schemas.microsoft.com/office/drawing/2010/main" val="0"/>
                    </a:ext>
                  </a:extLst>
                </a:blip>
                <a:srcRect l="18344" t="22388" r="18381" b="36092"/>
                <a:stretch/>
              </p:blipFill>
              <p:spPr bwMode="auto">
                <a:xfrm>
                  <a:off x="3904127" y="1596730"/>
                  <a:ext cx="1506746" cy="9887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pic>
            <p:nvPicPr>
              <p:cNvPr id="122" name="Picture 2">
                <a:extLst>
                  <a:ext uri="{FF2B5EF4-FFF2-40B4-BE49-F238E27FC236}">
                    <a16:creationId xmlns:a16="http://schemas.microsoft.com/office/drawing/2014/main" id="{33055911-CFAB-3DF9-733C-F02940617B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84993" y="2209645"/>
                <a:ext cx="1299885" cy="385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3" name="Picture 2">
                <a:extLst>
                  <a:ext uri="{FF2B5EF4-FFF2-40B4-BE49-F238E27FC236}">
                    <a16:creationId xmlns:a16="http://schemas.microsoft.com/office/drawing/2014/main" id="{C22B4C9F-4B9B-24C0-DD01-40D4FB3B3F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59937" y="1818831"/>
                <a:ext cx="1299885" cy="385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4" name="Picture 2">
                <a:extLst>
                  <a:ext uri="{FF2B5EF4-FFF2-40B4-BE49-F238E27FC236}">
                    <a16:creationId xmlns:a16="http://schemas.microsoft.com/office/drawing/2014/main" id="{F275462F-B2C8-8997-BA0B-AF908B4E66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65309" y="1769080"/>
                <a:ext cx="1299885" cy="385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5" name="Picture 6" descr="Dakota Optimization and UQ">
                <a:extLst>
                  <a:ext uri="{FF2B5EF4-FFF2-40B4-BE49-F238E27FC236}">
                    <a16:creationId xmlns:a16="http://schemas.microsoft.com/office/drawing/2014/main" id="{8849E94F-69E4-BAC3-24BB-F8613ADC01C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60252" y="2168295"/>
                <a:ext cx="1098767" cy="673809"/>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2">
                <a:extLst>
                  <a:ext uri="{FF2B5EF4-FFF2-40B4-BE49-F238E27FC236}">
                    <a16:creationId xmlns:a16="http://schemas.microsoft.com/office/drawing/2014/main" id="{DBC3E9AF-E404-BC5D-5E40-A33FF99AD1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68383" y="1793990"/>
                <a:ext cx="1299885" cy="385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7" name="Picture 2">
                <a:extLst>
                  <a:ext uri="{FF2B5EF4-FFF2-40B4-BE49-F238E27FC236}">
                    <a16:creationId xmlns:a16="http://schemas.microsoft.com/office/drawing/2014/main" id="{EA3AC7DD-4AC4-DBA6-0BD8-F5A681FED42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0810" y="4303951"/>
                <a:ext cx="1299885" cy="385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0" name="Picture 129">
                <a:extLst>
                  <a:ext uri="{FF2B5EF4-FFF2-40B4-BE49-F238E27FC236}">
                    <a16:creationId xmlns:a16="http://schemas.microsoft.com/office/drawing/2014/main" id="{19A16DE3-899F-DE53-D3C4-5BF3B9DEC67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562336" y="4286568"/>
                <a:ext cx="245365" cy="456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1" name="Picture 2">
                <a:extLst>
                  <a:ext uri="{FF2B5EF4-FFF2-40B4-BE49-F238E27FC236}">
                    <a16:creationId xmlns:a16="http://schemas.microsoft.com/office/drawing/2014/main" id="{626DA851-DC82-3926-48F3-5DE27F3E22C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5744" y="5023810"/>
                <a:ext cx="1299885" cy="385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132" name="Group 131">
                <a:extLst>
                  <a:ext uri="{FF2B5EF4-FFF2-40B4-BE49-F238E27FC236}">
                    <a16:creationId xmlns:a16="http://schemas.microsoft.com/office/drawing/2014/main" id="{1FE62929-C891-E2C0-645B-57AD1730643A}"/>
                  </a:ext>
                </a:extLst>
              </p:cNvPr>
              <p:cNvGrpSpPr/>
              <p:nvPr/>
            </p:nvGrpSpPr>
            <p:grpSpPr>
              <a:xfrm>
                <a:off x="5119629" y="3319373"/>
                <a:ext cx="748697" cy="414916"/>
                <a:chOff x="3904127" y="1596730"/>
                <a:chExt cx="1506746" cy="988721"/>
              </a:xfrm>
            </p:grpSpPr>
            <p:pic>
              <p:nvPicPr>
                <p:cNvPr id="133" name="Picture 8" descr="Electrical engineering| Creaform Engineering">
                  <a:extLst>
                    <a:ext uri="{FF2B5EF4-FFF2-40B4-BE49-F238E27FC236}">
                      <a16:creationId xmlns:a16="http://schemas.microsoft.com/office/drawing/2014/main" id="{22B9675C-3A50-7CAF-9818-1C0F72A8673F}"/>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4153497" y="1867886"/>
                  <a:ext cx="1055298" cy="5996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4" name="Picture 10" descr="OrCAD Logo - LogoDix">
                  <a:extLst>
                    <a:ext uri="{FF2B5EF4-FFF2-40B4-BE49-F238E27FC236}">
                      <a16:creationId xmlns:a16="http://schemas.microsoft.com/office/drawing/2014/main" id="{A6EE6A71-9289-ACD0-F0BC-AD9D3ACAA35F}"/>
                    </a:ext>
                  </a:extLst>
                </p:cNvPr>
                <p:cNvPicPr>
                  <a:picLocks noChangeAspect="1" noChangeArrowheads="1"/>
                </p:cNvPicPr>
                <p:nvPr/>
              </p:nvPicPr>
              <p:blipFill rotWithShape="1">
                <a:blip r:embed="rId8" cstate="hqprint">
                  <a:extLst>
                    <a:ext uri="{28A0092B-C50C-407E-A947-70E740481C1C}">
                      <a14:useLocalDpi xmlns:a14="http://schemas.microsoft.com/office/drawing/2010/main" val="0"/>
                    </a:ext>
                  </a:extLst>
                </a:blip>
                <a:srcRect l="18344" t="22388" r="18381" b="36092"/>
                <a:stretch/>
              </p:blipFill>
              <p:spPr bwMode="auto">
                <a:xfrm>
                  <a:off x="3904127" y="1596730"/>
                  <a:ext cx="1506746" cy="9887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135" name="Group 134">
                <a:extLst>
                  <a:ext uri="{FF2B5EF4-FFF2-40B4-BE49-F238E27FC236}">
                    <a16:creationId xmlns:a16="http://schemas.microsoft.com/office/drawing/2014/main" id="{EC2F6305-01F5-9B83-C58A-CAE793B86E6C}"/>
                  </a:ext>
                </a:extLst>
              </p:cNvPr>
              <p:cNvGrpSpPr/>
              <p:nvPr/>
            </p:nvGrpSpPr>
            <p:grpSpPr>
              <a:xfrm>
                <a:off x="3041285" y="3256282"/>
                <a:ext cx="580898" cy="490019"/>
                <a:chOff x="9733569" y="3564629"/>
                <a:chExt cx="580898" cy="490019"/>
              </a:xfrm>
            </p:grpSpPr>
            <p:pic>
              <p:nvPicPr>
                <p:cNvPr id="136" name="Picture 2" descr="Dll icon | Myiconfinder">
                  <a:extLst>
                    <a:ext uri="{FF2B5EF4-FFF2-40B4-BE49-F238E27FC236}">
                      <a16:creationId xmlns:a16="http://schemas.microsoft.com/office/drawing/2014/main" id="{162F2C81-9AEF-340B-E394-13E17C810E6B}"/>
                    </a:ext>
                  </a:extLst>
                </p:cNvPr>
                <p:cNvPicPr>
                  <a:picLocks noChangeAspect="1" noChangeArrowheads="1"/>
                </p:cNvPicPr>
                <p:nvPr/>
              </p:nvPicPr>
              <p:blipFill>
                <a:blip r:embed="rId10" cstate="hqprint">
                  <a:extLst>
                    <a:ext uri="{28A0092B-C50C-407E-A947-70E740481C1C}">
                      <a14:useLocalDpi xmlns:a14="http://schemas.microsoft.com/office/drawing/2010/main" val="0"/>
                    </a:ext>
                  </a:extLst>
                </a:blip>
                <a:srcRect/>
                <a:stretch>
                  <a:fillRect/>
                </a:stretch>
              </p:blipFill>
              <p:spPr bwMode="auto">
                <a:xfrm>
                  <a:off x="9733569" y="3564629"/>
                  <a:ext cx="490019" cy="490019"/>
                </a:xfrm>
                <a:prstGeom prst="rect">
                  <a:avLst/>
                </a:prstGeom>
                <a:noFill/>
                <a:extLst>
                  <a:ext uri="{909E8E84-426E-40DD-AFC4-6F175D3DCCD1}">
                    <a14:hiddenFill xmlns:a14="http://schemas.microsoft.com/office/drawing/2010/main">
                      <a:solidFill>
                        <a:srgbClr val="FFFFFF"/>
                      </a:solidFill>
                    </a14:hiddenFill>
                  </a:ext>
                </a:extLst>
              </p:spPr>
            </p:pic>
            <p:sp>
              <p:nvSpPr>
                <p:cNvPr id="137" name="Rectangle: Rounded Corners 136">
                  <a:extLst>
                    <a:ext uri="{FF2B5EF4-FFF2-40B4-BE49-F238E27FC236}">
                      <a16:creationId xmlns:a16="http://schemas.microsoft.com/office/drawing/2014/main" id="{80C4400C-E036-E94F-CC1D-8D0AD135DDF9}"/>
                    </a:ext>
                  </a:extLst>
                </p:cNvPr>
                <p:cNvSpPr/>
                <p:nvPr/>
              </p:nvSpPr>
              <p:spPr>
                <a:xfrm>
                  <a:off x="9883478" y="3837897"/>
                  <a:ext cx="430989" cy="147852"/>
                </a:xfrm>
                <a:prstGeom prst="round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t>C</a:t>
                  </a:r>
                </a:p>
              </p:txBody>
            </p:sp>
          </p:grpSp>
          <p:pic>
            <p:nvPicPr>
              <p:cNvPr id="140" name="Picture 2">
                <a:extLst>
                  <a:ext uri="{FF2B5EF4-FFF2-40B4-BE49-F238E27FC236}">
                    <a16:creationId xmlns:a16="http://schemas.microsoft.com/office/drawing/2014/main" id="{2ABDA617-3EAB-16BC-C0E8-346687E1714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3277" y="2636221"/>
                <a:ext cx="1299885" cy="385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2" name="TextBox 1">
              <a:extLst>
                <a:ext uri="{FF2B5EF4-FFF2-40B4-BE49-F238E27FC236}">
                  <a16:creationId xmlns:a16="http://schemas.microsoft.com/office/drawing/2014/main" id="{E9FBDE71-1DAA-75CB-D7D2-1BFDE497FDA4}"/>
                </a:ext>
              </a:extLst>
            </p:cNvPr>
            <p:cNvSpPr txBox="1"/>
            <p:nvPr/>
          </p:nvSpPr>
          <p:spPr>
            <a:xfrm>
              <a:off x="645409" y="4545476"/>
              <a:ext cx="838691" cy="369332"/>
            </a:xfrm>
            <a:prstGeom prst="rect">
              <a:avLst/>
            </a:prstGeom>
            <a:solidFill>
              <a:schemeClr val="bg1"/>
            </a:solidFill>
          </p:spPr>
          <p:txBody>
            <a:bodyPr wrap="none" rtlCol="0">
              <a:spAutoFit/>
            </a:bodyPr>
            <a:lstStyle/>
            <a:p>
              <a:r>
                <a:rPr lang="en-GB" b="1" dirty="0">
                  <a:solidFill>
                    <a:srgbClr val="000000"/>
                  </a:solidFill>
                </a:rPr>
                <a:t>TDMS</a:t>
              </a:r>
            </a:p>
          </p:txBody>
        </p:sp>
      </p:grpSp>
    </p:spTree>
    <p:extLst>
      <p:ext uri="{BB962C8B-B14F-4D97-AF65-F5344CB8AC3E}">
        <p14:creationId xmlns:p14="http://schemas.microsoft.com/office/powerpoint/2010/main" val="21453362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Arrow 5"/>
          <p:cNvSpPr/>
          <p:nvPr/>
        </p:nvSpPr>
        <p:spPr>
          <a:xfrm>
            <a:off x="83820" y="821129"/>
            <a:ext cx="12070080" cy="1951069"/>
          </a:xfrm>
          <a:prstGeom prst="rightArrow">
            <a:avLst/>
          </a:prstGeom>
          <a:solidFill>
            <a:srgbClr val="FFFF99"/>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7" name="Freeform 6"/>
          <p:cNvSpPr/>
          <p:nvPr/>
        </p:nvSpPr>
        <p:spPr>
          <a:xfrm>
            <a:off x="500651" y="1406449"/>
            <a:ext cx="2018512" cy="780427"/>
          </a:xfrm>
          <a:custGeom>
            <a:avLst/>
            <a:gdLst>
              <a:gd name="connsiteX0" fmla="*/ 0 w 2018512"/>
              <a:gd name="connsiteY0" fmla="*/ 130074 h 780427"/>
              <a:gd name="connsiteX1" fmla="*/ 130074 w 2018512"/>
              <a:gd name="connsiteY1" fmla="*/ 0 h 780427"/>
              <a:gd name="connsiteX2" fmla="*/ 1888438 w 2018512"/>
              <a:gd name="connsiteY2" fmla="*/ 0 h 780427"/>
              <a:gd name="connsiteX3" fmla="*/ 2018512 w 2018512"/>
              <a:gd name="connsiteY3" fmla="*/ 130074 h 780427"/>
              <a:gd name="connsiteX4" fmla="*/ 2018512 w 2018512"/>
              <a:gd name="connsiteY4" fmla="*/ 650353 h 780427"/>
              <a:gd name="connsiteX5" fmla="*/ 1888438 w 2018512"/>
              <a:gd name="connsiteY5" fmla="*/ 780427 h 780427"/>
              <a:gd name="connsiteX6" fmla="*/ 130074 w 2018512"/>
              <a:gd name="connsiteY6" fmla="*/ 780427 h 780427"/>
              <a:gd name="connsiteX7" fmla="*/ 0 w 2018512"/>
              <a:gd name="connsiteY7" fmla="*/ 650353 h 780427"/>
              <a:gd name="connsiteX8" fmla="*/ 0 w 2018512"/>
              <a:gd name="connsiteY8" fmla="*/ 130074 h 780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8512" h="780427">
                <a:moveTo>
                  <a:pt x="0" y="130074"/>
                </a:moveTo>
                <a:cubicBezTo>
                  <a:pt x="0" y="58236"/>
                  <a:pt x="58236" y="0"/>
                  <a:pt x="130074" y="0"/>
                </a:cubicBezTo>
                <a:lnTo>
                  <a:pt x="1888438" y="0"/>
                </a:lnTo>
                <a:cubicBezTo>
                  <a:pt x="1960276" y="0"/>
                  <a:pt x="2018512" y="58236"/>
                  <a:pt x="2018512" y="130074"/>
                </a:cubicBezTo>
                <a:lnTo>
                  <a:pt x="2018512" y="650353"/>
                </a:lnTo>
                <a:cubicBezTo>
                  <a:pt x="2018512" y="722191"/>
                  <a:pt x="1960276" y="780427"/>
                  <a:pt x="1888438" y="780427"/>
                </a:cubicBezTo>
                <a:lnTo>
                  <a:pt x="130074" y="780427"/>
                </a:lnTo>
                <a:cubicBezTo>
                  <a:pt x="58236" y="780427"/>
                  <a:pt x="0" y="722191"/>
                  <a:pt x="0" y="650353"/>
                </a:cubicBezTo>
                <a:lnTo>
                  <a:pt x="0" y="130074"/>
                </a:lnTo>
                <a:close/>
              </a:path>
            </a:pathLst>
          </a:custGeom>
          <a:solidFill>
            <a:srgbClr val="0055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1917" tIns="121917" rIns="121917" bIns="121917" numCol="1" spcCol="1270" anchor="ctr" anchorCtr="0">
            <a:noAutofit/>
          </a:bodyPr>
          <a:lstStyle/>
          <a:p>
            <a:pPr lvl="0" algn="ctr" defTabSz="977900">
              <a:lnSpc>
                <a:spcPct val="90000"/>
              </a:lnSpc>
              <a:spcBef>
                <a:spcPct val="0"/>
              </a:spcBef>
              <a:spcAft>
                <a:spcPct val="35000"/>
              </a:spcAft>
            </a:pPr>
            <a:r>
              <a:rPr lang="en-US" sz="2200" kern="1200" dirty="0">
                <a:latin typeface="Calibri" panose="020F0502020204030204" pitchFamily="34" charset="0"/>
                <a:cs typeface="Calibri" panose="020F0502020204030204" pitchFamily="34" charset="0"/>
              </a:rPr>
              <a:t>Design</a:t>
            </a:r>
          </a:p>
        </p:txBody>
      </p:sp>
      <p:sp>
        <p:nvSpPr>
          <p:cNvPr id="8" name="Freeform 7"/>
          <p:cNvSpPr/>
          <p:nvPr/>
        </p:nvSpPr>
        <p:spPr>
          <a:xfrm>
            <a:off x="3399719" y="1406449"/>
            <a:ext cx="2018512" cy="780427"/>
          </a:xfrm>
          <a:custGeom>
            <a:avLst/>
            <a:gdLst>
              <a:gd name="connsiteX0" fmla="*/ 0 w 2018512"/>
              <a:gd name="connsiteY0" fmla="*/ 130074 h 780427"/>
              <a:gd name="connsiteX1" fmla="*/ 130074 w 2018512"/>
              <a:gd name="connsiteY1" fmla="*/ 0 h 780427"/>
              <a:gd name="connsiteX2" fmla="*/ 1888438 w 2018512"/>
              <a:gd name="connsiteY2" fmla="*/ 0 h 780427"/>
              <a:gd name="connsiteX3" fmla="*/ 2018512 w 2018512"/>
              <a:gd name="connsiteY3" fmla="*/ 130074 h 780427"/>
              <a:gd name="connsiteX4" fmla="*/ 2018512 w 2018512"/>
              <a:gd name="connsiteY4" fmla="*/ 650353 h 780427"/>
              <a:gd name="connsiteX5" fmla="*/ 1888438 w 2018512"/>
              <a:gd name="connsiteY5" fmla="*/ 780427 h 780427"/>
              <a:gd name="connsiteX6" fmla="*/ 130074 w 2018512"/>
              <a:gd name="connsiteY6" fmla="*/ 780427 h 780427"/>
              <a:gd name="connsiteX7" fmla="*/ 0 w 2018512"/>
              <a:gd name="connsiteY7" fmla="*/ 650353 h 780427"/>
              <a:gd name="connsiteX8" fmla="*/ 0 w 2018512"/>
              <a:gd name="connsiteY8" fmla="*/ 130074 h 780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8512" h="780427">
                <a:moveTo>
                  <a:pt x="0" y="130074"/>
                </a:moveTo>
                <a:cubicBezTo>
                  <a:pt x="0" y="58236"/>
                  <a:pt x="58236" y="0"/>
                  <a:pt x="130074" y="0"/>
                </a:cubicBezTo>
                <a:lnTo>
                  <a:pt x="1888438" y="0"/>
                </a:lnTo>
                <a:cubicBezTo>
                  <a:pt x="1960276" y="0"/>
                  <a:pt x="2018512" y="58236"/>
                  <a:pt x="2018512" y="130074"/>
                </a:cubicBezTo>
                <a:lnTo>
                  <a:pt x="2018512" y="650353"/>
                </a:lnTo>
                <a:cubicBezTo>
                  <a:pt x="2018512" y="722191"/>
                  <a:pt x="1960276" y="780427"/>
                  <a:pt x="1888438" y="780427"/>
                </a:cubicBezTo>
                <a:lnTo>
                  <a:pt x="130074" y="780427"/>
                </a:lnTo>
                <a:cubicBezTo>
                  <a:pt x="58236" y="780427"/>
                  <a:pt x="0" y="722191"/>
                  <a:pt x="0" y="650353"/>
                </a:cubicBezTo>
                <a:lnTo>
                  <a:pt x="0" y="130074"/>
                </a:lnTo>
                <a:close/>
              </a:path>
            </a:pathLst>
          </a:custGeom>
          <a:solidFill>
            <a:srgbClr val="0055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1917" tIns="121917" rIns="121917" bIns="121917" numCol="1" spcCol="1270" anchor="ctr" anchorCtr="0">
            <a:noAutofit/>
          </a:bodyPr>
          <a:lstStyle/>
          <a:p>
            <a:pPr lvl="0" algn="ctr" defTabSz="977900">
              <a:lnSpc>
                <a:spcPct val="90000"/>
              </a:lnSpc>
              <a:spcBef>
                <a:spcPct val="0"/>
              </a:spcBef>
              <a:spcAft>
                <a:spcPct val="35000"/>
              </a:spcAft>
            </a:pPr>
            <a:r>
              <a:rPr lang="en-US" sz="2200" kern="1200" dirty="0">
                <a:latin typeface="Calibri" panose="020F0502020204030204" pitchFamily="34" charset="0"/>
                <a:cs typeface="Calibri" panose="020F0502020204030204" pitchFamily="34" charset="0"/>
              </a:rPr>
              <a:t>Manufacturing</a:t>
            </a:r>
          </a:p>
        </p:txBody>
      </p:sp>
      <p:sp>
        <p:nvSpPr>
          <p:cNvPr id="9" name="Freeform 8"/>
          <p:cNvSpPr/>
          <p:nvPr/>
        </p:nvSpPr>
        <p:spPr>
          <a:xfrm>
            <a:off x="6298787" y="1406449"/>
            <a:ext cx="2018512" cy="780427"/>
          </a:xfrm>
          <a:custGeom>
            <a:avLst/>
            <a:gdLst>
              <a:gd name="connsiteX0" fmla="*/ 0 w 2018512"/>
              <a:gd name="connsiteY0" fmla="*/ 130074 h 780427"/>
              <a:gd name="connsiteX1" fmla="*/ 130074 w 2018512"/>
              <a:gd name="connsiteY1" fmla="*/ 0 h 780427"/>
              <a:gd name="connsiteX2" fmla="*/ 1888438 w 2018512"/>
              <a:gd name="connsiteY2" fmla="*/ 0 h 780427"/>
              <a:gd name="connsiteX3" fmla="*/ 2018512 w 2018512"/>
              <a:gd name="connsiteY3" fmla="*/ 130074 h 780427"/>
              <a:gd name="connsiteX4" fmla="*/ 2018512 w 2018512"/>
              <a:gd name="connsiteY4" fmla="*/ 650353 h 780427"/>
              <a:gd name="connsiteX5" fmla="*/ 1888438 w 2018512"/>
              <a:gd name="connsiteY5" fmla="*/ 780427 h 780427"/>
              <a:gd name="connsiteX6" fmla="*/ 130074 w 2018512"/>
              <a:gd name="connsiteY6" fmla="*/ 780427 h 780427"/>
              <a:gd name="connsiteX7" fmla="*/ 0 w 2018512"/>
              <a:gd name="connsiteY7" fmla="*/ 650353 h 780427"/>
              <a:gd name="connsiteX8" fmla="*/ 0 w 2018512"/>
              <a:gd name="connsiteY8" fmla="*/ 130074 h 780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8512" h="780427">
                <a:moveTo>
                  <a:pt x="0" y="130074"/>
                </a:moveTo>
                <a:cubicBezTo>
                  <a:pt x="0" y="58236"/>
                  <a:pt x="58236" y="0"/>
                  <a:pt x="130074" y="0"/>
                </a:cubicBezTo>
                <a:lnTo>
                  <a:pt x="1888438" y="0"/>
                </a:lnTo>
                <a:cubicBezTo>
                  <a:pt x="1960276" y="0"/>
                  <a:pt x="2018512" y="58236"/>
                  <a:pt x="2018512" y="130074"/>
                </a:cubicBezTo>
                <a:lnTo>
                  <a:pt x="2018512" y="650353"/>
                </a:lnTo>
                <a:cubicBezTo>
                  <a:pt x="2018512" y="722191"/>
                  <a:pt x="1960276" y="780427"/>
                  <a:pt x="1888438" y="780427"/>
                </a:cubicBezTo>
                <a:lnTo>
                  <a:pt x="130074" y="780427"/>
                </a:lnTo>
                <a:cubicBezTo>
                  <a:pt x="58236" y="780427"/>
                  <a:pt x="0" y="722191"/>
                  <a:pt x="0" y="650353"/>
                </a:cubicBezTo>
                <a:lnTo>
                  <a:pt x="0" y="130074"/>
                </a:lnTo>
                <a:close/>
              </a:path>
            </a:pathLst>
          </a:custGeom>
          <a:solidFill>
            <a:srgbClr val="0055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1917" tIns="121917" rIns="121917" bIns="121917" numCol="1" spcCol="1270" anchor="ctr" anchorCtr="0">
            <a:noAutofit/>
          </a:bodyPr>
          <a:lstStyle/>
          <a:p>
            <a:pPr lvl="0" algn="ctr" defTabSz="977900">
              <a:lnSpc>
                <a:spcPct val="90000"/>
              </a:lnSpc>
              <a:spcBef>
                <a:spcPct val="0"/>
              </a:spcBef>
              <a:spcAft>
                <a:spcPct val="35000"/>
              </a:spcAft>
            </a:pPr>
            <a:r>
              <a:rPr lang="en-US" sz="2200" kern="1200" dirty="0">
                <a:latin typeface="Calibri" panose="020F0502020204030204" pitchFamily="34" charset="0"/>
                <a:cs typeface="Calibri" panose="020F0502020204030204" pitchFamily="34" charset="0"/>
              </a:rPr>
              <a:t>Testing</a:t>
            </a:r>
          </a:p>
        </p:txBody>
      </p:sp>
      <p:sp>
        <p:nvSpPr>
          <p:cNvPr id="10" name="Freeform 9"/>
          <p:cNvSpPr/>
          <p:nvPr/>
        </p:nvSpPr>
        <p:spPr>
          <a:xfrm>
            <a:off x="9197856" y="1406449"/>
            <a:ext cx="2018512" cy="780427"/>
          </a:xfrm>
          <a:custGeom>
            <a:avLst/>
            <a:gdLst>
              <a:gd name="connsiteX0" fmla="*/ 0 w 2018512"/>
              <a:gd name="connsiteY0" fmla="*/ 130074 h 780427"/>
              <a:gd name="connsiteX1" fmla="*/ 130074 w 2018512"/>
              <a:gd name="connsiteY1" fmla="*/ 0 h 780427"/>
              <a:gd name="connsiteX2" fmla="*/ 1888438 w 2018512"/>
              <a:gd name="connsiteY2" fmla="*/ 0 h 780427"/>
              <a:gd name="connsiteX3" fmla="*/ 2018512 w 2018512"/>
              <a:gd name="connsiteY3" fmla="*/ 130074 h 780427"/>
              <a:gd name="connsiteX4" fmla="*/ 2018512 w 2018512"/>
              <a:gd name="connsiteY4" fmla="*/ 650353 h 780427"/>
              <a:gd name="connsiteX5" fmla="*/ 1888438 w 2018512"/>
              <a:gd name="connsiteY5" fmla="*/ 780427 h 780427"/>
              <a:gd name="connsiteX6" fmla="*/ 130074 w 2018512"/>
              <a:gd name="connsiteY6" fmla="*/ 780427 h 780427"/>
              <a:gd name="connsiteX7" fmla="*/ 0 w 2018512"/>
              <a:gd name="connsiteY7" fmla="*/ 650353 h 780427"/>
              <a:gd name="connsiteX8" fmla="*/ 0 w 2018512"/>
              <a:gd name="connsiteY8" fmla="*/ 130074 h 780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8512" h="780427">
                <a:moveTo>
                  <a:pt x="0" y="130074"/>
                </a:moveTo>
                <a:cubicBezTo>
                  <a:pt x="0" y="58236"/>
                  <a:pt x="58236" y="0"/>
                  <a:pt x="130074" y="0"/>
                </a:cubicBezTo>
                <a:lnTo>
                  <a:pt x="1888438" y="0"/>
                </a:lnTo>
                <a:cubicBezTo>
                  <a:pt x="1960276" y="0"/>
                  <a:pt x="2018512" y="58236"/>
                  <a:pt x="2018512" y="130074"/>
                </a:cubicBezTo>
                <a:lnTo>
                  <a:pt x="2018512" y="650353"/>
                </a:lnTo>
                <a:cubicBezTo>
                  <a:pt x="2018512" y="722191"/>
                  <a:pt x="1960276" y="780427"/>
                  <a:pt x="1888438" y="780427"/>
                </a:cubicBezTo>
                <a:lnTo>
                  <a:pt x="130074" y="780427"/>
                </a:lnTo>
                <a:cubicBezTo>
                  <a:pt x="58236" y="780427"/>
                  <a:pt x="0" y="722191"/>
                  <a:pt x="0" y="650353"/>
                </a:cubicBezTo>
                <a:lnTo>
                  <a:pt x="0" y="130074"/>
                </a:lnTo>
                <a:close/>
              </a:path>
            </a:pathLst>
          </a:custGeom>
          <a:solidFill>
            <a:srgbClr val="0055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1917" tIns="121917" rIns="121917" bIns="121917" numCol="1" spcCol="1270" anchor="ctr" anchorCtr="0">
            <a:noAutofit/>
          </a:bodyPr>
          <a:lstStyle/>
          <a:p>
            <a:pPr lvl="0" algn="ctr" defTabSz="977900">
              <a:lnSpc>
                <a:spcPct val="90000"/>
              </a:lnSpc>
              <a:spcBef>
                <a:spcPct val="0"/>
              </a:spcBef>
              <a:spcAft>
                <a:spcPct val="35000"/>
              </a:spcAft>
            </a:pPr>
            <a:r>
              <a:rPr lang="en-US" sz="2200" kern="1200" dirty="0">
                <a:latin typeface="Calibri" panose="020F0502020204030204" pitchFamily="34" charset="0"/>
                <a:cs typeface="Calibri" panose="020F0502020204030204" pitchFamily="34" charset="0"/>
              </a:rPr>
              <a:t>Operation</a:t>
            </a:r>
          </a:p>
        </p:txBody>
      </p:sp>
      <p:sp>
        <p:nvSpPr>
          <p:cNvPr id="12" name="Rectangle 11"/>
          <p:cNvSpPr/>
          <p:nvPr/>
        </p:nvSpPr>
        <p:spPr>
          <a:xfrm>
            <a:off x="97227" y="2804160"/>
            <a:ext cx="2729793" cy="338328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Failure cases considered when designing a magnet</a:t>
            </a:r>
          </a:p>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Worst-case scenarios used to define electrical design criteria</a:t>
            </a:r>
          </a:p>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Integrating new quench protection systems into the design at early stage</a:t>
            </a:r>
          </a:p>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Assessment of new quench protection concepts</a:t>
            </a:r>
            <a:endParaRPr lang="en-GB" dirty="0">
              <a:solidFill>
                <a:srgbClr val="000000"/>
              </a:solidFill>
              <a:latin typeface="Calibri" panose="020F0502020204030204" pitchFamily="34" charset="0"/>
              <a:cs typeface="Calibri" panose="020F0502020204030204" pitchFamily="34" charset="0"/>
            </a:endParaRPr>
          </a:p>
        </p:txBody>
      </p:sp>
      <p:sp>
        <p:nvSpPr>
          <p:cNvPr id="13" name="Rectangle 12"/>
          <p:cNvSpPr/>
          <p:nvPr/>
        </p:nvSpPr>
        <p:spPr>
          <a:xfrm>
            <a:off x="2969967" y="2804160"/>
            <a:ext cx="2729793" cy="338328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Information on wires, cables, coils, magnets, circuits is linked to models</a:t>
            </a:r>
          </a:p>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Influence of coil electrical order on peak voltages to ground assessed</a:t>
            </a:r>
          </a:p>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Frequency transfer measurements at different stages</a:t>
            </a:r>
            <a:endParaRPr lang="en-GB" dirty="0">
              <a:solidFill>
                <a:srgbClr val="000000"/>
              </a:solidFill>
              <a:latin typeface="Calibri" panose="020F0502020204030204" pitchFamily="34" charset="0"/>
              <a:cs typeface="Calibri" panose="020F0502020204030204" pitchFamily="34" charset="0"/>
            </a:endParaRPr>
          </a:p>
        </p:txBody>
      </p:sp>
      <p:sp>
        <p:nvSpPr>
          <p:cNvPr id="16" name="Rectangle 15"/>
          <p:cNvSpPr/>
          <p:nvPr/>
        </p:nvSpPr>
        <p:spPr>
          <a:xfrm>
            <a:off x="5863177" y="2804160"/>
            <a:ext cx="2729793" cy="338328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marL="266700" indent="-266700">
              <a:buFont typeface="Calibri" panose="020F0502020204030204" pitchFamily="34" charset="0"/>
              <a:buChar char="→"/>
            </a:pPr>
            <a:r>
              <a:rPr lang="en-GB" dirty="0">
                <a:solidFill>
                  <a:srgbClr val="000000"/>
                </a:solidFill>
                <a:latin typeface="Calibri" panose="020F0502020204030204" pitchFamily="34" charset="0"/>
                <a:cs typeface="Calibri" panose="020F0502020204030204" pitchFamily="34" charset="0"/>
              </a:rPr>
              <a:t>Automatic simulation of each proposed test plan</a:t>
            </a:r>
          </a:p>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Systematic validation of the simulation results</a:t>
            </a:r>
          </a:p>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Proposed non-standard tests can be evaluated</a:t>
            </a:r>
          </a:p>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Unexpected transients can be analyzed and reproduced</a:t>
            </a:r>
            <a:endParaRPr lang="en-GB" dirty="0">
              <a:solidFill>
                <a:srgbClr val="000000"/>
              </a:solidFill>
              <a:latin typeface="Calibri" panose="020F0502020204030204" pitchFamily="34" charset="0"/>
              <a:cs typeface="Calibri" panose="020F0502020204030204" pitchFamily="34" charset="0"/>
            </a:endParaRPr>
          </a:p>
        </p:txBody>
      </p:sp>
      <p:sp>
        <p:nvSpPr>
          <p:cNvPr id="17" name="Rectangle 16"/>
          <p:cNvSpPr/>
          <p:nvPr/>
        </p:nvSpPr>
        <p:spPr>
          <a:xfrm>
            <a:off x="8745370" y="2804160"/>
            <a:ext cx="3370430" cy="338328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The same model that has been validated is used to understand and reproduce unexpected events</a:t>
            </a:r>
          </a:p>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All conductor, magnet, circuit models can be linked in consistent co-simulations</a:t>
            </a:r>
          </a:p>
          <a:p>
            <a:pPr marL="266700" indent="-266700">
              <a:buFont typeface="Calibri" panose="020F0502020204030204" pitchFamily="34" charset="0"/>
              <a:buChar char="→"/>
            </a:pPr>
            <a:r>
              <a:rPr lang="en-US" dirty="0">
                <a:solidFill>
                  <a:srgbClr val="000000"/>
                </a:solidFill>
                <a:latin typeface="Calibri" panose="020F0502020204030204" pitchFamily="34" charset="0"/>
                <a:cs typeface="Calibri" panose="020F0502020204030204" pitchFamily="34" charset="0"/>
              </a:rPr>
              <a:t>Effect of hardware (EE, power supply crowbars,…) or operation changes (quench detection thresholds, EE timing,…) can be evaluated</a:t>
            </a:r>
            <a:endParaRPr lang="en-GB" dirty="0">
              <a:solidFill>
                <a:srgbClr val="000000"/>
              </a:solidFill>
              <a:latin typeface="Calibri" panose="020F0502020204030204" pitchFamily="34" charset="0"/>
              <a:cs typeface="Calibri" panose="020F0502020204030204" pitchFamily="34" charset="0"/>
            </a:endParaRPr>
          </a:p>
        </p:txBody>
      </p:sp>
      <p:sp>
        <p:nvSpPr>
          <p:cNvPr id="18" name="Title 1"/>
          <p:cNvSpPr txBox="1">
            <a:spLocks/>
          </p:cNvSpPr>
          <p:nvPr/>
        </p:nvSpPr>
        <p:spPr>
          <a:xfrm>
            <a:off x="202523" y="82014"/>
            <a:ext cx="11852454" cy="1053366"/>
          </a:xfrm>
          <a:prstGeom prst="rect">
            <a:avLst/>
          </a:prstGeom>
        </p:spPr>
        <p:txBody>
          <a:bodyPr vert="horz" lIns="45720" rIns="45720" anchor="ctr">
            <a:normAutofit fontScale="97500"/>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t>Some practical examples to continue and enhance cooperation between STEAM and CERN magnet lifetime</a:t>
            </a:r>
            <a:endParaRPr lang="en-GB" dirty="0">
              <a:solidFill>
                <a:srgbClr val="C00000"/>
              </a:solidFill>
            </a:endParaRPr>
          </a:p>
        </p:txBody>
      </p:sp>
    </p:spTree>
    <p:extLst>
      <p:ext uri="{BB962C8B-B14F-4D97-AF65-F5344CB8AC3E}">
        <p14:creationId xmlns:p14="http://schemas.microsoft.com/office/powerpoint/2010/main" val="4975684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11431" y="1381125"/>
            <a:ext cx="10969139" cy="3562349"/>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lgn="ctr"/>
            <a:r>
              <a:rPr lang="en-US" sz="4800" b="1" dirty="0">
                <a:latin typeface="Calibri" panose="020F0502020204030204" pitchFamily="34" charset="0"/>
                <a:cs typeface="Calibri" panose="020F0502020204030204" pitchFamily="34" charset="0"/>
              </a:rPr>
              <a:t>A BIG </a:t>
            </a:r>
            <a:r>
              <a:rPr lang="en-US" sz="4800" b="1" dirty="0">
                <a:solidFill>
                  <a:srgbClr val="C00000"/>
                </a:solidFill>
                <a:latin typeface="Calibri" panose="020F0502020204030204" pitchFamily="34" charset="0"/>
                <a:cs typeface="Calibri" panose="020F0502020204030204" pitchFamily="34" charset="0"/>
              </a:rPr>
              <a:t>THANK YOU</a:t>
            </a:r>
            <a:r>
              <a:rPr lang="en-US" sz="4800" b="1" dirty="0">
                <a:latin typeface="Calibri" panose="020F0502020204030204" pitchFamily="34" charset="0"/>
                <a:cs typeface="Calibri" panose="020F0502020204030204" pitchFamily="34" charset="0"/>
              </a:rPr>
              <a:t/>
            </a:r>
            <a:br>
              <a:rPr lang="en-US" sz="4800" b="1" dirty="0">
                <a:latin typeface="Calibri" panose="020F0502020204030204" pitchFamily="34" charset="0"/>
                <a:cs typeface="Calibri" panose="020F0502020204030204" pitchFamily="34" charset="0"/>
              </a:rPr>
            </a:br>
            <a:r>
              <a:rPr lang="en-US" sz="4800" b="1" dirty="0">
                <a:latin typeface="Calibri" panose="020F0502020204030204" pitchFamily="34" charset="0"/>
                <a:cs typeface="Calibri" panose="020F0502020204030204" pitchFamily="34" charset="0"/>
              </a:rPr>
              <a:t>TO THE </a:t>
            </a:r>
            <a:r>
              <a:rPr lang="en-US" sz="4800" b="1" dirty="0">
                <a:solidFill>
                  <a:srgbClr val="C00000"/>
                </a:solidFill>
                <a:latin typeface="Calibri" panose="020F0502020204030204" pitchFamily="34" charset="0"/>
                <a:cs typeface="Calibri" panose="020F0502020204030204" pitchFamily="34" charset="0"/>
              </a:rPr>
              <a:t>SM18 TEAM</a:t>
            </a:r>
          </a:p>
          <a:p>
            <a:pPr algn="ctr"/>
            <a:r>
              <a:rPr lang="en-US" sz="4800" b="1" dirty="0">
                <a:latin typeface="Calibri" panose="020F0502020204030204" pitchFamily="34" charset="0"/>
                <a:cs typeface="Calibri" panose="020F0502020204030204" pitchFamily="34" charset="0"/>
              </a:rPr>
              <a:t>FOR THEIR CONTINUOUS SUPPORT!</a:t>
            </a:r>
          </a:p>
        </p:txBody>
      </p:sp>
    </p:spTree>
    <p:extLst>
      <p:ext uri="{BB962C8B-B14F-4D97-AF65-F5344CB8AC3E}">
        <p14:creationId xmlns:p14="http://schemas.microsoft.com/office/powerpoint/2010/main" val="16352956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pPr algn="ctr"/>
            <a:r>
              <a:rPr lang="en-US" dirty="0"/>
              <a:t>Useful links</a:t>
            </a:r>
            <a:endParaRPr lang="en-GB" dirty="0">
              <a:solidFill>
                <a:srgbClr val="C00000"/>
              </a:solidFill>
            </a:endParaRPr>
          </a:p>
        </p:txBody>
      </p:sp>
      <p:graphicFrame>
        <p:nvGraphicFramePr>
          <p:cNvPr id="3" name="Table 2"/>
          <p:cNvGraphicFramePr>
            <a:graphicFrameLocks noGrp="1"/>
          </p:cNvGraphicFramePr>
          <p:nvPr/>
        </p:nvGraphicFramePr>
        <p:xfrm>
          <a:off x="480949" y="1500716"/>
          <a:ext cx="11230102" cy="2773680"/>
        </p:xfrm>
        <a:graphic>
          <a:graphicData uri="http://schemas.openxmlformats.org/drawingml/2006/table">
            <a:tbl>
              <a:tblPr firstRow="1" bandRow="1">
                <a:tableStyleId>{5C22544A-7EE6-4342-B048-85BDC9FD1C3A}</a:tableStyleId>
              </a:tblPr>
              <a:tblGrid>
                <a:gridCol w="2624836">
                  <a:extLst>
                    <a:ext uri="{9D8B030D-6E8A-4147-A177-3AD203B41FA5}">
                      <a16:colId xmlns:a16="http://schemas.microsoft.com/office/drawing/2014/main" val="201283553"/>
                    </a:ext>
                  </a:extLst>
                </a:gridCol>
                <a:gridCol w="8605266">
                  <a:extLst>
                    <a:ext uri="{9D8B030D-6E8A-4147-A177-3AD203B41FA5}">
                      <a16:colId xmlns:a16="http://schemas.microsoft.com/office/drawing/2014/main" val="1053091309"/>
                    </a:ext>
                  </a:extLst>
                </a:gridCol>
              </a:tblGrid>
              <a:tr h="370840">
                <a:tc gridSpan="2">
                  <a:txBody>
                    <a:bodyPr/>
                    <a:lstStyle/>
                    <a:p>
                      <a:endParaRPr lang="en-GB" sz="2000" dirty="0">
                        <a:latin typeface="Calibri" panose="020F0502020204030204" pitchFamily="34" charset="0"/>
                        <a:cs typeface="Calibri" panose="020F0502020204030204" pitchFamily="34" charset="0"/>
                      </a:endParaRPr>
                    </a:p>
                  </a:txBody>
                  <a:tcPr>
                    <a:solidFill>
                      <a:srgbClr val="0055A0"/>
                    </a:solidFill>
                  </a:tcPr>
                </a:tc>
                <a:tc hMerge="1">
                  <a:txBody>
                    <a:bodyPr/>
                    <a:lstStyle/>
                    <a:p>
                      <a:endParaRPr lang="en-GB" sz="2000" dirty="0">
                        <a:latin typeface="Calibri" panose="020F0502020204030204" pitchFamily="34" charset="0"/>
                        <a:cs typeface="Calibri" panose="020F0502020204030204" pitchFamily="34" charset="0"/>
                      </a:endParaRPr>
                    </a:p>
                  </a:txBody>
                  <a:tcPr>
                    <a:solidFill>
                      <a:srgbClr val="0055A0"/>
                    </a:solidFill>
                  </a:tcPr>
                </a:tc>
                <a:extLst>
                  <a:ext uri="{0D108BD9-81ED-4DB2-BD59-A6C34878D82A}">
                    <a16:rowId xmlns:a16="http://schemas.microsoft.com/office/drawing/2014/main" val="299226247"/>
                  </a:ext>
                </a:extLst>
              </a:tr>
              <a:tr h="370840">
                <a:tc>
                  <a:txBody>
                    <a:bodyPr/>
                    <a:lstStyle/>
                    <a:p>
                      <a:r>
                        <a:rPr lang="en-US" sz="2000" dirty="0">
                          <a:latin typeface="Calibri" panose="020F0502020204030204" pitchFamily="34" charset="0"/>
                          <a:cs typeface="Calibri" panose="020F0502020204030204" pitchFamily="34" charset="0"/>
                        </a:rPr>
                        <a:t>STEAM website</a:t>
                      </a:r>
                      <a:endParaRPr lang="en-GB" sz="2000" dirty="0">
                        <a:latin typeface="Calibri" panose="020F0502020204030204" pitchFamily="34" charset="0"/>
                        <a:cs typeface="Calibri" panose="020F0502020204030204" pitchFamily="34" charset="0"/>
                      </a:endParaRPr>
                    </a:p>
                  </a:txBody>
                  <a:tcPr/>
                </a:tc>
                <a:tc>
                  <a:txBody>
                    <a:bodyPr/>
                    <a:lstStyle/>
                    <a:p>
                      <a:r>
                        <a:rPr lang="en-US" sz="2000" dirty="0">
                          <a:latin typeface="Calibri" panose="020F0502020204030204" pitchFamily="34" charset="0"/>
                          <a:cs typeface="Calibri" panose="020F0502020204030204" pitchFamily="34" charset="0"/>
                          <a:hlinkClick r:id="rId2"/>
                        </a:rPr>
                        <a:t>http://cern.ch/steam</a:t>
                      </a:r>
                      <a:r>
                        <a:rPr lang="en-US" sz="2000" dirty="0">
                          <a:latin typeface="Calibri" panose="020F0502020204030204" pitchFamily="34" charset="0"/>
                          <a:cs typeface="Calibri" panose="020F0502020204030204" pitchFamily="34" charset="0"/>
                        </a:rPr>
                        <a:t> </a:t>
                      </a:r>
                      <a:endParaRPr lang="en-GB"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53608909"/>
                  </a:ext>
                </a:extLst>
              </a:tr>
              <a:tr h="185420">
                <a:tc>
                  <a:txBody>
                    <a:bodyPr/>
                    <a:lstStyle/>
                    <a:p>
                      <a:r>
                        <a:rPr lang="en-US" sz="2000" dirty="0">
                          <a:latin typeface="Calibri" panose="020F0502020204030204" pitchFamily="34" charset="0"/>
                          <a:cs typeface="Calibri" panose="020F0502020204030204" pitchFamily="34" charset="0"/>
                        </a:rPr>
                        <a:t>STEAM Workshop</a:t>
                      </a:r>
                      <a:endParaRPr lang="en-GB" sz="2000" dirty="0">
                        <a:latin typeface="Calibri" panose="020F0502020204030204" pitchFamily="34" charset="0"/>
                        <a:cs typeface="Calibri" panose="020F0502020204030204" pitchFamily="34" charset="0"/>
                      </a:endParaRPr>
                    </a:p>
                  </a:txBody>
                  <a:tcPr/>
                </a:tc>
                <a:tc>
                  <a:txBody>
                    <a:bodyPr/>
                    <a:lstStyle/>
                    <a:p>
                      <a:r>
                        <a:rPr lang="en-GB" sz="2000" dirty="0">
                          <a:latin typeface="Calibri" panose="020F0502020204030204" pitchFamily="34" charset="0"/>
                          <a:cs typeface="Calibri" panose="020F0502020204030204" pitchFamily="34" charset="0"/>
                          <a:hlinkClick r:id="rId3"/>
                        </a:rPr>
                        <a:t>https://indico.cern.ch/event/1060073/</a:t>
                      </a:r>
                      <a:r>
                        <a:rPr lang="en-GB" sz="2000" dirty="0">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1560406358"/>
                  </a:ext>
                </a:extLst>
              </a:tr>
              <a:tr h="185420">
                <a:tc>
                  <a:txBody>
                    <a:bodyPr/>
                    <a:lstStyle/>
                    <a:p>
                      <a:r>
                        <a:rPr lang="en-US" sz="2000" dirty="0">
                          <a:latin typeface="Calibri" panose="020F0502020204030204" pitchFamily="34" charset="0"/>
                          <a:cs typeface="Calibri" panose="020F0502020204030204" pitchFamily="34" charset="0"/>
                        </a:rPr>
                        <a:t>STEAM meetings</a:t>
                      </a:r>
                      <a:endParaRPr lang="en-GB" sz="2000" dirty="0">
                        <a:latin typeface="Calibri" panose="020F0502020204030204" pitchFamily="34" charset="0"/>
                        <a:cs typeface="Calibri" panose="020F0502020204030204" pitchFamily="34" charset="0"/>
                      </a:endParaRPr>
                    </a:p>
                  </a:txBody>
                  <a:tcPr/>
                </a:tc>
                <a:tc>
                  <a:txBody>
                    <a:bodyPr/>
                    <a:lstStyle/>
                    <a:p>
                      <a:r>
                        <a:rPr lang="en-GB" sz="2000" dirty="0">
                          <a:latin typeface="Calibri" panose="020F0502020204030204" pitchFamily="34" charset="0"/>
                          <a:cs typeface="Calibri" panose="020F0502020204030204" pitchFamily="34" charset="0"/>
                          <a:hlinkClick r:id="rId4"/>
                        </a:rPr>
                        <a:t>https://indico.cern.ch/category/11772/</a:t>
                      </a:r>
                      <a:r>
                        <a:rPr lang="en-GB" sz="2000" dirty="0">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3305676877"/>
                  </a:ext>
                </a:extLst>
              </a:tr>
              <a:tr h="370840">
                <a:tc>
                  <a:txBody>
                    <a:bodyPr/>
                    <a:lstStyle/>
                    <a:p>
                      <a:r>
                        <a:rPr lang="en-US" sz="2000" dirty="0">
                          <a:latin typeface="Calibri" panose="020F0502020204030204" pitchFamily="34" charset="0"/>
                          <a:cs typeface="Calibri" panose="020F0502020204030204" pitchFamily="34" charset="0"/>
                        </a:rPr>
                        <a:t>Section publications</a:t>
                      </a:r>
                      <a:endParaRPr lang="en-GB" sz="2000" dirty="0">
                        <a:latin typeface="Calibri" panose="020F0502020204030204" pitchFamily="34" charset="0"/>
                        <a:cs typeface="Calibri" panose="020F0502020204030204" pitchFamily="34" charset="0"/>
                      </a:endParaRPr>
                    </a:p>
                  </a:txBody>
                  <a:tcPr/>
                </a:tc>
                <a:tc>
                  <a:txBody>
                    <a:bodyPr/>
                    <a:lstStyle/>
                    <a:p>
                      <a:r>
                        <a:rPr lang="en-GB" sz="2000" dirty="0">
                          <a:latin typeface="Calibri" panose="020F0502020204030204" pitchFamily="34" charset="0"/>
                          <a:cs typeface="Calibri" panose="020F0502020204030204" pitchFamily="34" charset="0"/>
                          <a:hlinkClick r:id="rId5"/>
                        </a:rPr>
                        <a:t>https://twiki.cern.ch/twiki/bin/view/TEMPEPE/SectionPapers</a:t>
                      </a:r>
                      <a:r>
                        <a:rPr lang="en-GB" sz="2000" dirty="0">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2399141901"/>
                  </a:ext>
                </a:extLst>
              </a:tr>
              <a:tr h="370840">
                <a:tc>
                  <a:txBody>
                    <a:bodyPr/>
                    <a:lstStyle/>
                    <a:p>
                      <a:r>
                        <a:rPr lang="en-US" sz="2000" dirty="0">
                          <a:latin typeface="Calibri" panose="020F0502020204030204" pitchFamily="34" charset="0"/>
                          <a:cs typeface="Calibri" panose="020F0502020204030204" pitchFamily="34" charset="0"/>
                        </a:rPr>
                        <a:t>Section technical notes</a:t>
                      </a:r>
                      <a:endParaRPr lang="en-GB" sz="2000" dirty="0">
                        <a:latin typeface="Calibri" panose="020F0502020204030204" pitchFamily="34" charset="0"/>
                        <a:cs typeface="Calibri" panose="020F0502020204030204" pitchFamily="34" charset="0"/>
                      </a:endParaRPr>
                    </a:p>
                  </a:txBody>
                  <a:tcPr/>
                </a:tc>
                <a:tc>
                  <a:txBody>
                    <a:bodyPr/>
                    <a:lstStyle/>
                    <a:p>
                      <a:r>
                        <a:rPr lang="en-GB" sz="2000" dirty="0">
                          <a:latin typeface="Calibri" panose="020F0502020204030204" pitchFamily="34" charset="0"/>
                          <a:cs typeface="Calibri" panose="020F0502020204030204" pitchFamily="34" charset="0"/>
                          <a:hlinkClick r:id="rId6"/>
                        </a:rPr>
                        <a:t>https://twiki.cern.ch/twiki/bin/viewauth/TEMPEPE/SectionVariousContributions</a:t>
                      </a:r>
                      <a:r>
                        <a:rPr lang="en-GB" sz="2000" dirty="0">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1563184682"/>
                  </a:ext>
                </a:extLst>
              </a:tr>
              <a:tr h="370840">
                <a:tc>
                  <a:txBody>
                    <a:bodyPr/>
                    <a:lstStyle/>
                    <a:p>
                      <a:r>
                        <a:rPr lang="en-US" sz="2000" dirty="0">
                          <a:latin typeface="Calibri" panose="020F0502020204030204" pitchFamily="34" charset="0"/>
                          <a:cs typeface="Calibri" panose="020F0502020204030204" pitchFamily="34" charset="0"/>
                        </a:rPr>
                        <a:t>Section talks</a:t>
                      </a:r>
                      <a:endParaRPr lang="en-GB" sz="2000" dirty="0">
                        <a:latin typeface="Calibri" panose="020F0502020204030204" pitchFamily="34" charset="0"/>
                        <a:cs typeface="Calibri" panose="020F0502020204030204" pitchFamily="34" charset="0"/>
                      </a:endParaRPr>
                    </a:p>
                  </a:txBody>
                  <a:tcPr/>
                </a:tc>
                <a:tc>
                  <a:txBody>
                    <a:bodyPr/>
                    <a:lstStyle/>
                    <a:p>
                      <a:r>
                        <a:rPr lang="en-GB" sz="2000" dirty="0">
                          <a:latin typeface="Calibri" panose="020F0502020204030204" pitchFamily="34" charset="0"/>
                          <a:cs typeface="Calibri" panose="020F0502020204030204" pitchFamily="34" charset="0"/>
                          <a:hlinkClick r:id="rId7"/>
                        </a:rPr>
                        <a:t>https://twiki.cern.ch/twiki/bin/view/TEMPEPE/SectionTalks</a:t>
                      </a:r>
                      <a:r>
                        <a:rPr lang="en-GB" sz="2000" dirty="0">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1047468466"/>
                  </a:ext>
                </a:extLst>
              </a:tr>
            </a:tbl>
          </a:graphicData>
        </a:graphic>
      </p:graphicFrame>
    </p:spTree>
    <p:extLst>
      <p:ext uri="{BB962C8B-B14F-4D97-AF65-F5344CB8AC3E}">
        <p14:creationId xmlns:p14="http://schemas.microsoft.com/office/powerpoint/2010/main" val="38193710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821" y="2499416"/>
            <a:ext cx="10969139" cy="532463"/>
          </a:xfrm>
        </p:spPr>
        <p:txBody>
          <a:bodyPr>
            <a:noAutofit/>
          </a:bodyPr>
          <a:lstStyle/>
          <a:p>
            <a:r>
              <a:rPr lang="en-US" sz="6000" b="1" dirty="0">
                <a:latin typeface="Calibri" panose="020F0502020204030204" pitchFamily="34" charset="0"/>
                <a:cs typeface="Calibri" panose="020F0502020204030204" pitchFamily="34" charset="0"/>
              </a:rPr>
              <a:t>ANNEX</a:t>
            </a:r>
            <a:endParaRPr lang="en-GB" sz="6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78367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Examples of what STEAM models were used for in </a:t>
            </a:r>
            <a:r>
              <a:rPr lang="en-US" dirty="0">
                <a:solidFill>
                  <a:srgbClr val="C00000"/>
                </a:solidFill>
              </a:rPr>
              <a:t>2021</a:t>
            </a:r>
          </a:p>
        </p:txBody>
      </p:sp>
      <p:sp>
        <p:nvSpPr>
          <p:cNvPr id="6" name="Rectangle 5"/>
          <p:cNvSpPr/>
          <p:nvPr/>
        </p:nvSpPr>
        <p:spPr>
          <a:xfrm>
            <a:off x="10861134" y="163504"/>
            <a:ext cx="1193842" cy="438631"/>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LHC</a:t>
            </a:r>
          </a:p>
        </p:txBody>
      </p:sp>
      <p:sp>
        <p:nvSpPr>
          <p:cNvPr id="5" name="Rectangle 4"/>
          <p:cNvSpPr/>
          <p:nvPr/>
        </p:nvSpPr>
        <p:spPr>
          <a:xfrm>
            <a:off x="139700" y="3735710"/>
            <a:ext cx="819150" cy="130258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Frequency</a:t>
            </a:r>
          </a:p>
          <a:p>
            <a:pPr algn="ctr"/>
            <a:r>
              <a:rPr lang="en-US" sz="2000" b="1" dirty="0">
                <a:solidFill>
                  <a:srgbClr val="000000"/>
                </a:solidFill>
                <a:latin typeface="Calibri" panose="020F0502020204030204" pitchFamily="34" charset="0"/>
                <a:cs typeface="Calibri" panose="020F0502020204030204" pitchFamily="34" charset="0"/>
              </a:rPr>
              <a:t>domain</a:t>
            </a:r>
            <a:endParaRPr lang="en-GB" sz="2000" b="1" dirty="0">
              <a:solidFill>
                <a:srgbClr val="000000"/>
              </a:solidFill>
              <a:latin typeface="Calibri" panose="020F0502020204030204" pitchFamily="34" charset="0"/>
              <a:cs typeface="Calibri" panose="020F0502020204030204" pitchFamily="34" charset="0"/>
            </a:endParaRPr>
          </a:p>
        </p:txBody>
      </p:sp>
      <p:sp>
        <p:nvSpPr>
          <p:cNvPr id="7" name="Rectangle 6"/>
          <p:cNvSpPr/>
          <p:nvPr/>
        </p:nvSpPr>
        <p:spPr>
          <a:xfrm>
            <a:off x="139700" y="701038"/>
            <a:ext cx="819150" cy="1680811"/>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Quench</a:t>
            </a:r>
          </a:p>
          <a:p>
            <a:pPr algn="ctr"/>
            <a:r>
              <a:rPr lang="en-US" sz="2000" b="1" dirty="0">
                <a:solidFill>
                  <a:srgbClr val="000000"/>
                </a:solidFill>
                <a:latin typeface="Calibri" panose="020F0502020204030204" pitchFamily="34" charset="0"/>
                <a:cs typeface="Calibri" panose="020F0502020204030204" pitchFamily="34" charset="0"/>
              </a:rPr>
              <a:t>Heaters</a:t>
            </a:r>
            <a:endParaRPr lang="en-GB" sz="2000" b="1" dirty="0">
              <a:solidFill>
                <a:srgbClr val="000000"/>
              </a:solidFill>
              <a:latin typeface="Calibri" panose="020F0502020204030204" pitchFamily="34" charset="0"/>
              <a:cs typeface="Calibri" panose="020F0502020204030204" pitchFamily="34" charset="0"/>
            </a:endParaRPr>
          </a:p>
        </p:txBody>
      </p:sp>
      <p:sp>
        <p:nvSpPr>
          <p:cNvPr id="8" name="Rectangle 7"/>
          <p:cNvSpPr/>
          <p:nvPr/>
        </p:nvSpPr>
        <p:spPr>
          <a:xfrm>
            <a:off x="139700" y="2498314"/>
            <a:ext cx="819150" cy="1120931"/>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Short</a:t>
            </a:r>
          </a:p>
          <a:p>
            <a:pPr algn="ctr"/>
            <a:r>
              <a:rPr lang="en-US" sz="2000" b="1" dirty="0">
                <a:solidFill>
                  <a:srgbClr val="000000"/>
                </a:solidFill>
                <a:latin typeface="Calibri" panose="020F0502020204030204" pitchFamily="34" charset="0"/>
                <a:cs typeface="Calibri" panose="020F0502020204030204" pitchFamily="34" charset="0"/>
              </a:rPr>
              <a:t>circuits</a:t>
            </a:r>
            <a:endParaRPr lang="en-GB" sz="2000" b="1" dirty="0">
              <a:solidFill>
                <a:srgbClr val="000000"/>
              </a:solidFill>
              <a:latin typeface="Calibri" panose="020F0502020204030204" pitchFamily="34" charset="0"/>
              <a:cs typeface="Calibri" panose="020F0502020204030204" pitchFamily="34" charset="0"/>
            </a:endParaRPr>
          </a:p>
        </p:txBody>
      </p:sp>
      <p:sp>
        <p:nvSpPr>
          <p:cNvPr id="10" name="Rectangle 9"/>
          <p:cNvSpPr/>
          <p:nvPr/>
        </p:nvSpPr>
        <p:spPr>
          <a:xfrm>
            <a:off x="139700" y="5154761"/>
            <a:ext cx="819150" cy="1020874"/>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SC effects</a:t>
            </a:r>
            <a:endParaRPr lang="en-GB" sz="2000" b="1" dirty="0">
              <a:solidFill>
                <a:srgbClr val="000000"/>
              </a:solidFill>
              <a:latin typeface="Calibri" panose="020F0502020204030204" pitchFamily="34" charset="0"/>
              <a:cs typeface="Calibri" panose="020F0502020204030204" pitchFamily="34" charset="0"/>
            </a:endParaRPr>
          </a:p>
        </p:txBody>
      </p:sp>
      <p:sp>
        <p:nvSpPr>
          <p:cNvPr id="11" name="Rectangle 10"/>
          <p:cNvSpPr/>
          <p:nvPr/>
        </p:nvSpPr>
        <p:spPr>
          <a:xfrm>
            <a:off x="1061050" y="2498314"/>
            <a:ext cx="10993927" cy="1120931"/>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Simulate an </a:t>
            </a:r>
            <a:r>
              <a:rPr lang="en-GB" sz="2000" dirty="0">
                <a:solidFill>
                  <a:srgbClr val="C00000"/>
                </a:solidFill>
                <a:latin typeface="Calibri" panose="020F0502020204030204" pitchFamily="34" charset="0"/>
                <a:cs typeface="Calibri" panose="020F0502020204030204" pitchFamily="34" charset="0"/>
              </a:rPr>
              <a:t>internal short-circuit</a:t>
            </a:r>
            <a:r>
              <a:rPr lang="en-GB" sz="2000" dirty="0">
                <a:solidFill>
                  <a:srgbClr val="000000"/>
                </a:solidFill>
                <a:latin typeface="Calibri" panose="020F0502020204030204" pitchFamily="34" charset="0"/>
                <a:cs typeface="Calibri" panose="020F0502020204030204" pitchFamily="34" charset="0"/>
              </a:rPr>
              <a:t> in an MB magnet (in RB, main dipole circuit)</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Analyse </a:t>
            </a:r>
            <a:r>
              <a:rPr lang="en-GB" sz="2000" dirty="0">
                <a:solidFill>
                  <a:srgbClr val="C00000"/>
                </a:solidFill>
                <a:latin typeface="Calibri" panose="020F0502020204030204" pitchFamily="34" charset="0"/>
                <a:cs typeface="Calibri" panose="020F0502020204030204" pitchFamily="34" charset="0"/>
              </a:rPr>
              <a:t>earth current</a:t>
            </a:r>
            <a:r>
              <a:rPr lang="en-GB" sz="2000" dirty="0">
                <a:solidFill>
                  <a:srgbClr val="000000"/>
                </a:solidFill>
                <a:latin typeface="Calibri" panose="020F0502020204030204" pitchFamily="34" charset="0"/>
                <a:cs typeface="Calibri" panose="020F0502020204030204" pitchFamily="34" charset="0"/>
              </a:rPr>
              <a:t> in RB circuits during quenches and FPA</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Simulate powering transients of an MCBY magnet with an </a:t>
            </a:r>
            <a:r>
              <a:rPr lang="en-GB" sz="2000" dirty="0">
                <a:solidFill>
                  <a:srgbClr val="C00000"/>
                </a:solidFill>
                <a:latin typeface="Calibri" panose="020F0502020204030204" pitchFamily="34" charset="0"/>
                <a:cs typeface="Calibri" panose="020F0502020204030204" pitchFamily="34" charset="0"/>
              </a:rPr>
              <a:t>internal short-circuit</a:t>
            </a:r>
          </a:p>
        </p:txBody>
      </p:sp>
      <p:sp>
        <p:nvSpPr>
          <p:cNvPr id="12" name="Rectangle 11"/>
          <p:cNvSpPr/>
          <p:nvPr/>
        </p:nvSpPr>
        <p:spPr>
          <a:xfrm>
            <a:off x="1061049" y="701040"/>
            <a:ext cx="10993927" cy="168081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Assess the consequences of raising MB </a:t>
            </a:r>
            <a:r>
              <a:rPr lang="en-GB" sz="2000" dirty="0">
                <a:solidFill>
                  <a:srgbClr val="C00000"/>
                </a:solidFill>
                <a:latin typeface="Calibri" panose="020F0502020204030204" pitchFamily="34" charset="0"/>
                <a:cs typeface="Calibri" panose="020F0502020204030204" pitchFamily="34" charset="0"/>
              </a:rPr>
              <a:t>quench detection thresholds</a:t>
            </a:r>
            <a:r>
              <a:rPr lang="en-GB" sz="2000" dirty="0">
                <a:solidFill>
                  <a:srgbClr val="000000"/>
                </a:solidFill>
                <a:latin typeface="Calibri" panose="020F0502020204030204" pitchFamily="34" charset="0"/>
                <a:cs typeface="Calibri" panose="020F0502020204030204" pitchFamily="34" charset="0"/>
              </a:rPr>
              <a:t> (worst-case analysis)</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Analyse quench protection of Q1 magnet in RQX.R1 with </a:t>
            </a:r>
            <a:r>
              <a:rPr lang="en-GB" sz="2000" dirty="0">
                <a:solidFill>
                  <a:srgbClr val="C00000"/>
                </a:solidFill>
                <a:latin typeface="Calibri" panose="020F0502020204030204" pitchFamily="34" charset="0"/>
                <a:cs typeface="Calibri" panose="020F0502020204030204" pitchFamily="34" charset="0"/>
              </a:rPr>
              <a:t>non-conform quench heater </a:t>
            </a:r>
            <a:r>
              <a:rPr lang="en-GB" sz="2000" dirty="0">
                <a:solidFill>
                  <a:srgbClr val="000000"/>
                </a:solidFill>
                <a:latin typeface="Calibri" panose="020F0502020204030204" pitchFamily="34" charset="0"/>
                <a:cs typeface="Calibri" panose="020F0502020204030204" pitchFamily="34" charset="0"/>
              </a:rPr>
              <a:t>discharge unit</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Calculate the effect of </a:t>
            </a:r>
            <a:r>
              <a:rPr lang="en-GB" sz="2000" dirty="0">
                <a:solidFill>
                  <a:srgbClr val="C00000"/>
                </a:solidFill>
                <a:latin typeface="Calibri" panose="020F0502020204030204" pitchFamily="34" charset="0"/>
                <a:cs typeface="Calibri" panose="020F0502020204030204" pitchFamily="34" charset="0"/>
              </a:rPr>
              <a:t>quench-heater field</a:t>
            </a:r>
            <a:r>
              <a:rPr lang="en-GB" sz="2000" dirty="0">
                <a:solidFill>
                  <a:srgbClr val="000000"/>
                </a:solidFill>
                <a:latin typeface="Calibri" panose="020F0502020204030204" pitchFamily="34" charset="0"/>
                <a:cs typeface="Calibri" panose="020F0502020204030204" pitchFamily="34" charset="0"/>
              </a:rPr>
              <a:t> on the beam, including the effects of beam-screen shielding and inter-filament coupling currents in the magnet coil</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Simulate </a:t>
            </a:r>
            <a:r>
              <a:rPr lang="en-GB" sz="2000" dirty="0">
                <a:solidFill>
                  <a:srgbClr val="C00000"/>
                </a:solidFill>
                <a:latin typeface="Calibri" panose="020F0502020204030204" pitchFamily="34" charset="0"/>
                <a:cs typeface="Calibri" panose="020F0502020204030204" pitchFamily="34" charset="0"/>
              </a:rPr>
              <a:t>quench-heater</a:t>
            </a:r>
            <a:r>
              <a:rPr lang="en-GB" sz="2000" dirty="0">
                <a:solidFill>
                  <a:srgbClr val="000000"/>
                </a:solidFill>
                <a:latin typeface="Calibri" panose="020F0502020204030204" pitchFamily="34" charset="0"/>
                <a:cs typeface="Calibri" panose="020F0502020204030204" pitchFamily="34" charset="0"/>
              </a:rPr>
              <a:t> protection of MQY magnet at T=1.9 K</a:t>
            </a:r>
            <a:endParaRPr lang="en-GB" sz="2000" dirty="0">
              <a:solidFill>
                <a:srgbClr val="C00000"/>
              </a:solidFill>
              <a:latin typeface="Calibri" panose="020F0502020204030204" pitchFamily="34" charset="0"/>
              <a:cs typeface="Calibri" panose="020F0502020204030204" pitchFamily="34" charset="0"/>
            </a:endParaRPr>
          </a:p>
        </p:txBody>
      </p:sp>
      <p:sp>
        <p:nvSpPr>
          <p:cNvPr id="13" name="Rectangle 12"/>
          <p:cNvSpPr/>
          <p:nvPr/>
        </p:nvSpPr>
        <p:spPr>
          <a:xfrm>
            <a:off x="1061050" y="3735709"/>
            <a:ext cx="10993927" cy="130258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spcAft>
                <a:spcPts val="600"/>
              </a:spcAft>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Reproduce the measured </a:t>
            </a:r>
            <a:r>
              <a:rPr lang="en-GB" sz="2000" dirty="0">
                <a:solidFill>
                  <a:srgbClr val="C00000"/>
                </a:solidFill>
                <a:latin typeface="Calibri" panose="020F0502020204030204" pitchFamily="34" charset="0"/>
                <a:cs typeface="Calibri" panose="020F0502020204030204" pitchFamily="34" charset="0"/>
              </a:rPr>
              <a:t>frequency-domain impedance</a:t>
            </a:r>
            <a:r>
              <a:rPr lang="en-GB" sz="2000" dirty="0">
                <a:solidFill>
                  <a:srgbClr val="000000"/>
                </a:solidFill>
                <a:latin typeface="Calibri" panose="020F0502020204030204" pitchFamily="34" charset="0"/>
                <a:cs typeface="Calibri" panose="020F0502020204030204" pitchFamily="34" charset="0"/>
              </a:rPr>
              <a:t> of MB magnets measured in the tunnel, including the effect of neighbouring magnets</a:t>
            </a:r>
          </a:p>
        </p:txBody>
      </p:sp>
      <p:sp>
        <p:nvSpPr>
          <p:cNvPr id="14" name="Rectangle 13"/>
          <p:cNvSpPr/>
          <p:nvPr/>
        </p:nvSpPr>
        <p:spPr>
          <a:xfrm>
            <a:off x="1061048" y="5154761"/>
            <a:ext cx="10993927" cy="1020874"/>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Assess when </a:t>
            </a:r>
            <a:r>
              <a:rPr lang="en-GB" sz="2000" dirty="0">
                <a:solidFill>
                  <a:srgbClr val="C00000"/>
                </a:solidFill>
                <a:latin typeface="Calibri" panose="020F0502020204030204" pitchFamily="34" charset="0"/>
                <a:cs typeface="Calibri" panose="020F0502020204030204" pitchFamily="34" charset="0"/>
              </a:rPr>
              <a:t>quench-back </a:t>
            </a:r>
            <a:r>
              <a:rPr lang="en-GB" sz="2000" dirty="0">
                <a:solidFill>
                  <a:srgbClr val="000000"/>
                </a:solidFill>
                <a:latin typeface="Calibri" panose="020F0502020204030204" pitchFamily="34" charset="0"/>
                <a:cs typeface="Calibri" panose="020F0502020204030204" pitchFamily="34" charset="0"/>
              </a:rPr>
              <a:t>is expected in 600 A circuits</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Simulate the effects of </a:t>
            </a:r>
            <a:r>
              <a:rPr lang="en-US" sz="2000" dirty="0">
                <a:solidFill>
                  <a:srgbClr val="C00000"/>
                </a:solidFill>
                <a:latin typeface="Calibri" panose="020F0502020204030204" pitchFamily="34" charset="0"/>
                <a:cs typeface="Calibri" panose="020F0502020204030204" pitchFamily="34" charset="0"/>
              </a:rPr>
              <a:t>persistent-currents </a:t>
            </a:r>
            <a:r>
              <a:rPr lang="en-US" sz="2000" dirty="0">
                <a:solidFill>
                  <a:srgbClr val="000000"/>
                </a:solidFill>
                <a:latin typeface="Calibri" panose="020F0502020204030204" pitchFamily="34" charset="0"/>
                <a:cs typeface="Calibri" panose="020F0502020204030204" pitchFamily="34" charset="0"/>
              </a:rPr>
              <a:t>on the powering transients in LHC circuits</a:t>
            </a:r>
            <a:endParaRPr lang="en-GB"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3426665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Examples of what STEAM models were used for in </a:t>
            </a:r>
            <a:r>
              <a:rPr lang="en-US" dirty="0">
                <a:solidFill>
                  <a:srgbClr val="C00000"/>
                </a:solidFill>
              </a:rPr>
              <a:t>2021</a:t>
            </a:r>
          </a:p>
        </p:txBody>
      </p:sp>
      <p:sp>
        <p:nvSpPr>
          <p:cNvPr id="6" name="Rectangle 5"/>
          <p:cNvSpPr/>
          <p:nvPr/>
        </p:nvSpPr>
        <p:spPr>
          <a:xfrm>
            <a:off x="10861134" y="163504"/>
            <a:ext cx="1193842" cy="438631"/>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HL-LHC</a:t>
            </a:r>
          </a:p>
        </p:txBody>
      </p:sp>
      <p:sp>
        <p:nvSpPr>
          <p:cNvPr id="5" name="Rectangle 4"/>
          <p:cNvSpPr/>
          <p:nvPr/>
        </p:nvSpPr>
        <p:spPr>
          <a:xfrm>
            <a:off x="139700" y="4866010"/>
            <a:ext cx="819150" cy="130258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Frequency</a:t>
            </a:r>
          </a:p>
          <a:p>
            <a:pPr algn="ctr"/>
            <a:r>
              <a:rPr lang="en-US" sz="2000" b="1" dirty="0">
                <a:solidFill>
                  <a:srgbClr val="000000"/>
                </a:solidFill>
                <a:latin typeface="Calibri" panose="020F0502020204030204" pitchFamily="34" charset="0"/>
                <a:cs typeface="Calibri" panose="020F0502020204030204" pitchFamily="34" charset="0"/>
              </a:rPr>
              <a:t>domain</a:t>
            </a:r>
            <a:endParaRPr lang="en-GB" sz="2000" b="1" dirty="0">
              <a:solidFill>
                <a:srgbClr val="000000"/>
              </a:solidFill>
              <a:latin typeface="Calibri" panose="020F0502020204030204" pitchFamily="34" charset="0"/>
              <a:cs typeface="Calibri" panose="020F0502020204030204" pitchFamily="34" charset="0"/>
            </a:endParaRPr>
          </a:p>
        </p:txBody>
      </p:sp>
      <p:sp>
        <p:nvSpPr>
          <p:cNvPr id="7" name="Rectangle 6"/>
          <p:cNvSpPr/>
          <p:nvPr/>
        </p:nvSpPr>
        <p:spPr>
          <a:xfrm>
            <a:off x="139700" y="701038"/>
            <a:ext cx="819150" cy="2065652"/>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Baseline verification</a:t>
            </a:r>
            <a:endParaRPr lang="en-GB" sz="2000" b="1" dirty="0">
              <a:solidFill>
                <a:srgbClr val="000000"/>
              </a:solidFill>
              <a:latin typeface="Calibri" panose="020F0502020204030204" pitchFamily="34" charset="0"/>
              <a:cs typeface="Calibri" panose="020F0502020204030204" pitchFamily="34" charset="0"/>
            </a:endParaRPr>
          </a:p>
        </p:txBody>
      </p:sp>
      <p:sp>
        <p:nvSpPr>
          <p:cNvPr id="8" name="Rectangle 7"/>
          <p:cNvSpPr/>
          <p:nvPr/>
        </p:nvSpPr>
        <p:spPr>
          <a:xfrm>
            <a:off x="139700" y="2908300"/>
            <a:ext cx="819150" cy="181610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Validation and Predictions</a:t>
            </a:r>
            <a:endParaRPr lang="en-GB" sz="2000" b="1" dirty="0">
              <a:solidFill>
                <a:srgbClr val="000000"/>
              </a:solidFill>
              <a:latin typeface="Calibri" panose="020F0502020204030204" pitchFamily="34" charset="0"/>
              <a:cs typeface="Calibri" panose="020F0502020204030204" pitchFamily="34" charset="0"/>
            </a:endParaRPr>
          </a:p>
        </p:txBody>
      </p:sp>
      <p:sp>
        <p:nvSpPr>
          <p:cNvPr id="11" name="Rectangle 10"/>
          <p:cNvSpPr/>
          <p:nvPr/>
        </p:nvSpPr>
        <p:spPr>
          <a:xfrm>
            <a:off x="1061050" y="2908299"/>
            <a:ext cx="10993927" cy="181610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Systematic </a:t>
            </a:r>
            <a:r>
              <a:rPr lang="en-GB" sz="2000" dirty="0">
                <a:solidFill>
                  <a:srgbClr val="C00000"/>
                </a:solidFill>
                <a:latin typeface="Calibri" panose="020F0502020204030204" pitchFamily="34" charset="0"/>
                <a:cs typeface="Calibri" panose="020F0502020204030204" pitchFamily="34" charset="0"/>
              </a:rPr>
              <a:t>measurement/simulation comparison </a:t>
            </a:r>
            <a:r>
              <a:rPr lang="en-GB" sz="2000" dirty="0">
                <a:solidFill>
                  <a:srgbClr val="000000"/>
                </a:solidFill>
                <a:latin typeface="Calibri" panose="020F0502020204030204" pitchFamily="34" charset="0"/>
                <a:cs typeface="Calibri" panose="020F0502020204030204" pitchFamily="34" charset="0"/>
              </a:rPr>
              <a:t>during events in various test campaigns SM18</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Simulation of transients in </a:t>
            </a:r>
            <a:r>
              <a:rPr lang="en-GB" sz="2000" dirty="0">
                <a:solidFill>
                  <a:srgbClr val="C00000"/>
                </a:solidFill>
                <a:latin typeface="Calibri" panose="020F0502020204030204" pitchFamily="34" charset="0"/>
                <a:cs typeface="Calibri" panose="020F0502020204030204" pitchFamily="34" charset="0"/>
              </a:rPr>
              <a:t>CCT-type</a:t>
            </a:r>
            <a:r>
              <a:rPr lang="en-GB" sz="2000" dirty="0">
                <a:solidFill>
                  <a:srgbClr val="000000"/>
                </a:solidFill>
                <a:latin typeface="Calibri" panose="020F0502020204030204" pitchFamily="34" charset="0"/>
                <a:cs typeface="Calibri" panose="020F0502020204030204" pitchFamily="34" charset="0"/>
              </a:rPr>
              <a:t> magnet, and validation with MCBRD prototype magnet data</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Simulate proposed MQXF </a:t>
            </a:r>
            <a:r>
              <a:rPr lang="en-GB" sz="2000" dirty="0">
                <a:solidFill>
                  <a:srgbClr val="C00000"/>
                </a:solidFill>
                <a:latin typeface="Calibri" panose="020F0502020204030204" pitchFamily="34" charset="0"/>
                <a:cs typeface="Calibri" panose="020F0502020204030204" pitchFamily="34" charset="0"/>
              </a:rPr>
              <a:t>special trimmed powering </a:t>
            </a:r>
            <a:r>
              <a:rPr lang="en-GB" sz="2000" dirty="0">
                <a:solidFill>
                  <a:srgbClr val="000000"/>
                </a:solidFill>
                <a:latin typeface="Calibri" panose="020F0502020204030204" pitchFamily="34" charset="0"/>
                <a:cs typeface="Calibri" panose="020F0502020204030204" pitchFamily="34" charset="0"/>
              </a:rPr>
              <a:t>tests</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Explain the observed </a:t>
            </a:r>
            <a:r>
              <a:rPr lang="en-GB" sz="2000" dirty="0">
                <a:solidFill>
                  <a:srgbClr val="C00000"/>
                </a:solidFill>
                <a:latin typeface="Calibri" panose="020F0502020204030204" pitchFamily="34" charset="0"/>
                <a:cs typeface="Calibri" panose="020F0502020204030204" pitchFamily="34" charset="0"/>
              </a:rPr>
              <a:t>extra </a:t>
            </a:r>
            <a:r>
              <a:rPr lang="en-GB" sz="2000" dirty="0" err="1">
                <a:solidFill>
                  <a:srgbClr val="C00000"/>
                </a:solidFill>
                <a:latin typeface="Calibri" panose="020F0502020204030204" pitchFamily="34" charset="0"/>
                <a:cs typeface="Calibri" panose="020F0502020204030204" pitchFamily="34" charset="0"/>
              </a:rPr>
              <a:t>ohmic</a:t>
            </a:r>
            <a:r>
              <a:rPr lang="en-GB" sz="2000" dirty="0">
                <a:solidFill>
                  <a:srgbClr val="C00000"/>
                </a:solidFill>
                <a:latin typeface="Calibri" panose="020F0502020204030204" pitchFamily="34" charset="0"/>
                <a:cs typeface="Calibri" panose="020F0502020204030204" pitchFamily="34" charset="0"/>
              </a:rPr>
              <a:t> loss </a:t>
            </a:r>
            <a:r>
              <a:rPr lang="en-GB" sz="2000" dirty="0">
                <a:solidFill>
                  <a:srgbClr val="000000"/>
                </a:solidFill>
                <a:latin typeface="Calibri" panose="020F0502020204030204" pitchFamily="34" charset="0"/>
                <a:cs typeface="Calibri" panose="020F0502020204030204" pitchFamily="34" charset="0"/>
              </a:rPr>
              <a:t>in coils made of conductor with non-uniform RRR</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Estimate the effect of </a:t>
            </a:r>
            <a:r>
              <a:rPr lang="en-GB" sz="2000" dirty="0">
                <a:solidFill>
                  <a:srgbClr val="C00000"/>
                </a:solidFill>
                <a:latin typeface="Calibri" panose="020F0502020204030204" pitchFamily="34" charset="0"/>
                <a:cs typeface="Calibri" panose="020F0502020204030204" pitchFamily="34" charset="0"/>
              </a:rPr>
              <a:t>QH discharge</a:t>
            </a:r>
            <a:r>
              <a:rPr lang="en-GB" sz="2000" dirty="0">
                <a:solidFill>
                  <a:srgbClr val="000000"/>
                </a:solidFill>
                <a:latin typeface="Calibri" panose="020F0502020204030204" pitchFamily="34" charset="0"/>
                <a:cs typeface="Calibri" panose="020F0502020204030204" pitchFamily="34" charset="0"/>
              </a:rPr>
              <a:t> on voltages across coils and quench-antenna coils</a:t>
            </a:r>
          </a:p>
        </p:txBody>
      </p:sp>
      <p:sp>
        <p:nvSpPr>
          <p:cNvPr id="12" name="Rectangle 11"/>
          <p:cNvSpPr/>
          <p:nvPr/>
        </p:nvSpPr>
        <p:spPr>
          <a:xfrm>
            <a:off x="1061049" y="701039"/>
            <a:ext cx="10993927" cy="2065651"/>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a:t>
            </a:r>
            <a:r>
              <a:rPr lang="en-GB" sz="2000" dirty="0">
                <a:solidFill>
                  <a:srgbClr val="C00000"/>
                </a:solidFill>
                <a:latin typeface="Calibri" panose="020F0502020204030204" pitchFamily="34" charset="0"/>
                <a:cs typeface="Calibri" panose="020F0502020204030204" pitchFamily="34" charset="0"/>
              </a:rPr>
              <a:t>Verification</a:t>
            </a:r>
            <a:r>
              <a:rPr lang="en-GB" sz="2000" dirty="0">
                <a:solidFill>
                  <a:srgbClr val="000000"/>
                </a:solidFill>
                <a:latin typeface="Calibri" panose="020F0502020204030204" pitchFamily="34" charset="0"/>
                <a:cs typeface="Calibri" panose="020F0502020204030204" pitchFamily="34" charset="0"/>
              </a:rPr>
              <a:t> of baseline quench protection for various HL-LHC circuits</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Parametric analyses and </a:t>
            </a:r>
            <a:r>
              <a:rPr lang="en-GB" sz="2000" dirty="0">
                <a:solidFill>
                  <a:srgbClr val="C00000"/>
                </a:solidFill>
                <a:latin typeface="Calibri" panose="020F0502020204030204" pitchFamily="34" charset="0"/>
                <a:cs typeface="Calibri" panose="020F0502020204030204" pitchFamily="34" charset="0"/>
              </a:rPr>
              <a:t>worst-cases</a:t>
            </a:r>
            <a:r>
              <a:rPr lang="en-GB" sz="2000" dirty="0">
                <a:solidFill>
                  <a:srgbClr val="000000"/>
                </a:solidFill>
                <a:latin typeface="Calibri" panose="020F0502020204030204" pitchFamily="34" charset="0"/>
                <a:cs typeface="Calibri" panose="020F0502020204030204" pitchFamily="34" charset="0"/>
              </a:rPr>
              <a:t> for all circuit components in HL-LHC Inner Triplet circuit</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Analyse quench protection of HEL larger </a:t>
            </a:r>
            <a:r>
              <a:rPr lang="en-GB" sz="2000" dirty="0">
                <a:solidFill>
                  <a:srgbClr val="C00000"/>
                </a:solidFill>
                <a:latin typeface="Calibri" panose="020F0502020204030204" pitchFamily="34" charset="0"/>
                <a:cs typeface="Calibri" panose="020F0502020204030204" pitchFamily="34" charset="0"/>
              </a:rPr>
              <a:t>solenoids</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a:t>
            </a:r>
            <a:r>
              <a:rPr lang="en-GB" sz="2000" dirty="0">
                <a:solidFill>
                  <a:srgbClr val="C00000"/>
                </a:solidFill>
                <a:latin typeface="Calibri" panose="020F0502020204030204" pitchFamily="34" charset="0"/>
                <a:cs typeface="Calibri" panose="020F0502020204030204" pitchFamily="34" charset="0"/>
              </a:rPr>
              <a:t>Uncertainty quantification </a:t>
            </a:r>
            <a:r>
              <a:rPr lang="en-GB" sz="2000" dirty="0">
                <a:solidFill>
                  <a:srgbClr val="000000"/>
                </a:solidFill>
                <a:latin typeface="Calibri" panose="020F0502020204030204" pitchFamily="34" charset="0"/>
                <a:cs typeface="Calibri" panose="020F0502020204030204" pitchFamily="34" charset="0"/>
              </a:rPr>
              <a:t>by automatically performing hundreds of parametric simulations</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Simulate of the effects of </a:t>
            </a:r>
            <a:r>
              <a:rPr lang="en-GB" sz="2000" dirty="0">
                <a:solidFill>
                  <a:srgbClr val="C00000"/>
                </a:solidFill>
                <a:latin typeface="Calibri" panose="020F0502020204030204" pitchFamily="34" charset="0"/>
                <a:cs typeface="Calibri" panose="020F0502020204030204" pitchFamily="34" charset="0"/>
              </a:rPr>
              <a:t>additional insulation </a:t>
            </a:r>
            <a:r>
              <a:rPr lang="en-GB" sz="2000" dirty="0">
                <a:solidFill>
                  <a:srgbClr val="000000"/>
                </a:solidFill>
                <a:latin typeface="Calibri" panose="020F0502020204030204" pitchFamily="34" charset="0"/>
                <a:cs typeface="Calibri" panose="020F0502020204030204" pitchFamily="34" charset="0"/>
              </a:rPr>
              <a:t>layers between quench heaters and coil</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Propose MQXF </a:t>
            </a:r>
            <a:r>
              <a:rPr lang="en-US" sz="2000" dirty="0">
                <a:solidFill>
                  <a:srgbClr val="C00000"/>
                </a:solidFill>
                <a:latin typeface="Calibri" panose="020F0502020204030204" pitchFamily="34" charset="0"/>
                <a:cs typeface="Calibri" panose="020F0502020204030204" pitchFamily="34" charset="0"/>
              </a:rPr>
              <a:t>coil electrical order </a:t>
            </a:r>
            <a:r>
              <a:rPr lang="en-US" sz="2000" dirty="0">
                <a:solidFill>
                  <a:srgbClr val="000000"/>
                </a:solidFill>
                <a:latin typeface="Calibri" panose="020F0502020204030204" pitchFamily="34" charset="0"/>
                <a:cs typeface="Calibri" panose="020F0502020204030204" pitchFamily="34" charset="0"/>
              </a:rPr>
              <a:t>that minimizes the expected peak voltage to ground</a:t>
            </a:r>
          </a:p>
        </p:txBody>
      </p:sp>
      <p:sp>
        <p:nvSpPr>
          <p:cNvPr id="13" name="Rectangle 12"/>
          <p:cNvSpPr/>
          <p:nvPr/>
        </p:nvSpPr>
        <p:spPr>
          <a:xfrm>
            <a:off x="1061050" y="4866009"/>
            <a:ext cx="10993927" cy="130258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spcAft>
                <a:spcPts val="600"/>
              </a:spcAft>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a:t>
            </a:r>
            <a:r>
              <a:rPr lang="en-GB" sz="2000" dirty="0">
                <a:solidFill>
                  <a:srgbClr val="C00000"/>
                </a:solidFill>
                <a:latin typeface="Calibri" panose="020F0502020204030204" pitchFamily="34" charset="0"/>
                <a:cs typeface="Calibri" panose="020F0502020204030204" pitchFamily="34" charset="0"/>
              </a:rPr>
              <a:t>Frequency transfer function </a:t>
            </a:r>
            <a:r>
              <a:rPr lang="en-GB" sz="2000" dirty="0">
                <a:solidFill>
                  <a:srgbClr val="000000"/>
                </a:solidFill>
                <a:latin typeface="Calibri" panose="020F0502020204030204" pitchFamily="34" charset="0"/>
                <a:cs typeface="Calibri" panose="020F0502020204030204" pitchFamily="34" charset="0"/>
              </a:rPr>
              <a:t>analysis of one MQXF coil</a:t>
            </a:r>
          </a:p>
        </p:txBody>
      </p:sp>
    </p:spTree>
    <p:extLst>
      <p:ext uri="{BB962C8B-B14F-4D97-AF65-F5344CB8AC3E}">
        <p14:creationId xmlns:p14="http://schemas.microsoft.com/office/powerpoint/2010/main" val="27359342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STEAM superconducting circuit library</a:t>
            </a:r>
            <a:endParaRPr lang="en-GB" dirty="0">
              <a:solidFill>
                <a:srgbClr val="C00000"/>
              </a:solidFill>
            </a:endParaRPr>
          </a:p>
        </p:txBody>
      </p:sp>
      <p:graphicFrame>
        <p:nvGraphicFramePr>
          <p:cNvPr id="3" name="Table 2"/>
          <p:cNvGraphicFramePr>
            <a:graphicFrameLocks noGrp="1"/>
          </p:cNvGraphicFramePr>
          <p:nvPr/>
        </p:nvGraphicFramePr>
        <p:xfrm>
          <a:off x="123257" y="604673"/>
          <a:ext cx="11945486" cy="4430400"/>
        </p:xfrm>
        <a:graphic>
          <a:graphicData uri="http://schemas.openxmlformats.org/drawingml/2006/table">
            <a:tbl>
              <a:tblPr>
                <a:tableStyleId>{5C22544A-7EE6-4342-B048-85BDC9FD1C3A}</a:tableStyleId>
              </a:tblPr>
              <a:tblGrid>
                <a:gridCol w="3712446">
                  <a:extLst>
                    <a:ext uri="{9D8B030D-6E8A-4147-A177-3AD203B41FA5}">
                      <a16:colId xmlns:a16="http://schemas.microsoft.com/office/drawing/2014/main" val="20000"/>
                    </a:ext>
                  </a:extLst>
                </a:gridCol>
                <a:gridCol w="2677206">
                  <a:extLst>
                    <a:ext uri="{9D8B030D-6E8A-4147-A177-3AD203B41FA5}">
                      <a16:colId xmlns:a16="http://schemas.microsoft.com/office/drawing/2014/main" val="20001"/>
                    </a:ext>
                  </a:extLst>
                </a:gridCol>
                <a:gridCol w="2146981">
                  <a:extLst>
                    <a:ext uri="{9D8B030D-6E8A-4147-A177-3AD203B41FA5}">
                      <a16:colId xmlns:a16="http://schemas.microsoft.com/office/drawing/2014/main" val="20002"/>
                    </a:ext>
                  </a:extLst>
                </a:gridCol>
                <a:gridCol w="3408853">
                  <a:extLst>
                    <a:ext uri="{9D8B030D-6E8A-4147-A177-3AD203B41FA5}">
                      <a16:colId xmlns:a16="http://schemas.microsoft.com/office/drawing/2014/main" val="20003"/>
                    </a:ext>
                  </a:extLst>
                </a:gridCol>
              </a:tblGrid>
              <a:tr h="325344">
                <a:tc>
                  <a:txBody>
                    <a:bodyPr/>
                    <a:lstStyle/>
                    <a:p>
                      <a:pPr algn="l" fontAlgn="ctr"/>
                      <a:r>
                        <a:rPr lang="it-IT" sz="2000" b="1" u="none" strike="noStrike" dirty="0">
                          <a:effectLst/>
                          <a:latin typeface="Calibri" panose="020F0502020204030204" pitchFamily="34" charset="0"/>
                        </a:rPr>
                        <a:t>Circuit family</a:t>
                      </a:r>
                      <a:endParaRPr lang="it-IT" sz="2000" b="1"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b="1" u="none" strike="noStrike" dirty="0" err="1">
                          <a:effectLst/>
                          <a:latin typeface="Calibri" panose="020F0502020204030204" pitchFamily="34" charset="0"/>
                        </a:rPr>
                        <a:t>Number</a:t>
                      </a:r>
                      <a:r>
                        <a:rPr lang="it-IT" sz="2000" b="1" u="none" strike="noStrike" dirty="0">
                          <a:effectLst/>
                          <a:latin typeface="Calibri" panose="020F0502020204030204" pitchFamily="34" charset="0"/>
                        </a:rPr>
                        <a:t> of </a:t>
                      </a:r>
                      <a:r>
                        <a:rPr lang="it-IT" sz="2000" b="1" u="none" strike="noStrike" dirty="0" err="1">
                          <a:effectLst/>
                          <a:latin typeface="Calibri" panose="020F0502020204030204" pitchFamily="34" charset="0"/>
                        </a:rPr>
                        <a:t>circuit</a:t>
                      </a:r>
                      <a:r>
                        <a:rPr lang="it-IT" sz="2000" b="1" u="none" strike="noStrike" dirty="0">
                          <a:effectLst/>
                          <a:latin typeface="Calibri" panose="020F0502020204030204" pitchFamily="34" charset="0"/>
                        </a:rPr>
                        <a:t> </a:t>
                      </a:r>
                      <a:r>
                        <a:rPr lang="it-IT" sz="2000" b="1" u="none" strike="noStrike" dirty="0" err="1">
                          <a:effectLst/>
                          <a:latin typeface="Calibri" panose="020F0502020204030204" pitchFamily="34" charset="0"/>
                        </a:rPr>
                        <a:t>types</a:t>
                      </a:r>
                      <a:endParaRPr lang="it-IT" sz="2000" b="1"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b="1" u="none" strike="noStrike" dirty="0" err="1">
                          <a:effectLst/>
                          <a:latin typeface="Calibri" panose="020F0502020204030204" pitchFamily="34" charset="0"/>
                        </a:rPr>
                        <a:t>Number</a:t>
                      </a:r>
                      <a:r>
                        <a:rPr lang="it-IT" sz="2000" b="1" u="none" strike="noStrike" dirty="0">
                          <a:effectLst/>
                          <a:latin typeface="Calibri" panose="020F0502020204030204" pitchFamily="34" charset="0"/>
                        </a:rPr>
                        <a:t> of </a:t>
                      </a:r>
                      <a:r>
                        <a:rPr lang="it-IT" sz="2000" b="1" u="none" strike="noStrike" dirty="0" err="1">
                          <a:effectLst/>
                          <a:latin typeface="Calibri" panose="020F0502020204030204" pitchFamily="34" charset="0"/>
                        </a:rPr>
                        <a:t>circuits</a:t>
                      </a:r>
                      <a:endParaRPr lang="it-IT" sz="2000" b="1"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b="1" u="none" strike="noStrike" dirty="0">
                          <a:effectLst/>
                          <a:latin typeface="Calibri" panose="020F0502020204030204" pitchFamily="34" charset="0"/>
                        </a:rPr>
                        <a:t>Circuit protection</a:t>
                      </a:r>
                      <a:endParaRPr lang="it-IT" sz="2000" b="1"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25344">
                <a:tc>
                  <a:txBody>
                    <a:bodyPr/>
                    <a:lstStyle/>
                    <a:p>
                      <a:pPr algn="l" fontAlgn="ctr"/>
                      <a:r>
                        <a:rPr lang="it-IT" sz="2000" u="none" strike="noStrike" dirty="0" err="1">
                          <a:effectLst/>
                          <a:latin typeface="Calibri" panose="020F0502020204030204" pitchFamily="34" charset="0"/>
                        </a:rPr>
                        <a:t>Main</a:t>
                      </a:r>
                      <a:r>
                        <a:rPr lang="it-IT" sz="2000" u="none" strike="noStrike" dirty="0">
                          <a:effectLst/>
                          <a:latin typeface="Calibri" panose="020F0502020204030204" pitchFamily="34" charset="0"/>
                        </a:rPr>
                        <a:t> </a:t>
                      </a:r>
                      <a:r>
                        <a:rPr lang="it-IT" sz="2000" u="none" strike="noStrike" dirty="0" err="1">
                          <a:effectLst/>
                          <a:latin typeface="Calibri" panose="020F0502020204030204" pitchFamily="34" charset="0"/>
                        </a:rPr>
                        <a:t>dipole</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1</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8</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u="none" strike="noStrike" dirty="0">
                          <a:effectLst/>
                          <a:latin typeface="Calibri" panose="020F0502020204030204" pitchFamily="34" charset="0"/>
                        </a:rPr>
                        <a:t>QH + By-pass </a:t>
                      </a:r>
                      <a:r>
                        <a:rPr lang="it-IT" sz="2000" u="none" strike="noStrike" dirty="0" err="1">
                          <a:effectLst/>
                          <a:latin typeface="Calibri" panose="020F0502020204030204" pitchFamily="34" charset="0"/>
                        </a:rPr>
                        <a:t>Diode</a:t>
                      </a:r>
                      <a:r>
                        <a:rPr lang="it-IT" sz="2000" u="none" strike="noStrike" dirty="0">
                          <a:effectLst/>
                          <a:latin typeface="Calibri" panose="020F0502020204030204" pitchFamily="34" charset="0"/>
                        </a:rPr>
                        <a:t> + EE</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25344">
                <a:tc>
                  <a:txBody>
                    <a:bodyPr/>
                    <a:lstStyle/>
                    <a:p>
                      <a:pPr algn="l" fontAlgn="ctr"/>
                      <a:r>
                        <a:rPr lang="it-IT" sz="2000" u="none" strike="noStrike">
                          <a:effectLst/>
                          <a:latin typeface="Calibri" panose="020F0502020204030204" pitchFamily="34" charset="0"/>
                        </a:rPr>
                        <a:t>Main quadrupole</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1</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a:effectLst/>
                          <a:latin typeface="Calibri" panose="020F0502020204030204" pitchFamily="34" charset="0"/>
                        </a:rPr>
                        <a:t>16</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u="none" strike="noStrike" dirty="0">
                          <a:effectLst/>
                          <a:latin typeface="Calibri" panose="020F0502020204030204" pitchFamily="34" charset="0"/>
                        </a:rPr>
                        <a:t>QH + By-pass </a:t>
                      </a:r>
                      <a:r>
                        <a:rPr lang="it-IT" sz="2000" u="none" strike="noStrike" dirty="0" err="1">
                          <a:effectLst/>
                          <a:latin typeface="Calibri" panose="020F0502020204030204" pitchFamily="34" charset="0"/>
                        </a:rPr>
                        <a:t>Diode</a:t>
                      </a:r>
                      <a:r>
                        <a:rPr lang="it-IT" sz="2000" u="none" strike="noStrike" dirty="0">
                          <a:effectLst/>
                          <a:latin typeface="Calibri" panose="020F0502020204030204" pitchFamily="34" charset="0"/>
                        </a:rPr>
                        <a:t> + EE</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25344">
                <a:tc>
                  <a:txBody>
                    <a:bodyPr/>
                    <a:lstStyle/>
                    <a:p>
                      <a:pPr algn="l" fontAlgn="ctr"/>
                      <a:r>
                        <a:rPr lang="it-IT" sz="2000" u="none" strike="noStrike">
                          <a:effectLst/>
                          <a:latin typeface="Calibri" panose="020F0502020204030204" pitchFamily="34" charset="0"/>
                        </a:rPr>
                        <a:t>Inner triplets</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1</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a:effectLst/>
                          <a:latin typeface="Calibri" panose="020F0502020204030204" pitchFamily="34" charset="0"/>
                        </a:rPr>
                        <a:t>8</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u="none" strike="noStrike" dirty="0">
                          <a:effectLst/>
                          <a:latin typeface="Calibri" panose="020F0502020204030204" pitchFamily="34" charset="0"/>
                        </a:rPr>
                        <a:t>QH</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25344">
                <a:tc>
                  <a:txBody>
                    <a:bodyPr/>
                    <a:lstStyle/>
                    <a:p>
                      <a:pPr algn="l" fontAlgn="ctr"/>
                      <a:r>
                        <a:rPr lang="it-IT" sz="2000" u="none" strike="noStrike">
                          <a:effectLst/>
                          <a:latin typeface="Calibri" panose="020F0502020204030204" pitchFamily="34" charset="0"/>
                        </a:rPr>
                        <a:t>Individually powered dipoles</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3</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 16</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u="none" strike="noStrike" dirty="0">
                          <a:effectLst/>
                          <a:latin typeface="Calibri" panose="020F0502020204030204" pitchFamily="34" charset="0"/>
                        </a:rPr>
                        <a:t>QH</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25344">
                <a:tc>
                  <a:txBody>
                    <a:bodyPr/>
                    <a:lstStyle/>
                    <a:p>
                      <a:pPr algn="l" fontAlgn="ctr"/>
                      <a:r>
                        <a:rPr lang="it-IT" sz="2000" u="none" strike="noStrike">
                          <a:effectLst/>
                          <a:latin typeface="Calibri" panose="020F0502020204030204" pitchFamily="34" charset="0"/>
                        </a:rPr>
                        <a:t>Individually powered quadrupoles</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7</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78</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u="none" strike="noStrike" dirty="0">
                          <a:effectLst/>
                          <a:latin typeface="Calibri" panose="020F0502020204030204" pitchFamily="34" charset="0"/>
                        </a:rPr>
                        <a:t>QH</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25344">
                <a:tc>
                  <a:txBody>
                    <a:bodyPr/>
                    <a:lstStyle/>
                    <a:p>
                      <a:pPr algn="l" fontAlgn="ctr"/>
                      <a:r>
                        <a:rPr lang="it-IT" sz="2000" u="none" strike="noStrike">
                          <a:effectLst/>
                          <a:latin typeface="Calibri" panose="020F0502020204030204" pitchFamily="34" charset="0"/>
                        </a:rPr>
                        <a:t>600A - with EE</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11</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200</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u="none" strike="noStrike" dirty="0">
                          <a:effectLst/>
                          <a:latin typeface="Calibri" panose="020F0502020204030204" pitchFamily="34" charset="0"/>
                        </a:rPr>
                        <a:t>EE</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325344">
                <a:tc>
                  <a:txBody>
                    <a:bodyPr/>
                    <a:lstStyle/>
                    <a:p>
                      <a:pPr algn="l" fontAlgn="ctr"/>
                      <a:r>
                        <a:rPr lang="it-IT" sz="2000" u="none" strike="noStrike">
                          <a:effectLst/>
                          <a:latin typeface="Calibri" panose="020F0502020204030204" pitchFamily="34" charset="0"/>
                        </a:rPr>
                        <a:t>600A - without EE</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10</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it-IT" sz="2000" u="none" strike="noStrike" dirty="0">
                          <a:effectLst/>
                          <a:latin typeface="Calibri" panose="020F0502020204030204" pitchFamily="34" charset="0"/>
                        </a:rPr>
                        <a:t>192</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u="none" strike="noStrike" dirty="0">
                          <a:effectLst/>
                          <a:latin typeface="Calibri" panose="020F0502020204030204" pitchFamily="34" charset="0"/>
                        </a:rPr>
                        <a:t>Self-protecting</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325344">
                <a:tc>
                  <a:txBody>
                    <a:bodyPr/>
                    <a:lstStyle/>
                    <a:p>
                      <a:pPr algn="l" fontAlgn="ctr"/>
                      <a:r>
                        <a:rPr lang="it-IT" sz="2000" u="none" strike="noStrike">
                          <a:effectLst/>
                          <a:latin typeface="Calibri" panose="020F0502020204030204" pitchFamily="34" charset="0"/>
                        </a:rPr>
                        <a:t>600A undulators</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1</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2</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2000" u="none" strike="noStrike" dirty="0">
                          <a:effectLst/>
                          <a:latin typeface="Calibri" panose="020F0502020204030204" pitchFamily="34" charset="0"/>
                        </a:rPr>
                        <a:t>EE + </a:t>
                      </a:r>
                      <a:r>
                        <a:rPr lang="en-US" sz="1800" u="none" strike="noStrike" dirty="0">
                          <a:effectLst/>
                          <a:latin typeface="Calibri" panose="020F0502020204030204" pitchFamily="34" charset="0"/>
                        </a:rPr>
                        <a:t>Parallel resistors acting as QH</a:t>
                      </a:r>
                      <a:endParaRPr lang="en-US" sz="18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325344">
                <a:tc>
                  <a:txBody>
                    <a:bodyPr/>
                    <a:lstStyle/>
                    <a:p>
                      <a:pPr algn="l" fontAlgn="ctr"/>
                      <a:r>
                        <a:rPr lang="it-IT" sz="2000" u="none" strike="noStrike">
                          <a:effectLst/>
                          <a:latin typeface="Calibri" panose="020F0502020204030204" pitchFamily="34" charset="0"/>
                        </a:rPr>
                        <a:t>80A-120A circuits</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a:effectLst/>
                          <a:latin typeface="Calibri" panose="020F0502020204030204" pitchFamily="34" charset="0"/>
                        </a:rPr>
                        <a:t>10</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 300</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u="none" strike="noStrike" dirty="0">
                          <a:effectLst/>
                          <a:latin typeface="Calibri" panose="020F0502020204030204" pitchFamily="34" charset="0"/>
                        </a:rPr>
                        <a:t>Self-protecting</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188400">
                <a:tc>
                  <a:txBody>
                    <a:bodyPr/>
                    <a:lstStyle/>
                    <a:p>
                      <a:pPr algn="l" fontAlgn="ctr"/>
                      <a:r>
                        <a:rPr lang="it-IT" sz="2000" u="none" strike="noStrike" dirty="0">
                          <a:effectLst/>
                          <a:latin typeface="Calibri" panose="020F0502020204030204" pitchFamily="34" charset="0"/>
                        </a:rPr>
                        <a:t>60A </a:t>
                      </a:r>
                      <a:r>
                        <a:rPr lang="it-IT" sz="2000" u="none" strike="noStrike" dirty="0" err="1">
                          <a:effectLst/>
                          <a:latin typeface="Calibri" panose="020F0502020204030204" pitchFamily="34" charset="0"/>
                        </a:rPr>
                        <a:t>circuits</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a:effectLst/>
                          <a:latin typeface="Calibri" panose="020F0502020204030204" pitchFamily="34" charset="0"/>
                        </a:rPr>
                        <a:t>2</a:t>
                      </a:r>
                      <a:endParaRPr lang="it-IT" sz="2000" b="0" i="0" u="none" strike="noStrike">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2000" u="none" strike="noStrike" dirty="0">
                          <a:effectLst/>
                          <a:latin typeface="Calibri" panose="020F0502020204030204" pitchFamily="34" charset="0"/>
                        </a:rPr>
                        <a:t> 752</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it-IT" sz="2000" u="none" strike="noStrike" dirty="0">
                          <a:effectLst/>
                          <a:latin typeface="Calibri" panose="020F0502020204030204" pitchFamily="34" charset="0"/>
                        </a:rPr>
                        <a:t>Self-protecting</a:t>
                      </a:r>
                      <a:endParaRPr lang="it-IT"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188400">
                <a:tc>
                  <a:txBody>
                    <a:bodyPr/>
                    <a:lstStyle/>
                    <a:p>
                      <a:pPr algn="l" fontAlgn="ctr"/>
                      <a:r>
                        <a:rPr lang="it-IT" sz="2000" b="1" i="0" u="none" strike="noStrike" dirty="0">
                          <a:solidFill>
                            <a:schemeClr val="tx1"/>
                          </a:solidFill>
                          <a:effectLst/>
                          <a:latin typeface="Calibri" panose="020F0502020204030204" pitchFamily="34" charset="0"/>
                        </a:rPr>
                        <a:t>Total</a:t>
                      </a: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it-IT" sz="2000" b="1" i="0" u="none" strike="noStrike" kern="1200" dirty="0">
                          <a:solidFill>
                            <a:schemeClr val="tx1"/>
                          </a:solidFill>
                          <a:effectLst/>
                          <a:latin typeface="Calibri" panose="020F0502020204030204" pitchFamily="34" charset="0"/>
                          <a:ea typeface="+mn-ea"/>
                          <a:cs typeface="+mn-cs"/>
                        </a:rPr>
                        <a:t>47</a:t>
                      </a: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it-IT" sz="2000" b="1" i="0" u="none" strike="noStrike" kern="1200" dirty="0">
                          <a:solidFill>
                            <a:schemeClr val="tx1"/>
                          </a:solidFill>
                          <a:effectLst/>
                          <a:latin typeface="Calibri" panose="020F0502020204030204" pitchFamily="34" charset="0"/>
                          <a:ea typeface="+mn-ea"/>
                          <a:cs typeface="+mn-cs"/>
                        </a:rPr>
                        <a:t>1572</a:t>
                      </a: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rtl="0" eaLnBrk="1" fontAlgn="ctr" latinLnBrk="0" hangingPunct="1"/>
                      <a:endParaRPr kumimoji="0" lang="it-IT" sz="2000" b="1" i="0" u="none" strike="noStrike" kern="1200" dirty="0">
                        <a:solidFill>
                          <a:schemeClr val="tx1"/>
                        </a:solidFill>
                        <a:effectLst/>
                        <a:latin typeface="Calibri" panose="020F0502020204030204" pitchFamily="34" charset="0"/>
                        <a:ea typeface="+mn-ea"/>
                        <a:cs typeface="+mn-cs"/>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06519106"/>
                  </a:ext>
                </a:extLst>
              </a:tr>
              <a:tr h="325344">
                <a:tc gridSpan="4">
                  <a:txBody>
                    <a:bodyPr/>
                    <a:lstStyle/>
                    <a:p>
                      <a:pPr algn="ctr" fontAlgn="ctr"/>
                      <a:r>
                        <a:rPr lang="en-US" sz="2000" u="none" strike="noStrike" dirty="0">
                          <a:effectLst/>
                          <a:latin typeface="Calibri" panose="020F0502020204030204" pitchFamily="34" charset="0"/>
                        </a:rPr>
                        <a:t>EE = Energy-extraction system. QH = Quench Heaters</a:t>
                      </a:r>
                      <a:endParaRPr lang="en-US" sz="2000" b="0" i="0" u="none" strike="noStrike" dirty="0">
                        <a:solidFill>
                          <a:srgbClr val="000000"/>
                        </a:solidFill>
                        <a:effectLst/>
                        <a:latin typeface="Calibri" panose="020F0502020204030204" pitchFamily="34" charset="0"/>
                      </a:endParaRPr>
                    </a:p>
                  </a:txBody>
                  <a:tcPr marL="72000" marR="72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11"/>
                  </a:ext>
                </a:extLst>
              </a:tr>
            </a:tbl>
          </a:graphicData>
        </a:graphic>
      </p:graphicFrame>
      <p:sp>
        <p:nvSpPr>
          <p:cNvPr id="4" name="Rectangle 3"/>
          <p:cNvSpPr/>
          <p:nvPr/>
        </p:nvSpPr>
        <p:spPr>
          <a:xfrm>
            <a:off x="123257" y="5118100"/>
            <a:ext cx="11945486" cy="1127958"/>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177800" indent="-177800">
              <a:buFont typeface="Wingdings" panose="05000000000000000000" pitchFamily="2" charset="2"/>
              <a:buChar char="ü"/>
            </a:pPr>
            <a:r>
              <a:rPr lang="en-GB" sz="2000" dirty="0">
                <a:solidFill>
                  <a:srgbClr val="000000"/>
                </a:solidFill>
                <a:latin typeface="Calibri" panose="020F0502020204030204" pitchFamily="34" charset="0"/>
                <a:cs typeface="Calibri" panose="020F0502020204030204" pitchFamily="34" charset="0"/>
              </a:rPr>
              <a:t>All LHC </a:t>
            </a:r>
            <a:r>
              <a:rPr lang="en-GB" sz="2000" u="sng" dirty="0">
                <a:solidFill>
                  <a:srgbClr val="000000"/>
                </a:solidFill>
                <a:latin typeface="Calibri" panose="020F0502020204030204" pitchFamily="34" charset="0"/>
                <a:cs typeface="Calibri" panose="020F0502020204030204" pitchFamily="34" charset="0"/>
              </a:rPr>
              <a:t>circuit types</a:t>
            </a:r>
            <a:r>
              <a:rPr lang="en-GB" sz="2000" dirty="0">
                <a:solidFill>
                  <a:srgbClr val="000000"/>
                </a:solidFill>
                <a:latin typeface="Calibri" panose="020F0502020204030204" pitchFamily="34" charset="0"/>
                <a:cs typeface="Calibri" panose="020F0502020204030204" pitchFamily="34" charset="0"/>
              </a:rPr>
              <a:t> are modelled in the Circuit Library, with the exception of the inner triplet nested correctors.</a:t>
            </a:r>
          </a:p>
          <a:p>
            <a:pPr marL="177800" indent="-177800">
              <a:buFont typeface="Wingdings" panose="05000000000000000000" pitchFamily="2" charset="2"/>
              <a:buChar char="ü"/>
            </a:pPr>
            <a:r>
              <a:rPr lang="en-GB" sz="2000" dirty="0">
                <a:solidFill>
                  <a:srgbClr val="000000"/>
                </a:solidFill>
                <a:latin typeface="Calibri" panose="020F0502020204030204" pitchFamily="34" charset="0"/>
                <a:cs typeface="Calibri" panose="020F0502020204030204" pitchFamily="34" charset="0"/>
              </a:rPr>
              <a:t>Models of </a:t>
            </a:r>
            <a:r>
              <a:rPr lang="en-GB" sz="2000" u="sng" dirty="0">
                <a:solidFill>
                  <a:srgbClr val="000000"/>
                </a:solidFill>
                <a:latin typeface="Calibri" panose="020F0502020204030204" pitchFamily="34" charset="0"/>
                <a:cs typeface="Calibri" panose="020F0502020204030204" pitchFamily="34" charset="0"/>
              </a:rPr>
              <a:t>individual circuits</a:t>
            </a:r>
            <a:r>
              <a:rPr lang="en-GB" sz="2000" dirty="0">
                <a:solidFill>
                  <a:srgbClr val="000000"/>
                </a:solidFill>
                <a:latin typeface="Calibri" panose="020F0502020204030204" pitchFamily="34" charset="0"/>
                <a:cs typeface="Calibri" panose="020F0502020204030204" pitchFamily="34" charset="0"/>
              </a:rPr>
              <a:t> can be generated on demand (small differences in warm resistance, EE, </a:t>
            </a:r>
            <a:r>
              <a:rPr lang="en-GB" sz="2000" dirty="0" err="1">
                <a:solidFill>
                  <a:srgbClr val="000000"/>
                </a:solidFill>
                <a:latin typeface="Calibri" panose="020F0502020204030204" pitchFamily="34" charset="0"/>
                <a:cs typeface="Calibri" panose="020F0502020204030204" pitchFamily="34" charset="0"/>
              </a:rPr>
              <a:t>etc</a:t>
            </a:r>
            <a:r>
              <a:rPr lang="en-GB" sz="2000" dirty="0">
                <a:solidFill>
                  <a:srgbClr val="000000"/>
                </a:solidFill>
                <a:latin typeface="Calibri" panose="020F0502020204030204" pitchFamily="34" charset="0"/>
                <a:cs typeface="Calibri" panose="020F0502020204030204" pitchFamily="34" charset="0"/>
              </a:rPr>
              <a:t>).</a:t>
            </a:r>
          </a:p>
          <a:p>
            <a:pPr marL="177800" indent="-177800">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Models of </a:t>
            </a:r>
            <a:r>
              <a:rPr lang="en-US" sz="2000" u="sng" dirty="0">
                <a:solidFill>
                  <a:srgbClr val="000000"/>
                </a:solidFill>
                <a:latin typeface="Calibri" panose="020F0502020204030204" pitchFamily="34" charset="0"/>
                <a:cs typeface="Calibri" panose="020F0502020204030204" pitchFamily="34" charset="0"/>
              </a:rPr>
              <a:t>HL-LHC magnet circuits</a:t>
            </a:r>
            <a:r>
              <a:rPr lang="en-US" sz="2000" dirty="0">
                <a:solidFill>
                  <a:srgbClr val="000000"/>
                </a:solidFill>
                <a:latin typeface="Calibri" panose="020F0502020204030204" pitchFamily="34" charset="0"/>
                <a:cs typeface="Calibri" panose="020F0502020204030204" pitchFamily="34" charset="0"/>
              </a:rPr>
              <a:t> are being prepared following the same approach.</a:t>
            </a:r>
            <a:endParaRPr lang="en-GB"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73239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 of simulated quench and FPA in an </a:t>
            </a:r>
            <a:r>
              <a:rPr lang="en-US" dirty="0">
                <a:solidFill>
                  <a:srgbClr val="C00000"/>
                </a:solidFill>
              </a:rPr>
              <a:t>RQ</a:t>
            </a:r>
            <a:r>
              <a:rPr lang="en-US" dirty="0"/>
              <a:t> circuit</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1" y="1350960"/>
            <a:ext cx="4144377" cy="310828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5251" y="1350960"/>
            <a:ext cx="4144377" cy="310828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45291" y="1350960"/>
            <a:ext cx="4144377" cy="3108283"/>
          </a:xfrm>
          <a:prstGeom prst="rect">
            <a:avLst/>
          </a:prstGeom>
        </p:spPr>
      </p:pic>
      <p:sp>
        <p:nvSpPr>
          <p:cNvPr id="7" name="Rectangle 6"/>
          <p:cNvSpPr/>
          <p:nvPr/>
        </p:nvSpPr>
        <p:spPr>
          <a:xfrm>
            <a:off x="8702040" y="5859780"/>
            <a:ext cx="3352937" cy="292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i="1" dirty="0">
                <a:solidFill>
                  <a:srgbClr val="000000"/>
                </a:solidFill>
                <a:latin typeface="Calibri" panose="020F0502020204030204" pitchFamily="34" charset="0"/>
                <a:cs typeface="Calibri" panose="020F0502020204030204" pitchFamily="34" charset="0"/>
              </a:rPr>
              <a:t>D. Pracht and M. </a:t>
            </a:r>
            <a:r>
              <a:rPr lang="en-GB" i="1" dirty="0" err="1">
                <a:solidFill>
                  <a:srgbClr val="000000"/>
                </a:solidFill>
                <a:latin typeface="Calibri" panose="020F0502020204030204" pitchFamily="34" charset="0"/>
                <a:cs typeface="Calibri" panose="020F0502020204030204" pitchFamily="34" charset="0"/>
              </a:rPr>
              <a:t>Janitschke</a:t>
            </a:r>
            <a:r>
              <a:rPr lang="en-GB" i="1" dirty="0">
                <a:solidFill>
                  <a:srgbClr val="000000"/>
                </a:solidFill>
                <a:latin typeface="Calibri" panose="020F0502020204030204" pitchFamily="34" charset="0"/>
                <a:cs typeface="Calibri" panose="020F0502020204030204" pitchFamily="34" charset="0"/>
              </a:rPr>
              <a:t>, TECH</a:t>
            </a:r>
          </a:p>
        </p:txBody>
      </p:sp>
      <p:sp>
        <p:nvSpPr>
          <p:cNvPr id="8" name="Rectangle 7"/>
          <p:cNvSpPr/>
          <p:nvPr/>
        </p:nvSpPr>
        <p:spPr>
          <a:xfrm>
            <a:off x="259296" y="905374"/>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rgbClr val="000000"/>
                </a:solidFill>
                <a:latin typeface="Calibri" panose="020F0502020204030204" pitchFamily="34" charset="0"/>
                <a:cs typeface="Calibri" panose="020F0502020204030204" pitchFamily="34" charset="0"/>
              </a:rPr>
              <a:t>Fast power aborts at 8-12 kA</a:t>
            </a:r>
            <a:endParaRPr lang="en-GB" sz="2000" dirty="0">
              <a:solidFill>
                <a:srgbClr val="000000"/>
              </a:solidFill>
              <a:latin typeface="Calibri" panose="020F0502020204030204" pitchFamily="34" charset="0"/>
              <a:cs typeface="Calibri" panose="020F0502020204030204" pitchFamily="34" charset="0"/>
            </a:endParaRPr>
          </a:p>
        </p:txBody>
      </p:sp>
      <p:sp>
        <p:nvSpPr>
          <p:cNvPr id="9" name="Rectangle 8"/>
          <p:cNvSpPr/>
          <p:nvPr/>
        </p:nvSpPr>
        <p:spPr>
          <a:xfrm>
            <a:off x="4782254" y="905374"/>
            <a:ext cx="3611664"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rgbClr val="000000"/>
                </a:solidFill>
                <a:latin typeface="Calibri" panose="020F0502020204030204" pitchFamily="34" charset="0"/>
                <a:cs typeface="Calibri" panose="020F0502020204030204" pitchFamily="34" charset="0"/>
              </a:rPr>
              <a:t>Fast power aborts at 5-7 kA</a:t>
            </a:r>
            <a:endParaRPr lang="en-GB" sz="2000" dirty="0">
              <a:solidFill>
                <a:srgbClr val="000000"/>
              </a:solidFill>
              <a:latin typeface="Calibri" panose="020F0502020204030204" pitchFamily="34" charset="0"/>
              <a:cs typeface="Calibri" panose="020F0502020204030204" pitchFamily="34" charset="0"/>
            </a:endParaRPr>
          </a:p>
        </p:txBody>
      </p:sp>
      <p:sp>
        <p:nvSpPr>
          <p:cNvPr id="10" name="Rectangle 9"/>
          <p:cNvSpPr/>
          <p:nvPr/>
        </p:nvSpPr>
        <p:spPr>
          <a:xfrm>
            <a:off x="8923020" y="905374"/>
            <a:ext cx="3025140" cy="36609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rgbClr val="000000"/>
                </a:solidFill>
                <a:latin typeface="Calibri" panose="020F0502020204030204" pitchFamily="34" charset="0"/>
                <a:cs typeface="Calibri" panose="020F0502020204030204" pitchFamily="34" charset="0"/>
              </a:rPr>
              <a:t>Fast power aborts at 2-4 kA</a:t>
            </a:r>
            <a:endParaRPr lang="en-GB" sz="2000" dirty="0">
              <a:solidFill>
                <a:srgbClr val="000000"/>
              </a:solidFill>
              <a:latin typeface="Calibri" panose="020F0502020204030204" pitchFamily="34" charset="0"/>
              <a:cs typeface="Calibri" panose="020F0502020204030204" pitchFamily="34" charset="0"/>
            </a:endParaRPr>
          </a:p>
        </p:txBody>
      </p:sp>
      <p:sp>
        <p:nvSpPr>
          <p:cNvPr id="11" name="Rectangle 10"/>
          <p:cNvSpPr/>
          <p:nvPr/>
        </p:nvSpPr>
        <p:spPr>
          <a:xfrm>
            <a:off x="123257" y="4773430"/>
            <a:ext cx="11931720" cy="827269"/>
          </a:xfrm>
          <a:prstGeom prst="rect">
            <a:avLst/>
          </a:prstGeom>
          <a:solidFill>
            <a:srgbClr val="FFFF99"/>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Reference FPA curves simulated for different current levels</a:t>
            </a:r>
          </a:p>
          <a:p>
            <a:pPr marL="358775" indent="-358775">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Currents through the magnets and cold Diodes are not measured and can be assessed only by simulations</a:t>
            </a:r>
            <a:endParaRPr lang="en-GB"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50380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of unusual transient to analyze – quench in RU.R4</a:t>
            </a:r>
            <a:endParaRPr lang="en-GB" dirty="0"/>
          </a:p>
        </p:txBody>
      </p:sp>
      <p:pic>
        <p:nvPicPr>
          <p:cNvPr id="4" name="Picture 3"/>
          <p:cNvPicPr>
            <a:picLocks noChangeAspect="1"/>
          </p:cNvPicPr>
          <p:nvPr/>
        </p:nvPicPr>
        <p:blipFill>
          <a:blip r:embed="rId2"/>
          <a:stretch>
            <a:fillRect/>
          </a:stretch>
        </p:blipFill>
        <p:spPr>
          <a:xfrm>
            <a:off x="342900" y="723900"/>
            <a:ext cx="5869640" cy="4629149"/>
          </a:xfrm>
          <a:prstGeom prst="rect">
            <a:avLst/>
          </a:prstGeom>
        </p:spPr>
      </p:pic>
      <p:sp>
        <p:nvSpPr>
          <p:cNvPr id="5" name="Rectangle 4"/>
          <p:cNvSpPr/>
          <p:nvPr/>
        </p:nvSpPr>
        <p:spPr>
          <a:xfrm>
            <a:off x="777407" y="5462473"/>
            <a:ext cx="5000625" cy="719252"/>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Circuit current drops suddenly...?</a:t>
            </a:r>
          </a:p>
          <a:p>
            <a:pPr algn="ctr"/>
            <a:r>
              <a:rPr lang="en-US" dirty="0">
                <a:solidFill>
                  <a:srgbClr val="000000"/>
                </a:solidFill>
              </a:rPr>
              <a:t>Then bounces back up...?</a:t>
            </a:r>
            <a:endParaRPr lang="en-GB" dirty="0">
              <a:solidFill>
                <a:srgbClr val="000000"/>
              </a:solidFill>
            </a:endParaRPr>
          </a:p>
        </p:txBody>
      </p:sp>
      <p:pic>
        <p:nvPicPr>
          <p:cNvPr id="6" name="Picture 5"/>
          <p:cNvPicPr>
            <a:picLocks noChangeAspect="1"/>
          </p:cNvPicPr>
          <p:nvPr/>
        </p:nvPicPr>
        <p:blipFill>
          <a:blip r:embed="rId3"/>
          <a:stretch>
            <a:fillRect/>
          </a:stretch>
        </p:blipFill>
        <p:spPr>
          <a:xfrm>
            <a:off x="6375400" y="723899"/>
            <a:ext cx="5499101" cy="2431825"/>
          </a:xfrm>
          <a:prstGeom prst="rect">
            <a:avLst/>
          </a:prstGeom>
        </p:spPr>
      </p:pic>
      <p:sp>
        <p:nvSpPr>
          <p:cNvPr id="8" name="Rectangle 7"/>
          <p:cNvSpPr/>
          <p:nvPr/>
        </p:nvSpPr>
        <p:spPr>
          <a:xfrm rot="18835209">
            <a:off x="10481301" y="599059"/>
            <a:ext cx="514297" cy="514297"/>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00FF"/>
              </a:solidFill>
            </a:endParaRPr>
          </a:p>
        </p:txBody>
      </p:sp>
      <p:pic>
        <p:nvPicPr>
          <p:cNvPr id="9" name="Picture 8"/>
          <p:cNvPicPr>
            <a:picLocks noChangeAspect="1"/>
          </p:cNvPicPr>
          <p:nvPr/>
        </p:nvPicPr>
        <p:blipFill>
          <a:blip r:embed="rId4"/>
          <a:stretch>
            <a:fillRect/>
          </a:stretch>
        </p:blipFill>
        <p:spPr>
          <a:xfrm>
            <a:off x="9466733" y="3080073"/>
            <a:ext cx="2653062" cy="1910111"/>
          </a:xfrm>
          <a:prstGeom prst="rect">
            <a:avLst/>
          </a:prstGeom>
          <a:ln>
            <a:solidFill>
              <a:srgbClr val="00B050"/>
            </a:solidFill>
          </a:ln>
        </p:spPr>
      </p:pic>
      <p:sp>
        <p:nvSpPr>
          <p:cNvPr id="10" name="Rectangle 9"/>
          <p:cNvSpPr/>
          <p:nvPr/>
        </p:nvSpPr>
        <p:spPr>
          <a:xfrm>
            <a:off x="9466733" y="4996010"/>
            <a:ext cx="2634054" cy="369332"/>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600" i="1" dirty="0">
                <a:solidFill>
                  <a:srgbClr val="000000"/>
                </a:solidFill>
                <a:latin typeface="Calibri" panose="020F0502020204030204" pitchFamily="34" charset="0"/>
                <a:cs typeface="Calibri" panose="020F0502020204030204" pitchFamily="34" charset="0"/>
              </a:rPr>
              <a:t>from LHC Project Report 894</a:t>
            </a:r>
          </a:p>
        </p:txBody>
      </p:sp>
      <p:sp>
        <p:nvSpPr>
          <p:cNvPr id="11" name="Down Arrow 10"/>
          <p:cNvSpPr/>
          <p:nvPr/>
        </p:nvSpPr>
        <p:spPr>
          <a:xfrm>
            <a:off x="11833447" y="1168359"/>
            <a:ext cx="241299" cy="1054100"/>
          </a:xfrm>
          <a:prstGeom prst="downArrow">
            <a:avLst/>
          </a:prstGeom>
          <a:solidFill>
            <a:schemeClr val="tx1">
              <a:lumMod val="40000"/>
              <a:lumOff val="6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Down Arrow 11"/>
          <p:cNvSpPr/>
          <p:nvPr/>
        </p:nvSpPr>
        <p:spPr>
          <a:xfrm rot="16200000">
            <a:off x="9227478" y="268656"/>
            <a:ext cx="241299" cy="1054100"/>
          </a:xfrm>
          <a:prstGeom prst="downArrow">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Down Arrow 12"/>
          <p:cNvSpPr/>
          <p:nvPr/>
        </p:nvSpPr>
        <p:spPr>
          <a:xfrm rot="10800000">
            <a:off x="11102048" y="1168359"/>
            <a:ext cx="241299" cy="1054100"/>
          </a:xfrm>
          <a:prstGeom prst="downArrow">
            <a:avLst/>
          </a:prstGeom>
          <a:solidFill>
            <a:srgbClr val="99FF99"/>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Connector 14"/>
          <p:cNvCxnSpPr/>
          <p:nvPr/>
        </p:nvCxnSpPr>
        <p:spPr>
          <a:xfrm flipH="1">
            <a:off x="10374851" y="1882140"/>
            <a:ext cx="476029" cy="154686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6563076" y="3946961"/>
            <a:ext cx="2643840" cy="140028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Hint: Parallel resistor is also a quench heater and heats up pretty quickly…</a:t>
            </a:r>
            <a:endParaRPr lang="en-GB" dirty="0">
              <a:solidFill>
                <a:srgbClr val="000000"/>
              </a:solidFill>
            </a:endParaRPr>
          </a:p>
        </p:txBody>
      </p:sp>
      <p:sp>
        <p:nvSpPr>
          <p:cNvPr id="18" name="Arc 17"/>
          <p:cNvSpPr/>
          <p:nvPr/>
        </p:nvSpPr>
        <p:spPr>
          <a:xfrm rot="10975946">
            <a:off x="1914546" y="-3118680"/>
            <a:ext cx="5861816" cy="7665466"/>
          </a:xfrm>
          <a:prstGeom prst="arc">
            <a:avLst>
              <a:gd name="adj1" fmla="val 16282403"/>
              <a:gd name="adj2" fmla="val 20743685"/>
            </a:avLst>
          </a:prstGeom>
          <a:ln>
            <a:solidFill>
              <a:srgbClr val="0000FF"/>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0" name="Freeform 19"/>
          <p:cNvSpPr/>
          <p:nvPr/>
        </p:nvSpPr>
        <p:spPr>
          <a:xfrm>
            <a:off x="1816100" y="2552683"/>
            <a:ext cx="952500" cy="2070117"/>
          </a:xfrm>
          <a:custGeom>
            <a:avLst/>
            <a:gdLst>
              <a:gd name="connsiteX0" fmla="*/ 0 w 952500"/>
              <a:gd name="connsiteY0" fmla="*/ 2070117 h 2070117"/>
              <a:gd name="connsiteX1" fmla="*/ 177800 w 952500"/>
              <a:gd name="connsiteY1" fmla="*/ 17 h 2070117"/>
              <a:gd name="connsiteX2" fmla="*/ 952500 w 952500"/>
              <a:gd name="connsiteY2" fmla="*/ 2032017 h 2070117"/>
            </a:gdLst>
            <a:ahLst/>
            <a:cxnLst>
              <a:cxn ang="0">
                <a:pos x="connsiteX0" y="connsiteY0"/>
              </a:cxn>
              <a:cxn ang="0">
                <a:pos x="connsiteX1" y="connsiteY1"/>
              </a:cxn>
              <a:cxn ang="0">
                <a:pos x="connsiteX2" y="connsiteY2"/>
              </a:cxn>
            </a:cxnLst>
            <a:rect l="l" t="t" r="r" b="b"/>
            <a:pathLst>
              <a:path w="952500" h="2070117">
                <a:moveTo>
                  <a:pt x="0" y="2070117"/>
                </a:moveTo>
                <a:cubicBezTo>
                  <a:pt x="9525" y="1038242"/>
                  <a:pt x="19050" y="6367"/>
                  <a:pt x="177800" y="17"/>
                </a:cubicBezTo>
                <a:cubicBezTo>
                  <a:pt x="336550" y="-6333"/>
                  <a:pt x="831850" y="1731450"/>
                  <a:pt x="952500" y="2032017"/>
                </a:cubicBezTo>
              </a:path>
            </a:pathLst>
          </a:custGeom>
          <a:noFill/>
          <a:ln>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59917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6" grpId="0" animBg="1"/>
      <p:bldP spid="18" grpId="0" animBg="1"/>
      <p:bldP spid="20"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Some topics worked on in </a:t>
            </a:r>
            <a:r>
              <a:rPr lang="en-US" dirty="0">
                <a:solidFill>
                  <a:srgbClr val="C00000"/>
                </a:solidFill>
              </a:rPr>
              <a:t>2022</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07045" y="239257"/>
            <a:ext cx="2566418" cy="1843543"/>
          </a:xfrm>
          <a:prstGeom prst="rect">
            <a:avLst/>
          </a:prstGeom>
        </p:spPr>
      </p:pic>
      <p:sp>
        <p:nvSpPr>
          <p:cNvPr id="5" name="TextBox 4">
            <a:extLst>
              <a:ext uri="{FF2B5EF4-FFF2-40B4-BE49-F238E27FC236}">
                <a16:creationId xmlns:a16="http://schemas.microsoft.com/office/drawing/2014/main" id="{B8E7F406-B60D-46E7-9F96-A21E943B7FA7}"/>
              </a:ext>
            </a:extLst>
          </p:cNvPr>
          <p:cNvSpPr txBox="1"/>
          <p:nvPr/>
        </p:nvSpPr>
        <p:spPr>
          <a:xfrm>
            <a:off x="75523" y="1224378"/>
            <a:ext cx="8275997" cy="5078313"/>
          </a:xfrm>
          <a:prstGeom prst="rect">
            <a:avLst/>
          </a:prstGeom>
          <a:noFill/>
        </p:spPr>
        <p:txBody>
          <a:bodyPr wrap="square">
            <a:spAutoFit/>
          </a:bodyPr>
          <a:lstStyle/>
          <a:p>
            <a:pPr marL="285750" indent="-285750" algn="l">
              <a:buFont typeface="Arial" panose="020B0604020202020204" pitchFamily="34" charset="0"/>
              <a:buChar char="•"/>
            </a:pPr>
            <a:r>
              <a:rPr lang="en-GB" b="1" i="0" dirty="0">
                <a:solidFill>
                  <a:srgbClr val="000000"/>
                </a:solidFill>
                <a:effectLst/>
                <a:latin typeface="arial" panose="020B0604020202020204" pitchFamily="34" charset="0"/>
              </a:rPr>
              <a:t>M. Wozniak</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A. Verweij</a:t>
            </a:r>
            <a:r>
              <a:rPr lang="en-GB" b="0" i="0" dirty="0">
                <a:solidFill>
                  <a:srgbClr val="000000"/>
                </a:solidFill>
                <a:effectLst/>
                <a:latin typeface="arial" panose="020B0604020202020204" pitchFamily="34" charset="0"/>
              </a:rPr>
              <a:t>, "Co-Simulation of Quench Behaviour of HL-LHC Dipole Canted Cos-Theta Orbit Corrector Prototypes"</a:t>
            </a:r>
          </a:p>
          <a:p>
            <a:pPr marL="285750" indent="-285750" algn="l">
              <a:buFont typeface="Arial" panose="020B0604020202020204" pitchFamily="34" charset="0"/>
              <a:buChar char="•"/>
            </a:pPr>
            <a:r>
              <a:rPr lang="en-GB" b="1" i="0" dirty="0">
                <a:solidFill>
                  <a:srgbClr val="000000"/>
                </a:solidFill>
                <a:effectLst/>
                <a:latin typeface="arial" panose="020B0604020202020204" pitchFamily="34" charset="0"/>
              </a:rPr>
              <a:t>A. Vitrano</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M. Wozniak</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Schnaubelt</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T. Mulder</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A. Verweij</a:t>
            </a:r>
            <a:r>
              <a:rPr lang="en-GB" b="0" i="0" dirty="0">
                <a:solidFill>
                  <a:srgbClr val="000000"/>
                </a:solidFill>
                <a:effectLst/>
                <a:latin typeface="arial" panose="020B0604020202020204" pitchFamily="34" charset="0"/>
              </a:rPr>
              <a:t>, "An open-source finite element quench simulation tool for superconducting magnets"</a:t>
            </a:r>
          </a:p>
          <a:p>
            <a:pPr marL="285750" indent="-285750" algn="l">
              <a:buFont typeface="Arial" panose="020B0604020202020204" pitchFamily="34" charset="0"/>
              <a:buChar char="•"/>
            </a:pPr>
            <a:r>
              <a:rPr lang="en-GB" b="1" i="0" dirty="0">
                <a:solidFill>
                  <a:srgbClr val="000000"/>
                </a:solidFill>
                <a:effectLst/>
                <a:latin typeface="arial" panose="020B0604020202020204" pitchFamily="34" charset="0"/>
              </a:rPr>
              <a:t>T. Mulder</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Schnaubelt</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M. Wozniak</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and </a:t>
            </a:r>
            <a:r>
              <a:rPr lang="en-GB" b="1" i="0" dirty="0">
                <a:solidFill>
                  <a:srgbClr val="000000"/>
                </a:solidFill>
                <a:effectLst/>
                <a:latin typeface="arial" panose="020B0604020202020204" pitchFamily="34" charset="0"/>
              </a:rPr>
              <a:t>A. Verweij</a:t>
            </a:r>
            <a:r>
              <a:rPr lang="en-GB" b="0" i="0" dirty="0">
                <a:solidFill>
                  <a:srgbClr val="000000"/>
                </a:solidFill>
                <a:effectLst/>
                <a:latin typeface="arial" panose="020B0604020202020204" pitchFamily="34" charset="0"/>
              </a:rPr>
              <a:t>, "External Coil Coupled Loss Induced Quench (E-CLIQ) System for Protection of LTS Magnets"</a:t>
            </a:r>
          </a:p>
          <a:p>
            <a:pPr marL="285750" indent="-285750" algn="l">
              <a:buFont typeface="Arial" panose="020B0604020202020204" pitchFamily="34" charset="0"/>
              <a:buChar char="•"/>
            </a:pP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A. Verweij</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M. Wozniak</a:t>
            </a:r>
            <a:r>
              <a:rPr lang="en-GB" b="0" i="0" dirty="0">
                <a:solidFill>
                  <a:srgbClr val="000000"/>
                </a:solidFill>
                <a:effectLst/>
                <a:latin typeface="arial" panose="020B0604020202020204" pitchFamily="34" charset="0"/>
              </a:rPr>
              <a:t>, "Analysis of an internal electrical short in an LHC orbit-corrector magnet with a 3D </a:t>
            </a:r>
            <a:r>
              <a:rPr lang="en-GB" b="0" i="0" dirty="0" err="1">
                <a:solidFill>
                  <a:srgbClr val="000000"/>
                </a:solidFill>
                <a:effectLst/>
                <a:latin typeface="arial" panose="020B0604020202020204" pitchFamily="34" charset="0"/>
              </a:rPr>
              <a:t>multiphysics</a:t>
            </a:r>
            <a:r>
              <a:rPr lang="en-GB" b="0" i="0" dirty="0">
                <a:solidFill>
                  <a:srgbClr val="000000"/>
                </a:solidFill>
                <a:effectLst/>
                <a:latin typeface="arial" panose="020B0604020202020204" pitchFamily="34" charset="0"/>
              </a:rPr>
              <a:t> simulation"</a:t>
            </a:r>
          </a:p>
          <a:p>
            <a:pPr marL="285750" indent="-285750" algn="l">
              <a:buFont typeface="Arial" panose="020B0604020202020204" pitchFamily="34" charset="0"/>
              <a:buChar char="•"/>
            </a:pPr>
            <a:r>
              <a:rPr lang="en-GB" b="1" i="0" dirty="0">
                <a:solidFill>
                  <a:srgbClr val="000000"/>
                </a:solidFill>
                <a:effectLst/>
                <a:latin typeface="arial" panose="020B0604020202020204" pitchFamily="34" charset="0"/>
              </a:rPr>
              <a:t>E. Schnaubelt</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M. Wozniak</a:t>
            </a:r>
            <a:r>
              <a:rPr lang="en-GB" b="0" i="0" dirty="0">
                <a:solidFill>
                  <a:srgbClr val="000000"/>
                </a:solidFill>
                <a:effectLst/>
                <a:latin typeface="arial" panose="020B0604020202020204" pitchFamily="34" charset="0"/>
              </a:rPr>
              <a:t>, S. Schöps, "Quench Simulation of No-Insulation HTS Coils With 3D FEM Using a Thin Shell Approximation"</a:t>
            </a:r>
          </a:p>
          <a:p>
            <a:pPr marL="285750" indent="-285750" algn="l">
              <a:buFont typeface="Arial" panose="020B0604020202020204" pitchFamily="34" charset="0"/>
              <a:buChar char="•"/>
            </a:pPr>
            <a:r>
              <a:rPr lang="en-GB" b="0" i="0" dirty="0">
                <a:solidFill>
                  <a:srgbClr val="000000"/>
                </a:solidFill>
                <a:effectLst/>
                <a:latin typeface="arial" panose="020B0604020202020204" pitchFamily="34" charset="0"/>
              </a:rPr>
              <a:t>B. </a:t>
            </a:r>
            <a:r>
              <a:rPr lang="en-GB" b="0" i="0" dirty="0" err="1">
                <a:solidFill>
                  <a:srgbClr val="000000"/>
                </a:solidFill>
                <a:effectLst/>
                <a:latin typeface="arial" panose="020B0604020202020204" pitchFamily="34" charset="0"/>
              </a:rPr>
              <a:t>Caiffi</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L. Bender</a:t>
            </a:r>
            <a:r>
              <a:rPr lang="en-GB" b="0" i="0" dirty="0">
                <a:solidFill>
                  <a:srgbClr val="000000"/>
                </a:solidFill>
                <a:effectLst/>
                <a:latin typeface="arial" panose="020B0604020202020204" pitchFamily="34" charset="0"/>
              </a:rPr>
              <a:t>, A. </a:t>
            </a:r>
            <a:r>
              <a:rPr lang="en-GB" b="0" i="0" dirty="0" err="1">
                <a:solidFill>
                  <a:srgbClr val="000000"/>
                </a:solidFill>
                <a:effectLst/>
                <a:latin typeface="arial" panose="020B0604020202020204" pitchFamily="34" charset="0"/>
              </a:rPr>
              <a:t>Bersani</a:t>
            </a:r>
            <a:r>
              <a:rPr lang="en-GB" b="0" i="0" dirty="0">
                <a:solidFill>
                  <a:srgbClr val="000000"/>
                </a:solidFill>
                <a:effectLst/>
                <a:latin typeface="arial" panose="020B0604020202020204" pitchFamily="34" charset="0"/>
              </a:rPr>
              <a:t>, S. </a:t>
            </a:r>
            <a:r>
              <a:rPr lang="en-GB" b="0" i="0" dirty="0" err="1">
                <a:solidFill>
                  <a:srgbClr val="000000"/>
                </a:solidFill>
                <a:effectLst/>
                <a:latin typeface="arial" panose="020B0604020202020204" pitchFamily="34" charset="0"/>
              </a:rPr>
              <a:t>Farinon</a:t>
            </a:r>
            <a:r>
              <a:rPr lang="en-GB" b="0" i="0" dirty="0">
                <a:solidFill>
                  <a:srgbClr val="000000"/>
                </a:solidFill>
                <a:effectLst/>
                <a:latin typeface="arial" panose="020B0604020202020204" pitchFamily="34" charset="0"/>
              </a:rPr>
              <a:t>, A. Foussat, F. Levi, F. Mangiarotti, </a:t>
            </a:r>
            <a:r>
              <a:rPr lang="en-GB" b="0" i="0" dirty="0" err="1">
                <a:solidFill>
                  <a:srgbClr val="000000"/>
                </a:solidFill>
                <a:effectLst/>
                <a:latin typeface="arial" panose="020B0604020202020204" pitchFamily="34" charset="0"/>
              </a:rPr>
              <a:t>D.Novelli</a:t>
            </a:r>
            <a:r>
              <a:rPr lang="en-GB" b="0" i="0" dirty="0">
                <a:solidFill>
                  <a:srgbClr val="000000"/>
                </a:solidFill>
                <a:effectLst/>
                <a:latin typeface="arial" panose="020B0604020202020204" pitchFamily="34" charset="0"/>
              </a:rPr>
              <a:t>, A. </a:t>
            </a:r>
            <a:r>
              <a:rPr lang="en-GB" b="0" i="0" dirty="0" err="1">
                <a:solidFill>
                  <a:srgbClr val="000000"/>
                </a:solidFill>
                <a:effectLst/>
                <a:latin typeface="arial" panose="020B0604020202020204" pitchFamily="34" charset="0"/>
              </a:rPr>
              <a:t>Pampaloni</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E. Todesco, G. </a:t>
            </a:r>
            <a:r>
              <a:rPr lang="en-GB" b="0" i="0" dirty="0" err="1">
                <a:solidFill>
                  <a:srgbClr val="000000"/>
                </a:solidFill>
                <a:effectLst/>
                <a:latin typeface="arial" panose="020B0604020202020204" pitchFamily="34" charset="0"/>
              </a:rPr>
              <a:t>Willering</a:t>
            </a:r>
            <a:r>
              <a:rPr lang="en-GB" b="0" i="0" dirty="0">
                <a:solidFill>
                  <a:srgbClr val="000000"/>
                </a:solidFill>
                <a:effectLst/>
                <a:latin typeface="arial" panose="020B0604020202020204" pitchFamily="34" charset="0"/>
              </a:rPr>
              <a:t>, "Protection Scheme Effectiveness Study for the Hi Luminosity LHC MBRD magnet"</a:t>
            </a:r>
          </a:p>
          <a:p>
            <a:pPr marL="285750" indent="-285750" algn="l">
              <a:buFont typeface="Arial" panose="020B0604020202020204" pitchFamily="34" charset="0"/>
              <a:buChar char="•"/>
            </a:pPr>
            <a:r>
              <a:rPr lang="en-GB" b="0" i="0" dirty="0">
                <a:solidFill>
                  <a:srgbClr val="000000"/>
                </a:solidFill>
                <a:effectLst/>
                <a:latin typeface="arial" panose="020B0604020202020204" pitchFamily="34" charset="0"/>
              </a:rPr>
              <a:t>S. Yammine,..., </a:t>
            </a: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et al., "Experimental Program of the HL-LHC Inner Triplet String Test at CERN"</a:t>
            </a:r>
          </a:p>
        </p:txBody>
      </p:sp>
      <p:sp>
        <p:nvSpPr>
          <p:cNvPr id="6" name="TextBox 5">
            <a:extLst>
              <a:ext uri="{FF2B5EF4-FFF2-40B4-BE49-F238E27FC236}">
                <a16:creationId xmlns:a16="http://schemas.microsoft.com/office/drawing/2014/main" id="{679668FA-B58A-4DD0-B5C6-29D52ACA78F3}"/>
              </a:ext>
            </a:extLst>
          </p:cNvPr>
          <p:cNvSpPr txBox="1"/>
          <p:nvPr/>
        </p:nvSpPr>
        <p:spPr>
          <a:xfrm>
            <a:off x="670560" y="729681"/>
            <a:ext cx="4891147" cy="369332"/>
          </a:xfrm>
          <a:prstGeom prst="rect">
            <a:avLst/>
          </a:prstGeom>
          <a:noFill/>
        </p:spPr>
        <p:txBody>
          <a:bodyPr wrap="none" rtlCol="0">
            <a:spAutoFit/>
          </a:bodyPr>
          <a:lstStyle/>
          <a:p>
            <a:r>
              <a:rPr lang="en-GB" dirty="0"/>
              <a:t>… as a list of abstracts accepted for ASC2022</a:t>
            </a:r>
          </a:p>
        </p:txBody>
      </p:sp>
      <p:pic>
        <p:nvPicPr>
          <p:cNvPr id="8" name="Picture 7">
            <a:extLst>
              <a:ext uri="{FF2B5EF4-FFF2-40B4-BE49-F238E27FC236}">
                <a16:creationId xmlns:a16="http://schemas.microsoft.com/office/drawing/2014/main" id="{780B246B-CCA0-4AAA-B188-08DBD74DE7D2}"/>
              </a:ext>
            </a:extLst>
          </p:cNvPr>
          <p:cNvPicPr>
            <a:picLocks noChangeAspect="1"/>
          </p:cNvPicPr>
          <p:nvPr/>
        </p:nvPicPr>
        <p:blipFill rotWithShape="1">
          <a:blip r:embed="rId3"/>
          <a:srcRect t="15720"/>
          <a:stretch/>
        </p:blipFill>
        <p:spPr>
          <a:xfrm>
            <a:off x="8942050" y="4900482"/>
            <a:ext cx="1325043" cy="1069098"/>
          </a:xfrm>
          <a:prstGeom prst="rect">
            <a:avLst/>
          </a:prstGeom>
        </p:spPr>
      </p:pic>
      <p:pic>
        <p:nvPicPr>
          <p:cNvPr id="10" name="Picture 9" descr="Chart, surface chart&#10;&#10;Description automatically generated">
            <a:extLst>
              <a:ext uri="{FF2B5EF4-FFF2-40B4-BE49-F238E27FC236}">
                <a16:creationId xmlns:a16="http://schemas.microsoft.com/office/drawing/2014/main" id="{DA0C2931-188B-4FF8-9AFB-716DF708A82B}"/>
              </a:ext>
            </a:extLst>
          </p:cNvPr>
          <p:cNvPicPr>
            <a:picLocks noChangeAspect="1"/>
          </p:cNvPicPr>
          <p:nvPr/>
        </p:nvPicPr>
        <p:blipFill rotWithShape="1">
          <a:blip r:embed="rId4"/>
          <a:srcRect r="8117"/>
          <a:stretch/>
        </p:blipFill>
        <p:spPr>
          <a:xfrm>
            <a:off x="8527895" y="2551144"/>
            <a:ext cx="3664105" cy="1755711"/>
          </a:xfrm>
          <a:prstGeom prst="rect">
            <a:avLst/>
          </a:prstGeom>
        </p:spPr>
      </p:pic>
      <p:sp>
        <p:nvSpPr>
          <p:cNvPr id="11" name="TextBox 10">
            <a:extLst>
              <a:ext uri="{FF2B5EF4-FFF2-40B4-BE49-F238E27FC236}">
                <a16:creationId xmlns:a16="http://schemas.microsoft.com/office/drawing/2014/main" id="{5DD4419D-B469-4B0A-A45D-568E4ECD7F2E}"/>
              </a:ext>
            </a:extLst>
          </p:cNvPr>
          <p:cNvSpPr txBox="1"/>
          <p:nvPr/>
        </p:nvSpPr>
        <p:spPr>
          <a:xfrm>
            <a:off x="9068422" y="175044"/>
            <a:ext cx="659155" cy="369332"/>
          </a:xfrm>
          <a:prstGeom prst="rect">
            <a:avLst/>
          </a:prstGeom>
          <a:noFill/>
        </p:spPr>
        <p:txBody>
          <a:bodyPr wrap="none" rtlCol="0">
            <a:spAutoFit/>
          </a:bodyPr>
          <a:lstStyle/>
          <a:p>
            <a:r>
              <a:rPr lang="en-GB" dirty="0"/>
              <a:t>CCT</a:t>
            </a:r>
          </a:p>
        </p:txBody>
      </p:sp>
      <p:sp>
        <p:nvSpPr>
          <p:cNvPr id="14" name="TextBox 13">
            <a:extLst>
              <a:ext uri="{FF2B5EF4-FFF2-40B4-BE49-F238E27FC236}">
                <a16:creationId xmlns:a16="http://schemas.microsoft.com/office/drawing/2014/main" id="{12FED5E3-CD4D-482D-B0C6-161153CF6BE2}"/>
              </a:ext>
            </a:extLst>
          </p:cNvPr>
          <p:cNvSpPr txBox="1"/>
          <p:nvPr/>
        </p:nvSpPr>
        <p:spPr>
          <a:xfrm>
            <a:off x="9242776" y="4640464"/>
            <a:ext cx="646331" cy="369332"/>
          </a:xfrm>
          <a:prstGeom prst="rect">
            <a:avLst/>
          </a:prstGeom>
          <a:noFill/>
        </p:spPr>
        <p:txBody>
          <a:bodyPr wrap="none" rtlCol="0">
            <a:spAutoFit/>
          </a:bodyPr>
          <a:lstStyle/>
          <a:p>
            <a:r>
              <a:rPr lang="en-GB" dirty="0"/>
              <a:t>HTS</a:t>
            </a:r>
          </a:p>
        </p:txBody>
      </p:sp>
      <p:sp>
        <p:nvSpPr>
          <p:cNvPr id="16" name="TextBox 15">
            <a:extLst>
              <a:ext uri="{FF2B5EF4-FFF2-40B4-BE49-F238E27FC236}">
                <a16:creationId xmlns:a16="http://schemas.microsoft.com/office/drawing/2014/main" id="{FB900BC1-D02D-45AF-9CB5-DBD2098E2836}"/>
              </a:ext>
            </a:extLst>
          </p:cNvPr>
          <p:cNvSpPr txBox="1"/>
          <p:nvPr/>
        </p:nvSpPr>
        <p:spPr>
          <a:xfrm>
            <a:off x="9645365" y="2555478"/>
            <a:ext cx="954107" cy="369332"/>
          </a:xfrm>
          <a:prstGeom prst="rect">
            <a:avLst/>
          </a:prstGeom>
          <a:noFill/>
        </p:spPr>
        <p:txBody>
          <a:bodyPr wrap="none" rtlCol="0">
            <a:spAutoFit/>
          </a:bodyPr>
          <a:lstStyle/>
          <a:p>
            <a:r>
              <a:rPr lang="en-GB" dirty="0"/>
              <a:t>E-CLIQ</a:t>
            </a:r>
          </a:p>
        </p:txBody>
      </p:sp>
      <p:pic>
        <p:nvPicPr>
          <p:cNvPr id="17" name="Picture 2">
            <a:extLst>
              <a:ext uri="{FF2B5EF4-FFF2-40B4-BE49-F238E27FC236}">
                <a16:creationId xmlns:a16="http://schemas.microsoft.com/office/drawing/2014/main" id="{63E8A763-D2DC-44B8-87FD-A7C8C956DE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64033" y="4944408"/>
            <a:ext cx="1028004" cy="1019041"/>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0C295D2-A623-4323-BB0B-0FD9A4F5A8ED}"/>
              </a:ext>
            </a:extLst>
          </p:cNvPr>
          <p:cNvSpPr txBox="1"/>
          <p:nvPr/>
        </p:nvSpPr>
        <p:spPr>
          <a:xfrm>
            <a:off x="10601866" y="4640464"/>
            <a:ext cx="646331" cy="369332"/>
          </a:xfrm>
          <a:prstGeom prst="rect">
            <a:avLst/>
          </a:prstGeom>
          <a:noFill/>
        </p:spPr>
        <p:txBody>
          <a:bodyPr wrap="none" rtlCol="0">
            <a:spAutoFit/>
          </a:bodyPr>
          <a:lstStyle/>
          <a:p>
            <a:r>
              <a:rPr lang="en-GB" dirty="0"/>
              <a:t>LHC</a:t>
            </a:r>
          </a:p>
        </p:txBody>
      </p:sp>
    </p:spTree>
    <p:extLst>
      <p:ext uri="{BB962C8B-B14F-4D97-AF65-F5344CB8AC3E}">
        <p14:creationId xmlns:p14="http://schemas.microsoft.com/office/powerpoint/2010/main" val="2212831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2674620" y="5859780"/>
            <a:ext cx="6381749" cy="38989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i="1" dirty="0">
                <a:solidFill>
                  <a:srgbClr val="000000"/>
                </a:solidFill>
                <a:latin typeface="Calibri" panose="020F0502020204030204" pitchFamily="34" charset="0"/>
                <a:cs typeface="Calibri" panose="020F0502020204030204" pitchFamily="34" charset="0"/>
              </a:rPr>
              <a:t>Note: All figures are only meant to give a rough estimation</a:t>
            </a:r>
            <a:endParaRPr lang="en-US" sz="1000" i="1" dirty="0">
              <a:solidFill>
                <a:srgbClr val="C00000"/>
              </a:solidFill>
              <a:latin typeface="Calibri" panose="020F0502020204030204" pitchFamily="34" charset="0"/>
              <a:cs typeface="Calibri" panose="020F0502020204030204" pitchFamily="34" charset="0"/>
            </a:endParaRPr>
          </a:p>
        </p:txBody>
      </p:sp>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STEAM project in the last few years and future trends</a:t>
            </a:r>
            <a:endParaRPr lang="en-GB" dirty="0"/>
          </a:p>
        </p:txBody>
      </p:sp>
      <p:sp>
        <p:nvSpPr>
          <p:cNvPr id="22" name="Rectangle 21"/>
          <p:cNvSpPr/>
          <p:nvPr/>
        </p:nvSpPr>
        <p:spPr>
          <a:xfrm>
            <a:off x="202523" y="933450"/>
            <a:ext cx="11726427" cy="863599"/>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dirty="0">
                <a:solidFill>
                  <a:srgbClr val="000000"/>
                </a:solidFill>
                <a:latin typeface="Calibri" panose="020F0502020204030204" pitchFamily="34" charset="0"/>
                <a:cs typeface="Calibri" panose="020F0502020204030204" pitchFamily="34" charset="0"/>
              </a:rPr>
              <a:t>STEAM</a:t>
            </a:r>
            <a:endParaRPr lang="en-US" dirty="0">
              <a:solidFill>
                <a:srgbClr val="C00000"/>
              </a:solidFill>
              <a:latin typeface="Calibri" panose="020F0502020204030204" pitchFamily="34" charset="0"/>
              <a:cs typeface="Calibri" panose="020F0502020204030204" pitchFamily="34" charset="0"/>
            </a:endParaRPr>
          </a:p>
        </p:txBody>
      </p:sp>
      <p:sp>
        <p:nvSpPr>
          <p:cNvPr id="3" name="Rectangle 2"/>
          <p:cNvSpPr/>
          <p:nvPr/>
        </p:nvSpPr>
        <p:spPr>
          <a:xfrm>
            <a:off x="202524" y="3598427"/>
            <a:ext cx="925596"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30%</a:t>
            </a:r>
          </a:p>
          <a:p>
            <a:pPr algn="ctr"/>
            <a:r>
              <a:rPr lang="en-US" sz="2400" b="1" dirty="0">
                <a:solidFill>
                  <a:srgbClr val="000000"/>
                </a:solidFill>
                <a:latin typeface="Calibri" panose="020F0502020204030204" pitchFamily="34" charset="0"/>
                <a:cs typeface="Calibri" panose="020F0502020204030204" pitchFamily="34" charset="0"/>
              </a:rPr>
              <a:t>LHC</a:t>
            </a:r>
            <a:endParaRPr lang="en-US" sz="1400" dirty="0">
              <a:solidFill>
                <a:srgbClr val="C00000"/>
              </a:solidFill>
              <a:latin typeface="Calibri" panose="020F0502020204030204" pitchFamily="34" charset="0"/>
              <a:cs typeface="Calibri" panose="020F0502020204030204" pitchFamily="34" charset="0"/>
            </a:endParaRPr>
          </a:p>
        </p:txBody>
      </p:sp>
      <p:sp>
        <p:nvSpPr>
          <p:cNvPr id="4" name="Rectangle 3"/>
          <p:cNvSpPr/>
          <p:nvPr/>
        </p:nvSpPr>
        <p:spPr>
          <a:xfrm>
            <a:off x="1213368" y="3598427"/>
            <a:ext cx="1185759"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50%</a:t>
            </a:r>
          </a:p>
          <a:p>
            <a:pPr algn="ctr"/>
            <a:r>
              <a:rPr lang="en-US" sz="2400" b="1" dirty="0">
                <a:solidFill>
                  <a:srgbClr val="000000"/>
                </a:solidFill>
                <a:latin typeface="Calibri" panose="020F0502020204030204" pitchFamily="34" charset="0"/>
                <a:cs typeface="Calibri" panose="020F0502020204030204" pitchFamily="34" charset="0"/>
              </a:rPr>
              <a:t>HL-LHC</a:t>
            </a:r>
            <a:endParaRPr lang="en-US" sz="1400" dirty="0">
              <a:solidFill>
                <a:srgbClr val="C00000"/>
              </a:solidFill>
              <a:latin typeface="Calibri" panose="020F0502020204030204" pitchFamily="34" charset="0"/>
              <a:cs typeface="Calibri" panose="020F0502020204030204" pitchFamily="34" charset="0"/>
            </a:endParaRPr>
          </a:p>
        </p:txBody>
      </p:sp>
      <p:sp>
        <p:nvSpPr>
          <p:cNvPr id="5" name="Rectangle 4"/>
          <p:cNvSpPr/>
          <p:nvPr/>
        </p:nvSpPr>
        <p:spPr>
          <a:xfrm>
            <a:off x="2484374" y="3598427"/>
            <a:ext cx="925596"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5%</a:t>
            </a:r>
          </a:p>
          <a:p>
            <a:pPr algn="ctr"/>
            <a:r>
              <a:rPr lang="en-US" sz="2400" b="1" dirty="0">
                <a:solidFill>
                  <a:srgbClr val="000000"/>
                </a:solidFill>
                <a:latin typeface="Calibri" panose="020F0502020204030204" pitchFamily="34" charset="0"/>
                <a:cs typeface="Calibri" panose="020F0502020204030204" pitchFamily="34" charset="0"/>
              </a:rPr>
              <a:t>HFM</a:t>
            </a:r>
            <a:endParaRPr lang="en-US" sz="1400" dirty="0">
              <a:solidFill>
                <a:srgbClr val="C00000"/>
              </a:solidFill>
              <a:latin typeface="Calibri" panose="020F0502020204030204" pitchFamily="34" charset="0"/>
              <a:cs typeface="Calibri" panose="020F0502020204030204" pitchFamily="34" charset="0"/>
            </a:endParaRPr>
          </a:p>
        </p:txBody>
      </p:sp>
      <p:sp>
        <p:nvSpPr>
          <p:cNvPr id="6" name="Rectangle 5"/>
          <p:cNvSpPr/>
          <p:nvPr/>
        </p:nvSpPr>
        <p:spPr>
          <a:xfrm>
            <a:off x="3495219" y="3598427"/>
            <a:ext cx="1016788"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15%</a:t>
            </a:r>
          </a:p>
          <a:p>
            <a:pPr algn="ctr"/>
            <a:r>
              <a:rPr lang="en-US" sz="2400" b="1" dirty="0">
                <a:solidFill>
                  <a:srgbClr val="000000"/>
                </a:solidFill>
                <a:latin typeface="Calibri" panose="020F0502020204030204" pitchFamily="34" charset="0"/>
                <a:cs typeface="Calibri" panose="020F0502020204030204" pitchFamily="34" charset="0"/>
              </a:rPr>
              <a:t>Other</a:t>
            </a:r>
            <a:endParaRPr lang="en-US" sz="1400" dirty="0">
              <a:solidFill>
                <a:srgbClr val="C00000"/>
              </a:solidFill>
              <a:latin typeface="Calibri" panose="020F0502020204030204" pitchFamily="34" charset="0"/>
              <a:cs typeface="Calibri" panose="020F0502020204030204" pitchFamily="34" charset="0"/>
            </a:endParaRPr>
          </a:p>
        </p:txBody>
      </p:sp>
      <p:sp>
        <p:nvSpPr>
          <p:cNvPr id="11" name="Down Arrow 10"/>
          <p:cNvSpPr/>
          <p:nvPr/>
        </p:nvSpPr>
        <p:spPr>
          <a:xfrm rot="10800000">
            <a:off x="2790369" y="5051989"/>
            <a:ext cx="313607" cy="608768"/>
          </a:xfrm>
          <a:prstGeom prst="downArrow">
            <a:avLst/>
          </a:prstGeom>
          <a:solidFill>
            <a:srgbClr val="92D050"/>
          </a:solidFill>
          <a:ln>
            <a:solidFill>
              <a:srgbClr val="007A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sp>
        <p:nvSpPr>
          <p:cNvPr id="13" name="Rectangle 12"/>
          <p:cNvSpPr/>
          <p:nvPr/>
        </p:nvSpPr>
        <p:spPr>
          <a:xfrm>
            <a:off x="4600153" y="3598427"/>
            <a:ext cx="1135479"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10%</a:t>
            </a:r>
          </a:p>
          <a:p>
            <a:pPr algn="ctr"/>
            <a:r>
              <a:rPr lang="en-US" sz="2000" b="1" dirty="0">
                <a:solidFill>
                  <a:srgbClr val="000000"/>
                </a:solidFill>
                <a:latin typeface="Calibri" panose="020F0502020204030204" pitchFamily="34" charset="0"/>
                <a:cs typeface="Calibri" panose="020F0502020204030204" pitchFamily="34" charset="0"/>
              </a:rPr>
              <a:t>Physics</a:t>
            </a:r>
          </a:p>
          <a:p>
            <a:pPr algn="ctr"/>
            <a:endParaRPr lang="en-US" sz="2000" dirty="0">
              <a:solidFill>
                <a:srgbClr val="C00000"/>
              </a:solidFill>
              <a:latin typeface="Calibri" panose="020F0502020204030204" pitchFamily="34" charset="0"/>
              <a:cs typeface="Calibri" panose="020F0502020204030204" pitchFamily="34" charset="0"/>
            </a:endParaRPr>
          </a:p>
        </p:txBody>
      </p:sp>
      <p:sp>
        <p:nvSpPr>
          <p:cNvPr id="14" name="Rectangle 13"/>
          <p:cNvSpPr/>
          <p:nvPr/>
        </p:nvSpPr>
        <p:spPr>
          <a:xfrm>
            <a:off x="5794717" y="3598427"/>
            <a:ext cx="1068474"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10%</a:t>
            </a:r>
          </a:p>
          <a:p>
            <a:pPr algn="ctr"/>
            <a:r>
              <a:rPr lang="en-US" sz="2000" b="1" dirty="0">
                <a:solidFill>
                  <a:srgbClr val="000000"/>
                </a:solidFill>
                <a:latin typeface="Calibri" panose="020F0502020204030204" pitchFamily="34" charset="0"/>
                <a:cs typeface="Calibri" panose="020F0502020204030204" pitchFamily="34" charset="0"/>
              </a:rPr>
              <a:t>Matlab</a:t>
            </a:r>
          </a:p>
          <a:p>
            <a:pPr algn="ctr"/>
            <a:endParaRPr lang="en-US" sz="2000" dirty="0">
              <a:solidFill>
                <a:srgbClr val="C00000"/>
              </a:solidFill>
              <a:latin typeface="Calibri" panose="020F0502020204030204" pitchFamily="34" charset="0"/>
              <a:cs typeface="Calibri" panose="020F0502020204030204" pitchFamily="34" charset="0"/>
            </a:endParaRPr>
          </a:p>
        </p:txBody>
      </p:sp>
      <p:sp>
        <p:nvSpPr>
          <p:cNvPr id="15" name="Rectangle 14"/>
          <p:cNvSpPr/>
          <p:nvPr/>
        </p:nvSpPr>
        <p:spPr>
          <a:xfrm>
            <a:off x="6922276" y="3598427"/>
            <a:ext cx="1024139"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5%</a:t>
            </a:r>
          </a:p>
          <a:p>
            <a:pPr algn="ctr"/>
            <a:r>
              <a:rPr lang="en-US" sz="2000" b="1" dirty="0">
                <a:solidFill>
                  <a:srgbClr val="000000"/>
                </a:solidFill>
                <a:latin typeface="Calibri" panose="020F0502020204030204" pitchFamily="34" charset="0"/>
                <a:cs typeface="Calibri" panose="020F0502020204030204" pitchFamily="34" charset="0"/>
              </a:rPr>
              <a:t>Java</a:t>
            </a:r>
          </a:p>
          <a:p>
            <a:pPr algn="ctr"/>
            <a:endParaRPr lang="en-US" sz="2000" dirty="0">
              <a:solidFill>
                <a:srgbClr val="C00000"/>
              </a:solidFill>
              <a:latin typeface="Calibri" panose="020F0502020204030204" pitchFamily="34" charset="0"/>
              <a:cs typeface="Calibri" panose="020F0502020204030204" pitchFamily="34" charset="0"/>
            </a:endParaRPr>
          </a:p>
        </p:txBody>
      </p:sp>
      <p:sp>
        <p:nvSpPr>
          <p:cNvPr id="16" name="Rectangle 15"/>
          <p:cNvSpPr/>
          <p:nvPr/>
        </p:nvSpPr>
        <p:spPr>
          <a:xfrm>
            <a:off x="8005500" y="3598427"/>
            <a:ext cx="1185759"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35%</a:t>
            </a:r>
          </a:p>
          <a:p>
            <a:pPr algn="ctr"/>
            <a:r>
              <a:rPr lang="en-US" sz="2000" b="1" dirty="0">
                <a:solidFill>
                  <a:srgbClr val="000000"/>
                </a:solidFill>
                <a:latin typeface="Calibri" panose="020F0502020204030204" pitchFamily="34" charset="0"/>
                <a:cs typeface="Calibri" panose="020F0502020204030204" pitchFamily="34" charset="0"/>
              </a:rPr>
              <a:t>Python</a:t>
            </a:r>
          </a:p>
          <a:p>
            <a:pPr algn="ctr"/>
            <a:endParaRPr lang="en-US" sz="2000" dirty="0">
              <a:solidFill>
                <a:srgbClr val="C00000"/>
              </a:solidFill>
              <a:latin typeface="Calibri" panose="020F0502020204030204" pitchFamily="34" charset="0"/>
              <a:cs typeface="Calibri" panose="020F0502020204030204" pitchFamily="34" charset="0"/>
            </a:endParaRPr>
          </a:p>
        </p:txBody>
      </p:sp>
      <p:sp>
        <p:nvSpPr>
          <p:cNvPr id="18" name="Down Arrow 17"/>
          <p:cNvSpPr/>
          <p:nvPr/>
        </p:nvSpPr>
        <p:spPr>
          <a:xfrm rot="10800000">
            <a:off x="8441576" y="5051989"/>
            <a:ext cx="313607" cy="608768"/>
          </a:xfrm>
          <a:prstGeom prst="downArrow">
            <a:avLst/>
          </a:prstGeom>
          <a:solidFill>
            <a:srgbClr val="92D050"/>
          </a:solidFill>
          <a:ln>
            <a:solidFill>
              <a:srgbClr val="007A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sp>
        <p:nvSpPr>
          <p:cNvPr id="19" name="Down Arrow 18"/>
          <p:cNvSpPr/>
          <p:nvPr/>
        </p:nvSpPr>
        <p:spPr>
          <a:xfrm>
            <a:off x="7276667" y="5051989"/>
            <a:ext cx="313607" cy="608768"/>
          </a:xfrm>
          <a:prstGeom prst="downArrow">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sp>
        <p:nvSpPr>
          <p:cNvPr id="20" name="Rectangle 19"/>
          <p:cNvSpPr/>
          <p:nvPr/>
        </p:nvSpPr>
        <p:spPr>
          <a:xfrm>
            <a:off x="202523" y="1950721"/>
            <a:ext cx="4313467" cy="1478436"/>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60%</a:t>
            </a:r>
          </a:p>
          <a:p>
            <a:pPr algn="ctr"/>
            <a:r>
              <a:rPr lang="en-US" sz="2400" b="1" dirty="0">
                <a:solidFill>
                  <a:srgbClr val="000000"/>
                </a:solidFill>
                <a:latin typeface="Calibri" panose="020F0502020204030204" pitchFamily="34" charset="0"/>
                <a:cs typeface="Calibri" panose="020F0502020204030204" pitchFamily="34" charset="0"/>
              </a:rPr>
              <a:t>Applications</a:t>
            </a:r>
          </a:p>
          <a:p>
            <a:pPr algn="ctr"/>
            <a:r>
              <a:rPr lang="en-US" dirty="0">
                <a:solidFill>
                  <a:srgbClr val="000000"/>
                </a:solidFill>
                <a:latin typeface="Calibri" panose="020F0502020204030204" pitchFamily="34" charset="0"/>
                <a:cs typeface="Calibri" panose="020F0502020204030204" pitchFamily="34" charset="0"/>
              </a:rPr>
              <a:t>Develop circuit or magnet models,            validate them, perform simulations,…</a:t>
            </a:r>
          </a:p>
        </p:txBody>
      </p:sp>
      <p:sp>
        <p:nvSpPr>
          <p:cNvPr id="21" name="Rectangle 20"/>
          <p:cNvSpPr/>
          <p:nvPr/>
        </p:nvSpPr>
        <p:spPr>
          <a:xfrm>
            <a:off x="4597255" y="1950721"/>
            <a:ext cx="7301617" cy="1478436"/>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40%</a:t>
            </a:r>
          </a:p>
          <a:p>
            <a:pPr algn="ctr"/>
            <a:r>
              <a:rPr lang="en-US" sz="2400" b="1" dirty="0">
                <a:solidFill>
                  <a:srgbClr val="000000"/>
                </a:solidFill>
                <a:latin typeface="Calibri" panose="020F0502020204030204" pitchFamily="34" charset="0"/>
                <a:cs typeface="Calibri" panose="020F0502020204030204" pitchFamily="34" charset="0"/>
              </a:rPr>
              <a:t>Development</a:t>
            </a:r>
          </a:p>
          <a:p>
            <a:pPr algn="ctr"/>
            <a:r>
              <a:rPr lang="en-US" dirty="0">
                <a:solidFill>
                  <a:srgbClr val="000000"/>
                </a:solidFill>
                <a:latin typeface="Calibri" panose="020F0502020204030204" pitchFamily="34" charset="0"/>
                <a:cs typeface="Calibri" panose="020F0502020204030204" pitchFamily="34" charset="0"/>
              </a:rPr>
              <a:t>Develop new program features, code maintenance, enhance automation…</a:t>
            </a:r>
          </a:p>
        </p:txBody>
      </p:sp>
      <p:sp>
        <p:nvSpPr>
          <p:cNvPr id="24" name="Rectangle 23"/>
          <p:cNvSpPr/>
          <p:nvPr/>
        </p:nvSpPr>
        <p:spPr>
          <a:xfrm>
            <a:off x="9250344" y="3598427"/>
            <a:ext cx="1300398"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5%</a:t>
            </a:r>
          </a:p>
          <a:p>
            <a:pPr algn="ctr"/>
            <a:r>
              <a:rPr lang="en-US" sz="2000" b="1" dirty="0">
                <a:solidFill>
                  <a:srgbClr val="000000"/>
                </a:solidFill>
                <a:latin typeface="Calibri" panose="020F0502020204030204" pitchFamily="34" charset="0"/>
                <a:cs typeface="Calibri" panose="020F0502020204030204" pitchFamily="34" charset="0"/>
              </a:rPr>
              <a:t>COMSOL</a:t>
            </a:r>
          </a:p>
          <a:p>
            <a:pPr algn="ctr"/>
            <a:endParaRPr lang="en-US" sz="2000" b="1" dirty="0">
              <a:solidFill>
                <a:srgbClr val="000000"/>
              </a:solidFill>
              <a:latin typeface="Calibri" panose="020F0502020204030204" pitchFamily="34" charset="0"/>
              <a:cs typeface="Calibri" panose="020F0502020204030204" pitchFamily="34" charset="0"/>
            </a:endParaRPr>
          </a:p>
        </p:txBody>
      </p:sp>
      <p:sp>
        <p:nvSpPr>
          <p:cNvPr id="27" name="Rectangle 26">
            <a:extLst>
              <a:ext uri="{FF2B5EF4-FFF2-40B4-BE49-F238E27FC236}">
                <a16:creationId xmlns:a16="http://schemas.microsoft.com/office/drawing/2014/main" id="{13542BC6-D2BF-44D7-9258-5CB8E14B4B59}"/>
              </a:ext>
            </a:extLst>
          </p:cNvPr>
          <p:cNvSpPr/>
          <p:nvPr/>
        </p:nvSpPr>
        <p:spPr>
          <a:xfrm>
            <a:off x="10598474" y="3598427"/>
            <a:ext cx="1300398"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35%</a:t>
            </a:r>
          </a:p>
          <a:p>
            <a:pPr algn="ctr"/>
            <a:r>
              <a:rPr lang="en-US" sz="2000" b="1" dirty="0">
                <a:solidFill>
                  <a:srgbClr val="000000"/>
                </a:solidFill>
                <a:latin typeface="Calibri" panose="020F0502020204030204" pitchFamily="34" charset="0"/>
                <a:cs typeface="Calibri" panose="020F0502020204030204" pitchFamily="34" charset="0"/>
              </a:rPr>
              <a:t>Gmsh</a:t>
            </a:r>
          </a:p>
          <a:p>
            <a:pPr algn="ctr"/>
            <a:r>
              <a:rPr lang="en-US" sz="2000" b="1" dirty="0">
                <a:solidFill>
                  <a:srgbClr val="000000"/>
                </a:solidFill>
                <a:latin typeface="Calibri" panose="020F0502020204030204" pitchFamily="34" charset="0"/>
                <a:cs typeface="Calibri" panose="020F0502020204030204" pitchFamily="34" charset="0"/>
              </a:rPr>
              <a:t>GetDP</a:t>
            </a:r>
            <a:endParaRPr lang="en-US" sz="1200" dirty="0">
              <a:solidFill>
                <a:srgbClr val="C00000"/>
              </a:solidFill>
              <a:latin typeface="Calibri" panose="020F0502020204030204" pitchFamily="34" charset="0"/>
              <a:cs typeface="Calibri" panose="020F0502020204030204" pitchFamily="34" charset="0"/>
            </a:endParaRPr>
          </a:p>
        </p:txBody>
      </p:sp>
      <p:sp>
        <p:nvSpPr>
          <p:cNvPr id="28" name="Down Arrow 24">
            <a:extLst>
              <a:ext uri="{FF2B5EF4-FFF2-40B4-BE49-F238E27FC236}">
                <a16:creationId xmlns:a16="http://schemas.microsoft.com/office/drawing/2014/main" id="{E1659D58-2C25-4E83-9358-0C50C1B07CA6}"/>
              </a:ext>
            </a:extLst>
          </p:cNvPr>
          <p:cNvSpPr/>
          <p:nvPr/>
        </p:nvSpPr>
        <p:spPr>
          <a:xfrm rot="10800000">
            <a:off x="11192204" y="5051989"/>
            <a:ext cx="313607" cy="608768"/>
          </a:xfrm>
          <a:prstGeom prst="downArrow">
            <a:avLst/>
          </a:prstGeom>
          <a:solidFill>
            <a:srgbClr val="92D050"/>
          </a:solidFill>
          <a:ln>
            <a:solidFill>
              <a:srgbClr val="007A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sp>
        <p:nvSpPr>
          <p:cNvPr id="29" name="Down Arrow 18">
            <a:extLst>
              <a:ext uri="{FF2B5EF4-FFF2-40B4-BE49-F238E27FC236}">
                <a16:creationId xmlns:a16="http://schemas.microsoft.com/office/drawing/2014/main" id="{65EF6824-C279-49E5-9F67-E205D22AB1D0}"/>
              </a:ext>
            </a:extLst>
          </p:cNvPr>
          <p:cNvSpPr/>
          <p:nvPr/>
        </p:nvSpPr>
        <p:spPr>
          <a:xfrm>
            <a:off x="6204285" y="5043100"/>
            <a:ext cx="313607" cy="608768"/>
          </a:xfrm>
          <a:prstGeom prst="downArrow">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sp>
        <p:nvSpPr>
          <p:cNvPr id="30" name="Down Arrow 18">
            <a:extLst>
              <a:ext uri="{FF2B5EF4-FFF2-40B4-BE49-F238E27FC236}">
                <a16:creationId xmlns:a16="http://schemas.microsoft.com/office/drawing/2014/main" id="{0B68FF49-18A6-4AF1-A51B-50F3CA4E2DFA}"/>
              </a:ext>
            </a:extLst>
          </p:cNvPr>
          <p:cNvSpPr/>
          <p:nvPr/>
        </p:nvSpPr>
        <p:spPr>
          <a:xfrm>
            <a:off x="9799297" y="5043100"/>
            <a:ext cx="313607" cy="608768"/>
          </a:xfrm>
          <a:prstGeom prst="downArrow">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sp>
        <p:nvSpPr>
          <p:cNvPr id="31" name="Down Arrow 10">
            <a:extLst>
              <a:ext uri="{FF2B5EF4-FFF2-40B4-BE49-F238E27FC236}">
                <a16:creationId xmlns:a16="http://schemas.microsoft.com/office/drawing/2014/main" id="{C4FB2D5B-9015-4F61-98FA-D364CA10DB48}"/>
              </a:ext>
            </a:extLst>
          </p:cNvPr>
          <p:cNvSpPr/>
          <p:nvPr/>
        </p:nvSpPr>
        <p:spPr>
          <a:xfrm rot="10800000">
            <a:off x="3866613" y="5054368"/>
            <a:ext cx="313607" cy="608768"/>
          </a:xfrm>
          <a:prstGeom prst="downArrow">
            <a:avLst/>
          </a:prstGeom>
          <a:solidFill>
            <a:srgbClr val="92D050"/>
          </a:solidFill>
          <a:ln>
            <a:solidFill>
              <a:srgbClr val="007A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spTree>
    <p:extLst>
      <p:ext uri="{BB962C8B-B14F-4D97-AF65-F5344CB8AC3E}">
        <p14:creationId xmlns:p14="http://schemas.microsoft.com/office/powerpoint/2010/main" val="8016705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45B69-8C61-FE54-C9B5-83E61F74F0C7}"/>
              </a:ext>
            </a:extLst>
          </p:cNvPr>
          <p:cNvSpPr>
            <a:spLocks noGrp="1"/>
          </p:cNvSpPr>
          <p:nvPr>
            <p:ph type="title"/>
          </p:nvPr>
        </p:nvSpPr>
        <p:spPr/>
        <p:txBody>
          <a:bodyPr>
            <a:normAutofit/>
          </a:bodyPr>
          <a:lstStyle/>
          <a:p>
            <a:r>
              <a:rPr lang="en-GB" dirty="0"/>
              <a:t>Key points on software development</a:t>
            </a:r>
          </a:p>
        </p:txBody>
      </p:sp>
      <p:pic>
        <p:nvPicPr>
          <p:cNvPr id="5" name="Content Placeholder 4" descr="A picture containing text, sign, dark&#10;&#10;Description automatically generated">
            <a:extLst>
              <a:ext uri="{FF2B5EF4-FFF2-40B4-BE49-F238E27FC236}">
                <a16:creationId xmlns:a16="http://schemas.microsoft.com/office/drawing/2014/main" id="{4A04D08E-A6F2-9490-FD4F-15FEBB1DF8BC}"/>
              </a:ext>
            </a:extLst>
          </p:cNvPr>
          <p:cNvPicPr>
            <a:picLocks noGrp="1" noChangeAspect="1"/>
          </p:cNvPicPr>
          <p:nvPr>
            <p:ph idx="1"/>
          </p:nvPr>
        </p:nvPicPr>
        <p:blipFill>
          <a:blip r:embed="rId2"/>
          <a:stretch>
            <a:fillRect/>
          </a:stretch>
        </p:blipFill>
        <p:spPr>
          <a:xfrm>
            <a:off x="9522426" y="2029152"/>
            <a:ext cx="2374900" cy="519402"/>
          </a:xfrm>
        </p:spPr>
      </p:pic>
      <p:sp>
        <p:nvSpPr>
          <p:cNvPr id="6" name="TextBox 5">
            <a:extLst>
              <a:ext uri="{FF2B5EF4-FFF2-40B4-BE49-F238E27FC236}">
                <a16:creationId xmlns:a16="http://schemas.microsoft.com/office/drawing/2014/main" id="{C7149AEC-59CE-3FB4-7466-1E61E5F60C4C}"/>
              </a:ext>
            </a:extLst>
          </p:cNvPr>
          <p:cNvSpPr txBox="1"/>
          <p:nvPr/>
        </p:nvSpPr>
        <p:spPr>
          <a:xfrm>
            <a:off x="196851" y="1296352"/>
            <a:ext cx="9043734" cy="5632311"/>
          </a:xfrm>
          <a:prstGeom prst="rect">
            <a:avLst/>
          </a:prstGeom>
          <a:noFill/>
        </p:spPr>
        <p:txBody>
          <a:bodyPr wrap="square" rtlCol="0">
            <a:spAutoFit/>
          </a:bodyPr>
          <a:lstStyle/>
          <a:p>
            <a:pPr marL="342900" indent="-342900">
              <a:buFont typeface="+mj-lt"/>
              <a:buAutoNum type="arabicPeriod"/>
            </a:pPr>
            <a:r>
              <a:rPr lang="en-GB" dirty="0"/>
              <a:t>Separate input files (data) and software (code)</a:t>
            </a:r>
          </a:p>
          <a:p>
            <a:pPr marL="342900" indent="-342900">
              <a:buFont typeface="+mj-lt"/>
              <a:buAutoNum type="arabicPeriod"/>
            </a:pPr>
            <a:endParaRPr lang="en-GB" dirty="0"/>
          </a:p>
          <a:p>
            <a:pPr marL="342900" indent="-342900">
              <a:buFont typeface="+mj-lt"/>
              <a:buAutoNum type="arabicPeriod"/>
            </a:pPr>
            <a:r>
              <a:rPr lang="en-GB" dirty="0"/>
              <a:t>The above is versioned in separate repositories on CERN GitLab</a:t>
            </a:r>
          </a:p>
          <a:p>
            <a:pPr marL="342900" indent="-342900">
              <a:buFont typeface="+mj-lt"/>
              <a:buAutoNum type="arabicPeriod"/>
            </a:pPr>
            <a:r>
              <a:rPr lang="en-GB" dirty="0"/>
              <a:t>Input files are text based – a must for version control of models</a:t>
            </a:r>
          </a:p>
          <a:p>
            <a:pPr marL="342900" indent="-342900">
              <a:buFont typeface="+mj-lt"/>
              <a:buAutoNum type="arabicPeriod"/>
            </a:pPr>
            <a:r>
              <a:rPr lang="en-GB" dirty="0"/>
              <a:t>Code repositories have good test coverage. We use CI with CERN Gitlab</a:t>
            </a:r>
          </a:p>
          <a:p>
            <a:pPr marL="342900" indent="-342900">
              <a:buFont typeface="+mj-lt"/>
              <a:buAutoNum type="arabicPeriod"/>
            </a:pPr>
            <a:endParaRPr lang="en-GB" dirty="0"/>
          </a:p>
          <a:p>
            <a:pPr marL="342900" indent="-342900">
              <a:buFont typeface="+mj-lt"/>
              <a:buAutoNum type="arabicPeriod"/>
            </a:pPr>
            <a:r>
              <a:rPr lang="en-GB" dirty="0"/>
              <a:t>Single Source of Truth (SSOT) for model inputs – common input file - YAML</a:t>
            </a:r>
          </a:p>
          <a:p>
            <a:pPr marL="342900" indent="-342900">
              <a:buFont typeface="+mj-lt"/>
              <a:buAutoNum type="arabicPeriod"/>
            </a:pPr>
            <a:r>
              <a:rPr lang="en-GB" dirty="0"/>
              <a:t>SSOT for material properties – write it once for all the tools and repackage</a:t>
            </a:r>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r>
              <a:rPr lang="en-GB" dirty="0"/>
              <a:t>Due to point 1., we aim to keep to minimum the use of Jupyter notebooks</a:t>
            </a:r>
          </a:p>
          <a:p>
            <a:pPr marL="342900" indent="-342900">
              <a:buFont typeface="+mj-lt"/>
              <a:buAutoNum type="arabicPeriod"/>
            </a:pPr>
            <a:r>
              <a:rPr lang="en-GB" dirty="0"/>
              <a:t>However, we are compatible as a user friendly GUI / “frontend”, although with limited functionality</a:t>
            </a:r>
          </a:p>
          <a:p>
            <a:pPr marL="342900" indent="-342900">
              <a:buFont typeface="+mj-lt"/>
              <a:buAutoNum type="arabicPeriod"/>
            </a:pPr>
            <a:endParaRPr lang="en-GB" dirty="0"/>
          </a:p>
          <a:p>
            <a:pPr marL="342900" indent="-342900">
              <a:buFont typeface="+mj-lt"/>
              <a:buAutoNum type="arabicPeriod"/>
            </a:pPr>
            <a:r>
              <a:rPr lang="en-GB" dirty="0"/>
              <a:t>We maintain tools in a few languages, but aim to maximize python use</a:t>
            </a:r>
          </a:p>
          <a:p>
            <a:pPr marL="342900" indent="-342900">
              <a:buFont typeface="+mj-lt"/>
              <a:buAutoNum type="arabicPeriod"/>
            </a:pPr>
            <a:endParaRPr lang="en-GB" dirty="0"/>
          </a:p>
          <a:p>
            <a:pPr marL="342900" indent="-342900">
              <a:buFont typeface="+mj-lt"/>
              <a:buAutoNum type="arabicPeriod"/>
            </a:pPr>
            <a:r>
              <a:rPr lang="en-GB" dirty="0"/>
              <a:t>We use commercial tools, but long term aim to only use free software</a:t>
            </a:r>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p:txBody>
      </p:sp>
      <p:pic>
        <p:nvPicPr>
          <p:cNvPr id="1028" name="Picture 4" descr="Setting up a Python Jupyter Notebook Online &amp; Working with Python on the  Cloud">
            <a:extLst>
              <a:ext uri="{FF2B5EF4-FFF2-40B4-BE49-F238E27FC236}">
                <a16:creationId xmlns:a16="http://schemas.microsoft.com/office/drawing/2014/main" id="{45EBCF20-F663-EEEA-98FC-873DEF36E3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5590" y="3921369"/>
            <a:ext cx="1784350" cy="936784"/>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1713A5AE-C0E3-94E1-9B97-15C4132D29E0}"/>
              </a:ext>
            </a:extLst>
          </p:cNvPr>
          <p:cNvGrpSpPr/>
          <p:nvPr/>
        </p:nvGrpSpPr>
        <p:grpSpPr>
          <a:xfrm>
            <a:off x="10935489" y="3044795"/>
            <a:ext cx="580898" cy="490019"/>
            <a:chOff x="9733569" y="3564629"/>
            <a:chExt cx="580898" cy="490019"/>
          </a:xfrm>
        </p:grpSpPr>
        <p:pic>
          <p:nvPicPr>
            <p:cNvPr id="13" name="Picture 2" descr="Dll icon | Myiconfinder">
              <a:extLst>
                <a:ext uri="{FF2B5EF4-FFF2-40B4-BE49-F238E27FC236}">
                  <a16:creationId xmlns:a16="http://schemas.microsoft.com/office/drawing/2014/main" id="{B112BB48-17B2-6E20-8D21-81A1B1E3414F}"/>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9733569" y="3564629"/>
              <a:ext cx="490019" cy="490019"/>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Rounded Corners 13">
              <a:extLst>
                <a:ext uri="{FF2B5EF4-FFF2-40B4-BE49-F238E27FC236}">
                  <a16:creationId xmlns:a16="http://schemas.microsoft.com/office/drawing/2014/main" id="{77BDD757-96B1-0FA3-6EA2-834E81137129}"/>
                </a:ext>
              </a:extLst>
            </p:cNvPr>
            <p:cNvSpPr/>
            <p:nvPr/>
          </p:nvSpPr>
          <p:spPr>
            <a:xfrm>
              <a:off x="9883478" y="3837897"/>
              <a:ext cx="430989" cy="147852"/>
            </a:xfrm>
            <a:prstGeom prst="round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t>C</a:t>
              </a:r>
            </a:p>
          </p:txBody>
        </p:sp>
      </p:grpSp>
      <p:pic>
        <p:nvPicPr>
          <p:cNvPr id="15" name="Picture 14">
            <a:extLst>
              <a:ext uri="{FF2B5EF4-FFF2-40B4-BE49-F238E27FC236}">
                <a16:creationId xmlns:a16="http://schemas.microsoft.com/office/drawing/2014/main" id="{2F15FC60-4E2C-9190-167D-78E62928D9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28769" y="3184538"/>
            <a:ext cx="789661" cy="273344"/>
          </a:xfrm>
          <a:prstGeom prst="rect">
            <a:avLst/>
          </a:prstGeom>
        </p:spPr>
      </p:pic>
      <p:grpSp>
        <p:nvGrpSpPr>
          <p:cNvPr id="16" name="Group 15">
            <a:extLst>
              <a:ext uri="{FF2B5EF4-FFF2-40B4-BE49-F238E27FC236}">
                <a16:creationId xmlns:a16="http://schemas.microsoft.com/office/drawing/2014/main" id="{DCA71BAC-339F-189F-8313-40B92130A39F}"/>
              </a:ext>
            </a:extLst>
          </p:cNvPr>
          <p:cNvGrpSpPr/>
          <p:nvPr/>
        </p:nvGrpSpPr>
        <p:grpSpPr>
          <a:xfrm>
            <a:off x="8978909" y="5746184"/>
            <a:ext cx="986932" cy="571706"/>
            <a:chOff x="3904127" y="1596730"/>
            <a:chExt cx="1506746" cy="988721"/>
          </a:xfrm>
        </p:grpSpPr>
        <p:pic>
          <p:nvPicPr>
            <p:cNvPr id="17" name="Picture 8" descr="Electrical engineering| Creaform Engineering">
              <a:extLst>
                <a:ext uri="{FF2B5EF4-FFF2-40B4-BE49-F238E27FC236}">
                  <a16:creationId xmlns:a16="http://schemas.microsoft.com/office/drawing/2014/main" id="{96C1D852-37D3-4155-1A6E-6CFED048926F}"/>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4153497" y="1867886"/>
              <a:ext cx="1055298" cy="59960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descr="OrCAD Logo - LogoDix">
              <a:extLst>
                <a:ext uri="{FF2B5EF4-FFF2-40B4-BE49-F238E27FC236}">
                  <a16:creationId xmlns:a16="http://schemas.microsoft.com/office/drawing/2014/main" id="{B8894D82-585C-FA70-E8B4-33A434577288}"/>
                </a:ext>
              </a:extLst>
            </p:cNvPr>
            <p:cNvPicPr>
              <a:picLocks noChangeAspect="1" noChangeArrowheads="1"/>
            </p:cNvPicPr>
            <p:nvPr/>
          </p:nvPicPr>
          <p:blipFill rotWithShape="1">
            <a:blip r:embed="rId7" cstate="hqprint">
              <a:extLst>
                <a:ext uri="{28A0092B-C50C-407E-A947-70E740481C1C}">
                  <a14:useLocalDpi xmlns:a14="http://schemas.microsoft.com/office/drawing/2010/main" val="0"/>
                </a:ext>
              </a:extLst>
            </a:blip>
            <a:srcRect l="18344" t="22388" r="18381" b="36092"/>
            <a:stretch/>
          </p:blipFill>
          <p:spPr bwMode="auto">
            <a:xfrm>
              <a:off x="3904127" y="1596730"/>
              <a:ext cx="1506746" cy="988721"/>
            </a:xfrm>
            <a:prstGeom prst="rect">
              <a:avLst/>
            </a:prstGeom>
            <a:noFill/>
            <a:extLst>
              <a:ext uri="{909E8E84-426E-40DD-AFC4-6F175D3DCCD1}">
                <a14:hiddenFill xmlns:a14="http://schemas.microsoft.com/office/drawing/2010/main">
                  <a:solidFill>
                    <a:srgbClr val="FFFFFF"/>
                  </a:solidFill>
                </a14:hiddenFill>
              </a:ext>
            </a:extLst>
          </p:spPr>
        </p:pic>
      </p:grpSp>
      <p:pic>
        <p:nvPicPr>
          <p:cNvPr id="19" name="Picture 18">
            <a:extLst>
              <a:ext uri="{FF2B5EF4-FFF2-40B4-BE49-F238E27FC236}">
                <a16:creationId xmlns:a16="http://schemas.microsoft.com/office/drawing/2014/main" id="{6E061AA5-B318-F742-10F6-BD640A9801DF}"/>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11701502" y="4913997"/>
            <a:ext cx="391647" cy="729176"/>
          </a:xfrm>
          <a:prstGeom prst="rect">
            <a:avLst/>
          </a:prstGeom>
        </p:spPr>
      </p:pic>
      <p:pic>
        <p:nvPicPr>
          <p:cNvPr id="20" name="Picture 2">
            <a:extLst>
              <a:ext uri="{FF2B5EF4-FFF2-40B4-BE49-F238E27FC236}">
                <a16:creationId xmlns:a16="http://schemas.microsoft.com/office/drawing/2014/main" id="{3CC7D466-E6E9-5631-545D-778FBF8906E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72353" y="5174757"/>
            <a:ext cx="1299885" cy="38563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MATLAB logo and symbol, meaning, history, PNG">
            <a:extLst>
              <a:ext uri="{FF2B5EF4-FFF2-40B4-BE49-F238E27FC236}">
                <a16:creationId xmlns:a16="http://schemas.microsoft.com/office/drawing/2014/main" id="{64AA4810-09CD-386D-33FA-E5B6672A3FB4}"/>
              </a:ext>
            </a:extLst>
          </p:cNvPr>
          <p:cNvPicPr>
            <a:picLocks noChangeAspect="1" noChangeArrowheads="1"/>
          </p:cNvPicPr>
          <p:nvPr/>
        </p:nvPicPr>
        <p:blipFill rotWithShape="1">
          <a:blip r:embed="rId10" cstate="hqprint">
            <a:extLst>
              <a:ext uri="{28A0092B-C50C-407E-A947-70E740481C1C}">
                <a14:useLocalDpi xmlns:a14="http://schemas.microsoft.com/office/drawing/2010/main" val="0"/>
              </a:ext>
            </a:extLst>
          </a:blip>
          <a:srcRect t="27131" b="26027"/>
          <a:stretch/>
        </p:blipFill>
        <p:spPr bwMode="auto">
          <a:xfrm>
            <a:off x="10190095" y="5172231"/>
            <a:ext cx="1278300" cy="33681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descr="Serie de Talleres de COMSOL Multiphysics en P.R. – IEEE Puerto Rico &amp;amp;  Caribbean Section">
            <a:extLst>
              <a:ext uri="{FF2B5EF4-FFF2-40B4-BE49-F238E27FC236}">
                <a16:creationId xmlns:a16="http://schemas.microsoft.com/office/drawing/2014/main" id="{3EB5D15F-DE8E-3F81-70D7-C02B7B9E5D50}"/>
              </a:ext>
            </a:extLst>
          </p:cNvPr>
          <p:cNvPicPr>
            <a:picLocks noChangeAspect="1" noChangeArrowheads="1"/>
          </p:cNvPicPr>
          <p:nvPr/>
        </p:nvPicPr>
        <p:blipFill>
          <a:blip r:embed="rId11" cstate="hqprint">
            <a:extLst>
              <a:ext uri="{28A0092B-C50C-407E-A947-70E740481C1C}">
                <a14:useLocalDpi xmlns:a14="http://schemas.microsoft.com/office/drawing/2010/main" val="0"/>
              </a:ext>
            </a:extLst>
          </a:blip>
          <a:srcRect/>
          <a:stretch>
            <a:fillRect/>
          </a:stretch>
        </p:blipFill>
        <p:spPr bwMode="auto">
          <a:xfrm>
            <a:off x="10224207" y="5798795"/>
            <a:ext cx="1873744" cy="46648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Tspice - EngineerZone">
            <a:extLst>
              <a:ext uri="{FF2B5EF4-FFF2-40B4-BE49-F238E27FC236}">
                <a16:creationId xmlns:a16="http://schemas.microsoft.com/office/drawing/2014/main" id="{37D380E7-551A-6389-3F3D-01B0CBED8A8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960726" y="6366839"/>
            <a:ext cx="877073" cy="491161"/>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DD8AE93B-AD48-8751-3BDD-882528A5B721}"/>
              </a:ext>
            </a:extLst>
          </p:cNvPr>
          <p:cNvSpPr txBox="1"/>
          <p:nvPr/>
        </p:nvSpPr>
        <p:spPr>
          <a:xfrm>
            <a:off x="10746060" y="6323912"/>
            <a:ext cx="1076559" cy="548857"/>
          </a:xfrm>
          <a:prstGeom prst="rect">
            <a:avLst/>
          </a:prstGeom>
        </p:spPr>
        <p:txBody>
          <a:bodyPr vert="horz" lIns="45720" tIns="0" rIns="45720" bIns="0" anchor="b">
            <a:normAutofit fontScale="85000" lnSpcReduction="20000"/>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2400" b="1" dirty="0">
                <a:solidFill>
                  <a:schemeClr val="accent1">
                    <a:lumMod val="10000"/>
                  </a:schemeClr>
                </a:solidFill>
                <a:latin typeface="Calibri" panose="020F0502020204030204" pitchFamily="34" charset="0"/>
                <a:ea typeface="Calibri" panose="020F0502020204030204" pitchFamily="34" charset="0"/>
              </a:rPr>
              <a:t>Gmsh</a:t>
            </a:r>
          </a:p>
          <a:p>
            <a:r>
              <a:rPr lang="en-GB" sz="2400" b="1" dirty="0">
                <a:solidFill>
                  <a:schemeClr val="accent1">
                    <a:lumMod val="10000"/>
                  </a:schemeClr>
                </a:solidFill>
                <a:effectLst/>
                <a:latin typeface="Calibri" panose="020F0502020204030204" pitchFamily="34" charset="0"/>
                <a:ea typeface="Calibri" panose="020F0502020204030204" pitchFamily="34" charset="0"/>
              </a:rPr>
              <a:t>GetDP</a:t>
            </a:r>
          </a:p>
        </p:txBody>
      </p:sp>
      <p:pic>
        <p:nvPicPr>
          <p:cNvPr id="1032" name="Picture 8">
            <a:extLst>
              <a:ext uri="{FF2B5EF4-FFF2-40B4-BE49-F238E27FC236}">
                <a16:creationId xmlns:a16="http://schemas.microsoft.com/office/drawing/2014/main" id="{83FB6570-A635-D4F2-2DEF-ED857CFB28B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626665" y="4131797"/>
            <a:ext cx="466484" cy="46648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A0DBEE03-D499-E8C9-40F3-783AA90D36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95737" y="1371016"/>
            <a:ext cx="789661" cy="273344"/>
          </a:xfrm>
          <a:prstGeom prst="rect">
            <a:avLst/>
          </a:prstGeom>
        </p:spPr>
      </p:pic>
    </p:spTree>
    <p:extLst>
      <p:ext uri="{BB962C8B-B14F-4D97-AF65-F5344CB8AC3E}">
        <p14:creationId xmlns:p14="http://schemas.microsoft.com/office/powerpoint/2010/main" val="864919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E00CBDE4-A7FC-C8AE-2F96-53EAA866ED18}"/>
              </a:ext>
            </a:extLst>
          </p:cNvPr>
          <p:cNvSpPr/>
          <p:nvPr/>
        </p:nvSpPr>
        <p:spPr>
          <a:xfrm>
            <a:off x="2303194" y="1801847"/>
            <a:ext cx="3267252" cy="4328020"/>
          </a:xfrm>
          <a:prstGeom prst="rect">
            <a:avLst/>
          </a:prstGeom>
          <a:noFill/>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4245B69-8C61-FE54-C9B5-83E61F74F0C7}"/>
              </a:ext>
            </a:extLst>
          </p:cNvPr>
          <p:cNvSpPr>
            <a:spLocks noGrp="1"/>
          </p:cNvSpPr>
          <p:nvPr>
            <p:ph type="title"/>
          </p:nvPr>
        </p:nvSpPr>
        <p:spPr>
          <a:xfrm>
            <a:off x="376369" y="50525"/>
            <a:ext cx="6432193" cy="940443"/>
          </a:xfrm>
        </p:spPr>
        <p:txBody>
          <a:bodyPr>
            <a:normAutofit/>
          </a:bodyPr>
          <a:lstStyle/>
          <a:p>
            <a:r>
              <a:rPr lang="en-GB" dirty="0"/>
              <a:t>Integration of tools</a:t>
            </a:r>
          </a:p>
        </p:txBody>
      </p:sp>
      <p:pic>
        <p:nvPicPr>
          <p:cNvPr id="28" name="Picture 27">
            <a:extLst>
              <a:ext uri="{FF2B5EF4-FFF2-40B4-BE49-F238E27FC236}">
                <a16:creationId xmlns:a16="http://schemas.microsoft.com/office/drawing/2014/main" id="{A0DBEE03-D499-E8C9-40F3-783AA90D36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3558" y="4949990"/>
            <a:ext cx="468728" cy="162252"/>
          </a:xfrm>
          <a:prstGeom prst="rect">
            <a:avLst/>
          </a:prstGeom>
        </p:spPr>
      </p:pic>
      <p:sp>
        <p:nvSpPr>
          <p:cNvPr id="7" name="TextBox 6">
            <a:extLst>
              <a:ext uri="{FF2B5EF4-FFF2-40B4-BE49-F238E27FC236}">
                <a16:creationId xmlns:a16="http://schemas.microsoft.com/office/drawing/2014/main" id="{2109D8AD-5607-B445-BD23-2B075EF792D3}"/>
              </a:ext>
            </a:extLst>
          </p:cNvPr>
          <p:cNvSpPr txBox="1"/>
          <p:nvPr/>
        </p:nvSpPr>
        <p:spPr>
          <a:xfrm>
            <a:off x="193664" y="1410268"/>
            <a:ext cx="1377300" cy="369332"/>
          </a:xfrm>
          <a:prstGeom prst="rect">
            <a:avLst/>
          </a:prstGeom>
          <a:noFill/>
        </p:spPr>
        <p:txBody>
          <a:bodyPr wrap="none" rtlCol="0">
            <a:spAutoFit/>
          </a:bodyPr>
          <a:lstStyle/>
          <a:p>
            <a:r>
              <a:rPr lang="en-GB" dirty="0"/>
              <a:t>ROXIE files</a:t>
            </a:r>
          </a:p>
        </p:txBody>
      </p:sp>
      <p:sp>
        <p:nvSpPr>
          <p:cNvPr id="30" name="TextBox 29">
            <a:extLst>
              <a:ext uri="{FF2B5EF4-FFF2-40B4-BE49-F238E27FC236}">
                <a16:creationId xmlns:a16="http://schemas.microsoft.com/office/drawing/2014/main" id="{F9AEC83E-C6C1-ABD2-A942-0AC8628E268A}"/>
              </a:ext>
            </a:extLst>
          </p:cNvPr>
          <p:cNvSpPr txBox="1"/>
          <p:nvPr/>
        </p:nvSpPr>
        <p:spPr>
          <a:xfrm>
            <a:off x="2281477" y="4603198"/>
            <a:ext cx="1333913" cy="369332"/>
          </a:xfrm>
          <a:prstGeom prst="rect">
            <a:avLst/>
          </a:prstGeom>
          <a:noFill/>
        </p:spPr>
        <p:txBody>
          <a:bodyPr wrap="square">
            <a:spAutoFit/>
          </a:bodyPr>
          <a:lstStyle/>
          <a:p>
            <a:r>
              <a:rPr lang="en-US" dirty="0" err="1">
                <a:solidFill>
                  <a:srgbClr val="FF0000"/>
                </a:solidFill>
                <a:latin typeface="Calibri" panose="020F0502020204030204" pitchFamily="34" charset="0"/>
                <a:cs typeface="Calibri" panose="020F0502020204030204" pitchFamily="34" charset="0"/>
              </a:rPr>
              <a:t>ModelData</a:t>
            </a:r>
            <a:endParaRPr lang="en-GB" dirty="0">
              <a:solidFill>
                <a:srgbClr val="FF0000"/>
              </a:solidFill>
            </a:endParaRPr>
          </a:p>
        </p:txBody>
      </p:sp>
      <p:sp>
        <p:nvSpPr>
          <p:cNvPr id="31" name="Pfeil nach rechts 15">
            <a:extLst>
              <a:ext uri="{FF2B5EF4-FFF2-40B4-BE49-F238E27FC236}">
                <a16:creationId xmlns:a16="http://schemas.microsoft.com/office/drawing/2014/main" id="{C3C1D5F4-4572-D84B-8893-542D298196F9}"/>
              </a:ext>
            </a:extLst>
          </p:cNvPr>
          <p:cNvSpPr/>
          <p:nvPr/>
        </p:nvSpPr>
        <p:spPr>
          <a:xfrm>
            <a:off x="1741878" y="2467331"/>
            <a:ext cx="514520"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32" name="Picture 2">
            <a:extLst>
              <a:ext uri="{FF2B5EF4-FFF2-40B4-BE49-F238E27FC236}">
                <a16:creationId xmlns:a16="http://schemas.microsoft.com/office/drawing/2014/main" id="{6653D08C-8AFA-CD0B-BDDA-50BA3CA63E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5921" y="2910683"/>
            <a:ext cx="642290" cy="190546"/>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a:extLst>
              <a:ext uri="{FF2B5EF4-FFF2-40B4-BE49-F238E27FC236}">
                <a16:creationId xmlns:a16="http://schemas.microsoft.com/office/drawing/2014/main" id="{10E3652F-E63E-E29A-6158-8F4544C0C43D}"/>
              </a:ext>
            </a:extLst>
          </p:cNvPr>
          <p:cNvSpPr txBox="1"/>
          <p:nvPr/>
        </p:nvSpPr>
        <p:spPr>
          <a:xfrm>
            <a:off x="2322128" y="2270503"/>
            <a:ext cx="1313180" cy="646331"/>
          </a:xfrm>
          <a:prstGeom prst="rect">
            <a:avLst/>
          </a:prstGeom>
          <a:noFill/>
        </p:spPr>
        <p:txBody>
          <a:bodyPr wrap="none" rtlCol="0">
            <a:spAutoFit/>
          </a:bodyPr>
          <a:lstStyle/>
          <a:p>
            <a:r>
              <a:rPr lang="en-GB" dirty="0"/>
              <a:t>ROXIE</a:t>
            </a:r>
          </a:p>
          <a:p>
            <a:r>
              <a:rPr lang="en-GB" dirty="0"/>
              <a:t>files parser</a:t>
            </a:r>
          </a:p>
        </p:txBody>
      </p:sp>
      <p:sp>
        <p:nvSpPr>
          <p:cNvPr id="34" name="Pfeil nach rechts 15">
            <a:extLst>
              <a:ext uri="{FF2B5EF4-FFF2-40B4-BE49-F238E27FC236}">
                <a16:creationId xmlns:a16="http://schemas.microsoft.com/office/drawing/2014/main" id="{6581E27C-8599-FEB6-E806-7A87ADDA9DBF}"/>
              </a:ext>
            </a:extLst>
          </p:cNvPr>
          <p:cNvSpPr/>
          <p:nvPr/>
        </p:nvSpPr>
        <p:spPr>
          <a:xfrm>
            <a:off x="3635308" y="2493713"/>
            <a:ext cx="48479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10" name="Group 9">
            <a:extLst>
              <a:ext uri="{FF2B5EF4-FFF2-40B4-BE49-F238E27FC236}">
                <a16:creationId xmlns:a16="http://schemas.microsoft.com/office/drawing/2014/main" id="{5907E17A-D27D-EEEB-D4F3-4A52B22BCAB4}"/>
              </a:ext>
            </a:extLst>
          </p:cNvPr>
          <p:cNvGrpSpPr/>
          <p:nvPr/>
        </p:nvGrpSpPr>
        <p:grpSpPr>
          <a:xfrm>
            <a:off x="4151718" y="2077941"/>
            <a:ext cx="1351624" cy="3731803"/>
            <a:chOff x="5577132" y="2328117"/>
            <a:chExt cx="1578012" cy="2218267"/>
          </a:xfrm>
        </p:grpSpPr>
        <p:sp>
          <p:nvSpPr>
            <p:cNvPr id="36" name="Rectangle 35">
              <a:extLst>
                <a:ext uri="{FF2B5EF4-FFF2-40B4-BE49-F238E27FC236}">
                  <a16:creationId xmlns:a16="http://schemas.microsoft.com/office/drawing/2014/main" id="{92F06745-F358-D1EB-918B-97B4949122B6}"/>
                </a:ext>
              </a:extLst>
            </p:cNvPr>
            <p:cNvSpPr/>
            <p:nvPr/>
          </p:nvSpPr>
          <p:spPr>
            <a:xfrm>
              <a:off x="5577132" y="2328117"/>
              <a:ext cx="1578012" cy="221826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sp>
          <p:nvSpPr>
            <p:cNvPr id="37" name="TextBox 36">
              <a:extLst>
                <a:ext uri="{FF2B5EF4-FFF2-40B4-BE49-F238E27FC236}">
                  <a16:creationId xmlns:a16="http://schemas.microsoft.com/office/drawing/2014/main" id="{EBF70D9B-E360-1CDD-5CEA-CD0D77D5276B}"/>
                </a:ext>
              </a:extLst>
            </p:cNvPr>
            <p:cNvSpPr txBox="1"/>
            <p:nvPr/>
          </p:nvSpPr>
          <p:spPr>
            <a:xfrm>
              <a:off x="5698660" y="2522380"/>
              <a:ext cx="1270518" cy="1815882"/>
            </a:xfrm>
            <a:prstGeom prst="rect">
              <a:avLst/>
            </a:prstGeom>
            <a:noFill/>
          </p:spPr>
          <p:txBody>
            <a:bodyPr wrap="square">
              <a:spAutoFit/>
            </a:bodyPr>
            <a:lstStyle/>
            <a:p>
              <a:r>
                <a:rPr lang="en-US" sz="1600" dirty="0">
                  <a:solidFill>
                    <a:srgbClr val="000000"/>
                  </a:solidFill>
                  <a:latin typeface="Calibri" panose="020F0502020204030204" pitchFamily="34" charset="0"/>
                  <a:cs typeface="Calibri" panose="020F0502020204030204" pitchFamily="34" charset="0"/>
                </a:rPr>
                <a:t>Conductor,</a:t>
              </a:r>
            </a:p>
            <a:p>
              <a:r>
                <a:rPr lang="en-US" sz="1600" dirty="0">
                  <a:solidFill>
                    <a:srgbClr val="000000"/>
                  </a:solidFill>
                  <a:latin typeface="Calibri" panose="020F0502020204030204" pitchFamily="34" charset="0"/>
                  <a:cs typeface="Calibri" panose="020F0502020204030204" pitchFamily="34" charset="0"/>
                </a:rPr>
                <a:t>Geometry,</a:t>
              </a:r>
            </a:p>
            <a:p>
              <a:r>
                <a:rPr lang="en-US" sz="1600" dirty="0">
                  <a:solidFill>
                    <a:srgbClr val="000000"/>
                  </a:solidFill>
                  <a:latin typeface="Calibri" panose="020F0502020204030204" pitchFamily="34" charset="0"/>
                  <a:cs typeface="Calibri" panose="020F0502020204030204" pitchFamily="34" charset="0"/>
                </a:rPr>
                <a:t>Circuit,</a:t>
              </a:r>
            </a:p>
            <a:p>
              <a:r>
                <a:rPr lang="en-US" sz="1600" dirty="0">
                  <a:solidFill>
                    <a:srgbClr val="000000"/>
                  </a:solidFill>
                  <a:latin typeface="Calibri" panose="020F0502020204030204" pitchFamily="34" charset="0"/>
                  <a:cs typeface="Calibri" panose="020F0502020204030204" pitchFamily="34" charset="0"/>
                </a:rPr>
                <a:t>Mesh,</a:t>
              </a:r>
            </a:p>
            <a:p>
              <a:r>
                <a:rPr lang="en-US" sz="1600" dirty="0">
                  <a:solidFill>
                    <a:srgbClr val="000000"/>
                  </a:solidFill>
                  <a:latin typeface="Calibri" panose="020F0502020204030204" pitchFamily="34" charset="0"/>
                  <a:cs typeface="Calibri" panose="020F0502020204030204" pitchFamily="34" charset="0"/>
                </a:rPr>
                <a:t>Solution,</a:t>
              </a:r>
            </a:p>
            <a:p>
              <a:r>
                <a:rPr lang="en-US" sz="1600" dirty="0">
                  <a:solidFill>
                    <a:srgbClr val="000000"/>
                  </a:solidFill>
                  <a:latin typeface="Calibri" panose="020F0502020204030204" pitchFamily="34" charset="0"/>
                  <a:cs typeface="Calibri" panose="020F0502020204030204" pitchFamily="34" charset="0"/>
                </a:rPr>
                <a:t>Options,</a:t>
              </a:r>
            </a:p>
            <a:p>
              <a:r>
                <a:rPr lang="en-US" sz="1600" dirty="0">
                  <a:solidFill>
                    <a:srgbClr val="000000"/>
                  </a:solidFill>
                  <a:latin typeface="Calibri" panose="020F0502020204030204" pitchFamily="34" charset="0"/>
                  <a:cs typeface="Calibri" panose="020F0502020204030204" pitchFamily="34" charset="0"/>
                </a:rPr>
                <a:t>data</a:t>
              </a:r>
              <a:endParaRPr lang="en-GB" sz="1600" dirty="0"/>
            </a:p>
          </p:txBody>
        </p:sp>
      </p:grpSp>
      <p:pic>
        <p:nvPicPr>
          <p:cNvPr id="39" name="Picture 38">
            <a:extLst>
              <a:ext uri="{FF2B5EF4-FFF2-40B4-BE49-F238E27FC236}">
                <a16:creationId xmlns:a16="http://schemas.microsoft.com/office/drawing/2014/main" id="{1A014EFD-F2DA-5C0F-6115-F0929D3943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5904" y="5944674"/>
            <a:ext cx="407772" cy="141152"/>
          </a:xfrm>
          <a:prstGeom prst="rect">
            <a:avLst/>
          </a:prstGeom>
        </p:spPr>
      </p:pic>
      <p:sp>
        <p:nvSpPr>
          <p:cNvPr id="45" name="Pfeil nach rechts 15">
            <a:extLst>
              <a:ext uri="{FF2B5EF4-FFF2-40B4-BE49-F238E27FC236}">
                <a16:creationId xmlns:a16="http://schemas.microsoft.com/office/drawing/2014/main" id="{24C1C201-7160-5088-CE9C-12AE4A9EAA7F}"/>
              </a:ext>
            </a:extLst>
          </p:cNvPr>
          <p:cNvSpPr/>
          <p:nvPr/>
        </p:nvSpPr>
        <p:spPr>
          <a:xfrm>
            <a:off x="5612038" y="2489654"/>
            <a:ext cx="40761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7" name="TextBox 46">
            <a:extLst>
              <a:ext uri="{FF2B5EF4-FFF2-40B4-BE49-F238E27FC236}">
                <a16:creationId xmlns:a16="http://schemas.microsoft.com/office/drawing/2014/main" id="{7BA01932-C9EC-EA64-AE1C-B410560FF344}"/>
              </a:ext>
            </a:extLst>
          </p:cNvPr>
          <p:cNvSpPr txBox="1"/>
          <p:nvPr/>
        </p:nvSpPr>
        <p:spPr>
          <a:xfrm>
            <a:off x="3167529" y="1274843"/>
            <a:ext cx="1518364" cy="369332"/>
          </a:xfrm>
          <a:prstGeom prst="rect">
            <a:avLst/>
          </a:prstGeom>
          <a:noFill/>
        </p:spPr>
        <p:txBody>
          <a:bodyPr wrap="none" rtlCol="0">
            <a:spAutoFit/>
          </a:bodyPr>
          <a:lstStyle/>
          <a:p>
            <a:r>
              <a:rPr lang="en-GB" dirty="0"/>
              <a:t>STEAM SDK</a:t>
            </a:r>
          </a:p>
        </p:txBody>
      </p:sp>
      <p:sp>
        <p:nvSpPr>
          <p:cNvPr id="23" name="Rectangle: Rounded Corners 22">
            <a:extLst>
              <a:ext uri="{FF2B5EF4-FFF2-40B4-BE49-F238E27FC236}">
                <a16:creationId xmlns:a16="http://schemas.microsoft.com/office/drawing/2014/main" id="{1B5892F7-7E2C-DA68-F2BF-6B52CB8A4B68}"/>
              </a:ext>
            </a:extLst>
          </p:cNvPr>
          <p:cNvSpPr/>
          <p:nvPr/>
        </p:nvSpPr>
        <p:spPr>
          <a:xfrm>
            <a:off x="8003442" y="2320859"/>
            <a:ext cx="1351624" cy="5377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SIGMA model</a:t>
            </a:r>
          </a:p>
        </p:txBody>
      </p:sp>
      <p:sp>
        <p:nvSpPr>
          <p:cNvPr id="51" name="Rectangle: Rounded Corners 50">
            <a:extLst>
              <a:ext uri="{FF2B5EF4-FFF2-40B4-BE49-F238E27FC236}">
                <a16:creationId xmlns:a16="http://schemas.microsoft.com/office/drawing/2014/main" id="{D7E4313D-098B-1194-111F-40ECE21C6B82}"/>
              </a:ext>
            </a:extLst>
          </p:cNvPr>
          <p:cNvSpPr/>
          <p:nvPr/>
        </p:nvSpPr>
        <p:spPr>
          <a:xfrm>
            <a:off x="8029434" y="3616107"/>
            <a:ext cx="1325632" cy="45947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FiQuS</a:t>
            </a:r>
          </a:p>
        </p:txBody>
      </p:sp>
      <p:sp>
        <p:nvSpPr>
          <p:cNvPr id="53" name="TextBox 52">
            <a:extLst>
              <a:ext uri="{FF2B5EF4-FFF2-40B4-BE49-F238E27FC236}">
                <a16:creationId xmlns:a16="http://schemas.microsoft.com/office/drawing/2014/main" id="{743B9CC9-5D59-030A-F1D3-721A052C91A2}"/>
              </a:ext>
            </a:extLst>
          </p:cNvPr>
          <p:cNvSpPr txBox="1"/>
          <p:nvPr/>
        </p:nvSpPr>
        <p:spPr>
          <a:xfrm>
            <a:off x="10273987" y="4362773"/>
            <a:ext cx="1744206" cy="383069"/>
          </a:xfrm>
          <a:prstGeom prst="rect">
            <a:avLst/>
          </a:prstGeom>
        </p:spPr>
        <p:txBody>
          <a:bodyPr vert="horz" lIns="45720" tIns="0" rIns="45720" bIns="0" anchor="b">
            <a:normAutofit fontScale="92500"/>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2400" b="1" dirty="0">
                <a:solidFill>
                  <a:schemeClr val="accent1">
                    <a:lumMod val="10000"/>
                  </a:schemeClr>
                </a:solidFill>
                <a:effectLst/>
                <a:latin typeface="Calibri" panose="020F0502020204030204" pitchFamily="34" charset="0"/>
                <a:ea typeface="Calibri" panose="020F0502020204030204" pitchFamily="34" charset="0"/>
              </a:rPr>
              <a:t>FiQuS (GetDP)</a:t>
            </a:r>
          </a:p>
        </p:txBody>
      </p:sp>
      <p:sp>
        <p:nvSpPr>
          <p:cNvPr id="55" name="TextBox 54">
            <a:extLst>
              <a:ext uri="{FF2B5EF4-FFF2-40B4-BE49-F238E27FC236}">
                <a16:creationId xmlns:a16="http://schemas.microsoft.com/office/drawing/2014/main" id="{EA98D610-24CF-A3AE-8DAB-FC44F654A862}"/>
              </a:ext>
            </a:extLst>
          </p:cNvPr>
          <p:cNvSpPr txBox="1"/>
          <p:nvPr/>
        </p:nvSpPr>
        <p:spPr>
          <a:xfrm>
            <a:off x="8162334" y="4073873"/>
            <a:ext cx="1189554" cy="369332"/>
          </a:xfrm>
          <a:prstGeom prst="rect">
            <a:avLst/>
          </a:prstGeom>
          <a:noFill/>
        </p:spPr>
        <p:txBody>
          <a:bodyPr wrap="square">
            <a:spAutoFit/>
          </a:bodyPr>
          <a:lstStyle/>
          <a:p>
            <a:r>
              <a:rPr lang="en-GB" sz="1800" b="1" dirty="0">
                <a:solidFill>
                  <a:schemeClr val="accent1">
                    <a:lumMod val="10000"/>
                  </a:schemeClr>
                </a:solidFill>
                <a:latin typeface="Calibri" panose="020F0502020204030204" pitchFamily="34" charset="0"/>
                <a:ea typeface="Calibri" panose="020F0502020204030204" pitchFamily="34" charset="0"/>
              </a:rPr>
              <a:t>Gmsh API</a:t>
            </a:r>
          </a:p>
        </p:txBody>
      </p:sp>
      <p:sp>
        <p:nvSpPr>
          <p:cNvPr id="56" name="Pfeil nach rechts 15">
            <a:extLst>
              <a:ext uri="{FF2B5EF4-FFF2-40B4-BE49-F238E27FC236}">
                <a16:creationId xmlns:a16="http://schemas.microsoft.com/office/drawing/2014/main" id="{009CFC1A-6D4D-5ABA-F130-1DEAE6034035}"/>
              </a:ext>
            </a:extLst>
          </p:cNvPr>
          <p:cNvSpPr/>
          <p:nvPr/>
        </p:nvSpPr>
        <p:spPr>
          <a:xfrm>
            <a:off x="9543356" y="3739581"/>
            <a:ext cx="416746"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57" name="Picture 2">
            <a:extLst>
              <a:ext uri="{FF2B5EF4-FFF2-40B4-BE49-F238E27FC236}">
                <a16:creationId xmlns:a16="http://schemas.microsoft.com/office/drawing/2014/main" id="{61F53B03-56BF-321B-27E7-35972F6A5C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5702" y="2573075"/>
            <a:ext cx="1893296" cy="1876788"/>
          </a:xfrm>
          <a:prstGeom prst="rect">
            <a:avLst/>
          </a:prstGeom>
          <a:noFill/>
          <a:extLst>
            <a:ext uri="{909E8E84-426E-40DD-AFC4-6F175D3DCCD1}">
              <a14:hiddenFill xmlns:a14="http://schemas.microsoft.com/office/drawing/2010/main">
                <a:solidFill>
                  <a:srgbClr val="FFFFFF"/>
                </a:solidFill>
              </a14:hiddenFill>
            </a:ext>
          </a:extLst>
        </p:spPr>
      </p:pic>
      <p:grpSp>
        <p:nvGrpSpPr>
          <p:cNvPr id="58" name="Group 57">
            <a:extLst>
              <a:ext uri="{FF2B5EF4-FFF2-40B4-BE49-F238E27FC236}">
                <a16:creationId xmlns:a16="http://schemas.microsoft.com/office/drawing/2014/main" id="{8D9895B6-11E4-71DE-D6F3-DBC98A388D3C}"/>
              </a:ext>
            </a:extLst>
          </p:cNvPr>
          <p:cNvGrpSpPr>
            <a:grpSpLocks noChangeAspect="1"/>
          </p:cNvGrpSpPr>
          <p:nvPr/>
        </p:nvGrpSpPr>
        <p:grpSpPr>
          <a:xfrm>
            <a:off x="10227341" y="402527"/>
            <a:ext cx="1694646" cy="1694143"/>
            <a:chOff x="1515211" y="1756575"/>
            <a:chExt cx="3120185" cy="3119263"/>
          </a:xfrm>
        </p:grpSpPr>
        <p:grpSp>
          <p:nvGrpSpPr>
            <p:cNvPr id="59" name="Group 58">
              <a:extLst>
                <a:ext uri="{FF2B5EF4-FFF2-40B4-BE49-F238E27FC236}">
                  <a16:creationId xmlns:a16="http://schemas.microsoft.com/office/drawing/2014/main" id="{CD9484AD-6EA2-58D0-525B-7597B15E4DBA}"/>
                </a:ext>
              </a:extLst>
            </p:cNvPr>
            <p:cNvGrpSpPr/>
            <p:nvPr/>
          </p:nvGrpSpPr>
          <p:grpSpPr>
            <a:xfrm>
              <a:off x="3073787" y="1760532"/>
              <a:ext cx="1561609" cy="3115306"/>
              <a:chOff x="3070612" y="1760532"/>
              <a:chExt cx="1561609" cy="3115306"/>
            </a:xfrm>
          </p:grpSpPr>
          <p:pic>
            <p:nvPicPr>
              <p:cNvPr id="63" name="Picture 62">
                <a:extLst>
                  <a:ext uri="{FF2B5EF4-FFF2-40B4-BE49-F238E27FC236}">
                    <a16:creationId xmlns:a16="http://schemas.microsoft.com/office/drawing/2014/main" id="{995EE145-C458-FA3A-9E0A-EB753C30B758}"/>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3070612" y="1760532"/>
                <a:ext cx="1561609" cy="1560047"/>
              </a:xfrm>
              <a:prstGeom prst="rect">
                <a:avLst/>
              </a:prstGeom>
            </p:spPr>
          </p:pic>
          <p:pic>
            <p:nvPicPr>
              <p:cNvPr id="64" name="Picture 63">
                <a:extLst>
                  <a:ext uri="{FF2B5EF4-FFF2-40B4-BE49-F238E27FC236}">
                    <a16:creationId xmlns:a16="http://schemas.microsoft.com/office/drawing/2014/main" id="{13505E3E-1D68-EEDA-E5FA-AB99CB0E17A7}"/>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rot="5400000">
                <a:off x="3069831" y="3315010"/>
                <a:ext cx="1561609" cy="1560047"/>
              </a:xfrm>
              <a:prstGeom prst="rect">
                <a:avLst/>
              </a:prstGeom>
            </p:spPr>
          </p:pic>
        </p:grpSp>
        <p:grpSp>
          <p:nvGrpSpPr>
            <p:cNvPr id="60" name="Group 59">
              <a:extLst>
                <a:ext uri="{FF2B5EF4-FFF2-40B4-BE49-F238E27FC236}">
                  <a16:creationId xmlns:a16="http://schemas.microsoft.com/office/drawing/2014/main" id="{DAC30D2F-8115-FFCF-7603-0D428D6698FC}"/>
                </a:ext>
              </a:extLst>
            </p:cNvPr>
            <p:cNvGrpSpPr/>
            <p:nvPr/>
          </p:nvGrpSpPr>
          <p:grpSpPr>
            <a:xfrm rot="10800000">
              <a:off x="1515211" y="1756575"/>
              <a:ext cx="1561609" cy="3115306"/>
              <a:chOff x="3070612" y="1760532"/>
              <a:chExt cx="1561609" cy="3115306"/>
            </a:xfrm>
          </p:grpSpPr>
          <p:pic>
            <p:nvPicPr>
              <p:cNvPr id="61" name="Picture 60">
                <a:extLst>
                  <a:ext uri="{FF2B5EF4-FFF2-40B4-BE49-F238E27FC236}">
                    <a16:creationId xmlns:a16="http://schemas.microsoft.com/office/drawing/2014/main" id="{F30ECE73-3974-83E4-34B5-3EF8219E652E}"/>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3070612" y="1760532"/>
                <a:ext cx="1561609" cy="1560047"/>
              </a:xfrm>
              <a:prstGeom prst="rect">
                <a:avLst/>
              </a:prstGeom>
            </p:spPr>
          </p:pic>
          <p:pic>
            <p:nvPicPr>
              <p:cNvPr id="62" name="Picture 61">
                <a:extLst>
                  <a:ext uri="{FF2B5EF4-FFF2-40B4-BE49-F238E27FC236}">
                    <a16:creationId xmlns:a16="http://schemas.microsoft.com/office/drawing/2014/main" id="{04533348-FC35-09CE-17CB-91E510606CA1}"/>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rot="5400000">
                <a:off x="3069831" y="3315010"/>
                <a:ext cx="1561609" cy="1560047"/>
              </a:xfrm>
              <a:prstGeom prst="rect">
                <a:avLst/>
              </a:prstGeom>
            </p:spPr>
          </p:pic>
        </p:grpSp>
      </p:grpSp>
      <p:sp>
        <p:nvSpPr>
          <p:cNvPr id="65" name="Pfeil nach rechts 15">
            <a:extLst>
              <a:ext uri="{FF2B5EF4-FFF2-40B4-BE49-F238E27FC236}">
                <a16:creationId xmlns:a16="http://schemas.microsoft.com/office/drawing/2014/main" id="{30AD53C1-BB65-DC34-4A05-5FDC2DE78E84}"/>
              </a:ext>
            </a:extLst>
          </p:cNvPr>
          <p:cNvSpPr/>
          <p:nvPr/>
        </p:nvSpPr>
        <p:spPr>
          <a:xfrm>
            <a:off x="9546304" y="1107872"/>
            <a:ext cx="48479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6" name="Rectangle: Rounded Corners 65">
            <a:extLst>
              <a:ext uri="{FF2B5EF4-FFF2-40B4-BE49-F238E27FC236}">
                <a16:creationId xmlns:a16="http://schemas.microsoft.com/office/drawing/2014/main" id="{277DA586-59AB-AD1B-B8F7-1A62F48C2C07}"/>
              </a:ext>
            </a:extLst>
          </p:cNvPr>
          <p:cNvSpPr/>
          <p:nvPr/>
        </p:nvSpPr>
        <p:spPr>
          <a:xfrm>
            <a:off x="8082329" y="980749"/>
            <a:ext cx="1351624" cy="5377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Comsol</a:t>
            </a:r>
          </a:p>
          <a:p>
            <a:pPr algn="ctr"/>
            <a:r>
              <a:rPr lang="en-GB" sz="1400" dirty="0"/>
              <a:t>compiler</a:t>
            </a:r>
          </a:p>
        </p:txBody>
      </p:sp>
      <p:sp>
        <p:nvSpPr>
          <p:cNvPr id="67" name="Pfeil nach rechts 15">
            <a:extLst>
              <a:ext uri="{FF2B5EF4-FFF2-40B4-BE49-F238E27FC236}">
                <a16:creationId xmlns:a16="http://schemas.microsoft.com/office/drawing/2014/main" id="{94FE4E57-C6DB-6684-5321-40D880E08E18}"/>
              </a:ext>
            </a:extLst>
          </p:cNvPr>
          <p:cNvSpPr/>
          <p:nvPr/>
        </p:nvSpPr>
        <p:spPr>
          <a:xfrm rot="16200000">
            <a:off x="8457502" y="1784406"/>
            <a:ext cx="48479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68" name="Picture 6" descr="Serie de Talleres de COMSOL Multiphysics en P.R. – IEEE Puerto Rico &amp;amp;  Caribbean Section">
            <a:extLst>
              <a:ext uri="{FF2B5EF4-FFF2-40B4-BE49-F238E27FC236}">
                <a16:creationId xmlns:a16="http://schemas.microsoft.com/office/drawing/2014/main" id="{FDC9F91D-4C20-98DF-2B3E-8E306B3F57BF}"/>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7925213" y="539775"/>
            <a:ext cx="1592285" cy="396412"/>
          </a:xfrm>
          <a:prstGeom prst="rect">
            <a:avLst/>
          </a:prstGeom>
          <a:noFill/>
          <a:extLst>
            <a:ext uri="{909E8E84-426E-40DD-AFC4-6F175D3DCCD1}">
              <a14:hiddenFill xmlns:a14="http://schemas.microsoft.com/office/drawing/2010/main">
                <a:solidFill>
                  <a:srgbClr val="FFFFFF"/>
                </a:solidFill>
              </a14:hiddenFill>
            </a:ext>
          </a:extLst>
        </p:spPr>
      </p:pic>
      <p:sp>
        <p:nvSpPr>
          <p:cNvPr id="69" name="TextBox 68">
            <a:extLst>
              <a:ext uri="{FF2B5EF4-FFF2-40B4-BE49-F238E27FC236}">
                <a16:creationId xmlns:a16="http://schemas.microsoft.com/office/drawing/2014/main" id="{06D77D9C-71F2-66CC-0B24-D13E4CA7213B}"/>
              </a:ext>
            </a:extLst>
          </p:cNvPr>
          <p:cNvSpPr txBox="1"/>
          <p:nvPr/>
        </p:nvSpPr>
        <p:spPr>
          <a:xfrm>
            <a:off x="10333103" y="-602650"/>
            <a:ext cx="1823483" cy="338554"/>
          </a:xfrm>
          <a:prstGeom prst="rect">
            <a:avLst/>
          </a:prstGeom>
          <a:noFill/>
        </p:spPr>
        <p:txBody>
          <a:bodyPr wrap="square">
            <a:spAutoFit/>
          </a:bodyPr>
          <a:lstStyle/>
          <a:p>
            <a:r>
              <a:rPr lang="en-US" sz="1600" dirty="0">
                <a:solidFill>
                  <a:srgbClr val="000000"/>
                </a:solidFill>
                <a:latin typeface="Calibri" panose="020F0502020204030204" pitchFamily="34" charset="0"/>
                <a:cs typeface="Calibri" panose="020F0502020204030204" pitchFamily="34" charset="0"/>
              </a:rPr>
              <a:t>Comsol model</a:t>
            </a:r>
            <a:endParaRPr lang="en-GB" sz="1600" dirty="0"/>
          </a:p>
        </p:txBody>
      </p:sp>
      <p:sp>
        <p:nvSpPr>
          <p:cNvPr id="71" name="Rectangle: Rounded Corners 70">
            <a:extLst>
              <a:ext uri="{FF2B5EF4-FFF2-40B4-BE49-F238E27FC236}">
                <a16:creationId xmlns:a16="http://schemas.microsoft.com/office/drawing/2014/main" id="{59EAFD0B-99E6-C7B0-BD1D-D6B5995A8D97}"/>
              </a:ext>
            </a:extLst>
          </p:cNvPr>
          <p:cNvSpPr/>
          <p:nvPr/>
        </p:nvSpPr>
        <p:spPr>
          <a:xfrm>
            <a:off x="6142977" y="2320859"/>
            <a:ext cx="1351624" cy="5377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SIGMA</a:t>
            </a:r>
          </a:p>
        </p:txBody>
      </p:sp>
      <p:sp>
        <p:nvSpPr>
          <p:cNvPr id="72" name="Pfeil nach rechts 15">
            <a:extLst>
              <a:ext uri="{FF2B5EF4-FFF2-40B4-BE49-F238E27FC236}">
                <a16:creationId xmlns:a16="http://schemas.microsoft.com/office/drawing/2014/main" id="{5956EC36-C06D-7A6E-8620-061DD386AD12}"/>
              </a:ext>
            </a:extLst>
          </p:cNvPr>
          <p:cNvSpPr/>
          <p:nvPr/>
        </p:nvSpPr>
        <p:spPr>
          <a:xfrm>
            <a:off x="7590839" y="2489654"/>
            <a:ext cx="338031"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73" name="Picture 72">
            <a:extLst>
              <a:ext uri="{FF2B5EF4-FFF2-40B4-BE49-F238E27FC236}">
                <a16:creationId xmlns:a16="http://schemas.microsoft.com/office/drawing/2014/main" id="{4C84B196-32D3-B7AF-3B63-C0805E2A1356}"/>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6203007" y="2337186"/>
            <a:ext cx="252963" cy="470971"/>
          </a:xfrm>
          <a:prstGeom prst="rect">
            <a:avLst/>
          </a:prstGeom>
        </p:spPr>
      </p:pic>
      <p:sp>
        <p:nvSpPr>
          <p:cNvPr id="74" name="Rectangle: Rounded Corners 73">
            <a:extLst>
              <a:ext uri="{FF2B5EF4-FFF2-40B4-BE49-F238E27FC236}">
                <a16:creationId xmlns:a16="http://schemas.microsoft.com/office/drawing/2014/main" id="{722377AE-2A71-8D15-3778-BAB0E9C8D469}"/>
              </a:ext>
            </a:extLst>
          </p:cNvPr>
          <p:cNvSpPr/>
          <p:nvPr/>
        </p:nvSpPr>
        <p:spPr>
          <a:xfrm>
            <a:off x="6142977" y="3576993"/>
            <a:ext cx="1351624" cy="5377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FiQuS input file</a:t>
            </a:r>
          </a:p>
        </p:txBody>
      </p:sp>
      <p:pic>
        <p:nvPicPr>
          <p:cNvPr id="75" name="Picture 74">
            <a:extLst>
              <a:ext uri="{FF2B5EF4-FFF2-40B4-BE49-F238E27FC236}">
                <a16:creationId xmlns:a16="http://schemas.microsoft.com/office/drawing/2014/main" id="{59295B5C-4D42-6FFF-46C0-BC9DC357C5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4022" y="4166542"/>
            <a:ext cx="407772" cy="141152"/>
          </a:xfrm>
          <a:prstGeom prst="rect">
            <a:avLst/>
          </a:prstGeom>
        </p:spPr>
      </p:pic>
      <p:pic>
        <p:nvPicPr>
          <p:cNvPr id="77" name="Picture 2">
            <a:extLst>
              <a:ext uri="{FF2B5EF4-FFF2-40B4-BE49-F238E27FC236}">
                <a16:creationId xmlns:a16="http://schemas.microsoft.com/office/drawing/2014/main" id="{520CE871-D344-1E40-7AE9-3A3796ECBB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5428" y="1614134"/>
            <a:ext cx="700383" cy="207780"/>
          </a:xfrm>
          <a:prstGeom prst="rect">
            <a:avLst/>
          </a:prstGeom>
          <a:noFill/>
          <a:extLst>
            <a:ext uri="{909E8E84-426E-40DD-AFC4-6F175D3DCCD1}">
              <a14:hiddenFill xmlns:a14="http://schemas.microsoft.com/office/drawing/2010/main">
                <a:solidFill>
                  <a:srgbClr val="FFFFFF"/>
                </a:solidFill>
              </a14:hiddenFill>
            </a:ext>
          </a:extLst>
        </p:spPr>
      </p:pic>
      <p:sp>
        <p:nvSpPr>
          <p:cNvPr id="80" name="Pfeil nach rechts 15">
            <a:extLst>
              <a:ext uri="{FF2B5EF4-FFF2-40B4-BE49-F238E27FC236}">
                <a16:creationId xmlns:a16="http://schemas.microsoft.com/office/drawing/2014/main" id="{CB5B572A-0FA3-91F8-8402-9D5E2C2069CD}"/>
              </a:ext>
            </a:extLst>
          </p:cNvPr>
          <p:cNvSpPr/>
          <p:nvPr/>
        </p:nvSpPr>
        <p:spPr>
          <a:xfrm>
            <a:off x="5633327" y="3739582"/>
            <a:ext cx="40761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1" name="Pfeil nach rechts 15">
            <a:extLst>
              <a:ext uri="{FF2B5EF4-FFF2-40B4-BE49-F238E27FC236}">
                <a16:creationId xmlns:a16="http://schemas.microsoft.com/office/drawing/2014/main" id="{DAC45624-58D7-407D-13E9-C16BB6DB82EF}"/>
              </a:ext>
            </a:extLst>
          </p:cNvPr>
          <p:cNvSpPr/>
          <p:nvPr/>
        </p:nvSpPr>
        <p:spPr>
          <a:xfrm>
            <a:off x="7620180" y="3726780"/>
            <a:ext cx="338031"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3" name="Pfeil nach rechts 15">
            <a:extLst>
              <a:ext uri="{FF2B5EF4-FFF2-40B4-BE49-F238E27FC236}">
                <a16:creationId xmlns:a16="http://schemas.microsoft.com/office/drawing/2014/main" id="{0949CFB2-F41A-7086-EE9D-5FEAD70B6CD4}"/>
              </a:ext>
            </a:extLst>
          </p:cNvPr>
          <p:cNvSpPr/>
          <p:nvPr/>
        </p:nvSpPr>
        <p:spPr>
          <a:xfrm>
            <a:off x="3599816" y="4695877"/>
            <a:ext cx="48479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48" name="Group 47">
            <a:extLst>
              <a:ext uri="{FF2B5EF4-FFF2-40B4-BE49-F238E27FC236}">
                <a16:creationId xmlns:a16="http://schemas.microsoft.com/office/drawing/2014/main" id="{03485DE0-A7B8-3A60-4122-A246F4D7620B}"/>
              </a:ext>
            </a:extLst>
          </p:cNvPr>
          <p:cNvGrpSpPr/>
          <p:nvPr/>
        </p:nvGrpSpPr>
        <p:grpSpPr>
          <a:xfrm>
            <a:off x="258160" y="1759405"/>
            <a:ext cx="1377300" cy="2065374"/>
            <a:chOff x="253515" y="2870693"/>
            <a:chExt cx="1377300" cy="2065374"/>
          </a:xfrm>
        </p:grpSpPr>
        <p:sp>
          <p:nvSpPr>
            <p:cNvPr id="8" name="Rectangle 7">
              <a:extLst>
                <a:ext uri="{FF2B5EF4-FFF2-40B4-BE49-F238E27FC236}">
                  <a16:creationId xmlns:a16="http://schemas.microsoft.com/office/drawing/2014/main" id="{ED9F3434-6E96-EFA2-C986-A48BF724495A}"/>
                </a:ext>
              </a:extLst>
            </p:cNvPr>
            <p:cNvSpPr/>
            <p:nvPr/>
          </p:nvSpPr>
          <p:spPr>
            <a:xfrm>
              <a:off x="253515" y="2870693"/>
              <a:ext cx="1377300" cy="206537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8F33933E-2C8C-05A6-F9D8-25A9E6A96E98}"/>
                </a:ext>
              </a:extLst>
            </p:cNvPr>
            <p:cNvSpPr txBox="1"/>
            <p:nvPr/>
          </p:nvSpPr>
          <p:spPr>
            <a:xfrm>
              <a:off x="371724" y="2943519"/>
              <a:ext cx="1003817"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.data</a:t>
              </a:r>
              <a:endParaRPr lang="en-GB" dirty="0"/>
            </a:p>
          </p:txBody>
        </p:sp>
        <p:sp>
          <p:nvSpPr>
            <p:cNvPr id="26" name="TextBox 25">
              <a:extLst>
                <a:ext uri="{FF2B5EF4-FFF2-40B4-BE49-F238E27FC236}">
                  <a16:creationId xmlns:a16="http://schemas.microsoft.com/office/drawing/2014/main" id="{FC0FC7EE-0035-FC27-9CE1-ED0C3EB501E6}"/>
                </a:ext>
              </a:extLst>
            </p:cNvPr>
            <p:cNvSpPr txBox="1"/>
            <p:nvPr/>
          </p:nvSpPr>
          <p:spPr>
            <a:xfrm>
              <a:off x="371724" y="3257913"/>
              <a:ext cx="969951"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.iron</a:t>
              </a:r>
              <a:endParaRPr lang="en-GB" dirty="0"/>
            </a:p>
          </p:txBody>
        </p:sp>
        <p:sp>
          <p:nvSpPr>
            <p:cNvPr id="27" name="TextBox 26">
              <a:extLst>
                <a:ext uri="{FF2B5EF4-FFF2-40B4-BE49-F238E27FC236}">
                  <a16:creationId xmlns:a16="http://schemas.microsoft.com/office/drawing/2014/main" id="{A3BDD847-6924-A8EB-C8E1-1F5F378F51AE}"/>
                </a:ext>
              </a:extLst>
            </p:cNvPr>
            <p:cNvSpPr txBox="1"/>
            <p:nvPr/>
          </p:nvSpPr>
          <p:spPr>
            <a:xfrm>
              <a:off x="371724" y="3572307"/>
              <a:ext cx="1089950"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.mod</a:t>
              </a:r>
              <a:endParaRPr lang="en-GB" dirty="0"/>
            </a:p>
          </p:txBody>
        </p:sp>
        <p:sp>
          <p:nvSpPr>
            <p:cNvPr id="29" name="TextBox 28">
              <a:extLst>
                <a:ext uri="{FF2B5EF4-FFF2-40B4-BE49-F238E27FC236}">
                  <a16:creationId xmlns:a16="http://schemas.microsoft.com/office/drawing/2014/main" id="{A9C34F4F-37CF-086A-22D1-ACA7728C79FE}"/>
                </a:ext>
              </a:extLst>
            </p:cNvPr>
            <p:cNvSpPr txBox="1"/>
            <p:nvPr/>
          </p:nvSpPr>
          <p:spPr>
            <a:xfrm>
              <a:off x="371724" y="3886701"/>
              <a:ext cx="923384"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a:t>
              </a:r>
              <a:r>
                <a:rPr lang="en-US" dirty="0" err="1">
                  <a:solidFill>
                    <a:srgbClr val="000000"/>
                  </a:solidFill>
                  <a:latin typeface="Calibri" panose="020F0502020204030204" pitchFamily="34" charset="0"/>
                  <a:cs typeface="Calibri" panose="020F0502020204030204" pitchFamily="34" charset="0"/>
                </a:rPr>
                <a:t>cadata</a:t>
              </a:r>
              <a:endParaRPr lang="en-GB" dirty="0"/>
            </a:p>
          </p:txBody>
        </p:sp>
        <p:sp>
          <p:nvSpPr>
            <p:cNvPr id="84" name="TextBox 83">
              <a:extLst>
                <a:ext uri="{FF2B5EF4-FFF2-40B4-BE49-F238E27FC236}">
                  <a16:creationId xmlns:a16="http://schemas.microsoft.com/office/drawing/2014/main" id="{A4CA526D-E262-B198-AA49-DA9CC48B46F6}"/>
                </a:ext>
              </a:extLst>
            </p:cNvPr>
            <p:cNvSpPr txBox="1"/>
            <p:nvPr/>
          </p:nvSpPr>
          <p:spPr>
            <a:xfrm>
              <a:off x="371724" y="4201095"/>
              <a:ext cx="1021181"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a:t>
              </a:r>
              <a:r>
                <a:rPr lang="en-US" dirty="0" err="1">
                  <a:solidFill>
                    <a:srgbClr val="000000"/>
                  </a:solidFill>
                  <a:latin typeface="Calibri" panose="020F0502020204030204" pitchFamily="34" charset="0"/>
                  <a:cs typeface="Calibri" panose="020F0502020204030204" pitchFamily="34" charset="0"/>
                </a:rPr>
                <a:t>bhdata</a:t>
              </a:r>
              <a:endParaRPr lang="en-GB" dirty="0"/>
            </a:p>
          </p:txBody>
        </p:sp>
        <p:sp>
          <p:nvSpPr>
            <p:cNvPr id="92" name="TextBox 91">
              <a:extLst>
                <a:ext uri="{FF2B5EF4-FFF2-40B4-BE49-F238E27FC236}">
                  <a16:creationId xmlns:a16="http://schemas.microsoft.com/office/drawing/2014/main" id="{A46E4AA0-AE9F-A48B-2A87-FA514D247114}"/>
                </a:ext>
              </a:extLst>
            </p:cNvPr>
            <p:cNvSpPr txBox="1"/>
            <p:nvPr/>
          </p:nvSpPr>
          <p:spPr>
            <a:xfrm>
              <a:off x="371724" y="4515490"/>
              <a:ext cx="1021181"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.map2d</a:t>
              </a:r>
              <a:endParaRPr lang="en-GB" dirty="0"/>
            </a:p>
          </p:txBody>
        </p:sp>
      </p:grpSp>
      <p:sp>
        <p:nvSpPr>
          <p:cNvPr id="94" name="Rectangle: Rounded Corners 93">
            <a:extLst>
              <a:ext uri="{FF2B5EF4-FFF2-40B4-BE49-F238E27FC236}">
                <a16:creationId xmlns:a16="http://schemas.microsoft.com/office/drawing/2014/main" id="{F37F14E2-89C1-9E03-CED9-3F140BF809CD}"/>
              </a:ext>
            </a:extLst>
          </p:cNvPr>
          <p:cNvSpPr/>
          <p:nvPr/>
        </p:nvSpPr>
        <p:spPr>
          <a:xfrm>
            <a:off x="6162096" y="5073445"/>
            <a:ext cx="1351624" cy="5377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LEDET input file</a:t>
            </a:r>
          </a:p>
        </p:txBody>
      </p:sp>
      <p:pic>
        <p:nvPicPr>
          <p:cNvPr id="95" name="Picture 94">
            <a:extLst>
              <a:ext uri="{FF2B5EF4-FFF2-40B4-BE49-F238E27FC236}">
                <a16:creationId xmlns:a16="http://schemas.microsoft.com/office/drawing/2014/main" id="{2B8A4000-E408-5ED1-EF72-E03FCD6801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3128" y="5643977"/>
            <a:ext cx="407772" cy="141152"/>
          </a:xfrm>
          <a:prstGeom prst="rect">
            <a:avLst/>
          </a:prstGeom>
        </p:spPr>
      </p:pic>
      <p:sp>
        <p:nvSpPr>
          <p:cNvPr id="96" name="Pfeil nach rechts 15">
            <a:extLst>
              <a:ext uri="{FF2B5EF4-FFF2-40B4-BE49-F238E27FC236}">
                <a16:creationId xmlns:a16="http://schemas.microsoft.com/office/drawing/2014/main" id="{AF35203E-3B00-7BEB-E303-7A38ADAD33A0}"/>
              </a:ext>
            </a:extLst>
          </p:cNvPr>
          <p:cNvSpPr/>
          <p:nvPr/>
        </p:nvSpPr>
        <p:spPr>
          <a:xfrm>
            <a:off x="7603564" y="5223232"/>
            <a:ext cx="338031"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7" name="Pfeil nach rechts 15">
            <a:extLst>
              <a:ext uri="{FF2B5EF4-FFF2-40B4-BE49-F238E27FC236}">
                <a16:creationId xmlns:a16="http://schemas.microsoft.com/office/drawing/2014/main" id="{B5AC68BF-7CD3-39AF-2ED7-E8EC6444BACC}"/>
              </a:ext>
            </a:extLst>
          </p:cNvPr>
          <p:cNvSpPr/>
          <p:nvPr/>
        </p:nvSpPr>
        <p:spPr>
          <a:xfrm>
            <a:off x="5670146" y="5223232"/>
            <a:ext cx="40761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79" name="Picture 78">
            <a:extLst>
              <a:ext uri="{FF2B5EF4-FFF2-40B4-BE49-F238E27FC236}">
                <a16:creationId xmlns:a16="http://schemas.microsoft.com/office/drawing/2014/main" id="{AB9DE84B-4473-41A1-E4FF-87DBC2F96E3C}"/>
              </a:ext>
            </a:extLst>
          </p:cNvPr>
          <p:cNvPicPr>
            <a:picLocks noChangeAspect="1"/>
          </p:cNvPicPr>
          <p:nvPr/>
        </p:nvPicPr>
        <p:blipFill>
          <a:blip r:embed="rId8"/>
          <a:stretch>
            <a:fillRect/>
          </a:stretch>
        </p:blipFill>
        <p:spPr>
          <a:xfrm>
            <a:off x="9563266" y="4745842"/>
            <a:ext cx="2628734" cy="1933997"/>
          </a:xfrm>
          <a:prstGeom prst="rect">
            <a:avLst/>
          </a:prstGeom>
        </p:spPr>
      </p:pic>
      <p:pic>
        <p:nvPicPr>
          <p:cNvPr id="100" name="Picture 2" descr="MATLAB logo and symbol, meaning, history, PNG">
            <a:extLst>
              <a:ext uri="{FF2B5EF4-FFF2-40B4-BE49-F238E27FC236}">
                <a16:creationId xmlns:a16="http://schemas.microsoft.com/office/drawing/2014/main" id="{889B9892-9252-6377-D0E8-C10E066CF0D8}"/>
              </a:ext>
            </a:extLst>
          </p:cNvPr>
          <p:cNvPicPr>
            <a:picLocks noChangeAspect="1" noChangeArrowheads="1"/>
          </p:cNvPicPr>
          <p:nvPr/>
        </p:nvPicPr>
        <p:blipFill rotWithShape="1">
          <a:blip r:embed="rId9" cstate="hqprint">
            <a:extLst>
              <a:ext uri="{28A0092B-C50C-407E-A947-70E740481C1C}">
                <a14:useLocalDpi xmlns:a14="http://schemas.microsoft.com/office/drawing/2010/main" val="0"/>
              </a:ext>
            </a:extLst>
          </a:blip>
          <a:srcRect t="27131" b="26027"/>
          <a:stretch/>
        </p:blipFill>
        <p:spPr bwMode="auto">
          <a:xfrm>
            <a:off x="8358845" y="5599872"/>
            <a:ext cx="799136" cy="210560"/>
          </a:xfrm>
          <a:prstGeom prst="rect">
            <a:avLst/>
          </a:prstGeom>
          <a:noFill/>
          <a:extLst>
            <a:ext uri="{909E8E84-426E-40DD-AFC4-6F175D3DCCD1}">
              <a14:hiddenFill xmlns:a14="http://schemas.microsoft.com/office/drawing/2010/main">
                <a:solidFill>
                  <a:srgbClr val="FFFFFF"/>
                </a:solidFill>
              </a14:hiddenFill>
            </a:ext>
          </a:extLst>
        </p:spPr>
      </p:pic>
      <p:sp>
        <p:nvSpPr>
          <p:cNvPr id="101" name="Rectangle: Rounded Corners 100">
            <a:extLst>
              <a:ext uri="{FF2B5EF4-FFF2-40B4-BE49-F238E27FC236}">
                <a16:creationId xmlns:a16="http://schemas.microsoft.com/office/drawing/2014/main" id="{FDB3964C-F81E-3C43-E0AA-477C2B78A709}"/>
              </a:ext>
            </a:extLst>
          </p:cNvPr>
          <p:cNvSpPr/>
          <p:nvPr/>
        </p:nvSpPr>
        <p:spPr>
          <a:xfrm>
            <a:off x="8089614" y="5112640"/>
            <a:ext cx="1325632" cy="45947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LEDET</a:t>
            </a:r>
          </a:p>
        </p:txBody>
      </p:sp>
      <p:sp>
        <p:nvSpPr>
          <p:cNvPr id="102" name="Pfeil nach rechts 15">
            <a:extLst>
              <a:ext uri="{FF2B5EF4-FFF2-40B4-BE49-F238E27FC236}">
                <a16:creationId xmlns:a16="http://schemas.microsoft.com/office/drawing/2014/main" id="{45A42ABC-0FF1-E8D0-A599-B1BD7891A662}"/>
              </a:ext>
            </a:extLst>
          </p:cNvPr>
          <p:cNvSpPr/>
          <p:nvPr/>
        </p:nvSpPr>
        <p:spPr>
          <a:xfrm>
            <a:off x="9578367" y="5259350"/>
            <a:ext cx="416746"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5" name="TextBox 104">
            <a:extLst>
              <a:ext uri="{FF2B5EF4-FFF2-40B4-BE49-F238E27FC236}">
                <a16:creationId xmlns:a16="http://schemas.microsoft.com/office/drawing/2014/main" id="{AF001768-AABC-E541-E24A-1AB86E30463B}"/>
              </a:ext>
            </a:extLst>
          </p:cNvPr>
          <p:cNvSpPr txBox="1"/>
          <p:nvPr/>
        </p:nvSpPr>
        <p:spPr>
          <a:xfrm>
            <a:off x="8276152" y="2806395"/>
            <a:ext cx="1189554" cy="276999"/>
          </a:xfrm>
          <a:prstGeom prst="rect">
            <a:avLst/>
          </a:prstGeom>
          <a:noFill/>
        </p:spPr>
        <p:txBody>
          <a:bodyPr wrap="square">
            <a:spAutoFit/>
          </a:bodyPr>
          <a:lstStyle/>
          <a:p>
            <a:r>
              <a:rPr lang="en-GB" sz="1200" b="1" dirty="0">
                <a:solidFill>
                  <a:schemeClr val="accent1">
                    <a:lumMod val="10000"/>
                  </a:schemeClr>
                </a:solidFill>
                <a:latin typeface="Calibri" panose="020F0502020204030204" pitchFamily="34" charset="0"/>
                <a:ea typeface="Calibri" panose="020F0502020204030204" pitchFamily="34" charset="0"/>
              </a:rPr>
              <a:t>Java script</a:t>
            </a:r>
          </a:p>
        </p:txBody>
      </p:sp>
      <p:sp>
        <p:nvSpPr>
          <p:cNvPr id="106" name="TextBox 105">
            <a:extLst>
              <a:ext uri="{FF2B5EF4-FFF2-40B4-BE49-F238E27FC236}">
                <a16:creationId xmlns:a16="http://schemas.microsoft.com/office/drawing/2014/main" id="{DF37432D-E035-08DF-CD7D-5E53455461C7}"/>
              </a:ext>
            </a:extLst>
          </p:cNvPr>
          <p:cNvSpPr txBox="1"/>
          <p:nvPr/>
        </p:nvSpPr>
        <p:spPr>
          <a:xfrm>
            <a:off x="10298769" y="-131660"/>
            <a:ext cx="1694645" cy="383069"/>
          </a:xfrm>
          <a:prstGeom prst="rect">
            <a:avLst/>
          </a:prstGeom>
        </p:spPr>
        <p:txBody>
          <a:bodyPr vert="horz" lIns="45720" tIns="0" rIns="45720" bIns="0" anchor="b">
            <a:normAutofit fontScale="85000" lnSpcReduction="10000"/>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2400" b="1" dirty="0">
                <a:solidFill>
                  <a:schemeClr val="accent1">
                    <a:lumMod val="10000"/>
                  </a:schemeClr>
                </a:solidFill>
                <a:effectLst/>
                <a:latin typeface="Calibri" panose="020F0502020204030204" pitchFamily="34" charset="0"/>
                <a:ea typeface="Calibri" panose="020F0502020204030204" pitchFamily="34" charset="0"/>
              </a:rPr>
              <a:t>Quench model</a:t>
            </a:r>
          </a:p>
        </p:txBody>
      </p:sp>
      <p:sp>
        <p:nvSpPr>
          <p:cNvPr id="107" name="TextBox 106">
            <a:extLst>
              <a:ext uri="{FF2B5EF4-FFF2-40B4-BE49-F238E27FC236}">
                <a16:creationId xmlns:a16="http://schemas.microsoft.com/office/drawing/2014/main" id="{6924EE52-1130-E67B-1856-2B6E77096189}"/>
              </a:ext>
            </a:extLst>
          </p:cNvPr>
          <p:cNvSpPr txBox="1"/>
          <p:nvPr/>
        </p:nvSpPr>
        <p:spPr>
          <a:xfrm>
            <a:off x="10568350" y="6460334"/>
            <a:ext cx="1076559" cy="383069"/>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2400" b="1" dirty="0">
                <a:solidFill>
                  <a:schemeClr val="accent1">
                    <a:lumMod val="10000"/>
                  </a:schemeClr>
                </a:solidFill>
                <a:effectLst/>
                <a:latin typeface="Calibri" panose="020F0502020204030204" pitchFamily="34" charset="0"/>
                <a:ea typeface="Calibri" panose="020F0502020204030204" pitchFamily="34" charset="0"/>
              </a:rPr>
              <a:t>LEDET</a:t>
            </a:r>
          </a:p>
        </p:txBody>
      </p:sp>
      <p:sp>
        <p:nvSpPr>
          <p:cNvPr id="108" name="TextBox 107">
            <a:extLst>
              <a:ext uri="{FF2B5EF4-FFF2-40B4-BE49-F238E27FC236}">
                <a16:creationId xmlns:a16="http://schemas.microsoft.com/office/drawing/2014/main" id="{918C07A9-5C9F-B7CE-8AFE-77932819D8EB}"/>
              </a:ext>
            </a:extLst>
          </p:cNvPr>
          <p:cNvSpPr txBox="1"/>
          <p:nvPr/>
        </p:nvSpPr>
        <p:spPr>
          <a:xfrm>
            <a:off x="10607811" y="1954394"/>
            <a:ext cx="1076559" cy="383069"/>
          </a:xfrm>
          <a:prstGeom prst="rect">
            <a:avLst/>
          </a:prstGeom>
        </p:spPr>
        <p:txBody>
          <a:bodyPr vert="horz" lIns="45720" tIns="0" rIns="45720" bIns="0" anchor="b">
            <a:normAutofit fontScale="85000" lnSpcReduction="10000"/>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2400" b="1" dirty="0">
                <a:solidFill>
                  <a:schemeClr val="accent1">
                    <a:lumMod val="10000"/>
                  </a:schemeClr>
                </a:solidFill>
                <a:effectLst/>
                <a:latin typeface="Calibri" panose="020F0502020204030204" pitchFamily="34" charset="0"/>
                <a:ea typeface="Calibri" panose="020F0502020204030204" pitchFamily="34" charset="0"/>
              </a:rPr>
              <a:t>COMSOL</a:t>
            </a:r>
          </a:p>
        </p:txBody>
      </p:sp>
      <p:sp>
        <p:nvSpPr>
          <p:cNvPr id="93" name="TextBox 92">
            <a:extLst>
              <a:ext uri="{FF2B5EF4-FFF2-40B4-BE49-F238E27FC236}">
                <a16:creationId xmlns:a16="http://schemas.microsoft.com/office/drawing/2014/main" id="{85DB8966-3E66-C5FE-CEC9-27A46D579B35}"/>
              </a:ext>
            </a:extLst>
          </p:cNvPr>
          <p:cNvSpPr txBox="1"/>
          <p:nvPr/>
        </p:nvSpPr>
        <p:spPr>
          <a:xfrm>
            <a:off x="465568" y="4742129"/>
            <a:ext cx="1135927" cy="1200329"/>
          </a:xfrm>
          <a:prstGeom prst="rect">
            <a:avLst/>
          </a:prstGeom>
          <a:noFill/>
        </p:spPr>
        <p:txBody>
          <a:bodyPr wrap="square" rtlCol="0">
            <a:spAutoFit/>
          </a:bodyPr>
          <a:lstStyle/>
          <a:p>
            <a:r>
              <a:rPr lang="en-GB" dirty="0">
                <a:solidFill>
                  <a:srgbClr val="FF0000"/>
                </a:solidFill>
              </a:rPr>
              <a:t>Show real example and IDE</a:t>
            </a:r>
          </a:p>
        </p:txBody>
      </p:sp>
      <p:sp>
        <p:nvSpPr>
          <p:cNvPr id="3" name="TextBox 2">
            <a:extLst>
              <a:ext uri="{FF2B5EF4-FFF2-40B4-BE49-F238E27FC236}">
                <a16:creationId xmlns:a16="http://schemas.microsoft.com/office/drawing/2014/main" id="{D5F9F13B-AD55-5C7C-5531-51157119DBCD}"/>
              </a:ext>
            </a:extLst>
          </p:cNvPr>
          <p:cNvSpPr txBox="1"/>
          <p:nvPr/>
        </p:nvSpPr>
        <p:spPr>
          <a:xfrm>
            <a:off x="7110900" y="6424507"/>
            <a:ext cx="1415772" cy="369332"/>
          </a:xfrm>
          <a:prstGeom prst="rect">
            <a:avLst/>
          </a:prstGeom>
          <a:noFill/>
        </p:spPr>
        <p:txBody>
          <a:bodyPr wrap="none" rtlCol="0">
            <a:spAutoFit/>
          </a:bodyPr>
          <a:lstStyle/>
          <a:p>
            <a:r>
              <a:rPr lang="en-GB" dirty="0"/>
              <a:t>and more…</a:t>
            </a:r>
          </a:p>
        </p:txBody>
      </p:sp>
    </p:spTree>
    <p:extLst>
      <p:ext uri="{BB962C8B-B14F-4D97-AF65-F5344CB8AC3E}">
        <p14:creationId xmlns:p14="http://schemas.microsoft.com/office/powerpoint/2010/main" val="68180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2189" y="710460"/>
            <a:ext cx="5638693" cy="258483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TRANSIENTS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Energy extraction and quench-back</a:t>
            </a:r>
            <a:endParaRPr lang="en-GB" sz="2000" dirty="0">
              <a:solidFill>
                <a:srgbClr val="007A37"/>
              </a:solidFill>
              <a:latin typeface="Calibri" panose="020F0502020204030204" pitchFamily="34" charset="0"/>
              <a:cs typeface="Calibri" panose="020F0502020204030204" pitchFamily="34" charset="0"/>
            </a:endParaRP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Quench heater induced quench</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CLIQ induced quench</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Powering</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Electrical arc</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Frequency transfer measurement</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No-Insulation coils</a:t>
            </a:r>
            <a:endParaRPr lang="en-US" sz="2000" dirty="0">
              <a:solidFill>
                <a:srgbClr val="C00000"/>
              </a:solidFill>
              <a:latin typeface="Calibri" panose="020F0502020204030204" pitchFamily="34" charset="0"/>
              <a:cs typeface="Calibri" panose="020F0502020204030204" pitchFamily="34" charset="0"/>
            </a:endParaRPr>
          </a:p>
        </p:txBody>
      </p:sp>
      <p:sp>
        <p:nvSpPr>
          <p:cNvPr id="8" name="Rectangle 7"/>
          <p:cNvSpPr/>
          <p:nvPr/>
        </p:nvSpPr>
        <p:spPr>
          <a:xfrm>
            <a:off x="152188" y="3459192"/>
            <a:ext cx="5638693" cy="187673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MAGNET TYPES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Cos-theta</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Block-coil</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Common coil</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Canted Cos-Theta (CCT)</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Solenoid, pancake coils</a:t>
            </a:r>
            <a:endParaRPr lang="en-US" sz="2000" dirty="0">
              <a:solidFill>
                <a:srgbClr val="C00000"/>
              </a:solidFill>
              <a:latin typeface="Calibri" panose="020F0502020204030204" pitchFamily="34" charset="0"/>
              <a:cs typeface="Calibri" panose="020F0502020204030204" pitchFamily="34" charset="0"/>
            </a:endParaRPr>
          </a:p>
        </p:txBody>
      </p:sp>
      <p:sp>
        <p:nvSpPr>
          <p:cNvPr id="9" name="Rectangle 8"/>
          <p:cNvSpPr/>
          <p:nvPr/>
        </p:nvSpPr>
        <p:spPr>
          <a:xfrm>
            <a:off x="6225358" y="2676461"/>
            <a:ext cx="5638693" cy="157782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CONDUCTOR TYPES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Nb-Ti</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Nb</a:t>
            </a:r>
            <a:r>
              <a:rPr lang="en-US" sz="2000" baseline="-25000" dirty="0">
                <a:solidFill>
                  <a:srgbClr val="007A37"/>
                </a:solidFill>
                <a:latin typeface="Calibri" panose="020F0502020204030204" pitchFamily="34" charset="0"/>
                <a:cs typeface="Calibri" panose="020F0502020204030204" pitchFamily="34" charset="0"/>
              </a:rPr>
              <a:t>3</a:t>
            </a:r>
            <a:r>
              <a:rPr lang="en-US" sz="2000" dirty="0">
                <a:solidFill>
                  <a:srgbClr val="007A37"/>
                </a:solidFill>
                <a:latin typeface="Calibri" panose="020F0502020204030204" pitchFamily="34" charset="0"/>
                <a:cs typeface="Calibri" panose="020F0502020204030204" pitchFamily="34" charset="0"/>
              </a:rPr>
              <a:t>Sn</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Bi-2212</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YBCO</a:t>
            </a:r>
            <a:endParaRPr lang="en-US" sz="2000" dirty="0">
              <a:solidFill>
                <a:srgbClr val="C00000"/>
              </a:solidFill>
              <a:latin typeface="Calibri" panose="020F0502020204030204" pitchFamily="34" charset="0"/>
              <a:cs typeface="Calibri" panose="020F0502020204030204" pitchFamily="34" charset="0"/>
            </a:endParaRPr>
          </a:p>
        </p:txBody>
      </p:sp>
      <p:sp>
        <p:nvSpPr>
          <p:cNvPr id="14" name="Rectangle 13"/>
          <p:cNvSpPr/>
          <p:nvPr/>
        </p:nvSpPr>
        <p:spPr>
          <a:xfrm>
            <a:off x="6225357" y="710461"/>
            <a:ext cx="5638693" cy="1742019"/>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CIRCUIT TYPES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Stand-alone magnets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Nested circuits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Series-connected magnets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…many combinations of those</a:t>
            </a:r>
            <a:endParaRPr lang="en-US" sz="2000" dirty="0">
              <a:solidFill>
                <a:srgbClr val="C00000"/>
              </a:solidFill>
              <a:latin typeface="Calibri" panose="020F0502020204030204" pitchFamily="34" charset="0"/>
              <a:cs typeface="Calibri" panose="020F0502020204030204" pitchFamily="34" charset="0"/>
            </a:endParaRPr>
          </a:p>
        </p:txBody>
      </p:sp>
      <p:sp>
        <p:nvSpPr>
          <p:cNvPr id="15" name="Rectangle 14"/>
          <p:cNvSpPr/>
          <p:nvPr/>
        </p:nvSpPr>
        <p:spPr>
          <a:xfrm>
            <a:off x="6225358" y="4478265"/>
            <a:ext cx="5638693" cy="857664"/>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LEVEL OF DETAIL</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Circuit → Magnet → Cable → Wire → Filament</a:t>
            </a:r>
            <a:endParaRPr lang="en-US" sz="2000" dirty="0">
              <a:solidFill>
                <a:srgbClr val="C00000"/>
              </a:solidFill>
              <a:latin typeface="Calibri" panose="020F0502020204030204" pitchFamily="34" charset="0"/>
              <a:cs typeface="Calibri" panose="020F0502020204030204" pitchFamily="34" charset="0"/>
            </a:endParaRPr>
          </a:p>
        </p:txBody>
      </p:sp>
      <p:sp>
        <p:nvSpPr>
          <p:cNvPr id="16" name="Rectangle 15"/>
          <p:cNvSpPr/>
          <p:nvPr/>
        </p:nvSpPr>
        <p:spPr>
          <a:xfrm>
            <a:off x="152189" y="5488329"/>
            <a:ext cx="11711862" cy="590309"/>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US" sz="2400" b="1" dirty="0">
                <a:solidFill>
                  <a:srgbClr val="000000"/>
                </a:solidFill>
                <a:latin typeface="Calibri" panose="020F0502020204030204" pitchFamily="34" charset="0"/>
                <a:cs typeface="Calibri" panose="020F0502020204030204" pitchFamily="34" charset="0"/>
              </a:rPr>
              <a:t>No single tool can do it all. Therefore, we have many tools connected by the framework.</a:t>
            </a:r>
            <a:endParaRPr lang="en-US" sz="2400" dirty="0">
              <a:solidFill>
                <a:srgbClr val="C00000"/>
              </a:solidFill>
              <a:latin typeface="Calibri" panose="020F0502020204030204" pitchFamily="34" charset="0"/>
              <a:cs typeface="Calibri" panose="020F0502020204030204" pitchFamily="34" charset="0"/>
            </a:endParaRPr>
          </a:p>
        </p:txBody>
      </p:sp>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Scope of STEAM framework</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22022492"/>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7397C0DF-4257-0B48-86D5-AD5AF0BFBE10}" vid="{F454E6D3-6570-1949-BCB1-478C31A3B5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49221</TotalTime>
  <Words>4441</Words>
  <Application>Microsoft Office PowerPoint</Application>
  <PresentationFormat>Widescreen</PresentationFormat>
  <Paragraphs>748</Paragraphs>
  <Slides>59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59</vt:i4>
      </vt:variant>
    </vt:vector>
  </HeadingPairs>
  <TitlesOfParts>
    <vt:vector size="67" baseType="lpstr">
      <vt:lpstr>Arial</vt:lpstr>
      <vt:lpstr>Arial</vt:lpstr>
      <vt:lpstr>Calibri</vt:lpstr>
      <vt:lpstr>Georgia</vt:lpstr>
      <vt:lpstr>Mangal</vt:lpstr>
      <vt:lpstr>Times New Roman</vt:lpstr>
      <vt:lpstr>Wingdings</vt:lpstr>
      <vt:lpstr>CERNCobranding4-3</vt:lpstr>
      <vt:lpstr>STEAM Simulation of Transient Effects in Accelerator superconducting Magnet circuits</vt:lpstr>
      <vt:lpstr>What drives the development?</vt:lpstr>
      <vt:lpstr>Simulation of Transient Effects in superconducting Accelerator Magnets circuits</vt:lpstr>
      <vt:lpstr>PowerPoint Presentation</vt:lpstr>
      <vt:lpstr>PowerPoint Presentation</vt:lpstr>
      <vt:lpstr>PowerPoint Presentation</vt:lpstr>
      <vt:lpstr>Key points on software development</vt:lpstr>
      <vt:lpstr>Integration of tools</vt:lpstr>
      <vt:lpstr>PowerPoint Presentation</vt:lpstr>
      <vt:lpstr>Which physics is included in the STEAM models – and which isn’t</vt:lpstr>
      <vt:lpstr>PowerPoint Presentation</vt:lpstr>
      <vt:lpstr>PowerPoint Presentation</vt:lpstr>
      <vt:lpstr>PowerPoint Presentation</vt:lpstr>
      <vt:lpstr>Finite Elements Quench Simulator (FiQuS)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STEAM LIBRARY</vt:lpstr>
      <vt:lpstr>STEAM applications</vt:lpstr>
      <vt:lpstr>STEAM superconducting magnet circuit library</vt:lpstr>
      <vt:lpstr>LHC TRANSIENTS</vt:lpstr>
      <vt:lpstr>Example of simulated quenches and FPA in an RB circuit</vt:lpstr>
      <vt:lpstr>Example of simulated quench and FPA in an Inner Triplet circuit</vt:lpstr>
      <vt:lpstr>Example of simulated quench and FPA in an IPQ circuit</vt:lpstr>
      <vt:lpstr>Example of simulated quench and FPA in an IPD circuit</vt:lpstr>
      <vt:lpstr>Example of simulated quench and FPA in 600 A circuits</vt:lpstr>
      <vt:lpstr>Example of simulated quench and FPA in a 600 A undulator circuit -1</vt:lpstr>
      <vt:lpstr>Example of simulated quench and FPA in a 600 A undulator circuit -2</vt:lpstr>
      <vt:lpstr>Example of simulated quench and FPA in a 600 A undulator circuit -3</vt:lpstr>
      <vt:lpstr>Example of simulated quench in a 120 A circuit</vt:lpstr>
      <vt:lpstr>Simulated electrical, magnetic, thermal model of persistent currents</vt:lpstr>
      <vt:lpstr>HL-LHC TRANSIENTS</vt:lpstr>
      <vt:lpstr>MQXFBP2 trimmed powering tests      -1</vt:lpstr>
      <vt:lpstr>MQXFBP2 trimmed powering tests      -2</vt:lpstr>
      <vt:lpstr>Effect of non-uniform RRR within the Nb3Sn/Cu wire</vt:lpstr>
      <vt:lpstr>HL-LHC Inner Triplet circuit simulations</vt:lpstr>
      <vt:lpstr>Simulations of an intermittent short-circuit in an 11 T dipole magnet</vt:lpstr>
      <vt:lpstr>STEAM USERS</vt:lpstr>
      <vt:lpstr>PowerPoint Presentation</vt:lpstr>
      <vt:lpstr>SOME HIGHLIGHTS FROM 2022</vt:lpstr>
      <vt:lpstr>Some highlights from 2022</vt:lpstr>
      <vt:lpstr>WHY STEAM COULD BE USEFUL FOR YOU</vt:lpstr>
      <vt:lpstr>Why STEAM could be useful to YOU</vt:lpstr>
      <vt:lpstr>PowerPoint Presentation</vt:lpstr>
      <vt:lpstr>PowerPoint Presentation</vt:lpstr>
      <vt:lpstr>Useful links</vt:lpstr>
      <vt:lpstr>ANNEX</vt:lpstr>
      <vt:lpstr>Examples of what STEAM models were used for in 2021</vt:lpstr>
      <vt:lpstr>Examples of what STEAM models were used for in 2021</vt:lpstr>
      <vt:lpstr>STEAM superconducting circuit library</vt:lpstr>
      <vt:lpstr>Example of simulated quench and FPA in an RQ circuit</vt:lpstr>
      <vt:lpstr>Example of unusual transient to analyze – quench in RU.R4</vt:lpstr>
      <vt:lpstr>Some topics worked on in 2022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Emmanuele Ravaioli;Mariusz Wozniak</dc:creator>
  <cp:lastModifiedBy>Emmanuele Ravaioli</cp:lastModifiedBy>
  <cp:revision>3198</cp:revision>
  <cp:lastPrinted>2020-07-17T12:03:32Z</cp:lastPrinted>
  <dcterms:created xsi:type="dcterms:W3CDTF">2017-06-18T14:15:32Z</dcterms:created>
  <dcterms:modified xsi:type="dcterms:W3CDTF">2022-07-19T08:01:27Z</dcterms:modified>
</cp:coreProperties>
</file>