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8" r:id="rId3"/>
    <p:sldId id="893" r:id="rId4"/>
    <p:sldId id="894" r:id="rId5"/>
  </p:sldIdLst>
  <p:sldSz cx="10048875" cy="7543800"/>
  <p:notesSz cx="6858000" cy="9144000"/>
  <p:defaultTextStyle>
    <a:defPPr>
      <a:defRPr lang="en-US"/>
    </a:defPPr>
    <a:lvl1pPr marL="0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6">
          <p15:clr>
            <a:srgbClr val="A4A3A4"/>
          </p15:clr>
        </p15:guide>
        <p15:guide id="2" pos="31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3"/>
    <p:restoredTop sz="96201" autoAdjust="0"/>
  </p:normalViewPr>
  <p:slideViewPr>
    <p:cSldViewPr snapToGrid="0" snapToObjects="1">
      <p:cViewPr varScale="1">
        <p:scale>
          <a:sx n="88" d="100"/>
          <a:sy n="88" d="100"/>
        </p:scale>
        <p:origin x="894" y="72"/>
      </p:cViewPr>
      <p:guideLst>
        <p:guide orient="horz" pos="2376"/>
        <p:guide pos="3165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3" d="100"/>
          <a:sy n="83" d="100"/>
        </p:scale>
        <p:origin x="280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o Statera" userId="14834cdb-0591-4458-a932-529965d1d44f" providerId="ADAL" clId="{A6669CFD-529C-447B-AAB2-4A377FFD2DAB}"/>
    <pc:docChg chg="modSld">
      <pc:chgData name="Marco Statera" userId="14834cdb-0591-4458-a932-529965d1d44f" providerId="ADAL" clId="{A6669CFD-529C-447B-AAB2-4A377FFD2DAB}" dt="2022-09-15T13:30:02.743" v="27" actId="20577"/>
      <pc:docMkLst>
        <pc:docMk/>
      </pc:docMkLst>
      <pc:sldChg chg="modSp mod">
        <pc:chgData name="Marco Statera" userId="14834cdb-0591-4458-a932-529965d1d44f" providerId="ADAL" clId="{A6669CFD-529C-447B-AAB2-4A377FFD2DAB}" dt="2022-09-15T13:30:02.743" v="27" actId="20577"/>
        <pc:sldMkLst>
          <pc:docMk/>
          <pc:sldMk cId="1165043479" sldId="894"/>
        </pc:sldMkLst>
        <pc:spChg chg="mod">
          <ac:chgData name="Marco Statera" userId="14834cdb-0591-4458-a932-529965d1d44f" providerId="ADAL" clId="{A6669CFD-529C-447B-AAB2-4A377FFD2DAB}" dt="2022-09-15T13:30:02.743" v="27" actId="20577"/>
          <ac:spMkLst>
            <pc:docMk/>
            <pc:sldMk cId="1165043479" sldId="894"/>
            <ac:spMk id="6" creationId="{F3D94FC5-8531-1DE1-1F1E-07694CDF4AFE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9ACA-DEC3-AA45-9F3D-711E8305F27A}" type="datetimeFigureOut">
              <a:rPr lang="en-US" smtClean="0"/>
              <a:pPr/>
              <a:t>9/15/2022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A23EF-28B7-D145-AC45-281AC1EA9358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75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65F0-A2DE-4E4A-9848-BF0CECDED098}" type="datetimeFigureOut">
              <a:rPr lang="en-US" smtClean="0"/>
              <a:pPr/>
              <a:t>9/15/2022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09AB-2363-E749-A904-2C531265188C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009AB-2363-E749-A904-2C531265188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968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666" y="2343471"/>
            <a:ext cx="8541544" cy="1617028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4274820"/>
            <a:ext cx="7034213" cy="19278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3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07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09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1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15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7569"/>
            <a:ext cx="10048875" cy="5655056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6722" y="0"/>
            <a:ext cx="1242153" cy="12433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A1F4F31D-E0D8-C142-85CC-A2B9B45285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84BE79A-5CCC-6749-B39C-990D0CD0C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5434" y="302102"/>
            <a:ext cx="2260997" cy="6436678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445" y="302102"/>
            <a:ext cx="6615509" cy="6436678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A1C743D6-C988-2A42-9864-0141B341C2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3D824FF-8337-0F4D-BE9A-E253AD027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7219015"/>
            <a:ext cx="524675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92" y="4847606"/>
            <a:ext cx="8541544" cy="1498283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792" y="3197389"/>
            <a:ext cx="8541544" cy="165020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191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382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57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076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0956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14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1339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153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C1474DA5-4EE1-8D49-8EE2-66B3F0D0FA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BEE51CF-A902-1543-AC02-F6C1696A6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446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8178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pic>
        <p:nvPicPr>
          <p:cNvPr id="8" name="Image 8" descr="MUON-Slide-graphBase-pagebottom.jpg">
            <a:extLst>
              <a:ext uri="{FF2B5EF4-FFF2-40B4-BE49-F238E27FC236}">
                <a16:creationId xmlns:a16="http://schemas.microsoft.com/office/drawing/2014/main" id="{66A3278E-83C5-2643-9C82-E200A017DAA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E3D4397-12F1-2C40-8CCD-50326F061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4" y="1688626"/>
            <a:ext cx="4439998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444" y="2392369"/>
            <a:ext cx="4439998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4689" y="1688626"/>
            <a:ext cx="4441743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4689" y="2392369"/>
            <a:ext cx="4441743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pic>
        <p:nvPicPr>
          <p:cNvPr id="10" name="Image 8" descr="MUON-Slide-graphBase-pagebottom.jpg">
            <a:extLst>
              <a:ext uri="{FF2B5EF4-FFF2-40B4-BE49-F238E27FC236}">
                <a16:creationId xmlns:a16="http://schemas.microsoft.com/office/drawing/2014/main" id="{726B7765-B57A-FB4C-BCE4-57BC4B9277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5F4C628-DB8D-6A44-9AA3-6B48FCA00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pic>
        <p:nvPicPr>
          <p:cNvPr id="6" name="Image 8" descr="MUON-Slide-graphBase-pagebottom.jpg">
            <a:extLst>
              <a:ext uri="{FF2B5EF4-FFF2-40B4-BE49-F238E27FC236}">
                <a16:creationId xmlns:a16="http://schemas.microsoft.com/office/drawing/2014/main" id="{95AF1C7C-07D4-1044-AFB7-9599D430FB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C7CAB63-F160-D34B-9204-3C8727E0F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 descr="MUON-Slide-graphBase-pagebottom.jpg">
            <a:extLst>
              <a:ext uri="{FF2B5EF4-FFF2-40B4-BE49-F238E27FC236}">
                <a16:creationId xmlns:a16="http://schemas.microsoft.com/office/drawing/2014/main" id="{096CF16F-6C42-DD48-A9C5-5B6C43FA5B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66EA7-04C0-F245-B743-47B1D9793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0355"/>
            <a:ext cx="3306010" cy="12782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8832" y="300360"/>
            <a:ext cx="5617600" cy="643842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445" y="1578626"/>
            <a:ext cx="3306010" cy="5160169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pic>
        <p:nvPicPr>
          <p:cNvPr id="8" name="Image 8" descr="MUON-Slide-graphBase-pagebottom.jpg">
            <a:extLst>
              <a:ext uri="{FF2B5EF4-FFF2-40B4-BE49-F238E27FC236}">
                <a16:creationId xmlns:a16="http://schemas.microsoft.com/office/drawing/2014/main" id="{AA1D0C67-E0CE-2947-A141-00755D970F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FD3EC74-02B1-4F4F-9155-11943E3D7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9652" y="5280660"/>
            <a:ext cx="6029325" cy="6234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69652" y="674053"/>
            <a:ext cx="6029325" cy="4526280"/>
          </a:xfrm>
        </p:spPr>
        <p:txBody>
          <a:bodyPr/>
          <a:lstStyle>
            <a:lvl1pPr marL="0" indent="0">
              <a:buNone/>
              <a:defRPr sz="3500"/>
            </a:lvl1pPr>
            <a:lvl2pPr marL="501915" indent="0">
              <a:buNone/>
              <a:defRPr sz="3100"/>
            </a:lvl2pPr>
            <a:lvl3pPr marL="1003828" indent="0">
              <a:buNone/>
              <a:defRPr sz="2600"/>
            </a:lvl3pPr>
            <a:lvl4pPr marL="1505744" indent="0">
              <a:buNone/>
              <a:defRPr sz="2200"/>
            </a:lvl4pPr>
            <a:lvl5pPr marL="2007654" indent="0">
              <a:buNone/>
              <a:defRPr sz="2200"/>
            </a:lvl5pPr>
            <a:lvl6pPr marL="2509567" indent="0">
              <a:buNone/>
              <a:defRPr sz="2200"/>
            </a:lvl6pPr>
            <a:lvl7pPr marL="3011485" indent="0">
              <a:buNone/>
              <a:defRPr sz="2200"/>
            </a:lvl7pPr>
            <a:lvl8pPr marL="3513397" indent="0">
              <a:buNone/>
              <a:defRPr sz="2200"/>
            </a:lvl8pPr>
            <a:lvl9pPr marL="4015309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9652" y="5904072"/>
            <a:ext cx="6029325" cy="885348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pic>
        <p:nvPicPr>
          <p:cNvPr id="8" name="Image 8" descr="MUON-Slide-graphBase-pagebottom.jpg">
            <a:extLst>
              <a:ext uri="{FF2B5EF4-FFF2-40B4-BE49-F238E27FC236}">
                <a16:creationId xmlns:a16="http://schemas.microsoft.com/office/drawing/2014/main" id="{F52ACD8E-AAEC-244E-93A8-535C71051C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08EF3F-F884-6740-BC9B-FBFB18E6D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  <a:prstGeom prst="rect">
            <a:avLst/>
          </a:prstGeom>
        </p:spPr>
        <p:txBody>
          <a:bodyPr vert="horz" lIns="100381" tIns="50191" rIns="100381" bIns="50191" rtlCol="0" anchor="ctr">
            <a:normAutofit/>
          </a:bodyPr>
          <a:lstStyle/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929" y="949962"/>
            <a:ext cx="9185504" cy="5788834"/>
          </a:xfrm>
          <a:prstGeom prst="rect">
            <a:avLst/>
          </a:prstGeom>
        </p:spPr>
        <p:txBody>
          <a:bodyPr vert="horz" lIns="100381" tIns="50191" rIns="100381" bIns="50191" rtlCol="0">
            <a:normAutofit/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en-US" dirty="0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9817" y="1"/>
            <a:ext cx="949062" cy="949960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404F0A8-E2D0-6541-B4C3-0626628F80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501915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6435" indent="-376435" algn="l" defTabSz="501915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5610" indent="-313697" algn="l" defTabSz="501915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4782" indent="-250955" algn="l" defTabSz="501915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56699" indent="-250955" algn="l" defTabSz="501915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58613" indent="-250955" algn="l" defTabSz="501915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0518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244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4352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6626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191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3828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574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765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56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148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339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5309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3311" y="2360786"/>
            <a:ext cx="8035046" cy="2902590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Muon Collider </a:t>
            </a:r>
            <a:br>
              <a:rPr lang="en-US" sz="4400" dirty="0"/>
            </a:br>
            <a:r>
              <a:rPr lang="en-US" sz="4400" dirty="0"/>
              <a:t>EU Design Study – WP7 Task 2</a:t>
            </a:r>
            <a:br>
              <a:rPr lang="en-US" sz="4400" dirty="0"/>
            </a:br>
            <a:r>
              <a:rPr lang="en-US" sz="4400" dirty="0"/>
              <a:t>Target, Capture and Cooling Magnets</a:t>
            </a:r>
            <a:br>
              <a:rPr lang="en-US" sz="4400" dirty="0"/>
            </a:br>
            <a:br>
              <a:rPr lang="en-US" sz="4400" dirty="0"/>
            </a:br>
            <a:r>
              <a:rPr lang="en-US" sz="4400" dirty="0">
                <a:solidFill>
                  <a:schemeClr val="tx2">
                    <a:lumMod val="75000"/>
                  </a:schemeClr>
                </a:solidFill>
              </a:rPr>
              <a:t>R&amp;D on HTS conductor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6132846"/>
            <a:ext cx="7034213" cy="572765"/>
          </a:xfrm>
        </p:spPr>
        <p:txBody>
          <a:bodyPr>
            <a:normAutofit fontScale="92500" lnSpcReduction="20000"/>
          </a:bodyPr>
          <a:lstStyle/>
          <a:p>
            <a:r>
              <a:rPr lang="en-US" sz="1800" dirty="0"/>
              <a:t>M. Statera</a:t>
            </a:r>
          </a:p>
          <a:p>
            <a:r>
              <a:rPr lang="en-US" sz="1800" dirty="0"/>
              <a:t>15.9.2022</a:t>
            </a:r>
          </a:p>
          <a:p>
            <a:pPr algn="l"/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9099816" y="7306327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A3671-F177-3A4A-B67F-D022C7A27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Task 2 - </a:t>
            </a:r>
            <a:r>
              <a:rPr lang="en-US" sz="2700" dirty="0"/>
              <a:t>Target, Capture and Cooling Magnets (MC.HFM.SOL)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1F66E-A8AE-FD4F-9D88-81EA398A8F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What is the maximum field that can be achieved in HF (target 20 T) and UHF (target 40…60 T) solenoids ?</a:t>
            </a:r>
          </a:p>
          <a:p>
            <a:r>
              <a:rPr lang="en-US" sz="3600" dirty="0">
                <a:solidFill>
                  <a:srgbClr val="FF0000"/>
                </a:solidFill>
              </a:rPr>
              <a:t>What is the R&amp;D required to reach such field ?</a:t>
            </a:r>
          </a:p>
          <a:p>
            <a:pPr marL="501913" lvl="1" indent="0">
              <a:buNone/>
            </a:pPr>
            <a:endParaRPr lang="en-US" dirty="0"/>
          </a:p>
          <a:p>
            <a:pPr marL="501913" lvl="1" indent="0">
              <a:buNone/>
            </a:pPr>
            <a:r>
              <a:rPr lang="en-US" dirty="0">
                <a:highlight>
                  <a:srgbClr val="00FFFF"/>
                </a:highlight>
              </a:rPr>
              <a:t>A</a:t>
            </a:r>
            <a:r>
              <a:rPr lang="en-US" dirty="0"/>
              <a:t> Review concepts and options for the target and final cooling solenoid (Hybrid/HTS only – Is  Bi-2212 an option?)</a:t>
            </a:r>
          </a:p>
          <a:p>
            <a:pPr marL="501913" lvl="1" indent="0">
              <a:buNone/>
            </a:pPr>
            <a:r>
              <a:rPr lang="en-US" dirty="0">
                <a:highlight>
                  <a:srgbClr val="FF00FF"/>
                </a:highlight>
              </a:rPr>
              <a:t>B</a:t>
            </a:r>
            <a:r>
              <a:rPr lang="en-US" dirty="0"/>
              <a:t> Establish mechanical and protection limits of HF and UHF solenoids, in particular HTS tapes (internal adhesion, internal resistance, mechanical properties, radiation resistance)</a:t>
            </a:r>
          </a:p>
          <a:p>
            <a:pPr lvl="2"/>
            <a:r>
              <a:rPr lang="en-US" dirty="0"/>
              <a:t>Instrument and test crucial properties on existing or new set-ups in order to establish the “technology reach”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812B1-C2C4-B345-9A5D-5FB888E69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600" smtClean="0"/>
              <a:pPr/>
              <a:t>2</a:t>
            </a:fld>
            <a:endParaRPr lang="en-US" sz="1600" dirty="0"/>
          </a:p>
        </p:txBody>
      </p:sp>
      <p:pic>
        <p:nvPicPr>
          <p:cNvPr id="8" name="Picture 2" descr="Welcome page to Muon Collider website | International Muon Collider Design  Study">
            <a:extLst>
              <a:ext uri="{FF2B5EF4-FFF2-40B4-BE49-F238E27FC236}">
                <a16:creationId xmlns:a16="http://schemas.microsoft.com/office/drawing/2014/main" id="{99D8C753-21FA-A94B-AE5F-E5098A3270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85"/>
          <a:stretch/>
        </p:blipFill>
        <p:spPr bwMode="auto">
          <a:xfrm>
            <a:off x="8885704" y="45685"/>
            <a:ext cx="1118362" cy="71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E315DE02-41AE-A29E-B3C7-4992B43E83A5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6764215" y="6178062"/>
            <a:ext cx="851590" cy="243177"/>
          </a:xfrm>
          <a:prstGeom prst="straightConnector1">
            <a:avLst/>
          </a:prstGeom>
          <a:ln w="76200">
            <a:solidFill>
              <a:schemeClr val="tx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3669444-6A3F-1F27-0E11-3961B938CE72}"/>
              </a:ext>
            </a:extLst>
          </p:cNvPr>
          <p:cNvSpPr txBox="1"/>
          <p:nvPr/>
        </p:nvSpPr>
        <p:spPr>
          <a:xfrm>
            <a:off x="7615805" y="5913407"/>
            <a:ext cx="21931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tx2"/>
                </a:solidFill>
              </a:rPr>
              <a:t>Collaboration to high field </a:t>
            </a:r>
            <a:r>
              <a:rPr lang="it-IT" dirty="0" err="1">
                <a:solidFill>
                  <a:schemeClr val="tx2"/>
                </a:solidFill>
              </a:rPr>
              <a:t>inserts</a:t>
            </a:r>
            <a:r>
              <a:rPr lang="it-IT" dirty="0">
                <a:solidFill>
                  <a:schemeClr val="tx2"/>
                </a:solidFill>
              </a:rPr>
              <a:t> for </a:t>
            </a:r>
            <a:r>
              <a:rPr lang="it-IT" dirty="0" err="1">
                <a:solidFill>
                  <a:schemeClr val="tx2"/>
                </a:solidFill>
              </a:rPr>
              <a:t>tests</a:t>
            </a:r>
            <a:r>
              <a:rPr lang="it-IT" dirty="0">
                <a:solidFill>
                  <a:schemeClr val="tx2"/>
                </a:solidFill>
              </a:rPr>
              <a:t> 30 T - 40 T</a:t>
            </a:r>
          </a:p>
        </p:txBody>
      </p:sp>
    </p:spTree>
    <p:extLst>
      <p:ext uri="{BB962C8B-B14F-4D97-AF65-F5344CB8AC3E}">
        <p14:creationId xmlns:p14="http://schemas.microsoft.com/office/powerpoint/2010/main" val="2256495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A3671-F177-3A4A-B67F-D022C7A27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Task 2 - </a:t>
            </a:r>
            <a:r>
              <a:rPr lang="en-US" sz="2700" dirty="0"/>
              <a:t>Target, Capture and Cooling Magnets (MC.HFM.SOL)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1F66E-A8AE-FD4F-9D88-81EA398A8F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2942" y="1049867"/>
            <a:ext cx="4771495" cy="6019799"/>
          </a:xfrm>
        </p:spPr>
        <p:txBody>
          <a:bodyPr>
            <a:normAutofit fontScale="92500" lnSpcReduction="10000"/>
          </a:bodyPr>
          <a:lstStyle/>
          <a:p>
            <a:r>
              <a:rPr lang="en-US" sz="1600" dirty="0"/>
              <a:t>CERN-EP</a:t>
            </a:r>
          </a:p>
          <a:p>
            <a:pPr lvl="1"/>
            <a:r>
              <a:rPr lang="en-US" sz="1400" dirty="0">
                <a:highlight>
                  <a:srgbClr val="00FFFF"/>
                </a:highlight>
              </a:rPr>
              <a:t>Contribution to development of HTS technology for UHF solenoids</a:t>
            </a:r>
          </a:p>
          <a:p>
            <a:pPr lvl="1"/>
            <a:r>
              <a:rPr lang="en-US" sz="1400" dirty="0"/>
              <a:t>Contact person: A. </a:t>
            </a:r>
            <a:r>
              <a:rPr lang="en-US" sz="1400" dirty="0" err="1"/>
              <a:t>Dudarev</a:t>
            </a:r>
            <a:endParaRPr lang="en-US" sz="1400" dirty="0"/>
          </a:p>
          <a:p>
            <a:r>
              <a:rPr lang="en-US" sz="1600" dirty="0"/>
              <a:t>LNCMI</a:t>
            </a:r>
          </a:p>
          <a:p>
            <a:pPr lvl="1"/>
            <a:r>
              <a:rPr lang="en-US" sz="1400" dirty="0"/>
              <a:t>Contribution to target and cooling solenoid design and development</a:t>
            </a:r>
          </a:p>
          <a:p>
            <a:pPr lvl="2"/>
            <a:r>
              <a:rPr lang="en-US" sz="1100" dirty="0">
                <a:highlight>
                  <a:srgbClr val="00FFFF"/>
                </a:highlight>
              </a:rPr>
              <a:t>Power balance and optimization of a hybrid target solenoid</a:t>
            </a:r>
          </a:p>
          <a:p>
            <a:pPr lvl="2"/>
            <a:r>
              <a:rPr lang="en-US" sz="1100" dirty="0">
                <a:highlight>
                  <a:srgbClr val="FF00FF"/>
                </a:highlight>
              </a:rPr>
              <a:t>Support for testing in LNCMI HF test facilities </a:t>
            </a:r>
            <a:r>
              <a:rPr lang="en-US" sz="1100" dirty="0"/>
              <a:t>(samples and coils)</a:t>
            </a:r>
          </a:p>
          <a:p>
            <a:pPr lvl="1"/>
            <a:r>
              <a:rPr lang="en-US" sz="1400" dirty="0"/>
              <a:t>Contact person: Dr. X. </a:t>
            </a:r>
            <a:r>
              <a:rPr lang="en-US" sz="1400" dirty="0" err="1"/>
              <a:t>Chaud</a:t>
            </a:r>
            <a:r>
              <a:rPr lang="en-US" sz="1400" dirty="0"/>
              <a:t>, Dr. F. </a:t>
            </a:r>
            <a:r>
              <a:rPr lang="en-US" sz="1400" dirty="0" err="1"/>
              <a:t>Debray</a:t>
            </a:r>
            <a:r>
              <a:rPr lang="en-US" sz="1400" dirty="0"/>
              <a:t> </a:t>
            </a:r>
          </a:p>
          <a:p>
            <a:r>
              <a:rPr lang="en-US" sz="1600" dirty="0"/>
              <a:t>PSI</a:t>
            </a:r>
          </a:p>
          <a:p>
            <a:pPr lvl="1"/>
            <a:r>
              <a:rPr lang="en-US" sz="1400" dirty="0"/>
              <a:t>Contribution to target and cooling solenoids design and technology R&amp;D</a:t>
            </a:r>
          </a:p>
          <a:p>
            <a:pPr lvl="2"/>
            <a:r>
              <a:rPr lang="en-US" sz="1100" dirty="0">
                <a:highlight>
                  <a:srgbClr val="FF00FF"/>
                </a:highlight>
              </a:rPr>
              <a:t>Instrumentation and analysis of NI coils </a:t>
            </a:r>
            <a:r>
              <a:rPr lang="en-US" sz="1100" dirty="0"/>
              <a:t>(in synergy with other projects that provide the coils)</a:t>
            </a:r>
          </a:p>
          <a:p>
            <a:pPr lvl="2"/>
            <a:r>
              <a:rPr lang="en-US" sz="1100" dirty="0">
                <a:highlight>
                  <a:srgbClr val="00FFFF"/>
                </a:highlight>
              </a:rPr>
              <a:t>Powered samples to test mechanical limitations </a:t>
            </a:r>
            <a:r>
              <a:rPr lang="en-US" sz="1100" dirty="0"/>
              <a:t>(NOTE: need to brainstorm)</a:t>
            </a:r>
          </a:p>
          <a:p>
            <a:pPr lvl="2"/>
            <a:r>
              <a:rPr lang="en-US" sz="1100" dirty="0"/>
              <a:t>Integrated conceptual target-magnet design, in close iteration loops with particle-shower simulations</a:t>
            </a:r>
          </a:p>
          <a:p>
            <a:pPr lvl="1"/>
            <a:r>
              <a:rPr lang="en-US" sz="1400" dirty="0"/>
              <a:t>Contact person: Dr. B. </a:t>
            </a:r>
            <a:r>
              <a:rPr lang="en-US" sz="1400" dirty="0" err="1"/>
              <a:t>Auchmann</a:t>
            </a:r>
            <a:endParaRPr lang="en-US" sz="1400" dirty="0"/>
          </a:p>
          <a:p>
            <a:r>
              <a:rPr lang="en-US" sz="1600" dirty="0"/>
              <a:t>University of Geneva</a:t>
            </a:r>
          </a:p>
          <a:p>
            <a:pPr lvl="1"/>
            <a:r>
              <a:rPr lang="en-US" sz="1400" dirty="0"/>
              <a:t>Measurements in support to R&amp;D on HTS</a:t>
            </a:r>
          </a:p>
          <a:p>
            <a:pPr lvl="2"/>
            <a:r>
              <a:rPr lang="en-US" sz="1100" dirty="0">
                <a:highlight>
                  <a:srgbClr val="FF00FF"/>
                </a:highlight>
              </a:rPr>
              <a:t>Electro-Mechanical characterization and limits at high field </a:t>
            </a:r>
            <a:r>
              <a:rPr lang="en-US" sz="1100" dirty="0"/>
              <a:t>(NOTE: need to brainstorm)</a:t>
            </a:r>
          </a:p>
          <a:p>
            <a:pPr lvl="1"/>
            <a:r>
              <a:rPr lang="en-US" sz="1400" dirty="0"/>
              <a:t>Contact person: Prof. C. </a:t>
            </a:r>
            <a:r>
              <a:rPr lang="en-US" sz="1400" dirty="0" err="1"/>
              <a:t>Senatore</a:t>
            </a:r>
            <a:endParaRPr lang="en-US" sz="1400" dirty="0"/>
          </a:p>
          <a:p>
            <a:r>
              <a:rPr lang="en-US" sz="1600" dirty="0"/>
              <a:t>INFN LASA </a:t>
            </a:r>
          </a:p>
          <a:p>
            <a:pPr lvl="1"/>
            <a:r>
              <a:rPr lang="en-US" sz="1100" dirty="0">
                <a:highlight>
                  <a:srgbClr val="FF00FF"/>
                </a:highlight>
              </a:rPr>
              <a:t>Critical current measurement</a:t>
            </a:r>
          </a:p>
          <a:p>
            <a:pPr lvl="1"/>
            <a:r>
              <a:rPr lang="en-US" sz="1100" dirty="0"/>
              <a:t>Contact person: Dr. Marco Statera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E79D2B-81F9-E345-84A6-F36183C004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8178" y="1049868"/>
            <a:ext cx="4895888" cy="6019798"/>
          </a:xfrm>
        </p:spPr>
        <p:txBody>
          <a:bodyPr>
            <a:normAutofit fontScale="92500" lnSpcReduction="10000"/>
          </a:bodyPr>
          <a:lstStyle/>
          <a:p>
            <a:r>
              <a:rPr lang="en-US" sz="1600" dirty="0"/>
              <a:t>University of Southampton</a:t>
            </a:r>
          </a:p>
          <a:p>
            <a:pPr lvl="1"/>
            <a:r>
              <a:rPr lang="en-US" sz="1400" dirty="0">
                <a:highlight>
                  <a:srgbClr val="00FFFF"/>
                </a:highlight>
              </a:rPr>
              <a:t>Design of solenoids </a:t>
            </a:r>
            <a:r>
              <a:rPr lang="en-US" sz="1400" dirty="0"/>
              <a:t>and </a:t>
            </a:r>
            <a:r>
              <a:rPr lang="en-US" sz="1400" dirty="0">
                <a:highlight>
                  <a:srgbClr val="FF00FF"/>
                </a:highlight>
              </a:rPr>
              <a:t>measurement of HTS properties</a:t>
            </a:r>
          </a:p>
          <a:p>
            <a:pPr lvl="1"/>
            <a:r>
              <a:rPr lang="en-US" sz="1400" dirty="0"/>
              <a:t>Test in background field (10 T, 110 mm)</a:t>
            </a:r>
          </a:p>
          <a:p>
            <a:pPr lvl="1"/>
            <a:r>
              <a:rPr lang="en-US" sz="1400" dirty="0"/>
              <a:t>Contact person: Prof. Y. Yang</a:t>
            </a:r>
          </a:p>
          <a:p>
            <a:r>
              <a:rPr lang="en-US" sz="1600" dirty="0"/>
              <a:t>University of Twente</a:t>
            </a:r>
          </a:p>
          <a:p>
            <a:pPr lvl="1"/>
            <a:r>
              <a:rPr lang="en-GB" sz="1400" dirty="0"/>
              <a:t>Contribute to the design and conductor effort</a:t>
            </a:r>
          </a:p>
          <a:p>
            <a:pPr lvl="2"/>
            <a:r>
              <a:rPr lang="en-US" sz="1100" dirty="0"/>
              <a:t>HTS conductor design (both </a:t>
            </a:r>
            <a:r>
              <a:rPr lang="en-US" sz="1100" dirty="0" err="1"/>
              <a:t>ReBCO</a:t>
            </a:r>
            <a:r>
              <a:rPr lang="en-US" sz="1100" dirty="0"/>
              <a:t> and B2223) at the level of basic strand/tape, shape optimization and reinforcements</a:t>
            </a:r>
          </a:p>
          <a:p>
            <a:pPr lvl="2"/>
            <a:r>
              <a:rPr lang="en-US" sz="1100" dirty="0"/>
              <a:t>HTS smart innovative cabling to allow for higher current, current sharing redundancy and quench protection</a:t>
            </a:r>
          </a:p>
          <a:p>
            <a:pPr lvl="2"/>
            <a:r>
              <a:rPr lang="en-US" sz="1100" dirty="0">
                <a:highlight>
                  <a:srgbClr val="FF00FF"/>
                </a:highlight>
              </a:rPr>
              <a:t>HTS conductor characterization/review for limiting strain and cycling degradation</a:t>
            </a:r>
          </a:p>
          <a:p>
            <a:pPr lvl="2"/>
            <a:r>
              <a:rPr lang="en-US" sz="1100" dirty="0"/>
              <a:t>HTS coil windings with controlled resistance to smartly balance conflicting requirements of ramp loss and quench stability</a:t>
            </a:r>
          </a:p>
          <a:p>
            <a:pPr lvl="1"/>
            <a:r>
              <a:rPr lang="en-US" sz="1400" dirty="0"/>
              <a:t>Contact person: Prof. H. ten Kate (initial), Prof. A. </a:t>
            </a:r>
            <a:r>
              <a:rPr lang="en-US" sz="1400" dirty="0" err="1"/>
              <a:t>Kario</a:t>
            </a:r>
            <a:endParaRPr lang="en-US" sz="1400" dirty="0"/>
          </a:p>
          <a:p>
            <a:r>
              <a:rPr lang="en-US" sz="1600" dirty="0"/>
              <a:t>CEA</a:t>
            </a:r>
          </a:p>
          <a:p>
            <a:pPr lvl="1"/>
            <a:r>
              <a:rPr lang="en-US" sz="1400" dirty="0">
                <a:highlight>
                  <a:srgbClr val="00FFFF"/>
                </a:highlight>
              </a:rPr>
              <a:t>Specific interest in target and final cooling solenoid</a:t>
            </a:r>
          </a:p>
          <a:p>
            <a:pPr lvl="1"/>
            <a:r>
              <a:rPr lang="en-US" sz="1400" dirty="0"/>
              <a:t>Contact person: Dr. L. </a:t>
            </a:r>
            <a:r>
              <a:rPr lang="en-US" sz="1400" dirty="0" err="1"/>
              <a:t>Quettier</a:t>
            </a:r>
            <a:endParaRPr lang="en-US" sz="1400" dirty="0"/>
          </a:p>
          <a:p>
            <a:r>
              <a:rPr lang="en-US" sz="1600" dirty="0"/>
              <a:t>KIT (associate)</a:t>
            </a:r>
          </a:p>
          <a:p>
            <a:pPr lvl="1"/>
            <a:r>
              <a:rPr lang="en-US" sz="1400" dirty="0"/>
              <a:t>Specific interest in cooling solenoid and HTS tape</a:t>
            </a:r>
          </a:p>
          <a:p>
            <a:pPr lvl="1"/>
            <a:r>
              <a:rPr lang="en-US" sz="1400" dirty="0"/>
              <a:t>Contact person: Dr. T. Arndt</a:t>
            </a:r>
          </a:p>
          <a:p>
            <a:r>
              <a:rPr lang="en-US" sz="1600" dirty="0"/>
              <a:t>KEK (associate)</a:t>
            </a:r>
          </a:p>
          <a:p>
            <a:pPr lvl="1"/>
            <a:r>
              <a:rPr lang="en-US" sz="1400" dirty="0"/>
              <a:t>Share design experience of capture magnets at J-PARC</a:t>
            </a:r>
          </a:p>
          <a:p>
            <a:pPr lvl="1"/>
            <a:r>
              <a:rPr lang="en-US" sz="1400" dirty="0"/>
              <a:t>Contact person: Dr. T. </a:t>
            </a:r>
            <a:r>
              <a:rPr lang="en-US" sz="1400" dirty="0" err="1"/>
              <a:t>Ogitsu</a:t>
            </a:r>
            <a:endParaRPr lang="en-US" sz="1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812B1-C2C4-B345-9A5D-5FB888E69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600" smtClean="0"/>
              <a:pPr/>
              <a:t>3</a:t>
            </a:fld>
            <a:endParaRPr lang="en-US" sz="1600" dirty="0"/>
          </a:p>
        </p:txBody>
      </p:sp>
      <p:pic>
        <p:nvPicPr>
          <p:cNvPr id="8" name="Picture 2" descr="Welcome page to Muon Collider website | International Muon Collider Design  Study">
            <a:extLst>
              <a:ext uri="{FF2B5EF4-FFF2-40B4-BE49-F238E27FC236}">
                <a16:creationId xmlns:a16="http://schemas.microsoft.com/office/drawing/2014/main" id="{99D8C753-21FA-A94B-AE5F-E5098A3270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85"/>
          <a:stretch/>
        </p:blipFill>
        <p:spPr bwMode="auto">
          <a:xfrm>
            <a:off x="8885704" y="45685"/>
            <a:ext cx="1118362" cy="71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4620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F326C81-C55B-DFD9-8AF9-560D9D18F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HTS </a:t>
            </a:r>
            <a:r>
              <a:rPr lang="it-IT" dirty="0" err="1"/>
              <a:t>characterization</a:t>
            </a:r>
            <a:r>
              <a:rPr lang="it-IT" dirty="0"/>
              <a:t>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988DEFF-C508-CD0A-71B1-307F52FB0C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2444" y="946197"/>
            <a:ext cx="4438253" cy="33916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3200" dirty="0"/>
              <a:t>HTS </a:t>
            </a:r>
            <a:r>
              <a:rPr lang="it-IT" sz="3200" dirty="0" err="1"/>
              <a:t>measurements</a:t>
            </a:r>
            <a:endParaRPr lang="it-IT" sz="3200" dirty="0"/>
          </a:p>
          <a:p>
            <a:r>
              <a:rPr lang="it-IT" sz="3200" dirty="0"/>
              <a:t> </a:t>
            </a:r>
            <a:r>
              <a:rPr lang="it-IT" sz="3200" dirty="0" err="1"/>
              <a:t>Where</a:t>
            </a:r>
            <a:r>
              <a:rPr lang="it-IT" sz="3200" dirty="0"/>
              <a:t> </a:t>
            </a:r>
          </a:p>
          <a:p>
            <a:pPr marL="0" indent="0">
              <a:buNone/>
            </a:pPr>
            <a:r>
              <a:rPr lang="it-IT" sz="3200" dirty="0"/>
              <a:t>PSI – </a:t>
            </a:r>
            <a:r>
              <a:rPr lang="it-IT" sz="3200" dirty="0" err="1"/>
              <a:t>UniGe</a:t>
            </a:r>
            <a:r>
              <a:rPr lang="it-IT" sz="3200" dirty="0"/>
              <a:t> – LASA – 	  Uni </a:t>
            </a:r>
            <a:r>
              <a:rPr lang="it-IT" sz="3200" dirty="0" err="1"/>
              <a:t>Sou</a:t>
            </a:r>
            <a:r>
              <a:rPr lang="it-IT" sz="3200" dirty="0"/>
              <a:t> – Uni </a:t>
            </a:r>
            <a:r>
              <a:rPr lang="it-IT" sz="3200" dirty="0" err="1"/>
              <a:t>Twe</a:t>
            </a:r>
            <a:r>
              <a:rPr lang="it-IT" sz="3200" dirty="0"/>
              <a:t> </a:t>
            </a:r>
          </a:p>
          <a:p>
            <a:r>
              <a:rPr lang="it-IT" sz="3200" dirty="0"/>
              <a:t>What</a:t>
            </a:r>
          </a:p>
          <a:p>
            <a:pPr marL="0" indent="0">
              <a:buNone/>
            </a:pPr>
            <a:r>
              <a:rPr lang="it-IT" sz="3200" dirty="0"/>
              <a:t>TBD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FC651EA-796B-6858-7E36-E982E1A8F4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8178" y="946197"/>
            <a:ext cx="4438253" cy="33916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3200" dirty="0" err="1"/>
              <a:t>Where</a:t>
            </a:r>
            <a:r>
              <a:rPr lang="it-IT" sz="3200" dirty="0"/>
              <a:t> are </a:t>
            </a:r>
            <a:r>
              <a:rPr lang="it-IT" sz="3200" dirty="0" err="1"/>
              <a:t>we</a:t>
            </a:r>
            <a:r>
              <a:rPr lang="it-IT" sz="3200" dirty="0"/>
              <a:t> testing </a:t>
            </a:r>
            <a:r>
              <a:rPr lang="it-IT" sz="3200" dirty="0" err="1"/>
              <a:t>at</a:t>
            </a:r>
            <a:r>
              <a:rPr lang="it-IT" sz="3200" dirty="0"/>
              <a:t> </a:t>
            </a:r>
            <a:r>
              <a:rPr lang="it-IT" sz="3200" dirty="0" err="1"/>
              <a:t>very</a:t>
            </a:r>
            <a:r>
              <a:rPr lang="it-IT" sz="3200" dirty="0"/>
              <a:t> high field? </a:t>
            </a:r>
          </a:p>
          <a:p>
            <a:r>
              <a:rPr lang="it-IT" sz="3200" dirty="0"/>
              <a:t>LNCMI? </a:t>
            </a:r>
          </a:p>
          <a:p>
            <a:r>
              <a:rPr lang="it-IT" sz="3200" dirty="0" err="1"/>
              <a:t>MagLab</a:t>
            </a:r>
            <a:r>
              <a:rPr lang="it-IT" sz="3200" dirty="0"/>
              <a:t> </a:t>
            </a:r>
            <a:r>
              <a:rPr lang="it-IT" sz="3200" dirty="0" err="1"/>
              <a:t>Tallahssee</a:t>
            </a:r>
            <a:r>
              <a:rPr lang="it-IT" sz="3200" dirty="0"/>
              <a:t>?</a:t>
            </a:r>
          </a:p>
          <a:p>
            <a:endParaRPr lang="it-IT" sz="32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4BBFE6B-AAF1-5B29-6CA8-6D5D85DCE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F3D94FC5-8531-1DE1-1F1E-07694CDF4AFE}"/>
              </a:ext>
            </a:extLst>
          </p:cNvPr>
          <p:cNvSpPr txBox="1">
            <a:spLocks/>
          </p:cNvSpPr>
          <p:nvPr/>
        </p:nvSpPr>
        <p:spPr>
          <a:xfrm>
            <a:off x="183998" y="4570911"/>
            <a:ext cx="8738887" cy="805005"/>
          </a:xfrm>
          <a:prstGeom prst="rect">
            <a:avLst/>
          </a:prstGeom>
        </p:spPr>
        <p:txBody>
          <a:bodyPr vert="horz" lIns="100381" tIns="50191" rIns="100381" bIns="50191" rtlCol="0" anchor="ctr">
            <a:normAutofit fontScale="97500"/>
          </a:bodyPr>
          <a:lstStyle>
            <a:lvl1pPr algn="ctr" defTabSz="501915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400" dirty="0" err="1"/>
              <a:t>Solenoid</a:t>
            </a:r>
            <a:r>
              <a:rPr lang="it-IT" sz="4400" dirty="0"/>
              <a:t> </a:t>
            </a:r>
            <a:r>
              <a:rPr lang="it-IT" sz="4400" dirty="0" err="1"/>
              <a:t>Conceptual</a:t>
            </a:r>
            <a:r>
              <a:rPr lang="it-IT" sz="4400"/>
              <a:t> Design</a:t>
            </a:r>
            <a:endParaRPr lang="it-IT" sz="4400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9FFD1464-FE2A-4B4C-3395-B1F3133F98AC}"/>
              </a:ext>
            </a:extLst>
          </p:cNvPr>
          <p:cNvSpPr txBox="1"/>
          <p:nvPr/>
        </p:nvSpPr>
        <p:spPr>
          <a:xfrm>
            <a:off x="502444" y="5520385"/>
            <a:ext cx="485914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Hybrid/HTS only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Is  Bi-2212 an option?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11650434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190711</TotalTime>
  <Words>584</Words>
  <Application>Microsoft Office PowerPoint</Application>
  <PresentationFormat>Personalizzato</PresentationFormat>
  <Paragraphs>70</Paragraphs>
  <Slides>4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Muon Collider  EU Design Study – WP7 Task 2 Target, Capture and Cooling Magnets  R&amp;D on HTS conductor </vt:lpstr>
      <vt:lpstr>Task 2 - Target, Capture and Cooling Magnets (MC.HFM.SOL)</vt:lpstr>
      <vt:lpstr>Task 2 - Target, Capture and Cooling Magnets (MC.HFM.SOL)</vt:lpstr>
      <vt:lpstr>HTS characterization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Marco Statera</cp:lastModifiedBy>
  <cp:revision>827</cp:revision>
  <cp:lastPrinted>2021-09-29T09:15:00Z</cp:lastPrinted>
  <dcterms:created xsi:type="dcterms:W3CDTF">2019-06-07T07:36:38Z</dcterms:created>
  <dcterms:modified xsi:type="dcterms:W3CDTF">2022-09-15T13:30:02Z</dcterms:modified>
</cp:coreProperties>
</file>