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34" autoAdjust="0"/>
    <p:restoredTop sz="95884"/>
  </p:normalViewPr>
  <p:slideViewPr>
    <p:cSldViewPr snapToGrid="0">
      <p:cViewPr varScale="1">
        <p:scale>
          <a:sx n="82" d="100"/>
          <a:sy n="82" d="100"/>
        </p:scale>
        <p:origin x="60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709834-BE8B-6712-4958-AF0FD670D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7ED10C-AEDC-2245-7D47-06EE4DB93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2927566-9B58-0841-C208-44DB9C65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EAD6D5-E5CF-17D3-A0E8-156441A5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241CCB-DA62-0A2F-C94F-5A046612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F8BC97-D015-8553-01DE-AF81F7DF5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61FAF1-2826-81B4-4407-6F8F1224C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05534E-92C8-EB3A-52BD-6561A8CAE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A3D7933-996B-FFBE-748F-8637E970D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4CE537-5D27-785B-ECEC-FD1C1A8F4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15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F846E92-3A13-C3F0-2D14-4E0115C873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44101A-D2F6-D281-8C59-FC3336DA4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F01AB1-FCB0-60F8-5DF3-658CA5B22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33DB82-2219-2056-002F-8BDE0DDB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0A20E1-8AB6-9413-D454-0C2748271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095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39B343-3074-D172-8024-D25E93EA8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D92251-CB4E-F6B9-6C51-4CDF20E3B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7F1C11-9F3F-A43F-E8C9-73B7A1D5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F0CC3E-4FC7-E9EF-A590-9AA221729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B90B0D-2EED-5B3C-C40D-5BF16174C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58E2D0-DB29-B8B2-092B-B6EC4E205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927D30-82D4-0938-DE46-025688A92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470B40-526D-7F27-6CD0-B8342E88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630FA2-1D74-0720-7E48-B3FBC94A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E7FE52-AF26-E392-3141-08429DD0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90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644444-C719-B7ED-5BFB-3346585B1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CE739F-757A-8100-EC7F-33B2B92AC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429E16F-253E-EF19-20C0-735C0DB92C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3E91F6-4EB6-9AE5-EFBF-FDD9F073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1CD95C-2F0E-97C9-B135-466279CDD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BA83547-3992-39FF-901D-CD249E97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7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04BCBF-C7C4-94BA-B6BA-DD44EA6FF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D9B4623-51E8-47C2-7793-A6F065252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804470-9D1C-5FA2-28C5-E445BAF0F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1A1EC36-C7EF-F995-FCDA-7E335551F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66A3372-3DD8-1E03-F32A-373EA5ACA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B652F54-FAF4-DF77-8CAC-736403BCB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15305F3-D6B9-4852-B5E5-61C78C971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F3526E4-7AA0-0ED9-087C-90E148836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46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83CA32-FBE7-5E5C-27A9-B14D5C5F3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48C4C3-89FF-650D-63C9-48E8F5293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CFA712D-AEAB-1D20-4492-D9E52955E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122FA8C-A839-6A80-87CD-157968882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62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A6582CE-BD65-3969-325F-4420F240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36CF0CC-A36C-FCDB-F1B5-548310ED1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97C68D-4096-42C6-69A8-18E5CA57A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96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FD83E5-4839-B2FE-8436-155BBD9E8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60CE44-1871-87AE-417F-0217DE886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2D70690-25BA-2EFE-D1D2-E23358B5C5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7F25FE-3E08-27A4-3C2E-4DE0C48E1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4362878-5FC0-C783-7A0F-0AC3F96A5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737429-C204-EA53-9D74-70D78917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57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26C2C5-E382-C15A-BB73-4CACBACFE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894C6FC-BFE4-90CE-45A5-B154932652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0A1324B-1A89-7C19-52E3-7BF622D65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41EBA24-5EE2-5084-CBF9-2F5EC0313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9D46BBF-18FB-95B5-5A64-7AECBE02E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3E28D82-30E7-2FAC-097B-9DA66503A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11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3BE31C2-32BA-8B12-1040-DCE8F96B4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9448BA-1822-1F43-18FA-6C4D1889D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1DC49C-6322-1AE4-F74B-5099CE941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81564-E71C-FF41-ADD1-C21F2D7248D0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6DA065-644F-F484-F79C-824B4B297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389E75-D8CC-2133-EBDC-195693475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204.05366.pdf" TargetMode="External"/><Relationship Id="rId5" Type="http://schemas.openxmlformats.org/officeDocument/2006/relationships/hyperlink" Target="https://ieeexplore.ieee.org/document/9350206" TargetMode="External"/><Relationship Id="rId4" Type="http://schemas.openxmlformats.org/officeDocument/2006/relationships/hyperlink" Target="10.1109/TASC.2022.314967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ationalmaglab.org/magnet-development/applied-superconductivity-center/plot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eader.elsevier.com/reader/sd/pii/S0011227516303812?token=F74C606F905D7A996FBCB9B50E2EFDE4E563B43A67A43A6EB67715C0B8A0C7BC152BE18738EB149A266D624F66D938CE&amp;originRegion=eu-west-1&amp;originCreation=20220913153235" TargetMode="External"/><Relationship Id="rId4" Type="http://schemas.openxmlformats.org/officeDocument/2006/relationships/hyperlink" Target="https://indico.cern.ch/event/438866/contributions/1085142/attachments/1257973/1858755/Cost_drivers_for_VHEPP_magnet_conductors-v2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7" descr="MUON-SlideGraph-LogoBkgnd2.png">
            <a:extLst>
              <a:ext uri="{FF2B5EF4-FFF2-40B4-BE49-F238E27FC236}">
                <a16:creationId xmlns:a16="http://schemas.microsoft.com/office/drawing/2014/main" id="{0F5E1455-0C32-410D-BC8F-459F6F4BE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6432"/>
            <a:ext cx="12193920" cy="686219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1C45085-BEC9-6C53-2B73-0CC02FE87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63"/>
            <a:ext cx="9144000" cy="2387600"/>
          </a:xfrm>
        </p:spPr>
        <p:txBody>
          <a:bodyPr>
            <a:noAutofit/>
          </a:bodyPr>
          <a:lstStyle/>
          <a:p>
            <a:r>
              <a:rPr lang="en-GB" dirty="0"/>
              <a:t>Muon Collider WP8-Task 4</a:t>
            </a:r>
            <a:br>
              <a:rPr lang="en-GB" dirty="0"/>
            </a:br>
            <a:r>
              <a:rPr lang="en-GB" dirty="0"/>
              <a:t>Collider Complex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E09ED79-EABB-9C70-1653-4640DA758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08438"/>
            <a:ext cx="9144000" cy="1655762"/>
          </a:xfrm>
        </p:spPr>
        <p:txBody>
          <a:bodyPr>
            <a:normAutofit/>
          </a:bodyPr>
          <a:lstStyle/>
          <a:p>
            <a:r>
              <a:rPr lang="en-GB" u="sng" dirty="0" err="1"/>
              <a:t>S.Mariotto</a:t>
            </a:r>
            <a:r>
              <a:rPr lang="en-GB" dirty="0"/>
              <a:t>, </a:t>
            </a:r>
            <a:r>
              <a:rPr lang="en-GB" dirty="0" err="1"/>
              <a:t>B.Caiffi</a:t>
            </a:r>
            <a:endParaRPr lang="en-GB" dirty="0"/>
          </a:p>
          <a:p>
            <a:r>
              <a:rPr lang="en-GB" dirty="0"/>
              <a:t>15-09-2022</a:t>
            </a:r>
          </a:p>
        </p:txBody>
      </p:sp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5EC40F6C-971B-4B8D-88AE-0FDA398E40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9883" y="0"/>
            <a:ext cx="1242153" cy="124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94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>
            <a:extLst>
              <a:ext uri="{FF2B5EF4-FFF2-40B4-BE49-F238E27FC236}">
                <a16:creationId xmlns:a16="http://schemas.microsoft.com/office/drawing/2014/main" id="{EB78C96C-C92F-61F2-67CA-A87BC80285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27"/>
          <a:stretch/>
        </p:blipFill>
        <p:spPr>
          <a:xfrm>
            <a:off x="7916545" y="3115586"/>
            <a:ext cx="3124516" cy="2016841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88188A90-90CC-35C1-A95A-56716588D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656" y="3493869"/>
            <a:ext cx="3793867" cy="327711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3061E518-586C-230F-848E-1C2D2F8EE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515"/>
            <a:ext cx="10515600" cy="854075"/>
          </a:xfrm>
        </p:spPr>
        <p:txBody>
          <a:bodyPr/>
          <a:lstStyle/>
          <a:p>
            <a:r>
              <a:rPr lang="en-US" dirty="0"/>
              <a:t>8) Mechanical calculations 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1763329-4B34-2046-BE69-B5A8C56C7E42}"/>
              </a:ext>
            </a:extLst>
          </p:cNvPr>
          <p:cNvSpPr txBox="1"/>
          <p:nvPr/>
        </p:nvSpPr>
        <p:spPr>
          <a:xfrm>
            <a:off x="0" y="924605"/>
            <a:ext cx="1219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According to the material chosen for the conductor, the layout (</a:t>
            </a:r>
            <a:r>
              <a:rPr lang="en-GB" dirty="0" err="1"/>
              <a:t>costheta</a:t>
            </a:r>
            <a:r>
              <a:rPr lang="en-GB" dirty="0"/>
              <a:t>, block, canted cos theta), </a:t>
            </a:r>
            <a:r>
              <a:rPr lang="en-GB" dirty="0" err="1"/>
              <a:t>etcc</a:t>
            </a:r>
            <a:r>
              <a:rPr lang="en-GB" dirty="0"/>
              <a:t>, different mechanical solution must be investigated.</a:t>
            </a:r>
          </a:p>
          <a:p>
            <a:r>
              <a:rPr lang="en-GB" dirty="0"/>
              <a:t>E.g. for the cos-theta options, the following structures can be adopted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Bladder&amp;Key</a:t>
            </a:r>
            <a:r>
              <a:rPr lang="en-GB" dirty="0"/>
              <a:t> (e.g. </a:t>
            </a:r>
            <a:r>
              <a:rPr lang="en-GB" dirty="0">
                <a:hlinkClick r:id="rId4"/>
              </a:rPr>
              <a:t>FalconD</a:t>
            </a:r>
            <a:r>
              <a:rPr lang="en-GB" dirty="0"/>
              <a:t> , a 12 T Nb3Sn dipole under development by INFN/ASG , single aperture (60 mm) , 2-layer)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I-Clamps (e.g. </a:t>
            </a:r>
            <a:r>
              <a:rPr lang="en-GB" dirty="0">
                <a:hlinkClick r:id="rId5"/>
              </a:rPr>
              <a:t>MDPCT1</a:t>
            </a:r>
            <a:r>
              <a:rPr lang="en-GB" dirty="0"/>
              <a:t>, a 15 T Nb3Sn dipole tested at Fermilab in 2020 (damaged in second test), single aperture (60mm), 2-layer)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Stress management (</a:t>
            </a:r>
            <a:r>
              <a:rPr lang="en-GB" dirty="0">
                <a:hlinkClick r:id="rId6"/>
              </a:rPr>
              <a:t>SMCT</a:t>
            </a:r>
            <a:r>
              <a:rPr lang="en-GB" dirty="0"/>
              <a:t> (stress management cos-theta),under development at FNAL, using ribs instead of wedges)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Every magnet built up to now with stress management (included CCT) experienced several training problems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D7C6A58-3AF2-B255-E3C3-B658F9FF14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609" y="3841580"/>
            <a:ext cx="3248025" cy="286590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9A5C0A8-457E-A8EA-3A06-B05A81E4D97A}"/>
              </a:ext>
            </a:extLst>
          </p:cNvPr>
          <p:cNvSpPr txBox="1"/>
          <p:nvPr/>
        </p:nvSpPr>
        <p:spPr>
          <a:xfrm>
            <a:off x="3835153" y="3490010"/>
            <a:ext cx="10479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MPDCT1</a:t>
            </a:r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D1952D0-96F5-DECB-DA65-BD1C08C792EC}"/>
              </a:ext>
            </a:extLst>
          </p:cNvPr>
          <p:cNvSpPr txBox="1"/>
          <p:nvPr/>
        </p:nvSpPr>
        <p:spPr>
          <a:xfrm>
            <a:off x="1079760" y="3429943"/>
            <a:ext cx="1224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FALCOND</a:t>
            </a:r>
            <a:endParaRPr lang="en-GB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A59CC8D8-EE06-DA2E-82F0-6591C341B2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80" t="-1679" r="70044" b="1679"/>
          <a:stretch/>
        </p:blipFill>
        <p:spPr>
          <a:xfrm>
            <a:off x="7758153" y="5014765"/>
            <a:ext cx="903001" cy="1612900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8FCDFEBF-66E7-F30B-9284-B4DB2941EC16}"/>
              </a:ext>
            </a:extLst>
          </p:cNvPr>
          <p:cNvSpPr txBox="1"/>
          <p:nvPr/>
        </p:nvSpPr>
        <p:spPr>
          <a:xfrm flipH="1">
            <a:off x="11139384" y="3120678"/>
            <a:ext cx="2419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SMCT</a:t>
            </a:r>
            <a:endParaRPr lang="en-GB" dirty="0"/>
          </a:p>
        </p:txBody>
      </p:sp>
      <p:pic>
        <p:nvPicPr>
          <p:cNvPr id="28" name="Immagine 27" descr="Immagine che contiene testo, arancia&#10;&#10;Descrizione generata automaticamente">
            <a:extLst>
              <a:ext uri="{FF2B5EF4-FFF2-40B4-BE49-F238E27FC236}">
                <a16:creationId xmlns:a16="http://schemas.microsoft.com/office/drawing/2014/main" id="{A9CDD115-F10B-CE14-EDE8-D851BF3075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7869" y="5156103"/>
            <a:ext cx="2569281" cy="172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6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611AA81-9718-3DAC-7305-F9D60521E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312" y="4720549"/>
            <a:ext cx="5616576" cy="178086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85E949F-1393-834A-270D-9FF0646B4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313" y="2625580"/>
            <a:ext cx="5616575" cy="194491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4CDDC2E-1357-7D8D-B6AA-F5CB056F0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82" y="2987579"/>
            <a:ext cx="3465940" cy="3465940"/>
          </a:xfrm>
          <a:prstGeom prst="rect">
            <a:avLst/>
          </a:prstGeom>
        </p:spPr>
      </p:pic>
      <p:sp>
        <p:nvSpPr>
          <p:cNvPr id="15" name="Titolo 1">
            <a:extLst>
              <a:ext uri="{FF2B5EF4-FFF2-40B4-BE49-F238E27FC236}">
                <a16:creationId xmlns:a16="http://schemas.microsoft.com/office/drawing/2014/main" id="{538C0140-08A6-D176-429E-6B9333EDA49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8) Mechanical calculations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38B45A0-5666-3DDE-1A5D-05F20A1C64D7}"/>
                  </a:ext>
                </a:extLst>
              </p:cNvPr>
              <p:cNvSpPr txBox="1"/>
              <p:nvPr/>
            </p:nvSpPr>
            <p:spPr>
              <a:xfrm>
                <a:off x="171450" y="1068049"/>
                <a:ext cx="1136042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Critical aspects: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/>
                  <a:t>Stress in the conductor at all the the manufacturing and working conditions (e.g. assembly, cool down, energization). For the Nb3Sn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baseline="-25000" dirty="0"/>
                  <a:t>VM</a:t>
                </a:r>
                <a:r>
                  <a:rPr lang="en-GB" dirty="0"/>
                  <a:t> &lt; 150 MPa, already challenging @12T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/>
                  <a:t> Stress in the mechanical structures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GB" dirty="0"/>
                  <a:t>Contact pressure between the coils and the poles to avoid unwanted movements and consequent quenches during training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38B45A0-5666-3DDE-1A5D-05F20A1C6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" y="1068049"/>
                <a:ext cx="11360428" cy="2031325"/>
              </a:xfrm>
              <a:prstGeom prst="rect">
                <a:avLst/>
              </a:prstGeom>
              <a:blipFill>
                <a:blip r:embed="rId5"/>
                <a:stretch>
                  <a:fillRect l="-446" t="-1250" r="-3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782E394-5CB9-67AE-ECF3-6492B58DD7CD}"/>
              </a:ext>
            </a:extLst>
          </p:cNvPr>
          <p:cNvSpPr txBox="1"/>
          <p:nvPr/>
        </p:nvSpPr>
        <p:spPr>
          <a:xfrm>
            <a:off x="9358313" y="6492875"/>
            <a:ext cx="2687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Courtesy of </a:t>
            </a:r>
            <a:r>
              <a:rPr lang="en-GB" sz="1400" b="1" dirty="0" err="1"/>
              <a:t>A.Pampaloni</a:t>
            </a:r>
            <a:r>
              <a:rPr lang="en-GB" sz="1400" b="1" dirty="0"/>
              <a:t> INFN-GE</a:t>
            </a:r>
          </a:p>
        </p:txBody>
      </p:sp>
    </p:spTree>
    <p:extLst>
      <p:ext uri="{BB962C8B-B14F-4D97-AF65-F5344CB8AC3E}">
        <p14:creationId xmlns:p14="http://schemas.microsoft.com/office/powerpoint/2010/main" val="2529672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1E518-586C-230F-848E-1C2D2F8EE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900"/>
            <a:ext cx="10515600" cy="1325563"/>
          </a:xfrm>
        </p:spPr>
        <p:txBody>
          <a:bodyPr/>
          <a:lstStyle/>
          <a:p>
            <a:r>
              <a:rPr lang="en-US" dirty="0"/>
              <a:t>9) Margin and protection calculations 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423FA2C-E2E1-4E1F-942C-6D2263E4D64D}"/>
              </a:ext>
            </a:extLst>
          </p:cNvPr>
          <p:cNvSpPr txBox="1"/>
          <p:nvPr/>
        </p:nvSpPr>
        <p:spPr>
          <a:xfrm>
            <a:off x="838200" y="1414463"/>
            <a:ext cx="580157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/>
              <a:t>Study of </a:t>
            </a:r>
            <a:r>
              <a:rPr lang="en-GB" sz="2000" dirty="0">
                <a:solidFill>
                  <a:srgbClr val="C00000"/>
                </a:solidFill>
              </a:rPr>
              <a:t>Material Properties </a:t>
            </a:r>
            <a:r>
              <a:rPr lang="en-GB" sz="2000" dirty="0"/>
              <a:t>extremely important for accurate modelling of the magnet performances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Critical parameters has to be set for the magnet safety (Maximum Voltage to ground, Maximum Temperature, Time Delay, Stored Energy)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Protection Scheme: Quench Heaters, CLIQ, Dump R</a:t>
            </a:r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r>
              <a:rPr lang="en-GB" sz="2000" dirty="0"/>
              <a:t>HTS behaviour for stability and quench propagation is a </a:t>
            </a:r>
            <a:r>
              <a:rPr lang="en-GB" sz="2000" dirty="0">
                <a:solidFill>
                  <a:srgbClr val="FF0000"/>
                </a:solidFill>
              </a:rPr>
              <a:t>complete different </a:t>
            </a:r>
            <a:r>
              <a:rPr lang="en-GB" sz="2000" dirty="0"/>
              <a:t>beast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Slow rise of temperature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Hysteretic Losses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Eddy Currents in the substrate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NI Coils (maybe not suitable for 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the field quality)</a:t>
            </a:r>
            <a:endParaRPr lang="it-CH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64F4DB1-DFE8-4C1A-8C96-E06F5275C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3809" y="4376486"/>
            <a:ext cx="3212864" cy="2023923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11BC9A87-C5C3-4594-A57B-2931C953CA30}"/>
              </a:ext>
            </a:extLst>
          </p:cNvPr>
          <p:cNvSpPr txBox="1"/>
          <p:nvPr/>
        </p:nvSpPr>
        <p:spPr>
          <a:xfrm>
            <a:off x="9496246" y="3704133"/>
            <a:ext cx="7231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</a:rPr>
              <a:t>CLIQ</a:t>
            </a:r>
            <a:endParaRPr lang="it-CH" dirty="0">
              <a:solidFill>
                <a:schemeClr val="accent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F8B765D-6AE7-4DC3-897D-D830E2C334DE}"/>
              </a:ext>
            </a:extLst>
          </p:cNvPr>
          <p:cNvSpPr txBox="1"/>
          <p:nvPr/>
        </p:nvSpPr>
        <p:spPr>
          <a:xfrm>
            <a:off x="9496246" y="1134796"/>
            <a:ext cx="7231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</a:rPr>
              <a:t>QH</a:t>
            </a:r>
            <a:endParaRPr lang="it-CH" dirty="0">
              <a:solidFill>
                <a:schemeClr val="accent1"/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83EF9C90-EB04-432A-8871-2CDDD0041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674" y="1934241"/>
            <a:ext cx="3339567" cy="213922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E9164074-37CA-4489-B9E1-F0933B5E1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4837" y="1248040"/>
            <a:ext cx="2609863" cy="1344847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28EE798A-16D8-4FC7-8A32-36E6D1C07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4461" y="4331366"/>
            <a:ext cx="4002277" cy="222434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237B18F-078D-4E5E-9099-ABA0B02FB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1331" y="6049543"/>
            <a:ext cx="360000" cy="3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908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1E518-586C-230F-848E-1C2D2F8EE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10) Cooling and cryogenics concept 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7419464-FC8C-4DCA-800A-CA340C2E469C}"/>
              </a:ext>
            </a:extLst>
          </p:cNvPr>
          <p:cNvSpPr txBox="1"/>
          <p:nvPr/>
        </p:nvSpPr>
        <p:spPr>
          <a:xfrm>
            <a:off x="838200" y="1492101"/>
            <a:ext cx="5801574" cy="709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/>
              <a:t>Calculation of the loss in the conductors and external structure during operation 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Important parameters: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Operational Temperature (1.9-4.2 K 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Field map on the coil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Materials Properties (NIST-</a:t>
            </a:r>
            <a:r>
              <a:rPr lang="en-GB" sz="2000" dirty="0" err="1"/>
              <a:t>MatPro</a:t>
            </a:r>
            <a:r>
              <a:rPr lang="en-GB" sz="2000" dirty="0"/>
              <a:t>-</a:t>
            </a:r>
            <a:r>
              <a:rPr lang="en-GB" sz="2000" dirty="0" err="1"/>
              <a:t>Cryocomp</a:t>
            </a:r>
            <a:r>
              <a:rPr lang="en-GB" sz="2000" dirty="0"/>
              <a:t> Libraries)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Contact resistances between mechanical structures and coil conductors</a:t>
            </a:r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r>
              <a:rPr lang="it-IT" sz="2000" dirty="0"/>
              <a:t>Energy </a:t>
            </a:r>
            <a:r>
              <a:rPr lang="it-IT" sz="2000" dirty="0" err="1"/>
              <a:t>beam</a:t>
            </a:r>
            <a:r>
              <a:rPr lang="it-IT" sz="2000" dirty="0"/>
              <a:t> </a:t>
            </a:r>
            <a:r>
              <a:rPr lang="it-IT" sz="2000" dirty="0" err="1"/>
              <a:t>deposition</a:t>
            </a:r>
            <a:r>
              <a:rPr lang="it-IT" sz="2000" dirty="0"/>
              <a:t> </a:t>
            </a:r>
            <a:r>
              <a:rPr lang="it-IT" sz="2000" dirty="0" err="1"/>
              <a:t>during</a:t>
            </a:r>
            <a:r>
              <a:rPr lang="it-IT" sz="2000" dirty="0"/>
              <a:t> </a:t>
            </a:r>
            <a:r>
              <a:rPr lang="it-IT" sz="2000" dirty="0" err="1"/>
              <a:t>magnet</a:t>
            </a:r>
            <a:r>
              <a:rPr lang="it-IT" sz="2000" dirty="0"/>
              <a:t> </a:t>
            </a:r>
            <a:r>
              <a:rPr lang="it-IT" sz="2000" dirty="0" err="1"/>
              <a:t>operation</a:t>
            </a:r>
            <a:endParaRPr lang="it-IT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Interaction with </a:t>
            </a:r>
            <a:r>
              <a:rPr lang="it-IT" sz="2000" dirty="0" err="1"/>
              <a:t>Radiation</a:t>
            </a:r>
            <a:r>
              <a:rPr lang="it-IT" sz="2000" dirty="0"/>
              <a:t> </a:t>
            </a:r>
            <a:r>
              <a:rPr lang="it-IT" sz="2000" dirty="0" err="1"/>
              <a:t>damage</a:t>
            </a:r>
            <a:r>
              <a:rPr lang="it-IT" sz="2000" dirty="0"/>
              <a:t> Studies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Cost Evaluation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L-He </a:t>
            </a:r>
            <a:r>
              <a:rPr lang="it-IT" sz="2000" dirty="0" err="1"/>
              <a:t>Comsumption</a:t>
            </a:r>
            <a:endParaRPr lang="it-CH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8610302-41C9-4D89-9CE9-F867E2115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040" y="1254869"/>
            <a:ext cx="3567182" cy="282012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EEB0D81-7A74-4551-A326-09E82C743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489" y="4074997"/>
            <a:ext cx="3242311" cy="256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23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C5C1E-1C12-98EE-52FE-AC9C75E91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/>
          <a:lstStyle/>
          <a:p>
            <a:r>
              <a:rPr lang="en-GB" dirty="0"/>
              <a:t>Program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22EC9CD-4270-C3D5-95CC-0FB6719D2643}"/>
              </a:ext>
            </a:extLst>
          </p:cNvPr>
          <p:cNvSpPr txBox="1"/>
          <p:nvPr/>
        </p:nvSpPr>
        <p:spPr>
          <a:xfrm>
            <a:off x="399143" y="1257300"/>
            <a:ext cx="11393714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Set performance specifications (Dipole Field, Quadrupole Field, Tunability of Quadrupole Component, Field quality, GFR Aperture)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Select the material of the conductor (Nb3Sn, HTS, Hybrid) for the ARC and IR magnets.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Radiation damage studies to select insulation materials.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Select layout of the coil (Block, </a:t>
            </a:r>
            <a:r>
              <a:rPr lang="en-US" sz="2200" dirty="0" err="1"/>
              <a:t>CosTheta</a:t>
            </a:r>
            <a:r>
              <a:rPr lang="en-US" sz="2200" dirty="0"/>
              <a:t>) for the ARC and IR magnets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Select Nested/Asymmetric Coil for the ARC Magnets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Setup analytic expressions for fast evaluation of magnet parameters (Main Component, Peak Field, Field Errors, Forces).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Create a 2D optimized magnet cross-section (Roxie, Ansys)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Mechanical calculations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Margin and protection calculations </a:t>
            </a:r>
            <a:endParaRPr lang="it-IT" sz="2200" dirty="0"/>
          </a:p>
          <a:p>
            <a:pPr marL="514350" lvl="0" indent="-514350">
              <a:spcAft>
                <a:spcPts val="600"/>
              </a:spcAft>
              <a:buFont typeface="+mj-lt"/>
              <a:buAutoNum type="arabicParenR"/>
            </a:pPr>
            <a:r>
              <a:rPr lang="en-US" sz="2200" dirty="0"/>
              <a:t>Cooling and cryogenics concept 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06748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C5C1E-1C12-98EE-52FE-AC9C75E91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525" y="-32687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1) Set performance specifications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BAC1600-F619-42F8-A5F7-F4C815549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284" y="974758"/>
            <a:ext cx="8416082" cy="240674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286EADF-7751-4459-B7D4-01674ADE30FA}"/>
              </a:ext>
            </a:extLst>
          </p:cNvPr>
          <p:cNvSpPr txBox="1"/>
          <p:nvPr/>
        </p:nvSpPr>
        <p:spPr>
          <a:xfrm>
            <a:off x="695324" y="3465539"/>
            <a:ext cx="573405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/>
              <a:t>Strong interaction between Lattice/Beam optics studies and  SC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Beam and magnet parameters (</a:t>
            </a:r>
            <a:r>
              <a:rPr lang="en-GB" dirty="0" err="1"/>
              <a:t>B</a:t>
            </a:r>
            <a:r>
              <a:rPr lang="en-GB" baseline="-25000" dirty="0" err="1"/>
              <a:t>nom</a:t>
            </a:r>
            <a:r>
              <a:rPr lang="en-GB" dirty="0"/>
              <a:t> , </a:t>
            </a:r>
            <a:r>
              <a:rPr lang="en-GB" dirty="0" err="1"/>
              <a:t>G</a:t>
            </a:r>
            <a:r>
              <a:rPr lang="en-GB" baseline="-25000" dirty="0" err="1"/>
              <a:t>nom</a:t>
            </a:r>
            <a:r>
              <a:rPr lang="en-GB" dirty="0"/>
              <a:t>, Aperture, Length)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Maximum Field of the magnets (10-16 T FCC-</a:t>
            </a:r>
            <a:r>
              <a:rPr lang="en-GB" dirty="0" err="1"/>
              <a:t>hh</a:t>
            </a:r>
            <a:r>
              <a:rPr lang="en-GB" dirty="0"/>
              <a:t> goal)</a:t>
            </a:r>
          </a:p>
          <a:p>
            <a:pPr lvl="1"/>
            <a:r>
              <a:rPr lang="en-GB" dirty="0"/>
              <a:t>Machine configurations: 3 TeV and 10 TeV upgrade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Arc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Interaction Region Magnets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04A7C5C-BDC8-4C01-ABEF-B7F2A09795FC}"/>
              </a:ext>
            </a:extLst>
          </p:cNvPr>
          <p:cNvSpPr txBox="1"/>
          <p:nvPr/>
        </p:nvSpPr>
        <p:spPr>
          <a:xfrm>
            <a:off x="3673988" y="6040358"/>
            <a:ext cx="3152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CH" sz="1800" b="0" i="1" u="none" strike="noStrike" baseline="0" dirty="0">
                <a:latin typeface="LiberationSerif-Italic"/>
              </a:rPr>
              <a:t>Aperture</a:t>
            </a:r>
            <a:r>
              <a:rPr lang="it-CH" sz="1800" b="0" i="0" u="none" strike="noStrike" baseline="0" dirty="0">
                <a:latin typeface="OpenSymbol"/>
              </a:rPr>
              <a:t>=</a:t>
            </a:r>
            <a:r>
              <a:rPr lang="it-CH" sz="1800" b="0" i="0" u="none" strike="noStrike" baseline="0" dirty="0">
                <a:latin typeface="LiberationSerif"/>
              </a:rPr>
              <a:t>2</a:t>
            </a:r>
            <a:r>
              <a:rPr lang="it-CH" sz="1800" b="0" i="0" u="none" strike="noStrike" baseline="0" dirty="0">
                <a:latin typeface="OpenSymbol"/>
              </a:rPr>
              <a:t>(</a:t>
            </a:r>
            <a:r>
              <a:rPr lang="it-CH" sz="1800" b="0" i="0" u="none" strike="noStrike" baseline="0" dirty="0">
                <a:latin typeface="LiberationSerif"/>
              </a:rPr>
              <a:t>5 </a:t>
            </a:r>
            <a:r>
              <a:rPr lang="el-GR" sz="1800" b="0" i="1" u="none" strike="noStrike" baseline="0" dirty="0">
                <a:latin typeface="LiberationSerif-Italic"/>
              </a:rPr>
              <a:t>σ</a:t>
            </a:r>
            <a:r>
              <a:rPr lang="el-GR" sz="1800" b="0" i="0" u="none" strike="noStrike" baseline="0" dirty="0">
                <a:latin typeface="OpenSymbol"/>
              </a:rPr>
              <a:t>+</a:t>
            </a:r>
            <a:r>
              <a:rPr lang="it-CH" sz="1800" b="0" i="1" u="none" strike="noStrike" baseline="0" dirty="0" err="1">
                <a:latin typeface="LiberationSerif-Italic"/>
              </a:rPr>
              <a:t>D</a:t>
            </a:r>
            <a:r>
              <a:rPr lang="it-CH" sz="1000" b="0" i="1" u="none" strike="noStrike" baseline="0" dirty="0" err="1">
                <a:latin typeface="LiberationSerif-Italic"/>
              </a:rPr>
              <a:t>x</a:t>
            </a:r>
            <a:r>
              <a:rPr lang="it-CH" sz="1000" b="0" i="1" u="none" strike="noStrike" baseline="0" dirty="0">
                <a:latin typeface="LiberationSerif-Italic"/>
              </a:rPr>
              <a:t> </a:t>
            </a:r>
            <a:r>
              <a:rPr lang="el-GR" sz="1800" b="0" i="1" u="none" strike="noStrike" baseline="0" dirty="0">
                <a:latin typeface="LiberationSerif-Italic"/>
              </a:rPr>
              <a:t>δ </a:t>
            </a:r>
            <a:r>
              <a:rPr lang="it-CH" sz="1000" b="0" i="1" u="none" strike="noStrike" baseline="0" dirty="0">
                <a:latin typeface="LiberationSerif-Italic"/>
              </a:rPr>
              <a:t>p</a:t>
            </a:r>
            <a:r>
              <a:rPr lang="it-CH" sz="1800" b="0" i="0" u="none" strike="noStrike" baseline="0" dirty="0">
                <a:latin typeface="OpenSymbol"/>
              </a:rPr>
              <a:t>+</a:t>
            </a:r>
            <a:r>
              <a:rPr lang="it-CH" sz="1800" b="0" i="0" u="none" strike="noStrike" baseline="0" dirty="0">
                <a:latin typeface="LiberationSerif"/>
              </a:rPr>
              <a:t>0.02</a:t>
            </a:r>
            <a:r>
              <a:rPr lang="it-CH" sz="1800" b="0" i="0" u="none" strike="noStrike" baseline="0" dirty="0">
                <a:latin typeface="OpenSymbol"/>
              </a:rPr>
              <a:t>)[</a:t>
            </a:r>
            <a:r>
              <a:rPr lang="it-CH" sz="1800" b="0" i="1" u="none" strike="noStrike" baseline="0" dirty="0">
                <a:latin typeface="LiberationSerif-Italic"/>
              </a:rPr>
              <a:t>m</a:t>
            </a:r>
            <a:r>
              <a:rPr lang="it-CH" sz="1800" b="0" i="0" u="none" strike="noStrike" baseline="0" dirty="0">
                <a:latin typeface="OpenSymbol"/>
              </a:rPr>
              <a:t>]</a:t>
            </a:r>
            <a:endParaRPr lang="it-CH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61388CF-11DF-40A3-994B-61AB94338D19}"/>
              </a:ext>
            </a:extLst>
          </p:cNvPr>
          <p:cNvSpPr txBox="1"/>
          <p:nvPr/>
        </p:nvSpPr>
        <p:spPr>
          <a:xfrm>
            <a:off x="5250375" y="6308605"/>
            <a:ext cx="4391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 err="1"/>
              <a:t>K.Skoufaris</a:t>
            </a:r>
            <a:endParaRPr lang="it-CH" i="1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F79914BC-E61A-4D75-8DA9-0F6D4715C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763" y="3608440"/>
            <a:ext cx="5296461" cy="302079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A9F806C-AC61-49E9-B86B-CFEA2CF9A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8175" y="5665188"/>
            <a:ext cx="360000" cy="36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50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C5C1E-1C12-98EE-52FE-AC9C75E91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307" y="38235"/>
            <a:ext cx="10515600" cy="691406"/>
          </a:xfrm>
        </p:spPr>
        <p:txBody>
          <a:bodyPr>
            <a:normAutofit fontScale="90000"/>
          </a:bodyPr>
          <a:lstStyle/>
          <a:p>
            <a:r>
              <a:rPr lang="en-GB" dirty="0"/>
              <a:t>2) Select the material of the conductor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D74B248-D778-9941-E637-192FF4736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4" y="774566"/>
            <a:ext cx="7031986" cy="5353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0">
            <a:hlinkClick r:id="rId3"/>
            <a:extLst>
              <a:ext uri="{FF2B5EF4-FFF2-40B4-BE49-F238E27FC236}">
                <a16:creationId xmlns:a16="http://schemas.microsoft.com/office/drawing/2014/main" id="{C8A71A15-5838-2D79-A919-556F04DD74F0}"/>
              </a:ext>
            </a:extLst>
          </p:cNvPr>
          <p:cNvSpPr txBox="1"/>
          <p:nvPr/>
        </p:nvSpPr>
        <p:spPr>
          <a:xfrm>
            <a:off x="448314" y="6266356"/>
            <a:ext cx="353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3"/>
              </a:rPr>
              <a:t>Plots </a:t>
            </a:r>
            <a:r>
              <a:rPr lang="en-GB" sz="1400" dirty="0" err="1">
                <a:hlinkClick r:id="rId3"/>
              </a:rPr>
              <a:t>MagLab</a:t>
            </a:r>
            <a:r>
              <a:rPr lang="en-GB" sz="1400" dirty="0">
                <a:hlinkClick r:id="rId3"/>
              </a:rPr>
              <a:t> (</a:t>
            </a:r>
            <a:r>
              <a:rPr lang="en-GB" sz="1400" dirty="0" err="1">
                <a:hlinkClick r:id="rId3"/>
              </a:rPr>
              <a:t>nationalmaglab.org</a:t>
            </a:r>
            <a:r>
              <a:rPr lang="en-GB" sz="1400" dirty="0">
                <a:hlinkClick r:id="rId3"/>
              </a:rPr>
              <a:t> )</a:t>
            </a:r>
            <a:endParaRPr lang="en-GB" sz="1400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CEEFE05-1D55-8929-D19C-5034DEB653CA}"/>
              </a:ext>
            </a:extLst>
          </p:cNvPr>
          <p:cNvSpPr txBox="1"/>
          <p:nvPr/>
        </p:nvSpPr>
        <p:spPr>
          <a:xfrm>
            <a:off x="7427594" y="546690"/>
            <a:ext cx="4316092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FF0000"/>
                </a:solidFill>
              </a:rPr>
              <a:t>Nb3Sn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Pros: quite mature technology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Cons: brittle after thermal treatment, needs complex mechanical support /stress management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/>
              <a:t>Actual cost &gt; $20 / kA-m </a:t>
            </a:r>
            <a:r>
              <a:rPr lang="en-US" dirty="0">
                <a:sym typeface="Wingdings" panose="05000000000000000000" pitchFamily="2" charset="2"/>
              </a:rPr>
              <a:t>@ 16 T 4.2 K </a:t>
            </a:r>
            <a:r>
              <a:rPr lang="en-US" dirty="0">
                <a:hlinkClick r:id="rId4"/>
              </a:rPr>
              <a:t>[ref]</a:t>
            </a:r>
            <a:endParaRPr lang="en-GB" dirty="0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Non-Cu J</a:t>
            </a:r>
            <a:r>
              <a:rPr lang="en-GB" baseline="-25000" dirty="0"/>
              <a:t>C</a:t>
            </a:r>
            <a:r>
              <a:rPr lang="en-GB" dirty="0"/>
              <a:t>: 1200 A/mm</a:t>
            </a:r>
            <a:r>
              <a:rPr lang="en-GB" baseline="30000" dirty="0"/>
              <a:t>2</a:t>
            </a:r>
            <a:r>
              <a:rPr lang="en-GB" dirty="0"/>
              <a:t> @ 16T 4.2K</a:t>
            </a:r>
          </a:p>
          <a:p>
            <a:pPr lvl="1"/>
            <a:r>
              <a:rPr lang="en-GB" dirty="0"/>
              <a:t> ( FCC target 1500 A/mm</a:t>
            </a:r>
            <a:r>
              <a:rPr lang="en-GB" baseline="30000" dirty="0"/>
              <a:t>2 </a:t>
            </a:r>
            <a:r>
              <a:rPr lang="en-GB" dirty="0"/>
              <a:t>@ 16T 4.2K) </a:t>
            </a:r>
            <a:r>
              <a:rPr lang="en-GB" sz="1400" dirty="0"/>
              <a:t>(presentation by Simon Hopkins, missing an official reference)</a:t>
            </a:r>
          </a:p>
          <a:p>
            <a:pPr>
              <a:spcAft>
                <a:spcPts val="600"/>
              </a:spcAft>
            </a:pPr>
            <a:r>
              <a:rPr lang="en-GB" sz="2200" b="1" u="sng" dirty="0">
                <a:solidFill>
                  <a:srgbClr val="FF0000"/>
                </a:solidFill>
              </a:rPr>
              <a:t>HTS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Pros: high current density at high B, good mechanical properties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Cons: technology not well established, low quench propagation velocity , anisotropic mechanical properties,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Cost(REBCO): </a:t>
            </a:r>
            <a:r>
              <a:rPr lang="en-US" dirty="0">
                <a:sym typeface="Wingdings" panose="05000000000000000000" pitchFamily="2" charset="2"/>
              </a:rPr>
              <a:t>$200 / kA-m at 20 T, 4.2 K </a:t>
            </a:r>
            <a:r>
              <a:rPr lang="en-US" dirty="0">
                <a:hlinkClick r:id="rId4"/>
              </a:rPr>
              <a:t>[ref]</a:t>
            </a:r>
            <a:endParaRPr lang="en-GB" dirty="0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J: 2000 A/mm2 @ 18T 4.2T </a:t>
            </a:r>
            <a:r>
              <a:rPr lang="en-GB" dirty="0">
                <a:hlinkClick r:id="rId5"/>
              </a:rPr>
              <a:t>[ref] </a:t>
            </a:r>
            <a:endParaRPr lang="en-GB" dirty="0"/>
          </a:p>
          <a:p>
            <a:pPr marL="800100" lvl="1" indent="-342900">
              <a:buFont typeface="Wingdings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92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7C5C1E-1C12-98EE-52FE-AC9C75E91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175419"/>
            <a:ext cx="10515600" cy="1019175"/>
          </a:xfrm>
        </p:spPr>
        <p:txBody>
          <a:bodyPr>
            <a:normAutofit/>
          </a:bodyPr>
          <a:lstStyle/>
          <a:p>
            <a:r>
              <a:rPr lang="en-GB" dirty="0"/>
              <a:t>3) Radiation damage studies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1BC7EC2-671D-44E0-4600-892CBDD0F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0" t="7586" r="2942" b="10620"/>
          <a:stretch/>
        </p:blipFill>
        <p:spPr>
          <a:xfrm>
            <a:off x="342900" y="4868068"/>
            <a:ext cx="7429500" cy="181451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C4697CA-E445-A1D6-F7D8-E9D10E2E25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219"/>
          <a:stretch/>
        </p:blipFill>
        <p:spPr>
          <a:xfrm>
            <a:off x="171864" y="966963"/>
            <a:ext cx="3885786" cy="213518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2DB6DE3-01F0-837E-E985-F02E4C2883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768" r="57312" b="12401"/>
          <a:stretch/>
        </p:blipFill>
        <p:spPr>
          <a:xfrm>
            <a:off x="858630" y="964405"/>
            <a:ext cx="2168525" cy="27146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D51800D-DA23-A0F8-A7A1-3409D3F613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49" t="27273"/>
          <a:stretch/>
        </p:blipFill>
        <p:spPr>
          <a:xfrm>
            <a:off x="342900" y="3239788"/>
            <a:ext cx="5405876" cy="139882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298DC01-AD97-248D-50FD-0CF7F3D1D2EE}"/>
              </a:ext>
            </a:extLst>
          </p:cNvPr>
          <p:cNvSpPr txBox="1"/>
          <p:nvPr/>
        </p:nvSpPr>
        <p:spPr>
          <a:xfrm>
            <a:off x="4442722" y="1100136"/>
            <a:ext cx="7429500" cy="367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err="1"/>
              <a:t>Previous</a:t>
            </a:r>
            <a:r>
              <a:rPr lang="it-IT" sz="2200" dirty="0"/>
              <a:t> studies </a:t>
            </a:r>
            <a:r>
              <a:rPr lang="it-IT" sz="2200" dirty="0" err="1"/>
              <a:t>shown</a:t>
            </a:r>
            <a:r>
              <a:rPr lang="it-IT" sz="2200" dirty="0"/>
              <a:t> </a:t>
            </a:r>
            <a:r>
              <a:rPr lang="it-IT" sz="2200" dirty="0" err="1"/>
              <a:t>that</a:t>
            </a:r>
            <a:r>
              <a:rPr lang="it-IT" sz="2200" dirty="0"/>
              <a:t> the </a:t>
            </a:r>
            <a:r>
              <a:rPr lang="it-IT" sz="2200" dirty="0" err="1"/>
              <a:t>azimuthal</a:t>
            </a:r>
            <a:r>
              <a:rPr lang="it-IT" sz="2200" dirty="0"/>
              <a:t> </a:t>
            </a:r>
            <a:r>
              <a:rPr lang="it-IT" sz="2200" dirty="0" err="1"/>
              <a:t>distribution</a:t>
            </a:r>
            <a:r>
              <a:rPr lang="it-IT" sz="2200" dirty="0"/>
              <a:t> of </a:t>
            </a:r>
            <a:r>
              <a:rPr lang="it-IT" sz="2200" dirty="0" err="1"/>
              <a:t>radiation</a:t>
            </a:r>
            <a:r>
              <a:rPr lang="it-IT" sz="2200" dirty="0"/>
              <a:t> </a:t>
            </a:r>
            <a:r>
              <a:rPr lang="it-IT" sz="2200" dirty="0" err="1"/>
              <a:t>heat</a:t>
            </a:r>
            <a:r>
              <a:rPr lang="it-IT" sz="2200" dirty="0"/>
              <a:t> load </a:t>
            </a:r>
            <a:r>
              <a:rPr lang="it-IT" sz="2200" dirty="0" err="1"/>
              <a:t>is</a:t>
            </a:r>
            <a:r>
              <a:rPr lang="it-IT" sz="2200" dirty="0"/>
              <a:t> </a:t>
            </a:r>
            <a:r>
              <a:rPr lang="it-IT" sz="2200" dirty="0" err="1"/>
              <a:t>peaked</a:t>
            </a:r>
            <a:r>
              <a:rPr lang="it-IT" sz="2200" dirty="0"/>
              <a:t> in the </a:t>
            </a:r>
            <a:r>
              <a:rPr lang="it-IT" sz="2200" dirty="0" err="1"/>
              <a:t>midplane</a:t>
            </a:r>
            <a:r>
              <a:rPr lang="it-IT" sz="2200" dirty="0"/>
              <a:t>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err="1"/>
              <a:t>Different</a:t>
            </a:r>
            <a:r>
              <a:rPr lang="it-IT" sz="2200" dirty="0"/>
              <a:t> </a:t>
            </a:r>
            <a:r>
              <a:rPr lang="it-IT" sz="2200" dirty="0" err="1"/>
              <a:t>solutions</a:t>
            </a:r>
            <a:r>
              <a:rPr lang="it-IT" sz="2200" dirty="0"/>
              <a:t> must be </a:t>
            </a:r>
            <a:r>
              <a:rPr lang="it-IT" sz="2200" dirty="0" err="1"/>
              <a:t>investigated</a:t>
            </a:r>
            <a:r>
              <a:rPr lang="it-IT" sz="2200" dirty="0"/>
              <a:t>:</a:t>
            </a:r>
          </a:p>
          <a:p>
            <a:pPr marL="1657350" lvl="3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200" dirty="0"/>
              <a:t>Open </a:t>
            </a:r>
            <a:r>
              <a:rPr lang="it-IT" sz="2200" dirty="0" err="1"/>
              <a:t>midplane</a:t>
            </a:r>
            <a:r>
              <a:rPr lang="it-IT" sz="2200" dirty="0"/>
              <a:t> </a:t>
            </a:r>
          </a:p>
          <a:p>
            <a:pPr marL="2171700" lvl="4" indent="-342900">
              <a:spcAft>
                <a:spcPts val="600"/>
              </a:spcAft>
              <a:buFont typeface="Wingdings" pitchFamily="2" charset="2"/>
              <a:buChar char="v"/>
            </a:pPr>
            <a:r>
              <a:rPr lang="it-IT" sz="2200" dirty="0" err="1"/>
              <a:t>Pros</a:t>
            </a:r>
            <a:r>
              <a:rPr lang="it-IT" sz="2200" dirty="0"/>
              <a:t>: no </a:t>
            </a:r>
            <a:r>
              <a:rPr lang="it-IT" sz="2200" dirty="0" err="1"/>
              <a:t>absorber</a:t>
            </a:r>
            <a:r>
              <a:rPr lang="it-IT" sz="2200" dirty="0"/>
              <a:t> </a:t>
            </a:r>
            <a:r>
              <a:rPr lang="it-IT" sz="2200" dirty="0" err="1"/>
              <a:t>needed</a:t>
            </a:r>
            <a:endParaRPr lang="it-IT" sz="2200" dirty="0"/>
          </a:p>
          <a:p>
            <a:pPr marL="2171700" lvl="4" indent="-342900">
              <a:spcAft>
                <a:spcPts val="600"/>
              </a:spcAft>
              <a:buFont typeface="Wingdings" pitchFamily="2" charset="2"/>
              <a:buChar char="v"/>
            </a:pPr>
            <a:r>
              <a:rPr lang="it-IT" sz="2200" dirty="0"/>
              <a:t>Cons: </a:t>
            </a:r>
            <a:r>
              <a:rPr lang="it-IT" sz="2200" dirty="0" err="1"/>
              <a:t>loss</a:t>
            </a:r>
            <a:r>
              <a:rPr lang="it-IT" sz="2200" dirty="0"/>
              <a:t> of </a:t>
            </a:r>
            <a:r>
              <a:rPr lang="it-IT" sz="2200" dirty="0" err="1"/>
              <a:t>current</a:t>
            </a:r>
            <a:r>
              <a:rPr lang="it-IT" sz="2200" dirty="0"/>
              <a:t> in the </a:t>
            </a:r>
            <a:r>
              <a:rPr lang="it-IT" sz="2200" dirty="0" err="1"/>
              <a:t>midplane</a:t>
            </a:r>
            <a:r>
              <a:rPr lang="it-IT" sz="2200" dirty="0"/>
              <a:t> </a:t>
            </a:r>
            <a:r>
              <a:rPr lang="it-IT" sz="2200" dirty="0" err="1"/>
              <a:t>region</a:t>
            </a:r>
            <a:r>
              <a:rPr lang="it-IT" sz="2200" dirty="0"/>
              <a:t> </a:t>
            </a:r>
          </a:p>
          <a:p>
            <a:pPr marL="1657350" lvl="3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it-IT" sz="2200" dirty="0" err="1"/>
              <a:t>Elliptical</a:t>
            </a:r>
            <a:r>
              <a:rPr lang="it-IT" sz="2200" dirty="0"/>
              <a:t> </a:t>
            </a:r>
            <a:r>
              <a:rPr lang="it-IT" sz="2200" dirty="0" err="1"/>
              <a:t>W</a:t>
            </a:r>
            <a:r>
              <a:rPr lang="it-IT" sz="2200" dirty="0"/>
              <a:t> </a:t>
            </a:r>
            <a:r>
              <a:rPr lang="it-IT" sz="2200" dirty="0" err="1"/>
              <a:t>absorber</a:t>
            </a:r>
            <a:r>
              <a:rPr lang="it-IT" sz="2200" dirty="0"/>
              <a:t>  </a:t>
            </a:r>
          </a:p>
          <a:p>
            <a:pPr marL="2171700" lvl="4" indent="-342900">
              <a:spcAft>
                <a:spcPts val="600"/>
              </a:spcAft>
              <a:buFont typeface="Wingdings" pitchFamily="2" charset="2"/>
              <a:buChar char="v"/>
            </a:pPr>
            <a:r>
              <a:rPr lang="it-IT" sz="2200" dirty="0" err="1"/>
              <a:t>Pros</a:t>
            </a:r>
            <a:r>
              <a:rPr lang="it-IT" sz="2200" dirty="0"/>
              <a:t>: </a:t>
            </a:r>
            <a:r>
              <a:rPr lang="it-IT" sz="2200" dirty="0" err="1"/>
              <a:t>optimal</a:t>
            </a:r>
            <a:r>
              <a:rPr lang="it-IT" sz="2200" dirty="0"/>
              <a:t> </a:t>
            </a:r>
            <a:r>
              <a:rPr lang="it-IT" sz="2200" dirty="0" err="1"/>
              <a:t>current</a:t>
            </a:r>
            <a:r>
              <a:rPr lang="it-IT" sz="2200" dirty="0"/>
              <a:t> </a:t>
            </a:r>
            <a:r>
              <a:rPr lang="it-IT" sz="2200" dirty="0" err="1"/>
              <a:t>distribution</a:t>
            </a:r>
            <a:endParaRPr lang="it-IT" sz="2200" dirty="0"/>
          </a:p>
          <a:p>
            <a:pPr marL="2171700" lvl="4" indent="-342900">
              <a:spcAft>
                <a:spcPts val="600"/>
              </a:spcAft>
              <a:buFont typeface="Wingdings" pitchFamily="2" charset="2"/>
              <a:buChar char="v"/>
            </a:pPr>
            <a:r>
              <a:rPr lang="it-IT" sz="2200" dirty="0"/>
              <a:t>Cons: </a:t>
            </a:r>
            <a:r>
              <a:rPr lang="it-IT" sz="2200" dirty="0" err="1"/>
              <a:t>may</a:t>
            </a:r>
            <a:r>
              <a:rPr lang="it-IT" sz="2200" dirty="0"/>
              <a:t> </a:t>
            </a:r>
            <a:r>
              <a:rPr lang="it-IT" sz="2200" dirty="0" err="1"/>
              <a:t>require</a:t>
            </a:r>
            <a:r>
              <a:rPr lang="it-IT" sz="2200" dirty="0"/>
              <a:t> a </a:t>
            </a:r>
            <a:r>
              <a:rPr lang="it-IT" sz="2200" dirty="0" err="1"/>
              <a:t>larger</a:t>
            </a:r>
            <a:r>
              <a:rPr lang="it-IT" sz="2200" dirty="0"/>
              <a:t> aperture</a:t>
            </a:r>
            <a:endParaRPr lang="en-GB" sz="220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6E3B664-736C-88BF-D4AD-2CE80F91B2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293" t="9091" b="77841"/>
          <a:stretch/>
        </p:blipFill>
        <p:spPr>
          <a:xfrm>
            <a:off x="342900" y="2970883"/>
            <a:ext cx="2859087" cy="21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583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FA7C5C1E-1C12-98EE-52FE-AC9C75E913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-28616"/>
                <a:ext cx="12430126" cy="835025"/>
              </a:xfrm>
            </p:spPr>
            <p:txBody>
              <a:bodyPr>
                <a:noAutofit/>
              </a:bodyPr>
              <a:lstStyle/>
              <a:p>
                <a:r>
                  <a:rPr lang="en-US" sz="3600" dirty="0"/>
                  <a:t>4) Select layout of the coils (Block, Cos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3600" dirty="0"/>
                  <a:t>) for ARC and IR magnets </a:t>
                </a:r>
                <a:endParaRPr lang="en-GB" sz="3600" dirty="0"/>
              </a:p>
            </p:txBody>
          </p:sp>
        </mc:Choice>
        <mc:Fallback xmlns="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FA7C5C1E-1C12-98EE-52FE-AC9C75E913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-28616"/>
                <a:ext cx="12430126" cy="835025"/>
              </a:xfrm>
              <a:blipFill>
                <a:blip r:embed="rId2"/>
                <a:stretch>
                  <a:fillRect l="-1532" t="-2985" b="-119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5C67CCAF-E92E-A148-F713-90D3E395E9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643" t="636" r="1267" b="53798"/>
          <a:stretch/>
        </p:blipFill>
        <p:spPr>
          <a:xfrm>
            <a:off x="2321169" y="1379706"/>
            <a:ext cx="1906058" cy="204929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987BCCBC-0ACD-CB89-000B-4A60C0BE5D24}"/>
              </a:ext>
            </a:extLst>
          </p:cNvPr>
          <p:cNvSpPr txBox="1"/>
          <p:nvPr/>
        </p:nvSpPr>
        <p:spPr>
          <a:xfrm>
            <a:off x="507168" y="6299398"/>
            <a:ext cx="3793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/>
              <a:t>EuroCirCol</a:t>
            </a:r>
            <a:r>
              <a:rPr lang="en-GB" sz="1400" b="1" dirty="0"/>
              <a:t> study for FCC, courtesy of </a:t>
            </a:r>
            <a:r>
              <a:rPr lang="en-GB" sz="1400" b="1" dirty="0" err="1"/>
              <a:t>D.Shoerling</a:t>
            </a:r>
            <a:endParaRPr lang="en-GB" sz="1400" b="1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66D4BCB-0E81-019C-D839-5D9B27393BF6}"/>
              </a:ext>
            </a:extLst>
          </p:cNvPr>
          <p:cNvSpPr txBox="1"/>
          <p:nvPr/>
        </p:nvSpPr>
        <p:spPr>
          <a:xfrm>
            <a:off x="4300834" y="1435698"/>
            <a:ext cx="7891165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i="1" u="sng" dirty="0"/>
              <a:t>Cos-theta coil</a:t>
            </a:r>
            <a:r>
              <a:rPr lang="en-GB" dirty="0"/>
              <a:t>:</a:t>
            </a:r>
          </a:p>
          <a:p>
            <a:pPr marL="1200150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/>
              <a:t>Pros: wound around a cylindrical mandrel, end shape already suitable for beam tube insertion</a:t>
            </a:r>
          </a:p>
          <a:p>
            <a:pPr marL="1200150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/>
              <a:t>Cons: mechanical structure can be complex due to the entanglement of the vertical and horizontal Lorentz forces components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i="1" u="sng" dirty="0"/>
              <a:t>Block coil</a:t>
            </a:r>
            <a:r>
              <a:rPr lang="en-GB" dirty="0"/>
              <a:t>:</a:t>
            </a:r>
          </a:p>
          <a:p>
            <a:pPr marL="1200150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/>
              <a:t>Pros: mechanical structure simplified by the decoupling of the horizontal and longitudinal Lorentz forces</a:t>
            </a:r>
          </a:p>
          <a:p>
            <a:pPr marL="1200150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/>
              <a:t>Cons: ends must be flared to allow beam tube insertions, critical operation with the brittle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i="1" u="sng" dirty="0"/>
              <a:t>Canted cos-theta</a:t>
            </a:r>
            <a:r>
              <a:rPr lang="en-GB" dirty="0"/>
              <a:t>:</a:t>
            </a:r>
          </a:p>
          <a:p>
            <a:pPr marL="1200150" lvl="2" indent="-285750">
              <a:buFont typeface="Wingdings" pitchFamily="2" charset="2"/>
              <a:buChar char="Ø"/>
            </a:pPr>
            <a:r>
              <a:rPr lang="en-GB" dirty="0"/>
              <a:t>Pros: Winding placed in mandrel with grooves ( intrinsic stress management, Easy to fabricate with minimal tooling, suitable also for HTS tape)</a:t>
            </a:r>
          </a:p>
          <a:p>
            <a:pPr marL="1200150" lvl="2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GB" dirty="0"/>
              <a:t>Cons: requires twice the cable than the other layouts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8FE2AAD-B2E1-1E40-1485-25F45200D76D}"/>
              </a:ext>
            </a:extLst>
          </p:cNvPr>
          <p:cNvSpPr txBox="1"/>
          <p:nvPr/>
        </p:nvSpPr>
        <p:spPr>
          <a:xfrm>
            <a:off x="107117" y="610998"/>
            <a:ext cx="67157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Possible layout already investigated in other projects (e.g. FCC) are: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0499B08-DB1C-A67D-CAF7-10B5941A52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4" r="46199" b="52731"/>
          <a:stretch/>
        </p:blipFill>
        <p:spPr>
          <a:xfrm>
            <a:off x="12" y="1375652"/>
            <a:ext cx="2167160" cy="212587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BE0EC05-8243-2A25-31D4-08034A243A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4" t="46739" r="46199"/>
          <a:stretch/>
        </p:blipFill>
        <p:spPr>
          <a:xfrm>
            <a:off x="1013291" y="3619846"/>
            <a:ext cx="2167160" cy="239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166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11DC7860-65FB-4B98-80AC-1278888F7919}"/>
              </a:ext>
            </a:extLst>
          </p:cNvPr>
          <p:cNvSpPr txBox="1">
            <a:spLocks/>
          </p:cNvSpPr>
          <p:nvPr/>
        </p:nvSpPr>
        <p:spPr>
          <a:xfrm>
            <a:off x="409275" y="171449"/>
            <a:ext cx="11572815" cy="1019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5) </a:t>
            </a:r>
            <a:r>
              <a:rPr lang="en-US"/>
              <a:t>Select Nested/Asymmetric Coil for the ARC Magnets </a:t>
            </a:r>
            <a:endParaRPr lang="en-GB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A713945-87DF-4798-A9D8-528E107FE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44" y="1424175"/>
            <a:ext cx="2109478" cy="204732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8AB8402-929E-4491-85B8-7578A6B57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244" y="1424175"/>
            <a:ext cx="2336617" cy="2047320"/>
          </a:xfrm>
          <a:prstGeom prst="rect">
            <a:avLst/>
          </a:prstGeom>
        </p:spPr>
      </p:pic>
      <p:pic>
        <p:nvPicPr>
          <p:cNvPr id="15" name="Picture 18" descr=" 2Dmod.pct                                                      00027962Macintosh HD                   B7472E7A:">
            <a:extLst>
              <a:ext uri="{FF2B5EF4-FFF2-40B4-BE49-F238E27FC236}">
                <a16:creationId xmlns:a16="http://schemas.microsoft.com/office/drawing/2014/main" id="{B53BF6F6-5F02-4521-8F6B-3EB4BBCD0E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7" t="30246" r="40792" b="30840"/>
          <a:stretch/>
        </p:blipFill>
        <p:spPr bwMode="auto">
          <a:xfrm>
            <a:off x="7819735" y="1190624"/>
            <a:ext cx="2367689" cy="2514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4296D3B-DB27-4C04-8CE3-9CDB68378CD5}"/>
              </a:ext>
            </a:extLst>
          </p:cNvPr>
          <p:cNvSpPr txBox="1"/>
          <p:nvPr/>
        </p:nvSpPr>
        <p:spPr>
          <a:xfrm>
            <a:off x="6643282" y="3828872"/>
            <a:ext cx="495816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u="sng" dirty="0">
                <a:solidFill>
                  <a:srgbClr val="FF0000"/>
                </a:solidFill>
              </a:rPr>
              <a:t>Asymmetric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Pros: Single type of coil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Optimized margin and field quality</a:t>
            </a:r>
          </a:p>
          <a:p>
            <a:pPr lvl="1"/>
            <a:endParaRPr lang="en-GB" dirty="0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Cons: </a:t>
            </a:r>
            <a:r>
              <a:rPr lang="it-IT" dirty="0" err="1"/>
              <a:t>Fixed</a:t>
            </a:r>
            <a:r>
              <a:rPr lang="it-IT" dirty="0"/>
              <a:t> </a:t>
            </a:r>
            <a:r>
              <a:rPr lang="it-IT" dirty="0" err="1"/>
              <a:t>Dipole</a:t>
            </a:r>
            <a:r>
              <a:rPr lang="it-IT" dirty="0"/>
              <a:t>/Quadrupole ratio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it-IT" dirty="0"/>
              <a:t>Stress on the </a:t>
            </a:r>
            <a:r>
              <a:rPr lang="it-IT" dirty="0" err="1"/>
              <a:t>supporting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balanced</a:t>
            </a:r>
            <a:r>
              <a:rPr lang="it-IT" dirty="0"/>
              <a:t> </a:t>
            </a:r>
          </a:p>
          <a:p>
            <a:pPr lvl="1"/>
            <a:endParaRPr lang="en-GB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CDFAD68-5BFE-4BE0-80AB-AC2A54034E8D}"/>
              </a:ext>
            </a:extLst>
          </p:cNvPr>
          <p:cNvSpPr txBox="1"/>
          <p:nvPr/>
        </p:nvSpPr>
        <p:spPr>
          <a:xfrm>
            <a:off x="657225" y="3828872"/>
            <a:ext cx="5734050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u="sng" dirty="0">
                <a:solidFill>
                  <a:srgbClr val="FF0000"/>
                </a:solidFill>
              </a:rPr>
              <a:t>Nested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Pros: Separate Powering Dipole/Quadrupole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Inherit experience on Nb3Sn magnets for HiLumi and  LARP-US development program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GB" dirty="0"/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Cons: Stress on Coil is critical (large forces where currents are opposite)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Alignment between the two coils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dirty="0"/>
              <a:t>Two types of different coil to be produced (Higher Costs)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C6BAC6CD-7CFE-4183-B64C-F117E2538CB9}"/>
              </a:ext>
            </a:extLst>
          </p:cNvPr>
          <p:cNvSpPr txBox="1"/>
          <p:nvPr/>
        </p:nvSpPr>
        <p:spPr>
          <a:xfrm>
            <a:off x="2948494" y="3459182"/>
            <a:ext cx="1013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A. </a:t>
            </a:r>
            <a:r>
              <a:rPr lang="en-GB" sz="1400" i="1" dirty="0" err="1"/>
              <a:t>Zlobin</a:t>
            </a:r>
            <a:endParaRPr lang="it-CH" sz="1400" i="1" dirty="0"/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ACD2F1E-1D1B-473B-A8D9-7E143229EBF1}"/>
              </a:ext>
            </a:extLst>
          </p:cNvPr>
          <p:cNvSpPr txBox="1"/>
          <p:nvPr/>
        </p:nvSpPr>
        <p:spPr>
          <a:xfrm>
            <a:off x="7579807" y="3379826"/>
            <a:ext cx="10139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T. </a:t>
            </a:r>
            <a:r>
              <a:rPr lang="en-GB" sz="1400" i="1" dirty="0" err="1"/>
              <a:t>Ogitsu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172586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>
            <a:extLst>
              <a:ext uri="{FF2B5EF4-FFF2-40B4-BE49-F238E27FC236}">
                <a16:creationId xmlns:a16="http://schemas.microsoft.com/office/drawing/2014/main" id="{FC5D7552-60F3-4502-B134-C904EBF8A5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97" y="1718467"/>
            <a:ext cx="2779709" cy="2196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FA7C5C1E-1C12-98EE-52FE-AC9C75E91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6) Setup analytic expressions for fast evaluation of magnet parameters (Main Component, Peak Field, Field Errors, Forces). </a:t>
            </a:r>
            <a:endParaRPr lang="en-GB" dirty="0"/>
          </a:p>
        </p:txBody>
      </p:sp>
      <p:pic>
        <p:nvPicPr>
          <p:cNvPr id="5" name="Picture 33" descr="A picture containing chart&#10;&#10;Description automatically generated">
            <a:extLst>
              <a:ext uri="{FF2B5EF4-FFF2-40B4-BE49-F238E27FC236}">
                <a16:creationId xmlns:a16="http://schemas.microsoft.com/office/drawing/2014/main" id="{A9EDC7D4-C1B3-4B7F-9BDA-EB7B1BBAAB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96" y="4146232"/>
            <a:ext cx="2951040" cy="2304000"/>
          </a:xfrm>
          <a:prstGeom prst="rect">
            <a:avLst/>
          </a:prstGeom>
        </p:spPr>
      </p:pic>
      <p:pic>
        <p:nvPicPr>
          <p:cNvPr id="6" name="Picture 18">
            <a:extLst>
              <a:ext uri="{FF2B5EF4-FFF2-40B4-BE49-F238E27FC236}">
                <a16:creationId xmlns:a16="http://schemas.microsoft.com/office/drawing/2014/main" id="{5A7B6C10-EC1E-47E9-8FAC-A0A5460B36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2" t="3795" r="1565" b="59749"/>
          <a:stretch/>
        </p:blipFill>
        <p:spPr>
          <a:xfrm>
            <a:off x="2875125" y="5913354"/>
            <a:ext cx="2495550" cy="5461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ECA786CB-0F6E-4147-932B-8E89BBA840D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4" t="5158" r="4264" b="63579"/>
          <a:stretch/>
        </p:blipFill>
        <p:spPr>
          <a:xfrm>
            <a:off x="2733675" y="3678723"/>
            <a:ext cx="2438400" cy="47148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F3CC8FFB-35B9-4D09-BABA-D9E7A5482345}"/>
              </a:ext>
            </a:extLst>
          </p:cNvPr>
          <p:cNvSpPr txBox="1"/>
          <p:nvPr/>
        </p:nvSpPr>
        <p:spPr>
          <a:xfrm>
            <a:off x="4848987" y="2366167"/>
            <a:ext cx="68191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/>
              <a:t>Extensive studies already performed on NbTi and Nb3Sn type dipoles and quadrupoles. Analytical expressions of field, error, forces and energy already available for </a:t>
            </a:r>
            <a:r>
              <a:rPr lang="en-GB" dirty="0" err="1"/>
              <a:t>simplifield</a:t>
            </a:r>
            <a:r>
              <a:rPr lang="en-GB" dirty="0"/>
              <a:t> geometries.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Scalable laws can be extensively used for cos(n</a:t>
            </a:r>
            <a:r>
              <a:rPr lang="el-GR" dirty="0"/>
              <a:t>θ</a:t>
            </a:r>
            <a:r>
              <a:rPr lang="en-GB" dirty="0"/>
              <a:t>) configurations</a:t>
            </a:r>
            <a:endParaRPr lang="it-IT" dirty="0"/>
          </a:p>
          <a:p>
            <a:pPr lvl="1"/>
            <a:endParaRPr lang="en-GB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A301D80-7E08-49E4-A665-A284B6AE333C}"/>
              </a:ext>
            </a:extLst>
          </p:cNvPr>
          <p:cNvSpPr txBox="1"/>
          <p:nvPr/>
        </p:nvSpPr>
        <p:spPr>
          <a:xfrm>
            <a:off x="4848986" y="4139760"/>
            <a:ext cx="681913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000" b="1" u="sng" dirty="0">
                <a:solidFill>
                  <a:srgbClr val="FF0000"/>
                </a:solidFill>
              </a:rPr>
              <a:t>Points to be addressed</a:t>
            </a:r>
            <a:endParaRPr lang="en-GB" b="1" u="sng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Equivalent</a:t>
            </a:r>
            <a:r>
              <a:rPr lang="it-IT" dirty="0"/>
              <a:t> </a:t>
            </a:r>
            <a:r>
              <a:rPr lang="it-IT" dirty="0" err="1"/>
              <a:t>expressions</a:t>
            </a:r>
            <a:r>
              <a:rPr lang="it-IT" dirty="0"/>
              <a:t> for </a:t>
            </a:r>
            <a:r>
              <a:rPr lang="it-IT" dirty="0" err="1"/>
              <a:t>block</a:t>
            </a:r>
            <a:r>
              <a:rPr lang="it-IT" dirty="0"/>
              <a:t> coil design?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Peak Field to be </a:t>
            </a:r>
            <a:r>
              <a:rPr lang="it-IT" dirty="0" err="1"/>
              <a:t>evaluated</a:t>
            </a:r>
            <a:r>
              <a:rPr lang="it-IT" dirty="0"/>
              <a:t> </a:t>
            </a:r>
            <a:r>
              <a:rPr lang="it-IT" dirty="0" err="1">
                <a:solidFill>
                  <a:srgbClr val="0070C0"/>
                </a:solidFill>
              </a:rPr>
              <a:t>numerically</a:t>
            </a:r>
            <a:endParaRPr lang="it-IT" dirty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70C0"/>
              </a:solidFill>
            </a:endParaRPr>
          </a:p>
          <a:p>
            <a:pPr lvl="1"/>
            <a:r>
              <a:rPr lang="it-IT" dirty="0">
                <a:solidFill>
                  <a:srgbClr val="0070C0"/>
                </a:solidFill>
              </a:rPr>
              <a:t>HTS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are </a:t>
            </a:r>
            <a:r>
              <a:rPr lang="it-IT" dirty="0" err="1"/>
              <a:t>different</a:t>
            </a:r>
            <a:r>
              <a:rPr lang="it-IT" dirty="0"/>
              <a:t> from LTS </a:t>
            </a:r>
            <a:r>
              <a:rPr lang="it-IT" dirty="0" err="1"/>
              <a:t>configurations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Limiting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and </a:t>
            </a:r>
            <a:r>
              <a:rPr lang="it-IT" dirty="0" err="1"/>
              <a:t>optimal</a:t>
            </a:r>
            <a:r>
              <a:rPr lang="it-IT" dirty="0"/>
              <a:t> </a:t>
            </a:r>
            <a:r>
              <a:rPr lang="it-IT" dirty="0" err="1"/>
              <a:t>configuration</a:t>
            </a:r>
            <a:r>
              <a:rPr lang="it-IT" dirty="0"/>
              <a:t> of the design can be </a:t>
            </a:r>
            <a:r>
              <a:rPr lang="it-IT" dirty="0" err="1"/>
              <a:t>different</a:t>
            </a:r>
            <a:endParaRPr lang="it-IT" dirty="0"/>
          </a:p>
          <a:p>
            <a:pPr lvl="1"/>
            <a:endParaRPr lang="it-IT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187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61E518-586C-230F-848E-1C2D2F8EE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908"/>
            <a:ext cx="10515600" cy="949325"/>
          </a:xfrm>
        </p:spPr>
        <p:txBody>
          <a:bodyPr>
            <a:normAutofit fontScale="90000"/>
          </a:bodyPr>
          <a:lstStyle/>
          <a:p>
            <a:r>
              <a:rPr lang="en-US" dirty="0"/>
              <a:t>7) Create a 2D optimized magnet cross-section (Roxie, Ansys) </a:t>
            </a:r>
            <a:endParaRPr lang="en-GB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C550F1D-0A92-AD5E-1BD6-1A5C4984E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9616" y="3343272"/>
            <a:ext cx="3692384" cy="325798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6338C33-D702-AF28-A8B0-6B9747BC63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13"/>
          <a:stretch/>
        </p:blipFill>
        <p:spPr>
          <a:xfrm>
            <a:off x="271461" y="3606800"/>
            <a:ext cx="3728279" cy="325120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A415596-48D3-93A5-5116-CCE6C1740A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62" r="9580"/>
          <a:stretch/>
        </p:blipFill>
        <p:spPr>
          <a:xfrm>
            <a:off x="3830497" y="3022600"/>
            <a:ext cx="4234624" cy="38354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CCEFE84-45CF-7870-A3CD-34A3DEF362D8}"/>
              </a:ext>
            </a:extLst>
          </p:cNvPr>
          <p:cNvSpPr txBox="1"/>
          <p:nvPr/>
        </p:nvSpPr>
        <p:spPr>
          <a:xfrm>
            <a:off x="8674170" y="6550223"/>
            <a:ext cx="3343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Courtesy of </a:t>
            </a:r>
            <a:r>
              <a:rPr lang="en-GB" sz="1400" b="1" dirty="0" err="1"/>
              <a:t>A.Pampaloni.R</a:t>
            </a:r>
            <a:r>
              <a:rPr lang="en-GB" sz="1400" b="1" dirty="0"/>
              <a:t>. Valente, INFN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F36293A-10E1-A7F7-4C49-7C4D9B6D3749}"/>
              </a:ext>
            </a:extLst>
          </p:cNvPr>
          <p:cNvSpPr txBox="1"/>
          <p:nvPr/>
        </p:nvSpPr>
        <p:spPr>
          <a:xfrm>
            <a:off x="478457" y="1283087"/>
            <a:ext cx="910113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/>
              <a:t>FE analysis will be performed to optimise the magnet cross section focusing on: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Field quality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Margin on the load line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Mechanical stresses</a:t>
            </a:r>
          </a:p>
          <a:p>
            <a:pPr>
              <a:spcAft>
                <a:spcPts val="600"/>
              </a:spcAft>
            </a:pPr>
            <a:r>
              <a:rPr lang="en-GB" sz="2000" dirty="0"/>
              <a:t>Optimization algorithm (genetic algorithms) will be used to find the best solution </a:t>
            </a:r>
          </a:p>
          <a:p>
            <a:pPr>
              <a:spcAft>
                <a:spcPts val="6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167589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1189</Words>
  <Application>Microsoft Office PowerPoint</Application>
  <PresentationFormat>Widescreen</PresentationFormat>
  <Paragraphs>137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LiberationSerif</vt:lpstr>
      <vt:lpstr>LiberationSerif-Italic</vt:lpstr>
      <vt:lpstr>OpenSymbol</vt:lpstr>
      <vt:lpstr>Wingdings</vt:lpstr>
      <vt:lpstr>Tema di Office</vt:lpstr>
      <vt:lpstr>Muon Collider WP8-Task 4 Collider Complex</vt:lpstr>
      <vt:lpstr>Program</vt:lpstr>
      <vt:lpstr>1) Set performance specifications</vt:lpstr>
      <vt:lpstr>2) Select the material of the conductor</vt:lpstr>
      <vt:lpstr>3) Radiation damage studies</vt:lpstr>
      <vt:lpstr>4) Select layout of the coils (Block, Cosθ) for ARC and IR magnets </vt:lpstr>
      <vt:lpstr>Presentazione standard di PowerPoint</vt:lpstr>
      <vt:lpstr>6) Setup analytic expressions for fast evaluation of magnet parameters (Main Component, Peak Field, Field Errors, Forces). </vt:lpstr>
      <vt:lpstr>7) Create a 2D optimized magnet cross-section (Roxie, Ansys) </vt:lpstr>
      <vt:lpstr>8) Mechanical calculations </vt:lpstr>
      <vt:lpstr>Presentazione standard di PowerPoint</vt:lpstr>
      <vt:lpstr>9) Margin and protection calculations </vt:lpstr>
      <vt:lpstr>10) Cooling and cryogenics concept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Samuele Mariotto</cp:lastModifiedBy>
  <cp:revision>21</cp:revision>
  <dcterms:created xsi:type="dcterms:W3CDTF">2022-09-13T13:16:53Z</dcterms:created>
  <dcterms:modified xsi:type="dcterms:W3CDTF">2022-09-15T14:31:12Z</dcterms:modified>
</cp:coreProperties>
</file>