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1"/>
  </p:notesMasterIdLst>
  <p:sldIdLst>
    <p:sldId id="256" r:id="rId4"/>
    <p:sldId id="928" r:id="rId5"/>
    <p:sldId id="931" r:id="rId6"/>
    <p:sldId id="263" r:id="rId7"/>
    <p:sldId id="919" r:id="rId8"/>
    <p:sldId id="915" r:id="rId9"/>
    <p:sldId id="916" r:id="rId10"/>
    <p:sldId id="918" r:id="rId11"/>
    <p:sldId id="932" r:id="rId12"/>
    <p:sldId id="914" r:id="rId13"/>
    <p:sldId id="933" r:id="rId14"/>
    <p:sldId id="917" r:id="rId15"/>
    <p:sldId id="938" r:id="rId16"/>
    <p:sldId id="920" r:id="rId17"/>
    <p:sldId id="925" r:id="rId18"/>
    <p:sldId id="922" r:id="rId19"/>
    <p:sldId id="927" r:id="rId20"/>
    <p:sldId id="923" r:id="rId21"/>
    <p:sldId id="924" r:id="rId22"/>
    <p:sldId id="937" r:id="rId23"/>
    <p:sldId id="935" r:id="rId24"/>
    <p:sldId id="936" r:id="rId25"/>
    <p:sldId id="921" r:id="rId26"/>
    <p:sldId id="926" r:id="rId27"/>
    <p:sldId id="934" r:id="rId28"/>
    <p:sldId id="257" r:id="rId29"/>
    <p:sldId id="93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>
        <p:scale>
          <a:sx n="60" d="100"/>
          <a:sy n="60" d="100"/>
        </p:scale>
        <p:origin x="8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7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8CC89-0B63-4AF7-8903-968161064ED8}" type="datetimeFigureOut">
              <a:rPr lang="en-IE" smtClean="0"/>
              <a:t>11/10/2022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C8CE38-B7BC-4120-ADF0-6723C9C7A4E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66551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C8CE38-B7BC-4120-ADF0-6723C9C7A4EE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8744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C8CE38-B7BC-4120-ADF0-6723C9C7A4EE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44102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C8CE38-B7BC-4120-ADF0-6723C9C7A4EE}" type="slidenum">
              <a:rPr lang="en-IE" smtClean="0"/>
              <a:t>21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70659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C8CE38-B7BC-4120-ADF0-6723C9C7A4EE}" type="slidenum">
              <a:rPr lang="en-IE" smtClean="0"/>
              <a:t>22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1863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A82D6-8C7F-4092-A8F9-0E03EF5243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A0AB37-27C9-4EC0-8F66-604AE6E87A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164FD-28DB-4EC7-A575-A46A70543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BAECE-6593-49EE-9F06-CA334B128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6FCB1-B8A3-438B-84FD-11ED8310D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1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FCF1F-2D2E-47E5-8457-E3B2A81A1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6E291A-5473-43A4-AF38-3B7414BB0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2E82B8-70FC-4278-B543-41CE701A7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70A48-8E0B-4DE2-AA65-F6A91164A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53221-822B-495B-B6D5-E66D6376E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26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614645-C8EE-4308-B097-15DC3E7C56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2A4653-CC8E-4316-8018-5B3F02095A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17000-F113-46A4-97A1-5B4D66D92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CBCFB-FC8F-4BE7-996D-7F5F213C9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AC64C-5E81-45B2-A18E-783199375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99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8"/>
            <a:ext cx="103632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0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42101"/>
            <a:ext cx="1879601" cy="2667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13468" y="6651641"/>
            <a:ext cx="6197600" cy="25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97790"/>
            <a:ext cx="12192000" cy="5140960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4934" y="0"/>
            <a:ext cx="1507067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215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73801"/>
            <a:ext cx="12175068" cy="584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143" y="1"/>
            <a:ext cx="10972801" cy="895837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024968"/>
            <a:ext cx="10972801" cy="5101210"/>
          </a:xfrm>
        </p:spPr>
        <p:txBody>
          <a:bodyPr/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34142" y="6562742"/>
            <a:ext cx="541866" cy="257175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01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7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291" indent="0">
              <a:buNone/>
              <a:defRPr sz="1818">
                <a:solidFill>
                  <a:schemeClr val="tx1">
                    <a:tint val="75000"/>
                  </a:schemeClr>
                </a:solidFill>
              </a:defRPr>
            </a:lvl2pPr>
            <a:lvl3pPr marL="912580" indent="0">
              <a:buNone/>
              <a:defRPr sz="1636">
                <a:solidFill>
                  <a:schemeClr val="tx1">
                    <a:tint val="75000"/>
                  </a:schemeClr>
                </a:solidFill>
              </a:defRPr>
            </a:lvl3pPr>
            <a:lvl4pPr marL="1368872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4pPr>
            <a:lvl5pPr marL="1825158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5pPr>
            <a:lvl6pPr marL="2281447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6pPr>
            <a:lvl7pPr marL="2737741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7pPr>
            <a:lvl8pPr marL="3194029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8pPr>
            <a:lvl9pPr marL="3650317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42101"/>
            <a:ext cx="1879601" cy="2667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13468" y="6651641"/>
            <a:ext cx="6197600" cy="25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078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3" y="1600215"/>
            <a:ext cx="5384800" cy="4525963"/>
          </a:xfrm>
        </p:spPr>
        <p:txBody>
          <a:bodyPr/>
          <a:lstStyle>
            <a:lvl1pPr>
              <a:defRPr sz="2818"/>
            </a:lvl1pPr>
            <a:lvl2pPr>
              <a:defRPr sz="2364"/>
            </a:lvl2pPr>
            <a:lvl3pPr>
              <a:defRPr sz="2000"/>
            </a:lvl3pPr>
            <a:lvl4pPr>
              <a:defRPr sz="1818"/>
            </a:lvl4pPr>
            <a:lvl5pPr>
              <a:defRPr sz="1818"/>
            </a:lvl5pPr>
            <a:lvl6pPr>
              <a:defRPr sz="1818"/>
            </a:lvl6pPr>
            <a:lvl7pPr>
              <a:defRPr sz="1818"/>
            </a:lvl7pPr>
            <a:lvl8pPr>
              <a:defRPr sz="1818"/>
            </a:lvl8pPr>
            <a:lvl9pPr>
              <a:defRPr sz="1818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15"/>
            <a:ext cx="5384800" cy="4525963"/>
          </a:xfrm>
        </p:spPr>
        <p:txBody>
          <a:bodyPr/>
          <a:lstStyle>
            <a:lvl1pPr>
              <a:defRPr sz="2818"/>
            </a:lvl1pPr>
            <a:lvl2pPr>
              <a:defRPr sz="2364"/>
            </a:lvl2pPr>
            <a:lvl3pPr>
              <a:defRPr sz="2000"/>
            </a:lvl3pPr>
            <a:lvl4pPr>
              <a:defRPr sz="1818"/>
            </a:lvl4pPr>
            <a:lvl5pPr>
              <a:defRPr sz="1818"/>
            </a:lvl5pPr>
            <a:lvl6pPr>
              <a:defRPr sz="1818"/>
            </a:lvl6pPr>
            <a:lvl7pPr>
              <a:defRPr sz="1818"/>
            </a:lvl7pPr>
            <a:lvl8pPr>
              <a:defRPr sz="1818"/>
            </a:lvl8pPr>
            <a:lvl9pPr>
              <a:defRPr sz="1818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42101"/>
            <a:ext cx="1879601" cy="2667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13468" y="6651641"/>
            <a:ext cx="6197600" cy="25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26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364" b="1"/>
            </a:lvl1pPr>
            <a:lvl2pPr marL="456291" indent="0">
              <a:buNone/>
              <a:defRPr sz="2000" b="1"/>
            </a:lvl2pPr>
            <a:lvl3pPr marL="912580" indent="0">
              <a:buNone/>
              <a:defRPr sz="1818" b="1"/>
            </a:lvl3pPr>
            <a:lvl4pPr marL="1368872" indent="0">
              <a:buNone/>
              <a:defRPr sz="1636" b="1"/>
            </a:lvl4pPr>
            <a:lvl5pPr marL="1825158" indent="0">
              <a:buNone/>
              <a:defRPr sz="1636" b="1"/>
            </a:lvl5pPr>
            <a:lvl6pPr marL="2281447" indent="0">
              <a:buNone/>
              <a:defRPr sz="1636" b="1"/>
            </a:lvl6pPr>
            <a:lvl7pPr marL="2737741" indent="0">
              <a:buNone/>
              <a:defRPr sz="1636" b="1"/>
            </a:lvl7pPr>
            <a:lvl8pPr marL="3194029" indent="0">
              <a:buNone/>
              <a:defRPr sz="1636" b="1"/>
            </a:lvl8pPr>
            <a:lvl9pPr marL="3650317" indent="0">
              <a:buNone/>
              <a:defRPr sz="1636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81"/>
            <a:ext cx="5386917" cy="3951288"/>
          </a:xfrm>
        </p:spPr>
        <p:txBody>
          <a:bodyPr/>
          <a:lstStyle>
            <a:lvl1pPr>
              <a:defRPr sz="2364"/>
            </a:lvl1pPr>
            <a:lvl2pPr>
              <a:defRPr sz="2000"/>
            </a:lvl2pPr>
            <a:lvl3pPr>
              <a:defRPr sz="1818"/>
            </a:lvl3pPr>
            <a:lvl4pPr>
              <a:defRPr sz="1636"/>
            </a:lvl4pPr>
            <a:lvl5pPr>
              <a:defRPr sz="1636"/>
            </a:lvl5pPr>
            <a:lvl6pPr>
              <a:defRPr sz="1636"/>
            </a:lvl6pPr>
            <a:lvl7pPr>
              <a:defRPr sz="1636"/>
            </a:lvl7pPr>
            <a:lvl8pPr>
              <a:defRPr sz="1636"/>
            </a:lvl8pPr>
            <a:lvl9pPr>
              <a:defRPr sz="1636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4"/>
            <a:ext cx="5389034" cy="639762"/>
          </a:xfrm>
        </p:spPr>
        <p:txBody>
          <a:bodyPr anchor="b"/>
          <a:lstStyle>
            <a:lvl1pPr marL="0" indent="0">
              <a:buNone/>
              <a:defRPr sz="2364" b="1"/>
            </a:lvl1pPr>
            <a:lvl2pPr marL="456291" indent="0">
              <a:buNone/>
              <a:defRPr sz="2000" b="1"/>
            </a:lvl2pPr>
            <a:lvl3pPr marL="912580" indent="0">
              <a:buNone/>
              <a:defRPr sz="1818" b="1"/>
            </a:lvl3pPr>
            <a:lvl4pPr marL="1368872" indent="0">
              <a:buNone/>
              <a:defRPr sz="1636" b="1"/>
            </a:lvl4pPr>
            <a:lvl5pPr marL="1825158" indent="0">
              <a:buNone/>
              <a:defRPr sz="1636" b="1"/>
            </a:lvl5pPr>
            <a:lvl6pPr marL="2281447" indent="0">
              <a:buNone/>
              <a:defRPr sz="1636" b="1"/>
            </a:lvl6pPr>
            <a:lvl7pPr marL="2737741" indent="0">
              <a:buNone/>
              <a:defRPr sz="1636" b="1"/>
            </a:lvl7pPr>
            <a:lvl8pPr marL="3194029" indent="0">
              <a:buNone/>
              <a:defRPr sz="1636" b="1"/>
            </a:lvl8pPr>
            <a:lvl9pPr marL="3650317" indent="0">
              <a:buNone/>
              <a:defRPr sz="1636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81"/>
            <a:ext cx="5389034" cy="3951288"/>
          </a:xfrm>
        </p:spPr>
        <p:txBody>
          <a:bodyPr/>
          <a:lstStyle>
            <a:lvl1pPr>
              <a:defRPr sz="2364"/>
            </a:lvl1pPr>
            <a:lvl2pPr>
              <a:defRPr sz="2000"/>
            </a:lvl2pPr>
            <a:lvl3pPr>
              <a:defRPr sz="1818"/>
            </a:lvl3pPr>
            <a:lvl4pPr>
              <a:defRPr sz="1636"/>
            </a:lvl4pPr>
            <a:lvl5pPr>
              <a:defRPr sz="1636"/>
            </a:lvl5pPr>
            <a:lvl6pPr>
              <a:defRPr sz="1636"/>
            </a:lvl6pPr>
            <a:lvl7pPr>
              <a:defRPr sz="1636"/>
            </a:lvl7pPr>
            <a:lvl8pPr>
              <a:defRPr sz="1636"/>
            </a:lvl8pPr>
            <a:lvl9pPr>
              <a:defRPr sz="1636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642101"/>
            <a:ext cx="1879601" cy="2667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913468" y="6651641"/>
            <a:ext cx="6197600" cy="25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34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642101"/>
            <a:ext cx="1879601" cy="2667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3468" y="6651641"/>
            <a:ext cx="6197600" cy="25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210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642101"/>
            <a:ext cx="1879601" cy="2667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13468" y="6651641"/>
            <a:ext cx="6197600" cy="25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62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4"/>
            <a:ext cx="6815666" cy="5853113"/>
          </a:xfrm>
        </p:spPr>
        <p:txBody>
          <a:bodyPr/>
          <a:lstStyle>
            <a:lvl1pPr>
              <a:defRPr sz="3182"/>
            </a:lvl1pPr>
            <a:lvl2pPr>
              <a:defRPr sz="2818"/>
            </a:lvl2pPr>
            <a:lvl3pPr>
              <a:defRPr sz="2364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15"/>
            <a:ext cx="4011083" cy="4691063"/>
          </a:xfrm>
        </p:spPr>
        <p:txBody>
          <a:bodyPr/>
          <a:lstStyle>
            <a:lvl1pPr marL="0" indent="0">
              <a:buNone/>
              <a:defRPr sz="1364"/>
            </a:lvl1pPr>
            <a:lvl2pPr marL="456291" indent="0">
              <a:buNone/>
              <a:defRPr sz="1182"/>
            </a:lvl2pPr>
            <a:lvl3pPr marL="912580" indent="0">
              <a:buNone/>
              <a:defRPr sz="1000"/>
            </a:lvl3pPr>
            <a:lvl4pPr marL="1368872" indent="0">
              <a:buNone/>
              <a:defRPr sz="909"/>
            </a:lvl4pPr>
            <a:lvl5pPr marL="1825158" indent="0">
              <a:buNone/>
              <a:defRPr sz="909"/>
            </a:lvl5pPr>
            <a:lvl6pPr marL="2281447" indent="0">
              <a:buNone/>
              <a:defRPr sz="909"/>
            </a:lvl6pPr>
            <a:lvl7pPr marL="2737741" indent="0">
              <a:buNone/>
              <a:defRPr sz="909"/>
            </a:lvl7pPr>
            <a:lvl8pPr marL="3194029" indent="0">
              <a:buNone/>
              <a:defRPr sz="909"/>
            </a:lvl8pPr>
            <a:lvl9pPr marL="3650317" indent="0">
              <a:buNone/>
              <a:defRPr sz="909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42101"/>
            <a:ext cx="1879601" cy="2667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13468" y="6651641"/>
            <a:ext cx="6197600" cy="25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859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C266A-EADC-4C2B-AD2D-88A12204F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41762-297E-4C28-9AAE-4AE1CABDAE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D53BA-611F-47CB-9F54-2B55EDA5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E510E-D455-4D9B-B79A-037FAB4AF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DCEE4-4273-4557-9CE3-CF5E65E5E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4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21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21" y="612775"/>
            <a:ext cx="7315200" cy="4114800"/>
          </a:xfrm>
        </p:spPr>
        <p:txBody>
          <a:bodyPr/>
          <a:lstStyle>
            <a:lvl1pPr marL="0" indent="0">
              <a:buNone/>
              <a:defRPr sz="3182"/>
            </a:lvl1pPr>
            <a:lvl2pPr marL="456291" indent="0">
              <a:buNone/>
              <a:defRPr sz="2818"/>
            </a:lvl2pPr>
            <a:lvl3pPr marL="912580" indent="0">
              <a:buNone/>
              <a:defRPr sz="2364"/>
            </a:lvl3pPr>
            <a:lvl4pPr marL="1368872" indent="0">
              <a:buNone/>
              <a:defRPr sz="2000"/>
            </a:lvl4pPr>
            <a:lvl5pPr marL="1825158" indent="0">
              <a:buNone/>
              <a:defRPr sz="2000"/>
            </a:lvl5pPr>
            <a:lvl6pPr marL="2281447" indent="0">
              <a:buNone/>
              <a:defRPr sz="2000"/>
            </a:lvl6pPr>
            <a:lvl7pPr marL="2737741" indent="0">
              <a:buNone/>
              <a:defRPr sz="2000"/>
            </a:lvl7pPr>
            <a:lvl8pPr marL="3194029" indent="0">
              <a:buNone/>
              <a:defRPr sz="2000"/>
            </a:lvl8pPr>
            <a:lvl9pPr marL="365031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21" y="5367338"/>
            <a:ext cx="7315200" cy="804862"/>
          </a:xfrm>
        </p:spPr>
        <p:txBody>
          <a:bodyPr/>
          <a:lstStyle>
            <a:lvl1pPr marL="0" indent="0">
              <a:buNone/>
              <a:defRPr sz="1364"/>
            </a:lvl1pPr>
            <a:lvl2pPr marL="456291" indent="0">
              <a:buNone/>
              <a:defRPr sz="1182"/>
            </a:lvl2pPr>
            <a:lvl3pPr marL="912580" indent="0">
              <a:buNone/>
              <a:defRPr sz="1000"/>
            </a:lvl3pPr>
            <a:lvl4pPr marL="1368872" indent="0">
              <a:buNone/>
              <a:defRPr sz="909"/>
            </a:lvl4pPr>
            <a:lvl5pPr marL="1825158" indent="0">
              <a:buNone/>
              <a:defRPr sz="909"/>
            </a:lvl5pPr>
            <a:lvl6pPr marL="2281447" indent="0">
              <a:buNone/>
              <a:defRPr sz="909"/>
            </a:lvl6pPr>
            <a:lvl7pPr marL="2737741" indent="0">
              <a:buNone/>
              <a:defRPr sz="909"/>
            </a:lvl7pPr>
            <a:lvl8pPr marL="3194029" indent="0">
              <a:buNone/>
              <a:defRPr sz="909"/>
            </a:lvl8pPr>
            <a:lvl9pPr marL="3650317" indent="0">
              <a:buNone/>
              <a:defRPr sz="909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42101"/>
            <a:ext cx="1879601" cy="2667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13468" y="6651641"/>
            <a:ext cx="6197600" cy="25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80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42101"/>
            <a:ext cx="1879601" cy="2667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13468" y="6651641"/>
            <a:ext cx="6197600" cy="25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3092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2" y="274638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42101"/>
            <a:ext cx="1879601" cy="26670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13468" y="6651641"/>
            <a:ext cx="6197600" cy="2571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3322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38D56-8C6E-2665-51F2-A56998F8B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1BB91-6374-4DE6-BD98-9D16A112B6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07087-5FF4-C9FF-BEA3-C02A99BF5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F2AD4-4091-EC78-1780-58A11231B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E0119-2820-D996-0580-458476EAB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215371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F2958-233F-A4F2-E371-DD4C91C23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1FC65-587A-B7F2-00AB-FF03D8B4E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2B15B-72A3-8A63-9D69-228F7565F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6BD9D-E90E-3525-C903-831644E1A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39E93-DA66-FA20-2068-9A2EE7903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426860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99EE-254B-9569-A756-042F6FE9A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6786A-9683-12C9-750D-7D67F28AF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CC412-1A2A-A9BA-5CF6-AC86DFDF4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8556E-9FB8-5F26-5031-70D590DB4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9EB2F-8EC9-930E-7E64-26249FF07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381600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7798F-0792-2508-3086-F6CD8E143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99598D-8E7B-8C2B-60EF-655F15ABC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03644D-74C6-68F0-E8A4-AA4580DE04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E04B6-B96F-4528-6D9C-316F93A01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4B3B5-AAEF-1992-006E-D65825AA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7C2F64-D173-8D0F-EB97-59FF5177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86057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54BFF-15C8-9D85-FB47-E8EB4A96A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B4FA58-C7CB-D394-757A-6BECAD116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F5BACD-4F8C-BF3F-5CDA-359286EA8A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0CEB0B-A68F-DDA5-263A-54661CA3DF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A572A6-D96D-CE9D-27B9-5158312479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EE1E7A-FA3D-0CFD-5D6A-2CA88D443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11EBEC-AE20-F2D5-BC2D-41C843E09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D9F8AC-9A99-3602-65BA-CEC035E55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715034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30B59-42B3-9AD4-8F84-39AF3D235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D721B4-C79F-FE71-2B35-B4C37ACCF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835EFE-EC04-6858-F75D-306510ABF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788B98-4287-F3C6-A1C1-F4D74E467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902505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AC38EC-1F06-1BAF-BE92-31B6C8EDE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2A7C-2FD9-F13D-5043-612394514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BC1C1-4F17-C842-B132-AA59B0F97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93654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25DC5-4261-4644-9644-B66E2938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6FC8F-0103-4BC3-AADE-66BB4C2DC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D230C-7CF3-4579-9365-6C452E322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C85D9-14F5-4CDD-9A81-F80C8C508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8CC23-B729-4B2B-8CC9-338EE19F8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888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637C3-39FB-B370-32F2-2A5334C3C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25E1E-467A-12B5-1694-F4A6617BA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BC0CD9-F475-9549-E495-BEC142049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311A2E-570B-9D05-496A-614E21139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5DBF48-FE7C-FFFA-B1DC-6A3923A9E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89DCEE-A22D-531B-62C6-732C0D5D3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062212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B8308-B049-731A-D09F-309B10666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11524A-6AF6-FAAA-7C7B-6BA55CCD36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B77D06-FBF6-6119-03E0-AE0E01669B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91F310-2C93-E653-86DE-DF0B584D6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53D184-52CF-EB4F-4EB9-71A1ED954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77CA0-7539-7087-AB70-2F87FC143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4954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17367-B36D-CB3F-3046-CD34D274F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4E5ED4-AE7A-2D29-CB0C-21534F2FE7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31F12-6125-1931-36DB-FFB645B20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687D7-194D-6363-1F20-CB2942AD8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EEF31-5AA9-6D72-3A79-8C2E9DFC1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573927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40CD40-458C-7CBC-2F47-4487CB8124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5C5796-BD23-D198-BE1B-421ECF63E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F3C77-55C3-CB56-91E4-252976BC5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4188D7-4AB8-02C3-08B8-D10D74503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6604B4-FC2E-98F7-32D9-9972988BA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36315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C6EAE-AF04-4F0B-B4D0-AA7A91B7F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0CC93-77D0-41DB-9111-67B48F35F2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3A0151-C03D-47BC-B165-947640EF62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25D73C-B99E-43E3-A0B8-B0A8D36C7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F19F89-E7B2-434F-B113-A4FE0B46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3A09DD-8006-47E4-974A-A057E2C08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28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BA83C-3741-447E-86C9-69C46246A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1E93A-92FE-4F25-B96F-8F01F0513A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4371E5-EA73-49FB-A3BB-D9E095824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0B0EA5-7BB0-4F06-BCB9-A3F9A412DA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A8571D-A351-43AD-84F2-7F22CEE929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287566-50B2-451B-89A2-360D72B43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CCE15-42E2-45B5-9306-EF44530E9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6809E5-A27A-4674-A47F-38EA77ED2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577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E5C48-C178-4817-B479-0605D08CE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A60EC2-74E4-4860-8B7F-AC727CD63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0CC8F3-05D2-4002-95EF-1E96B7C48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CFC33-2030-4BC9-853F-FEF366896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5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08C03F-AD47-4713-B47E-02017DBCA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52E72F-4A4F-4AB2-ABCB-C5FD77444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250020-52CE-4357-A3FC-3A16FA7D6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82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11E03-F3BB-4D74-98C7-E1DBEE346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4BACC-E099-430F-986E-3818BB32E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9E33B5-8E9F-4514-AA3D-0BB5C1209A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7600CF-8ABA-4373-8CC1-E945966CA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E082B-52F1-4D3D-8F01-80D5C430F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A0423B-5275-42D4-9D98-73E52C121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71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C1D4-BD6F-446B-9F70-D3A51A2F9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D743B0-DF0E-4660-BDC7-57173120EE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D4FA78-7F07-4FF2-9681-95122B9BC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36048D-1A61-42C7-858E-2221D8197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553166-F252-406A-9A21-25D9A16B6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C2CB97-A1AA-470E-8F2D-A0997257B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78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734389-6AE5-4FC3-9804-DBF6C31EE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A9B34-B4C0-42E4-9860-2576B63DC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1000F-583B-4D1C-95F2-93D3CCF0DE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66770-56EF-41B1-8E54-AD7C066309BF}" type="datetimeFigureOut">
              <a:rPr lang="en-US" smtClean="0"/>
              <a:t>10/11/2022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46EE1-F5EA-4115-B87F-07B18E3A6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4A5A7-A0BB-43D6-BE01-DE39C3D26C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DC857-614E-4491-BEC4-89C21F01E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9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9"/>
            <a:ext cx="10972801" cy="1143000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15"/>
            <a:ext cx="10972801" cy="4525963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40535" y="6642116"/>
            <a:ext cx="541866" cy="257175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182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0536" y="1"/>
            <a:ext cx="1151469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6291" rtl="0" eaLnBrk="1" latinLnBrk="0" hangingPunct="1">
        <a:spcBef>
          <a:spcPct val="0"/>
        </a:spcBef>
        <a:buNone/>
        <a:defRPr sz="44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217" indent="-342217" algn="l" defTabSz="456291" rtl="0" eaLnBrk="1" latinLnBrk="0" hangingPunct="1">
        <a:spcBef>
          <a:spcPct val="20000"/>
        </a:spcBef>
        <a:buFont typeface="Arial"/>
        <a:buChar char="•"/>
        <a:defRPr sz="3182" kern="1200">
          <a:solidFill>
            <a:schemeClr val="tx1"/>
          </a:solidFill>
          <a:latin typeface="+mn-lt"/>
          <a:ea typeface="+mn-ea"/>
          <a:cs typeface="+mn-cs"/>
        </a:defRPr>
      </a:lvl1pPr>
      <a:lvl2pPr marL="741471" indent="-285182" algn="l" defTabSz="456291" rtl="0" eaLnBrk="1" latinLnBrk="0" hangingPunct="1">
        <a:spcBef>
          <a:spcPct val="20000"/>
        </a:spcBef>
        <a:buFont typeface="Arial"/>
        <a:buChar char="–"/>
        <a:defRPr sz="2818" kern="1200">
          <a:solidFill>
            <a:schemeClr val="tx1"/>
          </a:solidFill>
          <a:latin typeface="+mn-lt"/>
          <a:ea typeface="+mn-ea"/>
          <a:cs typeface="+mn-cs"/>
        </a:defRPr>
      </a:lvl2pPr>
      <a:lvl3pPr marL="1140722" indent="-228143" algn="l" defTabSz="456291" rtl="0" eaLnBrk="1" latinLnBrk="0" hangingPunct="1">
        <a:spcBef>
          <a:spcPct val="20000"/>
        </a:spcBef>
        <a:buFont typeface="Arial"/>
        <a:buChar char="•"/>
        <a:defRPr sz="2364" kern="1200">
          <a:solidFill>
            <a:schemeClr val="tx1"/>
          </a:solidFill>
          <a:latin typeface="+mn-lt"/>
          <a:ea typeface="+mn-ea"/>
          <a:cs typeface="+mn-cs"/>
        </a:defRPr>
      </a:lvl3pPr>
      <a:lvl4pPr marL="1597015" indent="-228143" algn="l" defTabSz="45629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305" indent="-228143" algn="l" defTabSz="45629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87" indent="-228143" algn="l" defTabSz="45629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885" indent="-228143" algn="l" defTabSz="45629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2172" indent="-228143" algn="l" defTabSz="45629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8458" indent="-228143" algn="l" defTabSz="45629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291" rtl="0" eaLnBrk="1" latinLnBrk="0" hangingPunct="1">
        <a:defRPr sz="1818" kern="1200">
          <a:solidFill>
            <a:schemeClr val="tx1"/>
          </a:solidFill>
          <a:latin typeface="+mn-lt"/>
          <a:ea typeface="+mn-ea"/>
          <a:cs typeface="+mn-cs"/>
        </a:defRPr>
      </a:lvl1pPr>
      <a:lvl2pPr marL="456291" algn="l" defTabSz="456291" rtl="0" eaLnBrk="1" latinLnBrk="0" hangingPunct="1">
        <a:defRPr sz="1818" kern="1200">
          <a:solidFill>
            <a:schemeClr val="tx1"/>
          </a:solidFill>
          <a:latin typeface="+mn-lt"/>
          <a:ea typeface="+mn-ea"/>
          <a:cs typeface="+mn-cs"/>
        </a:defRPr>
      </a:lvl2pPr>
      <a:lvl3pPr marL="912580" algn="l" defTabSz="456291" rtl="0" eaLnBrk="1" latinLnBrk="0" hangingPunct="1">
        <a:defRPr sz="1818" kern="1200">
          <a:solidFill>
            <a:schemeClr val="tx1"/>
          </a:solidFill>
          <a:latin typeface="+mn-lt"/>
          <a:ea typeface="+mn-ea"/>
          <a:cs typeface="+mn-cs"/>
        </a:defRPr>
      </a:lvl3pPr>
      <a:lvl4pPr marL="1368872" algn="l" defTabSz="456291" rtl="0" eaLnBrk="1" latinLnBrk="0" hangingPunct="1">
        <a:defRPr sz="1818" kern="1200">
          <a:solidFill>
            <a:schemeClr val="tx1"/>
          </a:solidFill>
          <a:latin typeface="+mn-lt"/>
          <a:ea typeface="+mn-ea"/>
          <a:cs typeface="+mn-cs"/>
        </a:defRPr>
      </a:lvl4pPr>
      <a:lvl5pPr marL="1825158" algn="l" defTabSz="456291" rtl="0" eaLnBrk="1" latinLnBrk="0" hangingPunct="1">
        <a:defRPr sz="1818" kern="1200">
          <a:solidFill>
            <a:schemeClr val="tx1"/>
          </a:solidFill>
          <a:latin typeface="+mn-lt"/>
          <a:ea typeface="+mn-ea"/>
          <a:cs typeface="+mn-cs"/>
        </a:defRPr>
      </a:lvl5pPr>
      <a:lvl6pPr marL="2281447" algn="l" defTabSz="456291" rtl="0" eaLnBrk="1" latinLnBrk="0" hangingPunct="1">
        <a:defRPr sz="1818" kern="1200">
          <a:solidFill>
            <a:schemeClr val="tx1"/>
          </a:solidFill>
          <a:latin typeface="+mn-lt"/>
          <a:ea typeface="+mn-ea"/>
          <a:cs typeface="+mn-cs"/>
        </a:defRPr>
      </a:lvl6pPr>
      <a:lvl7pPr marL="2737741" algn="l" defTabSz="456291" rtl="0" eaLnBrk="1" latinLnBrk="0" hangingPunct="1">
        <a:defRPr sz="1818" kern="1200">
          <a:solidFill>
            <a:schemeClr val="tx1"/>
          </a:solidFill>
          <a:latin typeface="+mn-lt"/>
          <a:ea typeface="+mn-ea"/>
          <a:cs typeface="+mn-cs"/>
        </a:defRPr>
      </a:lvl7pPr>
      <a:lvl8pPr marL="3194029" algn="l" defTabSz="456291" rtl="0" eaLnBrk="1" latinLnBrk="0" hangingPunct="1">
        <a:defRPr sz="1818" kern="1200">
          <a:solidFill>
            <a:schemeClr val="tx1"/>
          </a:solidFill>
          <a:latin typeface="+mn-lt"/>
          <a:ea typeface="+mn-ea"/>
          <a:cs typeface="+mn-cs"/>
        </a:defRPr>
      </a:lvl8pPr>
      <a:lvl9pPr marL="3650317" algn="l" defTabSz="456291" rtl="0" eaLnBrk="1" latinLnBrk="0" hangingPunct="1">
        <a:defRPr sz="18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1D4BCB-FBE2-6B8B-449B-1264E7B40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895F2E-2099-CEED-A1A6-4FB945262C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2BC7E-97CF-5BDF-17FC-EAE12B964F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CE878-B490-A846-8E89-FB98969DF7A8}" type="datetimeFigureOut">
              <a:rPr lang="en-CH" smtClean="0"/>
              <a:t>10/11/2022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CD5E2-50B0-0AC6-3634-9BA0B5CB28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1FC76-BADB-2B46-E2FD-846A1A1453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C4B43-1029-EF49-B514-884B28B655E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948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47941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FC6CC-64AE-41EC-A60B-FF89305BD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6914" y="1479682"/>
            <a:ext cx="9144000" cy="1949318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A </a:t>
            </a:r>
            <a:r>
              <a:rPr lang="es-ES" b="1" dirty="0" err="1"/>
              <a:t>preliminary</a:t>
            </a:r>
            <a:r>
              <a:rPr lang="es-ES" b="1" dirty="0"/>
              <a:t> </a:t>
            </a:r>
            <a:r>
              <a:rPr lang="es-ES" b="1" dirty="0" err="1"/>
              <a:t>study</a:t>
            </a:r>
            <a:r>
              <a:rPr lang="es-ES" b="1" dirty="0"/>
              <a:t> </a:t>
            </a:r>
            <a:r>
              <a:rPr lang="es-ES" b="1" dirty="0" err="1"/>
              <a:t>of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target and capture </a:t>
            </a:r>
            <a:r>
              <a:rPr lang="es-ES" b="1" dirty="0" err="1"/>
              <a:t>channel</a:t>
            </a:r>
            <a:r>
              <a:rPr lang="es-ES" b="1" dirty="0"/>
              <a:t> </a:t>
            </a:r>
            <a:br>
              <a:rPr lang="es-ES" b="1" dirty="0"/>
            </a:br>
            <a:r>
              <a:rPr lang="es-ES" b="1" dirty="0" err="1"/>
              <a:t>for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Muon </a:t>
            </a:r>
            <a:r>
              <a:rPr lang="es-ES" b="1" dirty="0" err="1"/>
              <a:t>Collider</a:t>
            </a:r>
            <a:endParaRPr 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604C59-5E1E-4DFE-A849-04831A518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372733"/>
          </a:xfrm>
        </p:spPr>
        <p:txBody>
          <a:bodyPr>
            <a:normAutofit/>
          </a:bodyPr>
          <a:lstStyle/>
          <a:p>
            <a:r>
              <a:rPr lang="es-ES" dirty="0"/>
              <a:t>A. </a:t>
            </a:r>
            <a:r>
              <a:rPr lang="es-ES" dirty="0" err="1"/>
              <a:t>Portone</a:t>
            </a:r>
            <a:r>
              <a:rPr lang="es-ES" dirty="0"/>
              <a:t>, P. </a:t>
            </a:r>
            <a:r>
              <a:rPr lang="es-ES" dirty="0" err="1"/>
              <a:t>Testoni</a:t>
            </a:r>
            <a:r>
              <a:rPr lang="es-ES" dirty="0"/>
              <a:t> (F4E Barcelona)</a:t>
            </a:r>
          </a:p>
          <a:p>
            <a:r>
              <a:rPr lang="es-ES" dirty="0"/>
              <a:t>L. </a:t>
            </a:r>
            <a:r>
              <a:rPr lang="es-ES" dirty="0" err="1"/>
              <a:t>Bottura</a:t>
            </a:r>
            <a:r>
              <a:rPr lang="es-ES" dirty="0"/>
              <a:t>, A. </a:t>
            </a:r>
            <a:r>
              <a:rPr lang="es-ES" dirty="0" err="1"/>
              <a:t>Kohlemainen</a:t>
            </a:r>
            <a:r>
              <a:rPr lang="es-ES" dirty="0"/>
              <a:t> (CERN)</a:t>
            </a:r>
          </a:p>
          <a:p>
            <a:r>
              <a:rPr lang="es-ES" dirty="0"/>
              <a:t>12/10/2022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223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83A815B-E09E-4618-B95A-0A9E92EFBC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47"/>
          <a:stretch/>
        </p:blipFill>
        <p:spPr>
          <a:xfrm>
            <a:off x="843371" y="363"/>
            <a:ext cx="10706471" cy="68576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08E356-3DD7-4FDE-B44B-FF4EE1C7B345}"/>
              </a:ext>
            </a:extLst>
          </p:cNvPr>
          <p:cNvSpPr txBox="1"/>
          <p:nvPr/>
        </p:nvSpPr>
        <p:spPr>
          <a:xfrm>
            <a:off x="3758032" y="213064"/>
            <a:ext cx="4373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Von Mises stresses </a:t>
            </a:r>
            <a:r>
              <a:rPr lang="en-US" sz="3200" b="1" dirty="0" err="1">
                <a:latin typeface="Symbol" panose="05050102010706020507" pitchFamily="18" charset="2"/>
              </a:rPr>
              <a:t>s</a:t>
            </a:r>
            <a:r>
              <a:rPr lang="en-US" sz="3200" b="1" baseline="-25000" dirty="0" err="1"/>
              <a:t>vM</a:t>
            </a:r>
            <a:endParaRPr lang="en-IE" sz="3200" b="1" baseline="-25000" dirty="0"/>
          </a:p>
        </p:txBody>
      </p:sp>
    </p:spTree>
    <p:extLst>
      <p:ext uri="{BB962C8B-B14F-4D97-AF65-F5344CB8AC3E}">
        <p14:creationId xmlns:p14="http://schemas.microsoft.com/office/powerpoint/2010/main" val="891588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1675"/>
          </a:xfrm>
        </p:spPr>
        <p:txBody>
          <a:bodyPr/>
          <a:lstStyle/>
          <a:p>
            <a:pPr algn="ctr"/>
            <a:r>
              <a:rPr lang="en-US" dirty="0"/>
              <a:t>STRESSES</a:t>
            </a:r>
            <a:endParaRPr lang="en-I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0B3476-40E7-4E18-8DE1-C16F2B406C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5" r="17212"/>
          <a:stretch/>
        </p:blipFill>
        <p:spPr>
          <a:xfrm>
            <a:off x="-159803" y="641062"/>
            <a:ext cx="6262702" cy="414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DA1ADC-3162-4357-9E99-DA337AA75D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8" r="17045"/>
          <a:stretch/>
        </p:blipFill>
        <p:spPr>
          <a:xfrm>
            <a:off x="6063141" y="641062"/>
            <a:ext cx="6244926" cy="414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08E356-3DD7-4FDE-B44B-FF4EE1C7B345}"/>
              </a:ext>
            </a:extLst>
          </p:cNvPr>
          <p:cNvSpPr txBox="1"/>
          <p:nvPr/>
        </p:nvSpPr>
        <p:spPr>
          <a:xfrm>
            <a:off x="0" y="1837678"/>
            <a:ext cx="26392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Hoop stresses </a:t>
            </a:r>
          </a:p>
          <a:p>
            <a:pPr algn="ctr"/>
            <a:r>
              <a:rPr lang="en-US" sz="3200" b="1" dirty="0" err="1">
                <a:latin typeface="Symbol" panose="05050102010706020507" pitchFamily="18" charset="2"/>
              </a:rPr>
              <a:t>s</a:t>
            </a:r>
            <a:r>
              <a:rPr lang="en-US" sz="3200" b="1" baseline="-25000" dirty="0" err="1">
                <a:latin typeface="Symbol" panose="05050102010706020507" pitchFamily="18" charset="2"/>
              </a:rPr>
              <a:t>j</a:t>
            </a:r>
            <a:endParaRPr lang="en-IE" sz="3200" b="1" baseline="-25000" dirty="0">
              <a:latin typeface="Symbol" panose="05050102010706020507" pitchFamily="18" charset="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8D4FE6-03C5-4DA1-82E5-2E9CB913EA6D}"/>
              </a:ext>
            </a:extLst>
          </p:cNvPr>
          <p:cNvSpPr txBox="1"/>
          <p:nvPr/>
        </p:nvSpPr>
        <p:spPr>
          <a:xfrm>
            <a:off x="6628806" y="1865786"/>
            <a:ext cx="25590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/>
              <a:t>Axial stresses </a:t>
            </a:r>
          </a:p>
          <a:p>
            <a:pPr algn="ctr"/>
            <a:r>
              <a:rPr lang="en-US" sz="3200" b="1" dirty="0" err="1">
                <a:latin typeface="Symbol" panose="05050102010706020507" pitchFamily="18" charset="2"/>
              </a:rPr>
              <a:t>s</a:t>
            </a:r>
            <a:r>
              <a:rPr lang="en-US" sz="3200" b="1" baseline="-25000" dirty="0" err="1"/>
              <a:t>Z</a:t>
            </a:r>
            <a:endParaRPr lang="en-IE" sz="32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675023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500" y="57152"/>
            <a:ext cx="404622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OUTPUT DATA</a:t>
            </a:r>
            <a:endParaRPr lang="en-IE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EB46F09-CAE6-4108-9220-EF506D5D97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735333"/>
              </p:ext>
            </p:extLst>
          </p:nvPr>
        </p:nvGraphicFramePr>
        <p:xfrm>
          <a:off x="30480" y="262930"/>
          <a:ext cx="7465836" cy="65950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9379">
                  <a:extLst>
                    <a:ext uri="{9D8B030D-6E8A-4147-A177-3AD203B41FA5}">
                      <a16:colId xmlns:a16="http://schemas.microsoft.com/office/drawing/2014/main" val="4283210011"/>
                    </a:ext>
                  </a:extLst>
                </a:gridCol>
                <a:gridCol w="978538">
                  <a:extLst>
                    <a:ext uri="{9D8B030D-6E8A-4147-A177-3AD203B41FA5}">
                      <a16:colId xmlns:a16="http://schemas.microsoft.com/office/drawing/2014/main" val="3554079699"/>
                    </a:ext>
                  </a:extLst>
                </a:gridCol>
                <a:gridCol w="879507">
                  <a:extLst>
                    <a:ext uri="{9D8B030D-6E8A-4147-A177-3AD203B41FA5}">
                      <a16:colId xmlns:a16="http://schemas.microsoft.com/office/drawing/2014/main" val="2501596888"/>
                    </a:ext>
                  </a:extLst>
                </a:gridCol>
                <a:gridCol w="1124757">
                  <a:extLst>
                    <a:ext uri="{9D8B030D-6E8A-4147-A177-3AD203B41FA5}">
                      <a16:colId xmlns:a16="http://schemas.microsoft.com/office/drawing/2014/main" val="890545669"/>
                    </a:ext>
                  </a:extLst>
                </a:gridCol>
                <a:gridCol w="1210839">
                  <a:extLst>
                    <a:ext uri="{9D8B030D-6E8A-4147-A177-3AD203B41FA5}">
                      <a16:colId xmlns:a16="http://schemas.microsoft.com/office/drawing/2014/main" val="2879259712"/>
                    </a:ext>
                  </a:extLst>
                </a:gridCol>
                <a:gridCol w="1198139">
                  <a:extLst>
                    <a:ext uri="{9D8B030D-6E8A-4147-A177-3AD203B41FA5}">
                      <a16:colId xmlns:a16="http://schemas.microsoft.com/office/drawing/2014/main" val="3918488878"/>
                    </a:ext>
                  </a:extLst>
                </a:gridCol>
                <a:gridCol w="1364677">
                  <a:extLst>
                    <a:ext uri="{9D8B030D-6E8A-4147-A177-3AD203B41FA5}">
                      <a16:colId xmlns:a16="http://schemas.microsoft.com/office/drawing/2014/main" val="2709779038"/>
                    </a:ext>
                  </a:extLst>
                </a:gridCol>
              </a:tblGrid>
              <a:tr h="259478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 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Max B (T)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F</a:t>
                      </a:r>
                      <a:r>
                        <a:rPr lang="en-IE" sz="1600" baseline="-25000" dirty="0">
                          <a:effectLst/>
                        </a:rPr>
                        <a:t>R </a:t>
                      </a:r>
                      <a:r>
                        <a:rPr lang="en-IE" sz="1600" dirty="0">
                          <a:effectLst/>
                        </a:rPr>
                        <a:t>(N)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err="1">
                          <a:effectLst/>
                        </a:rPr>
                        <a:t>Fz</a:t>
                      </a:r>
                      <a:r>
                        <a:rPr lang="en-IE" sz="1600" dirty="0">
                          <a:effectLst/>
                        </a:rPr>
                        <a:t> (N)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Max S</a:t>
                      </a:r>
                      <a:r>
                        <a:rPr lang="en-IE" sz="1600" baseline="-25000" dirty="0">
                          <a:effectLst/>
                        </a:rPr>
                        <a:t>R</a:t>
                      </a:r>
                      <a:r>
                        <a:rPr lang="en-IE" sz="1600" dirty="0">
                          <a:effectLst/>
                        </a:rPr>
                        <a:t> (Pa)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Max S</a:t>
                      </a:r>
                      <a:r>
                        <a:rPr lang="en-IE" sz="1600" baseline="-25000" dirty="0">
                          <a:effectLst/>
                        </a:rPr>
                        <a:t>Z</a:t>
                      </a:r>
                      <a:r>
                        <a:rPr lang="en-IE" sz="1600" dirty="0">
                          <a:effectLst/>
                        </a:rPr>
                        <a:t> (Pa)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Max </a:t>
                      </a:r>
                      <a:r>
                        <a:rPr lang="en-IE" sz="1600" dirty="0" err="1">
                          <a:effectLst/>
                        </a:rPr>
                        <a:t>S</a:t>
                      </a:r>
                      <a:r>
                        <a:rPr lang="en-IE" sz="1600" baseline="-25000" dirty="0" err="1">
                          <a:effectLst/>
                          <a:latin typeface="Symbol" panose="05050102010706020507" pitchFamily="18" charset="2"/>
                        </a:rPr>
                        <a:t>j</a:t>
                      </a:r>
                      <a:r>
                        <a:rPr lang="en-IE" sz="1600" dirty="0">
                          <a:effectLst/>
                        </a:rPr>
                        <a:t>(Pa)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extLst>
                  <a:ext uri="{0D108BD9-81ED-4DB2-BD59-A6C34878D82A}">
                    <a16:rowId xmlns:a16="http://schemas.microsoft.com/office/drawing/2014/main" val="4131554849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solidFill>
                            <a:srgbClr val="FF0000"/>
                          </a:solidFill>
                          <a:effectLst/>
                        </a:rPr>
                        <a:t>Coil1 </a:t>
                      </a:r>
                      <a:endParaRPr lang="en-IE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19.66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7.75E+07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-5.65E+07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-2.41E+07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4.90E+07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82793337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solidFill>
                            <a:srgbClr val="FF0000"/>
                          </a:solidFill>
                          <a:effectLst/>
                        </a:rPr>
                        <a:t>Coil2</a:t>
                      </a:r>
                      <a:endParaRPr lang="en-IE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19.91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1.50E+08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-5.32E+07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-2.88E+07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5.02E+07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718267350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solidFill>
                            <a:srgbClr val="FF0000"/>
                          </a:solidFill>
                          <a:effectLst/>
                        </a:rPr>
                        <a:t>Coil3</a:t>
                      </a:r>
                      <a:endParaRPr lang="en-IE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19.87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9.39E+07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-2.07E+06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-6.44E+07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-3.04E+07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4.95E+07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861712955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solidFill>
                            <a:srgbClr val="FF0000"/>
                          </a:solidFill>
                          <a:effectLst/>
                        </a:rPr>
                        <a:t>Coil4</a:t>
                      </a:r>
                      <a:endParaRPr lang="en-IE" sz="1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18.59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4.05E+07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-1.30E+06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-7.64E+07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-3.63E+07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-3.34E+07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0205828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solidFill>
                            <a:srgbClr val="FF0000"/>
                          </a:solidFill>
                          <a:effectLst/>
                        </a:rPr>
                        <a:t>Coil5</a:t>
                      </a:r>
                      <a:endParaRPr lang="en-IE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15.88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-5.35E+05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-3.30E+07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-1.47E+07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-1.43E+07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819394471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Coil6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15.33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1.54E+09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4.64E+08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-2.66E+07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1.14E+08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2.96E+08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530781384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Coil7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12.98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0.00E+00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0.00E+00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-1.85E+08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2.10E+08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583674495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Coil8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2.14E+09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-4.14E+08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7.63E+07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-1.74E+08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2.70E+08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412579741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Coil9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8.07E+06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-2.59E+06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-2.18E+07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-4.34E+07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2.23E+08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072450468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Coil10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1.07E+08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-2.64E+07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-5.25E+06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-3.36E+07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1.52E+08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006058996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Coil11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2.66E+07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-8.57E+06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-1.22E+06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-4.04E+07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1.25E+08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443916540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Coil12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2.69E+07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-5.75E+06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-1.28E+06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-1.88E+07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9.10E+07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168965855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Coil13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-2.74E+06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-9.30E+05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-1.53E+07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7.10E+07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841864322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Coil14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1.07E+07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-1.67E+06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-8.98E+05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-9.19E+06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5.29E+07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524787625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Coil15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6.18E+06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-7.66E+05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-7.64E+05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-6.78E+06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3.92E+07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945853462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Coil16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4.79E+06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-2.95E+05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-6.64E+05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-4.09E+06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2.96E+07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845376327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Coil17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3.98E+06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-1.57E+05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-5.79E+05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-3.23E+06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881394509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Coil18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1.71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3.53E+06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-1.47E+05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-5.33E+05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-3.21E+06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2.22E+07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181612265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Coil19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2.85E+06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-1.04E+05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-4.37E+05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-2.63E+06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1.99E+07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721517708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Coil20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2.66E+06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-7.65E+04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-4.17E+05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-2.62E+06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841139837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Coil21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1.41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2.27E+06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-5.70E+04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-3.52E+05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-2.22E+06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1.71E+07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585326223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Coil22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2.19E+06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-3.05E+04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-3.46E+05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-2.19E+06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12093941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Coil23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2.04E+06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-4.42E+04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-3.24E+05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-2.20E+06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1.57E+07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236396828"/>
                  </a:ext>
                </a:extLst>
              </a:tr>
              <a:tr h="263983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Coil24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3.63E+06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-4.53E+05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4.67E+05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-6.91E+06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1.50E+07</a:t>
                      </a: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01791053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BA96FFD-54B3-8BF6-4191-D63BA3C7F99C}"/>
              </a:ext>
            </a:extLst>
          </p:cNvPr>
          <p:cNvSpPr txBox="1"/>
          <p:nvPr/>
        </p:nvSpPr>
        <p:spPr>
          <a:xfrm>
            <a:off x="8203000" y="2725727"/>
            <a:ext cx="355466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</a:t>
            </a:r>
            <a:r>
              <a:rPr lang="en-CH" sz="2400" b="1" dirty="0">
                <a:solidFill>
                  <a:srgbClr val="FF0000"/>
                </a:solidFill>
              </a:rPr>
              <a:t>eak </a:t>
            </a:r>
            <a:r>
              <a:rPr lang="en-US" sz="2400" b="1" dirty="0">
                <a:solidFill>
                  <a:srgbClr val="FF0000"/>
                </a:solidFill>
              </a:rPr>
              <a:t>axial </a:t>
            </a:r>
            <a:r>
              <a:rPr lang="en-CH" sz="2400" b="1" dirty="0">
                <a:solidFill>
                  <a:srgbClr val="FF0000"/>
                </a:solidFill>
              </a:rPr>
              <a:t>force: 46</a:t>
            </a:r>
            <a:r>
              <a:rPr lang="en-US" sz="2400" b="1" dirty="0">
                <a:solidFill>
                  <a:srgbClr val="FF0000"/>
                </a:solidFill>
              </a:rPr>
              <a:t>4</a:t>
            </a:r>
            <a:r>
              <a:rPr lang="en-CH" sz="2400" b="1" dirty="0">
                <a:solidFill>
                  <a:srgbClr val="FF0000"/>
                </a:solidFill>
              </a:rPr>
              <a:t> MN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Cumulative axial force: </a:t>
            </a:r>
          </a:p>
          <a:p>
            <a:r>
              <a:rPr 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464 MN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endParaRPr lang="en-CH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472C4F-2DC1-1F4C-4E37-7F4A275F9BB4}"/>
              </a:ext>
            </a:extLst>
          </p:cNvPr>
          <p:cNvSpPr txBox="1"/>
          <p:nvPr/>
        </p:nvSpPr>
        <p:spPr>
          <a:xfrm>
            <a:off x="8277497" y="1752190"/>
            <a:ext cx="370114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</a:t>
            </a:r>
            <a:r>
              <a:rPr lang="en-CH" sz="2400" b="1" dirty="0">
                <a:solidFill>
                  <a:srgbClr val="FF0000"/>
                </a:solidFill>
              </a:rPr>
              <a:t>eak </a:t>
            </a:r>
            <a:r>
              <a:rPr lang="en-US" sz="2400" b="1" dirty="0">
                <a:solidFill>
                  <a:srgbClr val="FF0000"/>
                </a:solidFill>
              </a:rPr>
              <a:t>hoop </a:t>
            </a:r>
            <a:r>
              <a:rPr lang="en-CH" sz="2400" b="1" dirty="0">
                <a:solidFill>
                  <a:srgbClr val="FF0000"/>
                </a:solidFill>
              </a:rPr>
              <a:t>stress:300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CH" sz="2400" b="1" dirty="0">
                <a:solidFill>
                  <a:srgbClr val="FF0000"/>
                </a:solidFill>
              </a:rPr>
              <a:t>MPa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2A95248-A259-4C06-81DD-978BD228EA24}"/>
              </a:ext>
            </a:extLst>
          </p:cNvPr>
          <p:cNvCxnSpPr>
            <a:cxnSpLocks/>
          </p:cNvCxnSpPr>
          <p:nvPr/>
        </p:nvCxnSpPr>
        <p:spPr>
          <a:xfrm flipH="1">
            <a:off x="7536593" y="1963247"/>
            <a:ext cx="70668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57D75E-CBBF-45A4-82CB-55D67A5D30C4}"/>
              </a:ext>
            </a:extLst>
          </p:cNvPr>
          <p:cNvCxnSpPr>
            <a:cxnSpLocks/>
            <a:stCxn id="4" idx="1"/>
          </p:cNvCxnSpPr>
          <p:nvPr/>
        </p:nvCxnSpPr>
        <p:spPr>
          <a:xfrm flipH="1" flipV="1">
            <a:off x="3819183" y="1963247"/>
            <a:ext cx="4383817" cy="13626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4466DC8F-DBF9-4C14-8FC7-6CE2B80F571A}"/>
              </a:ext>
            </a:extLst>
          </p:cNvPr>
          <p:cNvSpPr/>
          <p:nvPr/>
        </p:nvSpPr>
        <p:spPr>
          <a:xfrm>
            <a:off x="2537460" y="1798320"/>
            <a:ext cx="1247503" cy="3352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48CD9DB-3937-4F2E-BC1B-3C3F39B8C880}"/>
              </a:ext>
            </a:extLst>
          </p:cNvPr>
          <p:cNvSpPr/>
          <p:nvPr/>
        </p:nvSpPr>
        <p:spPr>
          <a:xfrm>
            <a:off x="6240780" y="1775460"/>
            <a:ext cx="1287780" cy="3581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08017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82976-D4AD-8953-8C87-F5AD5BFE0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26718"/>
          </a:xfrm>
        </p:spPr>
        <p:txBody>
          <a:bodyPr/>
          <a:lstStyle/>
          <a:p>
            <a:r>
              <a:rPr lang="en-CH" dirty="0"/>
              <a:t>A 3D VIEW AND SOME ISSUES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1F42EA-04E4-00E2-F484-19CC99AF0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84" y="638828"/>
            <a:ext cx="8750965" cy="3589379"/>
          </a:xfrm>
          <a:prstGeom prst="rect">
            <a:avLst/>
          </a:prstGeom>
        </p:spPr>
      </p:pic>
      <p:pic>
        <p:nvPicPr>
          <p:cNvPr id="4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33151F07-6F9E-A702-4B7A-FFA1D111A5F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8800" y="3034374"/>
            <a:ext cx="10116092" cy="29057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31E542-78FE-AF1F-4388-AA7B4B39F0B1}"/>
              </a:ext>
            </a:extLst>
          </p:cNvPr>
          <p:cNvSpPr txBox="1"/>
          <p:nvPr/>
        </p:nvSpPr>
        <p:spPr>
          <a:xfrm>
            <a:off x="3114827" y="5761467"/>
            <a:ext cx="996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500 tons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D7A2C4-6036-AAE9-FAED-147ED20E2B9F}"/>
              </a:ext>
            </a:extLst>
          </p:cNvPr>
          <p:cNvSpPr txBox="1"/>
          <p:nvPr/>
        </p:nvSpPr>
        <p:spPr>
          <a:xfrm>
            <a:off x="8214060" y="5755457"/>
            <a:ext cx="879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20 tons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C22498E-207A-32AA-B7F7-9E21501A5D0C}"/>
              </a:ext>
            </a:extLst>
          </p:cNvPr>
          <p:cNvCxnSpPr/>
          <p:nvPr/>
        </p:nvCxnSpPr>
        <p:spPr>
          <a:xfrm>
            <a:off x="2267211" y="5717879"/>
            <a:ext cx="0" cy="5200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FEB7419-2C96-147A-27F1-2DA91A8DC63D}"/>
              </a:ext>
            </a:extLst>
          </p:cNvPr>
          <p:cNvCxnSpPr>
            <a:cxnSpLocks/>
          </p:cNvCxnSpPr>
          <p:nvPr/>
        </p:nvCxnSpPr>
        <p:spPr>
          <a:xfrm>
            <a:off x="4999973" y="5588191"/>
            <a:ext cx="0" cy="687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7EB2CFA-3614-9B84-9B61-2C9393A22DF4}"/>
              </a:ext>
            </a:extLst>
          </p:cNvPr>
          <p:cNvCxnSpPr>
            <a:cxnSpLocks/>
          </p:cNvCxnSpPr>
          <p:nvPr/>
        </p:nvCxnSpPr>
        <p:spPr>
          <a:xfrm>
            <a:off x="2167003" y="6124789"/>
            <a:ext cx="96325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F227EF7-4575-9DB1-B39A-8E0E584EEEF1}"/>
              </a:ext>
            </a:extLst>
          </p:cNvPr>
          <p:cNvCxnSpPr>
            <a:cxnSpLocks/>
          </p:cNvCxnSpPr>
          <p:nvPr/>
        </p:nvCxnSpPr>
        <p:spPr>
          <a:xfrm>
            <a:off x="5076754" y="5204059"/>
            <a:ext cx="0" cy="1077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BF88808-1AEA-E441-66C6-379C5A158AA3}"/>
              </a:ext>
            </a:extLst>
          </p:cNvPr>
          <p:cNvCxnSpPr>
            <a:cxnSpLocks/>
          </p:cNvCxnSpPr>
          <p:nvPr/>
        </p:nvCxnSpPr>
        <p:spPr>
          <a:xfrm>
            <a:off x="11665908" y="4917357"/>
            <a:ext cx="0" cy="1358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894208B-8834-06EF-CF62-B0C7636A470D}"/>
              </a:ext>
            </a:extLst>
          </p:cNvPr>
          <p:cNvSpPr txBox="1"/>
          <p:nvPr/>
        </p:nvSpPr>
        <p:spPr>
          <a:xfrm>
            <a:off x="6004695" y="2433517"/>
            <a:ext cx="56612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CH" dirty="0"/>
              <a:t>ingle cryostat ? Longitudinal forces are significant, require space, and result in additional heat loads</a:t>
            </a:r>
          </a:p>
          <a:p>
            <a:endParaRPr lang="en-CH" dirty="0"/>
          </a:p>
          <a:p>
            <a:r>
              <a:rPr lang="en-US" dirty="0"/>
              <a:t>The gravity s</a:t>
            </a:r>
            <a:r>
              <a:rPr lang="en-CH" dirty="0"/>
              <a:t>upport of the warm radiation shield (approx 300 tons) should go through the cryostat</a:t>
            </a:r>
          </a:p>
        </p:txBody>
      </p:sp>
    </p:spTree>
    <p:extLst>
      <p:ext uri="{BB962C8B-B14F-4D97-AF65-F5344CB8AC3E}">
        <p14:creationId xmlns:p14="http://schemas.microsoft.com/office/powerpoint/2010/main" val="3182091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FC6CC-64AE-41EC-A60B-FF89305BD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3561"/>
            <a:ext cx="9144000" cy="1696402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HTS (PRELIMINARY) DESIGN: </a:t>
            </a:r>
            <a:br>
              <a:rPr lang="es-ES" b="1" dirty="0"/>
            </a:br>
            <a:r>
              <a:rPr lang="es-ES" b="1" dirty="0"/>
              <a:t>Field, </a:t>
            </a:r>
            <a:r>
              <a:rPr lang="es-ES" b="1" dirty="0" err="1"/>
              <a:t>Forces</a:t>
            </a:r>
            <a:r>
              <a:rPr lang="es-ES" b="1" dirty="0"/>
              <a:t> and </a:t>
            </a:r>
            <a:r>
              <a:rPr lang="es-ES" b="1" dirty="0" err="1"/>
              <a:t>Stresses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26205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OPTIMAL FIT OF FIELD ON AXIS</a:t>
            </a:r>
            <a:endParaRPr lang="en-I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5C2202-52F0-421C-AECE-BE86AC673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575"/>
            <a:ext cx="12192000" cy="5784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2AEF5C-5422-46D4-9EBD-ADEFA38AB9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3" r="18502"/>
          <a:stretch/>
        </p:blipFill>
        <p:spPr>
          <a:xfrm>
            <a:off x="5853112" y="2232660"/>
            <a:ext cx="3625161" cy="7839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59DE5F-3AF1-4686-8E05-D0BC659F3FD9}"/>
              </a:ext>
            </a:extLst>
          </p:cNvPr>
          <p:cNvSpPr txBox="1"/>
          <p:nvPr/>
        </p:nvSpPr>
        <p:spPr>
          <a:xfrm>
            <a:off x="5913120" y="1788080"/>
            <a:ext cx="3936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 field formula (S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AdvOT483a8203"/>
              </a:rPr>
              <a:t>ayed</a:t>
            </a:r>
            <a:r>
              <a:rPr lang="en-US" sz="1800" b="0" i="0" u="none" strike="noStrike" baseline="0" dirty="0">
                <a:solidFill>
                  <a:srgbClr val="2E3093"/>
                </a:solidFill>
                <a:latin typeface="AdvOT483a8203"/>
              </a:rPr>
              <a:t>-</a:t>
            </a:r>
            <a:r>
              <a:rPr lang="en-US" sz="1800" b="0" i="0" u="none" strike="noStrike" baseline="0" dirty="0">
                <a:solidFill>
                  <a:srgbClr val="231F20"/>
                </a:solidFill>
                <a:latin typeface="AdvOT483a8203"/>
              </a:rPr>
              <a:t>Berg [4])</a:t>
            </a:r>
            <a:endParaRPr lang="en-I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84B189-8E3F-4850-B44E-468F2E88A9A6}"/>
              </a:ext>
            </a:extLst>
          </p:cNvPr>
          <p:cNvSpPr txBox="1"/>
          <p:nvPr/>
        </p:nvSpPr>
        <p:spPr>
          <a:xfrm>
            <a:off x="6275465" y="3091815"/>
            <a:ext cx="3083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With B</a:t>
            </a:r>
            <a:r>
              <a:rPr lang="en-US" baseline="-25000" dirty="0"/>
              <a:t>i</a:t>
            </a:r>
            <a:r>
              <a:rPr lang="en-US" dirty="0"/>
              <a:t>=20 T, B</a:t>
            </a:r>
            <a:r>
              <a:rPr lang="en-US" baseline="-25000" dirty="0"/>
              <a:t>f</a:t>
            </a:r>
            <a:r>
              <a:rPr lang="en-US" dirty="0"/>
              <a:t>=1.5 T, L</a:t>
            </a:r>
            <a:r>
              <a:rPr lang="en-US" baseline="-25000" dirty="0"/>
              <a:t>t</a:t>
            </a:r>
            <a:r>
              <a:rPr lang="en-US" dirty="0"/>
              <a:t>=15 m</a:t>
            </a:r>
          </a:p>
          <a:p>
            <a:pPr algn="ctr"/>
            <a:r>
              <a:rPr lang="en-US" dirty="0"/>
              <a:t>-1&lt;z(m)&lt;15</a:t>
            </a:r>
            <a:endParaRPr lang="en-I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6FB57C-E86C-4A46-8C7A-338E076C3720}"/>
              </a:ext>
            </a:extLst>
          </p:cNvPr>
          <p:cNvSpPr/>
          <p:nvPr/>
        </p:nvSpPr>
        <p:spPr>
          <a:xfrm>
            <a:off x="5463540" y="1516380"/>
            <a:ext cx="4823460" cy="2560320"/>
          </a:xfrm>
          <a:prstGeom prst="rect">
            <a:avLst/>
          </a:pr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62600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FIELD ON AXIS</a:t>
            </a:r>
            <a:endParaRPr lang="en-I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9E60A2-6A1D-4D84-9E49-0892904BA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575"/>
            <a:ext cx="12192000" cy="578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321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COMPARE FIELD ON AXIS</a:t>
            </a:r>
            <a:endParaRPr lang="en-I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9A919E-5AFB-43DA-84D0-F9D05739EB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3" t="6057" r="7984" b="3011"/>
          <a:stretch/>
        </p:blipFill>
        <p:spPr>
          <a:xfrm>
            <a:off x="53788" y="514830"/>
            <a:ext cx="12138211" cy="63431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EF2BC6-955D-4629-8DF0-EA1B26DF0FCE}"/>
              </a:ext>
            </a:extLst>
          </p:cNvPr>
          <p:cNvSpPr txBox="1"/>
          <p:nvPr/>
        </p:nvSpPr>
        <p:spPr>
          <a:xfrm>
            <a:off x="4907280" y="2164080"/>
            <a:ext cx="159268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Blue = US-MAP</a:t>
            </a:r>
          </a:p>
          <a:p>
            <a:r>
              <a:rPr lang="en-US" dirty="0"/>
              <a:t>Red = OPT. FIT</a:t>
            </a:r>
          </a:p>
        </p:txBody>
      </p:sp>
    </p:spTree>
    <p:extLst>
      <p:ext uri="{BB962C8B-B14F-4D97-AF65-F5344CB8AC3E}">
        <p14:creationId xmlns:p14="http://schemas.microsoft.com/office/powerpoint/2010/main" val="3872955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CURRENTS AND MAGNETIC ENERGY</a:t>
            </a:r>
            <a:endParaRPr lang="en-I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B48F78-C2C7-46F1-A317-2E4329094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575"/>
            <a:ext cx="12192000" cy="5784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86FA28-5410-4CA0-AA80-C6BEA9FF6D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026"/>
            <a:ext cx="12192000" cy="58102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9F51E0-EE61-0CBF-7ECB-FBCE496967AC}"/>
              </a:ext>
            </a:extLst>
          </p:cNvPr>
          <p:cNvSpPr txBox="1"/>
          <p:nvPr/>
        </p:nvSpPr>
        <p:spPr>
          <a:xfrm>
            <a:off x="9820405" y="3670126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>
                <a:solidFill>
                  <a:srgbClr val="FF0000"/>
                </a:solidFill>
              </a:rPr>
              <a:t>1 GJ !!!</a:t>
            </a:r>
          </a:p>
        </p:txBody>
      </p:sp>
    </p:spTree>
    <p:extLst>
      <p:ext uri="{BB962C8B-B14F-4D97-AF65-F5344CB8AC3E}">
        <p14:creationId xmlns:p14="http://schemas.microsoft.com/office/powerpoint/2010/main" val="5443460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SMEARED STRESSES AND AXIAL FORCE</a:t>
            </a:r>
            <a:endParaRPr lang="en-I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33D654-7307-4FF5-ACEA-17C585D657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575"/>
            <a:ext cx="12192000" cy="57848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31DB9C-187C-4916-B9A9-2B685467AC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875"/>
            <a:ext cx="12192000" cy="581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48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D2466-278F-439A-8142-0DEB4198D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06823"/>
          </a:xfrm>
        </p:spPr>
        <p:txBody>
          <a:bodyPr/>
          <a:lstStyle/>
          <a:p>
            <a:pPr algn="ctr"/>
            <a:r>
              <a:rPr lang="en-US" dirty="0"/>
              <a:t>SUMMARY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03F973-0201-488A-A65C-FE36AFEDC11B}"/>
              </a:ext>
            </a:extLst>
          </p:cNvPr>
          <p:cNvSpPr txBox="1"/>
          <p:nvPr/>
        </p:nvSpPr>
        <p:spPr>
          <a:xfrm>
            <a:off x="0" y="1098817"/>
            <a:ext cx="12117721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Starting from the hybrid solution of US-MAP [1-3] with 5 resistive coils and 19 SC coils (2.4 m bore) we compute for such design field on axis, field on coils, stresses etc.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Field on axis follows B-formula by Sayed-Berg [4] with wider plateau @ 20 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Coils stresses/fields seems manageable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Large bore </a:t>
            </a:r>
            <a:r>
              <a:rPr lang="en-US" sz="2400" dirty="0">
                <a:sym typeface="Wingdings" panose="05000000000000000000" pitchFamily="2" charset="2"/>
              </a:rPr>
              <a:t></a:t>
            </a:r>
            <a:r>
              <a:rPr lang="en-US" sz="2400" dirty="0"/>
              <a:t>magnetic energy (~3 GJ) and global forces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Coupling forces between resistive and SC coil set to be managed carefully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We develop an alternative solution with 18 SC coils (HTS), 1.2 m constant bore and engineering current density similar to (1) (i.e. max(J</a:t>
            </a:r>
            <a:r>
              <a:rPr lang="en-US" sz="2800" baseline="-25000" dirty="0"/>
              <a:t>E</a:t>
            </a:r>
            <a:r>
              <a:rPr lang="en-US" sz="2800" dirty="0"/>
              <a:t>)</a:t>
            </a:r>
            <a:r>
              <a:rPr lang="en-US" sz="2800" dirty="0">
                <a:sym typeface="Symbol" panose="05050102010706020507" pitchFamily="18" charset="2"/>
              </a:rPr>
              <a:t></a:t>
            </a:r>
            <a:r>
              <a:rPr lang="en-US" sz="2800" dirty="0"/>
              <a:t>40 A/mm</a:t>
            </a:r>
            <a:r>
              <a:rPr lang="en-US" sz="2800" baseline="30000" dirty="0"/>
              <a:t>2</a:t>
            </a:r>
            <a:r>
              <a:rPr lang="en-US" sz="2800" dirty="0"/>
              <a:t>):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Field on axis within 1% accuracy Sayed-Berg formula over 16 m channel length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Magnetic energy &lt; 1 GJ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Advantages brought by HTS and smaller bore! However its feasibility needs verification (shielding?)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960927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1675"/>
          </a:xfrm>
        </p:spPr>
        <p:txBody>
          <a:bodyPr/>
          <a:lstStyle/>
          <a:p>
            <a:pPr algn="ctr"/>
            <a:r>
              <a:rPr lang="en-US" dirty="0"/>
              <a:t>FIELD AND VECTOR POTENTIAL</a:t>
            </a:r>
            <a:endParaRPr lang="en-I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948034-46DD-4BB3-9232-4ED58BEBC3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04" t="844" r="15274"/>
          <a:stretch/>
        </p:blipFill>
        <p:spPr>
          <a:xfrm>
            <a:off x="7133180" y="830953"/>
            <a:ext cx="5058820" cy="56460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2796EF-27C8-4328-A1BF-774691A721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4" r="16096"/>
          <a:stretch/>
        </p:blipFill>
        <p:spPr>
          <a:xfrm>
            <a:off x="0" y="830953"/>
            <a:ext cx="7133180" cy="556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1231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84A3E3-7ECA-45FE-B6B5-B9315C886C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16" r="14589"/>
          <a:stretch/>
        </p:blipFill>
        <p:spPr>
          <a:xfrm>
            <a:off x="-2815" y="65754"/>
            <a:ext cx="10227076" cy="67922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08E356-3DD7-4FDE-B44B-FF4EE1C7B345}"/>
              </a:ext>
            </a:extLst>
          </p:cNvPr>
          <p:cNvSpPr txBox="1"/>
          <p:nvPr/>
        </p:nvSpPr>
        <p:spPr>
          <a:xfrm>
            <a:off x="3056992" y="65754"/>
            <a:ext cx="4373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von Mises stresses </a:t>
            </a:r>
            <a:r>
              <a:rPr lang="en-US" sz="3200" b="1" dirty="0" err="1">
                <a:latin typeface="Symbol" panose="05050102010706020507" pitchFamily="18" charset="2"/>
              </a:rPr>
              <a:t>s</a:t>
            </a:r>
            <a:r>
              <a:rPr lang="en-US" sz="3200" b="1" baseline="-25000" dirty="0" err="1"/>
              <a:t>vM</a:t>
            </a:r>
            <a:endParaRPr lang="en-IE" sz="3200" b="1" baseline="-25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337528-1689-49AB-A4BE-E61DFD88C32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9" r="15897"/>
          <a:stretch/>
        </p:blipFill>
        <p:spPr>
          <a:xfrm>
            <a:off x="5298112" y="945148"/>
            <a:ext cx="6933081" cy="467841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89BB3766-5861-4EF0-A03B-9951245B0B23}"/>
              </a:ext>
            </a:extLst>
          </p:cNvPr>
          <p:cNvSpPr/>
          <p:nvPr/>
        </p:nvSpPr>
        <p:spPr>
          <a:xfrm>
            <a:off x="4464089" y="4236908"/>
            <a:ext cx="1118863" cy="16759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3001B10-682F-45A0-8036-847F6494C185}"/>
              </a:ext>
            </a:extLst>
          </p:cNvPr>
          <p:cNvCxnSpPr>
            <a:cxnSpLocks/>
          </p:cNvCxnSpPr>
          <p:nvPr/>
        </p:nvCxnSpPr>
        <p:spPr>
          <a:xfrm flipV="1">
            <a:off x="5492080" y="3771190"/>
            <a:ext cx="2044621" cy="8235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884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1675"/>
          </a:xfrm>
        </p:spPr>
        <p:txBody>
          <a:bodyPr/>
          <a:lstStyle/>
          <a:p>
            <a:pPr algn="ctr"/>
            <a:r>
              <a:rPr lang="en-US" dirty="0"/>
              <a:t>STRESSES</a:t>
            </a:r>
            <a:endParaRPr lang="en-I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B99DD1-DFB3-4042-9A09-F7E0E249FF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9" r="14982"/>
          <a:stretch/>
        </p:blipFill>
        <p:spPr>
          <a:xfrm>
            <a:off x="6042305" y="1440000"/>
            <a:ext cx="6302095" cy="414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B79EA3-2328-42A9-8C10-A9AC89DF6B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4" r="16159"/>
          <a:stretch/>
        </p:blipFill>
        <p:spPr>
          <a:xfrm>
            <a:off x="0" y="1440000"/>
            <a:ext cx="6117210" cy="414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08E356-3DD7-4FDE-B44B-FF4EE1C7B345}"/>
              </a:ext>
            </a:extLst>
          </p:cNvPr>
          <p:cNvSpPr txBox="1"/>
          <p:nvPr/>
        </p:nvSpPr>
        <p:spPr>
          <a:xfrm>
            <a:off x="1478943" y="1440000"/>
            <a:ext cx="3424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Hoop stresses: </a:t>
            </a:r>
            <a:r>
              <a:rPr lang="en-US" sz="3200" b="1" dirty="0" err="1">
                <a:latin typeface="Symbol" panose="05050102010706020507" pitchFamily="18" charset="2"/>
              </a:rPr>
              <a:t>s</a:t>
            </a:r>
            <a:r>
              <a:rPr lang="en-US" sz="3200" b="1" baseline="-25000" dirty="0" err="1">
                <a:latin typeface="Symbol" panose="05050102010706020507" pitchFamily="18" charset="2"/>
              </a:rPr>
              <a:t>j</a:t>
            </a:r>
            <a:endParaRPr lang="en-IE" sz="3200" b="1" baseline="-25000" dirty="0">
              <a:latin typeface="Symbol" panose="05050102010706020507" pitchFamily="18" charset="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8D4FE6-03C5-4DA1-82E5-2E9CB913EA6D}"/>
              </a:ext>
            </a:extLst>
          </p:cNvPr>
          <p:cNvSpPr txBox="1"/>
          <p:nvPr/>
        </p:nvSpPr>
        <p:spPr>
          <a:xfrm>
            <a:off x="7349973" y="1345880"/>
            <a:ext cx="3761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Axial stresses: </a:t>
            </a:r>
            <a:r>
              <a:rPr lang="en-US" sz="3200" b="1" dirty="0" err="1">
                <a:latin typeface="Symbol" panose="05050102010706020507" pitchFamily="18" charset="2"/>
              </a:rPr>
              <a:t>s</a:t>
            </a:r>
            <a:r>
              <a:rPr lang="en-US" sz="3200" b="1" baseline="-25000" dirty="0" err="1"/>
              <a:t>Z</a:t>
            </a:r>
            <a:endParaRPr lang="en-IE" sz="3200" b="1" baseline="-25000" dirty="0"/>
          </a:p>
        </p:txBody>
      </p:sp>
    </p:spTree>
    <p:extLst>
      <p:ext uri="{BB962C8B-B14F-4D97-AF65-F5344CB8AC3E}">
        <p14:creationId xmlns:p14="http://schemas.microsoft.com/office/powerpoint/2010/main" val="42373701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1AE3732-C41A-49A1-ACC1-F58140C34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83523"/>
              </p:ext>
            </p:extLst>
          </p:nvPr>
        </p:nvGraphicFramePr>
        <p:xfrm>
          <a:off x="1729740" y="645160"/>
          <a:ext cx="8556244" cy="60350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5778">
                  <a:extLst>
                    <a:ext uri="{9D8B030D-6E8A-4147-A177-3AD203B41FA5}">
                      <a16:colId xmlns:a16="http://schemas.microsoft.com/office/drawing/2014/main" val="1708470610"/>
                    </a:ext>
                  </a:extLst>
                </a:gridCol>
                <a:gridCol w="1718698">
                  <a:extLst>
                    <a:ext uri="{9D8B030D-6E8A-4147-A177-3AD203B41FA5}">
                      <a16:colId xmlns:a16="http://schemas.microsoft.com/office/drawing/2014/main" val="416162294"/>
                    </a:ext>
                  </a:extLst>
                </a:gridCol>
                <a:gridCol w="1297312">
                  <a:extLst>
                    <a:ext uri="{9D8B030D-6E8A-4147-A177-3AD203B41FA5}">
                      <a16:colId xmlns:a16="http://schemas.microsoft.com/office/drawing/2014/main" val="1135601890"/>
                    </a:ext>
                  </a:extLst>
                </a:gridCol>
                <a:gridCol w="1385761">
                  <a:extLst>
                    <a:ext uri="{9D8B030D-6E8A-4147-A177-3AD203B41FA5}">
                      <a16:colId xmlns:a16="http://schemas.microsoft.com/office/drawing/2014/main" val="2760065211"/>
                    </a:ext>
                  </a:extLst>
                </a:gridCol>
                <a:gridCol w="1604120">
                  <a:extLst>
                    <a:ext uri="{9D8B030D-6E8A-4147-A177-3AD203B41FA5}">
                      <a16:colId xmlns:a16="http://schemas.microsoft.com/office/drawing/2014/main" val="4154482473"/>
                    </a:ext>
                  </a:extLst>
                </a:gridCol>
                <a:gridCol w="1604575">
                  <a:extLst>
                    <a:ext uri="{9D8B030D-6E8A-4147-A177-3AD203B41FA5}">
                      <a16:colId xmlns:a16="http://schemas.microsoft.com/office/drawing/2014/main" val="4109106121"/>
                    </a:ext>
                  </a:extLst>
                </a:gridCol>
              </a:tblGrid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 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err="1">
                          <a:effectLst/>
                        </a:rPr>
                        <a:t>Rc</a:t>
                      </a:r>
                      <a:r>
                        <a:rPr lang="en-IE" sz="1600" dirty="0">
                          <a:effectLst/>
                        </a:rPr>
                        <a:t>(m)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 err="1">
                          <a:effectLst/>
                        </a:rPr>
                        <a:t>Zc</a:t>
                      </a:r>
                      <a:r>
                        <a:rPr lang="en-IE" sz="1600" dirty="0">
                          <a:effectLst/>
                        </a:rPr>
                        <a:t>(m)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DR(m)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DZ(m)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I(MA)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extLst>
                  <a:ext uri="{0D108BD9-81ED-4DB2-BD59-A6C34878D82A}">
                    <a16:rowId xmlns:a16="http://schemas.microsoft.com/office/drawing/2014/main" val="287833654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 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-1.694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3.820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916058769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Coil2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-0.682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10.124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226818917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Coil3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0.329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17.535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67344161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Coil4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1.341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18.321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717483599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Coil5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2.353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12.916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122304416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Coil6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3.365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8.825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454475991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Coil7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0.133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5.250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82829181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Coil8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5.388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0.133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4.203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480497522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Coil9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6.400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0.133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3.227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693073414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Coil10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0.133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2.621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507882808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Coil11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8.424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0.133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2.173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662603035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Coil12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9.435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0.133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1.909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175281722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Coil13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10.447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1.591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401724787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Coil14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11.459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1.485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476399658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Coil15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12.471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1.335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926418019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Coil16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13.482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1.343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01963215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Coil17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14.494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95563737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Coil18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0.622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15.506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1.728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794819508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8FA12B2A-B202-4A32-9FD2-F9FA49563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COILS OUTPUT DATA</a:t>
            </a:r>
            <a:endParaRPr lang="en-IE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E80124-8201-1187-DFBA-DB84586C343A}"/>
              </a:ext>
            </a:extLst>
          </p:cNvPr>
          <p:cNvSpPr txBox="1"/>
          <p:nvPr/>
        </p:nvSpPr>
        <p:spPr>
          <a:xfrm>
            <a:off x="10462261" y="4714869"/>
            <a:ext cx="17297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</a:t>
            </a:r>
            <a:r>
              <a:rPr lang="en-CH" sz="2800" b="1" dirty="0">
                <a:solidFill>
                  <a:srgbClr val="FF0000"/>
                </a:solidFill>
              </a:rPr>
              <a:t>oil mass 111 tons</a:t>
            </a:r>
          </a:p>
        </p:txBody>
      </p:sp>
    </p:spTree>
    <p:extLst>
      <p:ext uri="{BB962C8B-B14F-4D97-AF65-F5344CB8AC3E}">
        <p14:creationId xmlns:p14="http://schemas.microsoft.com/office/powerpoint/2010/main" val="38012245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1AE3732-C41A-49A1-ACC1-F58140C34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395395"/>
              </p:ext>
            </p:extLst>
          </p:nvPr>
        </p:nvGraphicFramePr>
        <p:xfrm>
          <a:off x="-4736" y="701040"/>
          <a:ext cx="10142221" cy="60350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5778">
                  <a:extLst>
                    <a:ext uri="{9D8B030D-6E8A-4147-A177-3AD203B41FA5}">
                      <a16:colId xmlns:a16="http://schemas.microsoft.com/office/drawing/2014/main" val="1708470610"/>
                    </a:ext>
                  </a:extLst>
                </a:gridCol>
                <a:gridCol w="1718698">
                  <a:extLst>
                    <a:ext uri="{9D8B030D-6E8A-4147-A177-3AD203B41FA5}">
                      <a16:colId xmlns:a16="http://schemas.microsoft.com/office/drawing/2014/main" val="416162294"/>
                    </a:ext>
                  </a:extLst>
                </a:gridCol>
                <a:gridCol w="1297312">
                  <a:extLst>
                    <a:ext uri="{9D8B030D-6E8A-4147-A177-3AD203B41FA5}">
                      <a16:colId xmlns:a16="http://schemas.microsoft.com/office/drawing/2014/main" val="1135601890"/>
                    </a:ext>
                  </a:extLst>
                </a:gridCol>
                <a:gridCol w="1385761">
                  <a:extLst>
                    <a:ext uri="{9D8B030D-6E8A-4147-A177-3AD203B41FA5}">
                      <a16:colId xmlns:a16="http://schemas.microsoft.com/office/drawing/2014/main" val="2760065211"/>
                    </a:ext>
                  </a:extLst>
                </a:gridCol>
                <a:gridCol w="1604120">
                  <a:extLst>
                    <a:ext uri="{9D8B030D-6E8A-4147-A177-3AD203B41FA5}">
                      <a16:colId xmlns:a16="http://schemas.microsoft.com/office/drawing/2014/main" val="4154482473"/>
                    </a:ext>
                  </a:extLst>
                </a:gridCol>
                <a:gridCol w="1604575">
                  <a:extLst>
                    <a:ext uri="{9D8B030D-6E8A-4147-A177-3AD203B41FA5}">
                      <a16:colId xmlns:a16="http://schemas.microsoft.com/office/drawing/2014/main" val="4109106121"/>
                    </a:ext>
                  </a:extLst>
                </a:gridCol>
                <a:gridCol w="1585977">
                  <a:extLst>
                    <a:ext uri="{9D8B030D-6E8A-4147-A177-3AD203B41FA5}">
                      <a16:colId xmlns:a16="http://schemas.microsoft.com/office/drawing/2014/main" val="1584726141"/>
                    </a:ext>
                  </a:extLst>
                </a:gridCol>
              </a:tblGrid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 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>
                          <a:effectLst/>
                        </a:rPr>
                        <a:t>Max B (T)</a:t>
                      </a:r>
                      <a:endParaRPr lang="en-I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>
                          <a:effectLst/>
                        </a:rPr>
                        <a:t>F</a:t>
                      </a:r>
                      <a:r>
                        <a:rPr lang="en-IE" sz="2000" baseline="-25000" dirty="0">
                          <a:effectLst/>
                        </a:rPr>
                        <a:t>R </a:t>
                      </a:r>
                      <a:r>
                        <a:rPr lang="en-IE" sz="2000" dirty="0">
                          <a:effectLst/>
                        </a:rPr>
                        <a:t>(N)</a:t>
                      </a:r>
                      <a:endParaRPr lang="en-I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err="1">
                          <a:effectLst/>
                        </a:rPr>
                        <a:t>Fz</a:t>
                      </a:r>
                      <a:r>
                        <a:rPr lang="en-IE" sz="2000" dirty="0">
                          <a:effectLst/>
                        </a:rPr>
                        <a:t> (N)</a:t>
                      </a:r>
                      <a:endParaRPr lang="en-I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>
                          <a:effectLst/>
                        </a:rPr>
                        <a:t>Max S</a:t>
                      </a:r>
                      <a:r>
                        <a:rPr lang="en-IE" sz="2000" baseline="-25000" dirty="0">
                          <a:effectLst/>
                        </a:rPr>
                        <a:t>R</a:t>
                      </a:r>
                      <a:r>
                        <a:rPr lang="en-IE" sz="2000" dirty="0">
                          <a:effectLst/>
                        </a:rPr>
                        <a:t> (Pa)</a:t>
                      </a:r>
                      <a:endParaRPr lang="en-I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>
                          <a:effectLst/>
                        </a:rPr>
                        <a:t>Max S</a:t>
                      </a:r>
                      <a:r>
                        <a:rPr lang="en-IE" sz="2000" baseline="-25000" dirty="0">
                          <a:effectLst/>
                        </a:rPr>
                        <a:t>Z</a:t>
                      </a:r>
                      <a:r>
                        <a:rPr lang="en-IE" sz="2000" dirty="0">
                          <a:effectLst/>
                        </a:rPr>
                        <a:t> (Pa)</a:t>
                      </a:r>
                      <a:endParaRPr lang="en-I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>
                          <a:effectLst/>
                        </a:rPr>
                        <a:t>Max </a:t>
                      </a:r>
                      <a:r>
                        <a:rPr lang="en-IE" sz="2000" dirty="0" err="1">
                          <a:effectLst/>
                        </a:rPr>
                        <a:t>S</a:t>
                      </a:r>
                      <a:r>
                        <a:rPr lang="en-IE" sz="2000" baseline="-25000" dirty="0" err="1">
                          <a:effectLst/>
                          <a:latin typeface="Symbol" panose="05050102010706020507" pitchFamily="18" charset="2"/>
                        </a:rPr>
                        <a:t>j</a:t>
                      </a:r>
                      <a:r>
                        <a:rPr lang="en-IE" sz="2000" dirty="0">
                          <a:effectLst/>
                        </a:rPr>
                        <a:t>(Pa)</a:t>
                      </a:r>
                      <a:endParaRPr lang="en-I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35602" marR="35602" marT="0" marB="0" anchor="ctr"/>
                </a:tc>
                <a:extLst>
                  <a:ext uri="{0D108BD9-81ED-4DB2-BD59-A6C34878D82A}">
                    <a16:rowId xmlns:a16="http://schemas.microsoft.com/office/drawing/2014/main" val="287833654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 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9.23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5.51E+07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3.57E+07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-2.04E+06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-3.93E+07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9.11E+07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916058769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Coil2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16.22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-1.26E+07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-9.83E+07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2.93E+08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226818917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Coil3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6.99E+08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-2.42E+07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-1.43E+08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4.49E+08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67344161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Coil4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7.71E+08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-6.04E+07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-2.61E+07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-1.46E+08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4.53E+08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717483599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Coil5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18.16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4.46E+08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-1.05E+08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-1.68E+07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-1.24E+08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3.66E+08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122304416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Coil6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2.12E+08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-6.95E+07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-1.18E+08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-1.53E+08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1.94E+08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454475991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Coil7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9.62E+07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-1.96E+07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-1.31E+08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-3.16E+08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1.24E+08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82829181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Coil8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6.39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5.12E+07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-8.76E+06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-2.25E+06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-4.39E+07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9.52E+07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480497522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Coil9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2.96E+07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-4.54E+06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-1.44E+06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-2.48E+07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5.43E+07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693073414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Coil10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1.90E+07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-2.45E+06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-9.13E+05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-1.48E+07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3.29E+07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507882808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Coil11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-1.40E+06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-6.20E+05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-9.77E+06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2.17E+07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662603035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Coil12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9.28E+06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-1.08E+06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-1.54E+07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-2.18E+07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175281722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>
                          <a:effectLst/>
                        </a:rPr>
                        <a:t>Coil13</a:t>
                      </a:r>
                      <a:endParaRPr lang="en-IE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6.97E+06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-5.23E+05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-1.38E+07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-4.46E+07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2.64E+07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401724787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Coil14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5.56E+06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-3.30E+05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-3.01E+05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-1.10E+07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2.28E+07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476399658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Coil15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1.69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4.52E+06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-1.79E+05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-2.50E+05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-9.15E+06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1.87E+07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926418019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Coil16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4.27E+06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-2.31E+05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-2.47E+05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-7.73E+06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01963215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Coil17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3.14E+06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-2.44E+05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-8.78E+06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95563737"/>
                  </a:ext>
                </a:extLst>
              </a:tr>
              <a:tr h="317634">
                <a:tc>
                  <a:txBody>
                    <a:bodyPr/>
                    <a:lstStyle/>
                    <a:p>
                      <a:pPr algn="ctr"/>
                      <a:r>
                        <a:rPr lang="en-IE" sz="1600" dirty="0">
                          <a:effectLst/>
                        </a:rPr>
                        <a:t>Coil18</a:t>
                      </a:r>
                      <a:endParaRPr lang="en-IE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6845" marR="46845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4.97E+06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-1.22E+06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-4.17E+05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-1.03E+07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2.02E+07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794819508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8FA12B2A-B202-4A32-9FD2-F9FA49563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FIELD, FORCES AND SMEARED STRESSES </a:t>
            </a:r>
            <a:endParaRPr lang="en-IE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72516B-9C37-BD4C-D731-8D718371AD0F}"/>
              </a:ext>
            </a:extLst>
          </p:cNvPr>
          <p:cNvSpPr txBox="1"/>
          <p:nvPr/>
        </p:nvSpPr>
        <p:spPr>
          <a:xfrm>
            <a:off x="10151990" y="3004457"/>
            <a:ext cx="208352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</a:t>
            </a:r>
            <a:r>
              <a:rPr lang="en-CH" sz="2000" b="1" dirty="0">
                <a:solidFill>
                  <a:srgbClr val="FF0000"/>
                </a:solidFill>
              </a:rPr>
              <a:t>eak </a:t>
            </a:r>
            <a:r>
              <a:rPr lang="en-US" sz="2000" b="1" dirty="0">
                <a:solidFill>
                  <a:srgbClr val="FF0000"/>
                </a:solidFill>
              </a:rPr>
              <a:t>axial</a:t>
            </a:r>
            <a:r>
              <a:rPr lang="en-CH" sz="2000" b="1" dirty="0">
                <a:solidFill>
                  <a:srgbClr val="FF0000"/>
                </a:solidFill>
              </a:rPr>
              <a:t> force: </a:t>
            </a:r>
            <a:r>
              <a:rPr lang="en-US" sz="2000" b="1" dirty="0">
                <a:solidFill>
                  <a:srgbClr val="FF0000"/>
                </a:solidFill>
              </a:rPr>
              <a:t>120</a:t>
            </a:r>
            <a:r>
              <a:rPr lang="en-CH" sz="2000" b="1" dirty="0">
                <a:solidFill>
                  <a:srgbClr val="FF0000"/>
                </a:solidFill>
              </a:rPr>
              <a:t> MN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Cumulative force: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±275 MN</a:t>
            </a:r>
            <a:endParaRPr lang="en-CH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133DE6-2CB7-149F-EBD0-CB34F5F9417E}"/>
              </a:ext>
            </a:extLst>
          </p:cNvPr>
          <p:cNvSpPr txBox="1"/>
          <p:nvPr/>
        </p:nvSpPr>
        <p:spPr>
          <a:xfrm>
            <a:off x="10091838" y="1086753"/>
            <a:ext cx="208352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</a:t>
            </a:r>
            <a:r>
              <a:rPr lang="en-CH" sz="2000" b="1" dirty="0">
                <a:solidFill>
                  <a:srgbClr val="FF0000"/>
                </a:solidFill>
              </a:rPr>
              <a:t>eak </a:t>
            </a:r>
            <a:r>
              <a:rPr lang="en-US" sz="2000" b="1" dirty="0">
                <a:solidFill>
                  <a:srgbClr val="FF0000"/>
                </a:solidFill>
              </a:rPr>
              <a:t>hoop </a:t>
            </a:r>
            <a:r>
              <a:rPr lang="en-CH" sz="2000" b="1" dirty="0">
                <a:solidFill>
                  <a:srgbClr val="FF0000"/>
                </a:solidFill>
              </a:rPr>
              <a:t>stress: 45</a:t>
            </a:r>
            <a:r>
              <a:rPr lang="en-US" sz="2000" b="1" dirty="0">
                <a:solidFill>
                  <a:srgbClr val="FF0000"/>
                </a:solidFill>
              </a:rPr>
              <a:t>3 </a:t>
            </a:r>
            <a:r>
              <a:rPr lang="en-CH" sz="2000" b="1" dirty="0">
                <a:solidFill>
                  <a:srgbClr val="FF0000"/>
                </a:solidFill>
              </a:rPr>
              <a:t>MPa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9C5CF92-76CC-4440-B896-4D670F155A2D}"/>
              </a:ext>
            </a:extLst>
          </p:cNvPr>
          <p:cNvCxnSpPr>
            <a:cxnSpLocks/>
          </p:cNvCxnSpPr>
          <p:nvPr/>
        </p:nvCxnSpPr>
        <p:spPr>
          <a:xfrm flipH="1">
            <a:off x="10073640" y="1723813"/>
            <a:ext cx="562083" cy="4028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C295AA06-D9A1-4859-9EDF-69129F68C55C}"/>
              </a:ext>
            </a:extLst>
          </p:cNvPr>
          <p:cNvSpPr/>
          <p:nvPr/>
        </p:nvSpPr>
        <p:spPr>
          <a:xfrm>
            <a:off x="8682138" y="1947621"/>
            <a:ext cx="1287780" cy="3581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2864E47-DD0C-4A1F-A11D-A595C3F79DB1}"/>
              </a:ext>
            </a:extLst>
          </p:cNvPr>
          <p:cNvCxnSpPr>
            <a:cxnSpLocks/>
          </p:cNvCxnSpPr>
          <p:nvPr/>
        </p:nvCxnSpPr>
        <p:spPr>
          <a:xfrm flipH="1" flipV="1">
            <a:off x="5193437" y="1901178"/>
            <a:ext cx="4944048" cy="12562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78B27834-31BC-4B12-B7FD-6F876A084FD0}"/>
              </a:ext>
            </a:extLst>
          </p:cNvPr>
          <p:cNvSpPr/>
          <p:nvPr/>
        </p:nvSpPr>
        <p:spPr>
          <a:xfrm>
            <a:off x="3978452" y="1240404"/>
            <a:ext cx="1287780" cy="7811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583266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Oval 160">
            <a:extLst>
              <a:ext uri="{FF2B5EF4-FFF2-40B4-BE49-F238E27FC236}">
                <a16:creationId xmlns:a16="http://schemas.microsoft.com/office/drawing/2014/main" id="{97EE3140-FFE3-2EE7-DDE0-ED25F88E12BB}"/>
              </a:ext>
            </a:extLst>
          </p:cNvPr>
          <p:cNvSpPr>
            <a:spLocks noChangeAspect="1"/>
          </p:cNvSpPr>
          <p:nvPr/>
        </p:nvSpPr>
        <p:spPr>
          <a:xfrm>
            <a:off x="3049279" y="1025711"/>
            <a:ext cx="2196000" cy="21960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82F6F1E-9565-1423-6BF0-FB2F33D3421A}"/>
              </a:ext>
            </a:extLst>
          </p:cNvPr>
          <p:cNvSpPr>
            <a:spLocks noChangeAspect="1"/>
          </p:cNvSpPr>
          <p:nvPr/>
        </p:nvSpPr>
        <p:spPr>
          <a:xfrm>
            <a:off x="3214723" y="1180334"/>
            <a:ext cx="1872000" cy="1872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89E72B9-8DEA-AA2B-8AB3-FFC53B4AD279}"/>
              </a:ext>
            </a:extLst>
          </p:cNvPr>
          <p:cNvSpPr>
            <a:spLocks noChangeAspect="1"/>
          </p:cNvSpPr>
          <p:nvPr/>
        </p:nvSpPr>
        <p:spPr>
          <a:xfrm>
            <a:off x="3340723" y="1306334"/>
            <a:ext cx="1620000" cy="1620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9AD2671-247B-F172-6E2E-1F0EE9831263}"/>
              </a:ext>
            </a:extLst>
          </p:cNvPr>
          <p:cNvSpPr>
            <a:spLocks noChangeAspect="1"/>
          </p:cNvSpPr>
          <p:nvPr/>
        </p:nvSpPr>
        <p:spPr>
          <a:xfrm>
            <a:off x="3934723" y="1900334"/>
            <a:ext cx="432000" cy="4320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E70ED73-79F3-C1B0-BD28-DF9F94FBE49A}"/>
              </a:ext>
            </a:extLst>
          </p:cNvPr>
          <p:cNvGrpSpPr/>
          <p:nvPr/>
        </p:nvGrpSpPr>
        <p:grpSpPr>
          <a:xfrm>
            <a:off x="4567023" y="1875705"/>
            <a:ext cx="393700" cy="480341"/>
            <a:chOff x="6670143" y="1917335"/>
            <a:chExt cx="393700" cy="480341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4B6282B-0079-C002-DEE6-AEF4E65BDC6C}"/>
                </a:ext>
              </a:extLst>
            </p:cNvPr>
            <p:cNvSpPr/>
            <p:nvPr/>
          </p:nvSpPr>
          <p:spPr>
            <a:xfrm>
              <a:off x="6670143" y="1917335"/>
              <a:ext cx="393700" cy="480341"/>
            </a:xfrm>
            <a:custGeom>
              <a:avLst/>
              <a:gdLst>
                <a:gd name="connsiteX0" fmla="*/ 0 w 393700"/>
                <a:gd name="connsiteY0" fmla="*/ 0 h 479425"/>
                <a:gd name="connsiteX1" fmla="*/ 3175 w 393700"/>
                <a:gd name="connsiteY1" fmla="*/ 479425 h 479425"/>
                <a:gd name="connsiteX2" fmla="*/ 361950 w 393700"/>
                <a:gd name="connsiteY2" fmla="*/ 476250 h 479425"/>
                <a:gd name="connsiteX3" fmla="*/ 384175 w 393700"/>
                <a:gd name="connsiteY3" fmla="*/ 390525 h 479425"/>
                <a:gd name="connsiteX4" fmla="*/ 393700 w 393700"/>
                <a:gd name="connsiteY4" fmla="*/ 298450 h 479425"/>
                <a:gd name="connsiteX5" fmla="*/ 393700 w 393700"/>
                <a:gd name="connsiteY5" fmla="*/ 219075 h 479425"/>
                <a:gd name="connsiteX6" fmla="*/ 387350 w 393700"/>
                <a:gd name="connsiteY6" fmla="*/ 127000 h 479425"/>
                <a:gd name="connsiteX7" fmla="*/ 371475 w 393700"/>
                <a:gd name="connsiteY7" fmla="*/ 60325 h 479425"/>
                <a:gd name="connsiteX8" fmla="*/ 355600 w 393700"/>
                <a:gd name="connsiteY8" fmla="*/ 9525 h 479425"/>
                <a:gd name="connsiteX9" fmla="*/ 0 w 393700"/>
                <a:gd name="connsiteY9" fmla="*/ 0 h 479425"/>
                <a:gd name="connsiteX0" fmla="*/ 0 w 393700"/>
                <a:gd name="connsiteY0" fmla="*/ 916 h 480341"/>
                <a:gd name="connsiteX1" fmla="*/ 3175 w 393700"/>
                <a:gd name="connsiteY1" fmla="*/ 480341 h 480341"/>
                <a:gd name="connsiteX2" fmla="*/ 361950 w 393700"/>
                <a:gd name="connsiteY2" fmla="*/ 477166 h 480341"/>
                <a:gd name="connsiteX3" fmla="*/ 384175 w 393700"/>
                <a:gd name="connsiteY3" fmla="*/ 391441 h 480341"/>
                <a:gd name="connsiteX4" fmla="*/ 393700 w 393700"/>
                <a:gd name="connsiteY4" fmla="*/ 299366 h 480341"/>
                <a:gd name="connsiteX5" fmla="*/ 393700 w 393700"/>
                <a:gd name="connsiteY5" fmla="*/ 219991 h 480341"/>
                <a:gd name="connsiteX6" fmla="*/ 387350 w 393700"/>
                <a:gd name="connsiteY6" fmla="*/ 127916 h 480341"/>
                <a:gd name="connsiteX7" fmla="*/ 371475 w 393700"/>
                <a:gd name="connsiteY7" fmla="*/ 61241 h 480341"/>
                <a:gd name="connsiteX8" fmla="*/ 352425 w 393700"/>
                <a:gd name="connsiteY8" fmla="*/ 916 h 480341"/>
                <a:gd name="connsiteX9" fmla="*/ 0 w 393700"/>
                <a:gd name="connsiteY9" fmla="*/ 916 h 48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3700" h="480341">
                  <a:moveTo>
                    <a:pt x="0" y="916"/>
                  </a:moveTo>
                  <a:cubicBezTo>
                    <a:pt x="1058" y="160724"/>
                    <a:pt x="2117" y="320533"/>
                    <a:pt x="3175" y="480341"/>
                  </a:cubicBezTo>
                  <a:lnTo>
                    <a:pt x="361950" y="477166"/>
                  </a:lnTo>
                  <a:lnTo>
                    <a:pt x="384175" y="391441"/>
                  </a:lnTo>
                  <a:lnTo>
                    <a:pt x="393700" y="299366"/>
                  </a:lnTo>
                  <a:lnTo>
                    <a:pt x="393700" y="219991"/>
                  </a:lnTo>
                  <a:lnTo>
                    <a:pt x="387350" y="127916"/>
                  </a:lnTo>
                  <a:lnTo>
                    <a:pt x="371475" y="61241"/>
                  </a:lnTo>
                  <a:lnTo>
                    <a:pt x="352425" y="916"/>
                  </a:lnTo>
                  <a:cubicBezTo>
                    <a:pt x="233892" y="-2259"/>
                    <a:pt x="118533" y="4091"/>
                    <a:pt x="0" y="9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F0DED3DE-985E-5E89-CB53-FFC90F64FD9E}"/>
                </a:ext>
              </a:extLst>
            </p:cNvPr>
            <p:cNvGrpSpPr/>
            <p:nvPr/>
          </p:nvGrpSpPr>
          <p:grpSpPr>
            <a:xfrm>
              <a:off x="6699250" y="1941331"/>
              <a:ext cx="310618" cy="432349"/>
              <a:chOff x="6692900" y="1915625"/>
              <a:chExt cx="310618" cy="482049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5547C31F-6D26-E44D-CC76-70098FD2C7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9290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2AE04A0B-E9B4-DC36-45D0-13961546EA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2113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F8B93729-0222-99C8-6215-B1119C1220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49376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BD811C3-47FF-1F42-DA12-EFE724BA64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77614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7836DCA4-9C51-4721-500C-BB2D4CBA42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05852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D9CC39C-A0DF-1207-B276-18E22B2BDE5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90566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6D0147FD-C4F8-21EA-0B1D-E8CA94832E8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18804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C0D9D01E-2E74-900A-205D-EDF32A0717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47042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1D2898B-69B1-DACD-EB67-40E6B8D9E29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7528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8D2FA54-27CC-AC50-9583-00ECE3D6860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0351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C1C9B02D-7CD3-4200-852C-2A885373CAA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3409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6F7F0C7-8DE2-53A0-7DE4-0EDB7030CB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6232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E05E84C-1453-513D-C3C3-EAAA0A949170}"/>
              </a:ext>
            </a:extLst>
          </p:cNvPr>
          <p:cNvGrpSpPr/>
          <p:nvPr/>
        </p:nvGrpSpPr>
        <p:grpSpPr>
          <a:xfrm rot="5400000">
            <a:off x="3953872" y="2489314"/>
            <a:ext cx="393700" cy="480341"/>
            <a:chOff x="6670143" y="1917335"/>
            <a:chExt cx="393700" cy="480341"/>
          </a:xfrm>
        </p:grpSpPr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6D0FB906-818B-A1AD-DA90-9172561E97A6}"/>
                </a:ext>
              </a:extLst>
            </p:cNvPr>
            <p:cNvSpPr/>
            <p:nvPr/>
          </p:nvSpPr>
          <p:spPr>
            <a:xfrm>
              <a:off x="6670143" y="1917335"/>
              <a:ext cx="393700" cy="480341"/>
            </a:xfrm>
            <a:custGeom>
              <a:avLst/>
              <a:gdLst>
                <a:gd name="connsiteX0" fmla="*/ 0 w 393700"/>
                <a:gd name="connsiteY0" fmla="*/ 0 h 479425"/>
                <a:gd name="connsiteX1" fmla="*/ 3175 w 393700"/>
                <a:gd name="connsiteY1" fmla="*/ 479425 h 479425"/>
                <a:gd name="connsiteX2" fmla="*/ 361950 w 393700"/>
                <a:gd name="connsiteY2" fmla="*/ 476250 h 479425"/>
                <a:gd name="connsiteX3" fmla="*/ 384175 w 393700"/>
                <a:gd name="connsiteY3" fmla="*/ 390525 h 479425"/>
                <a:gd name="connsiteX4" fmla="*/ 393700 w 393700"/>
                <a:gd name="connsiteY4" fmla="*/ 298450 h 479425"/>
                <a:gd name="connsiteX5" fmla="*/ 393700 w 393700"/>
                <a:gd name="connsiteY5" fmla="*/ 219075 h 479425"/>
                <a:gd name="connsiteX6" fmla="*/ 387350 w 393700"/>
                <a:gd name="connsiteY6" fmla="*/ 127000 h 479425"/>
                <a:gd name="connsiteX7" fmla="*/ 371475 w 393700"/>
                <a:gd name="connsiteY7" fmla="*/ 60325 h 479425"/>
                <a:gd name="connsiteX8" fmla="*/ 355600 w 393700"/>
                <a:gd name="connsiteY8" fmla="*/ 9525 h 479425"/>
                <a:gd name="connsiteX9" fmla="*/ 0 w 393700"/>
                <a:gd name="connsiteY9" fmla="*/ 0 h 479425"/>
                <a:gd name="connsiteX0" fmla="*/ 0 w 393700"/>
                <a:gd name="connsiteY0" fmla="*/ 916 h 480341"/>
                <a:gd name="connsiteX1" fmla="*/ 3175 w 393700"/>
                <a:gd name="connsiteY1" fmla="*/ 480341 h 480341"/>
                <a:gd name="connsiteX2" fmla="*/ 361950 w 393700"/>
                <a:gd name="connsiteY2" fmla="*/ 477166 h 480341"/>
                <a:gd name="connsiteX3" fmla="*/ 384175 w 393700"/>
                <a:gd name="connsiteY3" fmla="*/ 391441 h 480341"/>
                <a:gd name="connsiteX4" fmla="*/ 393700 w 393700"/>
                <a:gd name="connsiteY4" fmla="*/ 299366 h 480341"/>
                <a:gd name="connsiteX5" fmla="*/ 393700 w 393700"/>
                <a:gd name="connsiteY5" fmla="*/ 219991 h 480341"/>
                <a:gd name="connsiteX6" fmla="*/ 387350 w 393700"/>
                <a:gd name="connsiteY6" fmla="*/ 127916 h 480341"/>
                <a:gd name="connsiteX7" fmla="*/ 371475 w 393700"/>
                <a:gd name="connsiteY7" fmla="*/ 61241 h 480341"/>
                <a:gd name="connsiteX8" fmla="*/ 352425 w 393700"/>
                <a:gd name="connsiteY8" fmla="*/ 916 h 480341"/>
                <a:gd name="connsiteX9" fmla="*/ 0 w 393700"/>
                <a:gd name="connsiteY9" fmla="*/ 916 h 48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3700" h="480341">
                  <a:moveTo>
                    <a:pt x="0" y="916"/>
                  </a:moveTo>
                  <a:cubicBezTo>
                    <a:pt x="1058" y="160724"/>
                    <a:pt x="2117" y="320533"/>
                    <a:pt x="3175" y="480341"/>
                  </a:cubicBezTo>
                  <a:lnTo>
                    <a:pt x="361950" y="477166"/>
                  </a:lnTo>
                  <a:lnTo>
                    <a:pt x="384175" y="391441"/>
                  </a:lnTo>
                  <a:lnTo>
                    <a:pt x="393700" y="299366"/>
                  </a:lnTo>
                  <a:lnTo>
                    <a:pt x="393700" y="219991"/>
                  </a:lnTo>
                  <a:lnTo>
                    <a:pt x="387350" y="127916"/>
                  </a:lnTo>
                  <a:lnTo>
                    <a:pt x="371475" y="61241"/>
                  </a:lnTo>
                  <a:lnTo>
                    <a:pt x="352425" y="916"/>
                  </a:lnTo>
                  <a:cubicBezTo>
                    <a:pt x="233892" y="-2259"/>
                    <a:pt x="118533" y="4091"/>
                    <a:pt x="0" y="9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B01FA52-C467-8197-A604-380B95D4F5CA}"/>
                </a:ext>
              </a:extLst>
            </p:cNvPr>
            <p:cNvGrpSpPr/>
            <p:nvPr/>
          </p:nvGrpSpPr>
          <p:grpSpPr>
            <a:xfrm>
              <a:off x="6699250" y="1941331"/>
              <a:ext cx="310618" cy="432349"/>
              <a:chOff x="6692900" y="1915625"/>
              <a:chExt cx="310618" cy="482049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C894DD4-9029-3228-C289-5AFCA12E00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9290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06C3E4CE-BA37-B266-074E-2FD216A5CF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2113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CF14DBC-9FE1-54BD-6098-B6EFDD5EA6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49376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F62F86FF-BC4B-DD4D-3283-EAD77F6E89D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77614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8081FE7-8F8C-B38B-61E9-2DA525E530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05852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BA4E6D5F-FF80-B362-473C-15B2D0645E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90566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BEAF3C24-316C-D45A-35C7-A73095DA64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18804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C9C4BEB6-BACF-052C-72E6-AE0A656022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47042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6B7CB1E3-5AA1-B4CE-D90B-A574AA4C53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7528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467F938A-F42F-CBCA-6B26-94723443D13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0351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515FED9-4379-0512-56EE-07A7CC97D6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3409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A470E6F1-7BF5-E770-127D-1AF0960846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6232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BB0190C-53D1-AA92-2519-29EF077D4355}"/>
              </a:ext>
            </a:extLst>
          </p:cNvPr>
          <p:cNvGrpSpPr/>
          <p:nvPr/>
        </p:nvGrpSpPr>
        <p:grpSpPr>
          <a:xfrm rot="16200000" flipV="1">
            <a:off x="3953874" y="1263013"/>
            <a:ext cx="393700" cy="480341"/>
            <a:chOff x="6670143" y="1917335"/>
            <a:chExt cx="393700" cy="480341"/>
          </a:xfrm>
        </p:grpSpPr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F3804935-9B17-21E4-1D7D-583E40D27E0A}"/>
                </a:ext>
              </a:extLst>
            </p:cNvPr>
            <p:cNvSpPr/>
            <p:nvPr/>
          </p:nvSpPr>
          <p:spPr>
            <a:xfrm>
              <a:off x="6670143" y="1917335"/>
              <a:ext cx="393700" cy="480341"/>
            </a:xfrm>
            <a:custGeom>
              <a:avLst/>
              <a:gdLst>
                <a:gd name="connsiteX0" fmla="*/ 0 w 393700"/>
                <a:gd name="connsiteY0" fmla="*/ 0 h 479425"/>
                <a:gd name="connsiteX1" fmla="*/ 3175 w 393700"/>
                <a:gd name="connsiteY1" fmla="*/ 479425 h 479425"/>
                <a:gd name="connsiteX2" fmla="*/ 361950 w 393700"/>
                <a:gd name="connsiteY2" fmla="*/ 476250 h 479425"/>
                <a:gd name="connsiteX3" fmla="*/ 384175 w 393700"/>
                <a:gd name="connsiteY3" fmla="*/ 390525 h 479425"/>
                <a:gd name="connsiteX4" fmla="*/ 393700 w 393700"/>
                <a:gd name="connsiteY4" fmla="*/ 298450 h 479425"/>
                <a:gd name="connsiteX5" fmla="*/ 393700 w 393700"/>
                <a:gd name="connsiteY5" fmla="*/ 219075 h 479425"/>
                <a:gd name="connsiteX6" fmla="*/ 387350 w 393700"/>
                <a:gd name="connsiteY6" fmla="*/ 127000 h 479425"/>
                <a:gd name="connsiteX7" fmla="*/ 371475 w 393700"/>
                <a:gd name="connsiteY7" fmla="*/ 60325 h 479425"/>
                <a:gd name="connsiteX8" fmla="*/ 355600 w 393700"/>
                <a:gd name="connsiteY8" fmla="*/ 9525 h 479425"/>
                <a:gd name="connsiteX9" fmla="*/ 0 w 393700"/>
                <a:gd name="connsiteY9" fmla="*/ 0 h 479425"/>
                <a:gd name="connsiteX0" fmla="*/ 0 w 393700"/>
                <a:gd name="connsiteY0" fmla="*/ 916 h 480341"/>
                <a:gd name="connsiteX1" fmla="*/ 3175 w 393700"/>
                <a:gd name="connsiteY1" fmla="*/ 480341 h 480341"/>
                <a:gd name="connsiteX2" fmla="*/ 361950 w 393700"/>
                <a:gd name="connsiteY2" fmla="*/ 477166 h 480341"/>
                <a:gd name="connsiteX3" fmla="*/ 384175 w 393700"/>
                <a:gd name="connsiteY3" fmla="*/ 391441 h 480341"/>
                <a:gd name="connsiteX4" fmla="*/ 393700 w 393700"/>
                <a:gd name="connsiteY4" fmla="*/ 299366 h 480341"/>
                <a:gd name="connsiteX5" fmla="*/ 393700 w 393700"/>
                <a:gd name="connsiteY5" fmla="*/ 219991 h 480341"/>
                <a:gd name="connsiteX6" fmla="*/ 387350 w 393700"/>
                <a:gd name="connsiteY6" fmla="*/ 127916 h 480341"/>
                <a:gd name="connsiteX7" fmla="*/ 371475 w 393700"/>
                <a:gd name="connsiteY7" fmla="*/ 61241 h 480341"/>
                <a:gd name="connsiteX8" fmla="*/ 352425 w 393700"/>
                <a:gd name="connsiteY8" fmla="*/ 916 h 480341"/>
                <a:gd name="connsiteX9" fmla="*/ 0 w 393700"/>
                <a:gd name="connsiteY9" fmla="*/ 916 h 48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3700" h="480341">
                  <a:moveTo>
                    <a:pt x="0" y="916"/>
                  </a:moveTo>
                  <a:cubicBezTo>
                    <a:pt x="1058" y="160724"/>
                    <a:pt x="2117" y="320533"/>
                    <a:pt x="3175" y="480341"/>
                  </a:cubicBezTo>
                  <a:lnTo>
                    <a:pt x="361950" y="477166"/>
                  </a:lnTo>
                  <a:lnTo>
                    <a:pt x="384175" y="391441"/>
                  </a:lnTo>
                  <a:lnTo>
                    <a:pt x="393700" y="299366"/>
                  </a:lnTo>
                  <a:lnTo>
                    <a:pt x="393700" y="219991"/>
                  </a:lnTo>
                  <a:lnTo>
                    <a:pt x="387350" y="127916"/>
                  </a:lnTo>
                  <a:lnTo>
                    <a:pt x="371475" y="61241"/>
                  </a:lnTo>
                  <a:lnTo>
                    <a:pt x="352425" y="916"/>
                  </a:lnTo>
                  <a:cubicBezTo>
                    <a:pt x="233892" y="-2259"/>
                    <a:pt x="118533" y="4091"/>
                    <a:pt x="0" y="9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25778A4E-F6B7-60EB-171C-63B9BB9414E0}"/>
                </a:ext>
              </a:extLst>
            </p:cNvPr>
            <p:cNvGrpSpPr/>
            <p:nvPr/>
          </p:nvGrpSpPr>
          <p:grpSpPr>
            <a:xfrm>
              <a:off x="6699250" y="1941331"/>
              <a:ext cx="310618" cy="432349"/>
              <a:chOff x="6692900" y="1915625"/>
              <a:chExt cx="310618" cy="482049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810CC8FA-A2D6-22F8-4B51-D795C3F771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9290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F2AD005-98E3-C32D-6A19-6554D7EDC3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2113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7EE9FD00-587B-65F0-7D7C-DF3970C01B3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49376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97B15299-A135-7FFB-DCCA-C7E85CE5C5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77614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BA75DC54-3EEF-3C97-01CA-2D9CAD928B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05852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E6A75D00-E5DA-5DC1-29F2-952F449ED2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90566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8170ADD-10F6-EA8D-A5D5-8D0ABBADDB7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18804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8804385D-E5CA-9ABB-6D97-2EC5302E12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47042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4736F089-5218-9F4F-6E1C-B5AC5BEAB2E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7528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10F3EC3B-9AEB-F825-4061-2FD88E83D7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0351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6AA846AA-A87E-CD56-ED9F-E1AC4FD588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3409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0C58AB70-9813-320B-EF2E-32C0461FA7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6232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BC2CB0A-2A9E-F577-96E3-069EFC369C3E}"/>
              </a:ext>
            </a:extLst>
          </p:cNvPr>
          <p:cNvGrpSpPr/>
          <p:nvPr/>
        </p:nvGrpSpPr>
        <p:grpSpPr>
          <a:xfrm flipH="1">
            <a:off x="3337435" y="1875705"/>
            <a:ext cx="393700" cy="480341"/>
            <a:chOff x="6670143" y="1917335"/>
            <a:chExt cx="393700" cy="480341"/>
          </a:xfrm>
        </p:grpSpPr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677107A5-F8FA-9D51-1E49-2FAC20DED5E4}"/>
                </a:ext>
              </a:extLst>
            </p:cNvPr>
            <p:cNvSpPr/>
            <p:nvPr/>
          </p:nvSpPr>
          <p:spPr>
            <a:xfrm>
              <a:off x="6670143" y="1917335"/>
              <a:ext cx="393700" cy="480341"/>
            </a:xfrm>
            <a:custGeom>
              <a:avLst/>
              <a:gdLst>
                <a:gd name="connsiteX0" fmla="*/ 0 w 393700"/>
                <a:gd name="connsiteY0" fmla="*/ 0 h 479425"/>
                <a:gd name="connsiteX1" fmla="*/ 3175 w 393700"/>
                <a:gd name="connsiteY1" fmla="*/ 479425 h 479425"/>
                <a:gd name="connsiteX2" fmla="*/ 361950 w 393700"/>
                <a:gd name="connsiteY2" fmla="*/ 476250 h 479425"/>
                <a:gd name="connsiteX3" fmla="*/ 384175 w 393700"/>
                <a:gd name="connsiteY3" fmla="*/ 390525 h 479425"/>
                <a:gd name="connsiteX4" fmla="*/ 393700 w 393700"/>
                <a:gd name="connsiteY4" fmla="*/ 298450 h 479425"/>
                <a:gd name="connsiteX5" fmla="*/ 393700 w 393700"/>
                <a:gd name="connsiteY5" fmla="*/ 219075 h 479425"/>
                <a:gd name="connsiteX6" fmla="*/ 387350 w 393700"/>
                <a:gd name="connsiteY6" fmla="*/ 127000 h 479425"/>
                <a:gd name="connsiteX7" fmla="*/ 371475 w 393700"/>
                <a:gd name="connsiteY7" fmla="*/ 60325 h 479425"/>
                <a:gd name="connsiteX8" fmla="*/ 355600 w 393700"/>
                <a:gd name="connsiteY8" fmla="*/ 9525 h 479425"/>
                <a:gd name="connsiteX9" fmla="*/ 0 w 393700"/>
                <a:gd name="connsiteY9" fmla="*/ 0 h 479425"/>
                <a:gd name="connsiteX0" fmla="*/ 0 w 393700"/>
                <a:gd name="connsiteY0" fmla="*/ 916 h 480341"/>
                <a:gd name="connsiteX1" fmla="*/ 3175 w 393700"/>
                <a:gd name="connsiteY1" fmla="*/ 480341 h 480341"/>
                <a:gd name="connsiteX2" fmla="*/ 361950 w 393700"/>
                <a:gd name="connsiteY2" fmla="*/ 477166 h 480341"/>
                <a:gd name="connsiteX3" fmla="*/ 384175 w 393700"/>
                <a:gd name="connsiteY3" fmla="*/ 391441 h 480341"/>
                <a:gd name="connsiteX4" fmla="*/ 393700 w 393700"/>
                <a:gd name="connsiteY4" fmla="*/ 299366 h 480341"/>
                <a:gd name="connsiteX5" fmla="*/ 393700 w 393700"/>
                <a:gd name="connsiteY5" fmla="*/ 219991 h 480341"/>
                <a:gd name="connsiteX6" fmla="*/ 387350 w 393700"/>
                <a:gd name="connsiteY6" fmla="*/ 127916 h 480341"/>
                <a:gd name="connsiteX7" fmla="*/ 371475 w 393700"/>
                <a:gd name="connsiteY7" fmla="*/ 61241 h 480341"/>
                <a:gd name="connsiteX8" fmla="*/ 352425 w 393700"/>
                <a:gd name="connsiteY8" fmla="*/ 916 h 480341"/>
                <a:gd name="connsiteX9" fmla="*/ 0 w 393700"/>
                <a:gd name="connsiteY9" fmla="*/ 916 h 48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3700" h="480341">
                  <a:moveTo>
                    <a:pt x="0" y="916"/>
                  </a:moveTo>
                  <a:cubicBezTo>
                    <a:pt x="1058" y="160724"/>
                    <a:pt x="2117" y="320533"/>
                    <a:pt x="3175" y="480341"/>
                  </a:cubicBezTo>
                  <a:lnTo>
                    <a:pt x="361950" y="477166"/>
                  </a:lnTo>
                  <a:lnTo>
                    <a:pt x="384175" y="391441"/>
                  </a:lnTo>
                  <a:lnTo>
                    <a:pt x="393700" y="299366"/>
                  </a:lnTo>
                  <a:lnTo>
                    <a:pt x="393700" y="219991"/>
                  </a:lnTo>
                  <a:lnTo>
                    <a:pt x="387350" y="127916"/>
                  </a:lnTo>
                  <a:lnTo>
                    <a:pt x="371475" y="61241"/>
                  </a:lnTo>
                  <a:lnTo>
                    <a:pt x="352425" y="916"/>
                  </a:lnTo>
                  <a:cubicBezTo>
                    <a:pt x="233892" y="-2259"/>
                    <a:pt x="118533" y="4091"/>
                    <a:pt x="0" y="91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D812017-4BC6-C518-492D-E62C44ECE872}"/>
                </a:ext>
              </a:extLst>
            </p:cNvPr>
            <p:cNvGrpSpPr/>
            <p:nvPr/>
          </p:nvGrpSpPr>
          <p:grpSpPr>
            <a:xfrm>
              <a:off x="6699250" y="1941331"/>
              <a:ext cx="310618" cy="432349"/>
              <a:chOff x="6692900" y="1915625"/>
              <a:chExt cx="310618" cy="482049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0ACF5260-DAEA-6FBE-CC4D-C50F601E2A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9290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A3E418A4-1238-60AE-8C05-0F3617969E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2113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91BD6031-0840-111B-B521-9220EFF02F6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49376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B6627966-5F1C-67E8-6A20-B2FCC5C7B0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77614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9BC326EF-F5E7-2B9B-42A5-717303103EE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05852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2C332B86-42CC-F347-D60F-DD50498612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90566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7EDA65C8-AF21-90E7-A451-236EDB719C7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18804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01E84752-8FBF-0882-6BBA-AB4D0118F4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47042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0C451953-025D-4F32-CEF5-6BC3A70C7C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7528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3853244C-8F52-B7D5-B51B-510AD40D51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0351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C2B5706-614D-0251-7544-C94EAF461E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34090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6E369A3C-3EF3-2635-2E21-F3227BB3DC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62328" y="1915625"/>
                <a:ext cx="0" cy="48204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468A997B-0350-93ED-648C-86E358FDA863}"/>
              </a:ext>
            </a:extLst>
          </p:cNvPr>
          <p:cNvSpPr txBox="1"/>
          <p:nvPr/>
        </p:nvSpPr>
        <p:spPr>
          <a:xfrm>
            <a:off x="5796611" y="1765954"/>
            <a:ext cx="2282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SOLDERED HTS STACK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18B6A11-BC66-ECA3-BC63-292345AFB8DF}"/>
              </a:ext>
            </a:extLst>
          </p:cNvPr>
          <p:cNvSpPr txBox="1"/>
          <p:nvPr/>
        </p:nvSpPr>
        <p:spPr>
          <a:xfrm>
            <a:off x="5796611" y="1471358"/>
            <a:ext cx="1886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COPPER FORMER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FD9440A-761B-3984-30A4-CF5065319239}"/>
              </a:ext>
            </a:extLst>
          </p:cNvPr>
          <p:cNvSpPr txBox="1"/>
          <p:nvPr/>
        </p:nvSpPr>
        <p:spPr>
          <a:xfrm>
            <a:off x="5796611" y="2060548"/>
            <a:ext cx="20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COOLING CHANNEL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0385F8E-C42E-1CB3-4990-F050BBDF1ED3}"/>
              </a:ext>
            </a:extLst>
          </p:cNvPr>
          <p:cNvSpPr txBox="1"/>
          <p:nvPr/>
        </p:nvSpPr>
        <p:spPr>
          <a:xfrm>
            <a:off x="5796611" y="1176762"/>
            <a:ext cx="198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COPPER SLEEVE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25BD40BA-02B5-804F-EB93-F512143864FE}"/>
              </a:ext>
            </a:extLst>
          </p:cNvPr>
          <p:cNvSpPr txBox="1"/>
          <p:nvPr/>
        </p:nvSpPr>
        <p:spPr>
          <a:xfrm>
            <a:off x="5796611" y="882166"/>
            <a:ext cx="2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STAINLESS STEEL JACKET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8818E2F4-C423-9A05-6D11-D0167CFC7DEC}"/>
              </a:ext>
            </a:extLst>
          </p:cNvPr>
          <p:cNvGrpSpPr/>
          <p:nvPr/>
        </p:nvGrpSpPr>
        <p:grpSpPr>
          <a:xfrm>
            <a:off x="7765743" y="1107479"/>
            <a:ext cx="3417923" cy="3065491"/>
            <a:chOff x="7450783" y="543839"/>
            <a:chExt cx="3417923" cy="3065491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33F4FEFD-0606-6CA1-F61A-555B749B7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18883" y="543839"/>
              <a:ext cx="3051720" cy="1492358"/>
            </a:xfrm>
            <a:prstGeom prst="rect">
              <a:avLst/>
            </a:prstGeom>
          </p:spPr>
        </p:pic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9D3F24D9-0B95-B54E-FA40-325FF8859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8780" y="2129268"/>
              <a:ext cx="3031927" cy="1206661"/>
            </a:xfrm>
            <a:prstGeom prst="rect">
              <a:avLst/>
            </a:prstGeom>
          </p:spPr>
        </p:pic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681BA48-8B86-B61E-CBF4-A6F333E8D175}"/>
                </a:ext>
              </a:extLst>
            </p:cNvPr>
            <p:cNvSpPr txBox="1"/>
            <p:nvPr/>
          </p:nvSpPr>
          <p:spPr>
            <a:xfrm>
              <a:off x="7450783" y="3347720"/>
              <a:ext cx="34179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D.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Uglietti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et al 2015 </a:t>
              </a:r>
              <a:r>
                <a:rPr kumimoji="0" lang="en-US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Supercond</a:t>
              </a: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Sci. Technol. 28 124005</a:t>
              </a:r>
              <a:endParaRPr kumimoji="0" lang="en-CH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D50228F9-EA4A-AEAB-0A5D-767FED008B27}"/>
              </a:ext>
            </a:extLst>
          </p:cNvPr>
          <p:cNvSpPr txBox="1"/>
          <p:nvPr/>
        </p:nvSpPr>
        <p:spPr>
          <a:xfrm>
            <a:off x="1605065" y="3449675"/>
            <a:ext cx="48101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Takayasu et al., IEEE TAS, 21 (2011) 2340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Zachary S Hartwig et al 2020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Supercond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Sci. Technol. 33 11LT01</a:t>
            </a:r>
            <a:endParaRPr kumimoji="0" lang="en-CH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62315D06-FEAB-0D80-FE2F-C3BE696547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043" t="-1" b="-444"/>
          <a:stretch/>
        </p:blipFill>
        <p:spPr>
          <a:xfrm>
            <a:off x="1124481" y="853679"/>
            <a:ext cx="1656452" cy="2524391"/>
          </a:xfrm>
          <a:prstGeom prst="rect">
            <a:avLst/>
          </a:prstGeom>
        </p:spPr>
      </p:pic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ABCBB90-EECF-D3D4-4DEB-5AF5B7359974}"/>
              </a:ext>
            </a:extLst>
          </p:cNvPr>
          <p:cNvGrpSpPr/>
          <p:nvPr/>
        </p:nvGrpSpPr>
        <p:grpSpPr>
          <a:xfrm>
            <a:off x="7008411" y="4848258"/>
            <a:ext cx="4509225" cy="1928603"/>
            <a:chOff x="7008411" y="4437018"/>
            <a:chExt cx="4509225" cy="1928603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B9C8EC50-9AE6-C032-5ED9-7EAA2736FB43}"/>
                </a:ext>
              </a:extLst>
            </p:cNvPr>
            <p:cNvGrpSpPr/>
            <p:nvPr/>
          </p:nvGrpSpPr>
          <p:grpSpPr>
            <a:xfrm>
              <a:off x="7008411" y="4437018"/>
              <a:ext cx="4509225" cy="1562733"/>
              <a:chOff x="7008411" y="4437018"/>
              <a:chExt cx="4509225" cy="1562733"/>
            </a:xfrm>
          </p:grpSpPr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9B7C564B-219D-112A-ADDD-49EEF83C90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916159" y="4437018"/>
                <a:ext cx="1601477" cy="1562732"/>
              </a:xfrm>
              <a:prstGeom prst="rect">
                <a:avLst/>
              </a:prstGeom>
            </p:spPr>
          </p:pic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id="{ED6BB74D-2C25-1779-E18E-7EECA993E5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08411" y="4437018"/>
                <a:ext cx="2765509" cy="1562733"/>
              </a:xfrm>
              <a:prstGeom prst="rect">
                <a:avLst/>
              </a:prstGeom>
            </p:spPr>
          </p:pic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1C4F9954-9E73-1229-E5C5-4EA8FEC3E5AD}"/>
                </a:ext>
              </a:extLst>
            </p:cNvPr>
            <p:cNvSpPr txBox="1"/>
            <p:nvPr/>
          </p:nvSpPr>
          <p:spPr>
            <a:xfrm>
              <a:off x="7638463" y="6088622"/>
              <a:ext cx="32302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G. Celentano et al., IEEE TAS, 24 (2014), 4601805</a:t>
              </a:r>
              <a:endParaRPr kumimoji="0" lang="en-CH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5403D75-C864-DE27-ABB9-683CD7355D39}"/>
              </a:ext>
            </a:extLst>
          </p:cNvPr>
          <p:cNvCxnSpPr>
            <a:cxnSpLocks/>
          </p:cNvCxnSpPr>
          <p:nvPr/>
        </p:nvCxnSpPr>
        <p:spPr>
          <a:xfrm>
            <a:off x="4147279" y="1072011"/>
            <a:ext cx="1649332" cy="0"/>
          </a:xfrm>
          <a:prstGeom prst="line">
            <a:avLst/>
          </a:prstGeom>
          <a:ln>
            <a:solidFill>
              <a:schemeClr val="tx1"/>
            </a:solidFill>
            <a:headEnd type="triangle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C04976B7-4F6B-AABA-5507-64D0392E5C7C}"/>
              </a:ext>
            </a:extLst>
          </p:cNvPr>
          <p:cNvCxnSpPr>
            <a:cxnSpLocks/>
            <a:endCxn id="78" idx="1"/>
          </p:cNvCxnSpPr>
          <p:nvPr/>
        </p:nvCxnSpPr>
        <p:spPr>
          <a:xfrm>
            <a:off x="4526194" y="1361427"/>
            <a:ext cx="1270417" cy="1"/>
          </a:xfrm>
          <a:prstGeom prst="line">
            <a:avLst/>
          </a:prstGeom>
          <a:ln>
            <a:solidFill>
              <a:schemeClr val="tx1"/>
            </a:solidFill>
            <a:headEnd type="triangle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64E86D3F-86CE-4278-80AE-B9B061D04AE9}"/>
              </a:ext>
            </a:extLst>
          </p:cNvPr>
          <p:cNvCxnSpPr>
            <a:cxnSpLocks/>
            <a:endCxn id="76" idx="1"/>
          </p:cNvCxnSpPr>
          <p:nvPr/>
        </p:nvCxnSpPr>
        <p:spPr>
          <a:xfrm>
            <a:off x="4512600" y="1656022"/>
            <a:ext cx="1284011" cy="2"/>
          </a:xfrm>
          <a:prstGeom prst="line">
            <a:avLst/>
          </a:prstGeom>
          <a:ln>
            <a:solidFill>
              <a:schemeClr val="tx1"/>
            </a:solidFill>
            <a:headEnd type="triangle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7D8098CD-7609-F004-081A-EB1E93AFBB94}"/>
              </a:ext>
            </a:extLst>
          </p:cNvPr>
          <p:cNvCxnSpPr>
            <a:cxnSpLocks/>
            <a:endCxn id="75" idx="1"/>
          </p:cNvCxnSpPr>
          <p:nvPr/>
        </p:nvCxnSpPr>
        <p:spPr>
          <a:xfrm flipV="1">
            <a:off x="4783452" y="1950620"/>
            <a:ext cx="1013159" cy="0"/>
          </a:xfrm>
          <a:prstGeom prst="line">
            <a:avLst/>
          </a:prstGeom>
          <a:ln>
            <a:solidFill>
              <a:schemeClr val="tx1"/>
            </a:solidFill>
            <a:headEnd type="triangle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9E284E8B-4550-3901-2B1D-47079265955A}"/>
              </a:ext>
            </a:extLst>
          </p:cNvPr>
          <p:cNvCxnSpPr>
            <a:cxnSpLocks/>
          </p:cNvCxnSpPr>
          <p:nvPr/>
        </p:nvCxnSpPr>
        <p:spPr>
          <a:xfrm>
            <a:off x="4149077" y="2233549"/>
            <a:ext cx="1647534" cy="0"/>
          </a:xfrm>
          <a:prstGeom prst="line">
            <a:avLst/>
          </a:prstGeom>
          <a:ln>
            <a:solidFill>
              <a:schemeClr val="tx1"/>
            </a:solidFill>
            <a:headEnd type="triangle" w="med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2" name="Picture 151">
            <a:extLst>
              <a:ext uri="{FF2B5EF4-FFF2-40B4-BE49-F238E27FC236}">
                <a16:creationId xmlns:a16="http://schemas.microsoft.com/office/drawing/2014/main" id="{07C9A4EA-D57A-9F54-6153-ACDADAADAB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0972" y="4112544"/>
            <a:ext cx="2137064" cy="2566800"/>
          </a:xfrm>
          <a:prstGeom prst="rect">
            <a:avLst/>
          </a:prstGeom>
        </p:spPr>
      </p:pic>
      <p:sp>
        <p:nvSpPr>
          <p:cNvPr id="153" name="TextBox 152">
            <a:extLst>
              <a:ext uri="{FF2B5EF4-FFF2-40B4-BE49-F238E27FC236}">
                <a16:creationId xmlns:a16="http://schemas.microsoft.com/office/drawing/2014/main" id="{F7B3D6D2-DF9B-9398-C9D3-1D18517A2E19}"/>
              </a:ext>
            </a:extLst>
          </p:cNvPr>
          <p:cNvSpPr txBox="1"/>
          <p:nvPr/>
        </p:nvSpPr>
        <p:spPr>
          <a:xfrm>
            <a:off x="417069" y="6557383"/>
            <a:ext cx="277940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Y. Nagato et al.,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Fus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., 55 (2015) 053021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5" name="Picture 154">
            <a:extLst>
              <a:ext uri="{FF2B5EF4-FFF2-40B4-BE49-F238E27FC236}">
                <a16:creationId xmlns:a16="http://schemas.microsoft.com/office/drawing/2014/main" id="{B5AB9CEE-9C68-237B-F768-485F0C3901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96476" y="4171848"/>
            <a:ext cx="3554369" cy="763208"/>
          </a:xfrm>
          <a:prstGeom prst="rect">
            <a:avLst/>
          </a:prstGeom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id="{FD0B9A5D-20C0-9255-7040-67C94779B7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95571" y="4935054"/>
            <a:ext cx="1421418" cy="1440000"/>
          </a:xfrm>
          <a:prstGeom prst="rect">
            <a:avLst/>
          </a:prstGeom>
        </p:spPr>
      </p:pic>
      <p:pic>
        <p:nvPicPr>
          <p:cNvPr id="159" name="Picture 158">
            <a:extLst>
              <a:ext uri="{FF2B5EF4-FFF2-40B4-BE49-F238E27FC236}">
                <a16:creationId xmlns:a16="http://schemas.microsoft.com/office/drawing/2014/main" id="{74CB0449-0A51-D7E5-48F9-96A0916035B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61411" y="4935054"/>
            <a:ext cx="1458702" cy="1440000"/>
          </a:xfrm>
          <a:prstGeom prst="rect">
            <a:avLst/>
          </a:prstGeom>
        </p:spPr>
      </p:pic>
      <p:sp>
        <p:nvSpPr>
          <p:cNvPr id="160" name="TextBox 159">
            <a:extLst>
              <a:ext uri="{FF2B5EF4-FFF2-40B4-BE49-F238E27FC236}">
                <a16:creationId xmlns:a16="http://schemas.microsoft.com/office/drawing/2014/main" id="{C7722913-4F31-1579-8CDC-5A9A21E35237}"/>
              </a:ext>
            </a:extLst>
          </p:cNvPr>
          <p:cNvSpPr txBox="1"/>
          <p:nvPr/>
        </p:nvSpPr>
        <p:spPr>
          <a:xfrm>
            <a:off x="3583956" y="6543181"/>
            <a:ext cx="277940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T. Mulder et al., IEEE TAS, 26 (2016), 4803605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Title 1">
            <a:extLst>
              <a:ext uri="{FF2B5EF4-FFF2-40B4-BE49-F238E27FC236}">
                <a16:creationId xmlns:a16="http://schemas.microsoft.com/office/drawing/2014/main" id="{F8ECB441-A192-4A1C-BBA2-08564CA51198}"/>
              </a:ext>
            </a:extLst>
          </p:cNvPr>
          <p:cNvSpPr txBox="1">
            <a:spLocks/>
          </p:cNvSpPr>
          <p:nvPr/>
        </p:nvSpPr>
        <p:spPr>
          <a:xfrm>
            <a:off x="0" y="52790"/>
            <a:ext cx="12192000" cy="6359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SUPERCONDUCTOR OPTIONS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786833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50F83EF-F2DC-A16F-FB2D-39A7B48AC8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360335"/>
              </p:ext>
            </p:extLst>
          </p:nvPr>
        </p:nvGraphicFramePr>
        <p:xfrm>
          <a:off x="6628097" y="0"/>
          <a:ext cx="5563902" cy="68420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73994">
                  <a:extLst>
                    <a:ext uri="{9D8B030D-6E8A-4147-A177-3AD203B41FA5}">
                      <a16:colId xmlns:a16="http://schemas.microsoft.com/office/drawing/2014/main" val="3388436240"/>
                    </a:ext>
                  </a:extLst>
                </a:gridCol>
                <a:gridCol w="1444954">
                  <a:extLst>
                    <a:ext uri="{9D8B030D-6E8A-4147-A177-3AD203B41FA5}">
                      <a16:colId xmlns:a16="http://schemas.microsoft.com/office/drawing/2014/main" val="3783961021"/>
                    </a:ext>
                  </a:extLst>
                </a:gridCol>
                <a:gridCol w="1444954">
                  <a:extLst>
                    <a:ext uri="{9D8B030D-6E8A-4147-A177-3AD203B41FA5}">
                      <a16:colId xmlns:a16="http://schemas.microsoft.com/office/drawing/2014/main" val="2940944319"/>
                    </a:ext>
                  </a:extLst>
                </a:gridCol>
              </a:tblGrid>
              <a:tr h="32106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MUCOL TARGET SOLENOID CABLE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005905377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Copper diameter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0.02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(m)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536038415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Hole diameter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0.006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(m)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97905242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Jacket outer dimension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0.035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(m)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094616980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HTS stack width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0.006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(m)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949459166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HTS stack thickness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0.006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(m)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561990163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number of stacks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4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2000" u="none" strike="noStrike">
                          <a:effectLst/>
                        </a:rPr>
                        <a:t>(-)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313303600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620299257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 non-Cu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0.000144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(m</a:t>
                      </a:r>
                      <a:r>
                        <a:rPr lang="en-US" sz="2000" u="none" strike="noStrike" baseline="30000">
                          <a:effectLst/>
                        </a:rPr>
                        <a:t>2</a:t>
                      </a:r>
                      <a:r>
                        <a:rPr lang="en-US" sz="2000" u="none" strike="noStrike">
                          <a:effectLst/>
                        </a:rPr>
                        <a:t>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626125351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 hole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0.000028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(m</a:t>
                      </a:r>
                      <a:r>
                        <a:rPr lang="en-US" sz="2000" u="none" strike="noStrike" baseline="30000">
                          <a:effectLst/>
                        </a:rPr>
                        <a:t>2</a:t>
                      </a:r>
                      <a:r>
                        <a:rPr lang="en-US" sz="2000" u="none" strike="noStrike">
                          <a:effectLst/>
                        </a:rPr>
                        <a:t>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563816114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 Cu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0.000142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(m</a:t>
                      </a:r>
                      <a:r>
                        <a:rPr lang="en-US" sz="2000" u="none" strike="noStrike" baseline="30000">
                          <a:effectLst/>
                        </a:rPr>
                        <a:t>2</a:t>
                      </a:r>
                      <a:r>
                        <a:rPr lang="en-US" sz="2000" u="none" strike="noStrike">
                          <a:effectLst/>
                        </a:rPr>
                        <a:t>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007154909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 Jacket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0.000911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(m</a:t>
                      </a:r>
                      <a:r>
                        <a:rPr lang="en-US" sz="2000" u="none" strike="noStrike" baseline="30000">
                          <a:effectLst/>
                        </a:rPr>
                        <a:t>2</a:t>
                      </a:r>
                      <a:r>
                        <a:rPr lang="en-US" sz="2000" u="none" strike="noStrike">
                          <a:effectLst/>
                        </a:rPr>
                        <a:t>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657493104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 cable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0.001225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(m</a:t>
                      </a:r>
                      <a:r>
                        <a:rPr lang="en-US" sz="2000" u="none" strike="noStrike" baseline="30000">
                          <a:effectLst/>
                        </a:rPr>
                        <a:t>2</a:t>
                      </a:r>
                      <a:r>
                        <a:rPr lang="en-US" sz="2000" u="none" strike="noStrike">
                          <a:effectLst/>
                        </a:rPr>
                        <a:t>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05248244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932172805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 non-Cu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0.12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2000" u="none" strike="noStrike">
                          <a:effectLst/>
                        </a:rPr>
                        <a:t>(-)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650017131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 Cu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0.12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2000" u="none" strike="noStrike">
                          <a:effectLst/>
                        </a:rPr>
                        <a:t>(-)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188147182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 Jacket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0.74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2000" u="none" strike="noStrike">
                          <a:effectLst/>
                        </a:rPr>
                        <a:t>(-)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585807150"/>
                  </a:ext>
                </a:extLst>
              </a:tr>
              <a:tr h="321061"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197717739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JE non-Cu (20 K 20 T)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400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(A/mm</a:t>
                      </a:r>
                      <a:r>
                        <a:rPr lang="en-US" sz="2000" u="none" strike="noStrike" baseline="30000">
                          <a:effectLst/>
                        </a:rPr>
                        <a:t>1</a:t>
                      </a:r>
                      <a:r>
                        <a:rPr lang="en-US" sz="2000" u="none" strike="noStrike">
                          <a:effectLst/>
                        </a:rPr>
                        <a:t>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38905056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JE cable (20 K, 20 T)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47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(A/mm</a:t>
                      </a:r>
                      <a:r>
                        <a:rPr lang="en-US" sz="2000" u="none" strike="noStrike" baseline="30000">
                          <a:effectLst/>
                        </a:rPr>
                        <a:t>1</a:t>
                      </a:r>
                      <a:r>
                        <a:rPr lang="en-US" sz="2000" u="none" strike="noStrike">
                          <a:effectLst/>
                        </a:rPr>
                        <a:t>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088858136"/>
                  </a:ext>
                </a:extLst>
              </a:tr>
              <a:tr h="33353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JE Cu (20 K, 20 T)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2000" u="none" strike="noStrike">
                          <a:effectLst/>
                        </a:rPr>
                        <a:t>406</a:t>
                      </a:r>
                      <a:endParaRPr lang="en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(A/mm</a:t>
                      </a:r>
                      <a:r>
                        <a:rPr lang="en-US" sz="2000" u="none" strike="noStrike" baseline="30000" dirty="0">
                          <a:effectLst/>
                        </a:rPr>
                        <a:t>1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402924155"/>
                  </a:ext>
                </a:extLst>
              </a:tr>
            </a:tbl>
          </a:graphicData>
        </a:graphic>
      </p:graphicFrame>
      <p:grpSp>
        <p:nvGrpSpPr>
          <p:cNvPr id="85" name="Group 84">
            <a:extLst>
              <a:ext uri="{FF2B5EF4-FFF2-40B4-BE49-F238E27FC236}">
                <a16:creationId xmlns:a16="http://schemas.microsoft.com/office/drawing/2014/main" id="{9054C9E4-5AB8-13B0-1C36-7AEC037E5373}"/>
              </a:ext>
            </a:extLst>
          </p:cNvPr>
          <p:cNvGrpSpPr/>
          <p:nvPr/>
        </p:nvGrpSpPr>
        <p:grpSpPr>
          <a:xfrm>
            <a:off x="722122" y="3242351"/>
            <a:ext cx="5812014" cy="3501431"/>
            <a:chOff x="1571208" y="138548"/>
            <a:chExt cx="5812014" cy="350143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973D1B8-1CE0-65D7-D45B-22B198FBC9E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1208" y="138548"/>
              <a:ext cx="2520000" cy="2520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982F6F1E-9565-1423-6BF0-FB2F33D3421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95209" y="451512"/>
              <a:ext cx="1872000" cy="18720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89E72B9-8DEA-AA2B-8AB3-FFC53B4AD2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21209" y="577512"/>
              <a:ext cx="1620000" cy="16200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9AD2671-247B-F172-6E2E-1F0EE98312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15209" y="1171512"/>
              <a:ext cx="432000" cy="43200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E70ED73-79F3-C1B0-BD28-DF9F94FBE49A}"/>
                </a:ext>
              </a:extLst>
            </p:cNvPr>
            <p:cNvGrpSpPr/>
            <p:nvPr/>
          </p:nvGrpSpPr>
          <p:grpSpPr>
            <a:xfrm>
              <a:off x="3247509" y="1146883"/>
              <a:ext cx="393700" cy="480341"/>
              <a:chOff x="6670143" y="1917335"/>
              <a:chExt cx="393700" cy="480341"/>
            </a:xfrm>
          </p:grpSpPr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D4B6282B-0079-C002-DEE6-AEF4E65BDC6C}"/>
                  </a:ext>
                </a:extLst>
              </p:cNvPr>
              <p:cNvSpPr/>
              <p:nvPr/>
            </p:nvSpPr>
            <p:spPr>
              <a:xfrm>
                <a:off x="6670143" y="1917335"/>
                <a:ext cx="393700" cy="480341"/>
              </a:xfrm>
              <a:custGeom>
                <a:avLst/>
                <a:gdLst>
                  <a:gd name="connsiteX0" fmla="*/ 0 w 393700"/>
                  <a:gd name="connsiteY0" fmla="*/ 0 h 479425"/>
                  <a:gd name="connsiteX1" fmla="*/ 3175 w 393700"/>
                  <a:gd name="connsiteY1" fmla="*/ 479425 h 479425"/>
                  <a:gd name="connsiteX2" fmla="*/ 361950 w 393700"/>
                  <a:gd name="connsiteY2" fmla="*/ 476250 h 479425"/>
                  <a:gd name="connsiteX3" fmla="*/ 384175 w 393700"/>
                  <a:gd name="connsiteY3" fmla="*/ 390525 h 479425"/>
                  <a:gd name="connsiteX4" fmla="*/ 393700 w 393700"/>
                  <a:gd name="connsiteY4" fmla="*/ 298450 h 479425"/>
                  <a:gd name="connsiteX5" fmla="*/ 393700 w 393700"/>
                  <a:gd name="connsiteY5" fmla="*/ 219075 h 479425"/>
                  <a:gd name="connsiteX6" fmla="*/ 387350 w 393700"/>
                  <a:gd name="connsiteY6" fmla="*/ 127000 h 479425"/>
                  <a:gd name="connsiteX7" fmla="*/ 371475 w 393700"/>
                  <a:gd name="connsiteY7" fmla="*/ 60325 h 479425"/>
                  <a:gd name="connsiteX8" fmla="*/ 355600 w 393700"/>
                  <a:gd name="connsiteY8" fmla="*/ 9525 h 479425"/>
                  <a:gd name="connsiteX9" fmla="*/ 0 w 393700"/>
                  <a:gd name="connsiteY9" fmla="*/ 0 h 479425"/>
                  <a:gd name="connsiteX0" fmla="*/ 0 w 393700"/>
                  <a:gd name="connsiteY0" fmla="*/ 916 h 480341"/>
                  <a:gd name="connsiteX1" fmla="*/ 3175 w 393700"/>
                  <a:gd name="connsiteY1" fmla="*/ 480341 h 480341"/>
                  <a:gd name="connsiteX2" fmla="*/ 361950 w 393700"/>
                  <a:gd name="connsiteY2" fmla="*/ 477166 h 480341"/>
                  <a:gd name="connsiteX3" fmla="*/ 384175 w 393700"/>
                  <a:gd name="connsiteY3" fmla="*/ 391441 h 480341"/>
                  <a:gd name="connsiteX4" fmla="*/ 393700 w 393700"/>
                  <a:gd name="connsiteY4" fmla="*/ 299366 h 480341"/>
                  <a:gd name="connsiteX5" fmla="*/ 393700 w 393700"/>
                  <a:gd name="connsiteY5" fmla="*/ 219991 h 480341"/>
                  <a:gd name="connsiteX6" fmla="*/ 387350 w 393700"/>
                  <a:gd name="connsiteY6" fmla="*/ 127916 h 480341"/>
                  <a:gd name="connsiteX7" fmla="*/ 371475 w 393700"/>
                  <a:gd name="connsiteY7" fmla="*/ 61241 h 480341"/>
                  <a:gd name="connsiteX8" fmla="*/ 352425 w 393700"/>
                  <a:gd name="connsiteY8" fmla="*/ 916 h 480341"/>
                  <a:gd name="connsiteX9" fmla="*/ 0 w 393700"/>
                  <a:gd name="connsiteY9" fmla="*/ 916 h 48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0" h="480341">
                    <a:moveTo>
                      <a:pt x="0" y="916"/>
                    </a:moveTo>
                    <a:cubicBezTo>
                      <a:pt x="1058" y="160724"/>
                      <a:pt x="2117" y="320533"/>
                      <a:pt x="3175" y="480341"/>
                    </a:cubicBezTo>
                    <a:lnTo>
                      <a:pt x="361950" y="477166"/>
                    </a:lnTo>
                    <a:lnTo>
                      <a:pt x="384175" y="391441"/>
                    </a:lnTo>
                    <a:lnTo>
                      <a:pt x="393700" y="299366"/>
                    </a:lnTo>
                    <a:lnTo>
                      <a:pt x="393700" y="219991"/>
                    </a:lnTo>
                    <a:lnTo>
                      <a:pt x="387350" y="127916"/>
                    </a:lnTo>
                    <a:lnTo>
                      <a:pt x="371475" y="61241"/>
                    </a:lnTo>
                    <a:lnTo>
                      <a:pt x="352425" y="916"/>
                    </a:lnTo>
                    <a:cubicBezTo>
                      <a:pt x="233892" y="-2259"/>
                      <a:pt x="118533" y="4091"/>
                      <a:pt x="0" y="91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F0DED3DE-985E-5E89-CB53-FFC90F64FD9E}"/>
                  </a:ext>
                </a:extLst>
              </p:cNvPr>
              <p:cNvGrpSpPr/>
              <p:nvPr/>
            </p:nvGrpSpPr>
            <p:grpSpPr>
              <a:xfrm>
                <a:off x="6699250" y="1941331"/>
                <a:ext cx="310618" cy="432349"/>
                <a:chOff x="6692900" y="1915625"/>
                <a:chExt cx="310618" cy="482049"/>
              </a:xfrm>
            </p:grpSpPr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5547C31F-6D26-E44D-CC76-70098FD2C7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69290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2AE04A0B-E9B4-DC36-45D0-13961546EA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2113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F8B93729-0222-99C8-6215-B1119C1220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4937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8BD811C3-47FF-1F42-DA12-EFE724BA64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7761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7836DCA4-9C51-4721-500C-BB2D4CBA42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0585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7D9CC39C-A0DF-1207-B276-18E22B2BDE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9056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6D0147FD-C4F8-21EA-0B1D-E8CA94832E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1880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C0D9D01E-2E74-900A-205D-EDF32A0717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4704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F1D2898B-69B1-DACD-EB67-40E6B8D9E2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7528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98D2FA54-27CC-AC50-9583-00ECE3D686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0351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C1C9B02D-7CD3-4200-852C-2A885373CA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3409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36F7F0C7-8DE2-53A0-7DE4-0EDB7030CB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6232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3E05E84C-1453-513D-C3C3-EAAA0A949170}"/>
                </a:ext>
              </a:extLst>
            </p:cNvPr>
            <p:cNvGrpSpPr/>
            <p:nvPr/>
          </p:nvGrpSpPr>
          <p:grpSpPr>
            <a:xfrm rot="5400000">
              <a:off x="2634358" y="1760492"/>
              <a:ext cx="393700" cy="480341"/>
              <a:chOff x="6670143" y="1917335"/>
              <a:chExt cx="393700" cy="480341"/>
            </a:xfrm>
          </p:grpSpPr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6D0FB906-818B-A1AD-DA90-9172561E97A6}"/>
                  </a:ext>
                </a:extLst>
              </p:cNvPr>
              <p:cNvSpPr/>
              <p:nvPr/>
            </p:nvSpPr>
            <p:spPr>
              <a:xfrm>
                <a:off x="6670143" y="1917335"/>
                <a:ext cx="393700" cy="480341"/>
              </a:xfrm>
              <a:custGeom>
                <a:avLst/>
                <a:gdLst>
                  <a:gd name="connsiteX0" fmla="*/ 0 w 393700"/>
                  <a:gd name="connsiteY0" fmla="*/ 0 h 479425"/>
                  <a:gd name="connsiteX1" fmla="*/ 3175 w 393700"/>
                  <a:gd name="connsiteY1" fmla="*/ 479425 h 479425"/>
                  <a:gd name="connsiteX2" fmla="*/ 361950 w 393700"/>
                  <a:gd name="connsiteY2" fmla="*/ 476250 h 479425"/>
                  <a:gd name="connsiteX3" fmla="*/ 384175 w 393700"/>
                  <a:gd name="connsiteY3" fmla="*/ 390525 h 479425"/>
                  <a:gd name="connsiteX4" fmla="*/ 393700 w 393700"/>
                  <a:gd name="connsiteY4" fmla="*/ 298450 h 479425"/>
                  <a:gd name="connsiteX5" fmla="*/ 393700 w 393700"/>
                  <a:gd name="connsiteY5" fmla="*/ 219075 h 479425"/>
                  <a:gd name="connsiteX6" fmla="*/ 387350 w 393700"/>
                  <a:gd name="connsiteY6" fmla="*/ 127000 h 479425"/>
                  <a:gd name="connsiteX7" fmla="*/ 371475 w 393700"/>
                  <a:gd name="connsiteY7" fmla="*/ 60325 h 479425"/>
                  <a:gd name="connsiteX8" fmla="*/ 355600 w 393700"/>
                  <a:gd name="connsiteY8" fmla="*/ 9525 h 479425"/>
                  <a:gd name="connsiteX9" fmla="*/ 0 w 393700"/>
                  <a:gd name="connsiteY9" fmla="*/ 0 h 479425"/>
                  <a:gd name="connsiteX0" fmla="*/ 0 w 393700"/>
                  <a:gd name="connsiteY0" fmla="*/ 916 h 480341"/>
                  <a:gd name="connsiteX1" fmla="*/ 3175 w 393700"/>
                  <a:gd name="connsiteY1" fmla="*/ 480341 h 480341"/>
                  <a:gd name="connsiteX2" fmla="*/ 361950 w 393700"/>
                  <a:gd name="connsiteY2" fmla="*/ 477166 h 480341"/>
                  <a:gd name="connsiteX3" fmla="*/ 384175 w 393700"/>
                  <a:gd name="connsiteY3" fmla="*/ 391441 h 480341"/>
                  <a:gd name="connsiteX4" fmla="*/ 393700 w 393700"/>
                  <a:gd name="connsiteY4" fmla="*/ 299366 h 480341"/>
                  <a:gd name="connsiteX5" fmla="*/ 393700 w 393700"/>
                  <a:gd name="connsiteY5" fmla="*/ 219991 h 480341"/>
                  <a:gd name="connsiteX6" fmla="*/ 387350 w 393700"/>
                  <a:gd name="connsiteY6" fmla="*/ 127916 h 480341"/>
                  <a:gd name="connsiteX7" fmla="*/ 371475 w 393700"/>
                  <a:gd name="connsiteY7" fmla="*/ 61241 h 480341"/>
                  <a:gd name="connsiteX8" fmla="*/ 352425 w 393700"/>
                  <a:gd name="connsiteY8" fmla="*/ 916 h 480341"/>
                  <a:gd name="connsiteX9" fmla="*/ 0 w 393700"/>
                  <a:gd name="connsiteY9" fmla="*/ 916 h 48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0" h="480341">
                    <a:moveTo>
                      <a:pt x="0" y="916"/>
                    </a:moveTo>
                    <a:cubicBezTo>
                      <a:pt x="1058" y="160724"/>
                      <a:pt x="2117" y="320533"/>
                      <a:pt x="3175" y="480341"/>
                    </a:cubicBezTo>
                    <a:lnTo>
                      <a:pt x="361950" y="477166"/>
                    </a:lnTo>
                    <a:lnTo>
                      <a:pt x="384175" y="391441"/>
                    </a:lnTo>
                    <a:lnTo>
                      <a:pt x="393700" y="299366"/>
                    </a:lnTo>
                    <a:lnTo>
                      <a:pt x="393700" y="219991"/>
                    </a:lnTo>
                    <a:lnTo>
                      <a:pt x="387350" y="127916"/>
                    </a:lnTo>
                    <a:lnTo>
                      <a:pt x="371475" y="61241"/>
                    </a:lnTo>
                    <a:lnTo>
                      <a:pt x="352425" y="916"/>
                    </a:lnTo>
                    <a:cubicBezTo>
                      <a:pt x="233892" y="-2259"/>
                      <a:pt x="118533" y="4091"/>
                      <a:pt x="0" y="91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8B01FA52-C467-8197-A604-380B95D4F5CA}"/>
                  </a:ext>
                </a:extLst>
              </p:cNvPr>
              <p:cNvGrpSpPr/>
              <p:nvPr/>
            </p:nvGrpSpPr>
            <p:grpSpPr>
              <a:xfrm>
                <a:off x="6699250" y="1941331"/>
                <a:ext cx="310618" cy="432349"/>
                <a:chOff x="6692900" y="1915625"/>
                <a:chExt cx="310618" cy="48204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4C894DD4-9029-3228-C289-5AFCA12E00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69290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06C3E4CE-BA37-B266-074E-2FD216A5CF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2113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CF14DBC-9FE1-54BD-6098-B6EFDD5EA6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4937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F62F86FF-BC4B-DD4D-3283-EAD77F6E89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7761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48081FE7-8F8C-B38B-61E9-2DA525E530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0585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BA4E6D5F-FF80-B362-473C-15B2D0645E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9056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BEAF3C24-316C-D45A-35C7-A73095DA64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1880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C9C4BEB6-BACF-052C-72E6-AE0A656022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4704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6B7CB1E3-5AA1-B4CE-D90B-A574AA4C53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7528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467F938A-F42F-CBCA-6B26-94723443D1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0351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A515FED9-4379-0512-56EE-07A7CC97D6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3409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A470E6F1-7BF5-E770-127D-1AF0960846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6232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BB0190C-53D1-AA92-2519-29EF077D4355}"/>
                </a:ext>
              </a:extLst>
            </p:cNvPr>
            <p:cNvGrpSpPr/>
            <p:nvPr/>
          </p:nvGrpSpPr>
          <p:grpSpPr>
            <a:xfrm rot="16200000" flipV="1">
              <a:off x="2634360" y="534191"/>
              <a:ext cx="393700" cy="480341"/>
              <a:chOff x="6670143" y="1917335"/>
              <a:chExt cx="393700" cy="480341"/>
            </a:xfrm>
          </p:grpSpPr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F3804935-9B17-21E4-1D7D-583E40D27E0A}"/>
                  </a:ext>
                </a:extLst>
              </p:cNvPr>
              <p:cNvSpPr/>
              <p:nvPr/>
            </p:nvSpPr>
            <p:spPr>
              <a:xfrm>
                <a:off x="6670143" y="1917335"/>
                <a:ext cx="393700" cy="480341"/>
              </a:xfrm>
              <a:custGeom>
                <a:avLst/>
                <a:gdLst>
                  <a:gd name="connsiteX0" fmla="*/ 0 w 393700"/>
                  <a:gd name="connsiteY0" fmla="*/ 0 h 479425"/>
                  <a:gd name="connsiteX1" fmla="*/ 3175 w 393700"/>
                  <a:gd name="connsiteY1" fmla="*/ 479425 h 479425"/>
                  <a:gd name="connsiteX2" fmla="*/ 361950 w 393700"/>
                  <a:gd name="connsiteY2" fmla="*/ 476250 h 479425"/>
                  <a:gd name="connsiteX3" fmla="*/ 384175 w 393700"/>
                  <a:gd name="connsiteY3" fmla="*/ 390525 h 479425"/>
                  <a:gd name="connsiteX4" fmla="*/ 393700 w 393700"/>
                  <a:gd name="connsiteY4" fmla="*/ 298450 h 479425"/>
                  <a:gd name="connsiteX5" fmla="*/ 393700 w 393700"/>
                  <a:gd name="connsiteY5" fmla="*/ 219075 h 479425"/>
                  <a:gd name="connsiteX6" fmla="*/ 387350 w 393700"/>
                  <a:gd name="connsiteY6" fmla="*/ 127000 h 479425"/>
                  <a:gd name="connsiteX7" fmla="*/ 371475 w 393700"/>
                  <a:gd name="connsiteY7" fmla="*/ 60325 h 479425"/>
                  <a:gd name="connsiteX8" fmla="*/ 355600 w 393700"/>
                  <a:gd name="connsiteY8" fmla="*/ 9525 h 479425"/>
                  <a:gd name="connsiteX9" fmla="*/ 0 w 393700"/>
                  <a:gd name="connsiteY9" fmla="*/ 0 h 479425"/>
                  <a:gd name="connsiteX0" fmla="*/ 0 w 393700"/>
                  <a:gd name="connsiteY0" fmla="*/ 916 h 480341"/>
                  <a:gd name="connsiteX1" fmla="*/ 3175 w 393700"/>
                  <a:gd name="connsiteY1" fmla="*/ 480341 h 480341"/>
                  <a:gd name="connsiteX2" fmla="*/ 361950 w 393700"/>
                  <a:gd name="connsiteY2" fmla="*/ 477166 h 480341"/>
                  <a:gd name="connsiteX3" fmla="*/ 384175 w 393700"/>
                  <a:gd name="connsiteY3" fmla="*/ 391441 h 480341"/>
                  <a:gd name="connsiteX4" fmla="*/ 393700 w 393700"/>
                  <a:gd name="connsiteY4" fmla="*/ 299366 h 480341"/>
                  <a:gd name="connsiteX5" fmla="*/ 393700 w 393700"/>
                  <a:gd name="connsiteY5" fmla="*/ 219991 h 480341"/>
                  <a:gd name="connsiteX6" fmla="*/ 387350 w 393700"/>
                  <a:gd name="connsiteY6" fmla="*/ 127916 h 480341"/>
                  <a:gd name="connsiteX7" fmla="*/ 371475 w 393700"/>
                  <a:gd name="connsiteY7" fmla="*/ 61241 h 480341"/>
                  <a:gd name="connsiteX8" fmla="*/ 352425 w 393700"/>
                  <a:gd name="connsiteY8" fmla="*/ 916 h 480341"/>
                  <a:gd name="connsiteX9" fmla="*/ 0 w 393700"/>
                  <a:gd name="connsiteY9" fmla="*/ 916 h 48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0" h="480341">
                    <a:moveTo>
                      <a:pt x="0" y="916"/>
                    </a:moveTo>
                    <a:cubicBezTo>
                      <a:pt x="1058" y="160724"/>
                      <a:pt x="2117" y="320533"/>
                      <a:pt x="3175" y="480341"/>
                    </a:cubicBezTo>
                    <a:lnTo>
                      <a:pt x="361950" y="477166"/>
                    </a:lnTo>
                    <a:lnTo>
                      <a:pt x="384175" y="391441"/>
                    </a:lnTo>
                    <a:lnTo>
                      <a:pt x="393700" y="299366"/>
                    </a:lnTo>
                    <a:lnTo>
                      <a:pt x="393700" y="219991"/>
                    </a:lnTo>
                    <a:lnTo>
                      <a:pt x="387350" y="127916"/>
                    </a:lnTo>
                    <a:lnTo>
                      <a:pt x="371475" y="61241"/>
                    </a:lnTo>
                    <a:lnTo>
                      <a:pt x="352425" y="916"/>
                    </a:lnTo>
                    <a:cubicBezTo>
                      <a:pt x="233892" y="-2259"/>
                      <a:pt x="118533" y="4091"/>
                      <a:pt x="0" y="91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25778A4E-F6B7-60EB-171C-63B9BB9414E0}"/>
                  </a:ext>
                </a:extLst>
              </p:cNvPr>
              <p:cNvGrpSpPr/>
              <p:nvPr/>
            </p:nvGrpSpPr>
            <p:grpSpPr>
              <a:xfrm>
                <a:off x="6699250" y="1941331"/>
                <a:ext cx="310618" cy="432349"/>
                <a:chOff x="6692900" y="1915625"/>
                <a:chExt cx="310618" cy="482049"/>
              </a:xfrm>
            </p:grpSpPr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810CC8FA-A2D6-22F8-4B51-D795C3F771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69290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4F2AD005-98E3-C32D-6A19-6554D7EDC3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2113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7EE9FD00-587B-65F0-7D7C-DF3970C01B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4937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97B15299-A135-7FFB-DCCA-C7E85CE5C5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7761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BA75DC54-3EEF-3C97-01CA-2D9CAD928B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0585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E6A75D00-E5DA-5DC1-29F2-952F449ED2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9056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E8170ADD-10F6-EA8D-A5D5-8D0ABBADDB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1880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8804385D-E5CA-9ABB-6D97-2EC5302E12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4704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4736F089-5218-9F4F-6E1C-B5AC5BEAB2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7528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10F3EC3B-9AEB-F825-4061-2FD88E83D7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0351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6AA846AA-A87E-CD56-ED9F-E1AC4FD588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3409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0C58AB70-9813-320B-EF2E-32C0461FA7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6232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FBC2CB0A-2A9E-F577-96E3-069EFC369C3E}"/>
                </a:ext>
              </a:extLst>
            </p:cNvPr>
            <p:cNvGrpSpPr/>
            <p:nvPr/>
          </p:nvGrpSpPr>
          <p:grpSpPr>
            <a:xfrm flipH="1">
              <a:off x="2017921" y="1146883"/>
              <a:ext cx="393700" cy="480341"/>
              <a:chOff x="6670143" y="1917335"/>
              <a:chExt cx="393700" cy="480341"/>
            </a:xfrm>
          </p:grpSpPr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677107A5-F8FA-9D51-1E49-2FAC20DED5E4}"/>
                  </a:ext>
                </a:extLst>
              </p:cNvPr>
              <p:cNvSpPr/>
              <p:nvPr/>
            </p:nvSpPr>
            <p:spPr>
              <a:xfrm>
                <a:off x="6670143" y="1917335"/>
                <a:ext cx="393700" cy="480341"/>
              </a:xfrm>
              <a:custGeom>
                <a:avLst/>
                <a:gdLst>
                  <a:gd name="connsiteX0" fmla="*/ 0 w 393700"/>
                  <a:gd name="connsiteY0" fmla="*/ 0 h 479425"/>
                  <a:gd name="connsiteX1" fmla="*/ 3175 w 393700"/>
                  <a:gd name="connsiteY1" fmla="*/ 479425 h 479425"/>
                  <a:gd name="connsiteX2" fmla="*/ 361950 w 393700"/>
                  <a:gd name="connsiteY2" fmla="*/ 476250 h 479425"/>
                  <a:gd name="connsiteX3" fmla="*/ 384175 w 393700"/>
                  <a:gd name="connsiteY3" fmla="*/ 390525 h 479425"/>
                  <a:gd name="connsiteX4" fmla="*/ 393700 w 393700"/>
                  <a:gd name="connsiteY4" fmla="*/ 298450 h 479425"/>
                  <a:gd name="connsiteX5" fmla="*/ 393700 w 393700"/>
                  <a:gd name="connsiteY5" fmla="*/ 219075 h 479425"/>
                  <a:gd name="connsiteX6" fmla="*/ 387350 w 393700"/>
                  <a:gd name="connsiteY6" fmla="*/ 127000 h 479425"/>
                  <a:gd name="connsiteX7" fmla="*/ 371475 w 393700"/>
                  <a:gd name="connsiteY7" fmla="*/ 60325 h 479425"/>
                  <a:gd name="connsiteX8" fmla="*/ 355600 w 393700"/>
                  <a:gd name="connsiteY8" fmla="*/ 9525 h 479425"/>
                  <a:gd name="connsiteX9" fmla="*/ 0 w 393700"/>
                  <a:gd name="connsiteY9" fmla="*/ 0 h 479425"/>
                  <a:gd name="connsiteX0" fmla="*/ 0 w 393700"/>
                  <a:gd name="connsiteY0" fmla="*/ 916 h 480341"/>
                  <a:gd name="connsiteX1" fmla="*/ 3175 w 393700"/>
                  <a:gd name="connsiteY1" fmla="*/ 480341 h 480341"/>
                  <a:gd name="connsiteX2" fmla="*/ 361950 w 393700"/>
                  <a:gd name="connsiteY2" fmla="*/ 477166 h 480341"/>
                  <a:gd name="connsiteX3" fmla="*/ 384175 w 393700"/>
                  <a:gd name="connsiteY3" fmla="*/ 391441 h 480341"/>
                  <a:gd name="connsiteX4" fmla="*/ 393700 w 393700"/>
                  <a:gd name="connsiteY4" fmla="*/ 299366 h 480341"/>
                  <a:gd name="connsiteX5" fmla="*/ 393700 w 393700"/>
                  <a:gd name="connsiteY5" fmla="*/ 219991 h 480341"/>
                  <a:gd name="connsiteX6" fmla="*/ 387350 w 393700"/>
                  <a:gd name="connsiteY6" fmla="*/ 127916 h 480341"/>
                  <a:gd name="connsiteX7" fmla="*/ 371475 w 393700"/>
                  <a:gd name="connsiteY7" fmla="*/ 61241 h 480341"/>
                  <a:gd name="connsiteX8" fmla="*/ 352425 w 393700"/>
                  <a:gd name="connsiteY8" fmla="*/ 916 h 480341"/>
                  <a:gd name="connsiteX9" fmla="*/ 0 w 393700"/>
                  <a:gd name="connsiteY9" fmla="*/ 916 h 48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93700" h="480341">
                    <a:moveTo>
                      <a:pt x="0" y="916"/>
                    </a:moveTo>
                    <a:cubicBezTo>
                      <a:pt x="1058" y="160724"/>
                      <a:pt x="2117" y="320533"/>
                      <a:pt x="3175" y="480341"/>
                    </a:cubicBezTo>
                    <a:lnTo>
                      <a:pt x="361950" y="477166"/>
                    </a:lnTo>
                    <a:lnTo>
                      <a:pt x="384175" y="391441"/>
                    </a:lnTo>
                    <a:lnTo>
                      <a:pt x="393700" y="299366"/>
                    </a:lnTo>
                    <a:lnTo>
                      <a:pt x="393700" y="219991"/>
                    </a:lnTo>
                    <a:lnTo>
                      <a:pt x="387350" y="127916"/>
                    </a:lnTo>
                    <a:lnTo>
                      <a:pt x="371475" y="61241"/>
                    </a:lnTo>
                    <a:lnTo>
                      <a:pt x="352425" y="916"/>
                    </a:lnTo>
                    <a:cubicBezTo>
                      <a:pt x="233892" y="-2259"/>
                      <a:pt x="118533" y="4091"/>
                      <a:pt x="0" y="91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7D812017-4BC6-C518-492D-E62C44ECE872}"/>
                  </a:ext>
                </a:extLst>
              </p:cNvPr>
              <p:cNvGrpSpPr/>
              <p:nvPr/>
            </p:nvGrpSpPr>
            <p:grpSpPr>
              <a:xfrm>
                <a:off x="6699250" y="1941331"/>
                <a:ext cx="310618" cy="432349"/>
                <a:chOff x="6692900" y="1915625"/>
                <a:chExt cx="310618" cy="482049"/>
              </a:xfrm>
            </p:grpSpPr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0ACF5260-DAEA-6FBE-CC4D-C50F601E2A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69290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A3E418A4-1238-60AE-8C05-0F3617969E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2113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91BD6031-0840-111B-B521-9220EFF02F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4937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B6627966-5F1C-67E8-6A20-B2FCC5C7B0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7761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9BC326EF-F5E7-2B9B-42A5-717303103E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0585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2C332B86-42CC-F347-D60F-DD50498612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90566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7EDA65C8-AF21-90E7-A451-236EDB719C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18804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01E84752-8FBF-0882-6BBA-AB4D0118F4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47042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0C451953-025D-4F32-CEF5-6BC3A70C7C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7528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3853244C-8F52-B7D5-B51B-510AD40D51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00351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0C2B5706-614D-0251-7544-C94EAF461E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34090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6E369A3C-3EF3-2635-2E21-F3227BB3DC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862328" y="1915625"/>
                  <a:ext cx="0" cy="48204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468A997B-0350-93ED-648C-86E358FDA863}"/>
                </a:ext>
              </a:extLst>
            </p:cNvPr>
            <p:cNvSpPr txBox="1"/>
            <p:nvPr/>
          </p:nvSpPr>
          <p:spPr>
            <a:xfrm>
              <a:off x="4477097" y="1037132"/>
              <a:ext cx="2282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SOLDERED HTS STACK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18B6A11-BC66-ECA3-BC63-292345AFB8DF}"/>
                </a:ext>
              </a:extLst>
            </p:cNvPr>
            <p:cNvSpPr txBox="1"/>
            <p:nvPr/>
          </p:nvSpPr>
          <p:spPr>
            <a:xfrm>
              <a:off x="4477097" y="742536"/>
              <a:ext cx="18862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COPPER FORMER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FD9440A-761B-3984-30A4-CF5065319239}"/>
                </a:ext>
              </a:extLst>
            </p:cNvPr>
            <p:cNvSpPr txBox="1"/>
            <p:nvPr/>
          </p:nvSpPr>
          <p:spPr>
            <a:xfrm>
              <a:off x="4477097" y="1331726"/>
              <a:ext cx="2084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COOLING CHANNEL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0385F8E-C42E-1CB3-4990-F050BBDF1ED3}"/>
                </a:ext>
              </a:extLst>
            </p:cNvPr>
            <p:cNvSpPr txBox="1"/>
            <p:nvPr/>
          </p:nvSpPr>
          <p:spPr>
            <a:xfrm>
              <a:off x="4477097" y="447940"/>
              <a:ext cx="19878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COPPER SLEEVE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5BD40BA-02B5-804F-EB93-F512143864FE}"/>
                </a:ext>
              </a:extLst>
            </p:cNvPr>
            <p:cNvSpPr txBox="1"/>
            <p:nvPr/>
          </p:nvSpPr>
          <p:spPr>
            <a:xfrm>
              <a:off x="4477097" y="153344"/>
              <a:ext cx="252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STAINLESS STEEL JACKET</a:t>
              </a: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25403D75-C864-DE27-ABB9-683CD7355D39}"/>
                </a:ext>
              </a:extLst>
            </p:cNvPr>
            <p:cNvCxnSpPr>
              <a:cxnSpLocks/>
              <a:endCxn id="79" idx="1"/>
            </p:cNvCxnSpPr>
            <p:nvPr/>
          </p:nvCxnSpPr>
          <p:spPr>
            <a:xfrm>
              <a:off x="3791205" y="338010"/>
              <a:ext cx="685892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C04976B7-4F6B-AABA-5507-64D0392E5C7C}"/>
                </a:ext>
              </a:extLst>
            </p:cNvPr>
            <p:cNvCxnSpPr>
              <a:cxnSpLocks/>
              <a:endCxn id="78" idx="1"/>
            </p:cNvCxnSpPr>
            <p:nvPr/>
          </p:nvCxnSpPr>
          <p:spPr>
            <a:xfrm>
              <a:off x="3206680" y="632605"/>
              <a:ext cx="1270417" cy="1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64E86D3F-86CE-4278-80AE-B9B061D04AE9}"/>
                </a:ext>
              </a:extLst>
            </p:cNvPr>
            <p:cNvCxnSpPr>
              <a:cxnSpLocks/>
              <a:endCxn id="76" idx="1"/>
            </p:cNvCxnSpPr>
            <p:nvPr/>
          </p:nvCxnSpPr>
          <p:spPr>
            <a:xfrm>
              <a:off x="3193086" y="927200"/>
              <a:ext cx="1284011" cy="2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7D8098CD-7609-F004-081A-EB1E93AFBB94}"/>
                </a:ext>
              </a:extLst>
            </p:cNvPr>
            <p:cNvCxnSpPr>
              <a:cxnSpLocks/>
              <a:endCxn id="75" idx="1"/>
            </p:cNvCxnSpPr>
            <p:nvPr/>
          </p:nvCxnSpPr>
          <p:spPr>
            <a:xfrm flipV="1">
              <a:off x="3463938" y="1221798"/>
              <a:ext cx="1013159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9E284E8B-4550-3901-2B1D-47079265955A}"/>
                </a:ext>
              </a:extLst>
            </p:cNvPr>
            <p:cNvCxnSpPr>
              <a:cxnSpLocks/>
            </p:cNvCxnSpPr>
            <p:nvPr/>
          </p:nvCxnSpPr>
          <p:spPr>
            <a:xfrm>
              <a:off x="2829563" y="1504727"/>
              <a:ext cx="1647534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9A13EA1-40D6-7C13-494F-BBC19D219E22}"/>
                </a:ext>
              </a:extLst>
            </p:cNvPr>
            <p:cNvGrpSpPr/>
            <p:nvPr/>
          </p:nvGrpSpPr>
          <p:grpSpPr>
            <a:xfrm>
              <a:off x="1571208" y="2703979"/>
              <a:ext cx="2520000" cy="936000"/>
              <a:chOff x="1571208" y="2747523"/>
              <a:chExt cx="2520000" cy="1551007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6C2B4397-8B91-97B8-A53F-F4633A5C5C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71208" y="2747523"/>
                <a:ext cx="0" cy="155100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4ED16BC2-8792-AAD5-2756-3970060AB1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91208" y="2747523"/>
                <a:ext cx="0" cy="155100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9C91FC8-E5DC-9FFB-1394-22AC1DE0DD49}"/>
                </a:ext>
              </a:extLst>
            </p:cNvPr>
            <p:cNvCxnSpPr>
              <a:cxnSpLocks/>
            </p:cNvCxnSpPr>
            <p:nvPr/>
          </p:nvCxnSpPr>
          <p:spPr>
            <a:xfrm>
              <a:off x="1571208" y="3473693"/>
              <a:ext cx="252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F73DE9-B777-D41C-615E-CEA6EBF49C68}"/>
                </a:ext>
              </a:extLst>
            </p:cNvPr>
            <p:cNvSpPr txBox="1"/>
            <p:nvPr/>
          </p:nvSpPr>
          <p:spPr>
            <a:xfrm>
              <a:off x="2615033" y="311767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35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0BD617B-9DCC-CC8E-2016-C670BFB95C60}"/>
                </a:ext>
              </a:extLst>
            </p:cNvPr>
            <p:cNvGrpSpPr/>
            <p:nvPr/>
          </p:nvGrpSpPr>
          <p:grpSpPr>
            <a:xfrm>
              <a:off x="1895209" y="1477968"/>
              <a:ext cx="1872000" cy="1764000"/>
              <a:chOff x="1895209" y="1477968"/>
              <a:chExt cx="1872000" cy="2081036"/>
            </a:xfrm>
          </p:grpSpPr>
          <p:cxnSp>
            <p:nvCxnSpPr>
              <p:cNvPr id="2" name="Straight Connector 1">
                <a:extLst>
                  <a:ext uri="{FF2B5EF4-FFF2-40B4-BE49-F238E27FC236}">
                    <a16:creationId xmlns:a16="http://schemas.microsoft.com/office/drawing/2014/main" id="{DC869854-05BA-DDAE-56FB-7B59BDCE60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5209" y="1477968"/>
                <a:ext cx="0" cy="208103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2887D750-8E45-3095-90ED-C3CB882750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67209" y="1477968"/>
                <a:ext cx="0" cy="208103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DD9F503-45B6-0EAC-E1C4-2DAC3394741C}"/>
                </a:ext>
              </a:extLst>
            </p:cNvPr>
            <p:cNvCxnSpPr>
              <a:cxnSpLocks/>
            </p:cNvCxnSpPr>
            <p:nvPr/>
          </p:nvCxnSpPr>
          <p:spPr>
            <a:xfrm>
              <a:off x="1919044" y="3096226"/>
              <a:ext cx="1836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CA1A7C7-A859-E30D-4A6B-67FDD07A74E5}"/>
                </a:ext>
              </a:extLst>
            </p:cNvPr>
            <p:cNvSpPr txBox="1"/>
            <p:nvPr/>
          </p:nvSpPr>
          <p:spPr>
            <a:xfrm>
              <a:off x="2636520" y="273778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00E6FA9-BB6E-215A-F41F-1288F2A149FA}"/>
                </a:ext>
              </a:extLst>
            </p:cNvPr>
            <p:cNvSpPr txBox="1"/>
            <p:nvPr/>
          </p:nvSpPr>
          <p:spPr>
            <a:xfrm>
              <a:off x="4502305" y="1868049"/>
              <a:ext cx="2880917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Operating current: 60 kA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Operating field: 20 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Operating temperature: 20 K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Jacket fraction: 74 %</a:t>
              </a:r>
            </a:p>
          </p:txBody>
        </p:sp>
      </p:grpSp>
      <p:pic>
        <p:nvPicPr>
          <p:cNvPr id="87" name="Picture 86">
            <a:extLst>
              <a:ext uri="{FF2B5EF4-FFF2-40B4-BE49-F238E27FC236}">
                <a16:creationId xmlns:a16="http://schemas.microsoft.com/office/drawing/2014/main" id="{67A8BE75-0304-86CE-E1E9-7E45F8C9D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369" y="123256"/>
            <a:ext cx="51689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0425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4AD8C-CC64-0895-516E-79685F597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63324"/>
          </a:xfrm>
        </p:spPr>
        <p:txBody>
          <a:bodyPr/>
          <a:lstStyle/>
          <a:p>
            <a:pPr algn="ctr"/>
            <a:r>
              <a:rPr lang="en-CH" b="1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C9D29-0ADA-2326-0003-F67653FDD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13" y="985961"/>
            <a:ext cx="12112487" cy="540291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There are many magnetic configurations that provide a suitable B(s) profile in the target and capture section. We explored one possible choice based on:</a:t>
            </a:r>
          </a:p>
          <a:p>
            <a:pPr lvl="1"/>
            <a:r>
              <a:rPr lang="en-US" dirty="0"/>
              <a:t>Modular magnetic configuration (constant bore, identical coil geometry) to simplify the magnet</a:t>
            </a:r>
          </a:p>
          <a:p>
            <a:pPr lvl="1"/>
            <a:r>
              <a:rPr lang="en-US" dirty="0"/>
              <a:t>Use of HTS to provide the desired field, avoiding the resistive insert, and operating at temperature higher than liquid helium (virtual increase in COP by a factor 4)</a:t>
            </a:r>
          </a:p>
          <a:p>
            <a:endParaRPr lang="en-US" dirty="0"/>
          </a:p>
          <a:p>
            <a:r>
              <a:rPr lang="en-US" dirty="0"/>
              <a:t>We found that the system mass and stored magnetic energy can be reduced (by a factor 2), as well as the cumulative attractive force between coils (by a factor 1.75)</a:t>
            </a:r>
          </a:p>
          <a:p>
            <a:endParaRPr lang="en-US" dirty="0"/>
          </a:p>
          <a:p>
            <a:r>
              <a:rPr lang="en-US" dirty="0"/>
              <a:t>This looks interesting enough to follow-up. The suitability of this variant needs to be studied further, integrating beam, target, shielding, cryogenic and vacuum requirements</a:t>
            </a:r>
          </a:p>
        </p:txBody>
      </p:sp>
    </p:spTree>
    <p:extLst>
      <p:ext uri="{BB962C8B-B14F-4D97-AF65-F5344CB8AC3E}">
        <p14:creationId xmlns:p14="http://schemas.microsoft.com/office/powerpoint/2010/main" val="2197732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D2466-278F-439A-8142-0DEB4198D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06823"/>
          </a:xfrm>
        </p:spPr>
        <p:txBody>
          <a:bodyPr/>
          <a:lstStyle/>
          <a:p>
            <a:pPr algn="ctr"/>
            <a:r>
              <a:rPr lang="en-US" dirty="0"/>
              <a:t>REFERENCES</a:t>
            </a:r>
            <a:endParaRPr lang="en-I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03F973-0201-488A-A65C-FE36AFEDC11B}"/>
              </a:ext>
            </a:extLst>
          </p:cNvPr>
          <p:cNvSpPr txBox="1"/>
          <p:nvPr/>
        </p:nvSpPr>
        <p:spPr>
          <a:xfrm>
            <a:off x="0" y="1098817"/>
            <a:ext cx="12117721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IE" sz="2000" dirty="0"/>
              <a:t>R.J. </a:t>
            </a:r>
            <a:r>
              <a:rPr lang="en-IE" sz="2000" dirty="0" err="1"/>
              <a:t>Weggel</a:t>
            </a:r>
            <a:r>
              <a:rPr lang="en-IE" sz="2000" dirty="0"/>
              <a:t>, N. </a:t>
            </a:r>
            <a:r>
              <a:rPr lang="en-IE" sz="2000" dirty="0" err="1"/>
              <a:t>Souchlas</a:t>
            </a:r>
            <a:r>
              <a:rPr lang="en-IE" sz="2000" dirty="0"/>
              <a:t>, H.G. Kirk, </a:t>
            </a:r>
            <a:r>
              <a:rPr lang="en-US" sz="2000" dirty="0"/>
              <a:t>V.B. Graves, </a:t>
            </a:r>
            <a:r>
              <a:rPr lang="en-IE" sz="2000" dirty="0"/>
              <a:t>K.T. McDonald, A </a:t>
            </a:r>
            <a:r>
              <a:rPr lang="en-IE" sz="2000" i="0" u="none" strike="noStrike" baseline="0" dirty="0"/>
              <a:t>TARGET MAGNET SYSTEM </a:t>
            </a:r>
            <a:r>
              <a:rPr lang="en-US" sz="2000" i="0" u="none" strike="noStrike" baseline="0" dirty="0"/>
              <a:t>FOR A MUON COLLIDER AND NEUTRINO FACTORY,</a:t>
            </a:r>
            <a:r>
              <a:rPr lang="en-US" sz="2000" i="0" u="none" strike="noStrike" baseline="0" dirty="0">
                <a:solidFill>
                  <a:srgbClr val="3333FF"/>
                </a:solidFill>
              </a:rPr>
              <a:t> </a:t>
            </a:r>
            <a:r>
              <a:rPr lang="en-US" sz="2000" i="0" u="none" strike="noStrike" baseline="0" dirty="0"/>
              <a:t>TUPS053 Proceedings of IPAC2011, San Sebastián, Spain</a:t>
            </a:r>
          </a:p>
          <a:p>
            <a:pPr marL="342900" indent="-342900">
              <a:buFont typeface="+mj-lt"/>
              <a:buAutoNum type="arabicPeriod"/>
            </a:pPr>
            <a:r>
              <a:rPr lang="en-IE" sz="2000" dirty="0"/>
              <a:t>R.J. </a:t>
            </a:r>
            <a:r>
              <a:rPr lang="en-IE" sz="2000" dirty="0" err="1"/>
              <a:t>Weggel</a:t>
            </a:r>
            <a:r>
              <a:rPr lang="en-IE" sz="2000" dirty="0"/>
              <a:t>, N. </a:t>
            </a:r>
            <a:r>
              <a:rPr lang="en-IE" sz="2000" dirty="0" err="1"/>
              <a:t>Souchlas</a:t>
            </a:r>
            <a:r>
              <a:rPr lang="en-IE" sz="2000" dirty="0"/>
              <a:t>, H.K. Sayed, J.S. Berg, H.G. Kirk, </a:t>
            </a:r>
            <a:r>
              <a:rPr lang="es-ES" sz="2000" dirty="0"/>
              <a:t>X. </a:t>
            </a:r>
            <a:r>
              <a:rPr lang="es-ES" sz="2000" dirty="0" err="1"/>
              <a:t>Ding</a:t>
            </a:r>
            <a:r>
              <a:rPr lang="es-ES" sz="2000" dirty="0"/>
              <a:t>, </a:t>
            </a:r>
            <a:r>
              <a:rPr lang="en-US" sz="2000" dirty="0"/>
              <a:t>V.B. Graves, </a:t>
            </a:r>
            <a:r>
              <a:rPr lang="en-IE" sz="2000" dirty="0"/>
              <a:t>K.T. McDonald, </a:t>
            </a:r>
            <a:r>
              <a:rPr lang="en-US" sz="2000" i="0" u="none" strike="noStrike" baseline="0" dirty="0"/>
              <a:t>DESIGN OF MAGNETS FOR THE TARGET AND DECAY REGION OF A MUON COLLIDER/NEUTRINO FACTORY TARGET TUPFI073 Proceedings of IPAC2013, Shanghai, China</a:t>
            </a:r>
            <a:endParaRPr lang="en-IE" sz="2000" dirty="0"/>
          </a:p>
          <a:p>
            <a:pPr marL="342900" indent="-342900" algn="l">
              <a:buFont typeface="+mj-lt"/>
              <a:buAutoNum type="arabicPeriod"/>
            </a:pPr>
            <a:r>
              <a:rPr lang="en-IE" sz="2000" dirty="0">
                <a:effectLst/>
                <a:ea typeface="Calibri" panose="020F0502020204030204" pitchFamily="34" charset="0"/>
              </a:rPr>
              <a:t>C. Rogers, Overview of target, capture and cooling complex, </a:t>
            </a:r>
            <a:r>
              <a:rPr lang="en-IE" sz="2000" u="sng" dirty="0">
                <a:solidFill>
                  <a:srgbClr val="0000FF"/>
                </a:solidFill>
                <a:effectLst/>
                <a:ea typeface="Calibri" panose="020F0502020204030204" pitchFamily="34" charset="0"/>
                <a:hlinkClick r:id="rId2"/>
              </a:rPr>
              <a:t>https://indico.cern.ch/event/1147941/</a:t>
            </a:r>
            <a:endParaRPr lang="en-IE" sz="2000" u="sng" dirty="0">
              <a:ea typeface="Calibri" panose="020F0502020204030204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>
                <a:solidFill>
                  <a:srgbClr val="231F20"/>
                </a:solidFill>
              </a:rPr>
              <a:t>H.K. Sayed and J. S. Berg, Optimized capture section for a muon accelerator front end, PHYSICAL REVIEW SPECIAL TOPICS - ACCELERATORS AND BEAMS 17, 070102 (2014)</a:t>
            </a:r>
          </a:p>
          <a:p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3521941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FC6CC-64AE-41EC-A60B-FF89305BD1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8723" y="1813561"/>
            <a:ext cx="10897644" cy="1696402"/>
          </a:xfrm>
        </p:spPr>
        <p:txBody>
          <a:bodyPr>
            <a:normAutofit fontScale="90000"/>
          </a:bodyPr>
          <a:lstStyle/>
          <a:p>
            <a:r>
              <a:rPr lang="es-ES" b="1" dirty="0"/>
              <a:t>HYBRID (NC+SC) DESIGN (US-MAP): </a:t>
            </a:r>
            <a:br>
              <a:rPr lang="es-ES" b="1" dirty="0"/>
            </a:br>
            <a:r>
              <a:rPr lang="es-ES" b="1" dirty="0"/>
              <a:t>Field, </a:t>
            </a:r>
            <a:r>
              <a:rPr lang="es-ES" b="1" dirty="0" err="1"/>
              <a:t>Forces</a:t>
            </a:r>
            <a:r>
              <a:rPr lang="es-ES" b="1" dirty="0"/>
              <a:t> and </a:t>
            </a:r>
            <a:r>
              <a:rPr lang="es-ES" b="1" dirty="0" err="1"/>
              <a:t>Stresses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2943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6291"/>
            <a:fld id="{3478A56A-6164-B14D-A8F7-980D09C4DD92}" type="slidenum">
              <a:rPr lang="en-US">
                <a:solidFill>
                  <a:prstClr val="white"/>
                </a:solidFill>
                <a:latin typeface="Calibri"/>
              </a:rPr>
              <a:pPr defTabSz="456291"/>
              <a:t>5</a:t>
            </a:fld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 descr="Table&#10;&#10;Description automatically generated">
            <a:extLst>
              <a:ext uri="{FF2B5EF4-FFF2-40B4-BE49-F238E27FC236}">
                <a16:creationId xmlns:a16="http://schemas.microsoft.com/office/drawing/2014/main" id="{B7FDD332-B3C9-4CEE-F981-C37AA65D6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983"/>
            <a:ext cx="4709160" cy="677193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747C8E5-B301-4187-9826-42DE79CE83C8}"/>
              </a:ext>
            </a:extLst>
          </p:cNvPr>
          <p:cNvSpPr/>
          <p:nvPr/>
        </p:nvSpPr>
        <p:spPr>
          <a:xfrm>
            <a:off x="0" y="594360"/>
            <a:ext cx="4777740" cy="12649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1DCC4E-5E56-4AD0-90B3-553BA8BA5B21}"/>
              </a:ext>
            </a:extLst>
          </p:cNvPr>
          <p:cNvSpPr/>
          <p:nvPr/>
        </p:nvSpPr>
        <p:spPr>
          <a:xfrm>
            <a:off x="0" y="1920240"/>
            <a:ext cx="4777740" cy="493776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875438-6B7D-470C-85DA-FE199A02FDC2}"/>
              </a:ext>
            </a:extLst>
          </p:cNvPr>
          <p:cNvSpPr txBox="1"/>
          <p:nvPr/>
        </p:nvSpPr>
        <p:spPr>
          <a:xfrm>
            <a:off x="4998720" y="590937"/>
            <a:ext cx="39645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Resistive coils (5): </a:t>
            </a:r>
          </a:p>
          <a:p>
            <a:r>
              <a:rPr lang="en-US" sz="4000" dirty="0" err="1">
                <a:solidFill>
                  <a:srgbClr val="FF0000"/>
                </a:solidFill>
              </a:rPr>
              <a:t>R</a:t>
            </a:r>
            <a:r>
              <a:rPr lang="en-US" sz="4000" baseline="-25000" dirty="0" err="1">
                <a:solidFill>
                  <a:srgbClr val="FF0000"/>
                </a:solidFill>
              </a:rPr>
              <a:t>min</a:t>
            </a:r>
            <a:r>
              <a:rPr lang="en-US" sz="4000" dirty="0">
                <a:solidFill>
                  <a:srgbClr val="FF0000"/>
                </a:solidFill>
              </a:rPr>
              <a:t> = 0.178 m</a:t>
            </a:r>
            <a:endParaRPr lang="en-IE" sz="40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9E4EF0-D3EF-4DB5-8013-1EBE702C961C}"/>
              </a:ext>
            </a:extLst>
          </p:cNvPr>
          <p:cNvSpPr txBox="1"/>
          <p:nvPr/>
        </p:nvSpPr>
        <p:spPr>
          <a:xfrm>
            <a:off x="4998720" y="1979295"/>
            <a:ext cx="58096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Superconducting coils (19):</a:t>
            </a:r>
          </a:p>
          <a:p>
            <a:r>
              <a:rPr lang="en-US" sz="4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R</a:t>
            </a:r>
            <a:r>
              <a:rPr lang="en-US" sz="4000" baseline="-250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min</a:t>
            </a:r>
            <a:r>
              <a:rPr lang="en-US" sz="4000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(HF)</a:t>
            </a:r>
            <a:r>
              <a:rPr lang="en-US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= 1.2 m</a:t>
            </a:r>
            <a:endParaRPr lang="en-IE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" name="Picture 18" descr="A picture containing diagram&#10;&#10;Description automatically generated">
            <a:extLst>
              <a:ext uri="{FF2B5EF4-FFF2-40B4-BE49-F238E27FC236}">
                <a16:creationId xmlns:a16="http://schemas.microsoft.com/office/drawing/2014/main" id="{A02981D0-EE7D-431A-9A71-A30472D05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8720" y="3204169"/>
            <a:ext cx="7193280" cy="3644757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689BE615-80EF-458E-86E0-407909698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8931" y="2"/>
            <a:ext cx="6913069" cy="59093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INPUT DATA</a:t>
            </a:r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769833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FIELD ON AXIS</a:t>
            </a:r>
            <a:endParaRPr lang="en-I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2CC740-4696-4E50-8DB3-8B1731ABCE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3" t="4082" r="7729" b="2733"/>
          <a:stretch/>
        </p:blipFill>
        <p:spPr>
          <a:xfrm>
            <a:off x="190500" y="503201"/>
            <a:ext cx="11811000" cy="631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6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CURRENTS AND MAGNETIC ENERGY</a:t>
            </a:r>
            <a:endParaRPr lang="en-I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1C56348-B7E4-4C11-AD98-7659983F77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575"/>
            <a:ext cx="12192000" cy="57848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C9F793-F328-6729-BF54-AD3B4845A676}"/>
              </a:ext>
            </a:extLst>
          </p:cNvPr>
          <p:cNvSpPr txBox="1"/>
          <p:nvPr/>
        </p:nvSpPr>
        <p:spPr>
          <a:xfrm>
            <a:off x="9820405" y="3670126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>
                <a:solidFill>
                  <a:srgbClr val="FF0000"/>
                </a:solidFill>
              </a:rPr>
              <a:t>2.89 GJ</a:t>
            </a:r>
          </a:p>
        </p:txBody>
      </p:sp>
      <p:pic>
        <p:nvPicPr>
          <p:cNvPr id="1026" name="Picture 2" descr="The barrel toroid of the ATLAS experiment at CERN. The huge ...">
            <a:extLst>
              <a:ext uri="{FF2B5EF4-FFF2-40B4-BE49-F238E27FC236}">
                <a16:creationId xmlns:a16="http://schemas.microsoft.com/office/drawing/2014/main" id="{8717548D-6837-0494-456C-2614111608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7876" y="4872625"/>
            <a:ext cx="2416247" cy="157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CAFE61-68F5-4313-D164-8D8724918266}"/>
              </a:ext>
            </a:extLst>
          </p:cNvPr>
          <p:cNvSpPr txBox="1"/>
          <p:nvPr/>
        </p:nvSpPr>
        <p:spPr>
          <a:xfrm>
            <a:off x="10946146" y="4349405"/>
            <a:ext cx="124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/>
              <a:t>1.05 GJ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13460D-723D-CF57-129A-DAAE16618867}"/>
              </a:ext>
            </a:extLst>
          </p:cNvPr>
          <p:cNvSpPr txBox="1"/>
          <p:nvPr/>
        </p:nvSpPr>
        <p:spPr>
          <a:xfrm>
            <a:off x="9889233" y="6406877"/>
            <a:ext cx="1893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ATLAS main toroid</a:t>
            </a:r>
          </a:p>
        </p:txBody>
      </p:sp>
    </p:spTree>
    <p:extLst>
      <p:ext uri="{BB962C8B-B14F-4D97-AF65-F5344CB8AC3E}">
        <p14:creationId xmlns:p14="http://schemas.microsoft.com/office/powerpoint/2010/main" val="80715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6"/>
            <a:ext cx="12192000" cy="5715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SMEARED STRESSES AND AXIAL FORCE</a:t>
            </a:r>
            <a:endParaRPr lang="en-I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B6CA0D-1291-482F-AC9E-DDA316F705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575"/>
            <a:ext cx="12192000" cy="578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944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5C21B-AED5-4E37-AA0E-CDC922E3D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1675"/>
          </a:xfrm>
        </p:spPr>
        <p:txBody>
          <a:bodyPr/>
          <a:lstStyle/>
          <a:p>
            <a:pPr algn="ctr"/>
            <a:r>
              <a:rPr lang="en-US" dirty="0"/>
              <a:t>FIELD AND VECTOR POTENTIAL</a:t>
            </a:r>
            <a:endParaRPr lang="en-I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504046-D908-4045-89CB-5636320C51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" t="2929" r="36616"/>
          <a:stretch/>
        </p:blipFill>
        <p:spPr>
          <a:xfrm>
            <a:off x="0" y="906630"/>
            <a:ext cx="6717364" cy="59513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DF7D7D-406F-47D9-BFC0-90F2A3B3E4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9" t="1170" r="20189"/>
          <a:stretch/>
        </p:blipFill>
        <p:spPr>
          <a:xfrm>
            <a:off x="5819160" y="832919"/>
            <a:ext cx="6366793" cy="601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926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2074</Words>
  <Application>Microsoft Office PowerPoint</Application>
  <PresentationFormat>Widescreen</PresentationFormat>
  <Paragraphs>587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AdvOT483a8203</vt:lpstr>
      <vt:lpstr>Arial</vt:lpstr>
      <vt:lpstr>Calibri</vt:lpstr>
      <vt:lpstr>Calibri Light</vt:lpstr>
      <vt:lpstr>Symbol</vt:lpstr>
      <vt:lpstr>Office Theme</vt:lpstr>
      <vt:lpstr>1_Office Theme</vt:lpstr>
      <vt:lpstr>2_Office Theme</vt:lpstr>
      <vt:lpstr>A preliminary study of the target and capture channel  for the Muon Collider</vt:lpstr>
      <vt:lpstr>SUMMARY</vt:lpstr>
      <vt:lpstr>REFERENCES</vt:lpstr>
      <vt:lpstr>HYBRID (NC+SC) DESIGN (US-MAP):  Field, Forces and Stresses</vt:lpstr>
      <vt:lpstr>INPUT DATA</vt:lpstr>
      <vt:lpstr>FIELD ON AXIS</vt:lpstr>
      <vt:lpstr>CURRENTS AND MAGNETIC ENERGY</vt:lpstr>
      <vt:lpstr>SMEARED STRESSES AND AXIAL FORCE</vt:lpstr>
      <vt:lpstr>FIELD AND VECTOR POTENTIAL</vt:lpstr>
      <vt:lpstr>PowerPoint Presentation</vt:lpstr>
      <vt:lpstr>STRESSES</vt:lpstr>
      <vt:lpstr>OUTPUT DATA</vt:lpstr>
      <vt:lpstr>A 3D VIEW AND SOME ISSUES</vt:lpstr>
      <vt:lpstr>HTS (PRELIMINARY) DESIGN:  Field, Forces and Stresses</vt:lpstr>
      <vt:lpstr>OPTIMAL FIT OF FIELD ON AXIS</vt:lpstr>
      <vt:lpstr>FIELD ON AXIS</vt:lpstr>
      <vt:lpstr>COMPARE FIELD ON AXIS</vt:lpstr>
      <vt:lpstr>CURRENTS AND MAGNETIC ENERGY</vt:lpstr>
      <vt:lpstr>SMEARED STRESSES AND AXIAL FORCE</vt:lpstr>
      <vt:lpstr>FIELD AND VECTOR POTENTIAL</vt:lpstr>
      <vt:lpstr>PowerPoint Presentation</vt:lpstr>
      <vt:lpstr>STRESSES</vt:lpstr>
      <vt:lpstr>COILS OUTPUT DATA</vt:lpstr>
      <vt:lpstr>FIELD, FORCES AND SMEARED STRESSES </vt:lpstr>
      <vt:lpstr>PowerPoint Presentation</vt:lpstr>
      <vt:lpstr>PowerPoint Presentation</vt:lpstr>
      <vt:lpstr>Conclusions</vt:lpstr>
    </vt:vector>
  </TitlesOfParts>
  <Company>Fusion For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coils</dc:title>
  <dc:creator>Testoni Pietro (F4E)</dc:creator>
  <cp:lastModifiedBy>Portone Alfredo (F4E)</cp:lastModifiedBy>
  <cp:revision>64</cp:revision>
  <dcterms:created xsi:type="dcterms:W3CDTF">2022-09-16T16:16:35Z</dcterms:created>
  <dcterms:modified xsi:type="dcterms:W3CDTF">2022-10-11T19:31:57Z</dcterms:modified>
</cp:coreProperties>
</file>