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93" r:id="rId2"/>
    <p:sldId id="275" r:id="rId3"/>
    <p:sldId id="298" r:id="rId4"/>
    <p:sldId id="289" r:id="rId5"/>
    <p:sldId id="284" r:id="rId6"/>
    <p:sldId id="294" r:id="rId7"/>
    <p:sldId id="295" r:id="rId8"/>
    <p:sldId id="296" r:id="rId9"/>
    <p:sldId id="297" r:id="rId10"/>
    <p:sldId id="282" r:id="rId11"/>
    <p:sldId id="290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5033" autoAdjust="0"/>
  </p:normalViewPr>
  <p:slideViewPr>
    <p:cSldViewPr snapToGrid="0">
      <p:cViewPr varScale="1">
        <p:scale>
          <a:sx n="105" d="100"/>
          <a:sy n="105" d="100"/>
        </p:scale>
        <p:origin x="96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051A9-BCAE-B048-A5C2-4A15C3D3034C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88435-C071-0E47-9E27-5EAD1123E3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888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709834-BE8B-6712-4958-AF0FD670D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07ED10C-AEDC-2245-7D47-06EE4DB936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927566-9B58-0841-C208-44DB9C654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24/11/2022</a:t>
            </a:r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EAD6D5-E5CF-17D3-A0E8-156441A55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241CCB-DA62-0A2F-C94F-5A0466127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480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7D778939-8B13-43AF-8AF7-8788191E94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545" y="6197828"/>
            <a:ext cx="11951695" cy="663982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B639B343-3074-D172-8024-D25E93EA8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F7F1C11-9F3F-A43F-E8C9-73B7A1D56B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49"/>
            <a:ext cx="2743200" cy="365125"/>
          </a:xfrm>
        </p:spPr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24/11/2022</a:t>
            </a:r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F0CC3E-4FC7-E9EF-A590-9AA221729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WP7 – Task 4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B90B0D-2EED-5B3C-C40D-5BF16174C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25037E4-7A43-11EE-5D8C-2FFA7AED10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9389" y="0"/>
            <a:ext cx="1838908" cy="107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62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2C172A60-0095-4F24-B635-4E8ABDA658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9389" y="0"/>
            <a:ext cx="1838908" cy="107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96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3BE31C2-32BA-8B12-1040-DCE8F96B4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09448BA-1822-1F43-18FA-6C4D1889D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1DC49C-6322-1AE4-F74B-5099CE9414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24/11/2022</a:t>
            </a:r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6DA065-644F-F484-F79C-824B4B2972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WP7 – Task 4</a:t>
            </a:r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389E75-D8CC-2133-EBDC-195693475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  <p:pic>
        <p:nvPicPr>
          <p:cNvPr id="7" name="Image 85" descr="MCC-inernational-finalV01.png">
            <a:extLst>
              <a:ext uri="{FF2B5EF4-FFF2-40B4-BE49-F238E27FC236}">
                <a16:creationId xmlns:a16="http://schemas.microsoft.com/office/drawing/2014/main" id="{D2900326-DF15-4ACE-9EAC-72AB0A2B1C4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9883" y="0"/>
            <a:ext cx="1242153" cy="124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30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package" Target="../embeddings/Microsoft_Excel_Worksheet.xls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7" descr="MUON-SlideGraph-LogoBkgnd2.png">
            <a:extLst>
              <a:ext uri="{FF2B5EF4-FFF2-40B4-BE49-F238E27FC236}">
                <a16:creationId xmlns:a16="http://schemas.microsoft.com/office/drawing/2014/main" id="{0F5E1455-0C32-410D-BC8F-459F6F4BE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0" y="17907"/>
            <a:ext cx="12193920" cy="6862191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51C45085-BEC9-6C53-2B73-0CC02FE877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600" dirty="0"/>
              <a:t>Muon Collider WP7-Task 4</a:t>
            </a:r>
            <a:br>
              <a:rPr lang="en-GB" sz="6600" dirty="0"/>
            </a:br>
            <a:r>
              <a:rPr lang="en-GB" sz="6600" dirty="0"/>
              <a:t>Collider Complex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E09ED79-EABB-9C70-1653-4640DA758F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u="sng" dirty="0"/>
              <a:t>S.Mariotto</a:t>
            </a:r>
            <a:r>
              <a:rPr lang="en-GB" baseline="30000" dirty="0"/>
              <a:t>1</a:t>
            </a:r>
            <a:r>
              <a:rPr lang="en-GB" dirty="0"/>
              <a:t>, B.Caiffi</a:t>
            </a:r>
            <a:r>
              <a:rPr lang="en-GB" baseline="30000" dirty="0"/>
              <a:t>2</a:t>
            </a:r>
            <a:r>
              <a:rPr lang="en-GB" dirty="0"/>
              <a:t>, D. Novellini</a:t>
            </a:r>
            <a:r>
              <a:rPr lang="en-GB" baseline="30000" dirty="0"/>
              <a:t>2,3</a:t>
            </a:r>
            <a:endParaRPr lang="en-GB" dirty="0"/>
          </a:p>
          <a:p>
            <a:r>
              <a:rPr lang="it-IT" dirty="0"/>
              <a:t>Meeting</a:t>
            </a:r>
            <a:r>
              <a:rPr lang="it-CH" sz="2400" dirty="0"/>
              <a:t> 24-11-2022</a:t>
            </a:r>
            <a:endParaRPr lang="it-CH" sz="2400" i="0" u="none" strike="noStrike" baseline="0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7817CBC1-E49A-C4C8-6B25-181A61FA3BDA}"/>
              </a:ext>
            </a:extLst>
          </p:cNvPr>
          <p:cNvSpPr txBox="1">
            <a:spLocks/>
          </p:cNvSpPr>
          <p:nvPr/>
        </p:nvSpPr>
        <p:spPr>
          <a:xfrm>
            <a:off x="1356360" y="5453571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aseline="30000" dirty="0"/>
              <a:t>1</a:t>
            </a:r>
            <a:r>
              <a:rPr lang="en-GB" dirty="0"/>
              <a:t>INFN – LASA- Milano, </a:t>
            </a:r>
            <a:r>
              <a:rPr lang="en-GB" baseline="30000" dirty="0"/>
              <a:t>2</a:t>
            </a:r>
            <a:r>
              <a:rPr lang="en-GB" dirty="0"/>
              <a:t>INFN – Genova</a:t>
            </a:r>
          </a:p>
          <a:p>
            <a:pPr>
              <a:spcBef>
                <a:spcPts val="0"/>
              </a:spcBef>
            </a:pPr>
            <a:r>
              <a:rPr lang="en-GB" dirty="0"/>
              <a:t> </a:t>
            </a:r>
            <a:r>
              <a:rPr lang="en-GB" baseline="30000" dirty="0"/>
              <a:t>3</a:t>
            </a:r>
            <a:r>
              <a:rPr lang="en-GB" dirty="0"/>
              <a:t>Università La Sapienza - Roma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6446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5A21345F-3FAA-F67A-F8B9-1CF286CFA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8205"/>
          </a:xfrm>
        </p:spPr>
        <p:txBody>
          <a:bodyPr/>
          <a:lstStyle/>
          <a:p>
            <a:pPr algn="ctr"/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Radial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Build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0C0558AE-6875-4B0D-AF27-1D668213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57350635-3EFB-0029-5B6E-807D90178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WP7 – Task 4</a:t>
            </a:r>
          </a:p>
        </p:txBody>
      </p:sp>
      <p:sp>
        <p:nvSpPr>
          <p:cNvPr id="20" name="Segnaposto data 19">
            <a:extLst>
              <a:ext uri="{FF2B5EF4-FFF2-40B4-BE49-F238E27FC236}">
                <a16:creationId xmlns:a16="http://schemas.microsoft.com/office/drawing/2014/main" id="{47D74EC4-8148-C154-953A-DE03669F5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24/11/2022</a:t>
            </a:r>
            <a:endParaRPr lang="en-GB" dirty="0"/>
          </a:p>
        </p:txBody>
      </p:sp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6BD6CFDB-978B-25A2-BFED-CE62BF44F2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06" r="6975"/>
          <a:stretch/>
        </p:blipFill>
        <p:spPr>
          <a:xfrm>
            <a:off x="6266688" y="1355724"/>
            <a:ext cx="5981951" cy="5000625"/>
          </a:xfrm>
          <a:prstGeom prst="rect">
            <a:avLst/>
          </a:prstGeom>
        </p:spPr>
      </p:pic>
      <p:graphicFrame>
        <p:nvGraphicFramePr>
          <p:cNvPr id="13" name="Oggetto 12">
            <a:extLst>
              <a:ext uri="{FF2B5EF4-FFF2-40B4-BE49-F238E27FC236}">
                <a16:creationId xmlns:a16="http://schemas.microsoft.com/office/drawing/2014/main" id="{8F358348-BC7A-443C-EDB6-7BF57A7489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929867"/>
              </p:ext>
            </p:extLst>
          </p:nvPr>
        </p:nvGraphicFramePr>
        <p:xfrm>
          <a:off x="838200" y="1520538"/>
          <a:ext cx="5031802" cy="2213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3486150" imgH="1533525" progId="Excel.Sheet.12">
                  <p:embed/>
                </p:oleObj>
              </mc:Choice>
              <mc:Fallback>
                <p:oleObj name="Worksheet" r:id="rId4" imgW="3486150" imgH="1533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1520538"/>
                        <a:ext cx="5031802" cy="22133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EF7E552-3828-D823-4DCC-1F6E4D9E5618}"/>
              </a:ext>
            </a:extLst>
          </p:cNvPr>
          <p:cNvSpPr txBox="1"/>
          <p:nvPr/>
        </p:nvSpPr>
        <p:spPr>
          <a:xfrm>
            <a:off x="545815" y="4134364"/>
            <a:ext cx="598195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Anything missing?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on minimum values required for each component!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Coils radius depends on layout and type of field (combined functions or not)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Collars and Iron Yoke dimensions are second relevant point!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dimension constraints?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8FC5259E-468F-6A67-E387-5162F6B3AE9D}"/>
              </a:ext>
            </a:extLst>
          </p:cNvPr>
          <p:cNvCxnSpPr>
            <a:cxnSpLocks/>
          </p:cNvCxnSpPr>
          <p:nvPr/>
        </p:nvCxnSpPr>
        <p:spPr>
          <a:xfrm flipH="1">
            <a:off x="9462516" y="4306824"/>
            <a:ext cx="85191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00447BD2-A29C-A9C3-040F-BF0B66AF1DB2}"/>
              </a:ext>
            </a:extLst>
          </p:cNvPr>
          <p:cNvCxnSpPr>
            <a:cxnSpLocks/>
          </p:cNvCxnSpPr>
          <p:nvPr/>
        </p:nvCxnSpPr>
        <p:spPr>
          <a:xfrm flipH="1" flipV="1">
            <a:off x="8851392" y="3977639"/>
            <a:ext cx="1463040" cy="1364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0C529C34-2988-3AA1-01A4-FFF4D7089323}"/>
              </a:ext>
            </a:extLst>
          </p:cNvPr>
          <p:cNvCxnSpPr>
            <a:cxnSpLocks/>
          </p:cNvCxnSpPr>
          <p:nvPr/>
        </p:nvCxnSpPr>
        <p:spPr>
          <a:xfrm flipH="1" flipV="1">
            <a:off x="8610600" y="3546347"/>
            <a:ext cx="1703832" cy="3750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6177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DD2699-C0D1-BFC1-9683-99D4F3B214BC}"/>
              </a:ext>
            </a:extLst>
          </p:cNvPr>
          <p:cNvSpPr txBox="1">
            <a:spLocks/>
          </p:cNvSpPr>
          <p:nvPr/>
        </p:nvSpPr>
        <p:spPr>
          <a:xfrm>
            <a:off x="674077" y="2989897"/>
            <a:ext cx="10515600" cy="8782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  <a:p>
            <a:pPr algn="ctr"/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your attention</a:t>
            </a:r>
          </a:p>
        </p:txBody>
      </p:sp>
      <p:pic>
        <p:nvPicPr>
          <p:cNvPr id="3" name="Image 7" descr="MUON-SlideGraph-LogoBkgnd2.png">
            <a:extLst>
              <a:ext uri="{FF2B5EF4-FFF2-40B4-BE49-F238E27FC236}">
                <a16:creationId xmlns:a16="http://schemas.microsoft.com/office/drawing/2014/main" id="{7CABE6D2-19CE-41B9-A1B9-F546303E31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362"/>
          <a:stretch/>
        </p:blipFill>
        <p:spPr>
          <a:xfrm>
            <a:off x="-960" y="1209368"/>
            <a:ext cx="12193920" cy="567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133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662B0B1C-EF36-A480-F66B-4B3309FCD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519" y="956940"/>
            <a:ext cx="8416082" cy="2406743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CEB1D7E9-F957-47DA-CA6B-C48EDE0F0605}"/>
              </a:ext>
            </a:extLst>
          </p:cNvPr>
          <p:cNvSpPr txBox="1"/>
          <p:nvPr/>
        </p:nvSpPr>
        <p:spPr>
          <a:xfrm>
            <a:off x="838200" y="3562716"/>
            <a:ext cx="57958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Scope: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assessing realistic performance targets for the collider magnets, in close collaboration with beam physics, machine-detector interface, and energy deposition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produce Design Study </a:t>
            </a:r>
            <a:r>
              <a:rPr lang="it-IT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H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redible and </a:t>
            </a:r>
            <a:r>
              <a:rPr lang="it-IT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CH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ffordable</a:t>
            </a:r>
            <a:r>
              <a:rPr lang="en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(contain cost, energy efficient, sustainable operation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19D80D9-43D7-4FF2-820B-0F125078E20D}"/>
              </a:ext>
            </a:extLst>
          </p:cNvPr>
          <p:cNvSpPr txBox="1"/>
          <p:nvPr/>
        </p:nvSpPr>
        <p:spPr>
          <a:xfrm>
            <a:off x="6640068" y="3429000"/>
            <a:ext cx="49453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Partecipants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INFN Milano</a:t>
            </a: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M. Statera, M. Prioli, E. De Matteis, R. Valente, S. Sorti, M. Dam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INFN Genova</a:t>
            </a: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B. Caiffi, A.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Bersani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 A. Pampaloni, F. Levi, S. Farinon, R. Musenich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UNIMI</a:t>
            </a:r>
          </a:p>
          <a:p>
            <a:pPr marL="342900" indent="-342900">
              <a:buAutoNum type="alphaUcPeriod" startAt="12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Rossi, M.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Sorbi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 S. Mariotto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</a:p>
          <a:p>
            <a:r>
              <a:rPr lang="en-US" sz="1600" spc="-1" dirty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L. Bottura, A. Lechner, P.T.</a:t>
            </a: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A5BE63F9-252A-4529-8526-56B37C5F5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8205"/>
          </a:xfrm>
        </p:spPr>
        <p:txBody>
          <a:bodyPr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Task 7.4 </a:t>
            </a: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69D6A274-F86A-42A9-863E-8A74D3D7C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2" name="Segnaposto piè di pagina 18">
            <a:extLst>
              <a:ext uri="{FF2B5EF4-FFF2-40B4-BE49-F238E27FC236}">
                <a16:creationId xmlns:a16="http://schemas.microsoft.com/office/drawing/2014/main" id="{0E5F1482-FB8B-31E1-CAEF-C3CC01FC8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</p:spPr>
        <p:txBody>
          <a:bodyPr/>
          <a:lstStyle/>
          <a:p>
            <a:r>
              <a:rPr lang="en-GB" dirty="0"/>
              <a:t>WP7 – Task 4</a:t>
            </a:r>
          </a:p>
        </p:txBody>
      </p:sp>
      <p:sp>
        <p:nvSpPr>
          <p:cNvPr id="3" name="Segnaposto data 19">
            <a:extLst>
              <a:ext uri="{FF2B5EF4-FFF2-40B4-BE49-F238E27FC236}">
                <a16:creationId xmlns:a16="http://schemas.microsoft.com/office/drawing/2014/main" id="{FBB6B4AD-20BE-818F-5E50-5AA7D09741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49"/>
            <a:ext cx="2743200" cy="365125"/>
          </a:xfrm>
        </p:spPr>
        <p:txBody>
          <a:bodyPr/>
          <a:lstStyle/>
          <a:p>
            <a:r>
              <a:rPr lang="en-US"/>
              <a:t>24/11/2022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4945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5A21345F-3FAA-F67A-F8B9-1CF286CFA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8205"/>
          </a:xfrm>
        </p:spPr>
        <p:txBody>
          <a:bodyPr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Tentative proposal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E1A40FF-AC40-C85A-183F-22471D52EAEE}"/>
              </a:ext>
            </a:extLst>
          </p:cNvPr>
          <p:cNvSpPr txBox="1"/>
          <p:nvPr/>
        </p:nvSpPr>
        <p:spPr>
          <a:xfrm>
            <a:off x="838198" y="4026961"/>
            <a:ext cx="1029872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a design study for the 10 TeV machine collider arc magnets</a:t>
            </a:r>
          </a:p>
          <a:p>
            <a:pPr marL="1257300" lvl="2" indent="-342900">
              <a:buFont typeface="Wingdings" pitchFamily="2" charset="2"/>
              <a:buChar char="Ø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Most likely, the magnetic field required will not be compatible with Nb</a:t>
            </a:r>
            <a:r>
              <a:rPr lang="en-GB" sz="2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lvl="2"/>
            <a:r>
              <a:rPr lang="en-GB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HTS is more suitable</a:t>
            </a:r>
          </a:p>
          <a:p>
            <a:pPr marL="1257300" lvl="2" indent="-342900">
              <a:buFont typeface="Wingdings" pitchFamily="2" charset="2"/>
              <a:buChar char="Ø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Working temperature will also constrain this choice: if we want to work @10K to reduce energy consumption, again </a:t>
            </a:r>
            <a:r>
              <a:rPr lang="en-GB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 is the way</a:t>
            </a:r>
          </a:p>
          <a:p>
            <a:pPr marL="1257300" lvl="2" indent="-342900">
              <a:buFont typeface="Wingdings" pitchFamily="2" charset="2"/>
              <a:buChar char="Ø"/>
            </a:pPr>
            <a:endParaRPr lang="en-GB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A1587D8-49FE-EC86-E5F8-57345578B3F9}"/>
              </a:ext>
            </a:extLst>
          </p:cNvPr>
          <p:cNvSpPr txBox="1"/>
          <p:nvPr/>
        </p:nvSpPr>
        <p:spPr>
          <a:xfrm>
            <a:off x="838199" y="1243330"/>
            <a:ext cx="10515599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a design study for the 3 TeV machine collider arc magnets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22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this is an interesting option for a staged strategy</a:t>
            </a: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NbTi is compatible with required magnetic field</a:t>
            </a:r>
          </a:p>
          <a:p>
            <a:pPr marL="1257300" lvl="2" indent="-342900">
              <a:buFont typeface="Wingdings" pitchFamily="2" charset="2"/>
              <a:buChar char="Ø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Are combined function magnets requested also for this options?</a:t>
            </a:r>
          </a:p>
          <a:p>
            <a:pPr marL="1257300" lvl="2" indent="-342900">
              <a:buFont typeface="Wingdings" pitchFamily="2" charset="2"/>
              <a:buChar char="Ø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Nb</a:t>
            </a:r>
            <a:r>
              <a:rPr lang="en-GB" sz="2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can also be considered, if working at 1.9 K is not an option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1A61DAA-FDA2-204C-6D93-FB01FB35FD07}"/>
              </a:ext>
            </a:extLst>
          </p:cNvPr>
          <p:cNvSpPr txBox="1"/>
          <p:nvPr/>
        </p:nvSpPr>
        <p:spPr>
          <a:xfrm rot="16200000">
            <a:off x="-516499" y="2007886"/>
            <a:ext cx="18941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TeV machine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6E2B4F6-9D51-48A4-1C7A-5CDA25BCE596}"/>
              </a:ext>
            </a:extLst>
          </p:cNvPr>
          <p:cNvSpPr txBox="1"/>
          <p:nvPr/>
        </p:nvSpPr>
        <p:spPr>
          <a:xfrm rot="16200000">
            <a:off x="-587031" y="4753587"/>
            <a:ext cx="2035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TeV machine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2361CA8-D6BE-465E-80D1-40CA2E9AA5A1}"/>
              </a:ext>
            </a:extLst>
          </p:cNvPr>
          <p:cNvSpPr/>
          <p:nvPr/>
        </p:nvSpPr>
        <p:spPr>
          <a:xfrm>
            <a:off x="215111" y="3871769"/>
            <a:ext cx="11627893" cy="215412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F4ADF54-73F7-477D-B9DE-5803869D6CBE}"/>
              </a:ext>
            </a:extLst>
          </p:cNvPr>
          <p:cNvSpPr txBox="1"/>
          <p:nvPr/>
        </p:nvSpPr>
        <p:spPr>
          <a:xfrm>
            <a:off x="838197" y="3019706"/>
            <a:ext cx="10515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N.B. This technology is not scalable, magnets for 3 TeV machine or 10 TeV machine</a:t>
            </a:r>
          </a:p>
          <a:p>
            <a:pPr algn="ctr"/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are completely different beasts, the studies will be completely different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0C0558AE-6875-4B0D-AF27-1D668213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Segnaposto piè di pagina 18">
            <a:extLst>
              <a:ext uri="{FF2B5EF4-FFF2-40B4-BE49-F238E27FC236}">
                <a16:creationId xmlns:a16="http://schemas.microsoft.com/office/drawing/2014/main" id="{34118659-44F6-BDF6-781D-EF09F1658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</p:spPr>
        <p:txBody>
          <a:bodyPr/>
          <a:lstStyle/>
          <a:p>
            <a:r>
              <a:rPr lang="en-GB" dirty="0"/>
              <a:t>WP7 – Task 4</a:t>
            </a:r>
          </a:p>
        </p:txBody>
      </p:sp>
      <p:sp>
        <p:nvSpPr>
          <p:cNvPr id="13" name="Segnaposto data 19">
            <a:extLst>
              <a:ext uri="{FF2B5EF4-FFF2-40B4-BE49-F238E27FC236}">
                <a16:creationId xmlns:a16="http://schemas.microsoft.com/office/drawing/2014/main" id="{661A4E31-C90E-241F-D9C7-CB0CFF9674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49"/>
            <a:ext cx="2743200" cy="365125"/>
          </a:xfrm>
        </p:spPr>
        <p:txBody>
          <a:bodyPr/>
          <a:lstStyle/>
          <a:p>
            <a:r>
              <a:rPr lang="en-US"/>
              <a:t>24/11/2022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462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A63970-DD00-18C1-46B1-56295D914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878205"/>
          </a:xfrm>
        </p:spPr>
        <p:txBody>
          <a:bodyPr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 requirements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4AE72F1-258B-3535-13E9-894B2B5652D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4622" y="1060767"/>
            <a:ext cx="10989178" cy="5231579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Tentative specs for first feasibility evaluation (to be revised)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 Field and gradient are evolving with optics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 Muon decay shield integration may modify bore and operating temperature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 Some of the technology choices are limited by the values of peak field and temperature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9" name="Tabella 13">
            <a:extLst>
              <a:ext uri="{FF2B5EF4-FFF2-40B4-BE49-F238E27FC236}">
                <a16:creationId xmlns:a16="http://schemas.microsoft.com/office/drawing/2014/main" id="{99C6F65E-9FBC-4E06-94D2-F3906F770788}"/>
              </a:ext>
            </a:extLst>
          </p:cNvPr>
          <p:cNvGraphicFramePr>
            <a:graphicFrameLocks noGrp="1"/>
          </p:cNvGraphicFramePr>
          <p:nvPr/>
        </p:nvGraphicFramePr>
        <p:xfrm>
          <a:off x="1485181" y="1510189"/>
          <a:ext cx="8996476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8020">
                  <a:extLst>
                    <a:ext uri="{9D8B030D-6E8A-4147-A177-3AD203B41FA5}">
                      <a16:colId xmlns:a16="http://schemas.microsoft.com/office/drawing/2014/main" val="3783920362"/>
                    </a:ext>
                  </a:extLst>
                </a:gridCol>
                <a:gridCol w="4818456">
                  <a:extLst>
                    <a:ext uri="{9D8B030D-6E8A-4147-A177-3AD203B41FA5}">
                      <a16:colId xmlns:a16="http://schemas.microsoft.com/office/drawing/2014/main" val="36116502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219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On-axis peak field</a:t>
                      </a:r>
                      <a:r>
                        <a:rPr lang="en-US" sz="20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T</a:t>
                      </a:r>
                      <a:endParaRPr lang="en-GB"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991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On-axis peak gradient</a:t>
                      </a:r>
                      <a:r>
                        <a:rPr lang="en-US" sz="20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T/m</a:t>
                      </a:r>
                      <a:endParaRPr lang="en-GB"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381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Bore</a:t>
                      </a:r>
                      <a:r>
                        <a:rPr lang="en-US" sz="20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(2)</a:t>
                      </a:r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387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length</a:t>
                      </a:r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309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Field 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units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013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LTS/HTS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637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 range</a:t>
                      </a:r>
                      <a:r>
                        <a:rPr lang="en-US" sz="20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(2)</a:t>
                      </a:r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1.9/4.2 K (LTS) or 10 to 20 K (HTS)</a:t>
                      </a:r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766575"/>
                  </a:ext>
                </a:extLst>
              </a:tr>
            </a:tbl>
          </a:graphicData>
        </a:graphic>
      </p:graphicFrame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742499E7-3D8D-4075-892E-384910E8C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908EB20-DE4B-48C4-87BD-FC565D9CA949}"/>
              </a:ext>
            </a:extLst>
          </p:cNvPr>
          <p:cNvSpPr txBox="1"/>
          <p:nvPr/>
        </p:nvSpPr>
        <p:spPr>
          <a:xfrm rot="2618619">
            <a:off x="6594988" y="2208770"/>
            <a:ext cx="61304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it-IT" sz="18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Possible</a:t>
            </a:r>
            <a:r>
              <a:rPr lang="it-IT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 the </a:t>
            </a:r>
            <a:r>
              <a:rPr lang="it-IT" sz="18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same</a:t>
            </a:r>
            <a:r>
              <a:rPr lang="it-IT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Time </a:t>
            </a:r>
          </a:p>
        </p:txBody>
      </p:sp>
      <p:sp>
        <p:nvSpPr>
          <p:cNvPr id="5" name="Segnaposto piè di pagina 18">
            <a:extLst>
              <a:ext uri="{FF2B5EF4-FFF2-40B4-BE49-F238E27FC236}">
                <a16:creationId xmlns:a16="http://schemas.microsoft.com/office/drawing/2014/main" id="{781736A5-C3BE-AB5E-3140-811A94B8D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</p:spPr>
        <p:txBody>
          <a:bodyPr/>
          <a:lstStyle/>
          <a:p>
            <a:r>
              <a:rPr lang="en-GB" dirty="0"/>
              <a:t>WP7 – Task 4</a:t>
            </a:r>
          </a:p>
        </p:txBody>
      </p:sp>
      <p:sp>
        <p:nvSpPr>
          <p:cNvPr id="6" name="Segnaposto data 19">
            <a:extLst>
              <a:ext uri="{FF2B5EF4-FFF2-40B4-BE49-F238E27FC236}">
                <a16:creationId xmlns:a16="http://schemas.microsoft.com/office/drawing/2014/main" id="{5275D29B-498B-CD3B-F7A0-AF8D0E8420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49"/>
            <a:ext cx="2743200" cy="365125"/>
          </a:xfrm>
        </p:spPr>
        <p:txBody>
          <a:bodyPr/>
          <a:lstStyle/>
          <a:p>
            <a:r>
              <a:rPr lang="en-US"/>
              <a:t>24/11/2022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7518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A79C2F4D-8DDD-C543-16C3-907FFE469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687" y="802598"/>
            <a:ext cx="10515600" cy="132556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order to provide fast feedback on the magnet requirements provided by beam optics, MDI, radiation and cryogenics teams, a set of  analytic expressions will be setup at least for the main parameters (Main Component, Peak Field, Field Errors, Forces).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3224D49B-0080-45B5-9D3E-A6F2D9B593F5}"/>
              </a:ext>
            </a:extLst>
          </p:cNvPr>
          <p:cNvGrpSpPr>
            <a:grpSpLocks noChangeAspect="1"/>
          </p:cNvGrpSpPr>
          <p:nvPr/>
        </p:nvGrpSpPr>
        <p:grpSpPr>
          <a:xfrm>
            <a:off x="1029795" y="1870868"/>
            <a:ext cx="4224528" cy="4457421"/>
            <a:chOff x="1029796" y="1870867"/>
            <a:chExt cx="4493279" cy="4740987"/>
          </a:xfrm>
        </p:grpSpPr>
        <p:pic>
          <p:nvPicPr>
            <p:cNvPr id="2" name="Picture 32">
              <a:extLst>
                <a:ext uri="{FF2B5EF4-FFF2-40B4-BE49-F238E27FC236}">
                  <a16:creationId xmlns:a16="http://schemas.microsoft.com/office/drawing/2014/main" id="{10DC3EF8-69DF-ACCE-BCEA-7F40C025C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297" y="1870867"/>
              <a:ext cx="2779709" cy="2196000"/>
            </a:xfrm>
            <a:prstGeom prst="rect">
              <a:avLst/>
            </a:prstGeom>
          </p:spPr>
        </p:pic>
        <p:pic>
          <p:nvPicPr>
            <p:cNvPr id="7" name="Picture 33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4A304031-C964-CCF9-E9EB-AAE3324FAF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9796" y="4298632"/>
              <a:ext cx="2951040" cy="2304000"/>
            </a:xfrm>
            <a:prstGeom prst="rect">
              <a:avLst/>
            </a:prstGeom>
          </p:spPr>
        </p:pic>
        <p:pic>
          <p:nvPicPr>
            <p:cNvPr id="8" name="Picture 18">
              <a:extLst>
                <a:ext uri="{FF2B5EF4-FFF2-40B4-BE49-F238E27FC236}">
                  <a16:creationId xmlns:a16="http://schemas.microsoft.com/office/drawing/2014/main" id="{93234B40-0D8B-58BF-D1B4-4DE4739C53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32" t="3795" r="1565" b="59749"/>
            <a:stretch/>
          </p:blipFill>
          <p:spPr>
            <a:xfrm>
              <a:off x="3027525" y="6065754"/>
              <a:ext cx="2495550" cy="546100"/>
            </a:xfrm>
            <a:prstGeom prst="rect">
              <a:avLst/>
            </a:prstGeom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0D61C122-2872-0210-6C57-EE74A3A708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74" t="5158" r="4264" b="63579"/>
            <a:stretch/>
          </p:blipFill>
          <p:spPr>
            <a:xfrm>
              <a:off x="2886075" y="3831123"/>
              <a:ext cx="2438400" cy="471488"/>
            </a:xfrm>
            <a:prstGeom prst="rect">
              <a:avLst/>
            </a:prstGeom>
          </p:spPr>
        </p:pic>
      </p:grp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35B62E4-DDAA-F93C-1627-50ECC23FC71F}"/>
              </a:ext>
            </a:extLst>
          </p:cNvPr>
          <p:cNvSpPr txBox="1"/>
          <p:nvPr/>
        </p:nvSpPr>
        <p:spPr>
          <a:xfrm>
            <a:off x="5001386" y="2139761"/>
            <a:ext cx="68191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expressions for NbTi and Nb3Sn type dipoles and quadrupoles already exists: field, error, forces and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Scalable laws can be extensively used for simplified cos(n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configurations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3C307DA-92A7-48E9-38C2-F78D9B6F98DF}"/>
              </a:ext>
            </a:extLst>
          </p:cNvPr>
          <p:cNvSpPr txBox="1"/>
          <p:nvPr/>
        </p:nvSpPr>
        <p:spPr>
          <a:xfrm>
            <a:off x="5058074" y="3366453"/>
            <a:ext cx="681913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Points to be addressed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Equivalent expressions for block coil design?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Field to be evaluated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magnet are different from LTS configurations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Limiting parameters and optimal configuration of the design can be different</a:t>
            </a:r>
          </a:p>
          <a:p>
            <a:pPr lvl="1"/>
            <a:endParaRPr lang="it-IT" dirty="0"/>
          </a:p>
          <a:p>
            <a:pPr lvl="1"/>
            <a:endParaRPr lang="en-GB" dirty="0"/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1741C778-FB0B-6D8E-6354-1F89900F6E71}"/>
              </a:ext>
            </a:extLst>
          </p:cNvPr>
          <p:cNvSpPr txBox="1">
            <a:spLocks/>
          </p:cNvSpPr>
          <p:nvPr/>
        </p:nvSpPr>
        <p:spPr>
          <a:xfrm>
            <a:off x="838200" y="150847"/>
            <a:ext cx="10515600" cy="878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 evaluation of magnet parameters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48B9D2E-C4D5-4DCE-A69E-80E2BF001333}"/>
              </a:ext>
            </a:extLst>
          </p:cNvPr>
          <p:cNvSpPr txBox="1"/>
          <p:nvPr/>
        </p:nvSpPr>
        <p:spPr>
          <a:xfrm>
            <a:off x="7085755" y="5507807"/>
            <a:ext cx="4791456" cy="830997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Milestone T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+ 12/14 months </a:t>
            </a: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Magnet Cross-section</a:t>
            </a:r>
            <a:endParaRPr lang="it-CH" sz="2400" dirty="0"/>
          </a:p>
        </p:txBody>
      </p:sp>
      <p:sp>
        <p:nvSpPr>
          <p:cNvPr id="17" name="Segnaposto numero diapositiva 16">
            <a:extLst>
              <a:ext uri="{FF2B5EF4-FFF2-40B4-BE49-F238E27FC236}">
                <a16:creationId xmlns:a16="http://schemas.microsoft.com/office/drawing/2014/main" id="{5146C9F0-5691-4770-A58B-81AE94991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Segnaposto piè di pagina 18">
            <a:extLst>
              <a:ext uri="{FF2B5EF4-FFF2-40B4-BE49-F238E27FC236}">
                <a16:creationId xmlns:a16="http://schemas.microsoft.com/office/drawing/2014/main" id="{95E663C1-53CE-5702-5E5F-51CCD7630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</p:spPr>
        <p:txBody>
          <a:bodyPr/>
          <a:lstStyle/>
          <a:p>
            <a:r>
              <a:rPr lang="en-GB" dirty="0"/>
              <a:t>WP7 – Task 4</a:t>
            </a:r>
          </a:p>
        </p:txBody>
      </p:sp>
      <p:sp>
        <p:nvSpPr>
          <p:cNvPr id="5" name="Segnaposto data 19">
            <a:extLst>
              <a:ext uri="{FF2B5EF4-FFF2-40B4-BE49-F238E27FC236}">
                <a16:creationId xmlns:a16="http://schemas.microsoft.com/office/drawing/2014/main" id="{DAD4830F-854F-1D71-7999-F097005348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49"/>
            <a:ext cx="2743200" cy="365125"/>
          </a:xfrm>
        </p:spPr>
        <p:txBody>
          <a:bodyPr/>
          <a:lstStyle/>
          <a:p>
            <a:r>
              <a:rPr lang="en-US"/>
              <a:t>24/11/2022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900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5A21345F-3FAA-F67A-F8B9-1CF286CFA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8205"/>
          </a:xfrm>
        </p:spPr>
        <p:txBody>
          <a:bodyPr/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Performances of Nb3Sn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0C0558AE-6875-4B0D-AF27-1D668213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27" name="Elemento grafico 26">
            <a:extLst>
              <a:ext uri="{FF2B5EF4-FFF2-40B4-BE49-F238E27FC236}">
                <a16:creationId xmlns:a16="http://schemas.microsoft.com/office/drawing/2014/main" id="{35D0C1AA-AA58-E4FC-4527-112B5089E9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83014" y="1856325"/>
            <a:ext cx="5827200" cy="4370400"/>
          </a:xfrm>
          <a:prstGeom prst="rect">
            <a:avLst/>
          </a:prstGeom>
        </p:spPr>
      </p:pic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59CF78D3-42D1-2558-AFC9-FD8D29820F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155027" y="1856325"/>
            <a:ext cx="5829309" cy="4371982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77F19CA-585F-0698-2802-4008037307A7}"/>
              </a:ext>
            </a:extLst>
          </p:cNvPr>
          <p:cNvSpPr txBox="1"/>
          <p:nvPr/>
        </p:nvSpPr>
        <p:spPr>
          <a:xfrm>
            <a:off x="1700097" y="5236598"/>
            <a:ext cx="61304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=75 mm</a:t>
            </a:r>
            <a:endParaRPr lang="en-GB" dirty="0"/>
          </a:p>
        </p:txBody>
      </p:sp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57350635-3EFB-0029-5B6E-807D90178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WP7 – Task 4</a:t>
            </a:r>
            <a:endParaRPr lang="en-GB" dirty="0"/>
          </a:p>
        </p:txBody>
      </p:sp>
      <p:sp>
        <p:nvSpPr>
          <p:cNvPr id="20" name="Segnaposto data 19">
            <a:extLst>
              <a:ext uri="{FF2B5EF4-FFF2-40B4-BE49-F238E27FC236}">
                <a16:creationId xmlns:a16="http://schemas.microsoft.com/office/drawing/2014/main" id="{47D74EC4-8148-C154-953A-DE03669F5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24/11/2022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D1587BC0-3E2A-848D-68BE-0980BE0000BB}"/>
                  </a:ext>
                </a:extLst>
              </p:cNvPr>
              <p:cNvSpPr txBox="1"/>
              <p:nvPr/>
            </p:nvSpPr>
            <p:spPr>
              <a:xfrm>
                <a:off x="822256" y="1147227"/>
                <a:ext cx="10665542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Equations taken from Ezio Todesco – Accelerator Magnets Masterclass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Dipole and Quadrupole Gradient – Maximum Values obtainable as function of the coil equivalent width </a:t>
                </a:r>
              </a:p>
              <a:p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OSS: NO IRON considered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 +1/1.5 T on Dipole Field with same coil dimension</a:t>
                </a: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D1587BC0-3E2A-848D-68BE-0980BE0000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256" y="1147227"/>
                <a:ext cx="10665542" cy="923330"/>
              </a:xfrm>
              <a:prstGeom prst="rect">
                <a:avLst/>
              </a:prstGeom>
              <a:blipFill>
                <a:blip r:embed="rId6"/>
                <a:stretch>
                  <a:fillRect l="-515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DEEE391-6C97-B95F-86F9-2ECADBE2D305}"/>
              </a:ext>
            </a:extLst>
          </p:cNvPr>
          <p:cNvSpPr txBox="1"/>
          <p:nvPr/>
        </p:nvSpPr>
        <p:spPr>
          <a:xfrm>
            <a:off x="8112553" y="3468911"/>
            <a:ext cx="28915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=175 T/m @ R=75 mm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683BD9F9-9B70-1398-9EB8-F0A339A255C4}"/>
                  </a:ext>
                </a:extLst>
              </p:cNvPr>
              <p:cNvSpPr txBox="1"/>
              <p:nvPr/>
            </p:nvSpPr>
            <p:spPr>
              <a:xfrm>
                <a:off x="2285354" y="4110023"/>
                <a:ext cx="2167334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15.4 T @ 4.2 K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16T @ 4.2 K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90 mm !!!</a:t>
                </a:r>
                <a:endParaRPr lang="en-GB" dirty="0"/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683BD9F9-9B70-1398-9EB8-F0A339A255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354" y="4110023"/>
                <a:ext cx="2167334" cy="923330"/>
              </a:xfrm>
              <a:prstGeom prst="rect">
                <a:avLst/>
              </a:prstGeom>
              <a:blipFill>
                <a:blip r:embed="rId7"/>
                <a:stretch>
                  <a:fillRect l="-2535" t="-3289" b="-85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tella a 5 punte 1">
            <a:extLst>
              <a:ext uri="{FF2B5EF4-FFF2-40B4-BE49-F238E27FC236}">
                <a16:creationId xmlns:a16="http://schemas.microsoft.com/office/drawing/2014/main" id="{F422488A-0880-9268-E474-4958B5CD74EC}"/>
              </a:ext>
            </a:extLst>
          </p:cNvPr>
          <p:cNvSpPr/>
          <p:nvPr/>
        </p:nvSpPr>
        <p:spPr>
          <a:xfrm>
            <a:off x="5294684" y="2449291"/>
            <a:ext cx="280416" cy="28041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2428F9F-7C86-260C-E4D8-CE4F696D363A}"/>
              </a:ext>
            </a:extLst>
          </p:cNvPr>
          <p:cNvSpPr txBox="1"/>
          <p:nvPr/>
        </p:nvSpPr>
        <p:spPr>
          <a:xfrm>
            <a:off x="1700097" y="2487246"/>
            <a:ext cx="6099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03C4928-4A20-3DCD-69FD-EB5694A02DAC}"/>
              </a:ext>
            </a:extLst>
          </p:cNvPr>
          <p:cNvSpPr txBox="1"/>
          <p:nvPr/>
        </p:nvSpPr>
        <p:spPr>
          <a:xfrm>
            <a:off x="7467600" y="5023277"/>
            <a:ext cx="6099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269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8">
            <a:extLst>
              <a:ext uri="{FF2B5EF4-FFF2-40B4-BE49-F238E27FC236}">
                <a16:creationId xmlns:a16="http://schemas.microsoft.com/office/drawing/2014/main" id="{9AD66867-E395-99A1-F6DA-61E583C285A5}"/>
              </a:ext>
            </a:extLst>
          </p:cNvPr>
          <p:cNvGrpSpPr/>
          <p:nvPr/>
        </p:nvGrpSpPr>
        <p:grpSpPr>
          <a:xfrm>
            <a:off x="498262" y="1542082"/>
            <a:ext cx="11195476" cy="4234528"/>
            <a:chOff x="761944" y="1542082"/>
            <a:chExt cx="11195476" cy="4234528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686768AF-2E83-E3CF-AAEB-6C7180BA2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1944" y="1542082"/>
              <a:ext cx="5815266" cy="4222990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B544A107-F284-D9F1-BBA7-B1AAD5A981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1542082"/>
              <a:ext cx="5861420" cy="4234528"/>
            </a:xfrm>
            <a:prstGeom prst="rect">
              <a:avLst/>
            </a:prstGeom>
          </p:spPr>
        </p:pic>
      </p:grpSp>
      <p:sp>
        <p:nvSpPr>
          <p:cNvPr id="7" name="Titolo 1">
            <a:extLst>
              <a:ext uri="{FF2B5EF4-FFF2-40B4-BE49-F238E27FC236}">
                <a16:creationId xmlns:a16="http://schemas.microsoft.com/office/drawing/2014/main" id="{5A21345F-3FAA-F67A-F8B9-1CF286CFA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8205"/>
          </a:xfrm>
        </p:spPr>
        <p:txBody>
          <a:bodyPr/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Nb3Sn vs NbTi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0C0558AE-6875-4B0D-AF27-1D668213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77F19CA-585F-0698-2802-4008037307A7}"/>
              </a:ext>
            </a:extLst>
          </p:cNvPr>
          <p:cNvSpPr txBox="1"/>
          <p:nvPr/>
        </p:nvSpPr>
        <p:spPr>
          <a:xfrm>
            <a:off x="1526361" y="4861497"/>
            <a:ext cx="61304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=75 mm</a:t>
            </a:r>
            <a:endParaRPr lang="en-GB" dirty="0"/>
          </a:p>
        </p:txBody>
      </p:sp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57350635-3EFB-0029-5B6E-807D90178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WP7 – Task 4</a:t>
            </a:r>
            <a:endParaRPr lang="en-GB" dirty="0"/>
          </a:p>
        </p:txBody>
      </p:sp>
      <p:sp>
        <p:nvSpPr>
          <p:cNvPr id="20" name="Segnaposto data 19">
            <a:extLst>
              <a:ext uri="{FF2B5EF4-FFF2-40B4-BE49-F238E27FC236}">
                <a16:creationId xmlns:a16="http://schemas.microsoft.com/office/drawing/2014/main" id="{47D74EC4-8148-C154-953A-DE03669F5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24/11/2022</a:t>
            </a:r>
            <a:endParaRPr lang="en-GB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DEEE391-6C97-B95F-86F9-2ECADBE2D305}"/>
              </a:ext>
            </a:extLst>
          </p:cNvPr>
          <p:cNvSpPr txBox="1"/>
          <p:nvPr/>
        </p:nvSpPr>
        <p:spPr>
          <a:xfrm>
            <a:off x="8030257" y="4110023"/>
            <a:ext cx="28915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=185 T/m @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(T=1.9 K, R=75 mm)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683BD9F9-9B70-1398-9EB8-F0A339A255C4}"/>
                  </a:ext>
                </a:extLst>
              </p:cNvPr>
              <p:cNvSpPr txBox="1"/>
              <p:nvPr/>
            </p:nvSpPr>
            <p:spPr>
              <a:xfrm>
                <a:off x="3507900" y="3971523"/>
                <a:ext cx="216733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17.3 T @ 1.9 K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90 mm !!!</a:t>
                </a:r>
                <a:endParaRPr lang="en-GB" dirty="0"/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683BD9F9-9B70-1398-9EB8-F0A339A255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7900" y="3971523"/>
                <a:ext cx="2167334" cy="646331"/>
              </a:xfrm>
              <a:prstGeom prst="rect">
                <a:avLst/>
              </a:prstGeom>
              <a:blipFill>
                <a:blip r:embed="rId4"/>
                <a:stretch>
                  <a:fillRect l="-2247" t="-4673" b="-121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9611A35-089E-830F-B6FE-E678A9892A83}"/>
              </a:ext>
            </a:extLst>
          </p:cNvPr>
          <p:cNvSpPr txBox="1"/>
          <p:nvPr/>
        </p:nvSpPr>
        <p:spPr>
          <a:xfrm>
            <a:off x="822256" y="1238667"/>
            <a:ext cx="10665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Option: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consider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= 1.9 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07FAFC7-F1E3-4272-E2FF-59D72D791B1E}"/>
              </a:ext>
            </a:extLst>
          </p:cNvPr>
          <p:cNvSpPr txBox="1"/>
          <p:nvPr/>
        </p:nvSpPr>
        <p:spPr>
          <a:xfrm>
            <a:off x="5105074" y="5668217"/>
            <a:ext cx="21821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Courtesy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D. Novellini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86521F8-FD9E-B80F-E7FA-222D9842AC95}"/>
              </a:ext>
            </a:extLst>
          </p:cNvPr>
          <p:cNvSpPr txBox="1"/>
          <p:nvPr/>
        </p:nvSpPr>
        <p:spPr>
          <a:xfrm>
            <a:off x="1270167" y="2713970"/>
            <a:ext cx="6099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A344664-9E68-94CD-D7DA-43C884DE38AF}"/>
              </a:ext>
            </a:extLst>
          </p:cNvPr>
          <p:cNvSpPr txBox="1"/>
          <p:nvPr/>
        </p:nvSpPr>
        <p:spPr>
          <a:xfrm>
            <a:off x="9169400" y="4850266"/>
            <a:ext cx="2524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40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686768AF-2E83-E3CF-AAEB-6C7180BA23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8262" y="2013189"/>
            <a:ext cx="5815266" cy="419517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544A107-F284-D9F1-BBA7-B1AAD5A981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55740" y="1999282"/>
            <a:ext cx="5814575" cy="4234528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5A21345F-3FAA-F67A-F8B9-1CF286CFA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8205"/>
          </a:xfrm>
        </p:spPr>
        <p:txBody>
          <a:bodyPr/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Management: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0C0558AE-6875-4B0D-AF27-1D668213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77F19CA-585F-0698-2802-4008037307A7}"/>
              </a:ext>
            </a:extLst>
          </p:cNvPr>
          <p:cNvSpPr txBox="1"/>
          <p:nvPr/>
        </p:nvSpPr>
        <p:spPr>
          <a:xfrm>
            <a:off x="1526361" y="5318697"/>
            <a:ext cx="61304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=75 mm</a:t>
            </a:r>
            <a:endParaRPr lang="en-GB" dirty="0"/>
          </a:p>
        </p:txBody>
      </p:sp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57350635-3EFB-0029-5B6E-807D90178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WP7 – Task 4</a:t>
            </a:r>
            <a:endParaRPr lang="en-GB" dirty="0"/>
          </a:p>
        </p:txBody>
      </p:sp>
      <p:sp>
        <p:nvSpPr>
          <p:cNvPr id="20" name="Segnaposto data 19">
            <a:extLst>
              <a:ext uri="{FF2B5EF4-FFF2-40B4-BE49-F238E27FC236}">
                <a16:creationId xmlns:a16="http://schemas.microsoft.com/office/drawing/2014/main" id="{47D74EC4-8148-C154-953A-DE03669F5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24/11/2022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B9611A35-089E-830F-B6FE-E678A9892A83}"/>
                  </a:ext>
                </a:extLst>
              </p:cNvPr>
              <p:cNvSpPr txBox="1"/>
              <p:nvPr/>
            </p:nvSpPr>
            <p:spPr>
              <a:xfrm>
                <a:off x="822256" y="1238667"/>
                <a:ext cx="10665542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Calculation of the maximum stress on coil: Nb3Sn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 Mpa</a:t>
                </a:r>
                <a:endParaRPr lang="it-IT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Possible</a:t>
                </a:r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coil layout </a:t>
                </a:r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</a:t>
                </a:r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</a:t>
                </a:r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Coil </a:t>
                </a:r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width</a:t>
                </a:r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mm!!!!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Smaller </a:t>
                </a:r>
                <a:r>
                  <a:rPr lang="en-GB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coil aperture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reduce the peak stress on conductor!</a:t>
                </a: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B9611A35-089E-830F-B6FE-E678A9892A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256" y="1238667"/>
                <a:ext cx="10665542" cy="923330"/>
              </a:xfrm>
              <a:prstGeom prst="rect">
                <a:avLst/>
              </a:prstGeom>
              <a:blipFill>
                <a:blip r:embed="rId4"/>
                <a:stretch>
                  <a:fillRect l="-515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07FAFC7-F1E3-4272-E2FF-59D72D791B1E}"/>
              </a:ext>
            </a:extLst>
          </p:cNvPr>
          <p:cNvSpPr txBox="1"/>
          <p:nvPr/>
        </p:nvSpPr>
        <p:spPr>
          <a:xfrm>
            <a:off x="5105074" y="6125417"/>
            <a:ext cx="21821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Courtesy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D. Novellini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689FF8-908B-292F-FB78-CCEB8B71B892}"/>
              </a:ext>
            </a:extLst>
          </p:cNvPr>
          <p:cNvSpPr txBox="1"/>
          <p:nvPr/>
        </p:nvSpPr>
        <p:spPr>
          <a:xfrm>
            <a:off x="8906257" y="5318697"/>
            <a:ext cx="2159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width =75 mm</a:t>
            </a:r>
            <a:endParaRPr lang="en-GB" dirty="0"/>
          </a:p>
        </p:txBody>
      </p:sp>
      <p:sp>
        <p:nvSpPr>
          <p:cNvPr id="3" name="Freccia a destra 2">
            <a:extLst>
              <a:ext uri="{FF2B5EF4-FFF2-40B4-BE49-F238E27FC236}">
                <a16:creationId xmlns:a16="http://schemas.microsoft.com/office/drawing/2014/main" id="{07958AE7-D387-0E4A-CB26-ECE3B70D8CDD}"/>
              </a:ext>
            </a:extLst>
          </p:cNvPr>
          <p:cNvSpPr/>
          <p:nvPr/>
        </p:nvSpPr>
        <p:spPr>
          <a:xfrm rot="9216722">
            <a:off x="8828246" y="3942353"/>
            <a:ext cx="1937413" cy="324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60BD0674-80DB-B738-EE0F-2CAC1EB0D799}"/>
              </a:ext>
            </a:extLst>
          </p:cNvPr>
          <p:cNvSpPr/>
          <p:nvPr/>
        </p:nvSpPr>
        <p:spPr>
          <a:xfrm>
            <a:off x="1216152" y="2502587"/>
            <a:ext cx="4498848" cy="1968829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94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686768AF-2E83-E3CF-AAEB-6C7180BA23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8262" y="2024928"/>
            <a:ext cx="5815266" cy="41716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544A107-F284-D9F1-BBA7-B1AAD5A981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55740" y="2021255"/>
            <a:ext cx="5814575" cy="4190581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5A21345F-3FAA-F67A-F8B9-1CF286CFA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8205"/>
          </a:xfrm>
        </p:spPr>
        <p:txBody>
          <a:bodyPr/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Management: Quadrupole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0C0558AE-6875-4B0D-AF27-1D668213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77F19CA-585F-0698-2802-4008037307A7}"/>
              </a:ext>
            </a:extLst>
          </p:cNvPr>
          <p:cNvSpPr txBox="1"/>
          <p:nvPr/>
        </p:nvSpPr>
        <p:spPr>
          <a:xfrm>
            <a:off x="1526361" y="5318697"/>
            <a:ext cx="61304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=75 mm</a:t>
            </a:r>
            <a:endParaRPr lang="en-GB" dirty="0"/>
          </a:p>
        </p:txBody>
      </p:sp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57350635-3EFB-0029-5B6E-807D90178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WP7 – Task 4</a:t>
            </a:r>
            <a:endParaRPr lang="en-GB" dirty="0"/>
          </a:p>
        </p:txBody>
      </p:sp>
      <p:sp>
        <p:nvSpPr>
          <p:cNvPr id="20" name="Segnaposto data 19">
            <a:extLst>
              <a:ext uri="{FF2B5EF4-FFF2-40B4-BE49-F238E27FC236}">
                <a16:creationId xmlns:a16="http://schemas.microsoft.com/office/drawing/2014/main" id="{47D74EC4-8148-C154-953A-DE03669F5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24/11/2022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B9611A35-089E-830F-B6FE-E678A9892A83}"/>
                  </a:ext>
                </a:extLst>
              </p:cNvPr>
              <p:cNvSpPr txBox="1"/>
              <p:nvPr/>
            </p:nvSpPr>
            <p:spPr>
              <a:xfrm>
                <a:off x="822256" y="1238667"/>
                <a:ext cx="10665542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Calculation of the maximum stress on coil: Nb3Sn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 Mpa</a:t>
                </a:r>
                <a:endParaRPr lang="it-IT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Coil aperture of R=75 mm </a:t>
                </a:r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cannot</a:t>
                </a:r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 </a:t>
                </a:r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used</a:t>
                </a:r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:r>
                  <a:rPr lang="it-IT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quadrupoles</a:t>
                </a:r>
                <a:r>
                  <a:rPr lang="it-IT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Smaller </a:t>
                </a:r>
                <a:r>
                  <a:rPr lang="en-GB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coil aperture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reduce the peak stress on conductor!</a:t>
                </a: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B9611A35-089E-830F-B6FE-E678A9892A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256" y="1238667"/>
                <a:ext cx="10665542" cy="923330"/>
              </a:xfrm>
              <a:prstGeom prst="rect">
                <a:avLst/>
              </a:prstGeom>
              <a:blipFill>
                <a:blip r:embed="rId4"/>
                <a:stretch>
                  <a:fillRect l="-515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07FAFC7-F1E3-4272-E2FF-59D72D791B1E}"/>
              </a:ext>
            </a:extLst>
          </p:cNvPr>
          <p:cNvSpPr txBox="1"/>
          <p:nvPr/>
        </p:nvSpPr>
        <p:spPr>
          <a:xfrm>
            <a:off x="5105074" y="6125417"/>
            <a:ext cx="21821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Courtesy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D. Novellini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689FF8-908B-292F-FB78-CCEB8B71B892}"/>
              </a:ext>
            </a:extLst>
          </p:cNvPr>
          <p:cNvSpPr txBox="1"/>
          <p:nvPr/>
        </p:nvSpPr>
        <p:spPr>
          <a:xfrm>
            <a:off x="8906257" y="5318697"/>
            <a:ext cx="2159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width =75 mm</a:t>
            </a:r>
            <a:endParaRPr lang="en-GB" dirty="0"/>
          </a:p>
        </p:txBody>
      </p:sp>
      <p:sp>
        <p:nvSpPr>
          <p:cNvPr id="3" name="Freccia a destra 2">
            <a:extLst>
              <a:ext uri="{FF2B5EF4-FFF2-40B4-BE49-F238E27FC236}">
                <a16:creationId xmlns:a16="http://schemas.microsoft.com/office/drawing/2014/main" id="{07958AE7-D387-0E4A-CB26-ECE3B70D8CDD}"/>
              </a:ext>
            </a:extLst>
          </p:cNvPr>
          <p:cNvSpPr/>
          <p:nvPr/>
        </p:nvSpPr>
        <p:spPr>
          <a:xfrm rot="9216722">
            <a:off x="8828246" y="3942353"/>
            <a:ext cx="1937413" cy="324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E2FE667-2778-6DE6-0545-D145A48BC985}"/>
              </a:ext>
            </a:extLst>
          </p:cNvPr>
          <p:cNvSpPr/>
          <p:nvPr/>
        </p:nvSpPr>
        <p:spPr>
          <a:xfrm>
            <a:off x="1216152" y="2502587"/>
            <a:ext cx="4498848" cy="2307514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3215E424-353E-9392-1039-AD938AC42F85}"/>
              </a:ext>
            </a:extLst>
          </p:cNvPr>
          <p:cNvSpPr/>
          <p:nvPr/>
        </p:nvSpPr>
        <p:spPr>
          <a:xfrm>
            <a:off x="7735824" y="1618488"/>
            <a:ext cx="1042416" cy="2582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A807F35-4A4F-B22F-084C-312666FBA8F7}"/>
              </a:ext>
            </a:extLst>
          </p:cNvPr>
          <p:cNvSpPr txBox="1"/>
          <p:nvPr/>
        </p:nvSpPr>
        <p:spPr>
          <a:xfrm>
            <a:off x="8906257" y="1310924"/>
            <a:ext cx="28132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refine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grading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r>
              <a:rPr lang="it-IT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HTS coil </a:t>
            </a:r>
            <a:r>
              <a:rPr lang="it-IT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01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8916</TotalTime>
  <Words>904</Words>
  <Application>Microsoft Office PowerPoint</Application>
  <PresentationFormat>Widescreen</PresentationFormat>
  <Paragraphs>148</Paragraphs>
  <Slides>11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Times New Roman</vt:lpstr>
      <vt:lpstr>Wingdings</vt:lpstr>
      <vt:lpstr>Tema di Office</vt:lpstr>
      <vt:lpstr>Worksheet</vt:lpstr>
      <vt:lpstr>Muon Collider WP7-Task 4 Collider Complex</vt:lpstr>
      <vt:lpstr>Task 7.4 </vt:lpstr>
      <vt:lpstr>Tentative proposal</vt:lpstr>
      <vt:lpstr>Magnet requirements</vt:lpstr>
      <vt:lpstr>In order to provide fast feedback on the magnet requirements provided by beam optics, MDI, radiation and cryogenics teams, a set of  analytic expressions will be setup at least for the main parameters (Main Component, Peak Field, Field Errors, Forces). </vt:lpstr>
      <vt:lpstr>Performances of Nb3Sn</vt:lpstr>
      <vt:lpstr>Nb3Sn vs NbTi</vt:lpstr>
      <vt:lpstr>Stress Management: Dipole</vt:lpstr>
      <vt:lpstr>Stress Management: Quadrupole</vt:lpstr>
      <vt:lpstr>Radial Build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MuColl WP7 – task 4 Collider Complex</dc:title>
  <dc:creator>BARBARA CAIFFI</dc:creator>
  <cp:lastModifiedBy>Samuele Mariotto</cp:lastModifiedBy>
  <cp:revision>75</cp:revision>
  <dcterms:created xsi:type="dcterms:W3CDTF">2022-09-13T13:16:53Z</dcterms:created>
  <dcterms:modified xsi:type="dcterms:W3CDTF">2022-11-24T13:38:48Z</dcterms:modified>
</cp:coreProperties>
</file>