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826" r:id="rId1"/>
  </p:sldMasterIdLst>
  <p:notesMasterIdLst>
    <p:notesMasterId r:id="rId11"/>
  </p:notesMasterIdLst>
  <p:handoutMasterIdLst>
    <p:handoutMasterId r:id="rId12"/>
  </p:handoutMasterIdLst>
  <p:sldIdLst>
    <p:sldId id="257" r:id="rId2"/>
    <p:sldId id="379" r:id="rId3"/>
    <p:sldId id="385" r:id="rId4"/>
    <p:sldId id="387" r:id="rId5"/>
    <p:sldId id="390" r:id="rId6"/>
    <p:sldId id="389" r:id="rId7"/>
    <p:sldId id="388" r:id="rId8"/>
    <p:sldId id="391" r:id="rId9"/>
    <p:sldId id="392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4652" autoAdjust="0"/>
  </p:normalViewPr>
  <p:slideViewPr>
    <p:cSldViewPr>
      <p:cViewPr varScale="1">
        <p:scale>
          <a:sx n="92" d="100"/>
          <a:sy n="92" d="100"/>
        </p:scale>
        <p:origin x="-1384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handoutMaster" Target="handoutMasters/handout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85A3B00E-2263-D447-88E0-DE139692C222}" type="datetime1">
              <a:rPr lang="en-US"/>
              <a:pPr>
                <a:defRPr/>
              </a:pPr>
              <a:t>20/1/11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34DB66F1-350C-664E-B27B-ECD5553C4A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04718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93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93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529FA68-15FF-DD48-8EC0-ABAC1BC4BE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57823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65" charset="0"/>
        <a:ea typeface="ＭＳ Ｐゴシック" pitchFamily="-65" charset="-128"/>
        <a:cs typeface="ＭＳ Ｐゴシック" pitchFamily="-65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65" charset="0"/>
        <a:ea typeface="ＭＳ Ｐゴシック" pitchFamily="-65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65" charset="0"/>
        <a:ea typeface="ＭＳ Ｐゴシック" pitchFamily="-65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65" charset="0"/>
        <a:ea typeface="ＭＳ Ｐゴシック" pitchFamily="-65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65" charset="0"/>
        <a:ea typeface="ＭＳ Ｐゴシック" pitchFamily="-65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15/10/10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SFT Group - Activities Bojectives Organisation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285595-7019-034A-BDEB-BE75690A8B0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15/10/10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SFT Group - Activities Bojectives Organisation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6052B8-39C0-6A46-8F9D-167DB54C1C7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15/10/10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SFT Group - Activities Bojectives Organisation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7663E3-19B8-5B4C-8C9E-F2967F2696D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15/10/10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SFT Group - Activities Bojectives Organisation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82E2B-80F0-1B4A-B7B6-7199437172F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15/10/10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SFT Group - Activities Bojectives Organisation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D0A10F-F2DB-B94E-A0DA-4A06D903209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15/10/10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SFT Group - Activities Bojectives Organisation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BCDC3B-DF80-954E-A984-F459026F7F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15/10/10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SFT Group - Activities Bojectives Organisation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FD3FF3-F317-EB47-8874-95421AE7F2A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15/10/10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SFT Group - Activities Bojectives Organisation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7C6894-2741-0E46-B66D-6CDE451F129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15/10/10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SFT Group - Activities Bojectives Organisation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199802-51FA-9D43-B978-6B596EEABF8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15/10/10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SFT Group - Activities Bojectives Organisation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50067A-90FF-4A4A-8A6E-8D7966F5311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15/10/10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SFT Group - Activities Bojectives Organisation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F463F4-F404-2B4D-909C-619732E044C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 smtClean="0"/>
              <a:t>15/10/10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 smtClean="0"/>
              <a:t>SFT Group - Activities Bojectives Organisation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673568D0-3589-0C4F-A6D0-F346CB83058D}" type="slidenum">
              <a:rPr lang="en-US" smtClean="0"/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7" r:id="rId1"/>
    <p:sldLayoutId id="2147483828" r:id="rId2"/>
    <p:sldLayoutId id="2147483829" r:id="rId3"/>
    <p:sldLayoutId id="2147483830" r:id="rId4"/>
    <p:sldLayoutId id="2147483831" r:id="rId5"/>
    <p:sldLayoutId id="2147483832" r:id="rId6"/>
    <p:sldLayoutId id="2147483833" r:id="rId7"/>
    <p:sldLayoutId id="2147483834" r:id="rId8"/>
    <p:sldLayoutId id="2147483835" r:id="rId9"/>
    <p:sldLayoutId id="2147483836" r:id="rId10"/>
    <p:sldLayoutId id="2147483837" r:id="rId11"/>
  </p:sldLayoutIdLst>
  <p:hf hdr="0" ftr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sftjira.cern.ch:8080" TargetMode="External"/><Relationship Id="rId4" Type="http://schemas.openxmlformats.org/officeDocument/2006/relationships/hyperlink" Target="http://www.redmine.org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atlassian.com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1" name="Rectangle 5"/>
          <p:cNvSpPr>
            <a:spLocks noGrp="1" noChangeArrowheads="1"/>
          </p:cNvSpPr>
          <p:nvPr>
            <p:ph type="ctrTitle"/>
          </p:nvPr>
        </p:nvSpPr>
        <p:spPr>
          <a:xfrm>
            <a:off x="609600" y="1219200"/>
            <a:ext cx="7850187" cy="2590801"/>
          </a:xfrm>
        </p:spPr>
        <p:txBody>
          <a:bodyPr anchor="ctr"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600" dirty="0" smtClean="0"/>
              <a:t>PH-SFT Group</a:t>
            </a:r>
            <a:r>
              <a:rPr lang="en-US" sz="3600" dirty="0" smtClean="0">
                <a:ea typeface="+mj-ea"/>
                <a:cs typeface="+mj-cs"/>
              </a:rPr>
              <a:t/>
            </a:r>
            <a:br>
              <a:rPr lang="en-US" sz="3600" dirty="0" smtClean="0">
                <a:ea typeface="+mj-ea"/>
                <a:cs typeface="+mj-cs"/>
              </a:rPr>
            </a:br>
            <a:endParaRPr lang="en-US" sz="3600" dirty="0">
              <a:ea typeface="+mj-ea"/>
              <a:cs typeface="+mj-cs"/>
            </a:endParaRPr>
          </a:p>
        </p:txBody>
      </p:sp>
      <p:sp>
        <p:nvSpPr>
          <p:cNvPr id="15363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2209800" y="3810000"/>
            <a:ext cx="5638800" cy="1447800"/>
          </a:xfrm>
        </p:spPr>
        <p:txBody>
          <a:bodyPr/>
          <a:lstStyle/>
          <a:p>
            <a:pPr marL="0" lvl="1" algn="l" eaLnBrk="1" hangingPunct="1">
              <a:spcBef>
                <a:spcPts val="400"/>
              </a:spcBef>
              <a:buSzPct val="68000"/>
            </a:pPr>
            <a:r>
              <a:rPr lang="en-US" sz="1800" dirty="0" smtClean="0">
                <a:ea typeface="ＭＳ Ｐゴシック" charset="-128"/>
                <a:cs typeface="ＭＳ Ｐゴシック" charset="-128"/>
              </a:rPr>
              <a:t>Follow-up to SFT Review (2009/2010)</a:t>
            </a:r>
          </a:p>
        </p:txBody>
      </p:sp>
      <p:sp>
        <p:nvSpPr>
          <p:cNvPr id="4" name="Rectangle 6"/>
          <p:cNvSpPr txBox="1">
            <a:spLocks noChangeArrowheads="1"/>
          </p:cNvSpPr>
          <p:nvPr/>
        </p:nvSpPr>
        <p:spPr bwMode="auto">
          <a:xfrm>
            <a:off x="685800" y="2743200"/>
            <a:ext cx="8001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>
              <a:spcBef>
                <a:spcPts val="400"/>
              </a:spcBef>
              <a:buClr>
                <a:schemeClr val="accent1"/>
              </a:buClr>
              <a:buSzPct val="68000"/>
              <a:defRPr/>
            </a:pPr>
            <a:r>
              <a:rPr lang="en-US" b="1" dirty="0" smtClean="0">
                <a:solidFill>
                  <a:schemeClr val="tx2"/>
                </a:solidFill>
                <a:latin typeface="+mn-lt"/>
              </a:rPr>
              <a:t>Priorities and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Organization for 2011 and 2012 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Reminder: Roles </a:t>
            </a:r>
            <a:r>
              <a:rPr lang="en-US" dirty="0" smtClean="0"/>
              <a:t>and Responsibilities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John will take over as GL, managing group team organization and resources</a:t>
            </a:r>
          </a:p>
          <a:p>
            <a:r>
              <a:rPr lang="en-US" dirty="0"/>
              <a:t>Pere will continue to run the AF and will chair the weekly technical group meeting that steers the baseline and consolidation </a:t>
            </a:r>
            <a:r>
              <a:rPr lang="en-US" dirty="0" smtClean="0"/>
              <a:t>tasks</a:t>
            </a:r>
          </a:p>
          <a:p>
            <a:r>
              <a:rPr lang="en-US" dirty="0" err="1"/>
              <a:t>Fons</a:t>
            </a:r>
            <a:r>
              <a:rPr lang="en-US" dirty="0"/>
              <a:t> will lead the ROOT </a:t>
            </a:r>
            <a:r>
              <a:rPr lang="en-US" dirty="0" smtClean="0"/>
              <a:t>development team.</a:t>
            </a:r>
            <a:endParaRPr lang="en-US" dirty="0"/>
          </a:p>
          <a:p>
            <a:r>
              <a:rPr lang="en-US" dirty="0"/>
              <a:t>Gabriele will lead the Simulation </a:t>
            </a:r>
            <a:r>
              <a:rPr lang="en-US" dirty="0" smtClean="0"/>
              <a:t>development team</a:t>
            </a:r>
          </a:p>
          <a:p>
            <a:r>
              <a:rPr lang="en-US" dirty="0" err="1" smtClean="0"/>
              <a:t>Benedikt</a:t>
            </a:r>
            <a:r>
              <a:rPr lang="en-US" dirty="0" smtClean="0"/>
              <a:t> </a:t>
            </a:r>
            <a:r>
              <a:rPr lang="en-US" dirty="0"/>
              <a:t>will lead the SPI </a:t>
            </a:r>
            <a:r>
              <a:rPr lang="en-US" dirty="0" smtClean="0"/>
              <a:t>activities</a:t>
            </a:r>
            <a:endParaRPr lang="en-US" dirty="0"/>
          </a:p>
          <a:p>
            <a:r>
              <a:rPr lang="en-US" dirty="0"/>
              <a:t>Rene will lead the new event simulation </a:t>
            </a:r>
            <a:r>
              <a:rPr lang="en-US" dirty="0" smtClean="0"/>
              <a:t>project</a:t>
            </a:r>
            <a:endParaRPr lang="en-US" dirty="0"/>
          </a:p>
          <a:p>
            <a:r>
              <a:rPr lang="en-US" dirty="0"/>
              <a:t>Vincenzo and Predrag will continue to lead the Multicore and </a:t>
            </a:r>
            <a:r>
              <a:rPr lang="en-US" dirty="0" err="1"/>
              <a:t>CernVM</a:t>
            </a:r>
            <a:r>
              <a:rPr lang="en-US" dirty="0"/>
              <a:t> R&amp;D work </a:t>
            </a:r>
            <a:r>
              <a:rPr lang="en-US" dirty="0" smtClean="0"/>
              <a:t>packages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15/10/10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82E2B-80F0-1B4A-B7B6-7199437172F5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97353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Remninder</a:t>
            </a:r>
            <a:r>
              <a:rPr lang="en-US" dirty="0" smtClean="0"/>
              <a:t>: Architects </a:t>
            </a:r>
            <a:r>
              <a:rPr lang="en-US" dirty="0" smtClean="0"/>
              <a:t>Forum Changes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ea typeface="ＭＳ Ｐゴシック" charset="-128"/>
                <a:cs typeface="ＭＳ Ｐゴシック" charset="-128"/>
              </a:rPr>
              <a:t>Reinforce the strategic </a:t>
            </a:r>
            <a:r>
              <a:rPr lang="en-US" dirty="0">
                <a:ea typeface="ＭＳ Ｐゴシック" charset="-128"/>
                <a:cs typeface="ＭＳ Ｐゴシック" charset="-128"/>
              </a:rPr>
              <a:t>planning of the contents and schedule of </a:t>
            </a:r>
            <a:r>
              <a:rPr lang="en-US" dirty="0" smtClean="0">
                <a:ea typeface="ＭＳ Ｐゴシック" charset="-128"/>
                <a:cs typeface="ＭＳ Ｐゴシック" charset="-128"/>
              </a:rPr>
              <a:t>releases for the SFT products</a:t>
            </a:r>
          </a:p>
          <a:p>
            <a:pPr lvl="1"/>
            <a:r>
              <a:rPr lang="en-US" dirty="0" smtClean="0">
                <a:ea typeface="ＭＳ Ｐゴシック" charset="-128"/>
                <a:cs typeface="ＭＳ Ｐゴシック" charset="-128"/>
              </a:rPr>
              <a:t>Set priorities and monitor progress of the to-do list of each project</a:t>
            </a:r>
          </a:p>
          <a:p>
            <a:pPr lvl="1"/>
            <a:r>
              <a:rPr lang="en-US" dirty="0" smtClean="0">
                <a:ea typeface="ＭＳ Ｐゴシック" charset="-128"/>
                <a:cs typeface="ＭＳ Ｐゴシック" charset="-128"/>
              </a:rPr>
              <a:t>Feedback and new requests for the services provided by the SFT group</a:t>
            </a:r>
          </a:p>
          <a:p>
            <a:r>
              <a:rPr lang="en-US" dirty="0" smtClean="0">
                <a:ea typeface="ＭＳ Ｐゴシック" charset="-128"/>
                <a:cs typeface="ＭＳ Ｐゴシック" charset="-128"/>
              </a:rPr>
              <a:t>Enlarge the current scope by incorporating simulation and analysis</a:t>
            </a:r>
            <a:r>
              <a:rPr lang="en-US" dirty="0">
                <a:ea typeface="ＭＳ Ｐゴシック" charset="-128"/>
                <a:cs typeface="ＭＳ Ｐゴシック" charset="-128"/>
              </a:rPr>
              <a:t> </a:t>
            </a:r>
            <a:r>
              <a:rPr lang="en-US" dirty="0" smtClean="0">
                <a:ea typeface="ＭＳ Ｐゴシック" charset="-128"/>
                <a:cs typeface="ＭＳ Ｐゴシック" charset="-128"/>
              </a:rPr>
              <a:t>use cases</a:t>
            </a:r>
          </a:p>
          <a:p>
            <a:pPr lvl="1"/>
            <a:r>
              <a:rPr lang="en-US" dirty="0" smtClean="0">
                <a:ea typeface="ＭＳ Ｐゴシック" charset="-128"/>
                <a:cs typeface="ＭＳ Ｐゴシック" charset="-128"/>
              </a:rPr>
              <a:t>We may need to adjust the experiment’s representation to cope with this enlargement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15/10/10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82E2B-80F0-1B4A-B7B6-7199437172F5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0660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3657600" y="2667000"/>
            <a:ext cx="1600200" cy="20574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US" dirty="0" smtClean="0"/>
              <a:t>To-Do List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Management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15/10/10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82E2B-80F0-1B4A-B7B6-7199437172F5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581400" y="2590800"/>
            <a:ext cx="1600200" cy="20574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US" sz="2000" dirty="0" smtClean="0"/>
              <a:t>To-Do List</a:t>
            </a:r>
            <a:endParaRPr lang="en-US" sz="2000" dirty="0"/>
          </a:p>
        </p:txBody>
      </p:sp>
      <p:sp>
        <p:nvSpPr>
          <p:cNvPr id="8" name="Rounded Rectangle 7"/>
          <p:cNvSpPr/>
          <p:nvPr/>
        </p:nvSpPr>
        <p:spPr>
          <a:xfrm>
            <a:off x="838200" y="3124200"/>
            <a:ext cx="1447800" cy="68580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Experiments</a:t>
            </a:r>
            <a:endParaRPr lang="en-US" sz="1600" dirty="0"/>
          </a:p>
        </p:txBody>
      </p:sp>
      <p:sp>
        <p:nvSpPr>
          <p:cNvPr id="11" name="Folded Corner 10"/>
          <p:cNvSpPr/>
          <p:nvPr/>
        </p:nvSpPr>
        <p:spPr>
          <a:xfrm>
            <a:off x="3810000" y="3124200"/>
            <a:ext cx="1066800" cy="533400"/>
          </a:xfrm>
          <a:prstGeom prst="foldedCorner">
            <a:avLst>
              <a:gd name="adj" fmla="val 37712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s</a:t>
            </a:r>
            <a:r>
              <a:rPr lang="en-US" dirty="0" smtClean="0">
                <a:solidFill>
                  <a:schemeClr val="tx1"/>
                </a:solidFill>
              </a:rPr>
              <a:t>tory</a:t>
            </a:r>
          </a:p>
        </p:txBody>
      </p:sp>
      <p:sp>
        <p:nvSpPr>
          <p:cNvPr id="12" name="Folded Corner 11"/>
          <p:cNvSpPr/>
          <p:nvPr/>
        </p:nvSpPr>
        <p:spPr>
          <a:xfrm>
            <a:off x="3886200" y="3200400"/>
            <a:ext cx="1066800" cy="533400"/>
          </a:xfrm>
          <a:prstGeom prst="foldedCorner">
            <a:avLst>
              <a:gd name="adj" fmla="val 37712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s</a:t>
            </a:r>
            <a:r>
              <a:rPr lang="en-US" sz="2000" dirty="0" smtClean="0">
                <a:solidFill>
                  <a:schemeClr val="tx1"/>
                </a:solidFill>
              </a:rPr>
              <a:t>tory</a:t>
            </a:r>
          </a:p>
        </p:txBody>
      </p:sp>
      <p:sp>
        <p:nvSpPr>
          <p:cNvPr id="21" name="Folded Corner 20"/>
          <p:cNvSpPr/>
          <p:nvPr/>
        </p:nvSpPr>
        <p:spPr>
          <a:xfrm>
            <a:off x="3810000" y="3886200"/>
            <a:ext cx="1066800" cy="533400"/>
          </a:xfrm>
          <a:prstGeom prst="foldedCorner">
            <a:avLst>
              <a:gd name="adj" fmla="val 37712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task</a:t>
            </a:r>
          </a:p>
        </p:txBody>
      </p:sp>
      <p:sp>
        <p:nvSpPr>
          <p:cNvPr id="22" name="Folded Corner 21"/>
          <p:cNvSpPr/>
          <p:nvPr/>
        </p:nvSpPr>
        <p:spPr>
          <a:xfrm>
            <a:off x="3886200" y="3962400"/>
            <a:ext cx="1066800" cy="533400"/>
          </a:xfrm>
          <a:prstGeom prst="foldedCorner">
            <a:avLst>
              <a:gd name="adj" fmla="val 37712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task</a:t>
            </a:r>
          </a:p>
        </p:txBody>
      </p:sp>
      <p:cxnSp>
        <p:nvCxnSpPr>
          <p:cNvPr id="24" name="Straight Connector 23"/>
          <p:cNvCxnSpPr>
            <a:stCxn id="12" idx="2"/>
            <a:endCxn id="22" idx="0"/>
          </p:cNvCxnSpPr>
          <p:nvPr/>
        </p:nvCxnSpPr>
        <p:spPr>
          <a:xfrm>
            <a:off x="4419600" y="3733800"/>
            <a:ext cx="0" cy="2286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Rounded Rectangle 26"/>
          <p:cNvSpPr/>
          <p:nvPr/>
        </p:nvSpPr>
        <p:spPr>
          <a:xfrm>
            <a:off x="6477000" y="3124200"/>
            <a:ext cx="1447800" cy="68580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Projects</a:t>
            </a:r>
            <a:endParaRPr lang="en-US" sz="1600" dirty="0"/>
          </a:p>
        </p:txBody>
      </p:sp>
      <p:cxnSp>
        <p:nvCxnSpPr>
          <p:cNvPr id="29" name="Straight Arrow Connector 28"/>
          <p:cNvCxnSpPr>
            <a:stCxn id="12" idx="3"/>
            <a:endCxn id="27" idx="1"/>
          </p:cNvCxnSpPr>
          <p:nvPr/>
        </p:nvCxnSpPr>
        <p:spPr>
          <a:xfrm>
            <a:off x="4953000" y="3467100"/>
            <a:ext cx="15240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Elbow Connector 33"/>
          <p:cNvCxnSpPr>
            <a:stCxn id="27" idx="2"/>
            <a:endCxn id="22" idx="3"/>
          </p:cNvCxnSpPr>
          <p:nvPr/>
        </p:nvCxnSpPr>
        <p:spPr>
          <a:xfrm rot="5400000">
            <a:off x="5867400" y="2895600"/>
            <a:ext cx="419100" cy="2247900"/>
          </a:xfrm>
          <a:prstGeom prst="bentConnector2">
            <a:avLst/>
          </a:prstGeom>
          <a:ln>
            <a:tailEnd type="arrow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Hexagon 36"/>
          <p:cNvSpPr/>
          <p:nvPr/>
        </p:nvSpPr>
        <p:spPr>
          <a:xfrm>
            <a:off x="6400800" y="4953000"/>
            <a:ext cx="1600200" cy="685800"/>
          </a:xfrm>
          <a:prstGeom prst="hexag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 smtClean="0"/>
              <a:t>Releases/</a:t>
            </a:r>
          </a:p>
          <a:p>
            <a:pPr algn="ctr"/>
            <a:r>
              <a:rPr lang="en-US" sz="1800" dirty="0" smtClean="0"/>
              <a:t>Services</a:t>
            </a:r>
            <a:endParaRPr lang="en-US" sz="1800" dirty="0"/>
          </a:p>
        </p:txBody>
      </p:sp>
      <p:cxnSp>
        <p:nvCxnSpPr>
          <p:cNvPr id="41" name="Elbow Connector 40"/>
          <p:cNvCxnSpPr>
            <a:stCxn id="37" idx="3"/>
            <a:endCxn id="8" idx="2"/>
          </p:cNvCxnSpPr>
          <p:nvPr/>
        </p:nvCxnSpPr>
        <p:spPr>
          <a:xfrm rot="10800000">
            <a:off x="1562100" y="3810000"/>
            <a:ext cx="4838700" cy="1485900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8" idx="3"/>
            <a:endCxn id="12" idx="1"/>
          </p:cNvCxnSpPr>
          <p:nvPr/>
        </p:nvCxnSpPr>
        <p:spPr>
          <a:xfrm>
            <a:off x="2286000" y="3467100"/>
            <a:ext cx="16002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flipH="1">
            <a:off x="4953000" y="3352800"/>
            <a:ext cx="15240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>
            <a:off x="7391400" y="3810000"/>
            <a:ext cx="0" cy="1143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" name="Round Diagonal Corner Rectangle 68"/>
          <p:cNvSpPr/>
          <p:nvPr/>
        </p:nvSpPr>
        <p:spPr>
          <a:xfrm>
            <a:off x="2133600" y="2133600"/>
            <a:ext cx="1219200" cy="533400"/>
          </a:xfrm>
          <a:prstGeom prst="round2Diag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Architect’s Forum</a:t>
            </a:r>
            <a:endParaRPr lang="en-US" sz="1600" dirty="0"/>
          </a:p>
        </p:txBody>
      </p:sp>
      <p:sp>
        <p:nvSpPr>
          <p:cNvPr id="71" name="Round Diagonal Corner Rectangle 70"/>
          <p:cNvSpPr/>
          <p:nvPr/>
        </p:nvSpPr>
        <p:spPr>
          <a:xfrm>
            <a:off x="5410200" y="2133600"/>
            <a:ext cx="1219200" cy="533400"/>
          </a:xfrm>
          <a:prstGeom prst="round2Diag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Project</a:t>
            </a:r>
          </a:p>
          <a:p>
            <a:pPr algn="ctr"/>
            <a:r>
              <a:rPr lang="en-US" sz="1600" dirty="0" smtClean="0"/>
              <a:t>Meetings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0429154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User Story and Tasks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</a:t>
            </a:r>
            <a:r>
              <a:rPr lang="en-US" b="1" dirty="0"/>
              <a:t>user story</a:t>
            </a:r>
            <a:r>
              <a:rPr lang="en-US" dirty="0"/>
              <a:t> is one or more sentences in the everyday or </a:t>
            </a:r>
            <a:r>
              <a:rPr lang="en-US" dirty="0" smtClean="0"/>
              <a:t>business language </a:t>
            </a:r>
            <a:r>
              <a:rPr lang="en-US" dirty="0"/>
              <a:t>of the user that captures what the user wants to </a:t>
            </a:r>
            <a:r>
              <a:rPr lang="en-US" dirty="0" smtClean="0"/>
              <a:t>achieve</a:t>
            </a:r>
          </a:p>
          <a:p>
            <a:pPr lvl="1"/>
            <a:r>
              <a:rPr lang="en-US" dirty="0"/>
              <a:t>U</a:t>
            </a:r>
            <a:r>
              <a:rPr lang="en-US" dirty="0" smtClean="0"/>
              <a:t>ser </a:t>
            </a:r>
            <a:r>
              <a:rPr lang="en-US" dirty="0"/>
              <a:t>stories should be written by the customers for a software project and are their main instrument to influence the development of the </a:t>
            </a:r>
            <a:r>
              <a:rPr lang="en-US" dirty="0" smtClean="0"/>
              <a:t>software</a:t>
            </a:r>
          </a:p>
          <a:p>
            <a:pPr lvl="1"/>
            <a:r>
              <a:rPr lang="en-US" dirty="0" smtClean="0"/>
              <a:t>It should be accompanied of an acceptance test (definition of “done”)</a:t>
            </a:r>
          </a:p>
          <a:p>
            <a:r>
              <a:rPr lang="en-US" dirty="0"/>
              <a:t>P</a:t>
            </a:r>
            <a:r>
              <a:rPr lang="en-US" dirty="0" smtClean="0"/>
              <a:t>rojects will break each user story in a number of </a:t>
            </a:r>
            <a:r>
              <a:rPr lang="en-US" b="1" dirty="0" smtClean="0"/>
              <a:t>technical tasks</a:t>
            </a:r>
            <a:r>
              <a:rPr lang="en-US" dirty="0" smtClean="0"/>
              <a:t> in order to implement the user story</a:t>
            </a:r>
            <a:endParaRPr lang="en-US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15/10/10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82E2B-80F0-1B4A-B7B6-7199437172F5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5013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Planning Tool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Requirements:</a:t>
            </a:r>
          </a:p>
          <a:p>
            <a:pPr lvl="1"/>
            <a:r>
              <a:rPr lang="en-US" dirty="0" smtClean="0"/>
              <a:t>Manage the list of tasks for each project</a:t>
            </a:r>
          </a:p>
          <a:p>
            <a:pPr lvl="2"/>
            <a:r>
              <a:rPr lang="en-US" dirty="0"/>
              <a:t>C</a:t>
            </a:r>
            <a:r>
              <a:rPr lang="en-US" dirty="0" smtClean="0"/>
              <a:t>oarse granularity (minimal task size one person week)</a:t>
            </a:r>
          </a:p>
          <a:p>
            <a:pPr lvl="2"/>
            <a:r>
              <a:rPr lang="en-US" dirty="0" smtClean="0"/>
              <a:t>Support for hierarchical tasks </a:t>
            </a:r>
            <a:r>
              <a:rPr lang="en-US" dirty="0" smtClean="0"/>
              <a:t>(</a:t>
            </a:r>
            <a:r>
              <a:rPr lang="en-US" dirty="0" smtClean="0"/>
              <a:t>story</a:t>
            </a:r>
            <a:r>
              <a:rPr lang="en-US" dirty="0" smtClean="0">
                <a:sym typeface="Wingdings"/>
              </a:rPr>
              <a:t> task  subtask</a:t>
            </a:r>
            <a:r>
              <a:rPr lang="en-US" dirty="0" smtClean="0"/>
              <a:t>) </a:t>
            </a:r>
            <a:endParaRPr lang="en-US" dirty="0" smtClean="0"/>
          </a:p>
          <a:p>
            <a:pPr lvl="1"/>
            <a:r>
              <a:rPr lang="en-US" dirty="0" smtClean="0"/>
              <a:t>Support the discussion with the stakeholders (AF meetings)</a:t>
            </a:r>
          </a:p>
          <a:p>
            <a:pPr lvl="1"/>
            <a:r>
              <a:rPr lang="en-US" dirty="0" smtClean="0"/>
              <a:t>Support the scheduling of tasks to releases and other deliverables </a:t>
            </a:r>
          </a:p>
          <a:p>
            <a:pPr lvl="1"/>
            <a:r>
              <a:rPr lang="en-US" dirty="0" smtClean="0"/>
              <a:t>Easy to re-prioritize, breakdown, follow progress, assign, comment, etc.</a:t>
            </a:r>
          </a:p>
          <a:p>
            <a:pPr lvl="1"/>
            <a:r>
              <a:rPr lang="en-US" dirty="0" smtClean="0"/>
              <a:t>Web based tool with world read access</a:t>
            </a:r>
          </a:p>
          <a:p>
            <a:r>
              <a:rPr lang="en-US" dirty="0" smtClean="0"/>
              <a:t>Non-requirements</a:t>
            </a:r>
            <a:endParaRPr lang="en-US" dirty="0"/>
          </a:p>
          <a:p>
            <a:pPr lvl="1"/>
            <a:r>
              <a:rPr lang="en-US" dirty="0" smtClean="0"/>
              <a:t>Work log (record the time spend in each task)</a:t>
            </a:r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15/10/10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82E2B-80F0-1B4A-B7B6-7199437172F5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9766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Tool Evaluation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JIRA-</a:t>
            </a:r>
            <a:r>
              <a:rPr lang="en-US" dirty="0" err="1"/>
              <a:t>Greenhopper</a:t>
            </a:r>
            <a:r>
              <a:rPr lang="en-US" dirty="0"/>
              <a:t> (</a:t>
            </a:r>
            <a:r>
              <a:rPr lang="pl-PL" dirty="0">
                <a:hlinkClick r:id="rId2"/>
              </a:rPr>
              <a:t>http://www.atlassian.com</a:t>
            </a:r>
            <a:r>
              <a:rPr lang="pl-PL" dirty="0"/>
              <a:t>)</a:t>
            </a:r>
            <a:endParaRPr lang="en-US" dirty="0"/>
          </a:p>
          <a:p>
            <a:pPr lvl="1"/>
            <a:r>
              <a:rPr lang="en-US" dirty="0"/>
              <a:t>Instances used in various projects at CERN (EN-ICE, BE-CO, GS-AIS, IT-GD). Very good feedback</a:t>
            </a:r>
          </a:p>
          <a:p>
            <a:pPr lvl="1"/>
            <a:r>
              <a:rPr lang="en-US" dirty="0"/>
              <a:t>“Open-source” projects can get a free license with some conditions</a:t>
            </a:r>
          </a:p>
          <a:p>
            <a:pPr lvl="1"/>
            <a:r>
              <a:rPr lang="en-US" dirty="0"/>
              <a:t>Installed trial license (30 days) (</a:t>
            </a:r>
            <a:r>
              <a:rPr lang="en-US" dirty="0">
                <a:hlinkClick r:id="rId3"/>
              </a:rPr>
              <a:t>http://sftjira.cern.ch:8080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Does fulfill our requirements</a:t>
            </a:r>
          </a:p>
          <a:p>
            <a:r>
              <a:rPr lang="en-US" dirty="0" err="1" smtClean="0"/>
              <a:t>Redmine</a:t>
            </a:r>
            <a:r>
              <a:rPr lang="en-US" dirty="0"/>
              <a:t> </a:t>
            </a:r>
            <a:r>
              <a:rPr lang="en-US" dirty="0" smtClean="0"/>
              <a:t>(</a:t>
            </a:r>
            <a:r>
              <a:rPr lang="pl-PL" dirty="0">
                <a:hlinkClick r:id="rId4"/>
              </a:rPr>
              <a:t>http://</a:t>
            </a:r>
            <a:r>
              <a:rPr lang="pl-PL" dirty="0" smtClean="0">
                <a:hlinkClick r:id="rId4"/>
              </a:rPr>
              <a:t>www.redmine.org</a:t>
            </a:r>
            <a:r>
              <a:rPr lang="pl-PL" dirty="0" smtClean="0"/>
              <a:t>)</a:t>
            </a:r>
            <a:endParaRPr lang="en-US" dirty="0" smtClean="0"/>
          </a:p>
          <a:p>
            <a:pPr lvl="1"/>
            <a:r>
              <a:rPr lang="en-US" dirty="0"/>
              <a:t>F</a:t>
            </a:r>
            <a:r>
              <a:rPr lang="en-US" dirty="0" smtClean="0"/>
              <a:t>lexible </a:t>
            </a:r>
            <a:r>
              <a:rPr lang="en-US" dirty="0"/>
              <a:t>project management web </a:t>
            </a:r>
            <a:r>
              <a:rPr lang="en-US" dirty="0" smtClean="0"/>
              <a:t>application. Very good reports from JIRA users.</a:t>
            </a:r>
          </a:p>
          <a:p>
            <a:pPr lvl="1"/>
            <a:r>
              <a:rPr lang="en-US" dirty="0" smtClean="0"/>
              <a:t>Open source (GPL)</a:t>
            </a:r>
          </a:p>
          <a:p>
            <a:pPr lvl="1"/>
            <a:r>
              <a:rPr lang="en-US" dirty="0" smtClean="0"/>
              <a:t>It looks very promising and does fulfill our requirements</a:t>
            </a:r>
          </a:p>
          <a:p>
            <a:pPr lvl="1"/>
            <a:r>
              <a:rPr lang="en-US" dirty="0" smtClean="0"/>
              <a:t>Making our own installation </a:t>
            </a:r>
            <a:endParaRPr lang="pl-PL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15/10/10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82E2B-80F0-1B4A-B7B6-7199437172F5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420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JIRA Example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15/10/10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82E2B-80F0-1B4A-B7B6-7199437172F5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pic>
        <p:nvPicPr>
          <p:cNvPr id="6" name="Picture 5" descr="Screen shot 2011-01-20 at 11.50.00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447800"/>
            <a:ext cx="8763000" cy="4759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1686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Planning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905000"/>
          </a:xfrm>
        </p:spPr>
        <p:txBody>
          <a:bodyPr/>
          <a:lstStyle/>
          <a:p>
            <a:r>
              <a:rPr lang="en-US" dirty="0" smtClean="0"/>
              <a:t>Four requests received from LHCb for the Simulation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15/10/10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82E2B-80F0-1B4A-B7B6-7199437172F5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7" name="Picture 6" descr="Screen shot 2011-01-20 at 12.26.27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57600"/>
            <a:ext cx="9144000" cy="2754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777516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22158</TotalTime>
  <Words>552</Words>
  <Application>Microsoft Macintosh PowerPoint</Application>
  <PresentationFormat>On-screen Show (4:3)</PresentationFormat>
  <Paragraphs>77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Clarity</vt:lpstr>
      <vt:lpstr>PH-SFT Group </vt:lpstr>
      <vt:lpstr>Reminder: Roles and Responsibilities</vt:lpstr>
      <vt:lpstr>Remninder: Architects Forum Changes</vt:lpstr>
      <vt:lpstr>Project Management</vt:lpstr>
      <vt:lpstr>User Story and Tasks</vt:lpstr>
      <vt:lpstr>Project Planning Tool</vt:lpstr>
      <vt:lpstr>Tool Evaluation</vt:lpstr>
      <vt:lpstr>JIRA Example</vt:lpstr>
      <vt:lpstr>Planning example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Pere Mato</dc:creator>
  <cp:lastModifiedBy>Pere Mato</cp:lastModifiedBy>
  <cp:revision>361</cp:revision>
  <cp:lastPrinted>2010-12-02T11:43:58Z</cp:lastPrinted>
  <dcterms:created xsi:type="dcterms:W3CDTF">2010-10-13T07:50:19Z</dcterms:created>
  <dcterms:modified xsi:type="dcterms:W3CDTF">2011-01-20T11:41:35Z</dcterms:modified>
</cp:coreProperties>
</file>