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04" r:id="rId2"/>
    <p:sldId id="305" r:id="rId3"/>
    <p:sldId id="320" r:id="rId4"/>
    <p:sldId id="323" r:id="rId5"/>
    <p:sldId id="324" r:id="rId6"/>
    <p:sldId id="326" r:id="rId7"/>
    <p:sldId id="327" r:id="rId8"/>
    <p:sldId id="328" r:id="rId9"/>
    <p:sldId id="329" r:id="rId10"/>
    <p:sldId id="330" r:id="rId11"/>
    <p:sldId id="331" r:id="rId12"/>
    <p:sldId id="28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DEFF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18"/>
    <p:restoredTop sz="94686"/>
  </p:normalViewPr>
  <p:slideViewPr>
    <p:cSldViewPr snapToObjects="1">
      <p:cViewPr varScale="1">
        <p:scale>
          <a:sx n="162" d="100"/>
          <a:sy n="162" d="100"/>
        </p:scale>
        <p:origin x="208" y="2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7/14/22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7/14/22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05.04.2022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Wollmann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05.04.2022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 Wollmann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05.04.2022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 Wollmann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05.04.2022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 Wollmann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05.04.2022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D. Wollmann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05.04.2022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D. Wollmann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05.04.2022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D. Wollmann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05.04.2022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D. Wollmann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05.04.2022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D. Wollmann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05.04.2022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Wollmann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05.04.2022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Wollmann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05.04.2022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Wollmann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05.04.2022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Wollmann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05.04.2022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Wollmann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05.04.2022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Wollmann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05.04.2022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Wollmann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05.04.2022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D. Wollmann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05.04.2022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Wollmann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05.04.2022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Wollmann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 noProof="0"/>
              <a:t>05.04.2022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D. Wollmann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sigmon.web.cern.ch/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63508-3991-5349-A134-5335343C49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9" y="3068960"/>
            <a:ext cx="11376025" cy="2153265"/>
          </a:xfrm>
        </p:spPr>
        <p:txBody>
          <a:bodyPr/>
          <a:lstStyle/>
          <a:p>
            <a:pPr algn="ctr"/>
            <a:r>
              <a:rPr lang="en-GB" sz="4400" dirty="0" err="1"/>
              <a:t>Sigmon</a:t>
            </a:r>
            <a:r>
              <a:rPr lang="en-GB" sz="4400" dirty="0"/>
              <a:t> for HWC analysis tools: </a:t>
            </a:r>
            <a:br>
              <a:rPr lang="en-GB" sz="4400" dirty="0"/>
            </a:br>
            <a:r>
              <a:rPr lang="en-GB" sz="4400" dirty="0"/>
              <a:t>status, roadmap and impact on BE-CEM and BE-CSS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7C7AA9-0FA1-D14D-854F-2CBD0A2CCD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D. </a:t>
            </a:r>
            <a:r>
              <a:rPr lang="en-GB" dirty="0" err="1"/>
              <a:t>Wollmann</a:t>
            </a:r>
            <a:endParaRPr lang="en-GB" dirty="0"/>
          </a:p>
          <a:p>
            <a:r>
              <a:rPr lang="en-GB" dirty="0"/>
              <a:t>14.07.2022</a:t>
            </a:r>
          </a:p>
        </p:txBody>
      </p:sp>
    </p:spTree>
    <p:extLst>
      <p:ext uri="{BB962C8B-B14F-4D97-AF65-F5344CB8AC3E}">
        <p14:creationId xmlns:p14="http://schemas.microsoft.com/office/powerpoint/2010/main" val="13132959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E6FC27C-5413-B3C5-2CA4-30A7BEA570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96753"/>
            <a:ext cx="11376024" cy="4392487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CH" b="0" dirty="0"/>
              <a:t>SIGMON has been extensively used during the HWC campaign 2021/22 by MP3.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CH" b="0" dirty="0"/>
              <a:t>Work is ongoing to extend the SIGMON functionalities and improve its maintainability for the future, requiring support by BE-CSS.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CH" b="0" dirty="0"/>
              <a:t>SIGMON will be complemented with tools for </a:t>
            </a:r>
            <a:r>
              <a:rPr lang="en-GB" b="0" dirty="0"/>
              <a:t>continuous monitoring of circuit operation and automated analysis, requiring support by BE-CSS.</a:t>
            </a:r>
            <a:endParaRPr lang="en-CH" b="0" dirty="0"/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CH" b="0" dirty="0"/>
              <a:t>MPE is planning to transfer all of its own legacy HWC analysis tools to SIGMON until end 2023 (eDSL, Java) </a:t>
            </a:r>
            <a:r>
              <a:rPr lang="en-CH" b="0" dirty="0">
                <a:sym typeface="Wingdings" pitchFamily="2" charset="2"/>
              </a:rPr>
              <a:t> HWC after the YETS 2022/23 will depend on the current status quo.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CH" b="0" dirty="0"/>
              <a:t>Transfer from PMEA analysis tools to SIGMON requires the support from BE-CEM.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CH" b="0" dirty="0"/>
              <a:t>The PM browser or a tool with a similar functionality will be required for the longterm future under the responsibility of BE-CEM.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299BA29-389E-486C-D370-75E035C82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7"/>
          </a:xfrm>
        </p:spPr>
        <p:txBody>
          <a:bodyPr/>
          <a:lstStyle/>
          <a:p>
            <a:r>
              <a:rPr lang="en-CH" dirty="0"/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0B937F-0B68-7111-0049-8653D46D4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05.04.2022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E918D-8288-82E0-FBC7-809BC6840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Wollmann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74D25A-C1A6-7B84-9FF9-4CED16B78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621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DA7389D-D9F0-496A-04DD-4AC8192C3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636912"/>
            <a:ext cx="11376025" cy="1065742"/>
          </a:xfrm>
        </p:spPr>
        <p:txBody>
          <a:bodyPr/>
          <a:lstStyle/>
          <a:p>
            <a:pPr algn="ctr"/>
            <a:r>
              <a:rPr lang="en-CH" sz="7200" dirty="0"/>
              <a:t>Discussion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74B12F-B2F1-9C9A-E638-5C28D43D8B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05.04.2022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9A2553-6936-D9BA-D679-D5FC0158F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Wollmann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92557C-73AB-ABCD-175A-E804C31EE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3520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3D2FF4-BE09-2246-89B0-B1CF40511B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2736"/>
            <a:ext cx="11376024" cy="5148039"/>
          </a:xfrm>
        </p:spPr>
        <p:txBody>
          <a:bodyPr/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Re-cap: What is </a:t>
            </a:r>
            <a:r>
              <a:rPr lang="en-GB" dirty="0" err="1"/>
              <a:t>Sigmon</a:t>
            </a:r>
            <a:endParaRPr lang="en-GB" dirty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Experience from </a:t>
            </a:r>
            <a:r>
              <a:rPr lang="en-GB"/>
              <a:t>HWC 2021/22</a:t>
            </a:r>
            <a:endParaRPr lang="en-GB" dirty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MPE goals for the development of </a:t>
            </a:r>
            <a:r>
              <a:rPr lang="en-GB" dirty="0" err="1"/>
              <a:t>Sigmon</a:t>
            </a:r>
            <a:r>
              <a:rPr lang="en-GB" dirty="0"/>
              <a:t> &amp; input from MP3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Roadmap and timeline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Impact on BE-CEM and BE-CSS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Summary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Discussion</a:t>
            </a:r>
          </a:p>
          <a:p>
            <a:pPr>
              <a:spcBef>
                <a:spcPts val="600"/>
              </a:spcBef>
            </a:pPr>
            <a:endParaRPr lang="en-GB" dirty="0"/>
          </a:p>
          <a:p>
            <a:pPr>
              <a:spcBef>
                <a:spcPts val="600"/>
              </a:spcBef>
            </a:pPr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Topics for future meetings: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Requirements for full integration of Post Mortem in the NXCALS storage: consolidation strategy by BE-CSS and TE-MPE – </a:t>
            </a:r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End of August / Early September?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Long term support strategy on the PM system, the PM analysis framework and the LHC HWC tools from TE-MPE, BE-CSS and BE-CEM – </a:t>
            </a:r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End of September?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C866C2-1D3B-564C-8593-35709A55B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05.04.2022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8157D0-DF0E-504D-A32A-21EFA4FA5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Wollmann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B6CB88-C8BE-2A46-ADB3-CAC8A2651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0B00682D-C444-73DE-4F83-A2869EE29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96070"/>
          </a:xfrm>
        </p:spPr>
        <p:txBody>
          <a:bodyPr/>
          <a:lstStyle/>
          <a:p>
            <a:r>
              <a:rPr lang="en-CH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3596502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12C380E-71C6-72AA-4CE2-7511051785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6" y="1376772"/>
            <a:ext cx="11376024" cy="4104456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000" b="0" dirty="0"/>
              <a:t>SIGMON was originally started to (semi-)automatically monitor the behaviour of sc. circuits in the LHC during operation.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000" b="0" dirty="0"/>
              <a:t>SIGMON uses an API to access (circuit) data in t</a:t>
            </a:r>
            <a:r>
              <a:rPr lang="en-GB" sz="2000" b="0" dirty="0"/>
              <a:t>he</a:t>
            </a:r>
            <a:r>
              <a:rPr lang="en-CH" sz="2000" b="0" dirty="0"/>
              <a:t> PostMortem and NXCALS.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000" b="0" dirty="0"/>
              <a:t>Analysis are implemented in Python via Jupiter notebooks on SWAN and Python scripts.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0" dirty="0"/>
              <a:t>C</a:t>
            </a:r>
            <a:r>
              <a:rPr lang="en-CH" sz="2000" b="0" dirty="0"/>
              <a:t>urrent use cases:</a:t>
            </a:r>
          </a:p>
          <a:p>
            <a:pPr marL="666900" lvl="1" indent="-342900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CH" sz="1600" dirty="0"/>
              <a:t>Analysis and validation of HWC tests, analysis of quenches during operation (main user MP3).</a:t>
            </a:r>
          </a:p>
          <a:p>
            <a:pPr marL="666900" lvl="1" indent="-342900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CH" sz="1600" b="0" dirty="0"/>
              <a:t>Simulation of transient effects in accelerator magnets and comparison to measurements (proof of concept by MPE-PE)</a:t>
            </a:r>
          </a:p>
          <a:p>
            <a:pPr marL="666900" lvl="1" indent="-342900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CH" sz="1600" dirty="0"/>
              <a:t>Reliability and availability studies on sc. circuits, incl. the use of machine learning methodologies (main user MPE-CB)</a:t>
            </a:r>
          </a:p>
          <a:p>
            <a:pPr marL="666900" lvl="1" indent="-342900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CH" sz="1600" dirty="0"/>
              <a:t>Analysis of beam losses during LHC beam dumps (main user MPE-CB)</a:t>
            </a:r>
            <a:endParaRPr lang="en-CH" sz="16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7C3373E-8C6A-6347-7774-D86E5D0AA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7"/>
          </a:xfrm>
        </p:spPr>
        <p:txBody>
          <a:bodyPr/>
          <a:lstStyle/>
          <a:p>
            <a:r>
              <a:rPr lang="en-CH" dirty="0"/>
              <a:t>Re-cap on Signal Monitoring (SIGMON)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E5D32A-ED97-1119-1D9C-126FED9365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05.04.2022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7506A7-685E-59BF-8C3E-276FBFD6C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D. </a:t>
            </a:r>
            <a:r>
              <a:rPr lang="en-US" dirty="0" err="1"/>
              <a:t>Wollmann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794997-6847-C996-FD14-EAC4E0A48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564D0E-F9BB-71AE-0377-5191E8437804}"/>
              </a:ext>
            </a:extLst>
          </p:cNvPr>
          <p:cNvSpPr txBox="1"/>
          <p:nvPr/>
        </p:nvSpPr>
        <p:spPr>
          <a:xfrm>
            <a:off x="4367806" y="5791289"/>
            <a:ext cx="345638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hlinkClick r:id="rId2"/>
              </a:rPr>
              <a:t>S</a:t>
            </a:r>
            <a:r>
              <a:rPr lang="en-CH" dirty="0">
                <a:hlinkClick r:id="rId2"/>
              </a:rPr>
              <a:t>igmon.web.cern.ch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644107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3E7842F-E3C0-B26D-5172-4672CD3F0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Sigmon in a nutshell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55C7C7-4059-1017-CB9C-B1E820613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05.04.2022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43FF8A-1481-E960-2A23-51AFBBC18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Wollmann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9A173F-9D5D-457C-381B-AB1FE4037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Content Placeholder 6" descr="Graphical user interface, application, Word&#10;&#10;Description automatically generated">
            <a:extLst>
              <a:ext uri="{FF2B5EF4-FFF2-40B4-BE49-F238E27FC236}">
                <a16:creationId xmlns:a16="http://schemas.microsoft.com/office/drawing/2014/main" id="{65232323-4BB2-7CA8-24BC-67749E757E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26839" y="1048280"/>
            <a:ext cx="7538322" cy="4761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098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E0538B-AABF-C1F2-BF19-1FBAF22405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94439"/>
            <a:ext cx="11376024" cy="1318482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b="0" dirty="0"/>
              <a:t>64 interactive notebooks for MP3 analysis of HWC tests.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b="0" dirty="0"/>
              <a:t>Manual integration with AccTesting.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b="0" dirty="0"/>
              <a:t>Efficient use &amp; continuos improvement of analyses during 2021.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021A2C3-C22B-1638-7B93-312243725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CH" dirty="0"/>
              <a:t>Sigmon during HWC 2021/22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788EB6-5509-5820-76BA-A5C289F02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05.04.2022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DB5043-A0D1-BA83-B67D-BB3400A67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Wollmann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4B5F25-27EE-1095-D680-D7BA90E53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 descr="A picture containing diagram&#10;&#10;Description automatically generated">
            <a:extLst>
              <a:ext uri="{FF2B5EF4-FFF2-40B4-BE49-F238E27FC236}">
                <a16:creationId xmlns:a16="http://schemas.microsoft.com/office/drawing/2014/main" id="{688407B8-29E7-5E30-A6EE-9DF7100ED8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40468"/>
            <a:ext cx="5587119" cy="3615384"/>
          </a:xfrm>
          <a:prstGeom prst="rect">
            <a:avLst/>
          </a:prstGeom>
        </p:spPr>
      </p:pic>
      <p:pic>
        <p:nvPicPr>
          <p:cNvPr id="12" name="Picture 11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8592198E-8D33-C613-8D54-6F2E33062A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4151" y="2324690"/>
            <a:ext cx="5809862" cy="1789645"/>
          </a:xfrm>
          <a:prstGeom prst="rect">
            <a:avLst/>
          </a:prstGeom>
        </p:spPr>
      </p:pic>
      <p:pic>
        <p:nvPicPr>
          <p:cNvPr id="14" name="Picture 13" descr="Text&#10;&#10;Description automatically generated with medium confidence">
            <a:extLst>
              <a:ext uri="{FF2B5EF4-FFF2-40B4-BE49-F238E27FC236}">
                <a16:creationId xmlns:a16="http://schemas.microsoft.com/office/drawing/2014/main" id="{04109538-954F-CFD6-0D51-4252721C38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5966" y="4265050"/>
            <a:ext cx="5735960" cy="1972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308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8ECE614-28A8-B6F3-C38A-75B59D3D54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67706" y="937726"/>
            <a:ext cx="4232950" cy="5299586"/>
          </a:xfrm>
        </p:spPr>
        <p:txBody>
          <a:bodyPr/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dirty="0"/>
              <a:t>AccTesting (incl. HWC sequencer)</a:t>
            </a:r>
          </a:p>
          <a:p>
            <a:pPr marL="666900" lvl="1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dirty="0"/>
              <a:t>eDSL based analysis tools for 60A, 80-120 A and 600 A circuits</a:t>
            </a:r>
          </a:p>
          <a:p>
            <a:pPr marL="666900" lvl="1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dirty="0"/>
              <a:t>Java based analysis tools for energy extraction analysis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dirty="0"/>
              <a:t>Post Mortem Event Analyser (PMEA)</a:t>
            </a:r>
          </a:p>
          <a:p>
            <a:pPr marL="666900" lvl="1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dirty="0"/>
              <a:t>LabVIEW based tools for analysis of 60 A, 80-120 A, 600 A circuits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dirty="0"/>
              <a:t>Post Mortem Browser</a:t>
            </a:r>
          </a:p>
          <a:p>
            <a:pPr marL="666900" lvl="1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dirty="0"/>
              <a:t>Manual analysis of PM files from all circuits</a:t>
            </a:r>
            <a:endParaRPr lang="en-CH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dirty="0"/>
              <a:t>Jupyter notebooks (SIGMON)</a:t>
            </a:r>
          </a:p>
          <a:p>
            <a:pPr marL="666900" lvl="1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dirty="0"/>
              <a:t>Analysis notebooks for all high current circuits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2E9F23-6FCD-9033-0F85-DF6D53D84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80614"/>
            <a:ext cx="11376025" cy="489049"/>
          </a:xfrm>
        </p:spPr>
        <p:txBody>
          <a:bodyPr/>
          <a:lstStyle/>
          <a:p>
            <a:r>
              <a:rPr lang="en-CH" dirty="0"/>
              <a:t>HWC commissioning tools used by MP3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BBCE64-7625-ABA0-A1FA-18CA273A0D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05.04.2022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F7CBD5-010D-C68A-B135-798247CF6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Wollmann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7D54D3-B80B-DD06-F4F4-BBF97EC72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BF9601F-1C18-157B-6991-E97BDA1DF6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6414957"/>
              </p:ext>
            </p:extLst>
          </p:nvPr>
        </p:nvGraphicFramePr>
        <p:xfrm>
          <a:off x="119336" y="1052736"/>
          <a:ext cx="7560841" cy="43204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253">
                  <a:extLst>
                    <a:ext uri="{9D8B030D-6E8A-4147-A177-3AD203B41FA5}">
                      <a16:colId xmlns:a16="http://schemas.microsoft.com/office/drawing/2014/main" val="984539138"/>
                    </a:ext>
                  </a:extLst>
                </a:gridCol>
                <a:gridCol w="976902">
                  <a:extLst>
                    <a:ext uri="{9D8B030D-6E8A-4147-A177-3AD203B41FA5}">
                      <a16:colId xmlns:a16="http://schemas.microsoft.com/office/drawing/2014/main" val="3191629578"/>
                    </a:ext>
                  </a:extLst>
                </a:gridCol>
                <a:gridCol w="1116384">
                  <a:extLst>
                    <a:ext uri="{9D8B030D-6E8A-4147-A177-3AD203B41FA5}">
                      <a16:colId xmlns:a16="http://schemas.microsoft.com/office/drawing/2014/main" val="648619650"/>
                    </a:ext>
                  </a:extLst>
                </a:gridCol>
                <a:gridCol w="898908">
                  <a:extLst>
                    <a:ext uri="{9D8B030D-6E8A-4147-A177-3AD203B41FA5}">
                      <a16:colId xmlns:a16="http://schemas.microsoft.com/office/drawing/2014/main" val="563699813"/>
                    </a:ext>
                  </a:extLst>
                </a:gridCol>
                <a:gridCol w="939455">
                  <a:extLst>
                    <a:ext uri="{9D8B030D-6E8A-4147-A177-3AD203B41FA5}">
                      <a16:colId xmlns:a16="http://schemas.microsoft.com/office/drawing/2014/main" val="3862120070"/>
                    </a:ext>
                  </a:extLst>
                </a:gridCol>
                <a:gridCol w="800365">
                  <a:extLst>
                    <a:ext uri="{9D8B030D-6E8A-4147-A177-3AD203B41FA5}">
                      <a16:colId xmlns:a16="http://schemas.microsoft.com/office/drawing/2014/main" val="1164152335"/>
                    </a:ext>
                  </a:extLst>
                </a:gridCol>
                <a:gridCol w="873917">
                  <a:extLst>
                    <a:ext uri="{9D8B030D-6E8A-4147-A177-3AD203B41FA5}">
                      <a16:colId xmlns:a16="http://schemas.microsoft.com/office/drawing/2014/main" val="4069295948"/>
                    </a:ext>
                  </a:extLst>
                </a:gridCol>
                <a:gridCol w="799657">
                  <a:extLst>
                    <a:ext uri="{9D8B030D-6E8A-4147-A177-3AD203B41FA5}">
                      <a16:colId xmlns:a16="http://schemas.microsoft.com/office/drawing/2014/main" val="3589310571"/>
                    </a:ext>
                  </a:extLst>
                </a:gridCol>
              </a:tblGrid>
              <a:tr h="31759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RB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RQD/F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IT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IPQ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IPD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600A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80-120A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60A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664658762"/>
                  </a:ext>
                </a:extLst>
              </a:tr>
              <a:tr h="31759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PCC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PCC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PCC.T4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PCC.4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PCC.3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PCC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PCC.1</a:t>
                      </a:r>
                    </a:p>
                  </a:txBody>
                  <a:tcPr marL="68580" marR="68580" marT="34290" marB="3429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PCC.1</a:t>
                      </a:r>
                    </a:p>
                  </a:txBody>
                  <a:tcPr marL="68580" marR="68580" marT="34290" marB="3429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946142"/>
                  </a:ext>
                </a:extLst>
              </a:tr>
              <a:tr h="31759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PIC2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PIC2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PIC2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PIC2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PIC2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PIC2</a:t>
                      </a:r>
                    </a:p>
                  </a:txBody>
                  <a:tcPr marL="68580" marR="68580" marT="34290" marB="3429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PIC2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740154337"/>
                  </a:ext>
                </a:extLst>
              </a:tr>
              <a:tr h="34471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PLI1.a2/b2/d2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PLI1.b3/d2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PNO.d12/d13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PLI1.c3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PLI1.c2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PCS</a:t>
                      </a:r>
                    </a:p>
                  </a:txBody>
                  <a:tcPr marL="68580" marR="68580" marT="34290" marB="34290" anchor="ctr">
                    <a:solidFill>
                      <a:srgbClr val="BADE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PNO.d1</a:t>
                      </a:r>
                    </a:p>
                  </a:txBody>
                  <a:tcPr marL="68580" marR="68580" marT="34290" marB="3429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PNO.d1</a:t>
                      </a:r>
                    </a:p>
                  </a:txBody>
                  <a:tcPr marL="68580" marR="68580" marT="34290" marB="3429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4220544"/>
                  </a:ext>
                </a:extLst>
              </a:tr>
              <a:tr h="31759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PLI2.s1/b2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PLI2.s1/b3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PLI3.f6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PLI2.f3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PLI2.f2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PLI3.b1</a:t>
                      </a:r>
                    </a:p>
                  </a:txBody>
                  <a:tcPr marL="68580" marR="68580" marT="34290" marB="3429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PNO.a1</a:t>
                      </a:r>
                    </a:p>
                  </a:txBody>
                  <a:tcPr marL="68580" marR="68580" marT="34290" marB="34290" anchor="ctr">
                    <a:solidFill>
                      <a:srgbClr val="BADE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PNO.a1</a:t>
                      </a:r>
                    </a:p>
                  </a:txBody>
                  <a:tcPr marL="68580" marR="68580" marT="34290" marB="34290" anchor="ctr">
                    <a:solidFill>
                      <a:srgbClr val="BAD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8664275"/>
                  </a:ext>
                </a:extLst>
              </a:tr>
              <a:tr h="31759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PLI2.e2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PLI2.e2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PNO.d14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PLI2.e3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PLI3.c5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PNO.d3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PNO.e1</a:t>
                      </a:r>
                    </a:p>
                  </a:txBody>
                  <a:tcPr marL="68580" marR="68580" marT="34290" marB="3429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44813738"/>
                  </a:ext>
                </a:extLst>
              </a:tr>
              <a:tr h="317597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PLI2.f1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PLI2.f1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/>
                        <a:t>PNO.d15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PNO.f4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PNO.a8/c6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PNO.b1*</a:t>
                      </a:r>
                    </a:p>
                  </a:txBody>
                  <a:tcPr marL="68580" marR="68580" marT="34290" marB="3429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59555348"/>
                  </a:ext>
                </a:extLst>
              </a:tr>
              <a:tr h="31759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PLIM.b2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PLIM.b3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PNO.a9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PNO.a7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PNO.a3</a:t>
                      </a:r>
                    </a:p>
                  </a:txBody>
                  <a:tcPr marL="68580" marR="68580" marT="34290" marB="34290" anchor="ctr">
                    <a:solidFill>
                      <a:srgbClr val="BADE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751931190"/>
                  </a:ext>
                </a:extLst>
              </a:tr>
              <a:tr h="31759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PLIS.s2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PLIS.s2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PNO.d16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PNO.c4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PNO.x1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746705486"/>
                  </a:ext>
                </a:extLst>
              </a:tr>
              <a:tr h="31759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PLI3.a5/d2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PLI3.a5/b3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PNO.d17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PNO.x2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574205810"/>
                  </a:ext>
                </a:extLst>
              </a:tr>
              <a:tr h="31759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PNO.b2/a6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PNO.b3/a6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405377376"/>
                  </a:ext>
                </a:extLst>
              </a:tr>
              <a:tr h="482193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FPA/</a:t>
                      </a:r>
                      <a:br>
                        <a:rPr lang="en-US" sz="1100" dirty="0"/>
                      </a:br>
                      <a:r>
                        <a:rPr lang="en-US" sz="1100" b="1" dirty="0"/>
                        <a:t>FPA_SNAP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FPA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FPA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FPA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FPA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3xFPA-EE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FPA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FPA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6280929"/>
                  </a:ext>
                </a:extLst>
              </a:tr>
              <a:tr h="317597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QHDA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QHDA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QHDA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QHDA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QHDA</a:t>
                      </a:r>
                    </a:p>
                  </a:txBody>
                  <a:tcPr marL="68580" marR="68580" marT="34290" marB="342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L="68580" marR="68580" marT="34290" marB="34290" anchor="ctr"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L="68580" marR="68580" marT="34290" marB="34290" anchor="ctr">
                    <a:solidFill>
                      <a:srgbClr val="F9F9F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L="68580" marR="68580" marT="34290" marB="34290" anchor="ctr">
                    <a:solidFill>
                      <a:srgbClr val="F9F9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7204210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E9AD8174-1F41-1EAF-072C-BD11B75A5D87}"/>
              </a:ext>
            </a:extLst>
          </p:cNvPr>
          <p:cNvSpPr/>
          <p:nvPr/>
        </p:nvSpPr>
        <p:spPr>
          <a:xfrm>
            <a:off x="773492" y="5572646"/>
            <a:ext cx="272512" cy="194094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A548121-E378-9F16-D695-8665FCA6347E}"/>
              </a:ext>
            </a:extLst>
          </p:cNvPr>
          <p:cNvSpPr/>
          <p:nvPr/>
        </p:nvSpPr>
        <p:spPr>
          <a:xfrm>
            <a:off x="1886320" y="5569552"/>
            <a:ext cx="272512" cy="19409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0E8A57-9F9A-A66B-F942-ADD20C85D7FC}"/>
              </a:ext>
            </a:extLst>
          </p:cNvPr>
          <p:cNvSpPr/>
          <p:nvPr/>
        </p:nvSpPr>
        <p:spPr>
          <a:xfrm>
            <a:off x="3143672" y="5565187"/>
            <a:ext cx="272512" cy="194094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CDAAF70-942B-28C7-2EB6-18988E673410}"/>
              </a:ext>
            </a:extLst>
          </p:cNvPr>
          <p:cNvSpPr/>
          <p:nvPr/>
        </p:nvSpPr>
        <p:spPr>
          <a:xfrm>
            <a:off x="4151784" y="5569552"/>
            <a:ext cx="272512" cy="194094"/>
          </a:xfrm>
          <a:prstGeom prst="rect">
            <a:avLst/>
          </a:prstGeom>
          <a:solidFill>
            <a:srgbClr val="BADE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0F14805-970C-6618-D5B2-05CE51B9A7CA}"/>
              </a:ext>
            </a:extLst>
          </p:cNvPr>
          <p:cNvSpPr txBox="1"/>
          <p:nvPr/>
        </p:nvSpPr>
        <p:spPr>
          <a:xfrm>
            <a:off x="407988" y="5805264"/>
            <a:ext cx="453588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SIGMON    No MP3 analysis         </a:t>
            </a:r>
            <a:r>
              <a:rPr lang="en-US" sz="1350" dirty="0" err="1"/>
              <a:t>eDSL</a:t>
            </a:r>
            <a:r>
              <a:rPr lang="en-US" sz="1350" dirty="0"/>
              <a:t>         LabVIEW</a:t>
            </a:r>
          </a:p>
        </p:txBody>
      </p:sp>
    </p:spTree>
    <p:extLst>
      <p:ext uri="{BB962C8B-B14F-4D97-AF65-F5344CB8AC3E}">
        <p14:creationId xmlns:p14="http://schemas.microsoft.com/office/powerpoint/2010/main" val="2519978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3C286C8-71C4-2A07-A690-876311E3E1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Homogenisation of analysis tools provided/maintained by the MPE SW team: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Retire eDSL and Java based analysis tools (running in PM analysis framework) and replace by SIGMON analysis based tools.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Complement list of SIGMON analysis tools for HWC by tools for machine operation and continous monitoring of circuit operation.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Automation of SIGMON analysis tools.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Integration of SIGMON analysis tools with AccTesting: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Run SIGMON analysis tools;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Collect results;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Collect signatures.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E82ADBA-23B4-485E-33EC-73A515372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823159"/>
          </a:xfrm>
        </p:spPr>
        <p:txBody>
          <a:bodyPr/>
          <a:lstStyle/>
          <a:p>
            <a:r>
              <a:rPr lang="en-GB" dirty="0"/>
              <a:t>MPE goals for the development of SIGMON &amp; input from MP3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043368-FC51-8AD4-61DC-F39BCAD579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05.04.2022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DC324B-6A20-EC75-493A-86EBC6059B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Wollmann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0C8A6C-3860-625A-9CDC-E81ED9CA1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2093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221AE1F-9E88-6DD7-375D-5A31A29A0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60648"/>
            <a:ext cx="11376025" cy="568078"/>
          </a:xfrm>
        </p:spPr>
        <p:txBody>
          <a:bodyPr/>
          <a:lstStyle/>
          <a:p>
            <a:r>
              <a:rPr lang="en-CH" dirty="0"/>
              <a:t>SIGMON roadmap and timeline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754DAF-37C7-7F7B-1A46-A7508DC76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05.04.2022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3A8AB2-5B5B-24BA-0071-D08429F51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Wollmann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C7E6A1-FF73-83E8-1C98-A2F7FE003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7C09525-97B7-134A-D262-F44E758A4453}"/>
              </a:ext>
            </a:extLst>
          </p:cNvPr>
          <p:cNvGrpSpPr/>
          <p:nvPr/>
        </p:nvGrpSpPr>
        <p:grpSpPr>
          <a:xfrm>
            <a:off x="47327" y="4870797"/>
            <a:ext cx="12097345" cy="1942579"/>
            <a:chOff x="47327" y="982366"/>
            <a:chExt cx="12097345" cy="1942579"/>
          </a:xfrm>
        </p:grpSpPr>
        <p:pic>
          <p:nvPicPr>
            <p:cNvPr id="8" name="image3.png">
              <a:extLst>
                <a:ext uri="{FF2B5EF4-FFF2-40B4-BE49-F238E27FC236}">
                  <a16:creationId xmlns:a16="http://schemas.microsoft.com/office/drawing/2014/main" id="{452CF16A-9EA9-71BC-BBD6-6224D7E88B99}"/>
                </a:ext>
              </a:extLst>
            </p:cNvPr>
            <p:cNvPicPr/>
            <p:nvPr/>
          </p:nvPicPr>
          <p:blipFill rotWithShape="1">
            <a:blip r:embed="rId2"/>
            <a:srcRect b="92460"/>
            <a:stretch/>
          </p:blipFill>
          <p:spPr>
            <a:xfrm>
              <a:off x="47327" y="982366"/>
              <a:ext cx="12097344" cy="595271"/>
            </a:xfrm>
            <a:prstGeom prst="rect">
              <a:avLst/>
            </a:prstGeom>
            <a:ln/>
          </p:spPr>
        </p:pic>
        <p:pic>
          <p:nvPicPr>
            <p:cNvPr id="9" name="image3.png">
              <a:extLst>
                <a:ext uri="{FF2B5EF4-FFF2-40B4-BE49-F238E27FC236}">
                  <a16:creationId xmlns:a16="http://schemas.microsoft.com/office/drawing/2014/main" id="{8DC96ED0-3A8A-FE32-55C5-D5D2AF8A41D0}"/>
                </a:ext>
              </a:extLst>
            </p:cNvPr>
            <p:cNvPicPr/>
            <p:nvPr/>
          </p:nvPicPr>
          <p:blipFill rotWithShape="1">
            <a:blip r:embed="rId2"/>
            <a:srcRect t="21220" b="75132"/>
            <a:stretch/>
          </p:blipFill>
          <p:spPr>
            <a:xfrm>
              <a:off x="47328" y="1556792"/>
              <a:ext cx="12097344" cy="288033"/>
            </a:xfrm>
            <a:prstGeom prst="rect">
              <a:avLst/>
            </a:prstGeom>
            <a:ln/>
          </p:spPr>
        </p:pic>
        <p:pic>
          <p:nvPicPr>
            <p:cNvPr id="10" name="image3.png">
              <a:extLst>
                <a:ext uri="{FF2B5EF4-FFF2-40B4-BE49-F238E27FC236}">
                  <a16:creationId xmlns:a16="http://schemas.microsoft.com/office/drawing/2014/main" id="{BDFD593A-B8D3-AFA9-466D-683E3C5A7174}"/>
                </a:ext>
              </a:extLst>
            </p:cNvPr>
            <p:cNvPicPr/>
            <p:nvPr/>
          </p:nvPicPr>
          <p:blipFill rotWithShape="1">
            <a:blip r:embed="rId2"/>
            <a:srcRect t="42197" b="55067"/>
            <a:stretch/>
          </p:blipFill>
          <p:spPr>
            <a:xfrm>
              <a:off x="47328" y="1844824"/>
              <a:ext cx="12097344" cy="216025"/>
            </a:xfrm>
            <a:prstGeom prst="rect">
              <a:avLst/>
            </a:prstGeom>
            <a:ln/>
          </p:spPr>
        </p:pic>
        <p:pic>
          <p:nvPicPr>
            <p:cNvPr id="11" name="image3.png">
              <a:extLst>
                <a:ext uri="{FF2B5EF4-FFF2-40B4-BE49-F238E27FC236}">
                  <a16:creationId xmlns:a16="http://schemas.microsoft.com/office/drawing/2014/main" id="{1CFE988E-C859-2634-490E-1CF6687D7CED}"/>
                </a:ext>
              </a:extLst>
            </p:cNvPr>
            <p:cNvPicPr/>
            <p:nvPr/>
          </p:nvPicPr>
          <p:blipFill rotWithShape="1">
            <a:blip r:embed="rId2"/>
            <a:srcRect t="50406" b="45946"/>
            <a:stretch/>
          </p:blipFill>
          <p:spPr>
            <a:xfrm>
              <a:off x="47328" y="2060848"/>
              <a:ext cx="12097344" cy="288033"/>
            </a:xfrm>
            <a:prstGeom prst="rect">
              <a:avLst/>
            </a:prstGeom>
            <a:ln/>
          </p:spPr>
        </p:pic>
        <p:pic>
          <p:nvPicPr>
            <p:cNvPr id="12" name="image3.png">
              <a:extLst>
                <a:ext uri="{FF2B5EF4-FFF2-40B4-BE49-F238E27FC236}">
                  <a16:creationId xmlns:a16="http://schemas.microsoft.com/office/drawing/2014/main" id="{453E375A-8EA2-7A02-F6D1-42309DC653FE}"/>
                </a:ext>
              </a:extLst>
            </p:cNvPr>
            <p:cNvPicPr/>
            <p:nvPr/>
          </p:nvPicPr>
          <p:blipFill rotWithShape="1">
            <a:blip r:embed="rId2"/>
            <a:srcRect t="62262" b="34090"/>
            <a:stretch/>
          </p:blipFill>
          <p:spPr>
            <a:xfrm>
              <a:off x="47328" y="2348880"/>
              <a:ext cx="12097344" cy="288033"/>
            </a:xfrm>
            <a:prstGeom prst="rect">
              <a:avLst/>
            </a:prstGeom>
            <a:ln/>
          </p:spPr>
        </p:pic>
        <p:pic>
          <p:nvPicPr>
            <p:cNvPr id="13" name="image3.png">
              <a:extLst>
                <a:ext uri="{FF2B5EF4-FFF2-40B4-BE49-F238E27FC236}">
                  <a16:creationId xmlns:a16="http://schemas.microsoft.com/office/drawing/2014/main" id="{1F6AB0AC-1B1F-1736-2384-B2EC1E9F4CF3}"/>
                </a:ext>
              </a:extLst>
            </p:cNvPr>
            <p:cNvPicPr/>
            <p:nvPr/>
          </p:nvPicPr>
          <p:blipFill rotWithShape="1">
            <a:blip r:embed="rId2"/>
            <a:srcRect t="94183" b="2168"/>
            <a:stretch/>
          </p:blipFill>
          <p:spPr>
            <a:xfrm>
              <a:off x="47328" y="2636912"/>
              <a:ext cx="12097344" cy="288033"/>
            </a:xfrm>
            <a:prstGeom prst="rect">
              <a:avLst/>
            </a:prstGeom>
            <a:ln/>
          </p:spPr>
        </p:pic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837F52B-DB2D-743C-BB1C-18596F13C1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19335"/>
            <a:ext cx="11376024" cy="4065849"/>
          </a:xfrm>
        </p:spPr>
        <p:txBody>
          <a:bodyPr/>
          <a:lstStyle/>
          <a:p>
            <a:pPr marL="342900" indent="-342900">
              <a:spcBef>
                <a:spcPts val="4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600" dirty="0"/>
              <a:t>Consolidation of SIGMON core and API 		</a:t>
            </a:r>
            <a:r>
              <a:rPr lang="en-CH" sz="1600" b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		WP1: well advanced</a:t>
            </a:r>
          </a:p>
          <a:p>
            <a:pPr marL="666900" lvl="1" indent="-342900">
              <a:spcBef>
                <a:spcPts val="4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200" dirty="0"/>
              <a:t>De-coupling of analysis notebook / script development from core;</a:t>
            </a:r>
          </a:p>
          <a:p>
            <a:pPr marL="666900" lvl="1" indent="-342900">
              <a:spcBef>
                <a:spcPts val="4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200" dirty="0"/>
              <a:t>Enabling expert users to prepare SIGMON analysis tools with Python.</a:t>
            </a:r>
          </a:p>
          <a:p>
            <a:pPr marL="342900" indent="-342900">
              <a:spcBef>
                <a:spcPts val="4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600" dirty="0"/>
              <a:t>Automation of analysis 						</a:t>
            </a:r>
            <a:r>
              <a:rPr lang="en-CH" sz="1600" b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WP2: started / exploratory phase</a:t>
            </a:r>
          </a:p>
          <a:p>
            <a:pPr marL="666900" lvl="1" indent="-342900">
              <a:spcBef>
                <a:spcPts val="4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200" dirty="0"/>
              <a:t>Implement the transposition between notebook and scripts;</a:t>
            </a:r>
          </a:p>
          <a:p>
            <a:pPr marL="666900" lvl="1" indent="-342900">
              <a:spcBef>
                <a:spcPts val="4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200" dirty="0"/>
              <a:t>Online and event based execution of SIGMON analysis tools (via UCAP or Post Mortem Analysis Framework [PMA]);</a:t>
            </a:r>
          </a:p>
          <a:p>
            <a:pPr marL="666900" lvl="1" indent="-342900">
              <a:spcBef>
                <a:spcPts val="4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200" dirty="0"/>
              <a:t>Execution of SIGMON analysis tools in AccTesting.</a:t>
            </a:r>
          </a:p>
          <a:p>
            <a:pPr marL="342900" indent="-342900">
              <a:spcBef>
                <a:spcPts val="4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600" dirty="0"/>
              <a:t>Automated consistency checks					</a:t>
            </a:r>
            <a:r>
              <a:rPr lang="en-CH" sz="1600" b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WP3: proof of concept</a:t>
            </a:r>
          </a:p>
          <a:p>
            <a:pPr marL="666900" lvl="1" indent="-342900">
              <a:spcBef>
                <a:spcPts val="4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200" dirty="0"/>
              <a:t>Validate SIGMON analysis tools for HWC with previous compains and their outcome.</a:t>
            </a:r>
          </a:p>
          <a:p>
            <a:pPr marL="342900" indent="-342900">
              <a:spcBef>
                <a:spcPts val="4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600" dirty="0"/>
              <a:t>Storage of analysis results					</a:t>
            </a:r>
            <a:r>
              <a:rPr lang="en-CH" sz="1600" b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WP4: not started</a:t>
            </a:r>
          </a:p>
          <a:p>
            <a:pPr marL="666900" lvl="1" indent="-342900">
              <a:spcBef>
                <a:spcPts val="4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200" dirty="0"/>
              <a:t>From automated analyses;</a:t>
            </a:r>
          </a:p>
          <a:p>
            <a:pPr marL="666900" lvl="1" indent="-342900">
              <a:spcBef>
                <a:spcPts val="4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200" dirty="0"/>
              <a:t>From manual/interactive analysis (notebooks)</a:t>
            </a:r>
          </a:p>
          <a:p>
            <a:pPr marL="342900" indent="-342900">
              <a:spcBef>
                <a:spcPts val="4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600" dirty="0"/>
              <a:t>Metadata							</a:t>
            </a:r>
            <a:r>
              <a:rPr lang="en-CH" sz="1600" b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WP5: not started</a:t>
            </a:r>
          </a:p>
          <a:p>
            <a:pPr marL="666900" lvl="1" indent="-342900">
              <a:spcBef>
                <a:spcPts val="4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400" dirty="0"/>
              <a:t>Ensure coherent, up to date and versioned external data source with circuit and equipment configurations, components, non-conformities, reference tests etc. </a:t>
            </a:r>
            <a:r>
              <a:rPr lang="en-CH" sz="1400" dirty="0">
                <a:sym typeface="Wingdings" pitchFamily="2" charset="2"/>
              </a:rPr>
              <a:t> layout database, controls configuration services, etc.</a:t>
            </a:r>
            <a:endParaRPr lang="en-CH" sz="1400" dirty="0"/>
          </a:p>
          <a:p>
            <a:pPr marL="666900" lvl="1" indent="-342900">
              <a:spcBef>
                <a:spcPts val="4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400" dirty="0"/>
              <a:t>Integrate metadate from the external data source in SIGMON.  </a:t>
            </a:r>
          </a:p>
          <a:p>
            <a:endParaRPr lang="en-CH" sz="1600" dirty="0"/>
          </a:p>
        </p:txBody>
      </p:sp>
    </p:spTree>
    <p:extLst>
      <p:ext uri="{BB962C8B-B14F-4D97-AF65-F5344CB8AC3E}">
        <p14:creationId xmlns:p14="http://schemas.microsoft.com/office/powerpoint/2010/main" val="26744331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76FA9F7-26BC-0CAF-ED5B-2F07D0D49A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96752"/>
            <a:ext cx="11376024" cy="504056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Automation: </a:t>
            </a:r>
            <a:r>
              <a:rPr lang="en-CH" b="0" dirty="0"/>
              <a:t>implementation via UCAP or PMA in close collaboration with BE-CSS.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Metadata:</a:t>
            </a:r>
            <a:r>
              <a:rPr lang="en-CH" b="0" dirty="0"/>
              <a:t> integration of metadata source (layout database, CCS, etc.) via API into SIGMON in close collaboration with BE-CSS.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Transfer labVIEW analysis tools for HWC to SIGMON</a:t>
            </a:r>
            <a:r>
              <a:rPr lang="en-CH" b="0" dirty="0"/>
              <a:t>: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b="0" dirty="0"/>
              <a:t>Support from BE-CEM is required to implement </a:t>
            </a:r>
            <a:r>
              <a:rPr lang="en-CH" dirty="0"/>
              <a:t>the functionality of the existing automatic tools and validate the SIGMON implementation.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Post Mortem Event Analyser (PMEA): with the above the PMEA </a:t>
            </a:r>
            <a:r>
              <a:rPr lang="en-US" dirty="0"/>
              <a:t>will become obsolete. Is there any additional functionality which would need to be implemented in SIGMON or </a:t>
            </a:r>
            <a:r>
              <a:rPr lang="en-US" dirty="0" err="1"/>
              <a:t>AccTesting</a:t>
            </a:r>
            <a:r>
              <a:rPr lang="en-US" dirty="0"/>
              <a:t>?</a:t>
            </a:r>
            <a:endParaRPr lang="en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Post Mortem Browser: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SIGMON does not have a tool with a similar functionality like the PM Browser (manual analysis of signals in PM buffers, time alignment, reference signals etc) and MPE doesn’t plan to prepare one.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Can the PM Browser be maintained for the longterm future or replaced by a similar tool by BE-CEM?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CH" b="0" dirty="0"/>
          </a:p>
          <a:p>
            <a:endParaRPr lang="en-CH" b="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CH" b="0" dirty="0"/>
          </a:p>
          <a:p>
            <a:endParaRPr lang="en-CH" b="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AEE6FB2-2729-AD65-864E-2E4066D73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en-CH" dirty="0"/>
              <a:t>Impact on BE-CEM and BE-CSS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75A47-7063-37A6-1CB5-D7658BF41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05.04.2022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4A114C-6793-60F6-5407-2A83D2DF0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Wollmann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C17E6E-45A2-FC2C-1E04-E99C90157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7486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1572</TotalTime>
  <Words>1214</Words>
  <Application>Microsoft Macintosh PowerPoint</Application>
  <PresentationFormat>Widescreen</PresentationFormat>
  <Paragraphs>197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Sigmon for HWC analysis tools:  status, roadmap and impact on BE-CEM and BE-CSS </vt:lpstr>
      <vt:lpstr>Outline</vt:lpstr>
      <vt:lpstr>Re-cap on Signal Monitoring (SIGMON)</vt:lpstr>
      <vt:lpstr>Sigmon in a nutshell</vt:lpstr>
      <vt:lpstr>Sigmon during HWC 2021/22</vt:lpstr>
      <vt:lpstr>HWC commissioning tools used by MP3 </vt:lpstr>
      <vt:lpstr>MPE goals for the development of SIGMON &amp; input from MP3</vt:lpstr>
      <vt:lpstr>SIGMON roadmap and timeline</vt:lpstr>
      <vt:lpstr>Impact on BE-CEM and BE-CSS</vt:lpstr>
      <vt:lpstr>Summary</vt:lpstr>
      <vt:lpstr>Discussion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Daniel Wollmann</dc:creator>
  <cp:lastModifiedBy>Daniel Wollmann</cp:lastModifiedBy>
  <cp:revision>34</cp:revision>
  <cp:lastPrinted>2020-01-30T13:49:18Z</cp:lastPrinted>
  <dcterms:created xsi:type="dcterms:W3CDTF">2022-04-04T14:57:53Z</dcterms:created>
  <dcterms:modified xsi:type="dcterms:W3CDTF">2022-07-14T08:02:54Z</dcterms:modified>
</cp:coreProperties>
</file>