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9"/>
  </p:notesMasterIdLst>
  <p:sldIdLst>
    <p:sldId id="619" r:id="rId2"/>
    <p:sldId id="626" r:id="rId3"/>
    <p:sldId id="625" r:id="rId4"/>
    <p:sldId id="627" r:id="rId5"/>
    <p:sldId id="628" r:id="rId6"/>
    <p:sldId id="630" r:id="rId7"/>
    <p:sldId id="629" r:id="rId8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bencini" initials="v" lastIdx="1" clrIdx="0">
    <p:extLst>
      <p:ext uri="{19B8F6BF-5375-455C-9EA6-DF929625EA0E}">
        <p15:presenceInfo xmlns:p15="http://schemas.microsoft.com/office/powerpoint/2012/main" userId="vbencini" providerId="None"/>
      </p:ext>
    </p:extLst>
  </p:cmAuthor>
  <p:cmAuthor id="2" name="Vittorio Bencini" initials="VB" lastIdx="1" clrIdx="1">
    <p:extLst>
      <p:ext uri="{19B8F6BF-5375-455C-9EA6-DF929625EA0E}">
        <p15:presenceInfo xmlns:p15="http://schemas.microsoft.com/office/powerpoint/2012/main" userId="S-1-5-21-1526224874-1540688658-1361462980-2326838" providerId="AD"/>
      </p:ext>
    </p:extLst>
  </p:cmAuthor>
  <p:cmAuthor id="3" name="Vittorio Bencini" initials="VB [2]" lastIdx="2" clrIdx="2">
    <p:extLst>
      <p:ext uri="{19B8F6BF-5375-455C-9EA6-DF929625EA0E}">
        <p15:presenceInfo xmlns:p15="http://schemas.microsoft.com/office/powerpoint/2012/main" userId="S::vittorio.bencini@cern.ch::e5ebd02e-1b3e-4c65-8f69-6662a7ca8e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C7C700"/>
    <a:srgbClr val="00BEBE"/>
    <a:srgbClr val="BF00BF"/>
    <a:srgbClr val="0505FF"/>
    <a:srgbClr val="008000"/>
    <a:srgbClr val="000000"/>
    <a:srgbClr val="926F00"/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83333" autoAdjust="0"/>
  </p:normalViewPr>
  <p:slideViewPr>
    <p:cSldViewPr snapToGrid="0" snapToObjects="1">
      <p:cViewPr varScale="1">
        <p:scale>
          <a:sx n="159" d="100"/>
          <a:sy n="159" d="100"/>
        </p:scale>
        <p:origin x="186" y="2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 snapToObjects="1">
      <p:cViewPr varScale="1">
        <p:scale>
          <a:sx n="47" d="100"/>
          <a:sy n="47" d="100"/>
        </p:scale>
        <p:origin x="277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 panose="020F0302020204030204" pitchFamily="34" charset="0"/>
              </a:defRPr>
            </a:lvl1pPr>
          </a:lstStyle>
          <a:p>
            <a:fld id="{E37CC27E-4C7D-C44D-B624-1D286ABDF9AC}" type="datetimeFigureOut">
              <a:rPr lang="en-GB" smtClean="0"/>
              <a:pPr/>
              <a:t>02/08/2022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 panose="020F03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 panose="020F0302020204030204" pitchFamily="34" charset="0"/>
              </a:defRPr>
            </a:lvl1pPr>
          </a:lstStyle>
          <a:p>
            <a:fld id="{95AA36E2-9901-FE4C-8E8F-9A425C8A0D6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980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19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719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75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04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072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83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A36E2-9901-FE4C-8E8F-9A425C8A0D6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83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  <a:latin typeface="Calibri Light" panose="020F0302020204030204" pitchFamily="34" charset="0"/>
              </a:defRPr>
            </a:lvl1pPr>
          </a:lstStyle>
          <a:p>
            <a:fld id="{6414E33A-518A-A941-83DE-DF855048D8B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82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Calibri Light" panose="020F0302020204030204" pitchFamily="34" charset="0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accelconf.web.cern.ch/IPAC2015/papers/wepwa039.pdf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xfrm>
            <a:off x="1066800" y="2438728"/>
            <a:ext cx="10058400" cy="2033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/>
          </a:p>
          <a:p>
            <a:pPr algn="ctr"/>
            <a:r>
              <a:rPr lang="en-GB" sz="4400" dirty="0"/>
              <a:t> Design of the new 18 MeV electron line for AWAKE</a:t>
            </a:r>
            <a:br>
              <a:rPr lang="en-GB" sz="4400" dirty="0"/>
            </a:br>
            <a:r>
              <a:rPr lang="en-GB" sz="4400" dirty="0"/>
              <a:t> </a:t>
            </a:r>
            <a:endParaRPr lang="en-GB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C71D7D-555E-4D50-B5D4-8BBD95806D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359" y="149429"/>
            <a:ext cx="933445" cy="9334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D899278-FEF3-4CDC-86A3-B93EEFDAD6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76" y="135387"/>
            <a:ext cx="935001" cy="933445"/>
          </a:xfrm>
          <a:prstGeom prst="rect">
            <a:avLst/>
          </a:prstGeom>
        </p:spPr>
      </p:pic>
      <p:pic>
        <p:nvPicPr>
          <p:cNvPr id="7" name="Picture 7" descr="C:\Users\Public\Documents\Uni\MPP\Bachelorarbeit\AWAKElogo3.png">
            <a:extLst>
              <a:ext uri="{FF2B5EF4-FFF2-40B4-BE49-F238E27FC236}">
                <a16:creationId xmlns:a16="http://schemas.microsoft.com/office/drawing/2014/main" id="{5ED28DEF-D4E9-4675-9B61-B0BF5BCE4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6784" y="233405"/>
            <a:ext cx="1516893" cy="763291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8498BF-473D-4180-BCAC-8B41C333DA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851" y="97517"/>
            <a:ext cx="812801" cy="9713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B3C076-ED77-4DEE-894A-C7DCFFFEE3D4}"/>
              </a:ext>
            </a:extLst>
          </p:cNvPr>
          <p:cNvSpPr txBox="1"/>
          <p:nvPr/>
        </p:nvSpPr>
        <p:spPr>
          <a:xfrm>
            <a:off x="3020518" y="4383485"/>
            <a:ext cx="63483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V. Bencini, F. Velotti</a:t>
            </a:r>
          </a:p>
          <a:p>
            <a:pPr algn="ctr"/>
            <a:endParaRPr lang="en-US" sz="2000" dirty="0">
              <a:latin typeface="+mj-lt"/>
            </a:endParaRPr>
          </a:p>
          <a:p>
            <a:pPr algn="ctr"/>
            <a:r>
              <a:rPr lang="en-US" sz="2000" dirty="0">
                <a:latin typeface="+mj-lt"/>
              </a:rPr>
              <a:t>ABT Engineering Forum</a:t>
            </a:r>
          </a:p>
          <a:p>
            <a:pPr algn="ctr"/>
            <a:r>
              <a:rPr lang="en-US" sz="2000" dirty="0">
                <a:latin typeface="+mj-lt"/>
              </a:rPr>
              <a:t>05/07/2022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36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Layout constraints 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2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6AF30C-65B3-C39B-51B4-403F3F385E13}"/>
              </a:ext>
            </a:extLst>
          </p:cNvPr>
          <p:cNvSpPr txBox="1"/>
          <p:nvPr/>
        </p:nvSpPr>
        <p:spPr>
          <a:xfrm>
            <a:off x="266322" y="942887"/>
            <a:ext cx="516869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Geometry constraints provided by Vincent Clerc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design presents two 20 degrees bends (instead of 32 degrees as in the present design)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purpose it to use all the elements presently installed on the existing injection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EF102E3-B2C0-3273-7330-0F605AB6DE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19" t="25826" b="20715"/>
          <a:stretch/>
        </p:blipFill>
        <p:spPr>
          <a:xfrm>
            <a:off x="2021305" y="3200774"/>
            <a:ext cx="9374758" cy="3032088"/>
          </a:xfrm>
          <a:prstGeom prst="rect">
            <a:avLst/>
          </a:prstGeom>
        </p:spPr>
      </p:pic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45B8EE11-7AE3-AEE3-F4DF-B7A1207C40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777980"/>
              </p:ext>
            </p:extLst>
          </p:nvPr>
        </p:nvGraphicFramePr>
        <p:xfrm>
          <a:off x="7261879" y="931824"/>
          <a:ext cx="413418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092">
                  <a:extLst>
                    <a:ext uri="{9D8B030D-6E8A-4147-A177-3AD203B41FA5}">
                      <a16:colId xmlns:a16="http://schemas.microsoft.com/office/drawing/2014/main" val="1701963768"/>
                    </a:ext>
                  </a:extLst>
                </a:gridCol>
                <a:gridCol w="2067092">
                  <a:extLst>
                    <a:ext uri="{9D8B030D-6E8A-4147-A177-3AD203B41FA5}">
                      <a16:colId xmlns:a16="http://schemas.microsoft.com/office/drawing/2014/main" val="2345185324"/>
                    </a:ext>
                  </a:extLst>
                </a:gridCol>
              </a:tblGrid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96025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236892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68547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Correctors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41530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BTV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84306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74017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70E3DF9-6E93-F6BB-E114-4F7902014986}"/>
              </a:ext>
            </a:extLst>
          </p:cNvPr>
          <p:cNvSpPr txBox="1"/>
          <p:nvPr/>
        </p:nvSpPr>
        <p:spPr>
          <a:xfrm>
            <a:off x="2021305" y="4378779"/>
            <a:ext cx="2372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Courtesy of V. Clerc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05465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Beam constraints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3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6">
                <a:extLst>
                  <a:ext uri="{FF2B5EF4-FFF2-40B4-BE49-F238E27FC236}">
                    <a16:creationId xmlns:a16="http://schemas.microsoft.com/office/drawing/2014/main" id="{3477063C-5467-376A-02C6-B64556C872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7639441"/>
                  </p:ext>
                </p:extLst>
              </p:nvPr>
            </p:nvGraphicFramePr>
            <p:xfrm>
              <a:off x="6931011" y="1229923"/>
              <a:ext cx="4134184" cy="18939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56678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277506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2625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𝑛𝑜𝑟𝑚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𝑅𝑀𝑆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π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mrad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(%)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6">
                <a:extLst>
                  <a:ext uri="{FF2B5EF4-FFF2-40B4-BE49-F238E27FC236}">
                    <a16:creationId xmlns:a16="http://schemas.microsoft.com/office/drawing/2014/main" id="{3477063C-5467-376A-02C6-B64556C872B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7639441"/>
                  </p:ext>
                </p:extLst>
              </p:nvPr>
            </p:nvGraphicFramePr>
            <p:xfrm>
              <a:off x="6931011" y="1229923"/>
              <a:ext cx="4134184" cy="189395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56678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277506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13" t="-101563" r="-45532" b="-460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13" t="-201563" r="-45532" b="-360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13" t="-301563" r="-45532" b="-2609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13" t="-428333" r="-45532" b="-17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E7D5406-E2A5-333E-EDE4-A33489854784}"/>
              </a:ext>
            </a:extLst>
          </p:cNvPr>
          <p:cNvSpPr txBox="1"/>
          <p:nvPr/>
        </p:nvSpPr>
        <p:spPr>
          <a:xfrm>
            <a:off x="266322" y="942887"/>
            <a:ext cx="516869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beam input the same design parameters as the present line were considered (can be updated)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output parameters were preliminarily discussed with Patric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* The bunch length was taken by the original design of the present line (</a:t>
            </a:r>
            <a:r>
              <a:rPr lang="en-US" dirty="0">
                <a:hlinkClick r:id="rId5"/>
              </a:rPr>
              <a:t>https://accelconf.web.cern.ch/IPAC2015/papers/wepwa039.pdf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65251-D5B6-520F-744F-B3DACA4CA58D}"/>
              </a:ext>
            </a:extLst>
          </p:cNvPr>
          <p:cNvSpPr txBox="1"/>
          <p:nvPr/>
        </p:nvSpPr>
        <p:spPr>
          <a:xfrm>
            <a:off x="8275456" y="767365"/>
            <a:ext cx="1445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Input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6">
                <a:extLst>
                  <a:ext uri="{FF2B5EF4-FFF2-40B4-BE49-F238E27FC236}">
                    <a16:creationId xmlns:a16="http://schemas.microsoft.com/office/drawing/2014/main" id="{8CEA5CCD-1D2C-BA89-3CB2-D80F79DD8F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8996714"/>
                  </p:ext>
                </p:extLst>
              </p:nvPr>
            </p:nvGraphicFramePr>
            <p:xfrm>
              <a:off x="6931011" y="3593783"/>
              <a:ext cx="4134184" cy="2281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56678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277506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2625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?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(1.2)*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12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6">
                <a:extLst>
                  <a:ext uri="{FF2B5EF4-FFF2-40B4-BE49-F238E27FC236}">
                    <a16:creationId xmlns:a16="http://schemas.microsoft.com/office/drawing/2014/main" id="{8CEA5CCD-1D2C-BA89-3CB2-D80F79DD8F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68996714"/>
                  </p:ext>
                </p:extLst>
              </p:nvPr>
            </p:nvGraphicFramePr>
            <p:xfrm>
              <a:off x="6931011" y="3593783"/>
              <a:ext cx="4134184" cy="22814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56678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277506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3" t="-101563" r="-45532" b="-4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3" t="-201563" r="-45532" b="-3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3" t="-306349" r="-45532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?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3" t="-400000" r="-45532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3" t="-533333" r="-45532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 (1.2)*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12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E2D24BB-76F4-DD4B-5A8F-2E5DEEF4FF2F}"/>
              </a:ext>
            </a:extLst>
          </p:cNvPr>
          <p:cNvSpPr txBox="1"/>
          <p:nvPr/>
        </p:nvSpPr>
        <p:spPr>
          <a:xfrm>
            <a:off x="8275456" y="3131225"/>
            <a:ext cx="1445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Output beam</a:t>
            </a:r>
          </a:p>
        </p:txBody>
      </p:sp>
    </p:spTree>
    <p:extLst>
      <p:ext uri="{BB962C8B-B14F-4D97-AF65-F5344CB8AC3E}">
        <p14:creationId xmlns:p14="http://schemas.microsoft.com/office/powerpoint/2010/main" val="128740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New design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4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6AF30C-65B3-C39B-51B4-403F3F385E13}"/>
              </a:ext>
            </a:extLst>
          </p:cNvPr>
          <p:cNvSpPr txBox="1"/>
          <p:nvPr/>
        </p:nvSpPr>
        <p:spPr>
          <a:xfrm>
            <a:off x="266322" y="942887"/>
            <a:ext cx="51686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2917D712-B389-E1F8-C4D9-E33C165182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564399"/>
              </p:ext>
            </p:extLst>
          </p:nvPr>
        </p:nvGraphicFramePr>
        <p:xfrm>
          <a:off x="6756989" y="931824"/>
          <a:ext cx="463907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358">
                  <a:extLst>
                    <a:ext uri="{9D8B030D-6E8A-4147-A177-3AD203B41FA5}">
                      <a16:colId xmlns:a16="http://schemas.microsoft.com/office/drawing/2014/main" val="1701963768"/>
                    </a:ext>
                  </a:extLst>
                </a:gridCol>
                <a:gridCol w="1546358">
                  <a:extLst>
                    <a:ext uri="{9D8B030D-6E8A-4147-A177-3AD203B41FA5}">
                      <a16:colId xmlns:a16="http://schemas.microsoft.com/office/drawing/2014/main" val="2345185324"/>
                    </a:ext>
                  </a:extLst>
                </a:gridCol>
                <a:gridCol w="1546358">
                  <a:extLst>
                    <a:ext uri="{9D8B030D-6E8A-4147-A177-3AD203B41FA5}">
                      <a16:colId xmlns:a16="http://schemas.microsoft.com/office/drawing/2014/main" val="2585019724"/>
                    </a:ext>
                  </a:extLst>
                </a:gridCol>
              </a:tblGrid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Old design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deign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896025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236892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68547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Correctors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 (min)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41530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BTV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84306"/>
                  </a:ext>
                </a:extLst>
              </a:tr>
              <a:tr h="262572">
                <a:tc>
                  <a:txBody>
                    <a:bodyPr/>
                    <a:lstStyle/>
                    <a:p>
                      <a:r>
                        <a:rPr lang="en-US" dirty="0"/>
                        <a:t>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 (min)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740179"/>
                  </a:ext>
                </a:extLst>
              </a:tr>
            </a:tbl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7A6846E1-44ED-A359-41CC-38345D0F6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173" y="3728511"/>
            <a:ext cx="5880206" cy="23993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C9244B04-48DB-0F5C-6AE6-CBE63279F9FD}"/>
              </a:ext>
            </a:extLst>
          </p:cNvPr>
          <p:cNvSpPr txBox="1"/>
          <p:nvPr/>
        </p:nvSpPr>
        <p:spPr>
          <a:xfrm>
            <a:off x="416467" y="1064795"/>
            <a:ext cx="52217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number of elements is lower than in the present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leaves spare elements that could be used in various ways (add an optics measurement line after the first dipole?)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beam instrumentation: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One </a:t>
            </a:r>
            <a:r>
              <a:rPr lang="en-US" dirty="0" err="1"/>
              <a:t>BPM+corrector</a:t>
            </a:r>
            <a:r>
              <a:rPr lang="en-US" dirty="0"/>
              <a:t> per quadrupole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Two BPMs at 180 </a:t>
            </a:r>
            <a:r>
              <a:rPr lang="en-US" dirty="0" err="1"/>
              <a:t>ph_adv</a:t>
            </a:r>
            <a:r>
              <a:rPr lang="en-US" dirty="0"/>
              <a:t> at first dipole for momentum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…what else?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first three quads in the line should be used to rematch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BDCA95-8A68-DA22-F967-2A55E104B9FC}"/>
              </a:ext>
            </a:extLst>
          </p:cNvPr>
          <p:cNvSpPr txBox="1"/>
          <p:nvPr/>
        </p:nvSpPr>
        <p:spPr>
          <a:xfrm>
            <a:off x="6226340" y="4310526"/>
            <a:ext cx="908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Matching</a:t>
            </a:r>
            <a:endParaRPr lang="en-GB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D13E33-BD63-1B40-BCC0-E068B254050D}"/>
              </a:ext>
            </a:extLst>
          </p:cNvPr>
          <p:cNvSpPr txBox="1"/>
          <p:nvPr/>
        </p:nvSpPr>
        <p:spPr>
          <a:xfrm>
            <a:off x="7888703" y="4339815"/>
            <a:ext cx="908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Dogleg</a:t>
            </a:r>
            <a:endParaRPr lang="en-GB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8E4827-6854-52D2-622F-6AFD527F4D5E}"/>
              </a:ext>
            </a:extLst>
          </p:cNvPr>
          <p:cNvSpPr txBox="1"/>
          <p:nvPr/>
        </p:nvSpPr>
        <p:spPr>
          <a:xfrm>
            <a:off x="9388640" y="5135905"/>
            <a:ext cx="908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Common line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49654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New optics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5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6AF30C-65B3-C39B-51B4-403F3F385E13}"/>
              </a:ext>
            </a:extLst>
          </p:cNvPr>
          <p:cNvSpPr txBox="1"/>
          <p:nvPr/>
        </p:nvSpPr>
        <p:spPr>
          <a:xfrm>
            <a:off x="266322" y="942887"/>
            <a:ext cx="51686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244B04-48DB-0F5C-6AE6-CBE63279F9FD}"/>
              </a:ext>
            </a:extLst>
          </p:cNvPr>
          <p:cNvSpPr txBox="1"/>
          <p:nvPr/>
        </p:nvSpPr>
        <p:spPr>
          <a:xfrm>
            <a:off x="416467" y="1064795"/>
            <a:ext cx="52217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required values can be reached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Symmetric dogleg for dispersion suppression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aperture can be kept as it is (r=0.02m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…any requirements?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B14AE-CEC3-D5D4-60C2-B499B8C3E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621" y="1218117"/>
            <a:ext cx="6739057" cy="44054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6">
                <a:extLst>
                  <a:ext uri="{FF2B5EF4-FFF2-40B4-BE49-F238E27FC236}">
                    <a16:creationId xmlns:a16="http://schemas.microsoft.com/office/drawing/2014/main" id="{39485267-5DB6-D493-7F40-732F878BEC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9401358"/>
                  </p:ext>
                </p:extLst>
              </p:nvPr>
            </p:nvGraphicFramePr>
            <p:xfrm>
              <a:off x="266322" y="3199097"/>
              <a:ext cx="4643368" cy="23031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08519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434849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262572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μ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193.2/197.3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  <a:tr h="26257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12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6">
                <a:extLst>
                  <a:ext uri="{FF2B5EF4-FFF2-40B4-BE49-F238E27FC236}">
                    <a16:creationId xmlns:a16="http://schemas.microsoft.com/office/drawing/2014/main" id="{39485267-5DB6-D493-7F40-732F878BEC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19401358"/>
                  </p:ext>
                </p:extLst>
              </p:nvPr>
            </p:nvGraphicFramePr>
            <p:xfrm>
              <a:off x="266322" y="3199097"/>
              <a:ext cx="4643368" cy="23031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08519">
                      <a:extLst>
                        <a:ext uri="{9D8B030D-6E8A-4147-A177-3AD203B41FA5}">
                          <a16:colId xmlns:a16="http://schemas.microsoft.com/office/drawing/2014/main" val="1701963768"/>
                        </a:ext>
                      </a:extLst>
                    </a:gridCol>
                    <a:gridCol w="1434849">
                      <a:extLst>
                        <a:ext uri="{9D8B030D-6E8A-4147-A177-3AD203B41FA5}">
                          <a16:colId xmlns:a16="http://schemas.microsoft.com/office/drawing/2014/main" val="234518532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6896025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0" t="-101563" r="-45541" b="-4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193.2/197.3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2236892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0" t="-201563" r="-45541" b="-31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0168547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0" t="-306349" r="-45541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41530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0" t="-400000" r="-45541" b="-1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584306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0" t="-500000" r="-45541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41200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2047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Quick summary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6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6AF30C-65B3-C39B-51B4-403F3F385E13}"/>
              </a:ext>
            </a:extLst>
          </p:cNvPr>
          <p:cNvSpPr txBox="1"/>
          <p:nvPr/>
        </p:nvSpPr>
        <p:spPr>
          <a:xfrm>
            <a:off x="266322" y="942887"/>
            <a:ext cx="51686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244B04-48DB-0F5C-6AE6-CBE63279F9FD}"/>
              </a:ext>
            </a:extLst>
          </p:cNvPr>
          <p:cNvSpPr txBox="1"/>
          <p:nvPr/>
        </p:nvSpPr>
        <p:spPr>
          <a:xfrm>
            <a:off x="416466" y="1064795"/>
            <a:ext cx="109052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input and output parameters were considered to be as the one for the present 18 MeV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quadrupoles and dipole are necessary for the new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Bending only in x plane. Dispersion can be completely suppressed in both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60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3855" y="110674"/>
            <a:ext cx="10058400" cy="746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accent2">
                    <a:lumMod val="75000"/>
                  </a:schemeClr>
                </a:solidFill>
              </a:rPr>
              <a:t>For discussion</a:t>
            </a:r>
            <a:endParaRPr lang="en-GB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1920" y="764207"/>
            <a:ext cx="11887200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05/07/2022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8F51A-1585-42F9-B67F-A2A1A965E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Vittorio Bencini - ABT Engineering Forum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7BCD57-52A7-4767-B2AF-F99C4C44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E33A-518A-A941-83DE-DF855048D8B8}" type="slidenum">
              <a:rPr lang="en-GB" smtClean="0"/>
              <a:t>7</a:t>
            </a:fld>
            <a:endParaRPr lang="en-GB" dirty="0"/>
          </a:p>
        </p:txBody>
      </p:sp>
      <p:pic>
        <p:nvPicPr>
          <p:cNvPr id="1026" name="Picture 2" descr="AWAKE collaboration meeting @ CERN">
            <a:extLst>
              <a:ext uri="{FF2B5EF4-FFF2-40B4-BE49-F238E27FC236}">
                <a16:creationId xmlns:a16="http://schemas.microsoft.com/office/drawing/2014/main" id="{A6705032-8FF2-4B34-99F5-F37FD7766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006" y="69823"/>
            <a:ext cx="1226114" cy="62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6AF30C-65B3-C39B-51B4-403F3F385E13}"/>
              </a:ext>
            </a:extLst>
          </p:cNvPr>
          <p:cNvSpPr txBox="1"/>
          <p:nvPr/>
        </p:nvSpPr>
        <p:spPr>
          <a:xfrm>
            <a:off x="266322" y="942887"/>
            <a:ext cx="51686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244B04-48DB-0F5C-6AE6-CBE63279F9FD}"/>
              </a:ext>
            </a:extLst>
          </p:cNvPr>
          <p:cNvSpPr txBox="1"/>
          <p:nvPr/>
        </p:nvSpPr>
        <p:spPr>
          <a:xfrm>
            <a:off x="416467" y="1064795"/>
            <a:ext cx="52217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Optics and BI design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are the requirements in term of optics?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Stability and jitter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Source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Ripple in power converters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Flexibility of the optics?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Same beam size at different charges (charge range?)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....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Specific requirements for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Correctors hysteresis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Vacuum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Costs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92547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Custom 1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33869"/>
      </a:accent1>
      <a:accent2>
        <a:srgbClr val="0C69BD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93528</TotalTime>
  <Words>495</Words>
  <Application>Microsoft Office PowerPoint</Application>
  <PresentationFormat>Widescreen</PresentationFormat>
  <Paragraphs>165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Retrospect</vt:lpstr>
      <vt:lpstr>  Design of the new 18 MeV electron line for AWAKE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Presentation_RobertoOrlandi</dc:title>
  <dc:creator>Microsoft Office User</dc:creator>
  <cp:lastModifiedBy>Vittorio Bencini</cp:lastModifiedBy>
  <cp:revision>1204</cp:revision>
  <cp:lastPrinted>2020-02-12T14:29:16Z</cp:lastPrinted>
  <dcterms:created xsi:type="dcterms:W3CDTF">2018-09-28T14:17:56Z</dcterms:created>
  <dcterms:modified xsi:type="dcterms:W3CDTF">2022-08-02T08:20:13Z</dcterms:modified>
</cp:coreProperties>
</file>