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3"/>
  </p:notesMasterIdLst>
  <p:sldIdLst>
    <p:sldId id="256" r:id="rId5"/>
    <p:sldId id="259" r:id="rId6"/>
    <p:sldId id="260" r:id="rId7"/>
    <p:sldId id="268" r:id="rId8"/>
    <p:sldId id="264" r:id="rId9"/>
    <p:sldId id="265" r:id="rId10"/>
    <p:sldId id="269" r:id="rId11"/>
    <p:sldId id="262" r:id="rId1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F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FFE0ED5-0621-3441-9143-611CEF598FE8}" v="3" dt="2022-09-26T15:03:23.4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9"/>
    <p:restoredTop sz="91020" autoAdjust="0"/>
  </p:normalViewPr>
  <p:slideViewPr>
    <p:cSldViewPr snapToGrid="0">
      <p:cViewPr varScale="1">
        <p:scale>
          <a:sx n="116" d="100"/>
          <a:sy n="116" d="100"/>
        </p:scale>
        <p:origin x="1256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4C2940-A0BF-4D81-933B-9CC015DDD0E9}" type="datetimeFigureOut">
              <a:rPr lang="de-DE" smtClean="0"/>
              <a:t>26.09.22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3CF7DD-8021-4859-9571-E011B91C2E55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117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min talks</a:t>
            </a:r>
          </a:p>
          <a:p>
            <a:r>
              <a:rPr lang="en-US" dirty="0"/>
              <a:t>Industry focus/ benchmarking results </a:t>
            </a:r>
          </a:p>
          <a:p>
            <a:r>
              <a:rPr lang="en-US" dirty="0"/>
              <a:t>AI benchmark development, containerization,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Avoid complication w/</a:t>
            </a:r>
            <a:r>
              <a:rPr lang="en-US" dirty="0" err="1"/>
              <a:t>sofia’s</a:t>
            </a:r>
            <a:r>
              <a:rPr lang="en-US" dirty="0"/>
              <a:t> AI </a:t>
            </a:r>
            <a:r>
              <a:rPr lang="en-US" dirty="0" err="1"/>
              <a:t>bmk</a:t>
            </a:r>
            <a:r>
              <a:rPr lang="en-US" dirty="0"/>
              <a:t> work -&gt; “WLCG is developing…</a:t>
            </a:r>
          </a:p>
          <a:p>
            <a:r>
              <a:rPr lang="en-US" dirty="0"/>
              <a:t>Add rest of teams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36591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2FC49-E5B7-E045-BE86-141782FE72DF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39462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3CF7DD-8021-4859-9571-E011B91C2E5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936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hyperlink" Target="https://www.linkedin.com/company/coe-raise" TargetMode="External"/><Relationship Id="rId3" Type="http://schemas.openxmlformats.org/officeDocument/2006/relationships/image" Target="../media/image8.jpeg"/><Relationship Id="rId7" Type="http://schemas.openxmlformats.org/officeDocument/2006/relationships/hyperlink" Target="https://www.researchgate.net/project/CoE-RAISE" TargetMode="External"/><Relationship Id="rId12" Type="http://schemas.openxmlformats.org/officeDocument/2006/relationships/image" Target="../media/image13.png"/><Relationship Id="rId2" Type="http://schemas.openxmlformats.org/officeDocument/2006/relationships/image" Target="../media/image1.jp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hyperlink" Target="https://www.facebook.com/CoERAISE2021" TargetMode="External"/><Relationship Id="rId5" Type="http://schemas.openxmlformats.org/officeDocument/2006/relationships/hyperlink" Target="https://medium.com/@raise_info" TargetMode="External"/><Relationship Id="rId15" Type="http://schemas.openxmlformats.org/officeDocument/2006/relationships/hyperlink" Target="https://twitter.com/CoeRaise" TargetMode="External"/><Relationship Id="rId10" Type="http://schemas.openxmlformats.org/officeDocument/2006/relationships/image" Target="../media/image12.png"/><Relationship Id="rId4" Type="http://schemas.openxmlformats.org/officeDocument/2006/relationships/image" Target="../media/image9.jpeg"/><Relationship Id="rId9" Type="http://schemas.openxmlformats.org/officeDocument/2006/relationships/hyperlink" Target="https://www.youtube.com/channel/UCAdIZ-v6cWwGdapwYxdN7dg" TargetMode="External"/><Relationship Id="rId14" Type="http://schemas.openxmlformats.org/officeDocument/2006/relationships/image" Target="../media/image1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D44D6A97-888A-4DBD-944D-01ABFDCA7C3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87" b="10587"/>
          <a:stretch/>
        </p:blipFill>
        <p:spPr>
          <a:xfrm>
            <a:off x="0" y="1452052"/>
            <a:ext cx="12192000" cy="540594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A9851E9-5D8B-4D36-B96B-98124100B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0075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30F27B2-E3C4-45BF-9744-C92D5017A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19750"/>
            <a:ext cx="9144000" cy="1005274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9256D98-3078-4714-84B9-F17CEBB2C3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109" y="0"/>
            <a:ext cx="2391782" cy="145205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A79A97FB-90A6-469C-AA3E-1275705FE52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238" y="552700"/>
            <a:ext cx="547455" cy="36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93EB1B57-861F-B34B-B7C1-F9E5062DB98E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15271ED-D762-D145-8BD1-A0FCE3B06E7D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pic>
        <p:nvPicPr>
          <p:cNvPr id="21" name="Grafik 7">
            <a:extLst>
              <a:ext uri="{FF2B5EF4-FFF2-40B4-BE49-F238E27FC236}">
                <a16:creationId xmlns:a16="http://schemas.microsoft.com/office/drawing/2014/main" id="{E15F2A1C-FDD5-3C40-BCF5-D276C587F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2" name="Foliennummernplatzhalter 6">
            <a:extLst>
              <a:ext uri="{FF2B5EF4-FFF2-40B4-BE49-F238E27FC236}">
                <a16:creationId xmlns:a16="http://schemas.microsoft.com/office/drawing/2014/main" id="{E8A277E2-3C88-DB4F-9F86-75103F9B923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8AE2948-525B-4331-A710-72D38A8B6B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21.3.2022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2" name="Grafik 8">
            <a:extLst>
              <a:ext uri="{FF2B5EF4-FFF2-40B4-BE49-F238E27FC236}">
                <a16:creationId xmlns:a16="http://schemas.microsoft.com/office/drawing/2014/main" id="{56002699-D2DE-624A-964D-E61D176450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706198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C0DD007-4330-4714-8BA5-E6407BBB150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-1"/>
          <a:stretch/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C7886C8-498E-41E8-BE89-A766A6B50571}"/>
              </a:ext>
            </a:extLst>
          </p:cNvPr>
          <p:cNvSpPr txBox="1"/>
          <p:nvPr userDrawn="1"/>
        </p:nvSpPr>
        <p:spPr>
          <a:xfrm>
            <a:off x="1" y="2096994"/>
            <a:ext cx="12191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drive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 </a:t>
            </a:r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enable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 </a:t>
            </a:r>
            <a:r>
              <a:rPr lang="de-DE" sz="7200" kern="1200" dirty="0" err="1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innovate</a:t>
            </a:r>
            <a:r>
              <a:rPr lang="de-DE" sz="7200" kern="1200" dirty="0">
                <a:solidFill>
                  <a:schemeClr val="bg1"/>
                </a:solidFill>
                <a:latin typeface="Co Headline Light" panose="020B0303060202020204" pitchFamily="34" charset="0"/>
                <a:ea typeface="+mj-ea"/>
                <a:cs typeface="Co Headline Light" panose="020B0303060202020204" pitchFamily="34" charset="0"/>
              </a:rPr>
              <a:t>.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C655224-019C-4E5D-9E03-25FD78D964D7}"/>
              </a:ext>
            </a:extLst>
          </p:cNvPr>
          <p:cNvSpPr/>
          <p:nvPr userDrawn="1"/>
        </p:nvSpPr>
        <p:spPr>
          <a:xfrm>
            <a:off x="0" y="4888088"/>
            <a:ext cx="12191999" cy="1370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99256D98-3078-4714-84B9-F17CEBB2C3A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2"/>
          <a:stretch/>
        </p:blipFill>
        <p:spPr>
          <a:xfrm>
            <a:off x="2901245" y="4967111"/>
            <a:ext cx="2161499" cy="121064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B8A8D0E-BA44-4E2E-BF36-9BFD612D4B5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31" y="5131904"/>
            <a:ext cx="1296103" cy="864436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2FC67BAD-7991-42F0-B60A-7F46908AFC48}"/>
              </a:ext>
            </a:extLst>
          </p:cNvPr>
          <p:cNvSpPr txBox="1"/>
          <p:nvPr userDrawn="1"/>
        </p:nvSpPr>
        <p:spPr>
          <a:xfrm>
            <a:off x="7231034" y="5148624"/>
            <a:ext cx="4461478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The CoE RAISE project has received funding from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the European Union’s Horizon 2020 –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Research and Innovation Framework Programme</a:t>
            </a:r>
            <a:b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</a:br>
            <a:r>
              <a:rPr lang="en-US" sz="1200" dirty="0">
                <a:latin typeface="Co Headline Light" panose="020B0303060202020204" pitchFamily="34" charset="0"/>
                <a:cs typeface="Co Headline Light" panose="020B0303060202020204" pitchFamily="34" charset="0"/>
              </a:rPr>
              <a:t>H2020-INFRAEDI-2019-1 under grant agreement no. 951733</a:t>
            </a:r>
            <a:endParaRPr lang="de-DE" sz="1200" dirty="0">
              <a:latin typeface="Co Headline Light" panose="020B0303060202020204" pitchFamily="34" charset="0"/>
              <a:cs typeface="Co Headline Light" panose="020B0303060202020204" pitchFamily="34" charset="0"/>
            </a:endParaRPr>
          </a:p>
        </p:txBody>
      </p:sp>
      <p:pic>
        <p:nvPicPr>
          <p:cNvPr id="8" name="Grafik 7">
            <a:hlinkClick r:id="rId5"/>
          </p:cNvPr>
          <p:cNvPicPr>
            <a:picLocks noChangeAspect="1"/>
          </p:cNvPicPr>
          <p:nvPr userDrawn="1"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674" y="6426195"/>
            <a:ext cx="288000" cy="288000"/>
          </a:xfrm>
          <a:prstGeom prst="rect">
            <a:avLst/>
          </a:prstGeom>
        </p:spPr>
      </p:pic>
      <p:pic>
        <p:nvPicPr>
          <p:cNvPr id="9" name="Grafik 8">
            <a:hlinkClick r:id="rId7"/>
          </p:cNvPr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716" y="6383995"/>
            <a:ext cx="330200" cy="330200"/>
          </a:xfrm>
          <a:prstGeom prst="rect">
            <a:avLst/>
          </a:prstGeom>
        </p:spPr>
      </p:pic>
      <p:pic>
        <p:nvPicPr>
          <p:cNvPr id="10" name="Grafik 9">
            <a:hlinkClick r:id="rId9"/>
          </p:cNvPr>
          <p:cNvPicPr>
            <a:picLocks noChangeAspect="1"/>
          </p:cNvPicPr>
          <p:nvPr userDrawn="1"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457" y="6426195"/>
            <a:ext cx="288000" cy="288000"/>
          </a:xfrm>
          <a:prstGeom prst="rect">
            <a:avLst/>
          </a:prstGeom>
        </p:spPr>
      </p:pic>
      <p:pic>
        <p:nvPicPr>
          <p:cNvPr id="12" name="Grafik 11">
            <a:hlinkClick r:id="rId11"/>
          </p:cNvPr>
          <p:cNvPicPr>
            <a:picLocks noChangeAspect="1"/>
          </p:cNvPicPr>
          <p:nvPr userDrawn="1"/>
        </p:nvPicPr>
        <p:blipFill>
          <a:blip r:embed="rId1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2246" y="6414880"/>
            <a:ext cx="299980" cy="299830"/>
          </a:xfrm>
          <a:prstGeom prst="rect">
            <a:avLst/>
          </a:prstGeom>
        </p:spPr>
      </p:pic>
      <p:pic>
        <p:nvPicPr>
          <p:cNvPr id="13" name="Grafik 12">
            <a:hlinkClick r:id="rId13"/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874" y="6415395"/>
            <a:ext cx="298950" cy="298800"/>
          </a:xfrm>
          <a:prstGeom prst="rect">
            <a:avLst/>
          </a:prstGeom>
        </p:spPr>
      </p:pic>
      <p:pic>
        <p:nvPicPr>
          <p:cNvPr id="14" name="Grafik 13">
            <a:hlinkClick r:id="rId15"/>
          </p:cNvPr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7082" y="6402795"/>
            <a:ext cx="324162" cy="324000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2FC67BAD-7991-42F0-B60A-7F46908AFC48}"/>
              </a:ext>
            </a:extLst>
          </p:cNvPr>
          <p:cNvSpPr txBox="1"/>
          <p:nvPr userDrawn="1"/>
        </p:nvSpPr>
        <p:spPr>
          <a:xfrm>
            <a:off x="3845363" y="6395206"/>
            <a:ext cx="1021433" cy="30777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l"/>
            <a:r>
              <a:rPr lang="en-US" sz="1400" b="1" dirty="0">
                <a:solidFill>
                  <a:schemeClr val="bg1"/>
                </a:solidFill>
                <a:latin typeface="Co Headline Light" panose="020B0303060202020204" pitchFamily="34" charset="0"/>
                <a:cs typeface="Co Headline Light" panose="020B0303060202020204" pitchFamily="34" charset="0"/>
              </a:rPr>
              <a:t>Follow us:</a:t>
            </a:r>
            <a:endParaRPr lang="de-DE" sz="1400" b="1" dirty="0">
              <a:solidFill>
                <a:schemeClr val="bg1"/>
              </a:solidFill>
              <a:latin typeface="Co Headline Light" panose="020B0303060202020204" pitchFamily="34" charset="0"/>
              <a:cs typeface="Co Headline Light" panose="020B030306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24175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8FC423B-CE54-FA45-BD16-9617E5D1DA37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88544A-24B5-0C4E-ABCF-35875B02A4D5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B4AED6-B9DA-4E04-921A-F7835ADED6E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10036517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C0120AE-7FE6-49A9-A053-7BDC752FB2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50C2FD-010D-4004-9FE2-B075D7FCF8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1FEE12D-448C-4EB1-9119-DBFEF953F9C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B2140741-A0CA-1E40-B4FC-5E0061BEDD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21.3.2022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36115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-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43F6660-FFE5-4A7B-9F35-E15339BAA98C}"/>
              </a:ext>
            </a:extLst>
          </p:cNvPr>
          <p:cNvSpPr/>
          <p:nvPr userDrawn="1"/>
        </p:nvSpPr>
        <p:spPr>
          <a:xfrm>
            <a:off x="53788" y="0"/>
            <a:ext cx="12191999" cy="6359502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10036517" cy="4351338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A17C333-BD6E-4A1F-8C57-FA2B58480C37}"/>
              </a:ext>
            </a:extLst>
          </p:cNvPr>
          <p:cNvCxnSpPr>
            <a:cxnSpLocks/>
          </p:cNvCxnSpPr>
          <p:nvPr userDrawn="1"/>
        </p:nvCxnSpPr>
        <p:spPr>
          <a:xfrm>
            <a:off x="0" y="6359508"/>
            <a:ext cx="121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fik 8">
            <a:extLst>
              <a:ext uri="{FF2B5EF4-FFF2-40B4-BE49-F238E27FC236}">
                <a16:creationId xmlns:a16="http://schemas.microsoft.com/office/drawing/2014/main" id="{766F2EEF-B293-EC49-AC82-A007C9B28F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A5DC4D9-FDF6-B146-85F3-B7CC8F28A639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5F864604-FBAA-2A4E-8A1C-D8F386392D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2" name="Grafik 7">
            <a:extLst>
              <a:ext uri="{FF2B5EF4-FFF2-40B4-BE49-F238E27FC236}">
                <a16:creationId xmlns:a16="http://schemas.microsoft.com/office/drawing/2014/main" id="{AFE16138-C09A-6641-BFBD-26CAA330B0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4" name="Foliennummernplatzhalter 6">
            <a:extLst>
              <a:ext uri="{FF2B5EF4-FFF2-40B4-BE49-F238E27FC236}">
                <a16:creationId xmlns:a16="http://schemas.microsoft.com/office/drawing/2014/main" id="{EB6D24E4-F3C6-8A40-BB3F-E7B115D069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5" name="Fußzeilenplatzhalter 1">
            <a:extLst>
              <a:ext uri="{FF2B5EF4-FFF2-40B4-BE49-F238E27FC236}">
                <a16:creationId xmlns:a16="http://schemas.microsoft.com/office/drawing/2014/main" id="{23472E6E-CF1E-4C4C-A173-B0C7821533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21.3.2022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619545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Nachthimmel enthält.&#10;&#10;Automatisch generierte Beschreibung">
            <a:extLst>
              <a:ext uri="{FF2B5EF4-FFF2-40B4-BE49-F238E27FC236}">
                <a16:creationId xmlns:a16="http://schemas.microsoft.com/office/drawing/2014/main" id="{F70320BE-9DAB-4134-BC83-97AE4C7736A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83DF0282-06B1-45E1-A054-5E9E876BAECB}"/>
              </a:ext>
            </a:extLst>
          </p:cNvPr>
          <p:cNvSpPr/>
          <p:nvPr userDrawn="1"/>
        </p:nvSpPr>
        <p:spPr>
          <a:xfrm>
            <a:off x="0" y="0"/>
            <a:ext cx="6601283" cy="6858000"/>
          </a:xfrm>
          <a:custGeom>
            <a:avLst/>
            <a:gdLst>
              <a:gd name="connsiteX0" fmla="*/ 0 w 6601283"/>
              <a:gd name="connsiteY0" fmla="*/ 0 h 6858000"/>
              <a:gd name="connsiteX1" fmla="*/ 3777341 w 6601283"/>
              <a:gd name="connsiteY1" fmla="*/ 0 h 6858000"/>
              <a:gd name="connsiteX2" fmla="*/ 3813497 w 6601283"/>
              <a:gd name="connsiteY2" fmla="*/ 0 h 6858000"/>
              <a:gd name="connsiteX3" fmla="*/ 6601283 w 6601283"/>
              <a:gd name="connsiteY3" fmla="*/ 0 h 6858000"/>
              <a:gd name="connsiteX4" fmla="*/ 3880147 w 6601283"/>
              <a:gd name="connsiteY4" fmla="*/ 6858000 h 6858000"/>
              <a:gd name="connsiteX5" fmla="*/ 3813497 w 6601283"/>
              <a:gd name="connsiteY5" fmla="*/ 6858000 h 6858000"/>
              <a:gd name="connsiteX6" fmla="*/ 1056205 w 6601283"/>
              <a:gd name="connsiteY6" fmla="*/ 6858000 h 6858000"/>
              <a:gd name="connsiteX7" fmla="*/ 0 w 6601283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601283" h="6858000">
                <a:moveTo>
                  <a:pt x="0" y="0"/>
                </a:moveTo>
                <a:lnTo>
                  <a:pt x="3777341" y="0"/>
                </a:lnTo>
                <a:lnTo>
                  <a:pt x="3813497" y="0"/>
                </a:lnTo>
                <a:lnTo>
                  <a:pt x="6601283" y="0"/>
                </a:lnTo>
                <a:lnTo>
                  <a:pt x="3880147" y="6858000"/>
                </a:lnTo>
                <a:lnTo>
                  <a:pt x="3813497" y="6858000"/>
                </a:lnTo>
                <a:lnTo>
                  <a:pt x="105620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438F5A-5E4F-459E-984E-C7AFE087C4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7137" y="1088359"/>
            <a:ext cx="3813497" cy="468128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>
              <a:defRPr sz="4800"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 bearbeiten</a:t>
            </a:r>
          </a:p>
        </p:txBody>
      </p:sp>
    </p:spTree>
    <p:extLst>
      <p:ext uri="{BB962C8B-B14F-4D97-AF65-F5344CB8AC3E}">
        <p14:creationId xmlns:p14="http://schemas.microsoft.com/office/powerpoint/2010/main" val="1351580575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E021232-F22A-2A43-8D99-5078C7E1840A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BB4D0C5-2E78-6B4C-AB63-DFCFB8312BB0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83847D45-0E5C-284E-BF3E-519860CE41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0" name="Grafik 7">
            <a:extLst>
              <a:ext uri="{FF2B5EF4-FFF2-40B4-BE49-F238E27FC236}">
                <a16:creationId xmlns:a16="http://schemas.microsoft.com/office/drawing/2014/main" id="{423C42F7-39A1-B245-A7B3-AF77012C9B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1" name="Foliennummernplatzhalter 6">
            <a:extLst>
              <a:ext uri="{FF2B5EF4-FFF2-40B4-BE49-F238E27FC236}">
                <a16:creationId xmlns:a16="http://schemas.microsoft.com/office/drawing/2014/main" id="{90A342D5-3EDB-DB49-8B6C-7FCC0E377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F8F4250-9528-462E-95F5-6213DE1036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125" y="1825625"/>
            <a:ext cx="5654675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361166A-5D0A-46CE-B0ED-C15DEA4D5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654674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pic>
        <p:nvPicPr>
          <p:cNvPr id="16" name="Grafik 8">
            <a:extLst>
              <a:ext uri="{FF2B5EF4-FFF2-40B4-BE49-F238E27FC236}">
                <a16:creationId xmlns:a16="http://schemas.microsoft.com/office/drawing/2014/main" id="{1B27C95D-E0E2-3347-95F0-089AF043F3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2" name="Fußzeilenplatzhalter 1">
            <a:extLst>
              <a:ext uri="{FF2B5EF4-FFF2-40B4-BE49-F238E27FC236}">
                <a16:creationId xmlns:a16="http://schemas.microsoft.com/office/drawing/2014/main" id="{B9B1B45B-DB35-DA49-998F-8D5E3AAB0D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21.3.2022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205368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CDB2B408-7FD9-2244-8CDC-37AA2B02A86D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6E601A1-9154-3B40-8CC8-72993011DAAA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21" name="Titel 1">
            <a:extLst>
              <a:ext uri="{FF2B5EF4-FFF2-40B4-BE49-F238E27FC236}">
                <a16:creationId xmlns:a16="http://schemas.microsoft.com/office/drawing/2014/main" id="{EB4DB3CE-DE27-1445-9F90-EC3143B99F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22" name="Grafik 7">
            <a:extLst>
              <a:ext uri="{FF2B5EF4-FFF2-40B4-BE49-F238E27FC236}">
                <a16:creationId xmlns:a16="http://schemas.microsoft.com/office/drawing/2014/main" id="{35AA92D5-8D8A-214B-A1CA-724DB26B7A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23" name="Foliennummernplatzhalter 6">
            <a:extLst>
              <a:ext uri="{FF2B5EF4-FFF2-40B4-BE49-F238E27FC236}">
                <a16:creationId xmlns:a16="http://schemas.microsoft.com/office/drawing/2014/main" id="{B768E0AA-0D12-BB48-899E-35A4048FAB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91ED571-61D0-45BF-8B54-5824EA053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126" y="1681163"/>
            <a:ext cx="563245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DEFE24F-660F-4FAA-8813-74353B2F1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65126" y="2505075"/>
            <a:ext cx="563245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06BE74-52D6-4CBC-A65F-57968DE86D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6546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CB14B90-13C3-4217-8120-D1E4825A8D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654674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DE"/>
          </a:p>
        </p:txBody>
      </p:sp>
      <p:pic>
        <p:nvPicPr>
          <p:cNvPr id="18" name="Grafik 8">
            <a:extLst>
              <a:ext uri="{FF2B5EF4-FFF2-40B4-BE49-F238E27FC236}">
                <a16:creationId xmlns:a16="http://schemas.microsoft.com/office/drawing/2014/main" id="{3189E09A-71CA-1C47-A93C-1A8C0B3890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24" name="Fußzeilenplatzhalter 1">
            <a:extLst>
              <a:ext uri="{FF2B5EF4-FFF2-40B4-BE49-F238E27FC236}">
                <a16:creationId xmlns:a16="http://schemas.microsoft.com/office/drawing/2014/main" id="{F29E22FA-24D8-D449-ABDD-BE6DCED429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21.3.2022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119956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8">
            <a:extLst>
              <a:ext uri="{FF2B5EF4-FFF2-40B4-BE49-F238E27FC236}">
                <a16:creationId xmlns:a16="http://schemas.microsoft.com/office/drawing/2014/main" id="{6D47BE3C-8AA1-5C47-9B1B-330BEA323D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6451300"/>
            <a:ext cx="478090" cy="31886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ECAE57C-1E74-2F47-A2CB-6F4B35964846}"/>
              </a:ext>
            </a:extLst>
          </p:cNvPr>
          <p:cNvSpPr/>
          <p:nvPr userDrawn="1"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chemeClr val="tx1">
              <a:lumMod val="20000"/>
              <a:lumOff val="80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dirty="0"/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39A5CE-2793-A74D-879C-19A69276B698}"/>
              </a:ext>
            </a:extLst>
          </p:cNvPr>
          <p:cNvSpPr/>
          <p:nvPr userDrawn="1"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666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E549DF88-FF7E-E343-B8BD-63594412CE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4FA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pic>
        <p:nvPicPr>
          <p:cNvPr id="17" name="Grafik 7">
            <a:extLst>
              <a:ext uri="{FF2B5EF4-FFF2-40B4-BE49-F238E27FC236}">
                <a16:creationId xmlns:a16="http://schemas.microsoft.com/office/drawing/2014/main" id="{18F3AF8D-5877-B648-9E66-71690CC8F8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  <p:sp>
        <p:nvSpPr>
          <p:cNvPr id="18" name="Foliennummernplatzhalter 6">
            <a:extLst>
              <a:ext uri="{FF2B5EF4-FFF2-40B4-BE49-F238E27FC236}">
                <a16:creationId xmlns:a16="http://schemas.microsoft.com/office/drawing/2014/main" id="{F85E822C-3D50-DB46-9C6A-D767500B4C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9" name="Fußzeilenplatzhalter 1">
            <a:extLst>
              <a:ext uri="{FF2B5EF4-FFF2-40B4-BE49-F238E27FC236}">
                <a16:creationId xmlns:a16="http://schemas.microsoft.com/office/drawing/2014/main" id="{5FDD6791-F1CE-0C45-A49D-4B7915F3A0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21.3.2022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92743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4" y="1825625"/>
            <a:ext cx="5365750" cy="4351338"/>
          </a:xfrm>
        </p:spPr>
        <p:txBody>
          <a:bodyPr anchor="ctr"/>
          <a:lstStyle>
            <a:lvl1pPr>
              <a:buNone/>
              <a:defRPr/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4CAC54D2-E73D-46C8-9D94-C991738261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000" cy="68580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8" name="Foliennummernplatzhalter 6">
            <a:extLst>
              <a:ext uri="{FF2B5EF4-FFF2-40B4-BE49-F238E27FC236}">
                <a16:creationId xmlns:a16="http://schemas.microsoft.com/office/drawing/2014/main" id="{3F536100-D951-884D-85F0-DDB2DE0F39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9" name="Grafik 7">
            <a:extLst>
              <a:ext uri="{FF2B5EF4-FFF2-40B4-BE49-F238E27FC236}">
                <a16:creationId xmlns:a16="http://schemas.microsoft.com/office/drawing/2014/main" id="{78A1F67E-2CA7-7040-A7FC-AB2B324044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039" y="201245"/>
            <a:ext cx="1425233" cy="86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92287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 -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243F6660-FFE5-4A7B-9F35-E15339BAA98C}"/>
              </a:ext>
            </a:extLst>
          </p:cNvPr>
          <p:cNvSpPr/>
          <p:nvPr userDrawn="1"/>
        </p:nvSpPr>
        <p:spPr>
          <a:xfrm>
            <a:off x="6096000" y="0"/>
            <a:ext cx="6095999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901171-714F-47B7-A428-A229B6610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9698" y="1825625"/>
            <a:ext cx="5379777" cy="4351338"/>
          </a:xfrm>
        </p:spPr>
        <p:txBody>
          <a:bodyPr anchor="ctr"/>
          <a:lstStyle>
            <a:lvl1pPr>
              <a:buClr>
                <a:schemeClr val="bg1"/>
              </a:buClr>
              <a:buNone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66F4CDB1-06F0-48EB-BF3A-A0399B6C29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6000" cy="6858000"/>
          </a:xfrm>
        </p:spPr>
        <p:txBody>
          <a:bodyPr/>
          <a:lstStyle/>
          <a:p>
            <a:r>
              <a:rPr lang="en-GB"/>
              <a:t>Click icon to add picture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2968A49-731E-4FD6-8C01-830C4B9E2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8" name="Grafik 8">
            <a:extLst>
              <a:ext uri="{FF2B5EF4-FFF2-40B4-BE49-F238E27FC236}">
                <a16:creationId xmlns:a16="http://schemas.microsoft.com/office/drawing/2014/main" id="{373B94FA-BFF8-2446-8B48-26A2BD6DCE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84906" y="201756"/>
            <a:ext cx="1425233" cy="864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05319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D272151-11F3-4AD8-A8BF-20B743736C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125" y="365125"/>
            <a:ext cx="10515600" cy="1086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C4C77B1-435C-4B82-B766-3639C8654E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125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3F4A397-2E1C-4C8F-ABE0-F433670B30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Co Headline Light" panose="020B0303060202020204" pitchFamily="34" charset="0"/>
                <a:cs typeface="Co Headline Light" panose="020B0303060202020204" pitchFamily="34" charset="0"/>
              </a:defRPr>
            </a:lvl1pPr>
          </a:lstStyle>
          <a:p>
            <a:pPr algn="l"/>
            <a:r>
              <a:rPr lang="de-DE"/>
              <a:t>D. Southwick  -  21.3.2022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C829252-B6DD-4BDC-AACB-A528ABB69B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Co Headline Light" panose="020B0303060202020204" pitchFamily="34" charset="0"/>
                <a:cs typeface="Co Headline Light" panose="020B0303060202020204" pitchFamily="34" charset="0"/>
              </a:defRPr>
            </a:lvl1pPr>
          </a:lstStyle>
          <a:p>
            <a:fld id="{82C268DC-37EC-4D43-B668-9C3DD56049CF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0037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1" r:id="rId4"/>
    <p:sldLayoutId id="2147483652" r:id="rId5"/>
    <p:sldLayoutId id="2147483653" r:id="rId6"/>
    <p:sldLayoutId id="2147483654" r:id="rId7"/>
    <p:sldLayoutId id="2147483658" r:id="rId8"/>
    <p:sldLayoutId id="2147483659" r:id="rId9"/>
    <p:sldLayoutId id="2147483655" r:id="rId10"/>
    <p:sldLayoutId id="214748365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Co Headline Light" panose="020B0303060202020204" pitchFamily="34" charset="0"/>
          <a:ea typeface="+mj-ea"/>
          <a:cs typeface="Co Headline Light" panose="020B030306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SzPct val="65000"/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Segoe UI Semilight" panose="020B0402040204020203" pitchFamily="34" charset="0"/>
          <a:ea typeface="+mn-ea"/>
          <a:cs typeface="Segoe UI Semilight" panose="020B04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hep-benchmarks/hep-benchmark-suite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948465/contributions/4323950/attachments/2246517/3810058/vCHEP21-DSouthwick.pdf" TargetMode="Externa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vidia.com/en-us/data-center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darshan-hpc/darshan" TargetMode="External"/><Relationship Id="rId4" Type="http://schemas.openxmlformats.org/officeDocument/2006/relationships/hyperlink" Target="https://github.com/hpc/io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E4DD52-E12C-4B86-A67A-C28C77CBD55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HEP Benchmarking on HPC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4C4F8E97-D542-4E17-9715-F993D3E13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19750"/>
            <a:ext cx="9144000" cy="1495250"/>
          </a:xfrm>
        </p:spPr>
        <p:txBody>
          <a:bodyPr>
            <a:normAutofit/>
          </a:bodyPr>
          <a:lstStyle/>
          <a:p>
            <a:r>
              <a:rPr lang="de-DE" dirty="0"/>
              <a:t>David Southwick, Maria Girone, Eric Wulff, Eduard Cuba</a:t>
            </a:r>
          </a:p>
          <a:p>
            <a:r>
              <a:rPr lang="de-DE" i="1" dirty="0"/>
              <a:t>In </a:t>
            </a:r>
            <a:r>
              <a:rPr lang="de-DE" i="1" dirty="0" err="1"/>
              <a:t>collaboration</a:t>
            </a:r>
            <a:r>
              <a:rPr lang="de-DE" i="1" dirty="0"/>
              <a:t> </a:t>
            </a:r>
            <a:r>
              <a:rPr lang="de-DE" i="1" dirty="0" err="1"/>
              <a:t>with</a:t>
            </a:r>
            <a:r>
              <a:rPr lang="de-DE" i="1" dirty="0"/>
              <a:t> </a:t>
            </a:r>
            <a:r>
              <a:rPr lang="de-DE" i="1" dirty="0" err="1"/>
              <a:t>HEPiX</a:t>
            </a:r>
            <a:r>
              <a:rPr lang="de-DE" i="1" dirty="0"/>
              <a:t> Benchmarking </a:t>
            </a:r>
            <a:r>
              <a:rPr lang="de-DE" i="1" dirty="0" err="1"/>
              <a:t>working</a:t>
            </a:r>
            <a:r>
              <a:rPr lang="de-DE" i="1" dirty="0"/>
              <a:t> </a:t>
            </a:r>
            <a:r>
              <a:rPr lang="de-DE" i="1" dirty="0" err="1"/>
              <a:t>group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1343779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CED07F-79B4-426D-B88B-8CDD5100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Background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AAF263-766F-4BEF-BBC4-2C3D0C5DB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Efficient exploitation of HPC resources presents unique challenges. Scaling workload execution adds layers of complexity not captured in traditional compute environments</a:t>
            </a:r>
          </a:p>
          <a:p>
            <a:r>
              <a:rPr lang="en-US" dirty="0"/>
              <a:t>Permissions:</a:t>
            </a:r>
          </a:p>
          <a:p>
            <a:pPr lvl="1"/>
            <a:r>
              <a:rPr lang="en-US" dirty="0"/>
              <a:t>Environment (containerization helps)</a:t>
            </a:r>
          </a:p>
          <a:p>
            <a:pPr lvl="1"/>
            <a:r>
              <a:rPr lang="en-US" dirty="0"/>
              <a:t>Monitoring (I/O, network, performance bottlenecks,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/>
              <a:t>Connectivity:</a:t>
            </a:r>
          </a:p>
          <a:p>
            <a:pPr lvl="1"/>
            <a:r>
              <a:rPr lang="en-US" dirty="0"/>
              <a:t>isolated worker nodes</a:t>
            </a:r>
          </a:p>
          <a:p>
            <a:pPr lvl="1"/>
            <a:r>
              <a:rPr lang="en-US" dirty="0"/>
              <a:t>site connectivity (big data ingress/egress)</a:t>
            </a:r>
          </a:p>
          <a:p>
            <a:pPr marL="0" indent="0">
              <a:buNone/>
            </a:pPr>
            <a:r>
              <a:rPr lang="en-US" dirty="0"/>
              <a:t>To successfully exploit HPC resources we need to understand efficiency both in terms of compute and data access.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F75CBF3-FFE2-4FBE-880B-A535FACE62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7D2917-AE7D-4729-ACC5-802D4ED14F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85190" y="6446613"/>
            <a:ext cx="4114800" cy="365125"/>
          </a:xfrm>
        </p:spPr>
        <p:txBody>
          <a:bodyPr/>
          <a:lstStyle/>
          <a:p>
            <a:pPr algn="l"/>
            <a:r>
              <a:rPr lang="de-DE"/>
              <a:t>D. Southwick  -  21.3.2022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75247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09E032-06D1-4244-8099-D948F7430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Context: Benchmarking at CERN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8B1E0-B6D4-0A43-9802-20DF7D4CE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6" y="1825625"/>
            <a:ext cx="7161742" cy="4351338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HEP Benchmark Suite: A benchmark orchestrator &amp; reporting tool. </a:t>
            </a:r>
          </a:p>
          <a:p>
            <a:pPr marL="0" indent="0">
              <a:buNone/>
            </a:pPr>
            <a:r>
              <a:rPr lang="en-CH" dirty="0"/>
              <a:t>Executes an array of user-defined benchmarks &amp; metadata collection</a:t>
            </a:r>
          </a:p>
          <a:p>
            <a:pPr marL="0" indent="0">
              <a:buNone/>
            </a:pPr>
            <a:r>
              <a:rPr lang="en-CH" dirty="0"/>
              <a:t>Refactored for HPC:</a:t>
            </a:r>
          </a:p>
          <a:p>
            <a:r>
              <a:rPr lang="en-CH" dirty="0"/>
              <a:t>Minimal dependencies (Python3 + OCI container)</a:t>
            </a:r>
          </a:p>
          <a:p>
            <a:r>
              <a:rPr lang="en-CH" dirty="0"/>
              <a:t>Automated result reporting (AMQ/Elastic)</a:t>
            </a:r>
          </a:p>
          <a:p>
            <a:r>
              <a:rPr lang="en-CH" dirty="0"/>
              <a:t>Scheduler agnostic, unprivileged</a:t>
            </a:r>
          </a:p>
          <a:p>
            <a:r>
              <a:rPr lang="en-CH" dirty="0"/>
              <a:t>Easily extendable to other sciences!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A0AEA6-87F4-1D4E-BD3E-566173F642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AC005-2B54-AB4B-8569-3DAA3D77CD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21.3.2022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AFE7DD51-83A3-3846-B5B8-D8B9105BC7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664" y="1667725"/>
            <a:ext cx="4191000" cy="425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2AF7C7-025A-E04B-89F9-8733DCDD13BD}"/>
              </a:ext>
            </a:extLst>
          </p:cNvPr>
          <p:cNvSpPr txBox="1"/>
          <p:nvPr/>
        </p:nvSpPr>
        <p:spPr>
          <a:xfrm>
            <a:off x="6256866" y="6003960"/>
            <a:ext cx="5935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https://gitlab.cern.ch/hep-benchmarks/hep-benchmark-suite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1610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F6A42-8F40-C9DB-EF6E-56ED6E502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Successes at HPC centers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602E74-575B-D1C5-6F57-96A8E33E2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7042603" cy="4351338"/>
          </a:xfrm>
        </p:spPr>
        <p:txBody>
          <a:bodyPr/>
          <a:lstStyle/>
          <a:p>
            <a:pPr marL="0" indent="0">
              <a:buNone/>
            </a:pPr>
            <a:r>
              <a:rPr lang="en-CH" dirty="0"/>
              <a:t>HEPscore (executed by the HEP-Benchmark-Suite) has already been used for large scale deployments and studies at HPC sites:</a:t>
            </a:r>
          </a:p>
          <a:p>
            <a:r>
              <a:rPr lang="en-CH" dirty="0"/>
              <a:t>Initial experiences from vCHEP’21</a:t>
            </a:r>
          </a:p>
          <a:p>
            <a:r>
              <a:rPr lang="en-CH" dirty="0"/>
              <a:t>200,000-core campaign with Run-2 production WLs</a:t>
            </a:r>
          </a:p>
          <a:p>
            <a:r>
              <a:rPr lang="en-CH" dirty="0"/>
              <a:t>Scale studies of new/upcoming AMD cpus</a:t>
            </a:r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endParaRPr lang="en-CH" dirty="0"/>
          </a:p>
          <a:p>
            <a:pPr lvl="1"/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7784AC-DB25-F9B1-BFF7-DE291E36947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F2CA4A-5B25-4544-B729-155E520E316F}" type="slidenum">
              <a:rPr lang="en-CH" smtClean="0"/>
              <a:t>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A38C1D-D89F-77F4-3D3B-BF49DC5AF6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D.Southwick - HEPscore workshop 2022</a:t>
            </a:r>
            <a:endParaRPr lang="en-CH"/>
          </a:p>
        </p:txBody>
      </p:sp>
      <p:pic>
        <p:nvPicPr>
          <p:cNvPr id="11" name="Picture 10" descr="Graphical user interface, text, application, website&#10;&#10;Description automatically generated">
            <a:extLst>
              <a:ext uri="{FF2B5EF4-FFF2-40B4-BE49-F238E27FC236}">
                <a16:creationId xmlns:a16="http://schemas.microsoft.com/office/drawing/2014/main" id="{DE0DD1E8-5F38-2B3D-2031-797737E65C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7728" y="902454"/>
            <a:ext cx="4784272" cy="2686204"/>
          </a:xfrm>
          <a:prstGeom prst="rect">
            <a:avLst/>
          </a:prstGeom>
        </p:spPr>
      </p:pic>
      <p:pic>
        <p:nvPicPr>
          <p:cNvPr id="13" name="Picture 1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BE830EB-16E8-C206-C170-6A076D3DD8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7728" y="3704882"/>
            <a:ext cx="4784272" cy="268620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82173A7-0564-0137-F827-51607D1FC9EA}"/>
              </a:ext>
            </a:extLst>
          </p:cNvPr>
          <p:cNvSpPr txBox="1"/>
          <p:nvPr/>
        </p:nvSpPr>
        <p:spPr>
          <a:xfrm>
            <a:off x="7998773" y="6446613"/>
            <a:ext cx="36021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>
                <a:hlinkClick r:id="rId5"/>
              </a:rPr>
              <a:t>See vCHEP’21 presentation for full details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154713738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B242D-AA6C-9584-2693-6461FC2E2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What’s new?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A9B2E-8DA5-F4C0-207F-4CC6B4019B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CH" dirty="0"/>
              <a:t>First look of run3 workloads -  many with heterogenous architectures!</a:t>
            </a:r>
          </a:p>
          <a:p>
            <a:r>
              <a:rPr lang="en-CH" dirty="0"/>
              <a:t>First ARM, IBM POWER, GPU development workloads</a:t>
            </a:r>
          </a:p>
          <a:p>
            <a:r>
              <a:rPr lang="en-CH" dirty="0"/>
              <a:t>GPU </a:t>
            </a:r>
            <a:r>
              <a:rPr lang="en-CH" i="1" dirty="0"/>
              <a:t>vs</a:t>
            </a:r>
            <a:r>
              <a:rPr lang="en-CH" dirty="0"/>
              <a:t> CPU </a:t>
            </a:r>
            <a:r>
              <a:rPr lang="en-CH" i="1" dirty="0"/>
              <a:t>vs</a:t>
            </a:r>
            <a:r>
              <a:rPr lang="en-CH" dirty="0"/>
              <a:t> GPU+CPU benchmarking studies</a:t>
            </a:r>
          </a:p>
          <a:p>
            <a:r>
              <a:rPr lang="en-CH" dirty="0"/>
              <a:t>Heterogenous partition studies (ARM+GPU, POWER+GPU, etc)</a:t>
            </a:r>
          </a:p>
          <a:p>
            <a:r>
              <a:rPr lang="en-CH" dirty="0"/>
              <a:t>ML / AI workload development (MPI scaled to ~200 GPUs)</a:t>
            </a:r>
          </a:p>
          <a:p>
            <a:pPr marL="0" indent="0">
              <a:buNone/>
            </a:pPr>
            <a:r>
              <a:rPr lang="en-CH" dirty="0"/>
              <a:t>Quality-of-Life updates:</a:t>
            </a:r>
          </a:p>
          <a:p>
            <a:r>
              <a:rPr lang="en-CH" dirty="0"/>
              <a:t>Batch uploading (post-run: supports “secure” worker nodes)</a:t>
            </a:r>
          </a:p>
          <a:p>
            <a:r>
              <a:rPr lang="en-CH" dirty="0"/>
              <a:t>GPU / accelerator meta-data inclusion</a:t>
            </a:r>
          </a:p>
          <a:p>
            <a:r>
              <a:rPr lang="en-CH" dirty="0"/>
              <a:t>CVMFS-attached benchmarking campaigns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BCEACC-CD59-887A-9247-4380351F12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D.Southwick - HEPscore workshop 2022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603FD9-B351-5B8B-46A9-0784CB29860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5F2CA4A-5B25-4544-B729-155E520E316F}" type="slidenum">
              <a:rPr lang="en-CH" smtClean="0"/>
              <a:t>5</a:t>
            </a:fld>
            <a:endParaRPr lang="en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0291C9-F794-ECC6-C7FA-053EAB26AE14}"/>
              </a:ext>
            </a:extLst>
          </p:cNvPr>
          <p:cNvSpPr txBox="1"/>
          <p:nvPr/>
        </p:nvSpPr>
        <p:spPr>
          <a:xfrm>
            <a:off x="2515092" y="6015056"/>
            <a:ext cx="59844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b="1" dirty="0"/>
              <a:t>Thank you </a:t>
            </a:r>
            <a:r>
              <a:rPr lang="en-CH" dirty="0"/>
              <a:t>to all partner HPC sites enabling this work!</a:t>
            </a:r>
          </a:p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44D6A4-029F-AB4E-36FE-E4597BBF20E8}"/>
              </a:ext>
            </a:extLst>
          </p:cNvPr>
          <p:cNvSpPr txBox="1"/>
          <p:nvPr/>
        </p:nvSpPr>
        <p:spPr>
          <a:xfrm>
            <a:off x="8101206" y="4866322"/>
            <a:ext cx="39680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i="1" u="sng" dirty="0"/>
              <a:t>Typical HPC single node resources:</a:t>
            </a:r>
          </a:p>
          <a:p>
            <a:r>
              <a:rPr lang="en-CH" dirty="0"/>
              <a:t>2x AMD EPYC: 	256 threads</a:t>
            </a:r>
          </a:p>
          <a:p>
            <a:r>
              <a:rPr lang="en-CH" dirty="0"/>
              <a:t>4x Nvidia V100: 	20,480 cuda cores</a:t>
            </a:r>
          </a:p>
          <a:p>
            <a:r>
              <a:rPr lang="en-CH" dirty="0"/>
              <a:t>4x Nvidia A100: 	27,648 cuda cores</a:t>
            </a:r>
          </a:p>
          <a:p>
            <a:r>
              <a:rPr lang="en-CH" i="1" dirty="0"/>
              <a:t>4x Nvidia H100: 	67,584 cuda cores*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5F6894-9155-546F-E707-6FC011BE0F65}"/>
              </a:ext>
            </a:extLst>
          </p:cNvPr>
          <p:cNvSpPr txBox="1"/>
          <p:nvPr/>
        </p:nvSpPr>
        <p:spPr>
          <a:xfrm>
            <a:off x="8101206" y="6473046"/>
            <a:ext cx="26289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* </a:t>
            </a:r>
            <a:r>
              <a:rPr lang="en-GB" sz="900" dirty="0">
                <a:hlinkClick r:id="rId2"/>
              </a:rPr>
              <a:t>https://www.nvidia.com/en-us/data-center</a:t>
            </a:r>
            <a:r>
              <a:rPr lang="en-GB" sz="900" dirty="0"/>
              <a:t> </a:t>
            </a:r>
            <a:endParaRPr lang="en-CH" sz="900" dirty="0"/>
          </a:p>
        </p:txBody>
      </p:sp>
    </p:spTree>
    <p:extLst>
      <p:ext uri="{BB962C8B-B14F-4D97-AF65-F5344CB8AC3E}">
        <p14:creationId xmlns:p14="http://schemas.microsoft.com/office/powerpoint/2010/main" val="387409391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0CAEE-3D7D-7B48-8E68-A1FD5D2F3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5E1A4-E1C2-CC4B-A72D-505E0025D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HEP already benchmarking on HPC in heterogeneous partitions</a:t>
            </a:r>
          </a:p>
          <a:p>
            <a:r>
              <a:rPr lang="en-US" dirty="0"/>
              <a:t>Automated reporting enables analysis for developers &amp; operators</a:t>
            </a:r>
          </a:p>
          <a:p>
            <a:r>
              <a:rPr lang="en-US" dirty="0"/>
              <a:t>First ML/AI workloads as repeatable benchmark</a:t>
            </a:r>
          </a:p>
          <a:p>
            <a:pPr lvl="1"/>
            <a:r>
              <a:rPr lang="en-US" dirty="0"/>
              <a:t>Containerized in similar manner to traditional CPU benchmarks</a:t>
            </a:r>
          </a:p>
          <a:p>
            <a:pPr lvl="1"/>
            <a:r>
              <a:rPr lang="en-US" dirty="0"/>
              <a:t>Support (multi) GPU accelerators for training/tuning</a:t>
            </a:r>
          </a:p>
          <a:p>
            <a:pPr lvl="1"/>
            <a:r>
              <a:rPr lang="en-US" dirty="0"/>
              <a:t>Examine events/second processed (same metric as </a:t>
            </a:r>
            <a:r>
              <a:rPr lang="en-US" dirty="0" err="1"/>
              <a:t>HEPiX</a:t>
            </a:r>
            <a:r>
              <a:rPr lang="en-US" dirty="0"/>
              <a:t> CPU jobs)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First benchmarks of HPC “support” services</a:t>
            </a:r>
          </a:p>
          <a:p>
            <a:pPr lvl="1"/>
            <a:r>
              <a:rPr lang="en-US" dirty="0"/>
              <a:t>Characterize I/O requirements for generalized workflows</a:t>
            </a:r>
          </a:p>
          <a:p>
            <a:pPr lvl="1"/>
            <a:r>
              <a:rPr lang="en-US" dirty="0"/>
              <a:t>Development work to increase granularity of characterization</a:t>
            </a:r>
          </a:p>
          <a:p>
            <a:pPr lvl="1"/>
            <a:r>
              <a:rPr lang="en-US" dirty="0"/>
              <a:t>Automate profile generation (as much as reasonable)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06875D-1788-E64A-ACF8-7300D3CA79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F4D45-9B21-7342-AA8D-533810BC08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21.3.2022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89323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9B384C02-5231-DB90-BA99-9AF60C2E9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567" y="3331324"/>
            <a:ext cx="4818449" cy="1262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7AE4A71-1E1E-0C31-6812-43514D5935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9881" y="3916954"/>
            <a:ext cx="5210434" cy="67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5BB5167-241E-6FA5-2CA5-6F5900DD4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55" y="4947828"/>
            <a:ext cx="2349500" cy="104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80148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>
            <a:extLst>
              <a:ext uri="{FF2B5EF4-FFF2-40B4-BE49-F238E27FC236}">
                <a16:creationId xmlns:a16="http://schemas.microsoft.com/office/drawing/2014/main" id="{872EB03A-CF14-DB4C-85CD-12F8F1B960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989" y="4841941"/>
            <a:ext cx="3210011" cy="146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29B177AF-A46E-8846-97C3-BC9F26AE1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1918" y="843724"/>
            <a:ext cx="4670082" cy="590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D3C564-4239-F141-AD4C-99B16EEE1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</a:t>
            </a:r>
            <a:r>
              <a:rPr lang="en-CH" dirty="0"/>
              <a:t>orkload I/O benchmark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C334EB-A5FF-B14A-932C-CC01C0C703F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2C268DC-37EC-4D43-B668-9C3DD56049CF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8743E2-9D26-744D-B461-4D4BDC07E6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>
                <a:solidFill>
                  <a:schemeClr val="bg2">
                    <a:lumMod val="50000"/>
                  </a:schemeClr>
                </a:solidFill>
              </a:rPr>
              <a:t>D. Southwick  -  21.3.2022</a:t>
            </a:r>
            <a:endParaRPr lang="de-DE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441D73A-87EE-664D-B70C-9EABEF6CCA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125" y="1825625"/>
            <a:ext cx="715679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Problem: Unclear how many data-driven workloads a given site may support without bottleneck shared resources</a:t>
            </a:r>
          </a:p>
          <a:p>
            <a:pPr fontAlgn="base"/>
            <a:r>
              <a:rPr lang="en-GB" sz="2000" dirty="0"/>
              <a:t>Development of a </a:t>
            </a:r>
            <a:r>
              <a:rPr lang="en-GB" sz="2000" i="1" dirty="0"/>
              <a:t>workload I/O benchmark</a:t>
            </a:r>
            <a:endParaRPr lang="en-GB" sz="2000" dirty="0"/>
          </a:p>
          <a:p>
            <a:pPr fontAlgn="base"/>
            <a:r>
              <a:rPr lang="en-GB" sz="2000" dirty="0"/>
              <a:t>tune to the </a:t>
            </a:r>
            <a:r>
              <a:rPr lang="en-GB" sz="2000" b="1" dirty="0"/>
              <a:t>I/O patterns of real workloads</a:t>
            </a:r>
            <a:r>
              <a:rPr lang="en-GB" sz="2000" dirty="0"/>
              <a:t> to better inform reasonable scaling capabilities at a given HPC site </a:t>
            </a:r>
          </a:p>
          <a:p>
            <a:pPr fontAlgn="base"/>
            <a:r>
              <a:rPr lang="en-GB" sz="2000" dirty="0"/>
              <a:t>More representative than sequential throughput metrics</a:t>
            </a:r>
          </a:p>
          <a:p>
            <a:pPr fontAlgn="base"/>
            <a:r>
              <a:rPr lang="en-GB" sz="2000" dirty="0"/>
              <a:t>Uncover </a:t>
            </a:r>
            <a:r>
              <a:rPr lang="en-GB" sz="2000" b="1" dirty="0"/>
              <a:t>I/O bottlenecks</a:t>
            </a:r>
            <a:r>
              <a:rPr lang="en-GB" sz="2000" dirty="0"/>
              <a:t> (excessive file opens, read patterns, cache issues)</a:t>
            </a:r>
          </a:p>
          <a:p>
            <a:pPr fontAlgn="base"/>
            <a:r>
              <a:rPr lang="en-GB" sz="2000" dirty="0"/>
              <a:t>Under development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A129DEF-C0B8-6849-B376-161D82C603FE}"/>
              </a:ext>
            </a:extLst>
          </p:cNvPr>
          <p:cNvSpPr txBox="1"/>
          <p:nvPr/>
        </p:nvSpPr>
        <p:spPr>
          <a:xfrm>
            <a:off x="518641" y="5097733"/>
            <a:ext cx="2283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HPC workload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E970876-DC0C-D749-9B44-987BE1979CC1}"/>
              </a:ext>
            </a:extLst>
          </p:cNvPr>
          <p:cNvSpPr txBox="1"/>
          <p:nvPr/>
        </p:nvSpPr>
        <p:spPr>
          <a:xfrm>
            <a:off x="6252730" y="5005400"/>
            <a:ext cx="19779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/>
              <a:t>IoR</a:t>
            </a:r>
            <a:endParaRPr lang="en-US" sz="2000" b="1" dirty="0"/>
          </a:p>
          <a:p>
            <a:pPr algn="ctr"/>
            <a:r>
              <a:rPr lang="en-US" sz="2000" b="1" dirty="0"/>
              <a:t>HPC benchmarks</a:t>
            </a:r>
          </a:p>
        </p:txBody>
      </p:sp>
      <p:sp>
        <p:nvSpPr>
          <p:cNvPr id="13" name="Bent Up Arrow 12">
            <a:extLst>
              <a:ext uri="{FF2B5EF4-FFF2-40B4-BE49-F238E27FC236}">
                <a16:creationId xmlns:a16="http://schemas.microsoft.com/office/drawing/2014/main" id="{D5523EA4-1DA7-5F43-8304-2418FAA8D945}"/>
              </a:ext>
            </a:extLst>
          </p:cNvPr>
          <p:cNvSpPr/>
          <p:nvPr/>
        </p:nvSpPr>
        <p:spPr>
          <a:xfrm rot="5400000">
            <a:off x="2459228" y="5388316"/>
            <a:ext cx="431800" cy="73492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923FE09F-0460-074D-ABEE-A6F78B301450}"/>
              </a:ext>
            </a:extLst>
          </p:cNvPr>
          <p:cNvSpPr/>
          <p:nvPr/>
        </p:nvSpPr>
        <p:spPr>
          <a:xfrm>
            <a:off x="6096000" y="5741523"/>
            <a:ext cx="643467" cy="2624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62F4DE-271D-1A41-9F10-57A0652180D5}"/>
              </a:ext>
            </a:extLst>
          </p:cNvPr>
          <p:cNvSpPr txBox="1"/>
          <p:nvPr/>
        </p:nvSpPr>
        <p:spPr>
          <a:xfrm>
            <a:off x="3503573" y="6289702"/>
            <a:ext cx="4117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4"/>
              </a:rPr>
              <a:t>https://github.com/hpc/ior</a:t>
            </a:r>
            <a:r>
              <a:rPr lang="en-US" sz="1400" dirty="0"/>
              <a:t> </a:t>
            </a:r>
          </a:p>
          <a:p>
            <a:r>
              <a:rPr lang="en-US" sz="1400" dirty="0">
                <a:hlinkClick r:id="rId5"/>
              </a:rPr>
              <a:t>https://github.com/darshan-hpc/darshan</a:t>
            </a:r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226358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Office">
  <a:themeElements>
    <a:clrScheme name="RAISE">
      <a:dk1>
        <a:srgbClr val="575757"/>
      </a:dk1>
      <a:lt1>
        <a:sysClr val="window" lastClr="FFFFFF"/>
      </a:lt1>
      <a:dk2>
        <a:srgbClr val="000000"/>
      </a:dk2>
      <a:lt2>
        <a:srgbClr val="E7E6E6"/>
      </a:lt2>
      <a:accent1>
        <a:srgbClr val="0087C8"/>
      </a:accent1>
      <a:accent2>
        <a:srgbClr val="1450A0"/>
      </a:accent2>
      <a:accent3>
        <a:srgbClr val="575757"/>
      </a:accent3>
      <a:accent4>
        <a:srgbClr val="FFC000"/>
      </a:accent4>
      <a:accent5>
        <a:srgbClr val="5B9BD5"/>
      </a:accent5>
      <a:accent6>
        <a:srgbClr val="70AD47"/>
      </a:accent6>
      <a:hlink>
        <a:srgbClr val="ED7D3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1-CoE-RAISE-Master" id="{7212DD67-095A-7B48-9855-4EA71CD846DD}" vid="{06E53025-A593-5846-A6F5-CF4C461C7B7E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D690DFCB2ACA4AA9672767BCAE6766" ma:contentTypeVersion="4" ma:contentTypeDescription="Create a new document." ma:contentTypeScope="" ma:versionID="9eb88080935824b7458543a9ecbb0f07">
  <xsd:schema xmlns:xsd="http://www.w3.org/2001/XMLSchema" xmlns:xs="http://www.w3.org/2001/XMLSchema" xmlns:p="http://schemas.microsoft.com/office/2006/metadata/properties" xmlns:ns3="1f11288a-f786-4384-baf7-e16ccf493fd6" targetNamespace="http://schemas.microsoft.com/office/2006/metadata/properties" ma:root="true" ma:fieldsID="21e354e028d2a7a947256c1b4194174e" ns3:_="">
    <xsd:import namespace="1f11288a-f786-4384-baf7-e16ccf493f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11288a-f786-4384-baf7-e16ccf493fd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619861-047A-4525-AF19-1374E82910E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EABF0E3-1122-432C-8F67-1C9BD1BCAF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f11288a-f786-4384-baf7-e16ccf493f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0E4140-548E-4BE7-BA22-BA53FA743BD1}">
  <ds:schemaRefs>
    <ds:schemaRef ds:uri="http://www.w3.org/XML/1998/namespace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elements/1.1/"/>
    <ds:schemaRef ds:uri="1f11288a-f786-4384-baf7-e16ccf493fd6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7924</TotalTime>
  <Words>619</Words>
  <Application>Microsoft Macintosh PowerPoint</Application>
  <PresentationFormat>Widescreen</PresentationFormat>
  <Paragraphs>91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Co Headline Light</vt:lpstr>
      <vt:lpstr>Segoe UI Semilight</vt:lpstr>
      <vt:lpstr>Wingdings</vt:lpstr>
      <vt:lpstr>Office</vt:lpstr>
      <vt:lpstr>HEP Benchmarking on HPC</vt:lpstr>
      <vt:lpstr>Background</vt:lpstr>
      <vt:lpstr>Context: Benchmarking at CERN</vt:lpstr>
      <vt:lpstr>Successes at HPC centers</vt:lpstr>
      <vt:lpstr>What’s new?</vt:lpstr>
      <vt:lpstr>Conclusions</vt:lpstr>
      <vt:lpstr>PowerPoint Presentation</vt:lpstr>
      <vt:lpstr>Workload I/O benchmark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HPC I/O and Benchmarking</dc:title>
  <dc:creator>Southwick, David C</dc:creator>
  <cp:lastModifiedBy>Maria Girone</cp:lastModifiedBy>
  <cp:revision>5</cp:revision>
  <dcterms:created xsi:type="dcterms:W3CDTF">2022-01-25T13:17:43Z</dcterms:created>
  <dcterms:modified xsi:type="dcterms:W3CDTF">2022-09-26T15:45:04Z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0x010100DCD690DFCB2ACA4AA9672767BCAE6766</vt:lpwstr>
  </property>
</Properties>
</file>