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tiff" ContentType="image/tiff"/>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4"/>
  </p:notesMasterIdLst>
  <p:handoutMasterIdLst>
    <p:handoutMasterId r:id="rId35"/>
  </p:handoutMasterIdLst>
  <p:sldIdLst>
    <p:sldId id="307" r:id="rId2"/>
    <p:sldId id="2146850604" r:id="rId3"/>
    <p:sldId id="343" r:id="rId4"/>
    <p:sldId id="2146850577" r:id="rId5"/>
    <p:sldId id="2146850579" r:id="rId6"/>
    <p:sldId id="2146850578" r:id="rId7"/>
    <p:sldId id="2146850593" r:id="rId8"/>
    <p:sldId id="2146850580" r:id="rId9"/>
    <p:sldId id="2146850595" r:id="rId10"/>
    <p:sldId id="2146850598" r:id="rId11"/>
    <p:sldId id="2146850613" r:id="rId12"/>
    <p:sldId id="2146850615" r:id="rId13"/>
    <p:sldId id="2146850617" r:id="rId14"/>
    <p:sldId id="2146850618" r:id="rId15"/>
    <p:sldId id="2146850619" r:id="rId16"/>
    <p:sldId id="2146850614" r:id="rId17"/>
    <p:sldId id="2146850608" r:id="rId18"/>
    <p:sldId id="2146850583" r:id="rId19"/>
    <p:sldId id="1149" r:id="rId20"/>
    <p:sldId id="791" r:id="rId21"/>
    <p:sldId id="2146850611" r:id="rId22"/>
    <p:sldId id="2146850603" r:id="rId23"/>
    <p:sldId id="2146850610" r:id="rId24"/>
    <p:sldId id="1150" r:id="rId25"/>
    <p:sldId id="2146850605" r:id="rId26"/>
    <p:sldId id="1151" r:id="rId27"/>
    <p:sldId id="2146850607" r:id="rId28"/>
    <p:sldId id="2146850601" r:id="rId29"/>
    <p:sldId id="2146850612" r:id="rId30"/>
    <p:sldId id="2146850616" r:id="rId31"/>
    <p:sldId id="821" r:id="rId32"/>
    <p:sldId id="314" r:id="rId33"/>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Albena Bogoeva" initials="AB" lastIdx="2" clrIdx="0">
    <p:extLst>
      <p:ext uri="{19B8F6BF-5375-455C-9EA6-DF929625EA0E}">
        <p15:presenceInfo xmlns:p15="http://schemas.microsoft.com/office/powerpoint/2012/main" userId="952559a0a5042eaf" providerId="Windows Live"/>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6E378C"/>
    <a:srgbClr val="87B919"/>
    <a:srgbClr val="87B918"/>
    <a:srgbClr val="F59600"/>
    <a:srgbClr val="00879A"/>
    <a:srgbClr val="E60032"/>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70"/>
    <p:restoredTop sz="91208"/>
  </p:normalViewPr>
  <p:slideViewPr>
    <p:cSldViewPr snapToGrid="0" snapToObjects="1">
      <p:cViewPr varScale="1">
        <p:scale>
          <a:sx n="131" d="100"/>
          <a:sy n="131" d="100"/>
        </p:scale>
        <p:origin x="728" y="176"/>
      </p:cViewPr>
      <p:guideLst/>
    </p:cSldViewPr>
  </p:slideViewPr>
  <p:outlineViewPr>
    <p:cViewPr>
      <p:scale>
        <a:sx n="33" d="100"/>
        <a:sy n="33" d="100"/>
      </p:scale>
      <p:origin x="0" y="0"/>
    </p:cViewPr>
  </p:outlineViewPr>
  <p:notesTextViewPr>
    <p:cViewPr>
      <p:scale>
        <a:sx n="85" d="100"/>
        <a:sy n="85" d="100"/>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theme" Target="theme/theme1.xml"/><Relationship Id="rId21" Type="http://schemas.openxmlformats.org/officeDocument/2006/relationships/slide" Target="slides/slide20.xml"/><Relationship Id="rId34"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presProps" Target="presProps.xml"/><Relationship Id="rId40"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ommentAuthors" Target="commentAuthor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handoutMaster" Target="handoutMasters/handoutMaster1.xml"/><Relationship Id="rId8" Type="http://schemas.openxmlformats.org/officeDocument/2006/relationships/slide" Target="slides/slide7.xml"/><Relationship Id="rId3" Type="http://schemas.openxmlformats.org/officeDocument/2006/relationships/slide" Target="slides/slide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30/10/2022</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30/10/2022</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3" Type="http://schemas.openxmlformats.org/officeDocument/2006/relationships/hyperlink" Target="https://s3-us-west-1.amazonaws.com/mindset-net-site/FileCenter/3N9I06A4WWO9JUA03NMX.pdf" TargetMode="External"/><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What can you use a hammer for?</a:t>
            </a:r>
          </a:p>
          <a:p>
            <a:endParaRPr lang="en-CH" dirty="0"/>
          </a:p>
          <a:p>
            <a:r>
              <a:rPr lang="en-CH" dirty="0"/>
              <a:t>3 rounds of 15-30 seconds each.</a:t>
            </a:r>
            <a:br>
              <a:rPr lang="en-CH" dirty="0"/>
            </a:br>
            <a:r>
              <a:rPr lang="en-CH" dirty="0"/>
              <a:t>Sharing different rounds at the end.</a:t>
            </a:r>
          </a:p>
        </p:txBody>
      </p:sp>
      <p:sp>
        <p:nvSpPr>
          <p:cNvPr id="4" name="Slide Number Placeholder 3"/>
          <p:cNvSpPr>
            <a:spLocks noGrp="1"/>
          </p:cNvSpPr>
          <p:nvPr>
            <p:ph type="sldNum" sz="quarter" idx="5"/>
          </p:nvPr>
        </p:nvSpPr>
        <p:spPr/>
        <p:txBody>
          <a:bodyPr/>
          <a:lstStyle/>
          <a:p>
            <a:fld id="{9F0B9BA7-E0C3-144E-BB89-74F698A70A79}" type="slidenum">
              <a:rPr lang="en-GB" smtClean="0"/>
              <a:t>3</a:t>
            </a:fld>
            <a:endParaRPr lang="en-GB"/>
          </a:p>
        </p:txBody>
      </p:sp>
    </p:spTree>
    <p:extLst>
      <p:ext uri="{BB962C8B-B14F-4D97-AF65-F5344CB8AC3E}">
        <p14:creationId xmlns:p14="http://schemas.microsoft.com/office/powerpoint/2010/main" val="1895178324"/>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https://</a:t>
            </a:r>
            <a:r>
              <a:rPr lang="en-US" dirty="0" err="1"/>
              <a:t>fs.blog</a:t>
            </a:r>
            <a:r>
              <a:rPr lang="en-US" dirty="0"/>
              <a:t>/2015/03/carol-</a:t>
            </a:r>
            <a:r>
              <a:rPr lang="en-US" dirty="0" err="1"/>
              <a:t>dweck</a:t>
            </a:r>
            <a:r>
              <a:rPr lang="en-US" dirty="0"/>
              <a:t>-mindset/</a:t>
            </a:r>
            <a:br>
              <a:rPr lang="en-US" dirty="0"/>
            </a:br>
            <a:r>
              <a:rPr lang="en-US" dirty="0"/>
              <a:t>https://</a:t>
            </a:r>
            <a:r>
              <a:rPr lang="en-US" dirty="0" err="1"/>
              <a:t>onedublin.org</a:t>
            </a:r>
            <a:r>
              <a:rPr lang="en-US" dirty="0"/>
              <a:t>/2012/06/19/stanford-universitys-carol-dweck-on-the-growth-mindset-and-education/</a:t>
            </a:r>
          </a:p>
          <a:p>
            <a:r>
              <a:rPr lang="en-US" dirty="0"/>
              <a:t>https://</a:t>
            </a:r>
            <a:r>
              <a:rPr lang="en-US" dirty="0" err="1"/>
              <a:t>www.youtube.com</a:t>
            </a:r>
            <a:r>
              <a:rPr lang="en-US" dirty="0"/>
              <a:t>/</a:t>
            </a:r>
            <a:r>
              <a:rPr lang="en-US" dirty="0" err="1"/>
              <a:t>watch?v</a:t>
            </a:r>
            <a:r>
              <a:rPr lang="en-US" dirty="0"/>
              <a:t>=-71zdXCMU6A</a:t>
            </a:r>
          </a:p>
        </p:txBody>
      </p:sp>
      <p:sp>
        <p:nvSpPr>
          <p:cNvPr id="4" name="Slide Number Placeholder 3"/>
          <p:cNvSpPr>
            <a:spLocks noGrp="1"/>
          </p:cNvSpPr>
          <p:nvPr>
            <p:ph type="sldNum" sz="quarter" idx="5"/>
          </p:nvPr>
        </p:nvSpPr>
        <p:spPr/>
        <p:txBody>
          <a:bodyPr/>
          <a:lstStyle/>
          <a:p>
            <a:fld id="{5ADC3F22-D5FA-4E39-BADE-7CAEE57D7486}" type="slidenum">
              <a:rPr lang="en-US" smtClean="0"/>
              <a:t>24</a:t>
            </a:fld>
            <a:endParaRPr lang="en-US"/>
          </a:p>
        </p:txBody>
      </p:sp>
    </p:spTree>
    <p:extLst>
      <p:ext uri="{BB962C8B-B14F-4D97-AF65-F5344CB8AC3E}">
        <p14:creationId xmlns:p14="http://schemas.microsoft.com/office/powerpoint/2010/main" val="20609591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br>
              <a:rPr lang="de-DE" sz="1200" b="0" i="1" kern="1200" dirty="0">
                <a:solidFill>
                  <a:schemeClr val="tx1"/>
                </a:solidFill>
                <a:effectLst/>
                <a:latin typeface="+mn-lt"/>
                <a:ea typeface="+mn-ea"/>
                <a:cs typeface="+mn-cs"/>
              </a:rPr>
            </a:br>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26</a:t>
            </a:fld>
            <a:endParaRPr lang="en-US"/>
          </a:p>
        </p:txBody>
      </p:sp>
    </p:spTree>
    <p:extLst>
      <p:ext uri="{BB962C8B-B14F-4D97-AF65-F5344CB8AC3E}">
        <p14:creationId xmlns:p14="http://schemas.microsoft.com/office/powerpoint/2010/main" val="139100741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27</a:t>
            </a:fld>
            <a:endParaRPr lang="en-US"/>
          </a:p>
        </p:txBody>
      </p:sp>
    </p:spTree>
    <p:extLst>
      <p:ext uri="{BB962C8B-B14F-4D97-AF65-F5344CB8AC3E}">
        <p14:creationId xmlns:p14="http://schemas.microsoft.com/office/powerpoint/2010/main" val="173983101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CH" dirty="0"/>
              <a:t>It’s not about the environment or what is happening arounds us, is about we perceive it and frame it. </a:t>
            </a:r>
          </a:p>
          <a:p>
            <a:endParaRPr lang="en-CH" dirty="0"/>
          </a:p>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How can we best support ourselves and each other in our growth journey? (as a prompt for movement exercise).</a:t>
            </a:r>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28</a:t>
            </a:fld>
            <a:endParaRPr lang="en-GB"/>
          </a:p>
        </p:txBody>
      </p:sp>
    </p:spTree>
    <p:extLst>
      <p:ext uri="{BB962C8B-B14F-4D97-AF65-F5344CB8AC3E}">
        <p14:creationId xmlns:p14="http://schemas.microsoft.com/office/powerpoint/2010/main" val="39274411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CH" dirty="0">
                <a:solidFill>
                  <a:schemeClr val="accent6"/>
                </a:solidFill>
              </a:rPr>
              <a:t>Making the reflection about where each individual stands on the mindset spectrum; where your team stands in the spectrum.</a:t>
            </a:r>
          </a:p>
          <a:p>
            <a:pPr marL="0" marR="0" lvl="0" indent="0" algn="l" defTabSz="914400" rtl="0" eaLnBrk="1" fontAlgn="auto" latinLnBrk="0" hangingPunct="1">
              <a:lnSpc>
                <a:spcPct val="100000"/>
              </a:lnSpc>
              <a:spcBef>
                <a:spcPts val="0"/>
              </a:spcBef>
              <a:spcAft>
                <a:spcPts val="0"/>
              </a:spcAft>
              <a:buClrTx/>
              <a:buSzTx/>
              <a:buFontTx/>
              <a:buNone/>
              <a:tabLst/>
              <a:defRPr/>
            </a:pPr>
            <a:br>
              <a:rPr lang="de-DE" sz="1200" b="0" i="1" kern="1200" dirty="0">
                <a:solidFill>
                  <a:schemeClr val="tx1"/>
                </a:solidFill>
                <a:effectLst/>
                <a:latin typeface="+mn-lt"/>
                <a:ea typeface="+mn-ea"/>
                <a:cs typeface="+mn-cs"/>
              </a:rPr>
            </a:br>
            <a:r>
              <a:rPr lang="en-CH" dirty="0">
                <a:solidFill>
                  <a:schemeClr val="accent6"/>
                </a:solidFill>
              </a:rPr>
              <a:t>Connection to the fact that we will never simply be on the fixed or growth side, it is not linear and we will always be challenged in our personal and professional lives (triggers, team conflitcts, etc).</a:t>
            </a:r>
          </a:p>
          <a:p>
            <a:br>
              <a:rPr lang="de-DE" sz="1200" b="0" i="1" kern="1200" dirty="0">
                <a:solidFill>
                  <a:schemeClr val="tx1"/>
                </a:solidFill>
                <a:effectLst/>
                <a:latin typeface="+mn-lt"/>
                <a:ea typeface="+mn-ea"/>
                <a:cs typeface="+mn-cs"/>
              </a:rPr>
            </a:br>
            <a:r>
              <a:rPr lang="de-DE" sz="1200" b="0" i="1" kern="1200" dirty="0">
                <a:solidFill>
                  <a:schemeClr val="tx1"/>
                </a:solidFill>
                <a:effectLst/>
                <a:latin typeface="+mn-lt"/>
                <a:ea typeface="+mn-ea"/>
                <a:cs typeface="+mn-cs"/>
              </a:rPr>
              <a:t>Icons </a:t>
            </a:r>
            <a:r>
              <a:rPr lang="de-DE" sz="1200" b="0" i="1" kern="1200" dirty="0" err="1">
                <a:solidFill>
                  <a:schemeClr val="tx1"/>
                </a:solidFill>
                <a:effectLst/>
                <a:latin typeface="+mn-lt"/>
                <a:ea typeface="+mn-ea"/>
                <a:cs typeface="+mn-cs"/>
              </a:rPr>
              <a:t>made</a:t>
            </a:r>
            <a:r>
              <a:rPr lang="de-DE" sz="1200" b="0" i="1" kern="1200" dirty="0">
                <a:solidFill>
                  <a:schemeClr val="tx1"/>
                </a:solidFill>
                <a:effectLst/>
                <a:latin typeface="+mn-lt"/>
                <a:ea typeface="+mn-ea"/>
                <a:cs typeface="+mn-cs"/>
              </a:rPr>
              <a:t> </a:t>
            </a:r>
            <a:r>
              <a:rPr lang="de-DE" sz="1200" b="0" i="1" kern="1200" dirty="0" err="1">
                <a:solidFill>
                  <a:schemeClr val="tx1"/>
                </a:solidFill>
                <a:effectLst/>
                <a:latin typeface="+mn-lt"/>
                <a:ea typeface="+mn-ea"/>
                <a:cs typeface="+mn-cs"/>
              </a:rPr>
              <a:t>by</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authors</a:t>
            </a:r>
            <a:r>
              <a:rPr lang="de-DE" sz="1200" b="0" i="1" kern="1200" dirty="0">
                <a:solidFill>
                  <a:schemeClr val="tx1"/>
                </a:solidFill>
                <a:effectLst/>
                <a:latin typeface="+mn-lt"/>
                <a:ea typeface="+mn-ea"/>
                <a:cs typeface="+mn-cs"/>
              </a:rPr>
              <a: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"&gt;</a:t>
            </a:r>
            <a:r>
              <a:rPr lang="de-DE" sz="1200" b="0" i="1" kern="1200" dirty="0" err="1">
                <a:solidFill>
                  <a:schemeClr val="tx1"/>
                </a:solidFill>
                <a:effectLst/>
                <a:latin typeface="+mn-lt"/>
                <a:ea typeface="+mn-ea"/>
                <a:cs typeface="+mn-cs"/>
              </a:rPr>
              <a:t>Smashicons</a:t>
            </a:r>
            <a:r>
              <a:rPr lang="de-DE" sz="1200" b="0" i="1" kern="1200" dirty="0">
                <a:solidFill>
                  <a:schemeClr val="tx1"/>
                </a:solidFill>
                <a:effectLst/>
                <a:latin typeface="+mn-lt"/>
                <a:ea typeface="+mn-ea"/>
                <a:cs typeface="+mn-cs"/>
              </a:rPr>
              <a:t>&lt;/a&gt; </a:t>
            </a:r>
            <a:r>
              <a:rPr lang="de-DE" sz="1200" b="0" i="1" kern="1200" dirty="0" err="1">
                <a:solidFill>
                  <a:schemeClr val="tx1"/>
                </a:solidFill>
                <a:effectLst/>
                <a:latin typeface="+mn-lt"/>
                <a:ea typeface="+mn-ea"/>
                <a:cs typeface="+mn-cs"/>
              </a:rPr>
              <a:t>from</a:t>
            </a:r>
            <a:r>
              <a:rPr lang="de-DE" sz="1200" b="0" i="1" kern="1200" dirty="0">
                <a:solidFill>
                  <a:schemeClr val="tx1"/>
                </a:solidFill>
                <a:effectLst/>
                <a:latin typeface="+mn-lt"/>
                <a:ea typeface="+mn-ea"/>
                <a:cs typeface="+mn-cs"/>
              </a:rPr>
              <a:t> &lt;a </a:t>
            </a:r>
            <a:r>
              <a:rPr lang="de-DE" sz="1200" b="0" i="1" kern="1200" dirty="0" err="1">
                <a:solidFill>
                  <a:schemeClr val="tx1"/>
                </a:solidFill>
                <a:effectLst/>
                <a:latin typeface="+mn-lt"/>
                <a:ea typeface="+mn-ea"/>
                <a:cs typeface="+mn-cs"/>
              </a:rPr>
              <a:t>href</a:t>
            </a:r>
            <a:r>
              <a:rPr lang="de-DE" sz="1200" b="0" i="1" kern="1200" dirty="0">
                <a:solidFill>
                  <a:schemeClr val="tx1"/>
                </a:solidFill>
                <a:effectLst/>
                <a:latin typeface="+mn-lt"/>
                <a:ea typeface="+mn-ea"/>
                <a:cs typeface="+mn-cs"/>
              </a:rPr>
              <a:t>="https://</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 title="</a:t>
            </a:r>
            <a:r>
              <a:rPr lang="de-DE" sz="1200" b="0" i="1" kern="1200" dirty="0" err="1">
                <a:solidFill>
                  <a:schemeClr val="tx1"/>
                </a:solidFill>
                <a:effectLst/>
                <a:latin typeface="+mn-lt"/>
                <a:ea typeface="+mn-ea"/>
                <a:cs typeface="+mn-cs"/>
              </a:rPr>
              <a:t>Flaticon</a:t>
            </a:r>
            <a:r>
              <a:rPr lang="de-DE" sz="1200" b="0" i="1" kern="1200" dirty="0">
                <a:solidFill>
                  <a:schemeClr val="tx1"/>
                </a:solidFill>
                <a:effectLst/>
                <a:latin typeface="+mn-lt"/>
                <a:ea typeface="+mn-ea"/>
                <a:cs typeface="+mn-cs"/>
              </a:rPr>
              <a:t>"&gt; </a:t>
            </a:r>
            <a:r>
              <a:rPr lang="de-DE" sz="1200" b="0" i="1" kern="1200" dirty="0" err="1">
                <a:solidFill>
                  <a:schemeClr val="tx1"/>
                </a:solidFill>
                <a:effectLst/>
                <a:latin typeface="+mn-lt"/>
                <a:ea typeface="+mn-ea"/>
                <a:cs typeface="+mn-cs"/>
              </a:rPr>
              <a:t>www.flaticon.com</a:t>
            </a:r>
            <a:r>
              <a:rPr lang="de-DE" sz="1200" b="0" i="1" kern="1200" dirty="0">
                <a:solidFill>
                  <a:schemeClr val="tx1"/>
                </a:solidFill>
                <a:effectLst/>
                <a:latin typeface="+mn-lt"/>
                <a:ea typeface="+mn-ea"/>
                <a:cs typeface="+mn-cs"/>
              </a:rPr>
              <a:t>&lt;/a&gt;</a:t>
            </a:r>
            <a:endParaRPr lang="en-US" dirty="0"/>
          </a:p>
        </p:txBody>
      </p:sp>
      <p:sp>
        <p:nvSpPr>
          <p:cNvPr id="4" name="Slide Number Placeholder 3"/>
          <p:cNvSpPr>
            <a:spLocks noGrp="1"/>
          </p:cNvSpPr>
          <p:nvPr>
            <p:ph type="sldNum" sz="quarter" idx="5"/>
          </p:nvPr>
        </p:nvSpPr>
        <p:spPr/>
        <p:txBody>
          <a:bodyPr/>
          <a:lstStyle/>
          <a:p>
            <a:fld id="{5ADC3F22-D5FA-4E39-BADE-7CAEE57D7486}" type="slidenum">
              <a:rPr lang="en-US" smtClean="0"/>
              <a:t>29</a:t>
            </a:fld>
            <a:endParaRPr lang="en-US"/>
          </a:p>
        </p:txBody>
      </p:sp>
    </p:spTree>
    <p:extLst>
      <p:ext uri="{BB962C8B-B14F-4D97-AF65-F5344CB8AC3E}">
        <p14:creationId xmlns:p14="http://schemas.microsoft.com/office/powerpoint/2010/main" val="388937494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32</a:t>
            </a:fld>
            <a:endParaRPr lang="en-GB"/>
          </a:p>
        </p:txBody>
      </p:sp>
    </p:spTree>
    <p:extLst>
      <p:ext uri="{BB962C8B-B14F-4D97-AF65-F5344CB8AC3E}">
        <p14:creationId xmlns:p14="http://schemas.microsoft.com/office/powerpoint/2010/main" val="871093628"/>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i="1" dirty="0"/>
              <a:t>Representation can have a strong in</a:t>
            </a:r>
            <a:r>
              <a:rPr lang="en-CH" i="1" dirty="0"/>
              <a:t>􀃗</a:t>
            </a:r>
            <a:r>
              <a:rPr lang="en-GB" i="1" dirty="0" err="1"/>
              <a:t>uence</a:t>
            </a:r>
            <a:r>
              <a:rPr lang="en-GB" i="1" dirty="0"/>
              <a:t> on how easy or hard it is for you to solve problems. One of the</a:t>
            </a:r>
            <a:endParaRPr lang="en-GB" dirty="0"/>
          </a:p>
          <a:p>
            <a:r>
              <a:rPr lang="en-GB" i="1" dirty="0"/>
              <a:t>reasons you have </a:t>
            </a:r>
            <a:r>
              <a:rPr lang="en-GB" i="1" dirty="0" err="1"/>
              <a:t>dif</a:t>
            </a:r>
            <a:r>
              <a:rPr lang="en-CH" i="1" dirty="0"/>
              <a:t>􀃖</a:t>
            </a:r>
            <a:r>
              <a:rPr lang="en-GB" i="1" dirty="0" err="1"/>
              <a:t>culty</a:t>
            </a:r>
            <a:r>
              <a:rPr lang="en-GB" i="1" dirty="0"/>
              <a:t> with certain problems is functional </a:t>
            </a:r>
            <a:r>
              <a:rPr lang="en-CH" i="1" dirty="0"/>
              <a:t>􀃖</a:t>
            </a:r>
            <a:r>
              <a:rPr lang="en-GB" i="1" dirty="0" err="1"/>
              <a:t>xedness</a:t>
            </a:r>
            <a:r>
              <a:rPr lang="en-GB" i="1" dirty="0"/>
              <a:t>. Functional </a:t>
            </a:r>
            <a:r>
              <a:rPr lang="en-CH" i="1" dirty="0"/>
              <a:t>􀃖</a:t>
            </a:r>
            <a:r>
              <a:rPr lang="en-GB" i="1" dirty="0" err="1"/>
              <a:t>xedness</a:t>
            </a:r>
            <a:r>
              <a:rPr lang="en-GB" i="1" dirty="0"/>
              <a:t> refers to the</a:t>
            </a:r>
            <a:endParaRPr lang="en-GB" dirty="0"/>
          </a:p>
          <a:p>
            <a:r>
              <a:rPr lang="en-GB" i="1" dirty="0"/>
              <a:t>tendency to see the functions of different objects, tools and so on in the way you usually use them. For</a:t>
            </a:r>
            <a:endParaRPr lang="en-GB" dirty="0"/>
          </a:p>
          <a:p>
            <a:r>
              <a:rPr lang="en-GB" i="1" dirty="0"/>
              <a:t>example, you normally use hammers to drive nails into wood, but they can just as well serve as</a:t>
            </a:r>
            <a:endParaRPr lang="en-GB" dirty="0"/>
          </a:p>
          <a:p>
            <a:r>
              <a:rPr lang="en-GB" i="1" dirty="0"/>
              <a:t>paperweights, or as doorstops. Having a well-learned use for an object does not only make it easy to decide</a:t>
            </a:r>
            <a:endParaRPr lang="en-GB" dirty="0"/>
          </a:p>
          <a:p>
            <a:r>
              <a:rPr lang="en-GB" i="1" dirty="0"/>
              <a:t>to use that object as a tool for its normal use, it also blocks your ability to see its utility for other purposes;</a:t>
            </a:r>
            <a:endParaRPr lang="en-GB" dirty="0"/>
          </a:p>
          <a:p>
            <a:r>
              <a:rPr lang="en-GB" i="1" dirty="0"/>
              <a:t>you become </a:t>
            </a:r>
            <a:r>
              <a:rPr lang="en-CH" i="1" dirty="0"/>
              <a:t>􀃖</a:t>
            </a:r>
            <a:r>
              <a:rPr lang="en-GB" i="1" dirty="0" err="1"/>
              <a:t>xed</a:t>
            </a:r>
            <a:r>
              <a:rPr lang="en-GB" i="1" dirty="0"/>
              <a:t> on its normal function. Many problems take advantage of this by requiring the </a:t>
            </a:r>
            <a:r>
              <a:rPr lang="en-GB" i="1" dirty="0" err="1"/>
              <a:t>problemsolver</a:t>
            </a:r>
            <a:endParaRPr lang="en-GB" dirty="0"/>
          </a:p>
          <a:p>
            <a:r>
              <a:rPr lang="en-GB" i="1" dirty="0"/>
              <a:t>to use an object in the solution in an unusual way.</a:t>
            </a:r>
            <a:endParaRPr lang="en-GB" dirty="0"/>
          </a:p>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4</a:t>
            </a:fld>
            <a:endParaRPr lang="en-GB"/>
          </a:p>
        </p:txBody>
      </p:sp>
    </p:spTree>
    <p:extLst>
      <p:ext uri="{BB962C8B-B14F-4D97-AF65-F5344CB8AC3E}">
        <p14:creationId xmlns:p14="http://schemas.microsoft.com/office/powerpoint/2010/main" val="416359173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5</a:t>
            </a:fld>
            <a:endParaRPr lang="en-GB"/>
          </a:p>
        </p:txBody>
      </p:sp>
    </p:spTree>
    <p:extLst>
      <p:ext uri="{BB962C8B-B14F-4D97-AF65-F5344CB8AC3E}">
        <p14:creationId xmlns:p14="http://schemas.microsoft.com/office/powerpoint/2010/main" val="323932384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sz="1200" b="0" i="0" kern="1200" dirty="0">
                <a:solidFill>
                  <a:schemeClr val="tx1"/>
                </a:solidFill>
                <a:effectLst/>
                <a:latin typeface="+mn-lt"/>
                <a:ea typeface="+mn-ea"/>
                <a:cs typeface="+mn-cs"/>
              </a:rPr>
              <a:t>Herbert Simon 1957</a:t>
            </a:r>
          </a:p>
          <a:p>
            <a:endParaRPr lang="en-GB" sz="1200" b="0" i="0" kern="1200" dirty="0">
              <a:solidFill>
                <a:schemeClr val="tx1"/>
              </a:solidFill>
              <a:effectLst/>
              <a:latin typeface="+mn-lt"/>
              <a:ea typeface="+mn-ea"/>
              <a:cs typeface="+mn-cs"/>
            </a:endParaRPr>
          </a:p>
          <a:p>
            <a:r>
              <a:rPr lang="en-CH" sz="1200" b="0" i="0" kern="1200" dirty="0">
                <a:solidFill>
                  <a:schemeClr val="tx1"/>
                </a:solidFill>
                <a:effectLst/>
                <a:latin typeface="+mn-lt"/>
                <a:ea typeface="+mn-ea"/>
                <a:cs typeface="+mn-cs"/>
              </a:rPr>
              <a:t>Known and unknown (benefit of being okay with the unknown)</a:t>
            </a:r>
            <a:endParaRPr lang="en-GB" sz="1200" b="0" i="0" kern="1200" dirty="0">
              <a:solidFill>
                <a:schemeClr val="tx1"/>
              </a:solidFill>
              <a:effectLst/>
              <a:latin typeface="+mn-lt"/>
              <a:ea typeface="+mn-ea"/>
              <a:cs typeface="+mn-cs"/>
            </a:endParaRPr>
          </a:p>
        </p:txBody>
      </p:sp>
      <p:sp>
        <p:nvSpPr>
          <p:cNvPr id="4" name="Slide Number Placeholder 3"/>
          <p:cNvSpPr>
            <a:spLocks noGrp="1"/>
          </p:cNvSpPr>
          <p:nvPr>
            <p:ph type="sldNum" sz="quarter" idx="5"/>
          </p:nvPr>
        </p:nvSpPr>
        <p:spPr/>
        <p:txBody>
          <a:bodyPr/>
          <a:lstStyle/>
          <a:p>
            <a:fld id="{9F0B9BA7-E0C3-144E-BB89-74F698A70A79}" type="slidenum">
              <a:rPr lang="en-GB" smtClean="0"/>
              <a:t>8</a:t>
            </a:fld>
            <a:endParaRPr lang="en-GB"/>
          </a:p>
        </p:txBody>
      </p:sp>
    </p:spTree>
    <p:extLst>
      <p:ext uri="{BB962C8B-B14F-4D97-AF65-F5344CB8AC3E}">
        <p14:creationId xmlns:p14="http://schemas.microsoft.com/office/powerpoint/2010/main" val="168592511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18</a:t>
            </a:fld>
            <a:endParaRPr lang="en-GB"/>
          </a:p>
        </p:txBody>
      </p:sp>
    </p:spTree>
    <p:extLst>
      <p:ext uri="{BB962C8B-B14F-4D97-AF65-F5344CB8AC3E}">
        <p14:creationId xmlns:p14="http://schemas.microsoft.com/office/powerpoint/2010/main" val="690265393"/>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dirty="0"/>
              <a:t>“A mindset may be so firmly established that it creates a powerful incentive within these people or groups to continue to adopt or accept prior behaviors, choices, or tools. The latter phenomenon is also sometimes described as mental inertia, "groupthink", and it is often difficult to counteract its effects upon analysis and decision making processes.”</a:t>
            </a:r>
          </a:p>
          <a:p>
            <a:endParaRPr lang="en-US" dirty="0"/>
          </a:p>
          <a:p>
            <a:r>
              <a:rPr lang="en-US" dirty="0"/>
              <a:t>https://</a:t>
            </a:r>
            <a:r>
              <a:rPr lang="en-US" dirty="0" err="1"/>
              <a:t>en.wikipedia.org</a:t>
            </a:r>
            <a:r>
              <a:rPr lang="en-US" dirty="0"/>
              <a:t>/wiki/Mindset#cite_note-2</a:t>
            </a:r>
          </a:p>
        </p:txBody>
      </p:sp>
      <p:sp>
        <p:nvSpPr>
          <p:cNvPr id="4" name="Slide Number Placeholder 3"/>
          <p:cNvSpPr>
            <a:spLocks noGrp="1"/>
          </p:cNvSpPr>
          <p:nvPr>
            <p:ph type="sldNum" sz="quarter" idx="5"/>
          </p:nvPr>
        </p:nvSpPr>
        <p:spPr/>
        <p:txBody>
          <a:bodyPr/>
          <a:lstStyle/>
          <a:p>
            <a:fld id="{5ADC3F22-D5FA-4E39-BADE-7CAEE57D7486}" type="slidenum">
              <a:rPr lang="en-US" smtClean="0"/>
              <a:t>20</a:t>
            </a:fld>
            <a:endParaRPr lang="en-US"/>
          </a:p>
        </p:txBody>
      </p:sp>
    </p:spTree>
    <p:extLst>
      <p:ext uri="{BB962C8B-B14F-4D97-AF65-F5344CB8AC3E}">
        <p14:creationId xmlns:p14="http://schemas.microsoft.com/office/powerpoint/2010/main" val="2491972649"/>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“In a growth mindset, people believe that their most basic abilities can be developed through dedication and hard work—brains and talent are just the starting point. This view creates a love of learning and a resilience that is essential for great accomplishment” (Dweck, 2015).</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21</a:t>
            </a:fld>
            <a:endParaRPr lang="en-GB"/>
          </a:p>
        </p:txBody>
      </p:sp>
    </p:spTree>
    <p:extLst>
      <p:ext uri="{BB962C8B-B14F-4D97-AF65-F5344CB8AC3E}">
        <p14:creationId xmlns:p14="http://schemas.microsoft.com/office/powerpoint/2010/main" val="421672085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000" b="1" i="0" u="none" strike="noStrike" cap="none" normalizeH="0" baseline="0" dirty="0">
                <a:ln>
                  <a:noFill/>
                </a:ln>
                <a:solidFill>
                  <a:schemeClr val="tx1"/>
                </a:solidFill>
                <a:effectLst/>
                <a:latin typeface="Arial" panose="020B0604020202020204" pitchFamily="34" charset="0"/>
              </a:rPr>
              <a:t>Fiske Elementary School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Lexington, Massachusetts</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Download the Fiske Case Study</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8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hlinkClick r:id="rId3"/>
              </a:rPr>
              <a:t>Fiske Case Study.pdf</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(PDF 320 KB)</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School Profile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Fiske Elementary School is a school with 350 students in grades K-5, located in the Metro West suburbs of Boston. Despite its location in an affluent community of Wellesley, Fiske is a diverse school due to its status as a magnet school for the district’s English language learners and its proximity to the town’s low-income housing complex. Hence, Fiske is diverse with respect to socio-economics, language learning, and special education status.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  </a:t>
            </a:r>
            <a:r>
              <a:rPr kumimoji="0" lang="en-CH" altLang="en-CH" sz="126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Case Study of MindsetMaker™</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THE CHALLENGE</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How to best provide student feedback and praise to a diverse student population as a way to encourage greater student effort, resulting in gains in academic achievement.</a:t>
            </a:r>
            <a:endParaRPr kumimoji="0" lang="en-CH" altLang="en-CH" sz="1200" b="0"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Overarching Goals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Fiske School staff wanted to leverage teacher praise to close the achievement gap with high needs students (ELL, SPED, minority populations, and low income).</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Action Plan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The plan started with a small staff-led team who had previously developed and implemented an anti-bullying initiative throughout the school in 2011-12. An incoming principal who had done some preliminary work on growth mindset in another school district embraced this group’s work. Together, the group saw the connections between growth mindset and anti-bullying initiatives, and they decided to share their work with the school.</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first year, in addition to a whole school book study on Mindset, teachers engaged in professional development sessions using components of the LeaderKit™. That first year, the focus was on changing teacher praise from performance-based to effort-based. Teachers practiced changing their language, and were supported by observations and feedback sessions from the principal. Data was collected, and teachers were encouraged by initial results, so they sought out more resources and tools to keep learning and improving.</a:t>
            </a:r>
            <a:br>
              <a:rPr kumimoji="0" lang="en-CH" altLang="en-CH" sz="500" b="0" i="0" u="none" strike="noStrike" cap="none" normalizeH="0" baseline="0" dirty="0">
                <a:ln>
                  <a:noFill/>
                </a:ln>
                <a:solidFill>
                  <a:schemeClr val="tx1"/>
                </a:solidFill>
                <a:effectLst/>
                <a:latin typeface="Arial" panose="020B0604020202020204" pitchFamily="34" charset="0"/>
              </a:rPr>
            </a:b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In the second year, the MindsetMaker™ Online Professional Development course was used to deepen the work. At grade level meetings, in the teachers' lounge, and throughout the hallways, staff discussed and questioned common teaching practices. The schools' new common vocabulary was forged from language presented in the videos, articles, and activities Fiske teachers engaged in with MindsetMaker™. </a:t>
            </a:r>
            <a:br>
              <a:rPr kumimoji="0" lang="en-CH" altLang="en-CH" sz="500" b="0" i="0" u="none" strike="noStrike" cap="none" normalizeH="0" baseline="0" dirty="0">
                <a:ln>
                  <a:noFill/>
                </a:ln>
                <a:solidFill>
                  <a:schemeClr val="tx1"/>
                </a:solidFill>
                <a:effectLst/>
                <a:latin typeface="Arial" panose="020B0604020202020204" pitchFamily="34" charset="0"/>
              </a:rPr>
            </a:br>
            <a:r>
              <a:rPr kumimoji="0" lang="en-CH" altLang="en-CH" sz="500" b="0" i="0" u="none" strike="noStrike" cap="none" normalizeH="0" baseline="0" dirty="0">
                <a:ln>
                  <a:noFill/>
                </a:ln>
                <a:solidFill>
                  <a:schemeClr val="tx1"/>
                </a:solidFill>
                <a:effectLst/>
                <a:latin typeface="Arial" panose="020B0604020202020204" pitchFamily="34" charset="0"/>
              </a:rPr>
              <a:t> </a:t>
            </a: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RESULTS</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  </a:t>
            </a:r>
            <a:r>
              <a:rPr kumimoji="0" lang="en-CH" altLang="en-CH" sz="19500" b="0" i="0" u="none" strike="noStrike" cap="none" normalizeH="0" baseline="0" dirty="0">
                <a:ln>
                  <a:noFill/>
                </a:ln>
                <a:solidFill>
                  <a:schemeClr val="tx1"/>
                </a:solidFill>
                <a:effectLst/>
                <a:latin typeface="Arial" panose="020B0604020202020204" pitchFamily="34" charset="0"/>
              </a:rPr>
              <a:t>        </a:t>
            </a:r>
            <a:r>
              <a:rPr kumimoji="0" lang="en-CH" altLang="en-CH" sz="1200" b="0" i="0" u="none" strike="noStrike" cap="none" normalizeH="0" baseline="0" dirty="0">
                <a:ln>
                  <a:noFill/>
                </a:ln>
                <a:solidFill>
                  <a:schemeClr val="tx1"/>
                </a:solidFill>
                <a:effectLst/>
                <a:latin typeface="Arial" panose="020B0604020202020204" pitchFamily="34" charset="0"/>
              </a:rPr>
              <a:t> </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1200" b="0" i="0" u="none" strike="noStrike" cap="none" normalizeH="0" baseline="0" dirty="0">
                <a:ln>
                  <a:noFill/>
                </a:ln>
                <a:solidFill>
                  <a:schemeClr val="tx1"/>
                </a:solidFill>
                <a:effectLst/>
                <a:latin typeface="Arial" panose="020B0604020202020204" pitchFamily="34" charset="0"/>
              </a:rPr>
              <a:t>Both teacher-reported student growth and standardized test gains were powerful. Student growth percentile in math MCAS scores rose dramatically in 2013 and were maintained in 2014. Typical average growth in the state is 50 points, but in Fiske, student growth percentile was an average of 75.5 and the growth was maintained in 2014 across all fourth and fifth grade students. Just recently in 2016, Fiske learned that they are one of 39 schools that are being commended by the state for "high achievement, high progress or narrowing the proficiency gap."  This means that Fiske made significant progress in moving students to proficiency as indicated by MCAS scores.</a:t>
            </a:r>
          </a:p>
          <a:p>
            <a:pPr marL="0" marR="0" lvl="0" indent="0" algn="l" defTabSz="914400" rtl="0" eaLnBrk="0" fontAlgn="base" latinLnBrk="0" hangingPunct="0">
              <a:lnSpc>
                <a:spcPct val="100000"/>
              </a:lnSpc>
              <a:spcBef>
                <a:spcPct val="0"/>
              </a:spcBef>
              <a:spcAft>
                <a:spcPct val="0"/>
              </a:spcAft>
              <a:buClrTx/>
              <a:buSzTx/>
              <a:buFontTx/>
              <a:buNone/>
              <a:tabLst/>
            </a:pPr>
            <a:endParaRPr kumimoji="0" lang="en-CH" altLang="en-CH" sz="800" b="1" i="0" u="none" strike="noStrike" cap="none" normalizeH="0" baseline="0" dirty="0">
              <a:ln>
                <a:noFill/>
              </a:ln>
              <a:solidFill>
                <a:schemeClr val="tx1"/>
              </a:solidFill>
              <a:effectLst/>
              <a:latin typeface="Arial" panose="020B0604020202020204" pitchFamily="34"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800" b="1" i="0" u="none" strike="noStrike" cap="none" normalizeH="0" baseline="0" dirty="0">
                <a:ln>
                  <a:noFill/>
                </a:ln>
                <a:solidFill>
                  <a:schemeClr val="tx1"/>
                </a:solidFill>
                <a:effectLst/>
                <a:latin typeface="Arial" panose="020B0604020202020204" pitchFamily="34" charset="0"/>
              </a:rPr>
              <a:t>CONCLUSION</a:t>
            </a:r>
          </a:p>
          <a:p>
            <a:pPr marL="0" marR="0" lvl="0" indent="0" algn="l" defTabSz="914400" rtl="0" eaLnBrk="0" fontAlgn="base" latinLnBrk="0" hangingPunct="0">
              <a:lnSpc>
                <a:spcPct val="100000"/>
              </a:lnSpc>
              <a:spcBef>
                <a:spcPct val="0"/>
              </a:spcBef>
              <a:spcAft>
                <a:spcPct val="0"/>
              </a:spcAft>
              <a:buClrTx/>
              <a:buSzTx/>
              <a:buFontTx/>
              <a:buNone/>
              <a:tabLst/>
            </a:pPr>
            <a:r>
              <a:rPr kumimoji="0" lang="en-CH" altLang="en-CH" sz="500" b="0" i="0" u="none" strike="noStrike" cap="none" normalizeH="0" baseline="0" dirty="0">
                <a:ln>
                  <a:noFill/>
                </a:ln>
                <a:solidFill>
                  <a:schemeClr val="tx1"/>
                </a:solidFill>
                <a:effectLst/>
                <a:latin typeface="Arial" panose="020B0604020202020204" pitchFamily="34" charset="0"/>
              </a:rPr>
              <a:t>At Fiske, growth mindset discussions and continued professional development have become part of the school culture. In developing annual teacher goals, teachers often reference a growth mindset as part of their approach. The growth mindset culture has paid off in collegiality, student learning and achievement gains, and in closing the achievement gap.</a:t>
            </a:r>
            <a:endParaRPr kumimoji="0" lang="en-CH" altLang="en-CH" sz="1200" b="0" i="0" u="none" strike="noStrike" cap="none" normalizeH="0" baseline="0" dirty="0">
              <a:ln>
                <a:noFill/>
              </a:ln>
              <a:solidFill>
                <a:schemeClr val="tx1"/>
              </a:solidFill>
              <a:effectLst/>
              <a:latin typeface="Arial" panose="020B0604020202020204" pitchFamily="34" charset="0"/>
            </a:endParaRPr>
          </a:p>
          <a:p>
            <a:endParaRPr lang="en-GB" dirty="0"/>
          </a:p>
          <a:p>
            <a:endParaRPr lang="en-GB" dirty="0"/>
          </a:p>
          <a:p>
            <a:endParaRPr lang="en-GB" dirty="0"/>
          </a:p>
          <a:p>
            <a:r>
              <a:rPr lang="en-GB" dirty="0"/>
              <a:t>https://</a:t>
            </a:r>
            <a:r>
              <a:rPr lang="en-GB" dirty="0" err="1"/>
              <a:t>www.mindsetworks.com</a:t>
            </a:r>
            <a:r>
              <a:rPr lang="en-GB" dirty="0"/>
              <a:t>/science/Case-Studies</a:t>
            </a:r>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22</a:t>
            </a:fld>
            <a:endParaRPr lang="en-GB"/>
          </a:p>
        </p:txBody>
      </p:sp>
    </p:spTree>
    <p:extLst>
      <p:ext uri="{BB962C8B-B14F-4D97-AF65-F5344CB8AC3E}">
        <p14:creationId xmlns:p14="http://schemas.microsoft.com/office/powerpoint/2010/main" val="15901614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CH" dirty="0"/>
          </a:p>
        </p:txBody>
      </p:sp>
      <p:sp>
        <p:nvSpPr>
          <p:cNvPr id="4" name="Slide Number Placeholder 3"/>
          <p:cNvSpPr>
            <a:spLocks noGrp="1"/>
          </p:cNvSpPr>
          <p:nvPr>
            <p:ph type="sldNum" sz="quarter" idx="5"/>
          </p:nvPr>
        </p:nvSpPr>
        <p:spPr/>
        <p:txBody>
          <a:bodyPr/>
          <a:lstStyle/>
          <a:p>
            <a:fld id="{9F0B9BA7-E0C3-144E-BB89-74F698A70A79}" type="slidenum">
              <a:rPr lang="en-GB" smtClean="0"/>
              <a:t>23</a:t>
            </a:fld>
            <a:endParaRPr lang="en-GB"/>
          </a:p>
        </p:txBody>
      </p:sp>
    </p:spTree>
    <p:extLst>
      <p:ext uri="{BB962C8B-B14F-4D97-AF65-F5344CB8AC3E}">
        <p14:creationId xmlns:p14="http://schemas.microsoft.com/office/powerpoint/2010/main" val="17961120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7.xml.rels><?xml version="1.0" encoding="UTF-8" standalone="yes"?>
<Relationships xmlns="http://schemas.openxmlformats.org/package/2006/relationships"><Relationship Id="rId2" Type="http://schemas.openxmlformats.org/officeDocument/2006/relationships/image" Target="../media/image10.emf"/><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a:extLst>
              <a:ext uri="{28A0092B-C50C-407E-A947-70E740481C1C}">
                <a14:useLocalDpi xmlns:a14="http://schemas.microsoft.com/office/drawing/2010/main" val="0"/>
              </a:ext>
            </a:extLst>
          </a:blip>
          <a:srcRect l="39580"/>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userDrawn="1">
  <p:cSld name="COVER">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3146336037"/>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userDrawn="1">
  <p:cSld name="2_1 horizontal photo">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endParaRPr lang="fr-FR" dirty="0"/>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12" name="Espace réservé pour une image  8"/>
          <p:cNvSpPr>
            <a:spLocks noGrp="1"/>
          </p:cNvSpPr>
          <p:nvPr>
            <p:ph type="pic" sz="quarter" idx="13"/>
          </p:nvPr>
        </p:nvSpPr>
        <p:spPr>
          <a:xfrm>
            <a:off x="522000" y="2017528"/>
            <a:ext cx="8099999" cy="1871153"/>
          </a:xfrm>
          <a:pattFill prst="smCheck">
            <a:fgClr>
              <a:schemeClr val="bg2"/>
            </a:fgClr>
            <a:bgClr>
              <a:schemeClr val="bg1"/>
            </a:bgClr>
          </a:pattFill>
        </p:spPr>
        <p:txBody>
          <a:bodyPr anchor="ctr" anchorCtr="0"/>
          <a:lstStyle>
            <a:lvl1pPr algn="ctr">
              <a:defRPr/>
            </a:lvl1pPr>
          </a:lstStyle>
          <a:p>
            <a:r>
              <a:rPr lang="fr-FR"/>
              <a:t>Faire glisser l'image vers l'espace réservé ou cliquer sur l'icône pour l'ajouter</a:t>
            </a:r>
          </a:p>
        </p:txBody>
      </p:sp>
    </p:spTree>
    <p:extLst>
      <p:ext uri="{BB962C8B-B14F-4D97-AF65-F5344CB8AC3E}">
        <p14:creationId xmlns:p14="http://schemas.microsoft.com/office/powerpoint/2010/main" val="315466157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userDrawn="1">
  <p:cSld name="4 vertical photos captions">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a:t>Cliquez et modifiez le titre</a:t>
            </a:r>
          </a:p>
        </p:txBody>
      </p:sp>
      <p:sp>
        <p:nvSpPr>
          <p:cNvPr id="8" name="Espace réservé pour une image  8"/>
          <p:cNvSpPr>
            <a:spLocks noGrp="1"/>
          </p:cNvSpPr>
          <p:nvPr>
            <p:ph type="pic" sz="quarter" idx="13"/>
          </p:nvPr>
        </p:nvSpPr>
        <p:spPr>
          <a:xfrm>
            <a:off x="521494"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4" name="Espace réservé pour une image  8"/>
          <p:cNvSpPr>
            <a:spLocks noGrp="1"/>
          </p:cNvSpPr>
          <p:nvPr>
            <p:ph type="pic" sz="quarter" idx="14"/>
          </p:nvPr>
        </p:nvSpPr>
        <p:spPr>
          <a:xfrm>
            <a:off x="2570478"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5" name="Espace réservé pour une image  8"/>
          <p:cNvSpPr>
            <a:spLocks noGrp="1"/>
          </p:cNvSpPr>
          <p:nvPr>
            <p:ph type="pic" sz="quarter" idx="15"/>
          </p:nvPr>
        </p:nvSpPr>
        <p:spPr>
          <a:xfrm>
            <a:off x="4619463" y="1386840"/>
            <a:ext cx="1953553" cy="2620620"/>
          </a:xfrm>
          <a:pattFill prst="smCheck">
            <a:fgClr>
              <a:schemeClr val="bg2"/>
            </a:fgClr>
            <a:bgClr>
              <a:schemeClr val="bg1"/>
            </a:bgClr>
          </a:pattFill>
        </p:spPr>
        <p:txBody>
          <a:bodyPr anchor="ctr" anchorCtr="0"/>
          <a:lstStyle>
            <a:lvl1pPr algn="ctr">
              <a:defRPr/>
            </a:lvl1pPr>
          </a:lstStyle>
          <a:p>
            <a:endParaRPr lang="fr-FR"/>
          </a:p>
        </p:txBody>
      </p:sp>
      <p:sp>
        <p:nvSpPr>
          <p:cNvPr id="16" name="Espace réservé pour une image  8"/>
          <p:cNvSpPr>
            <a:spLocks noGrp="1"/>
          </p:cNvSpPr>
          <p:nvPr>
            <p:ph type="pic" sz="quarter" idx="16"/>
          </p:nvPr>
        </p:nvSpPr>
        <p:spPr>
          <a:xfrm>
            <a:off x="6668447" y="1386840"/>
            <a:ext cx="1953553" cy="2620620"/>
          </a:xfrm>
          <a:pattFill prst="smCheck">
            <a:fgClr>
              <a:schemeClr val="bg2"/>
            </a:fgClr>
            <a:bgClr>
              <a:schemeClr val="bg1"/>
            </a:bgClr>
          </a:pattFill>
        </p:spPr>
        <p:txBody>
          <a:bodyPr anchor="ctr" anchorCtr="0"/>
          <a:lstStyle>
            <a:lvl1pPr algn="ctr">
              <a:defRPr/>
            </a:lvl1pPr>
          </a:lstStyle>
          <a:p>
            <a:endParaRPr lang="fr-FR"/>
          </a:p>
        </p:txBody>
      </p:sp>
    </p:spTree>
    <p:extLst>
      <p:ext uri="{BB962C8B-B14F-4D97-AF65-F5344CB8AC3E}">
        <p14:creationId xmlns:p14="http://schemas.microsoft.com/office/powerpoint/2010/main" val="1447105918"/>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userDrawn="1">
  <p:cSld name="Picture horizontal full and text">
    <p:spTree>
      <p:nvGrpSpPr>
        <p:cNvPr id="1" name=""/>
        <p:cNvGrpSpPr/>
        <p:nvPr/>
      </p:nvGrpSpPr>
      <p:grpSpPr>
        <a:xfrm>
          <a:off x="0" y="0"/>
          <a:ext cx="0" cy="0"/>
          <a:chOff x="0" y="0"/>
          <a:chExt cx="0" cy="0"/>
        </a:xfrm>
      </p:grpSpPr>
      <p:sp>
        <p:nvSpPr>
          <p:cNvPr id="4" name="Espace réservé de la date 3"/>
          <p:cNvSpPr>
            <a:spLocks noGrp="1"/>
          </p:cNvSpPr>
          <p:nvPr>
            <p:ph type="dt" sz="half" idx="10"/>
          </p:nvPr>
        </p:nvSpPr>
        <p:spPr/>
        <p:txBody>
          <a:bodyPr/>
          <a:lstStyle/>
          <a:p>
            <a:r>
              <a:rPr lang="en-US"/>
              <a:t>8 February 2021</a:t>
            </a:r>
            <a:endParaRPr lang="fr-FR"/>
          </a:p>
        </p:txBody>
      </p:sp>
      <p:sp>
        <p:nvSpPr>
          <p:cNvPr id="5" name="Espace réservé du pied de page 4"/>
          <p:cNvSpPr>
            <a:spLocks noGrp="1"/>
          </p:cNvSpPr>
          <p:nvPr>
            <p:ph type="ftr" sz="quarter" idx="11"/>
          </p:nvPr>
        </p:nvSpPr>
        <p:spPr/>
        <p:txBody>
          <a:bodyPr/>
          <a:lstStyle/>
          <a:p>
            <a:r>
              <a:rPr lang="fr-FR"/>
              <a:t>Presentation United Kingdom</a:t>
            </a:r>
          </a:p>
        </p:txBody>
      </p:sp>
      <p:sp>
        <p:nvSpPr>
          <p:cNvPr id="6" name="Espace réservé du numéro de diapositive 5"/>
          <p:cNvSpPr>
            <a:spLocks noGrp="1"/>
          </p:cNvSpPr>
          <p:nvPr>
            <p:ph type="sldNum" sz="quarter" idx="12"/>
          </p:nvPr>
        </p:nvSpPr>
        <p:spPr/>
        <p:txBody>
          <a:bodyPr/>
          <a:lstStyle/>
          <a:p>
            <a:fld id="{490AA3F6-1618-3548-975A-DD1A2939A246}" type="slidenum">
              <a:rPr lang="fr-FR" smtClean="0"/>
              <a:t>‹#›</a:t>
            </a:fld>
            <a:endParaRPr lang="fr-FR"/>
          </a:p>
        </p:txBody>
      </p:sp>
      <p:sp>
        <p:nvSpPr>
          <p:cNvPr id="7" name="Titre 1"/>
          <p:cNvSpPr>
            <a:spLocks noGrp="1"/>
          </p:cNvSpPr>
          <p:nvPr>
            <p:ph type="title"/>
          </p:nvPr>
        </p:nvSpPr>
        <p:spPr>
          <a:xfrm>
            <a:off x="522000" y="349194"/>
            <a:ext cx="8100000" cy="837637"/>
          </a:xfrm>
        </p:spPr>
        <p:txBody>
          <a:bodyPr/>
          <a:lstStyle/>
          <a:p>
            <a:r>
              <a:rPr lang="fr-FR" dirty="0"/>
              <a:t>Cliquez et modifiez le titre</a:t>
            </a:r>
          </a:p>
        </p:txBody>
      </p:sp>
      <p:sp>
        <p:nvSpPr>
          <p:cNvPr id="12" name="Espace réservé pour une image  8"/>
          <p:cNvSpPr>
            <a:spLocks noGrp="1"/>
          </p:cNvSpPr>
          <p:nvPr>
            <p:ph type="pic" sz="quarter" idx="13"/>
          </p:nvPr>
        </p:nvSpPr>
        <p:spPr>
          <a:xfrm>
            <a:off x="0" y="1604821"/>
            <a:ext cx="9144000" cy="1871153"/>
          </a:xfrm>
          <a:pattFill prst="smCheck">
            <a:fgClr>
              <a:schemeClr val="bg2"/>
            </a:fgClr>
            <a:bgClr>
              <a:schemeClr val="bg1"/>
            </a:bgClr>
          </a:pattFill>
        </p:spPr>
        <p:txBody>
          <a:bodyPr anchor="ctr" anchorCtr="0"/>
          <a:lstStyle>
            <a:lvl1pPr algn="ctr">
              <a:defRPr/>
            </a:lvl1pPr>
          </a:lstStyle>
          <a:p>
            <a:r>
              <a:rPr lang="fr-FR" dirty="0"/>
              <a:t>Faire glisser l'image vers l'espace réservé ou cliquer sur l'icône pour l'ajouter</a:t>
            </a:r>
          </a:p>
        </p:txBody>
      </p:sp>
      <p:sp>
        <p:nvSpPr>
          <p:cNvPr id="8" name="Text Placeholder 5">
            <a:extLst>
              <a:ext uri="{FF2B5EF4-FFF2-40B4-BE49-F238E27FC236}">
                <a16:creationId xmlns:a16="http://schemas.microsoft.com/office/drawing/2014/main" id="{09F7D82C-FF57-0141-BFDD-AE9CB1A13774}"/>
              </a:ext>
            </a:extLst>
          </p:cNvPr>
          <p:cNvSpPr>
            <a:spLocks noGrp="1"/>
          </p:cNvSpPr>
          <p:nvPr>
            <p:ph type="body" sz="quarter" idx="14"/>
          </p:nvPr>
        </p:nvSpPr>
        <p:spPr bwMode="auto">
          <a:xfrm>
            <a:off x="522000" y="3450265"/>
            <a:ext cx="256239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9" name="Text Placeholder 5">
            <a:extLst>
              <a:ext uri="{FF2B5EF4-FFF2-40B4-BE49-F238E27FC236}">
                <a16:creationId xmlns:a16="http://schemas.microsoft.com/office/drawing/2014/main" id="{20783717-29E0-094A-AD75-0A5369D1D891}"/>
              </a:ext>
            </a:extLst>
          </p:cNvPr>
          <p:cNvSpPr>
            <a:spLocks noGrp="1"/>
          </p:cNvSpPr>
          <p:nvPr>
            <p:ph type="body" sz="quarter" idx="15"/>
          </p:nvPr>
        </p:nvSpPr>
        <p:spPr bwMode="auto">
          <a:xfrm>
            <a:off x="3307430" y="3450265"/>
            <a:ext cx="2532777"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
        <p:nvSpPr>
          <p:cNvPr id="10" name="Text Placeholder 5">
            <a:extLst>
              <a:ext uri="{FF2B5EF4-FFF2-40B4-BE49-F238E27FC236}">
                <a16:creationId xmlns:a16="http://schemas.microsoft.com/office/drawing/2014/main" id="{93A3DE1A-904A-5741-98C7-22C9070CBF44}"/>
              </a:ext>
            </a:extLst>
          </p:cNvPr>
          <p:cNvSpPr>
            <a:spLocks noGrp="1"/>
          </p:cNvSpPr>
          <p:nvPr>
            <p:ph type="body" sz="quarter" idx="19"/>
          </p:nvPr>
        </p:nvSpPr>
        <p:spPr bwMode="auto">
          <a:xfrm>
            <a:off x="6063245" y="3450265"/>
            <a:ext cx="2558754" cy="1170383"/>
          </a:xfrm>
          <a:solidFill>
            <a:schemeClr val="accent4"/>
          </a:solidFill>
        </p:spPr>
        <p:txBody>
          <a:bodyPr lIns="72000" anchor="ctr" anchorCtr="0"/>
          <a:lstStyle>
            <a:lvl1pPr algn="ctr">
              <a:defRPr sz="1575">
                <a:solidFill>
                  <a:schemeClr val="bg1"/>
                </a:solidFill>
              </a:defRPr>
            </a:lvl1pPr>
            <a:lvl2pPr algn="ctr">
              <a:defRPr sz="1350">
                <a:solidFill>
                  <a:schemeClr val="bg1"/>
                </a:solidFill>
              </a:defRPr>
            </a:lvl2pPr>
            <a:lvl3pPr algn="ctr">
              <a:defRPr sz="1350">
                <a:solidFill>
                  <a:schemeClr val="bg1"/>
                </a:solidFill>
              </a:defRPr>
            </a:lvl3pPr>
          </a:lstStyle>
          <a:p>
            <a:pPr lvl="0">
              <a:defRPr/>
            </a:pPr>
            <a:r>
              <a:rPr lang="en-US" dirty="0"/>
              <a:t>Edit Master text styles</a:t>
            </a:r>
          </a:p>
        </p:txBody>
      </p:sp>
    </p:spTree>
    <p:extLst>
      <p:ext uri="{BB962C8B-B14F-4D97-AF65-F5344CB8AC3E}">
        <p14:creationId xmlns:p14="http://schemas.microsoft.com/office/powerpoint/2010/main" val="331847359"/>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userDrawn="1">
  <p:cSld name="1_Text Slide 2">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en-US" dirty="0"/>
              <a:t>Slide title</a:t>
            </a:r>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9841" y="1275160"/>
            <a:ext cx="7885509" cy="3430190"/>
          </a:xfrm>
          <a:prstGeom prst="rect">
            <a:avLst/>
          </a:prstGeom>
        </p:spPr>
        <p:txBody>
          <a:bodyPr>
            <a:normAutofit/>
          </a:bodyPr>
          <a:lstStyle>
            <a:lvl1pPr marL="333375" indent="-333375">
              <a:buFont typeface="Wingdings" pitchFamily="2" charset="2"/>
              <a:buChar char="§"/>
              <a:defRPr sz="1800" b="0" i="0">
                <a:latin typeface="Ubuntu" panose="020B0504030602030204" pitchFamily="34" charset="0"/>
              </a:defRPr>
            </a:lvl1pPr>
            <a:lvl2pPr>
              <a:defRPr sz="1500" b="0" i="0">
                <a:latin typeface="Ubuntu" panose="020B0504030602030204" pitchFamily="34" charset="0"/>
              </a:defRPr>
            </a:lvl2pPr>
            <a:lvl3pPr>
              <a:defRPr sz="1350"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CA265FD5-48A0-4A18-B878-47DDE1509927}"/>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D7B85852-DBEA-4A6E-8AB3-9F6FAF09A477}"/>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B55270F8-3EA6-4444-9ED5-E7F529021702}"/>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FBED6D4E-5FCB-4D82-8DBB-276D60B6617B}"/>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3A543F18-19A2-49F5-8E89-D6F5184083A0}"/>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4415470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a:srcRect t="1383" r="1751" b="2346"/>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userDrawn="1">
  <p:cSld name="1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48148"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sz="1350"/>
          </a:p>
        </p:txBody>
      </p:sp>
      <p:sp>
        <p:nvSpPr>
          <p:cNvPr id="4" name="Bildplatzhalter 3">
            <a:extLst>
              <a:ext uri="{FF2B5EF4-FFF2-40B4-BE49-F238E27FC236}">
                <a16:creationId xmlns:a16="http://schemas.microsoft.com/office/drawing/2014/main" id="{8D6A5ADB-4B5A-2640-9F3C-893C04A9CC8A}"/>
              </a:ext>
            </a:extLst>
          </p:cNvPr>
          <p:cNvSpPr>
            <a:spLocks noGrp="1"/>
          </p:cNvSpPr>
          <p:nvPr>
            <p:ph type="pic" sz="quarter" idx="10"/>
          </p:nvPr>
        </p:nvSpPr>
        <p:spPr>
          <a:xfrm>
            <a:off x="628650" y="1470422"/>
            <a:ext cx="5036344" cy="3300413"/>
          </a:xfrm>
        </p:spPr>
        <p:txBody>
          <a:bodyPr/>
          <a:lstStyle/>
          <a:p>
            <a:r>
              <a:rPr lang="en-US"/>
              <a:t>Click icon to add picture</a:t>
            </a:r>
            <a:endParaRPr lang="de-DE"/>
          </a:p>
        </p:txBody>
      </p:sp>
      <p:sp>
        <p:nvSpPr>
          <p:cNvPr id="7" name="Textplatzhalter 6">
            <a:extLst>
              <a:ext uri="{FF2B5EF4-FFF2-40B4-BE49-F238E27FC236}">
                <a16:creationId xmlns:a16="http://schemas.microsoft.com/office/drawing/2014/main" id="{9E548D1C-8200-2E4A-B7D7-C49CC15F00E4}"/>
              </a:ext>
            </a:extLst>
          </p:cNvPr>
          <p:cNvSpPr>
            <a:spLocks noGrp="1"/>
          </p:cNvSpPr>
          <p:nvPr>
            <p:ph type="body" sz="quarter" idx="11" hasCustomPrompt="1"/>
          </p:nvPr>
        </p:nvSpPr>
        <p:spPr>
          <a:xfrm>
            <a:off x="5994673" y="2384268"/>
            <a:ext cx="2593181" cy="2386567"/>
          </a:xfrm>
        </p:spPr>
        <p:txBody>
          <a:bodyPr/>
          <a:lstStyle>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1"/>
            <a:r>
              <a:rPr lang="de-DE" dirty="0" err="1"/>
              <a:t>second</a:t>
            </a:r>
            <a:r>
              <a:rPr lang="de-DE" dirty="0"/>
              <a:t> </a:t>
            </a:r>
            <a:r>
              <a:rPr lang="de-DE" dirty="0" err="1"/>
              <a:t>level</a:t>
            </a:r>
            <a:r>
              <a:rPr lang="de-DE" dirty="0"/>
              <a:t>: Ubuntu 24 </a:t>
            </a:r>
            <a:r>
              <a:rPr lang="de-DE" dirty="0" err="1"/>
              <a:t>pt</a:t>
            </a:r>
            <a:endParaRPr lang="de-DE" dirty="0"/>
          </a:p>
          <a:p>
            <a:pPr lvl="2"/>
            <a:r>
              <a:rPr lang="de-DE" dirty="0" err="1"/>
              <a:t>third</a:t>
            </a:r>
            <a:r>
              <a:rPr lang="de-DE" dirty="0"/>
              <a:t> </a:t>
            </a:r>
            <a:r>
              <a:rPr lang="de-DE" dirty="0" err="1"/>
              <a:t>level</a:t>
            </a:r>
            <a:r>
              <a:rPr lang="de-DE" dirty="0"/>
              <a:t>: Ubuntu 20 </a:t>
            </a:r>
            <a:r>
              <a:rPr lang="de-DE" dirty="0" err="1"/>
              <a:t>pt</a:t>
            </a:r>
            <a:endParaRPr lang="de-DE" dirty="0"/>
          </a:p>
          <a:p>
            <a:pPr lvl="3"/>
            <a:r>
              <a:rPr lang="de-DE" dirty="0" err="1"/>
              <a:t>fourth</a:t>
            </a:r>
            <a:r>
              <a:rPr lang="de-DE" dirty="0"/>
              <a:t> </a:t>
            </a:r>
            <a:r>
              <a:rPr lang="de-DE" dirty="0" err="1"/>
              <a:t>level</a:t>
            </a:r>
            <a:r>
              <a:rPr lang="de-DE" dirty="0"/>
              <a:t>: Ubuntu 18 </a:t>
            </a:r>
            <a:r>
              <a:rPr lang="de-DE" dirty="0" err="1"/>
              <a:t>pt</a:t>
            </a:r>
            <a:endParaRPr lang="de-DE" dirty="0"/>
          </a:p>
          <a:p>
            <a:pPr lvl="4"/>
            <a:r>
              <a:rPr lang="de-DE" dirty="0" err="1"/>
              <a:t>fifth</a:t>
            </a:r>
            <a:r>
              <a:rPr lang="de-DE" dirty="0"/>
              <a:t> </a:t>
            </a:r>
            <a:r>
              <a:rPr lang="de-DE" dirty="0" err="1"/>
              <a:t>level</a:t>
            </a:r>
            <a:r>
              <a:rPr lang="de-DE" dirty="0"/>
              <a:t>: Ubuntu 18 </a:t>
            </a:r>
            <a:r>
              <a:rPr lang="de-DE" dirty="0" err="1"/>
              <a:t>pt</a:t>
            </a:r>
            <a:endParaRPr lang="de-DE" dirty="0"/>
          </a:p>
        </p:txBody>
      </p:sp>
      <p:sp>
        <p:nvSpPr>
          <p:cNvPr id="8" name="Foliennummernplatzhalter 5">
            <a:extLst>
              <a:ext uri="{FF2B5EF4-FFF2-40B4-BE49-F238E27FC236}">
                <a16:creationId xmlns:a16="http://schemas.microsoft.com/office/drawing/2014/main" id="{DB63D531-DEFE-4A47-A84A-226BCF73B090}"/>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Tree>
    <p:extLst>
      <p:ext uri="{BB962C8B-B14F-4D97-AF65-F5344CB8AC3E}">
        <p14:creationId xmlns:p14="http://schemas.microsoft.com/office/powerpoint/2010/main" val="3101187097"/>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userDrawn="1">
  <p:cSld name="Text Slide 1">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a:xfrm>
            <a:off x="628650" y="433264"/>
            <a:ext cx="7886700" cy="675330"/>
          </a:xfrm>
        </p:spPr>
        <p:txBody>
          <a:bodyPr/>
          <a:lstStyle>
            <a:lvl1pPr>
              <a:defRPr b="1" i="0">
                <a:latin typeface="Ubuntu" panose="020B0504030602030204" pitchFamily="34" charset="0"/>
              </a:defRPr>
            </a:lvl1pPr>
          </a:lstStyle>
          <a:p>
            <a:r>
              <a:rPr lang="en-US" dirty="0"/>
              <a:t>Slide title</a:t>
            </a:r>
          </a:p>
        </p:txBody>
      </p:sp>
      <p:sp>
        <p:nvSpPr>
          <p:cNvPr id="6" name="Rechteck 5">
            <a:extLst>
              <a:ext uri="{FF2B5EF4-FFF2-40B4-BE49-F238E27FC236}">
                <a16:creationId xmlns:a16="http://schemas.microsoft.com/office/drawing/2014/main" id="{61BAC670-3AF8-0445-BCDB-84382C754FAB}"/>
              </a:ext>
            </a:extLst>
          </p:cNvPr>
          <p:cNvSpPr/>
          <p:nvPr userDrawn="1"/>
        </p:nvSpPr>
        <p:spPr>
          <a:xfrm>
            <a:off x="0" y="543962"/>
            <a:ext cx="453600" cy="453935"/>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Inhaltsplatzhalter 2">
            <a:extLst>
              <a:ext uri="{FF2B5EF4-FFF2-40B4-BE49-F238E27FC236}">
                <a16:creationId xmlns:a16="http://schemas.microsoft.com/office/drawing/2014/main" id="{2D39A12E-B841-4D99-88F4-24DF4CBCC7E6}"/>
              </a:ext>
            </a:extLst>
          </p:cNvPr>
          <p:cNvSpPr>
            <a:spLocks noGrp="1"/>
          </p:cNvSpPr>
          <p:nvPr>
            <p:ph sz="half" idx="1" hasCustomPrompt="1"/>
          </p:nvPr>
        </p:nvSpPr>
        <p:spPr>
          <a:xfrm>
            <a:off x="628650" y="1275160"/>
            <a:ext cx="7886700" cy="3430190"/>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en-US" dirty="0"/>
              <a:t>first level: Ubuntu 24 </a:t>
            </a:r>
            <a:r>
              <a:rPr lang="en-US" dirty="0" err="1"/>
              <a:t>pt</a:t>
            </a:r>
            <a:endParaRPr lang="en-US" dirty="0"/>
          </a:p>
          <a:p>
            <a:pPr lvl="1"/>
            <a:r>
              <a:rPr lang="en-US" dirty="0"/>
              <a:t>second level: Ubuntu 20 </a:t>
            </a:r>
            <a:r>
              <a:rPr lang="en-US" dirty="0" err="1"/>
              <a:t>pt</a:t>
            </a:r>
            <a:endParaRPr lang="en-US" dirty="0"/>
          </a:p>
          <a:p>
            <a:pPr lvl="2"/>
            <a:r>
              <a:rPr lang="en-US" dirty="0"/>
              <a:t>third level: Ubuntu 18 </a:t>
            </a:r>
            <a:r>
              <a:rPr lang="en-US" dirty="0" err="1"/>
              <a:t>pt</a:t>
            </a:r>
            <a:endParaRPr lang="en-US" dirty="0"/>
          </a:p>
        </p:txBody>
      </p:sp>
      <p:sp>
        <p:nvSpPr>
          <p:cNvPr id="3" name="Slide Number Placeholder 12">
            <a:extLst>
              <a:ext uri="{FF2B5EF4-FFF2-40B4-BE49-F238E27FC236}">
                <a16:creationId xmlns:a16="http://schemas.microsoft.com/office/drawing/2014/main" id="{85599B7D-94B5-4584-86FA-65C7CB8BC136}"/>
              </a:ext>
            </a:extLst>
          </p:cNvPr>
          <p:cNvSpPr txBox="1">
            <a:spLocks/>
          </p:cNvSpPr>
          <p:nvPr userDrawn="1"/>
        </p:nvSpPr>
        <p:spPr>
          <a:xfrm>
            <a:off x="628650" y="4772445"/>
            <a:ext cx="440391" cy="273844"/>
          </a:xfrm>
          <a:prstGeom prst="rect">
            <a:avLst/>
          </a:prstGeom>
        </p:spPr>
        <p:txBody>
          <a:bodyPr vert="horz" lIns="68580" tIns="34290" rIns="68580" bIns="34290" rtlCol="0" anchor="ctr"/>
          <a:lstStyle>
            <a:defPPr>
              <a:defRPr lang="de-DE"/>
            </a:defPPr>
            <a:lvl1pPr marL="0" algn="l" defTabSz="914400" rtl="0" eaLnBrk="1" latinLnBrk="0" hangingPunct="1">
              <a:defRPr sz="1200" kern="1200">
                <a:solidFill>
                  <a:schemeClr val="tx1">
                    <a:tint val="75000"/>
                  </a:schemeClr>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39D07F4E-04A9-4201-B9F3-30B9E281720C}" type="slidenum">
              <a:rPr lang="en-US" sz="1050" smtClean="0">
                <a:latin typeface="Ubuntu" panose="020B0504030602030204" pitchFamily="34" charset="0"/>
              </a:rPr>
              <a:pPr/>
              <a:t>‹#›</a:t>
            </a:fld>
            <a:endParaRPr lang="en-US" sz="900" dirty="0">
              <a:latin typeface="Ubuntu" panose="020B0504030602030204" pitchFamily="34" charset="0"/>
            </a:endParaRPr>
          </a:p>
        </p:txBody>
      </p:sp>
      <p:grpSp>
        <p:nvGrpSpPr>
          <p:cNvPr id="10" name="Group 9">
            <a:extLst>
              <a:ext uri="{FF2B5EF4-FFF2-40B4-BE49-F238E27FC236}">
                <a16:creationId xmlns:a16="http://schemas.microsoft.com/office/drawing/2014/main" id="{28F925F8-2B48-47B1-917C-778BDCF87FCE}"/>
              </a:ext>
            </a:extLst>
          </p:cNvPr>
          <p:cNvGrpSpPr/>
          <p:nvPr userDrawn="1"/>
        </p:nvGrpSpPr>
        <p:grpSpPr>
          <a:xfrm>
            <a:off x="4972002" y="4800600"/>
            <a:ext cx="753884" cy="192263"/>
            <a:chOff x="6876977" y="6400800"/>
            <a:chExt cx="1005178" cy="256350"/>
          </a:xfrm>
        </p:grpSpPr>
        <p:sp>
          <p:nvSpPr>
            <p:cNvPr id="11" name="Rechteck 5">
              <a:extLst>
                <a:ext uri="{FF2B5EF4-FFF2-40B4-BE49-F238E27FC236}">
                  <a16:creationId xmlns:a16="http://schemas.microsoft.com/office/drawing/2014/main" id="{A66C6EA1-C2D7-4A3A-B602-7889DF991E8A}"/>
                </a:ext>
              </a:extLst>
            </p:cNvPr>
            <p:cNvSpPr/>
            <p:nvPr userDrawn="1"/>
          </p:nvSpPr>
          <p:spPr>
            <a:xfrm>
              <a:off x="7625805"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Rechteck 6">
              <a:extLst>
                <a:ext uri="{FF2B5EF4-FFF2-40B4-BE49-F238E27FC236}">
                  <a16:creationId xmlns:a16="http://schemas.microsoft.com/office/drawing/2014/main" id="{385DDFAE-28B4-4F4A-B3FE-1E31C0726E81}"/>
                </a:ext>
              </a:extLst>
            </p:cNvPr>
            <p:cNvSpPr/>
            <p:nvPr userDrawn="1"/>
          </p:nvSpPr>
          <p:spPr>
            <a:xfrm>
              <a:off x="7251391"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3" name="Rechteck 11">
              <a:extLst>
                <a:ext uri="{FF2B5EF4-FFF2-40B4-BE49-F238E27FC236}">
                  <a16:creationId xmlns:a16="http://schemas.microsoft.com/office/drawing/2014/main" id="{64247BBC-13A9-47DF-B69B-61258F9578A5}"/>
                </a:ext>
              </a:extLst>
            </p:cNvPr>
            <p:cNvSpPr/>
            <p:nvPr userDrawn="1"/>
          </p:nvSpPr>
          <p:spPr>
            <a:xfrm>
              <a:off x="6876977" y="6400800"/>
              <a:ext cx="256350" cy="256350"/>
            </a:xfrm>
            <a:prstGeom prst="rect">
              <a:avLst/>
            </a:prstGeom>
            <a:solidFill>
              <a:srgbClr val="FF6000"/>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888217336"/>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userDrawn="1">
  <p:cSld name="No text slide 2">
    <p:bg>
      <p:bgPr>
        <a:solidFill>
          <a:srgbClr val="3BB1BD"/>
        </a:solidFill>
        <a:effectLst/>
      </p:bgPr>
    </p:bg>
    <p:spTree>
      <p:nvGrpSpPr>
        <p:cNvPr id="1" name=""/>
        <p:cNvGrpSpPr/>
        <p:nvPr/>
      </p:nvGrpSpPr>
      <p:grpSpPr>
        <a:xfrm>
          <a:off x="0" y="0"/>
          <a:ext cx="0" cy="0"/>
          <a:chOff x="0" y="0"/>
          <a:chExt cx="0" cy="0"/>
        </a:xfrm>
      </p:grpSpPr>
      <p:grpSp>
        <p:nvGrpSpPr>
          <p:cNvPr id="16" name="Group 15">
            <a:extLst>
              <a:ext uri="{FF2B5EF4-FFF2-40B4-BE49-F238E27FC236}">
                <a16:creationId xmlns:a16="http://schemas.microsoft.com/office/drawing/2014/main" id="{C8E1E68A-95CD-4203-A3C5-88DDF3DE8A9F}"/>
              </a:ext>
            </a:extLst>
          </p:cNvPr>
          <p:cNvGrpSpPr/>
          <p:nvPr userDrawn="1"/>
        </p:nvGrpSpPr>
        <p:grpSpPr>
          <a:xfrm>
            <a:off x="4972002" y="4800600"/>
            <a:ext cx="753884" cy="192263"/>
            <a:chOff x="6876977" y="6400800"/>
            <a:chExt cx="1005178" cy="256350"/>
          </a:xfrm>
          <a:solidFill>
            <a:srgbClr val="878786"/>
          </a:solidFill>
        </p:grpSpPr>
        <p:sp>
          <p:nvSpPr>
            <p:cNvPr id="17" name="Rechteck 5">
              <a:extLst>
                <a:ext uri="{FF2B5EF4-FFF2-40B4-BE49-F238E27FC236}">
                  <a16:creationId xmlns:a16="http://schemas.microsoft.com/office/drawing/2014/main" id="{247108CE-9868-44D2-9004-E291FB3B8DE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8" name="Rechteck 6">
              <a:extLst>
                <a:ext uri="{FF2B5EF4-FFF2-40B4-BE49-F238E27FC236}">
                  <a16:creationId xmlns:a16="http://schemas.microsoft.com/office/drawing/2014/main" id="{7B2DF602-004E-416B-892A-3F6FDA6473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11">
              <a:extLst>
                <a:ext uri="{FF2B5EF4-FFF2-40B4-BE49-F238E27FC236}">
                  <a16:creationId xmlns:a16="http://schemas.microsoft.com/office/drawing/2014/main" id="{CCF3237F-8B5F-4BAB-9D41-4D5B8E9D95E5}"/>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pic>
        <p:nvPicPr>
          <p:cNvPr id="8" name="Picture 7">
            <a:extLst>
              <a:ext uri="{FF2B5EF4-FFF2-40B4-BE49-F238E27FC236}">
                <a16:creationId xmlns:a16="http://schemas.microsoft.com/office/drawing/2014/main" id="{E0DF6D13-3BF4-4CA3-B60C-C41E7DC91D28}"/>
              </a:ext>
            </a:extLst>
          </p:cNvPr>
          <p:cNvPicPr>
            <a:picLocks noChangeAspect="1"/>
          </p:cNvPicPr>
          <p:nvPr userDrawn="1"/>
        </p:nvPicPr>
        <p:blipFill rotWithShape="1">
          <a:blip r:embed="rId2" cstate="email">
            <a:extLst>
              <a:ext uri="{28A0092B-C50C-407E-A947-70E740481C1C}">
                <a14:useLocalDpi xmlns:a14="http://schemas.microsoft.com/office/drawing/2010/main"/>
              </a:ext>
            </a:extLst>
          </a:blip>
          <a:srcRect l="50000"/>
          <a:stretch/>
        </p:blipFill>
        <p:spPr>
          <a:xfrm>
            <a:off x="1" y="1035457"/>
            <a:ext cx="454952" cy="914480"/>
          </a:xfrm>
          <a:prstGeom prst="rect">
            <a:avLst/>
          </a:prstGeom>
        </p:spPr>
      </p:pic>
    </p:spTree>
    <p:extLst>
      <p:ext uri="{BB962C8B-B14F-4D97-AF65-F5344CB8AC3E}">
        <p14:creationId xmlns:p14="http://schemas.microsoft.com/office/powerpoint/2010/main" val="1800358170"/>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userDrawn="1">
  <p:cSld name="Text Slide 3">
    <p:spTree>
      <p:nvGrpSpPr>
        <p:cNvPr id="1" name=""/>
        <p:cNvGrpSpPr/>
        <p:nvPr/>
      </p:nvGrpSpPr>
      <p:grpSpPr>
        <a:xfrm>
          <a:off x="0" y="0"/>
          <a:ext cx="0" cy="0"/>
          <a:chOff x="0" y="0"/>
          <a:chExt cx="0" cy="0"/>
        </a:xfrm>
      </p:grpSpPr>
      <p:sp>
        <p:nvSpPr>
          <p:cNvPr id="8" name="Rechteck 7">
            <a:extLst>
              <a:ext uri="{FF2B5EF4-FFF2-40B4-BE49-F238E27FC236}">
                <a16:creationId xmlns:a16="http://schemas.microsoft.com/office/drawing/2014/main" id="{DDC19D75-AF1D-5348-854D-B46E6014CABC}"/>
              </a:ext>
            </a:extLst>
          </p:cNvPr>
          <p:cNvSpPr/>
          <p:nvPr userDrawn="1"/>
        </p:nvSpPr>
        <p:spPr>
          <a:xfrm>
            <a:off x="0" y="1268016"/>
            <a:ext cx="453600" cy="453935"/>
          </a:xfrm>
          <a:prstGeom prst="rect">
            <a:avLst/>
          </a:prstGeom>
          <a:solidFill>
            <a:srgbClr val="3BB1BD"/>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2" name="Title 11">
            <a:extLst>
              <a:ext uri="{FF2B5EF4-FFF2-40B4-BE49-F238E27FC236}">
                <a16:creationId xmlns:a16="http://schemas.microsoft.com/office/drawing/2014/main" id="{F4B75F50-1A7E-4CCD-A269-C075C65C1AFB}"/>
              </a:ext>
            </a:extLst>
          </p:cNvPr>
          <p:cNvSpPr>
            <a:spLocks noGrp="1"/>
          </p:cNvSpPr>
          <p:nvPr>
            <p:ph type="title" hasCustomPrompt="1"/>
          </p:nvPr>
        </p:nvSpPr>
        <p:spPr>
          <a:xfrm>
            <a:off x="628650" y="1157318"/>
            <a:ext cx="7886700" cy="675330"/>
          </a:xfrm>
          <a:prstGeom prst="rect">
            <a:avLst/>
          </a:prstGeom>
        </p:spPr>
        <p:txBody>
          <a:bodyPr anchor="ctr"/>
          <a:lstStyle>
            <a:lvl1pPr>
              <a:defRPr lang="en-US" b="1" i="0" dirty="0">
                <a:solidFill>
                  <a:srgbClr val="3BB1BD"/>
                </a:solidFill>
              </a:defRPr>
            </a:lvl1pPr>
          </a:lstStyle>
          <a:p>
            <a:pPr marL="0" lvl="0"/>
            <a:r>
              <a:rPr lang="en-US" dirty="0"/>
              <a:t>Slide title</a:t>
            </a:r>
          </a:p>
        </p:txBody>
      </p:sp>
      <p:grpSp>
        <p:nvGrpSpPr>
          <p:cNvPr id="13" name="Group 12">
            <a:extLst>
              <a:ext uri="{FF2B5EF4-FFF2-40B4-BE49-F238E27FC236}">
                <a16:creationId xmlns:a16="http://schemas.microsoft.com/office/drawing/2014/main" id="{3FF2D96B-0D99-482B-B944-DA0B4D27B109}"/>
              </a:ext>
            </a:extLst>
          </p:cNvPr>
          <p:cNvGrpSpPr/>
          <p:nvPr userDrawn="1"/>
        </p:nvGrpSpPr>
        <p:grpSpPr>
          <a:xfrm>
            <a:off x="4972002" y="4800600"/>
            <a:ext cx="753884" cy="192263"/>
            <a:chOff x="6876977" y="6400800"/>
            <a:chExt cx="1005178" cy="256350"/>
          </a:xfrm>
          <a:solidFill>
            <a:srgbClr val="4EBABC"/>
          </a:solidFill>
        </p:grpSpPr>
        <p:sp>
          <p:nvSpPr>
            <p:cNvPr id="14" name="Rechteck 5">
              <a:extLst>
                <a:ext uri="{FF2B5EF4-FFF2-40B4-BE49-F238E27FC236}">
                  <a16:creationId xmlns:a16="http://schemas.microsoft.com/office/drawing/2014/main" id="{3F3B3439-FC27-4DB6-887F-89351009C5F0}"/>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5" name="Rechteck 6">
              <a:extLst>
                <a:ext uri="{FF2B5EF4-FFF2-40B4-BE49-F238E27FC236}">
                  <a16:creationId xmlns:a16="http://schemas.microsoft.com/office/drawing/2014/main" id="{6DB565EC-77B0-401F-A233-9A46A2683323}"/>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6" name="Rechteck 11">
              <a:extLst>
                <a:ext uri="{FF2B5EF4-FFF2-40B4-BE49-F238E27FC236}">
                  <a16:creationId xmlns:a16="http://schemas.microsoft.com/office/drawing/2014/main" id="{63F022D7-F640-4E3D-AA24-5A8D9DF57FF2}"/>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
        <p:nvSpPr>
          <p:cNvPr id="21" name="Text Placeholder 20">
            <a:extLst>
              <a:ext uri="{FF2B5EF4-FFF2-40B4-BE49-F238E27FC236}">
                <a16:creationId xmlns:a16="http://schemas.microsoft.com/office/drawing/2014/main" id="{A7BA7D78-1097-4D12-8A10-79512A43964E}"/>
              </a:ext>
            </a:extLst>
          </p:cNvPr>
          <p:cNvSpPr>
            <a:spLocks noGrp="1"/>
          </p:cNvSpPr>
          <p:nvPr>
            <p:ph type="body" sz="quarter" idx="10"/>
          </p:nvPr>
        </p:nvSpPr>
        <p:spPr>
          <a:xfrm>
            <a:off x="629841" y="2005012"/>
            <a:ext cx="7885509" cy="2700338"/>
          </a:xfrm>
        </p:spPr>
        <p:txBody>
          <a:bodyPr/>
          <a:lstStyle>
            <a:lvl1pPr>
              <a:defRPr sz="1800"/>
            </a:lvl1pPr>
            <a:lvl2pPr>
              <a:defRPr sz="1500"/>
            </a:lvl2pPr>
            <a:lvl3pPr>
              <a:defRPr sz="1350"/>
            </a:lvl3pPr>
          </a:lstStyle>
          <a:p>
            <a:pPr lvl="0"/>
            <a:r>
              <a:rPr lang="en-US" dirty="0"/>
              <a:t>Click to edit Master text styles</a:t>
            </a:r>
          </a:p>
          <a:p>
            <a:pPr lvl="1"/>
            <a:r>
              <a:rPr lang="en-US" dirty="0"/>
              <a:t>Second level</a:t>
            </a:r>
          </a:p>
          <a:p>
            <a:pPr lvl="2"/>
            <a:r>
              <a:rPr lang="en-US" dirty="0"/>
              <a:t>Third level</a:t>
            </a:r>
          </a:p>
        </p:txBody>
      </p:sp>
    </p:spTree>
    <p:extLst>
      <p:ext uri="{BB962C8B-B14F-4D97-AF65-F5344CB8AC3E}">
        <p14:creationId xmlns:p14="http://schemas.microsoft.com/office/powerpoint/2010/main" val="1909629200"/>
      </p:ext>
    </p:extLst>
  </p:cSld>
  <p:clrMapOvr>
    <a:masterClrMapping/>
  </p:clrMapOvr>
  <p:extLst>
    <p:ext uri="{DCECCB84-F9BA-43D5-87BE-67443E8EF086}">
      <p15:sldGuideLst xmlns:p15="http://schemas.microsoft.com/office/powerpoint/2012/main"/>
    </p:ext>
  </p:extLst>
</p:sldLayout>
</file>

<file path=ppt/slideLayouts/slideLayout34.xml><?xml version="1.0" encoding="utf-8"?>
<p:sldLayout xmlns:a="http://schemas.openxmlformats.org/drawingml/2006/main" xmlns:r="http://schemas.openxmlformats.org/officeDocument/2006/relationships" xmlns:p="http://schemas.openxmlformats.org/presentationml/2006/main" type="obj">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de-DE"/>
              <a:t>Click to edit Master title style</a:t>
            </a:r>
            <a:endParaRPr lang="en-US" dirty="0"/>
          </a:p>
        </p:txBody>
      </p:sp>
      <p:sp>
        <p:nvSpPr>
          <p:cNvPr id="3" name="Content Placeholder 2"/>
          <p:cNvSpPr>
            <a:spLocks noGrp="1"/>
          </p:cNvSpPr>
          <p:nvPr>
            <p:ph idx="1"/>
          </p:nvPr>
        </p:nvSpPr>
        <p:spPr/>
        <p:txBody>
          <a:bodyPr/>
          <a:lstStyle/>
          <a:p>
            <a:pPr lvl="0"/>
            <a:r>
              <a:rPr lang="de-DE"/>
              <a:t>Click to edit Master text styles</a:t>
            </a:r>
          </a:p>
          <a:p>
            <a:pPr lvl="1"/>
            <a:r>
              <a:rPr lang="de-DE"/>
              <a:t>Second level</a:t>
            </a:r>
          </a:p>
          <a:p>
            <a:pPr lvl="2"/>
            <a:r>
              <a:rPr lang="de-DE"/>
              <a:t>Third level</a:t>
            </a:r>
          </a:p>
          <a:p>
            <a:pPr lvl="3"/>
            <a:r>
              <a:rPr lang="de-DE"/>
              <a:t>Fourth level</a:t>
            </a:r>
          </a:p>
          <a:p>
            <a:pPr lvl="4"/>
            <a:r>
              <a:rPr lang="de-DE"/>
              <a:t>Fifth level</a:t>
            </a:r>
            <a:endParaRPr lang="en-US" dirty="0"/>
          </a:p>
        </p:txBody>
      </p:sp>
      <p:sp>
        <p:nvSpPr>
          <p:cNvPr id="4" name="Date Placeholder 3"/>
          <p:cNvSpPr>
            <a:spLocks noGrp="1"/>
          </p:cNvSpPr>
          <p:nvPr>
            <p:ph type="dt" sz="half" idx="10"/>
          </p:nvPr>
        </p:nvSpPr>
        <p:spPr/>
        <p:txBody>
          <a:bodyPr/>
          <a:lstStyle/>
          <a:p>
            <a:fld id="{8D4ACA30-3401-494C-8302-076920F79041}" type="datetimeFigureOut">
              <a:rPr lang="en-US" smtClean="0"/>
              <a:t>10/30/22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E65F055-F176-E84A-BE28-6DEF879859D8}" type="slidenum">
              <a:rPr lang="en-US" smtClean="0"/>
              <a:t>‹#›</a:t>
            </a:fld>
            <a:endParaRPr lang="en-US"/>
          </a:p>
        </p:txBody>
      </p:sp>
    </p:spTree>
    <p:extLst>
      <p:ext uri="{BB962C8B-B14F-4D97-AF65-F5344CB8AC3E}">
        <p14:creationId xmlns:p14="http://schemas.microsoft.com/office/powerpoint/2010/main" val="2162679988"/>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userDrawn="1">
  <p:cSld name="No text slide">
    <p:bg>
      <p:bgPr>
        <a:solidFill>
          <a:srgbClr val="3BB1BD"/>
        </a:solidFill>
        <a:effectLst/>
      </p:bgPr>
    </p:bg>
    <p:spTree>
      <p:nvGrpSpPr>
        <p:cNvPr id="1" name=""/>
        <p:cNvGrpSpPr/>
        <p:nvPr/>
      </p:nvGrpSpPr>
      <p:grpSpPr>
        <a:xfrm>
          <a:off x="0" y="0"/>
          <a:ext cx="0" cy="0"/>
          <a:chOff x="0" y="0"/>
          <a:chExt cx="0" cy="0"/>
        </a:xfrm>
      </p:grpSpPr>
      <p:sp>
        <p:nvSpPr>
          <p:cNvPr id="13" name="Rechteck 12">
            <a:extLst>
              <a:ext uri="{FF2B5EF4-FFF2-40B4-BE49-F238E27FC236}">
                <a16:creationId xmlns:a16="http://schemas.microsoft.com/office/drawing/2014/main" id="{F9C8EBD7-1A1C-894E-A0BF-D95E3CA6424B}"/>
              </a:ext>
            </a:extLst>
          </p:cNvPr>
          <p:cNvSpPr/>
          <p:nvPr userDrawn="1"/>
        </p:nvSpPr>
        <p:spPr>
          <a:xfrm>
            <a:off x="0" y="1268016"/>
            <a:ext cx="448148" cy="453935"/>
          </a:xfrm>
          <a:prstGeom prst="rect">
            <a:avLst/>
          </a:prstGeom>
          <a:solidFill>
            <a:srgbClr val="87878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nvGrpSpPr>
          <p:cNvPr id="17" name="Group 16">
            <a:extLst>
              <a:ext uri="{FF2B5EF4-FFF2-40B4-BE49-F238E27FC236}">
                <a16:creationId xmlns:a16="http://schemas.microsoft.com/office/drawing/2014/main" id="{EBD3D9E8-CE23-4BEC-8953-2E994CEAB2E3}"/>
              </a:ext>
            </a:extLst>
          </p:cNvPr>
          <p:cNvGrpSpPr/>
          <p:nvPr userDrawn="1"/>
        </p:nvGrpSpPr>
        <p:grpSpPr>
          <a:xfrm>
            <a:off x="4972002" y="4800600"/>
            <a:ext cx="753884" cy="192263"/>
            <a:chOff x="6876977" y="6400800"/>
            <a:chExt cx="1005178" cy="256350"/>
          </a:xfrm>
          <a:solidFill>
            <a:srgbClr val="878786"/>
          </a:solidFill>
        </p:grpSpPr>
        <p:sp>
          <p:nvSpPr>
            <p:cNvPr id="18" name="Rechteck 5">
              <a:extLst>
                <a:ext uri="{FF2B5EF4-FFF2-40B4-BE49-F238E27FC236}">
                  <a16:creationId xmlns:a16="http://schemas.microsoft.com/office/drawing/2014/main" id="{DF8D3728-DE5B-447C-8267-CA11446FD195}"/>
                </a:ext>
              </a:extLst>
            </p:cNvPr>
            <p:cNvSpPr/>
            <p:nvPr userDrawn="1"/>
          </p:nvSpPr>
          <p:spPr>
            <a:xfrm>
              <a:off x="7625805"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19" name="Rechteck 6">
              <a:extLst>
                <a:ext uri="{FF2B5EF4-FFF2-40B4-BE49-F238E27FC236}">
                  <a16:creationId xmlns:a16="http://schemas.microsoft.com/office/drawing/2014/main" id="{A52379E7-4A25-4C23-8125-DC4D754320A0}"/>
                </a:ext>
              </a:extLst>
            </p:cNvPr>
            <p:cNvSpPr/>
            <p:nvPr userDrawn="1"/>
          </p:nvSpPr>
          <p:spPr>
            <a:xfrm>
              <a:off x="7251391"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sp>
          <p:nvSpPr>
            <p:cNvPr id="20" name="Rechteck 11">
              <a:extLst>
                <a:ext uri="{FF2B5EF4-FFF2-40B4-BE49-F238E27FC236}">
                  <a16:creationId xmlns:a16="http://schemas.microsoft.com/office/drawing/2014/main" id="{18F56B9E-2F05-409E-BA2A-C52B95AB60FB}"/>
                </a:ext>
              </a:extLst>
            </p:cNvPr>
            <p:cNvSpPr/>
            <p:nvPr userDrawn="1"/>
          </p:nvSpPr>
          <p:spPr>
            <a:xfrm>
              <a:off x="6876977" y="6400800"/>
              <a:ext cx="256350" cy="256350"/>
            </a:xfrm>
            <a:prstGeom prst="rect">
              <a:avLst/>
            </a:prstGeom>
            <a:grp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350" dirty="0"/>
            </a:p>
          </p:txBody>
        </p:sp>
      </p:grpSp>
    </p:spTree>
    <p:extLst>
      <p:ext uri="{BB962C8B-B14F-4D97-AF65-F5344CB8AC3E}">
        <p14:creationId xmlns:p14="http://schemas.microsoft.com/office/powerpoint/2010/main" val="3655796531"/>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2F677DC-7CDF-40A5-99AE-4BE62C1C449A}"/>
              </a:ext>
            </a:extLst>
          </p:cNvPr>
          <p:cNvSpPr>
            <a:spLocks noGrp="1"/>
          </p:cNvSpPr>
          <p:nvPr>
            <p:ph type="ctrTitle"/>
          </p:nvPr>
        </p:nvSpPr>
        <p:spPr>
          <a:xfrm>
            <a:off x="1143000" y="841772"/>
            <a:ext cx="6858000" cy="1790700"/>
          </a:xfrm>
        </p:spPr>
        <p:txBody>
          <a:bodyPr anchor="b"/>
          <a:lstStyle>
            <a:lvl1pPr algn="ctr">
              <a:defRPr sz="4500"/>
            </a:lvl1pPr>
          </a:lstStyle>
          <a:p>
            <a:r>
              <a:rPr lang="en-US"/>
              <a:t>Click to edit Master title style</a:t>
            </a:r>
          </a:p>
        </p:txBody>
      </p:sp>
      <p:sp>
        <p:nvSpPr>
          <p:cNvPr id="3" name="Subtitle 2">
            <a:extLst>
              <a:ext uri="{FF2B5EF4-FFF2-40B4-BE49-F238E27FC236}">
                <a16:creationId xmlns:a16="http://schemas.microsoft.com/office/drawing/2014/main" id="{4611E04A-8C5D-4891-8ADB-E768FFADCB6F}"/>
              </a:ext>
            </a:extLst>
          </p:cNvPr>
          <p:cNvSpPr>
            <a:spLocks noGrp="1"/>
          </p:cNvSpPr>
          <p:nvPr>
            <p:ph type="subTitle" idx="1"/>
          </p:nvPr>
        </p:nvSpPr>
        <p:spPr>
          <a:xfrm>
            <a:off x="1143000" y="2701528"/>
            <a:ext cx="6858000" cy="1241822"/>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n-US"/>
              <a:t>Click to edit Master subtitle style</a:t>
            </a:r>
          </a:p>
        </p:txBody>
      </p:sp>
      <p:sp>
        <p:nvSpPr>
          <p:cNvPr id="4" name="Date Placeholder 3">
            <a:extLst>
              <a:ext uri="{FF2B5EF4-FFF2-40B4-BE49-F238E27FC236}">
                <a16:creationId xmlns:a16="http://schemas.microsoft.com/office/drawing/2014/main" id="{319F4843-1762-4730-9DF0-8DAC8DD03275}"/>
              </a:ext>
            </a:extLst>
          </p:cNvPr>
          <p:cNvSpPr>
            <a:spLocks noGrp="1"/>
          </p:cNvSpPr>
          <p:nvPr>
            <p:ph type="dt" sz="half" idx="10"/>
          </p:nvPr>
        </p:nvSpPr>
        <p:spPr/>
        <p:txBody>
          <a:bodyPr/>
          <a:lstStyle/>
          <a:p>
            <a:fld id="{FFF4749C-1970-4A5B-A605-5AE5F3AD52CA}" type="datetimeFigureOut">
              <a:rPr lang="en-US" smtClean="0"/>
              <a:t>10/30/22</a:t>
            </a:fld>
            <a:endParaRPr lang="en-US"/>
          </a:p>
        </p:txBody>
      </p:sp>
      <p:sp>
        <p:nvSpPr>
          <p:cNvPr id="5" name="Footer Placeholder 4">
            <a:extLst>
              <a:ext uri="{FF2B5EF4-FFF2-40B4-BE49-F238E27FC236}">
                <a16:creationId xmlns:a16="http://schemas.microsoft.com/office/drawing/2014/main" id="{8A52C525-6F41-4B56-B4A5-EEA7592CEC91}"/>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1739F6FA-44E8-4EE1-81A6-2C94EE0AFE2A}"/>
              </a:ext>
            </a:extLst>
          </p:cNvPr>
          <p:cNvSpPr>
            <a:spLocks noGrp="1"/>
          </p:cNvSpPr>
          <p:nvPr>
            <p:ph type="sldNum" sz="quarter" idx="12"/>
          </p:nvPr>
        </p:nvSpPr>
        <p:spPr/>
        <p:txBody>
          <a:bodyPr/>
          <a:lstStyle/>
          <a:p>
            <a:fld id="{B4C9C25C-6438-4784-9928-CF16A57F95BC}" type="slidenum">
              <a:rPr lang="en-US" smtClean="0"/>
              <a:t>‹#›</a:t>
            </a:fld>
            <a:endParaRPr lang="en-US"/>
          </a:p>
        </p:txBody>
      </p:sp>
    </p:spTree>
    <p:extLst>
      <p:ext uri="{BB962C8B-B14F-4D97-AF65-F5344CB8AC3E}">
        <p14:creationId xmlns:p14="http://schemas.microsoft.com/office/powerpoint/2010/main" val="680730160"/>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userDrawn="1">
  <p:cSld name="2_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9864652-FA88-C044-B0A8-30AD38D51EC6}"/>
              </a:ext>
            </a:extLst>
          </p:cNvPr>
          <p:cNvSpPr>
            <a:spLocks noGrp="1"/>
          </p:cNvSpPr>
          <p:nvPr>
            <p:ph type="title" hasCustomPrompt="1"/>
          </p:nvPr>
        </p:nvSpPr>
        <p:spPr/>
        <p:txBody>
          <a:bodyPr/>
          <a:lstStyle>
            <a:lvl1pPr>
              <a:defRPr b="1" i="0">
                <a:latin typeface="Ubuntu" panose="020B0504030602030204" pitchFamily="34" charset="0"/>
              </a:defRPr>
            </a:lvl1pPr>
          </a:lstStyle>
          <a:p>
            <a:r>
              <a:rPr lang="de-DE" dirty="0"/>
              <a:t>Titel </a:t>
            </a:r>
            <a:r>
              <a:rPr lang="de-DE" dirty="0" err="1"/>
              <a:t>from</a:t>
            </a:r>
            <a:r>
              <a:rPr lang="de-DE" dirty="0"/>
              <a:t> </a:t>
            </a:r>
            <a:r>
              <a:rPr lang="de-DE" dirty="0" err="1"/>
              <a:t>this</a:t>
            </a:r>
            <a:r>
              <a:rPr lang="de-DE" dirty="0"/>
              <a:t> </a:t>
            </a:r>
            <a:r>
              <a:rPr lang="de-DE" dirty="0" err="1"/>
              <a:t>slide</a:t>
            </a:r>
            <a:endParaRPr lang="de-DE" dirty="0"/>
          </a:p>
        </p:txBody>
      </p:sp>
      <p:pic>
        <p:nvPicPr>
          <p:cNvPr id="18" name="Grafik 17">
            <a:extLst>
              <a:ext uri="{FF2B5EF4-FFF2-40B4-BE49-F238E27FC236}">
                <a16:creationId xmlns:a16="http://schemas.microsoft.com/office/drawing/2014/main" id="{E016C111-59AF-014B-9720-0A3ABEDE7946}"/>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6879" y="329934"/>
            <a:ext cx="448147" cy="881990"/>
          </a:xfrm>
          <a:prstGeom prst="rect">
            <a:avLst/>
          </a:prstGeom>
        </p:spPr>
      </p:pic>
      <p:sp>
        <p:nvSpPr>
          <p:cNvPr id="19" name="Foliennummernplatzhalter 5">
            <a:extLst>
              <a:ext uri="{FF2B5EF4-FFF2-40B4-BE49-F238E27FC236}">
                <a16:creationId xmlns:a16="http://schemas.microsoft.com/office/drawing/2014/main" id="{E5634FED-9A63-8A47-89C9-89B788B6337B}"/>
              </a:ext>
            </a:extLst>
          </p:cNvPr>
          <p:cNvSpPr>
            <a:spLocks noGrp="1"/>
          </p:cNvSpPr>
          <p:nvPr>
            <p:ph type="sldNum" sz="quarter" idx="4"/>
          </p:nvPr>
        </p:nvSpPr>
        <p:spPr>
          <a:xfrm>
            <a:off x="8234068" y="4841738"/>
            <a:ext cx="436859" cy="273844"/>
          </a:xfrm>
          <a:prstGeom prst="rect">
            <a:avLst/>
          </a:prstGeom>
        </p:spPr>
        <p:txBody>
          <a:bodyPr vert="horz" lIns="91440" tIns="45720" rIns="91440" bIns="45720" rtlCol="0" anchor="ctr"/>
          <a:lstStyle>
            <a:lvl1pPr algn="r">
              <a:defRPr sz="900" b="0" i="0">
                <a:solidFill>
                  <a:schemeClr val="tx1">
                    <a:tint val="75000"/>
                  </a:schemeClr>
                </a:solidFill>
                <a:latin typeface="Ubuntu" panose="020B0504030602030204" pitchFamily="34" charset="0"/>
              </a:defRPr>
            </a:lvl1pPr>
          </a:lstStyle>
          <a:p>
            <a:fld id="{BFADD77A-1816-1140-A55E-B4F80354C80A}" type="slidenum">
              <a:rPr lang="de-DE" smtClean="0"/>
              <a:pPr/>
              <a:t>‹#›</a:t>
            </a:fld>
            <a:endParaRPr lang="de-DE" dirty="0"/>
          </a:p>
        </p:txBody>
      </p:sp>
      <p:sp>
        <p:nvSpPr>
          <p:cNvPr id="20" name="Inhaltsplatzhalter 2">
            <a:extLst>
              <a:ext uri="{FF2B5EF4-FFF2-40B4-BE49-F238E27FC236}">
                <a16:creationId xmlns:a16="http://schemas.microsoft.com/office/drawing/2014/main" id="{D03756E8-9839-4E7A-85C0-31C6E15E4E43}"/>
              </a:ext>
            </a:extLst>
          </p:cNvPr>
          <p:cNvSpPr>
            <a:spLocks noGrp="1"/>
          </p:cNvSpPr>
          <p:nvPr>
            <p:ph sz="half" idx="1" hasCustomPrompt="1"/>
          </p:nvPr>
        </p:nvSpPr>
        <p:spPr>
          <a:xfrm>
            <a:off x="628650" y="2065193"/>
            <a:ext cx="7886700" cy="2567529"/>
          </a:xfrm>
          <a:prstGeom prst="rect">
            <a:avLst/>
          </a:prstGeom>
        </p:spPr>
        <p:txBody>
          <a:bodyPr>
            <a:normAutofit/>
          </a:bodyPr>
          <a:lstStyle>
            <a:lvl1pPr marL="342900" indent="-342900">
              <a:buFont typeface="Wingdings" pitchFamily="2" charset="2"/>
              <a:buChar char="§"/>
              <a:defRPr sz="1800" b="0" i="0">
                <a:latin typeface="Ubuntu" panose="020B0504030602030204" pitchFamily="34" charset="0"/>
              </a:defRPr>
            </a:lvl1pPr>
            <a:lvl2pPr>
              <a:defRPr b="0" i="0">
                <a:latin typeface="Ubuntu" panose="020B0504030602030204" pitchFamily="34" charset="0"/>
              </a:defRPr>
            </a:lvl2pPr>
            <a:lvl3pPr>
              <a:defRPr b="0" i="0">
                <a:latin typeface="Ubuntu" panose="020B0504030602030204" pitchFamily="34" charset="0"/>
              </a:defRPr>
            </a:lvl3pPr>
            <a:lvl4pPr>
              <a:defRPr b="0" i="0">
                <a:latin typeface="Ubuntu" panose="020B0504030602030204" pitchFamily="34" charset="0"/>
              </a:defRPr>
            </a:lvl4pPr>
            <a:lvl5pPr>
              <a:defRPr b="0" i="0">
                <a:latin typeface="Ubuntu" panose="020B0504030602030204" pitchFamily="34" charset="0"/>
              </a:defRPr>
            </a:lvl5pPr>
          </a:lstStyle>
          <a:p>
            <a:pPr lvl="0"/>
            <a:r>
              <a:rPr lang="de-DE" dirty="0"/>
              <a:t>This </a:t>
            </a:r>
            <a:r>
              <a:rPr lang="de-DE" dirty="0" err="1"/>
              <a:t>is</a:t>
            </a:r>
            <a:r>
              <a:rPr lang="de-DE" dirty="0"/>
              <a:t> </a:t>
            </a:r>
            <a:r>
              <a:rPr lang="de-DE" dirty="0" err="1"/>
              <a:t>appropriate</a:t>
            </a:r>
            <a:r>
              <a:rPr lang="de-DE" dirty="0"/>
              <a:t> </a:t>
            </a:r>
            <a:r>
              <a:rPr lang="de-DE" dirty="0" err="1"/>
              <a:t>for</a:t>
            </a:r>
            <a:r>
              <a:rPr lang="de-DE" dirty="0"/>
              <a:t> </a:t>
            </a:r>
            <a:r>
              <a:rPr lang="de-DE" dirty="0" err="1"/>
              <a:t>slides</a:t>
            </a:r>
            <a:r>
              <a:rPr lang="de-DE" dirty="0"/>
              <a:t> </a:t>
            </a:r>
            <a:r>
              <a:rPr lang="de-DE" dirty="0" err="1"/>
              <a:t>with</a:t>
            </a:r>
            <a:r>
              <a:rPr lang="de-DE" dirty="0"/>
              <a:t> </a:t>
            </a:r>
            <a:r>
              <a:rPr lang="de-DE" dirty="0" err="1"/>
              <a:t>no</a:t>
            </a:r>
            <a:r>
              <a:rPr lang="de-DE" dirty="0"/>
              <a:t> </a:t>
            </a:r>
            <a:r>
              <a:rPr lang="de-DE" dirty="0" err="1"/>
              <a:t>images</a:t>
            </a:r>
            <a:r>
              <a:rPr lang="de-DE" dirty="0"/>
              <a:t> </a:t>
            </a:r>
            <a:r>
              <a:rPr lang="de-DE" dirty="0" err="1"/>
              <a:t>where</a:t>
            </a:r>
            <a:r>
              <a:rPr lang="de-DE" dirty="0"/>
              <a:t> </a:t>
            </a:r>
            <a:r>
              <a:rPr lang="de-DE" dirty="0" err="1"/>
              <a:t>you</a:t>
            </a:r>
            <a:r>
              <a:rPr lang="de-DE" dirty="0"/>
              <a:t> </a:t>
            </a:r>
            <a:r>
              <a:rPr lang="de-DE" dirty="0" err="1"/>
              <a:t>can</a:t>
            </a:r>
            <a:r>
              <a:rPr lang="de-DE" dirty="0"/>
              <a:t> </a:t>
            </a:r>
            <a:r>
              <a:rPr lang="de-DE" dirty="0" err="1"/>
              <a:t>use</a:t>
            </a:r>
            <a:r>
              <a:rPr lang="de-DE" dirty="0"/>
              <a:t> </a:t>
            </a:r>
            <a:r>
              <a:rPr lang="de-DE" dirty="0" err="1"/>
              <a:t>this</a:t>
            </a:r>
            <a:r>
              <a:rPr lang="de-DE" dirty="0"/>
              <a:t> box </a:t>
            </a:r>
            <a:r>
              <a:rPr lang="de-DE" dirty="0" err="1"/>
              <a:t>as</a:t>
            </a:r>
            <a:r>
              <a:rPr lang="de-DE" dirty="0"/>
              <a:t> a </a:t>
            </a:r>
            <a:r>
              <a:rPr lang="de-DE" dirty="0" err="1"/>
              <a:t>bullet</a:t>
            </a:r>
            <a:r>
              <a:rPr lang="de-DE" dirty="0"/>
              <a:t> </a:t>
            </a:r>
            <a:r>
              <a:rPr lang="de-DE" dirty="0" err="1"/>
              <a:t>points</a:t>
            </a:r>
            <a:r>
              <a:rPr lang="de-DE" dirty="0"/>
              <a:t> </a:t>
            </a:r>
            <a:r>
              <a:rPr lang="de-DE" dirty="0" err="1"/>
              <a:t>or</a:t>
            </a:r>
            <a:r>
              <a:rPr lang="de-DE" dirty="0"/>
              <a:t> just normal </a:t>
            </a:r>
            <a:r>
              <a:rPr lang="de-DE" dirty="0" err="1"/>
              <a:t>text</a:t>
            </a:r>
            <a:r>
              <a:rPr lang="de-DE" dirty="0"/>
              <a:t>. </a:t>
            </a:r>
          </a:p>
          <a:p>
            <a:pPr lvl="0"/>
            <a:endParaRPr lang="de-DE" dirty="0"/>
          </a:p>
          <a:p>
            <a:pPr lvl="0"/>
            <a:r>
              <a:rPr lang="de-DE" dirty="0" err="1"/>
              <a:t>And</a:t>
            </a:r>
            <a:r>
              <a:rPr lang="de-DE" dirty="0"/>
              <a:t> </a:t>
            </a:r>
            <a:r>
              <a:rPr lang="de-DE" dirty="0" err="1"/>
              <a:t>you</a:t>
            </a:r>
            <a:r>
              <a:rPr lang="de-DE" dirty="0"/>
              <a:t> </a:t>
            </a:r>
            <a:r>
              <a:rPr lang="de-DE" dirty="0" err="1"/>
              <a:t>can</a:t>
            </a:r>
            <a:r>
              <a:rPr lang="de-DE" dirty="0"/>
              <a:t> </a:t>
            </a:r>
            <a:r>
              <a:rPr lang="de-DE" dirty="0" err="1"/>
              <a:t>fill</a:t>
            </a:r>
            <a:r>
              <a:rPr lang="de-DE" dirty="0"/>
              <a:t> in </a:t>
            </a:r>
            <a:r>
              <a:rPr lang="de-DE" dirty="0" err="1"/>
              <a:t>the</a:t>
            </a:r>
            <a:r>
              <a:rPr lang="de-DE" dirty="0"/>
              <a:t> </a:t>
            </a:r>
            <a:r>
              <a:rPr lang="de-DE" dirty="0" err="1"/>
              <a:t>entire</a:t>
            </a:r>
            <a:r>
              <a:rPr lang="de-DE" dirty="0"/>
              <a:t> box </a:t>
            </a:r>
            <a:r>
              <a:rPr lang="de-DE" dirty="0" err="1"/>
              <a:t>according</a:t>
            </a:r>
            <a:r>
              <a:rPr lang="de-DE" dirty="0"/>
              <a:t> </a:t>
            </a:r>
            <a:r>
              <a:rPr lang="de-DE" dirty="0" err="1"/>
              <a:t>to</a:t>
            </a:r>
            <a:r>
              <a:rPr lang="de-DE" dirty="0"/>
              <a:t> </a:t>
            </a:r>
            <a:r>
              <a:rPr lang="de-DE" dirty="0" err="1"/>
              <a:t>your</a:t>
            </a:r>
            <a:r>
              <a:rPr lang="de-DE" dirty="0"/>
              <a:t> </a:t>
            </a:r>
            <a:r>
              <a:rPr lang="de-DE" dirty="0" err="1"/>
              <a:t>need</a:t>
            </a:r>
            <a:r>
              <a:rPr lang="de-DE" dirty="0"/>
              <a:t>. </a:t>
            </a:r>
          </a:p>
        </p:txBody>
      </p:sp>
    </p:spTree>
    <p:extLst>
      <p:ext uri="{BB962C8B-B14F-4D97-AF65-F5344CB8AC3E}">
        <p14:creationId xmlns:p14="http://schemas.microsoft.com/office/powerpoint/2010/main" val="353883322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a:srcRect t="1602" r="1556" b="1753"/>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a:srcRect t="1243" r="1736" b="1213"/>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a:srcRect t="2684" r="3093" b="2267"/>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a:srcRect t="2143" r="1916" b="2653"/>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21" Type="http://schemas.openxmlformats.org/officeDocument/2006/relationships/slideLayout" Target="../slideLayouts/slideLayout21.xml"/><Relationship Id="rId34" Type="http://schemas.openxmlformats.org/officeDocument/2006/relationships/slideLayout" Target="../slideLayouts/slideLayout34.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slideLayout" Target="../slideLayouts/slideLayout33.xml"/><Relationship Id="rId38"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37" Type="http://schemas.openxmlformats.org/officeDocument/2006/relationships/slideLayout" Target="../slideLayouts/slideLayout37.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36" Type="http://schemas.openxmlformats.org/officeDocument/2006/relationships/slideLayout" Target="../slideLayouts/slideLayout36.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35" Type="http://schemas.openxmlformats.org/officeDocument/2006/relationships/slideLayout" Target="../slideLayouts/slideLayout35.xml"/><Relationship Id="rId8" Type="http://schemas.openxmlformats.org/officeDocument/2006/relationships/slideLayout" Target="../slideLayouts/slideLayout8.xml"/><Relationship Id="rId3" Type="http://schemas.openxmlformats.org/officeDocument/2006/relationships/slideLayout" Target="../slideLayouts/slideLayout3.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 id="2147483687" r:id="rId25"/>
    <p:sldLayoutId id="2147483696" r:id="rId26"/>
    <p:sldLayoutId id="2147483697" r:id="rId27"/>
    <p:sldLayoutId id="2147483698" r:id="rId28"/>
    <p:sldLayoutId id="2147483703" r:id="rId29"/>
    <p:sldLayoutId id="2147483705" r:id="rId30"/>
    <p:sldLayoutId id="2147483706" r:id="rId31"/>
    <p:sldLayoutId id="2147483707" r:id="rId32"/>
    <p:sldLayoutId id="2147483708" r:id="rId33"/>
    <p:sldLayoutId id="2147483709" r:id="rId34"/>
    <p:sldLayoutId id="2147483710" r:id="rId35"/>
    <p:sldLayoutId id="2147483711" r:id="rId36"/>
    <p:sldLayoutId id="2147483712" r:id="rId37"/>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5.xml"/></Relationships>
</file>

<file path=ppt/slides/_rels/slide10.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1.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9.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3" Type="http://schemas.openxmlformats.org/officeDocument/2006/relationships/image" Target="../media/image18.jpg"/><Relationship Id="rId2" Type="http://schemas.openxmlformats.org/officeDocument/2006/relationships/notesSlide" Target="../notesSlides/notesSlide6.xml"/><Relationship Id="rId1" Type="http://schemas.openxmlformats.org/officeDocument/2006/relationships/slideLayout" Target="../slideLayouts/slideLayout11.xml"/><Relationship Id="rId5" Type="http://schemas.openxmlformats.org/officeDocument/2006/relationships/hyperlink" Target="https://unsplash.com/s/photos/mind?utm_source=unsplash&amp;utm_medium=referral&amp;utm_content=creditCopyText" TargetMode="External"/><Relationship Id="rId4" Type="http://schemas.openxmlformats.org/officeDocument/2006/relationships/hyperlink" Target="https://unsplash.com/@bekirdonmeez?utm_source=unsplash&amp;utm_medium=referral&amp;utm_content=creditCopyText" TargetMode="External"/></Relationships>
</file>

<file path=ppt/slides/_rels/slide21.xml.rels><?xml version="1.0" encoding="UTF-8" standalone="yes"?>
<Relationships xmlns="http://schemas.openxmlformats.org/package/2006/relationships"><Relationship Id="rId3" Type="http://schemas.openxmlformats.org/officeDocument/2006/relationships/hyperlink" Target="https://unsplash.com/@jeremybishop?utm_source=unsplash&amp;utm_medium=referral&amp;utm_content=creditCopyText" TargetMode="External"/><Relationship Id="rId2" Type="http://schemas.openxmlformats.org/officeDocument/2006/relationships/notesSlide" Target="../notesSlides/notesSlide7.xml"/><Relationship Id="rId1" Type="http://schemas.openxmlformats.org/officeDocument/2006/relationships/slideLayout" Target="../slideLayouts/slideLayout11.xml"/><Relationship Id="rId5" Type="http://schemas.openxmlformats.org/officeDocument/2006/relationships/image" Target="../media/image19.jpg"/><Relationship Id="rId4" Type="http://schemas.openxmlformats.org/officeDocument/2006/relationships/hyperlink" Target="https://unsplash.com/s/photos/growth?utm_source=unsplash&amp;utm_medium=referral&amp;utm_content=creditCopyText" TargetMode="External"/></Relationships>
</file>

<file path=ppt/slides/_rels/slide22.xml.rels><?xml version="1.0" encoding="UTF-8" standalone="yes"?>
<Relationships xmlns="http://schemas.openxmlformats.org/package/2006/relationships"><Relationship Id="rId3" Type="http://schemas.openxmlformats.org/officeDocument/2006/relationships/hyperlink" Target="https://www.mindsetworks.com/science/Case-Studies" TargetMode="External"/><Relationship Id="rId2" Type="http://schemas.openxmlformats.org/officeDocument/2006/relationships/notesSlide" Target="../notesSlides/notesSlide8.xml"/><Relationship Id="rId1" Type="http://schemas.openxmlformats.org/officeDocument/2006/relationships/slideLayout" Target="../slideLayouts/slideLayout11.xml"/><Relationship Id="rId5" Type="http://schemas.openxmlformats.org/officeDocument/2006/relationships/image" Target="../media/image21.png"/><Relationship Id="rId4" Type="http://schemas.openxmlformats.org/officeDocument/2006/relationships/image" Target="../media/image20.png"/></Relationships>
</file>

<file path=ppt/slides/_rels/slide23.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9.xml"/><Relationship Id="rId1" Type="http://schemas.openxmlformats.org/officeDocument/2006/relationships/slideLayout" Target="../slideLayouts/slideLayout15.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1.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6.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11.xml"/><Relationship Id="rId1" Type="http://schemas.openxmlformats.org/officeDocument/2006/relationships/slideLayout" Target="../slideLayouts/slideLayout3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27.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12.xml"/><Relationship Id="rId1" Type="http://schemas.openxmlformats.org/officeDocument/2006/relationships/slideLayout" Target="../slideLayouts/slideLayout3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28.xml.rels><?xml version="1.0" encoding="UTF-8" standalone="yes"?>
<Relationships xmlns="http://schemas.openxmlformats.org/package/2006/relationships"><Relationship Id="rId3" Type="http://schemas.openxmlformats.org/officeDocument/2006/relationships/image" Target="../media/image15.jpeg"/><Relationship Id="rId2" Type="http://schemas.openxmlformats.org/officeDocument/2006/relationships/notesSlide" Target="../notesSlides/notesSlide13.xml"/><Relationship Id="rId1" Type="http://schemas.openxmlformats.org/officeDocument/2006/relationships/slideLayout" Target="../slideLayouts/slideLayout26.xml"/></Relationships>
</file>

<file path=ppt/slides/_rels/slide29.xml.rels><?xml version="1.0" encoding="UTF-8" standalone="yes"?>
<Relationships xmlns="http://schemas.openxmlformats.org/package/2006/relationships"><Relationship Id="rId8" Type="http://schemas.openxmlformats.org/officeDocument/2006/relationships/image" Target="../media/image28.png"/><Relationship Id="rId3" Type="http://schemas.openxmlformats.org/officeDocument/2006/relationships/image" Target="../media/image23.tiff"/><Relationship Id="rId7" Type="http://schemas.openxmlformats.org/officeDocument/2006/relationships/image" Target="../media/image27.png"/><Relationship Id="rId2" Type="http://schemas.openxmlformats.org/officeDocument/2006/relationships/notesSlide" Target="../notesSlides/notesSlide14.xml"/><Relationship Id="rId1" Type="http://schemas.openxmlformats.org/officeDocument/2006/relationships/slideLayout" Target="../slideLayouts/slideLayout36.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 Id="rId9" Type="http://schemas.openxmlformats.org/officeDocument/2006/relationships/image" Target="../media/image29.png"/></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8.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31.xml.rels><?xml version="1.0" encoding="UTF-8" standalone="yes"?>
<Relationships xmlns="http://schemas.openxmlformats.org/package/2006/relationships"><Relationship Id="rId2" Type="http://schemas.openxmlformats.org/officeDocument/2006/relationships/hyperlink" Target="https://www.ted.com/talks/carol_dweck_the_power_of_believing_that_you_can_improve" TargetMode="External"/><Relationship Id="rId1" Type="http://schemas.openxmlformats.org/officeDocument/2006/relationships/slideLayout" Target="../slideLayouts/slideLayout1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4.xml"/></Relationships>
</file>

<file path=ppt/slides/_rels/slide4.xml.rels><?xml version="1.0" encoding="UTF-8" standalone="yes"?>
<Relationships xmlns="http://schemas.openxmlformats.org/package/2006/relationships"><Relationship Id="rId3" Type="http://schemas.openxmlformats.org/officeDocument/2006/relationships/hyperlink" Target="https://unsplash.com/@devvratjadon?utm_source=unsplash&amp;utm_medium=referral&amp;utm_content=creditCopyText" TargetMode="External"/><Relationship Id="rId2" Type="http://schemas.openxmlformats.org/officeDocument/2006/relationships/notesSlide" Target="../notesSlides/notesSlide2.xml"/><Relationship Id="rId1" Type="http://schemas.openxmlformats.org/officeDocument/2006/relationships/slideLayout" Target="../slideLayouts/slideLayout11.xml"/><Relationship Id="rId5" Type="http://schemas.openxmlformats.org/officeDocument/2006/relationships/image" Target="../media/image12.jpg"/><Relationship Id="rId4" Type="http://schemas.openxmlformats.org/officeDocument/2006/relationships/hyperlink" Target="https://unsplash.com/s/photos/hammer?utm_source=unsplash&amp;utm_medium=referral&amp;utm_content=creditCopyText" TargetMode="Externa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3.xml"/><Relationship Id="rId1" Type="http://schemas.openxmlformats.org/officeDocument/2006/relationships/slideLayout" Target="../slideLayouts/slideLayout11.xml"/><Relationship Id="rId4" Type="http://schemas.openxmlformats.org/officeDocument/2006/relationships/hyperlink" Target="https://www.rogerleishman.com/2017/12/thing1.html" TargetMode="External"/></Relationships>
</file>

<file path=ppt/slides/_rels/slide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6.xml"/></Relationships>
</file>

<file path=ppt/slides/_rels/slide7.xml.rels><?xml version="1.0" encoding="UTF-8" standalone="yes"?>
<Relationships xmlns="http://schemas.openxmlformats.org/package/2006/relationships"><Relationship Id="rId2" Type="http://schemas.openxmlformats.org/officeDocument/2006/relationships/image" Target="../media/image15.jpeg"/><Relationship Id="rId1" Type="http://schemas.openxmlformats.org/officeDocument/2006/relationships/slideLayout" Target="../slideLayouts/slideLayout26.xml"/></Relationships>
</file>

<file path=ppt/slides/_rels/slide8.xml.rels><?xml version="1.0" encoding="UTF-8" standalone="yes"?>
<Relationships xmlns="http://schemas.openxmlformats.org/package/2006/relationships"><Relationship Id="rId3" Type="http://schemas.openxmlformats.org/officeDocument/2006/relationships/image" Target="../media/image16.jpg"/><Relationship Id="rId2" Type="http://schemas.openxmlformats.org/officeDocument/2006/relationships/notesSlide" Target="../notesSlides/notesSlide4.xml"/><Relationship Id="rId1" Type="http://schemas.openxmlformats.org/officeDocument/2006/relationships/slideLayout" Target="../slideLayouts/slideLayout11.xml"/><Relationship Id="rId5" Type="http://schemas.openxmlformats.org/officeDocument/2006/relationships/hyperlink" Target="https://unsplash.com/s/photos/rational?utm_source=unsplash&amp;utm_medium=referral&amp;utm_content=creditCopyText" TargetMode="External"/><Relationship Id="rId4" Type="http://schemas.openxmlformats.org/officeDocument/2006/relationships/hyperlink" Target="https://unsplash.com/@katya_korovkina?utm_source=unsplash&amp;utm_medium=referral&amp;utm_content=creditCopyText" TargetMode="External"/></Relationships>
</file>

<file path=ppt/slides/_rels/slide9.xml.rels><?xml version="1.0" encoding="UTF-8" standalone="yes"?>
<Relationships xmlns="http://schemas.openxmlformats.org/package/2006/relationships"><Relationship Id="rId3" Type="http://schemas.openxmlformats.org/officeDocument/2006/relationships/hyperlink" Target="https://unsplash.com/s/photos/growth?utm_source=unsplash&amp;utm_medium=referral&amp;utm_content=creditCopyText" TargetMode="External"/><Relationship Id="rId2" Type="http://schemas.openxmlformats.org/officeDocument/2006/relationships/hyperlink" Target="https://unsplash.com/@adamsky1973?utm_source=unsplash&amp;utm_medium=referral&amp;utm_content=creditCopyText" TargetMode="External"/><Relationship Id="rId1" Type="http://schemas.openxmlformats.org/officeDocument/2006/relationships/slideLayout" Target="../slideLayouts/slideLayout11.xml"/><Relationship Id="rId4" Type="http://schemas.openxmlformats.org/officeDocument/2006/relationships/image" Target="../media/image17.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BC4DA99-BED6-C645-8D30-10200398F3B4}"/>
              </a:ext>
            </a:extLst>
          </p:cNvPr>
          <p:cNvSpPr>
            <a:spLocks noGrp="1"/>
          </p:cNvSpPr>
          <p:nvPr>
            <p:ph type="title"/>
          </p:nvPr>
        </p:nvSpPr>
        <p:spPr>
          <a:xfrm>
            <a:off x="5095963" y="1138196"/>
            <a:ext cx="2637023" cy="1433553"/>
          </a:xfrm>
        </p:spPr>
        <p:txBody>
          <a:bodyPr>
            <a:normAutofit fontScale="90000"/>
          </a:bodyPr>
          <a:lstStyle/>
          <a:p>
            <a:r>
              <a:rPr lang="en-GB" dirty="0"/>
              <a:t>Cultivating a Growth Mindset</a:t>
            </a:r>
          </a:p>
        </p:txBody>
      </p:sp>
      <p:sp>
        <p:nvSpPr>
          <p:cNvPr id="3" name="Marcador de texto 2">
            <a:extLst>
              <a:ext uri="{FF2B5EF4-FFF2-40B4-BE49-F238E27FC236}">
                <a16:creationId xmlns:a16="http://schemas.microsoft.com/office/drawing/2014/main" id="{6E89ECE3-4923-F240-B9AC-AFEBB5B17A85}"/>
              </a:ext>
            </a:extLst>
          </p:cNvPr>
          <p:cNvSpPr>
            <a:spLocks noGrp="1"/>
          </p:cNvSpPr>
          <p:nvPr>
            <p:ph type="body" sz="half" idx="2"/>
          </p:nvPr>
        </p:nvSpPr>
        <p:spPr>
          <a:xfrm>
            <a:off x="5095963" y="2571749"/>
            <a:ext cx="3464291" cy="690197"/>
          </a:xfrm>
        </p:spPr>
        <p:txBody>
          <a:bodyPr>
            <a:normAutofit/>
          </a:bodyPr>
          <a:lstStyle/>
          <a:p>
            <a:endParaRPr lang="en-GB" dirty="0"/>
          </a:p>
          <a:p>
            <a:r>
              <a:rPr lang="en-GB" dirty="0"/>
              <a:t>October 31</a:t>
            </a:r>
            <a:r>
              <a:rPr lang="en-GB" baseline="30000" dirty="0"/>
              <a:t>st</a:t>
            </a:r>
            <a:r>
              <a:rPr lang="en-GB" dirty="0"/>
              <a:t> 2022</a:t>
            </a:r>
          </a:p>
          <a:p>
            <a:r>
              <a:rPr lang="en-GB" dirty="0"/>
              <a:t>Catarina Batista &amp; Romain Muller</a:t>
            </a:r>
          </a:p>
        </p:txBody>
      </p:sp>
    </p:spTree>
    <p:extLst>
      <p:ext uri="{BB962C8B-B14F-4D97-AF65-F5344CB8AC3E}">
        <p14:creationId xmlns:p14="http://schemas.microsoft.com/office/powerpoint/2010/main" val="225010401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01901"/>
            <a:ext cx="4993855" cy="1725523"/>
          </a:xfrm>
        </p:spPr>
        <p:txBody>
          <a:bodyPr>
            <a:normAutofit/>
          </a:bodyPr>
          <a:lstStyle/>
          <a:p>
            <a:pPr marL="285750" indent="-285750">
              <a:lnSpc>
                <a:spcPct val="150000"/>
              </a:lnSpc>
              <a:buFont typeface="Arial" panose="020B0604020202020204" pitchFamily="34" charset="0"/>
              <a:buChar char="•"/>
            </a:pPr>
            <a:r>
              <a:rPr lang="en-CH" dirty="0"/>
              <a:t>Engaging in practices that kick up our System 2 and make us look at problems in a different light.</a:t>
            </a:r>
          </a:p>
          <a:p>
            <a:pPr marL="285750" indent="-285750">
              <a:lnSpc>
                <a:spcPct val="150000"/>
              </a:lnSpc>
              <a:buFont typeface="Arial" panose="020B0604020202020204" pitchFamily="34" charset="0"/>
              <a:buChar char="•"/>
            </a:pPr>
            <a:r>
              <a:rPr lang="en-CH" dirty="0"/>
              <a:t>Taking a step back to look at the bigger picture.</a:t>
            </a:r>
          </a:p>
          <a:p>
            <a:pPr marL="285750" indent="-285750">
              <a:lnSpc>
                <a:spcPct val="150000"/>
              </a:lnSpc>
              <a:buFont typeface="Arial" panose="020B0604020202020204" pitchFamily="34" charset="0"/>
              <a:buChar char="•"/>
            </a:pPr>
            <a:r>
              <a:rPr lang="en-CH" dirty="0"/>
              <a:t>Cultivating a </a:t>
            </a:r>
            <a:r>
              <a:rPr lang="en-CH" b="1" dirty="0"/>
              <a:t>growth mindset.</a:t>
            </a:r>
          </a:p>
          <a:p>
            <a:pPr>
              <a:lnSpc>
                <a:spcPct val="150000"/>
              </a:lnSpc>
            </a:pPr>
            <a:endParaRPr lang="en-CH" dirty="0"/>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380015122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3CE818-3A64-5E33-DB1B-24ABF8FAC821}"/>
              </a:ext>
            </a:extLst>
          </p:cNvPr>
          <p:cNvSpPr>
            <a:spLocks noGrp="1"/>
          </p:cNvSpPr>
          <p:nvPr>
            <p:ph type="title"/>
          </p:nvPr>
        </p:nvSpPr>
        <p:spPr/>
        <p:txBody>
          <a:bodyPr/>
          <a:lstStyle/>
          <a:p>
            <a:r>
              <a:rPr lang="en-CH" dirty="0"/>
              <a:t>Pentabilities as a platform to foster a Growth Mindset</a:t>
            </a:r>
          </a:p>
        </p:txBody>
      </p:sp>
      <p:sp>
        <p:nvSpPr>
          <p:cNvPr id="3" name="Text Placeholder 2">
            <a:extLst>
              <a:ext uri="{FF2B5EF4-FFF2-40B4-BE49-F238E27FC236}">
                <a16:creationId xmlns:a16="http://schemas.microsoft.com/office/drawing/2014/main" id="{B4EDB86D-94C3-83AB-02D6-5BC87C514D4B}"/>
              </a:ext>
            </a:extLst>
          </p:cNvPr>
          <p:cNvSpPr>
            <a:spLocks noGrp="1"/>
          </p:cNvSpPr>
          <p:nvPr>
            <p:ph type="body" idx="1"/>
          </p:nvPr>
        </p:nvSpPr>
        <p:spPr>
          <a:xfrm>
            <a:off x="565200" y="1545393"/>
            <a:ext cx="8027992" cy="3368043"/>
          </a:xfrm>
        </p:spPr>
        <p:txBody>
          <a:bodyPr/>
          <a:lstStyle/>
          <a:p>
            <a:endParaRPr lang="en-GB" dirty="0"/>
          </a:p>
          <a:p>
            <a:r>
              <a:rPr lang="en-GB" b="1" dirty="0">
                <a:solidFill>
                  <a:srgbClr val="87B919"/>
                </a:solidFill>
              </a:rPr>
              <a:t>What?</a:t>
            </a:r>
          </a:p>
          <a:p>
            <a:pPr marL="285750" indent="-285750">
              <a:buFont typeface="Arial" panose="020B0604020202020204" pitchFamily="34" charset="0"/>
              <a:buChar char="•"/>
            </a:pPr>
            <a:r>
              <a:rPr lang="en-GB" dirty="0"/>
              <a:t>System designed to develop the five major social and emotional skills - “</a:t>
            </a:r>
            <a:r>
              <a:rPr lang="en-GB" dirty="0" err="1"/>
              <a:t>pentabilities</a:t>
            </a:r>
            <a:r>
              <a:rPr lang="en-GB" dirty="0"/>
              <a:t>”: Responsibility, Cooperation, Autonomy and initiative, Emotional management and Thinking abilities.</a:t>
            </a:r>
            <a:br>
              <a:rPr lang="en-GB" dirty="0"/>
            </a:br>
            <a:endParaRPr lang="en-GB" dirty="0"/>
          </a:p>
          <a:p>
            <a:br>
              <a:rPr lang="en-GB" dirty="0"/>
            </a:br>
            <a:r>
              <a:rPr lang="en-GB" b="1" dirty="0">
                <a:solidFill>
                  <a:srgbClr val="6E378C"/>
                </a:solidFill>
              </a:rPr>
              <a:t>Why?</a:t>
            </a:r>
          </a:p>
          <a:p>
            <a:pPr marL="285750" indent="-285750">
              <a:buFont typeface="Arial" panose="020B0604020202020204" pitchFamily="34" charset="0"/>
              <a:buChar char="•"/>
            </a:pPr>
            <a:r>
              <a:rPr lang="en-GB" dirty="0"/>
              <a:t>Good social and interpersonal skills help improve our wellbeing </a:t>
            </a:r>
          </a:p>
          <a:p>
            <a:pPr marL="285750" indent="-285750">
              <a:buFont typeface="Arial" panose="020B0604020202020204" pitchFamily="34" charset="0"/>
              <a:buChar char="•"/>
            </a:pPr>
            <a:r>
              <a:rPr lang="en-GB" dirty="0"/>
              <a:t>Foster academic success and adaptation to the labour market.</a:t>
            </a:r>
          </a:p>
          <a:p>
            <a:endParaRPr lang="en-CH" dirty="0"/>
          </a:p>
        </p:txBody>
      </p:sp>
    </p:spTree>
    <p:extLst>
      <p:ext uri="{BB962C8B-B14F-4D97-AF65-F5344CB8AC3E}">
        <p14:creationId xmlns:p14="http://schemas.microsoft.com/office/powerpoint/2010/main" val="295397405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43187-EB0B-E790-98EC-6EEC7E900F5D}"/>
              </a:ext>
            </a:extLst>
          </p:cNvPr>
          <p:cNvSpPr>
            <a:spLocks noGrp="1"/>
          </p:cNvSpPr>
          <p:nvPr>
            <p:ph type="title"/>
          </p:nvPr>
        </p:nvSpPr>
        <p:spPr/>
        <p:txBody>
          <a:bodyPr/>
          <a:lstStyle/>
          <a:p>
            <a:r>
              <a:rPr lang="en-CH" dirty="0"/>
              <a:t>What it is </a:t>
            </a:r>
            <a:r>
              <a:rPr lang="en-CH" u="sng" dirty="0"/>
              <a:t>not…</a:t>
            </a:r>
          </a:p>
        </p:txBody>
      </p:sp>
      <p:sp>
        <p:nvSpPr>
          <p:cNvPr id="3" name="Text Placeholder 2">
            <a:extLst>
              <a:ext uri="{FF2B5EF4-FFF2-40B4-BE49-F238E27FC236}">
                <a16:creationId xmlns:a16="http://schemas.microsoft.com/office/drawing/2014/main" id="{3DF59B46-C579-05D2-341B-15C111A7FB16}"/>
              </a:ext>
            </a:extLst>
          </p:cNvPr>
          <p:cNvSpPr>
            <a:spLocks noGrp="1"/>
          </p:cNvSpPr>
          <p:nvPr>
            <p:ph type="body" idx="1"/>
          </p:nvPr>
        </p:nvSpPr>
        <p:spPr>
          <a:xfrm>
            <a:off x="558004" y="1895589"/>
            <a:ext cx="8027992" cy="3368043"/>
          </a:xfrm>
        </p:spPr>
        <p:txBody>
          <a:bodyPr/>
          <a:lstStyle/>
          <a:p>
            <a:pPr marL="285750" indent="-285750">
              <a:buFont typeface="Arial" panose="020B0604020202020204" pitchFamily="34" charset="0"/>
              <a:buChar char="•"/>
            </a:pPr>
            <a:r>
              <a:rPr lang="en-CH" dirty="0"/>
              <a:t>A grading tool – the behaviours you demonstrate or observe in your peers will have no impact whatsoever in your grading.</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A way to check what you’re good or bad at.</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A tool for your teachers to judge you.</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p:txBody>
      </p:sp>
    </p:spTree>
    <p:extLst>
      <p:ext uri="{BB962C8B-B14F-4D97-AF65-F5344CB8AC3E}">
        <p14:creationId xmlns:p14="http://schemas.microsoft.com/office/powerpoint/2010/main" val="290226836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43187-EB0B-E790-98EC-6EEC7E900F5D}"/>
              </a:ext>
            </a:extLst>
          </p:cNvPr>
          <p:cNvSpPr>
            <a:spLocks noGrp="1"/>
          </p:cNvSpPr>
          <p:nvPr>
            <p:ph type="title"/>
          </p:nvPr>
        </p:nvSpPr>
        <p:spPr/>
        <p:txBody>
          <a:bodyPr/>
          <a:lstStyle/>
          <a:p>
            <a:r>
              <a:rPr lang="en-CH" dirty="0"/>
              <a:t>What it is </a:t>
            </a:r>
            <a:r>
              <a:rPr lang="en-CH" u="sng" dirty="0"/>
              <a:t>not…</a:t>
            </a:r>
          </a:p>
        </p:txBody>
      </p:sp>
      <p:sp>
        <p:nvSpPr>
          <p:cNvPr id="3" name="Text Placeholder 2">
            <a:extLst>
              <a:ext uri="{FF2B5EF4-FFF2-40B4-BE49-F238E27FC236}">
                <a16:creationId xmlns:a16="http://schemas.microsoft.com/office/drawing/2014/main" id="{3DF59B46-C579-05D2-341B-15C111A7FB16}"/>
              </a:ext>
            </a:extLst>
          </p:cNvPr>
          <p:cNvSpPr>
            <a:spLocks noGrp="1"/>
          </p:cNvSpPr>
          <p:nvPr>
            <p:ph type="body" idx="1"/>
          </p:nvPr>
        </p:nvSpPr>
        <p:spPr>
          <a:xfrm>
            <a:off x="558004" y="1895589"/>
            <a:ext cx="8027992" cy="3368043"/>
          </a:xfrm>
        </p:spPr>
        <p:txBody>
          <a:bodyPr/>
          <a:lstStyle/>
          <a:p>
            <a:pPr marL="285750" indent="-285750">
              <a:buFont typeface="Arial" panose="020B0604020202020204" pitchFamily="34" charset="0"/>
              <a:buChar char="•"/>
            </a:pPr>
            <a:r>
              <a:rPr lang="en-CH" strike="sngStrike" dirty="0"/>
              <a:t>A grading tool – the behaviours you demonstrate or observe in your peers will have no impact whatsoever in your grading.</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A way to check what you’re good or bad at.</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A tool for your teachers to judge you.</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p:txBody>
      </p:sp>
    </p:spTree>
    <p:extLst>
      <p:ext uri="{BB962C8B-B14F-4D97-AF65-F5344CB8AC3E}">
        <p14:creationId xmlns:p14="http://schemas.microsoft.com/office/powerpoint/2010/main" val="852186182"/>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43187-EB0B-E790-98EC-6EEC7E900F5D}"/>
              </a:ext>
            </a:extLst>
          </p:cNvPr>
          <p:cNvSpPr>
            <a:spLocks noGrp="1"/>
          </p:cNvSpPr>
          <p:nvPr>
            <p:ph type="title"/>
          </p:nvPr>
        </p:nvSpPr>
        <p:spPr/>
        <p:txBody>
          <a:bodyPr/>
          <a:lstStyle/>
          <a:p>
            <a:r>
              <a:rPr lang="en-CH" dirty="0"/>
              <a:t>What it is </a:t>
            </a:r>
            <a:r>
              <a:rPr lang="en-CH" u="sng" dirty="0"/>
              <a:t>not…</a:t>
            </a:r>
          </a:p>
        </p:txBody>
      </p:sp>
      <p:sp>
        <p:nvSpPr>
          <p:cNvPr id="3" name="Text Placeholder 2">
            <a:extLst>
              <a:ext uri="{FF2B5EF4-FFF2-40B4-BE49-F238E27FC236}">
                <a16:creationId xmlns:a16="http://schemas.microsoft.com/office/drawing/2014/main" id="{3DF59B46-C579-05D2-341B-15C111A7FB16}"/>
              </a:ext>
            </a:extLst>
          </p:cNvPr>
          <p:cNvSpPr>
            <a:spLocks noGrp="1"/>
          </p:cNvSpPr>
          <p:nvPr>
            <p:ph type="body" idx="1"/>
          </p:nvPr>
        </p:nvSpPr>
        <p:spPr>
          <a:xfrm>
            <a:off x="558004" y="1895589"/>
            <a:ext cx="8027992" cy="3368043"/>
          </a:xfrm>
        </p:spPr>
        <p:txBody>
          <a:bodyPr/>
          <a:lstStyle/>
          <a:p>
            <a:pPr marL="285750" indent="-285750">
              <a:buFont typeface="Arial" panose="020B0604020202020204" pitchFamily="34" charset="0"/>
              <a:buChar char="•"/>
            </a:pPr>
            <a:r>
              <a:rPr lang="en-CH" dirty="0"/>
              <a:t>A </a:t>
            </a:r>
            <a:r>
              <a:rPr lang="en-CH" strike="sngStrike" dirty="0"/>
              <a:t>grading tool </a:t>
            </a:r>
            <a:r>
              <a:rPr lang="en-CH" dirty="0"/>
              <a:t>– the behaviours you demonstrate or observe in your peers will have no impact whatsoever in your grading.</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strike="sngStrike" dirty="0"/>
              <a:t>A way to check what you’re good or bad at.</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A tool for your teachers to judge you.</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p:txBody>
      </p:sp>
    </p:spTree>
    <p:extLst>
      <p:ext uri="{BB962C8B-B14F-4D97-AF65-F5344CB8AC3E}">
        <p14:creationId xmlns:p14="http://schemas.microsoft.com/office/powerpoint/2010/main" val="39814850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E43187-EB0B-E790-98EC-6EEC7E900F5D}"/>
              </a:ext>
            </a:extLst>
          </p:cNvPr>
          <p:cNvSpPr>
            <a:spLocks noGrp="1"/>
          </p:cNvSpPr>
          <p:nvPr>
            <p:ph type="title"/>
          </p:nvPr>
        </p:nvSpPr>
        <p:spPr/>
        <p:txBody>
          <a:bodyPr/>
          <a:lstStyle/>
          <a:p>
            <a:r>
              <a:rPr lang="en-CH" dirty="0"/>
              <a:t>What it is </a:t>
            </a:r>
            <a:r>
              <a:rPr lang="en-CH" u="sng" dirty="0"/>
              <a:t>not…</a:t>
            </a:r>
          </a:p>
        </p:txBody>
      </p:sp>
      <p:sp>
        <p:nvSpPr>
          <p:cNvPr id="3" name="Text Placeholder 2">
            <a:extLst>
              <a:ext uri="{FF2B5EF4-FFF2-40B4-BE49-F238E27FC236}">
                <a16:creationId xmlns:a16="http://schemas.microsoft.com/office/drawing/2014/main" id="{3DF59B46-C579-05D2-341B-15C111A7FB16}"/>
              </a:ext>
            </a:extLst>
          </p:cNvPr>
          <p:cNvSpPr>
            <a:spLocks noGrp="1"/>
          </p:cNvSpPr>
          <p:nvPr>
            <p:ph type="body" idx="1"/>
          </p:nvPr>
        </p:nvSpPr>
        <p:spPr>
          <a:xfrm>
            <a:off x="558004" y="1895589"/>
            <a:ext cx="8027992" cy="3368043"/>
          </a:xfrm>
        </p:spPr>
        <p:txBody>
          <a:bodyPr/>
          <a:lstStyle/>
          <a:p>
            <a:pPr marL="285750" indent="-285750">
              <a:buFont typeface="Arial" panose="020B0604020202020204" pitchFamily="34" charset="0"/>
              <a:buChar char="•"/>
            </a:pPr>
            <a:r>
              <a:rPr lang="en-CH" dirty="0"/>
              <a:t>A </a:t>
            </a:r>
            <a:r>
              <a:rPr lang="en-CH" strike="sngStrike" dirty="0"/>
              <a:t>grading tool </a:t>
            </a:r>
            <a:r>
              <a:rPr lang="en-CH" dirty="0"/>
              <a:t>– the behaviours you demonstrate or observe in your peers will have no impact whatsoever in your grading.</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strike="sngStrike" dirty="0"/>
              <a:t>A way to check what you’re good or bad at.</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strike="sngStrike" dirty="0"/>
              <a:t>A tool for your teachers to judge you.</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endParaRPr lang="en-CH" dirty="0"/>
          </a:p>
        </p:txBody>
      </p:sp>
    </p:spTree>
    <p:extLst>
      <p:ext uri="{BB962C8B-B14F-4D97-AF65-F5344CB8AC3E}">
        <p14:creationId xmlns:p14="http://schemas.microsoft.com/office/powerpoint/2010/main" val="2080602898"/>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16CAF8-D08B-DC7A-8822-CBDD867A1609}"/>
              </a:ext>
            </a:extLst>
          </p:cNvPr>
          <p:cNvSpPr>
            <a:spLocks noGrp="1"/>
          </p:cNvSpPr>
          <p:nvPr>
            <p:ph type="title"/>
          </p:nvPr>
        </p:nvSpPr>
        <p:spPr/>
        <p:txBody>
          <a:bodyPr/>
          <a:lstStyle/>
          <a:p>
            <a:r>
              <a:rPr lang="en-CH" dirty="0"/>
              <a:t>What it is…</a:t>
            </a:r>
          </a:p>
        </p:txBody>
      </p:sp>
      <p:sp>
        <p:nvSpPr>
          <p:cNvPr id="3" name="Text Placeholder 2">
            <a:extLst>
              <a:ext uri="{FF2B5EF4-FFF2-40B4-BE49-F238E27FC236}">
                <a16:creationId xmlns:a16="http://schemas.microsoft.com/office/drawing/2014/main" id="{55D061DC-B331-CF6D-31ED-8730DB8FBCAD}"/>
              </a:ext>
            </a:extLst>
          </p:cNvPr>
          <p:cNvSpPr>
            <a:spLocks noGrp="1"/>
          </p:cNvSpPr>
          <p:nvPr>
            <p:ph type="body" idx="1"/>
          </p:nvPr>
        </p:nvSpPr>
        <p:spPr>
          <a:xfrm>
            <a:off x="565200" y="1428661"/>
            <a:ext cx="8027992" cy="3368043"/>
          </a:xfrm>
        </p:spPr>
        <p:txBody>
          <a:bodyPr/>
          <a:lstStyle/>
          <a:p>
            <a:pPr marL="285750" indent="-285750">
              <a:buFont typeface="Arial" panose="020B0604020202020204" pitchFamily="34" charset="0"/>
              <a:buChar char="•"/>
            </a:pPr>
            <a:r>
              <a:rPr lang="en-CH" dirty="0"/>
              <a:t>Platform to </a:t>
            </a:r>
            <a:r>
              <a:rPr lang="en-CH" b="1" dirty="0">
                <a:solidFill>
                  <a:srgbClr val="6E378C"/>
                </a:solidFill>
              </a:rPr>
              <a:t>capture and measure a designated set of behaviours</a:t>
            </a:r>
            <a:r>
              <a:rPr lang="en-CH" dirty="0"/>
              <a:t> throughout the program.</a:t>
            </a:r>
          </a:p>
          <a:p>
            <a:endParaRPr lang="en-CH" dirty="0">
              <a:effectLst/>
              <a:latin typeface="Helvetica" pitchFamily="2" charset="0"/>
            </a:endParaRPr>
          </a:p>
          <a:p>
            <a:pPr marL="285750" indent="-285750">
              <a:buFont typeface="Arial" panose="020B0604020202020204" pitchFamily="34" charset="0"/>
              <a:buChar char="•"/>
            </a:pPr>
            <a:r>
              <a:rPr lang="en-GB" dirty="0">
                <a:effectLst/>
                <a:latin typeface="Helvetica" pitchFamily="2" charset="0"/>
              </a:rPr>
              <a:t>A way to guide the student on how to </a:t>
            </a:r>
            <a:r>
              <a:rPr lang="en-GB" b="1" dirty="0">
                <a:solidFill>
                  <a:srgbClr val="87B919"/>
                </a:solidFill>
                <a:effectLst/>
                <a:latin typeface="Helvetica" pitchFamily="2" charset="0"/>
              </a:rPr>
              <a:t>improve during their learning process </a:t>
            </a:r>
            <a:r>
              <a:rPr lang="en-GB" dirty="0">
                <a:effectLst/>
                <a:latin typeface="Helvetica" pitchFamily="2" charset="0"/>
              </a:rPr>
              <a:t>and teachers on how to </a:t>
            </a:r>
            <a:r>
              <a:rPr lang="en-GB" b="1" dirty="0">
                <a:solidFill>
                  <a:srgbClr val="87B919"/>
                </a:solidFill>
                <a:effectLst/>
                <a:latin typeface="Helvetica" pitchFamily="2" charset="0"/>
              </a:rPr>
              <a:t>advance in their teaching.</a:t>
            </a:r>
          </a:p>
          <a:p>
            <a:pPr marL="285750" indent="-285750">
              <a:buFont typeface="Arial" panose="020B0604020202020204" pitchFamily="34" charset="0"/>
              <a:buChar char="•"/>
            </a:pPr>
            <a:endParaRPr lang="en-GB" dirty="0">
              <a:latin typeface="Helvetica" pitchFamily="2" charset="0"/>
            </a:endParaRPr>
          </a:p>
          <a:p>
            <a:pPr marL="285750" indent="-285750">
              <a:buFont typeface="Arial" panose="020B0604020202020204" pitchFamily="34" charset="0"/>
              <a:buChar char="•"/>
            </a:pPr>
            <a:r>
              <a:rPr lang="en-GB" dirty="0">
                <a:effectLst/>
                <a:latin typeface="Helvetica" pitchFamily="2" charset="0"/>
              </a:rPr>
              <a:t>A way to inform teachers if their strategies work. </a:t>
            </a:r>
          </a:p>
          <a:p>
            <a:pPr marL="285750" indent="-285750">
              <a:buFont typeface="Arial" panose="020B0604020202020204" pitchFamily="34" charset="0"/>
              <a:buChar char="•"/>
            </a:pPr>
            <a:endParaRPr lang="en-GB" dirty="0">
              <a:latin typeface="Helvetica" pitchFamily="2" charset="0"/>
            </a:endParaRPr>
          </a:p>
          <a:p>
            <a:pPr marL="285750" indent="-285750">
              <a:buFont typeface="Arial" panose="020B0604020202020204" pitchFamily="34" charset="0"/>
              <a:buChar char="•"/>
            </a:pPr>
            <a:r>
              <a:rPr lang="en-GB" dirty="0">
                <a:effectLst/>
                <a:latin typeface="Helvetica" pitchFamily="2" charset="0"/>
              </a:rPr>
              <a:t>Provide </a:t>
            </a:r>
            <a:r>
              <a:rPr lang="en-GB" b="1" dirty="0">
                <a:solidFill>
                  <a:srgbClr val="6E378C"/>
                </a:solidFill>
                <a:effectLst/>
                <a:latin typeface="Helvetica" pitchFamily="2" charset="0"/>
              </a:rPr>
              <a:t>evidence-based</a:t>
            </a:r>
            <a:r>
              <a:rPr lang="en-GB" dirty="0">
                <a:effectLst/>
                <a:latin typeface="Helvetica" pitchFamily="2" charset="0"/>
              </a:rPr>
              <a:t> grounds for formative </a:t>
            </a:r>
            <a:r>
              <a:rPr lang="en-GB" b="1" dirty="0">
                <a:solidFill>
                  <a:srgbClr val="6E378C"/>
                </a:solidFill>
                <a:effectLst/>
                <a:latin typeface="Helvetica" pitchFamily="2" charset="0"/>
              </a:rPr>
              <a:t>feedback.</a:t>
            </a:r>
          </a:p>
          <a:p>
            <a:pPr marL="285750" indent="-285750">
              <a:buFont typeface="Arial" panose="020B0604020202020204" pitchFamily="34" charset="0"/>
              <a:buChar char="•"/>
            </a:pPr>
            <a:endParaRPr lang="en-CH" dirty="0"/>
          </a:p>
          <a:p>
            <a:pPr marL="285750" indent="-285750">
              <a:buFont typeface="Arial" panose="020B0604020202020204" pitchFamily="34" charset="0"/>
              <a:buChar char="•"/>
            </a:pPr>
            <a:r>
              <a:rPr lang="en-CH" dirty="0"/>
              <a:t>A set of tools to </a:t>
            </a:r>
            <a:r>
              <a:rPr lang="en-CH" b="1" dirty="0">
                <a:solidFill>
                  <a:srgbClr val="87B918"/>
                </a:solidFill>
              </a:rPr>
              <a:t>learn better together!</a:t>
            </a:r>
          </a:p>
        </p:txBody>
      </p:sp>
    </p:spTree>
    <p:extLst>
      <p:ext uri="{BB962C8B-B14F-4D97-AF65-F5344CB8AC3E}">
        <p14:creationId xmlns:p14="http://schemas.microsoft.com/office/powerpoint/2010/main" val="3144243552"/>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ECBE76-0247-4F3E-E224-2C30C23DCC38}"/>
              </a:ext>
            </a:extLst>
          </p:cNvPr>
          <p:cNvSpPr>
            <a:spLocks noGrp="1"/>
          </p:cNvSpPr>
          <p:nvPr>
            <p:ph type="title"/>
          </p:nvPr>
        </p:nvSpPr>
        <p:spPr>
          <a:xfrm>
            <a:off x="2237902" y="2185086"/>
            <a:ext cx="4668195" cy="500549"/>
          </a:xfrm>
        </p:spPr>
        <p:txBody>
          <a:bodyPr/>
          <a:lstStyle/>
          <a:p>
            <a:pPr algn="ctr"/>
            <a:r>
              <a:rPr lang="en-CH" sz="3200" dirty="0"/>
              <a:t>Support each other’s growth journeys</a:t>
            </a:r>
          </a:p>
        </p:txBody>
      </p:sp>
    </p:spTree>
    <p:extLst>
      <p:ext uri="{BB962C8B-B14F-4D97-AF65-F5344CB8AC3E}">
        <p14:creationId xmlns:p14="http://schemas.microsoft.com/office/powerpoint/2010/main" val="121518402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idx="4294967295"/>
          </p:nvPr>
        </p:nvSpPr>
        <p:spPr>
          <a:xfrm>
            <a:off x="469900" y="1735137"/>
            <a:ext cx="6057900" cy="1317625"/>
          </a:xfrm>
          <a:solidFill>
            <a:schemeClr val="bg1"/>
          </a:solidFill>
        </p:spPr>
        <p:txBody>
          <a:bodyPr>
            <a:normAutofit/>
          </a:bodyPr>
          <a:lstStyle/>
          <a:p>
            <a:pPr algn="l"/>
            <a:r>
              <a:rPr lang="en-US" sz="4400" dirty="0"/>
              <a:t>Growth mindset</a:t>
            </a:r>
            <a:endParaRPr lang="en-CH" sz="4400" dirty="0"/>
          </a:p>
        </p:txBody>
      </p:sp>
      <p:sp>
        <p:nvSpPr>
          <p:cNvPr id="3" name="Text Placeholder 2">
            <a:extLst>
              <a:ext uri="{FF2B5EF4-FFF2-40B4-BE49-F238E27FC236}">
                <a16:creationId xmlns:a16="http://schemas.microsoft.com/office/drawing/2014/main" id="{67AC06CC-000E-4733-CDC7-45E2DAC60FA5}"/>
              </a:ext>
            </a:extLst>
          </p:cNvPr>
          <p:cNvSpPr>
            <a:spLocks noGrp="1"/>
          </p:cNvSpPr>
          <p:nvPr>
            <p:ph type="body" idx="4294967295"/>
          </p:nvPr>
        </p:nvSpPr>
        <p:spPr>
          <a:xfrm>
            <a:off x="469899" y="2962274"/>
            <a:ext cx="6255709" cy="425450"/>
          </a:xfrm>
          <a:solidFill>
            <a:schemeClr val="bg1"/>
          </a:solidFill>
        </p:spPr>
        <p:txBody>
          <a:bodyPr/>
          <a:lstStyle/>
          <a:p>
            <a:pPr marL="0" indent="0">
              <a:buNone/>
            </a:pPr>
            <a:r>
              <a:rPr lang="en-GB" dirty="0"/>
              <a:t>What does growth mindset mean and why is it important?</a:t>
            </a:r>
          </a:p>
        </p:txBody>
      </p:sp>
    </p:spTree>
    <p:extLst>
      <p:ext uri="{BB962C8B-B14F-4D97-AF65-F5344CB8AC3E}">
        <p14:creationId xmlns:p14="http://schemas.microsoft.com/office/powerpoint/2010/main" val="808685137"/>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Box 2">
            <a:extLst>
              <a:ext uri="{FF2B5EF4-FFF2-40B4-BE49-F238E27FC236}">
                <a16:creationId xmlns:a16="http://schemas.microsoft.com/office/drawing/2014/main" id="{70C6B329-FF16-4A4B-B8D6-FF3603F798ED}"/>
              </a:ext>
            </a:extLst>
          </p:cNvPr>
          <p:cNvSpPr txBox="1">
            <a:spLocks noChangeArrowheads="1"/>
          </p:cNvSpPr>
          <p:nvPr/>
        </p:nvSpPr>
        <p:spPr bwMode="auto">
          <a:xfrm>
            <a:off x="2659519" y="3178438"/>
            <a:ext cx="5308541" cy="322949"/>
          </a:xfrm>
          <a:prstGeom prst="rect">
            <a:avLst/>
          </a:prstGeom>
          <a:noFill/>
          <a:ln w="9525">
            <a:noFill/>
            <a:miter lim="800000"/>
            <a:headEnd/>
            <a:tailEnd/>
          </a:ln>
        </p:spPr>
        <p:txBody>
          <a:bodyPr wrap="square" lIns="91220" tIns="45613" rIns="91220" bIns="45613">
            <a:prstTxWarp prst="textNoShape">
              <a:avLst/>
            </a:prstTxWarp>
            <a:spAutoFit/>
          </a:bodyPr>
          <a:lstStyle/>
          <a:p>
            <a:pPr algn="r"/>
            <a:r>
              <a:rPr lang="en-US" sz="1500" dirty="0">
                <a:solidFill>
                  <a:srgbClr val="FFFFFF"/>
                </a:solidFill>
                <a:cs typeface="Arial Narrow"/>
              </a:rPr>
              <a:t>Dr. Carol Dweck, Mindset: The New Psychology of Success</a:t>
            </a:r>
          </a:p>
        </p:txBody>
      </p:sp>
      <p:sp>
        <p:nvSpPr>
          <p:cNvPr id="4" name="Title 1">
            <a:extLst>
              <a:ext uri="{FF2B5EF4-FFF2-40B4-BE49-F238E27FC236}">
                <a16:creationId xmlns:a16="http://schemas.microsoft.com/office/drawing/2014/main" id="{4FB933AB-22E0-4418-90BC-7606A1A46AEC}"/>
              </a:ext>
            </a:extLst>
          </p:cNvPr>
          <p:cNvSpPr txBox="1">
            <a:spLocks/>
          </p:cNvSpPr>
          <p:nvPr/>
        </p:nvSpPr>
        <p:spPr>
          <a:xfrm>
            <a:off x="544944" y="1934022"/>
            <a:ext cx="7423115" cy="1066446"/>
          </a:xfrm>
          <a:prstGeom prst="rect">
            <a:avLst/>
          </a:prstGeom>
        </p:spPr>
        <p:txBody>
          <a:bodyPr vert="horz" wrap="square" lIns="68580" tIns="34290" rIns="68580" bIns="34290" rtlCol="0" anchor="ctr">
            <a:spAutoFit/>
          </a:bodyPr>
          <a:lstStyle>
            <a:lvl1pPr algn="l" defTabSz="914400" rtl="0" eaLnBrk="1" latinLnBrk="0" hangingPunct="1">
              <a:lnSpc>
                <a:spcPct val="90000"/>
              </a:lnSpc>
              <a:spcBef>
                <a:spcPct val="0"/>
              </a:spcBef>
              <a:buNone/>
              <a:defRPr sz="2800" b="0" i="0" kern="1200">
                <a:solidFill>
                  <a:schemeClr val="bg1"/>
                </a:solidFill>
                <a:latin typeface="Ubuntu" panose="020B0504030602030204" pitchFamily="34" charset="0"/>
                <a:ea typeface="+mj-ea"/>
                <a:cs typeface="+mj-cs"/>
              </a:defRPr>
            </a:lvl1pPr>
          </a:lstStyle>
          <a:p>
            <a:r>
              <a:rPr lang="en-US" sz="2400" dirty="0">
                <a:latin typeface="+mn-lt"/>
              </a:rPr>
              <a:t>“Mindset change is not about picking up a few pointers here and there. It's about seeing things in a new way.“</a:t>
            </a:r>
          </a:p>
        </p:txBody>
      </p:sp>
    </p:spTree>
    <p:extLst>
      <p:ext uri="{BB962C8B-B14F-4D97-AF65-F5344CB8AC3E}">
        <p14:creationId xmlns:p14="http://schemas.microsoft.com/office/powerpoint/2010/main" val="2472316845"/>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8D7BB7-18AB-3C7D-7980-121C19245FCE}"/>
              </a:ext>
            </a:extLst>
          </p:cNvPr>
          <p:cNvSpPr>
            <a:spLocks noGrp="1"/>
          </p:cNvSpPr>
          <p:nvPr>
            <p:ph type="title"/>
          </p:nvPr>
        </p:nvSpPr>
        <p:spPr>
          <a:xfrm>
            <a:off x="2237902" y="2034316"/>
            <a:ext cx="4668195" cy="1074868"/>
          </a:xfrm>
        </p:spPr>
        <p:txBody>
          <a:bodyPr/>
          <a:lstStyle/>
          <a:p>
            <a:pPr algn="ctr"/>
            <a:r>
              <a:rPr lang="en-CH" sz="3600" dirty="0"/>
              <a:t>It’s time to reconfigure your environment</a:t>
            </a:r>
          </a:p>
        </p:txBody>
      </p:sp>
    </p:spTree>
    <p:extLst>
      <p:ext uri="{BB962C8B-B14F-4D97-AF65-F5344CB8AC3E}">
        <p14:creationId xmlns:p14="http://schemas.microsoft.com/office/powerpoint/2010/main" val="8442225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p:txBody>
          <a:bodyPr/>
          <a:lstStyle/>
          <a:p>
            <a:r>
              <a:rPr lang="en-US" dirty="0"/>
              <a:t>What does “mindset” mean?</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515979"/>
            <a:ext cx="4311600" cy="3154266"/>
          </a:xfrm>
        </p:spPr>
        <p:txBody>
          <a:bodyPr>
            <a:normAutofit/>
          </a:bodyPr>
          <a:lstStyle/>
          <a:p>
            <a:r>
              <a:rPr lang="en-US" dirty="0"/>
              <a:t>“…a mindset is a set of assumptions, methods, or notions held by one or more people or groups of people. ” </a:t>
            </a:r>
            <a:r>
              <a:rPr lang="en-US" sz="1500" dirty="0">
                <a:solidFill>
                  <a:schemeClr val="bg1">
                    <a:lumMod val="75000"/>
                  </a:schemeClr>
                </a:solidFill>
              </a:rPr>
              <a:t>(Cambridge English Dictionary)</a:t>
            </a:r>
            <a:endParaRPr lang="en-US" sz="1500" baseline="30000" dirty="0">
              <a:solidFill>
                <a:schemeClr val="bg1">
                  <a:lumMod val="75000"/>
                </a:schemeClr>
              </a:solidFill>
            </a:endParaRPr>
          </a:p>
          <a:p>
            <a:pPr marL="0" indent="0">
              <a:buNone/>
            </a:pPr>
            <a:endParaRPr lang="en-US" dirty="0"/>
          </a:p>
          <a:p>
            <a:r>
              <a:rPr lang="en-US" dirty="0"/>
              <a:t>“in cognitive psychology, a mindset represents the cognitive processes activated in response to a given task” </a:t>
            </a:r>
            <a:r>
              <a:rPr lang="en-US" sz="1500" dirty="0">
                <a:solidFill>
                  <a:schemeClr val="bg1">
                    <a:lumMod val="75000"/>
                  </a:schemeClr>
                </a:solidFill>
              </a:rPr>
              <a:t>(French, 2016)</a:t>
            </a:r>
            <a:endParaRPr lang="en-US" sz="1500" baseline="30000" dirty="0">
              <a:solidFill>
                <a:schemeClr val="bg1">
                  <a:lumMod val="75000"/>
                </a:schemeClr>
              </a:solidFill>
            </a:endParaRPr>
          </a:p>
        </p:txBody>
      </p:sp>
      <p:pic>
        <p:nvPicPr>
          <p:cNvPr id="5" name="Picture 4" descr="A stack of rocks&#10;&#10;Description automatically generated with medium confidence">
            <a:extLst>
              <a:ext uri="{FF2B5EF4-FFF2-40B4-BE49-F238E27FC236}">
                <a16:creationId xmlns:a16="http://schemas.microsoft.com/office/drawing/2014/main" id="{433EF475-A925-2113-54F4-14BBB911D492}"/>
              </a:ext>
            </a:extLst>
          </p:cNvPr>
          <p:cNvPicPr>
            <a:picLocks noChangeAspect="1"/>
          </p:cNvPicPr>
          <p:nvPr/>
        </p:nvPicPr>
        <p:blipFill>
          <a:blip r:embed="rId3"/>
          <a:stretch>
            <a:fillRect/>
          </a:stretch>
        </p:blipFill>
        <p:spPr>
          <a:xfrm>
            <a:off x="5715000" y="0"/>
            <a:ext cx="3429000" cy="5143500"/>
          </a:xfrm>
          <a:prstGeom prst="rect">
            <a:avLst/>
          </a:prstGeom>
        </p:spPr>
      </p:pic>
      <p:sp>
        <p:nvSpPr>
          <p:cNvPr id="8" name="Rectangle 7">
            <a:extLst>
              <a:ext uri="{FF2B5EF4-FFF2-40B4-BE49-F238E27FC236}">
                <a16:creationId xmlns:a16="http://schemas.microsoft.com/office/drawing/2014/main" id="{7AC45890-3D07-5A5D-97F1-494D7684BAD2}"/>
              </a:ext>
            </a:extLst>
          </p:cNvPr>
          <p:cNvSpPr/>
          <p:nvPr/>
        </p:nvSpPr>
        <p:spPr>
          <a:xfrm>
            <a:off x="3446430" y="4847238"/>
            <a:ext cx="2268570" cy="246221"/>
          </a:xfrm>
          <a:prstGeom prst="rect">
            <a:avLst/>
          </a:prstGeom>
        </p:spPr>
        <p:txBody>
          <a:bodyPr wrap="none">
            <a:spAutoFit/>
          </a:bodyPr>
          <a:lstStyle/>
          <a:p>
            <a:r>
              <a:rPr lang="en-GB" sz="1000" dirty="0">
                <a:solidFill>
                  <a:schemeClr val="bg1">
                    <a:lumMod val="50000"/>
                  </a:schemeClr>
                </a:solidFill>
              </a:rPr>
              <a:t>Photo by </a:t>
            </a:r>
            <a:r>
              <a:rPr lang="en-GB" sz="1000" dirty="0">
                <a:solidFill>
                  <a:schemeClr val="bg1">
                    <a:lumMod val="50000"/>
                  </a:schemeClr>
                </a:solidFill>
                <a:hlinkClick r:id="rId4">
                  <a:extLst>
                    <a:ext uri="{A12FA001-AC4F-418D-AE19-62706E023703}">
                      <ahyp:hlinkClr xmlns:ahyp="http://schemas.microsoft.com/office/drawing/2018/hyperlinkcolor" val="tx"/>
                    </a:ext>
                  </a:extLst>
                </a:hlinkClick>
              </a:rPr>
              <a:t>Bekir Dönmez</a:t>
            </a:r>
            <a:r>
              <a:rPr lang="en-GB" sz="1000" dirty="0">
                <a:solidFill>
                  <a:schemeClr val="bg1">
                    <a:lumMod val="50000"/>
                  </a:schemeClr>
                </a:solidFill>
              </a:rPr>
              <a:t> on </a:t>
            </a:r>
            <a:r>
              <a:rPr lang="en-GB" sz="1000" dirty="0">
                <a:solidFill>
                  <a:schemeClr val="bg1">
                    <a:lumMod val="50000"/>
                  </a:schemeClr>
                </a:solidFill>
                <a:hlinkClick r:id="rId5">
                  <a:extLst>
                    <a:ext uri="{A12FA001-AC4F-418D-AE19-62706E023703}">
                      <ahyp:hlinkClr xmlns:ahyp="http://schemas.microsoft.com/office/drawing/2018/hyperlinkcolor" val="tx"/>
                    </a:ext>
                  </a:extLst>
                </a:hlinkClick>
              </a:rPr>
              <a:t>Unsplash</a:t>
            </a:r>
            <a:endParaRPr lang="en-CH" sz="1000" dirty="0">
              <a:solidFill>
                <a:schemeClr val="bg1">
                  <a:lumMod val="50000"/>
                </a:schemeClr>
              </a:solidFill>
            </a:endParaRPr>
          </a:p>
        </p:txBody>
      </p:sp>
    </p:spTree>
    <p:extLst>
      <p:ext uri="{BB962C8B-B14F-4D97-AF65-F5344CB8AC3E}">
        <p14:creationId xmlns:p14="http://schemas.microsoft.com/office/powerpoint/2010/main" val="148599302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0A9385-A8BF-857F-CA8D-8475DABCF555}"/>
              </a:ext>
            </a:extLst>
          </p:cNvPr>
          <p:cNvSpPr>
            <a:spLocks noGrp="1"/>
          </p:cNvSpPr>
          <p:nvPr>
            <p:ph type="title"/>
          </p:nvPr>
        </p:nvSpPr>
        <p:spPr/>
        <p:txBody>
          <a:bodyPr/>
          <a:lstStyle/>
          <a:p>
            <a:r>
              <a:rPr lang="en-CH" dirty="0"/>
              <a:t>Growth Mindset</a:t>
            </a:r>
          </a:p>
        </p:txBody>
      </p:sp>
      <p:sp>
        <p:nvSpPr>
          <p:cNvPr id="3" name="Text Placeholder 2">
            <a:extLst>
              <a:ext uri="{FF2B5EF4-FFF2-40B4-BE49-F238E27FC236}">
                <a16:creationId xmlns:a16="http://schemas.microsoft.com/office/drawing/2014/main" id="{416B0E0F-6A74-62DC-8686-4D515B82F9AB}"/>
              </a:ext>
            </a:extLst>
          </p:cNvPr>
          <p:cNvSpPr>
            <a:spLocks noGrp="1"/>
          </p:cNvSpPr>
          <p:nvPr>
            <p:ph type="body" idx="1"/>
          </p:nvPr>
        </p:nvSpPr>
        <p:spPr>
          <a:xfrm>
            <a:off x="565200" y="1302202"/>
            <a:ext cx="3739171" cy="3368043"/>
          </a:xfrm>
        </p:spPr>
        <p:txBody>
          <a:bodyPr anchor="ctr">
            <a:normAutofit/>
          </a:bodyPr>
          <a:lstStyle/>
          <a:p>
            <a:r>
              <a:rPr lang="en-GB" sz="1800" i="1" dirty="0"/>
              <a:t>“Why waste time proving over and over how great you are, when you could be getting better?”</a:t>
            </a:r>
            <a:endParaRPr lang="en-CH" sz="1800" i="1" dirty="0"/>
          </a:p>
        </p:txBody>
      </p:sp>
      <p:sp>
        <p:nvSpPr>
          <p:cNvPr id="7" name="TextBox 6">
            <a:extLst>
              <a:ext uri="{FF2B5EF4-FFF2-40B4-BE49-F238E27FC236}">
                <a16:creationId xmlns:a16="http://schemas.microsoft.com/office/drawing/2014/main" id="{B5F5B6D4-5A6E-0469-C512-84BD63FDA486}"/>
              </a:ext>
            </a:extLst>
          </p:cNvPr>
          <p:cNvSpPr txBox="1"/>
          <p:nvPr/>
        </p:nvSpPr>
        <p:spPr>
          <a:xfrm>
            <a:off x="2918128" y="4881890"/>
            <a:ext cx="4583150" cy="261610"/>
          </a:xfrm>
          <a:prstGeom prst="rect">
            <a:avLst/>
          </a:prstGeom>
          <a:noFill/>
        </p:spPr>
        <p:txBody>
          <a:bodyPr wrap="square">
            <a:spAutoFit/>
          </a:bodyPr>
          <a:lstStyle/>
          <a:p>
            <a:r>
              <a:rPr lang="en-GB" sz="1050" dirty="0">
                <a:solidFill>
                  <a:schemeClr val="bg1">
                    <a:lumMod val="50000"/>
                  </a:schemeClr>
                </a:solidFill>
              </a:rPr>
              <a:t>Photo by </a:t>
            </a:r>
            <a:r>
              <a:rPr lang="en-GB" sz="1050" dirty="0">
                <a:solidFill>
                  <a:schemeClr val="bg1">
                    <a:lumMod val="50000"/>
                  </a:schemeClr>
                </a:solidFill>
                <a:hlinkClick r:id="rId3">
                  <a:extLst>
                    <a:ext uri="{A12FA001-AC4F-418D-AE19-62706E023703}">
                      <ahyp:hlinkClr xmlns:ahyp="http://schemas.microsoft.com/office/drawing/2018/hyperlinkcolor" val="tx"/>
                    </a:ext>
                  </a:extLst>
                </a:hlinkClick>
              </a:rPr>
              <a:t>Jeremy Bishop</a:t>
            </a:r>
            <a:r>
              <a:rPr lang="en-GB" sz="1050" dirty="0">
                <a:solidFill>
                  <a:schemeClr val="bg1">
                    <a:lumMod val="50000"/>
                  </a:schemeClr>
                </a:solidFill>
              </a:rPr>
              <a:t> on </a:t>
            </a:r>
            <a:r>
              <a:rPr lang="en-GB" sz="1050" dirty="0">
                <a:solidFill>
                  <a:schemeClr val="bg1">
                    <a:lumMod val="50000"/>
                  </a:schemeClr>
                </a:solidFill>
                <a:hlinkClick r:id="rId4">
                  <a:extLst>
                    <a:ext uri="{A12FA001-AC4F-418D-AE19-62706E023703}">
                      <ahyp:hlinkClr xmlns:ahyp="http://schemas.microsoft.com/office/drawing/2018/hyperlinkcolor" val="tx"/>
                    </a:ext>
                  </a:extLst>
                </a:hlinkClick>
              </a:rPr>
              <a:t>Unsplash</a:t>
            </a:r>
            <a:endParaRPr lang="en-CH" sz="1050" dirty="0">
              <a:solidFill>
                <a:schemeClr val="bg1">
                  <a:lumMod val="50000"/>
                </a:schemeClr>
              </a:solidFill>
            </a:endParaRPr>
          </a:p>
        </p:txBody>
      </p:sp>
      <p:pic>
        <p:nvPicPr>
          <p:cNvPr id="9" name="Picture 8" descr="A small plant growing out of the snow&#10;&#10;Description automatically generated with medium confidence">
            <a:extLst>
              <a:ext uri="{FF2B5EF4-FFF2-40B4-BE49-F238E27FC236}">
                <a16:creationId xmlns:a16="http://schemas.microsoft.com/office/drawing/2014/main" id="{D36D0FEC-EC08-DAF3-A0CA-A02712FFD105}"/>
              </a:ext>
            </a:extLst>
          </p:cNvPr>
          <p:cNvPicPr>
            <a:picLocks noChangeAspect="1"/>
          </p:cNvPicPr>
          <p:nvPr/>
        </p:nvPicPr>
        <p:blipFill rotWithShape="1">
          <a:blip r:embed="rId5"/>
          <a:srcRect l="25285" r="26251"/>
          <a:stretch/>
        </p:blipFill>
        <p:spPr>
          <a:xfrm>
            <a:off x="5404829" y="0"/>
            <a:ext cx="3739171" cy="5143500"/>
          </a:xfrm>
          <a:prstGeom prst="rect">
            <a:avLst/>
          </a:prstGeom>
        </p:spPr>
      </p:pic>
    </p:spTree>
    <p:extLst>
      <p:ext uri="{BB962C8B-B14F-4D97-AF65-F5344CB8AC3E}">
        <p14:creationId xmlns:p14="http://schemas.microsoft.com/office/powerpoint/2010/main" val="348495090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C5E8AE5-3520-5305-02BC-666D869E2443}"/>
              </a:ext>
            </a:extLst>
          </p:cNvPr>
          <p:cNvSpPr>
            <a:spLocks noGrp="1"/>
          </p:cNvSpPr>
          <p:nvPr>
            <p:ph type="title"/>
          </p:nvPr>
        </p:nvSpPr>
        <p:spPr>
          <a:xfrm>
            <a:off x="565200" y="617543"/>
            <a:ext cx="2086559" cy="500549"/>
          </a:xfrm>
        </p:spPr>
        <p:txBody>
          <a:bodyPr/>
          <a:lstStyle/>
          <a:p>
            <a:pPr lvl="0" defTabSz="914400" eaLnBrk="0" fontAlgn="base" hangingPunct="0">
              <a:lnSpc>
                <a:spcPct val="100000"/>
              </a:lnSpc>
              <a:spcAft>
                <a:spcPct val="0"/>
              </a:spcAft>
            </a:pPr>
            <a:r>
              <a:rPr lang="en-CH" altLang="en-CH" dirty="0">
                <a:latin typeface="Arial" panose="020B0604020202020204" pitchFamily="34" charset="0"/>
              </a:rPr>
              <a:t>Case Study: Fiske Elementary School </a:t>
            </a:r>
          </a:p>
        </p:txBody>
      </p:sp>
      <p:pic>
        <p:nvPicPr>
          <p:cNvPr id="2050" name="Picture 2">
            <a:hlinkClick r:id="rId3"/>
            <a:extLst>
              <a:ext uri="{FF2B5EF4-FFF2-40B4-BE49-F238E27FC236}">
                <a16:creationId xmlns:a16="http://schemas.microsoft.com/office/drawing/2014/main" id="{A25CE583-C5B2-FCDF-3E46-014A99C747F1}"/>
              </a:ext>
            </a:extLst>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57150" y="-5494338"/>
            <a:ext cx="381000" cy="431800"/>
          </a:xfrm>
          <a:prstGeom prst="rect">
            <a:avLst/>
          </a:prstGeom>
          <a:noFill/>
          <a:extLst>
            <a:ext uri="{909E8E84-426E-40DD-AFC4-6F175D3DCCD1}">
              <a14:hiddenFill xmlns:a14="http://schemas.microsoft.com/office/drawing/2010/main">
                <a:solidFill>
                  <a:srgbClr val="FFFFFF"/>
                </a:solidFill>
              </a14:hiddenFill>
            </a:ext>
          </a:extLst>
        </p:spPr>
      </p:pic>
      <p:pic>
        <p:nvPicPr>
          <p:cNvPr id="2052" name="Picture 4">
            <a:extLst>
              <a:ext uri="{FF2B5EF4-FFF2-40B4-BE49-F238E27FC236}">
                <a16:creationId xmlns:a16="http://schemas.microsoft.com/office/drawing/2014/main" id="{3FADF0D8-036C-DACE-D3E9-9A4CA77193C9}"/>
              </a:ext>
            </a:extLst>
          </p:cNvPr>
          <p:cNvPicPr>
            <a:picLocks noChangeAspect="1" noChangeArrowheads="1"/>
          </p:cNvPicPr>
          <p:nvPr/>
        </p:nvPicPr>
        <p:blipFill rotWithShape="1">
          <a:blip r:embed="rId5">
            <a:extLst>
              <a:ext uri="{28A0092B-C50C-407E-A947-70E740481C1C}">
                <a14:useLocalDpi xmlns:a14="http://schemas.microsoft.com/office/drawing/2010/main" val="0"/>
              </a:ext>
            </a:extLst>
          </a:blip>
          <a:srcRect l="3362"/>
          <a:stretch/>
        </p:blipFill>
        <p:spPr bwMode="auto">
          <a:xfrm>
            <a:off x="2651759" y="617543"/>
            <a:ext cx="6492240" cy="4271956"/>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193F4425-F560-F66B-40FC-8F2F7F403903}"/>
              </a:ext>
            </a:extLst>
          </p:cNvPr>
          <p:cNvSpPr txBox="1"/>
          <p:nvPr/>
        </p:nvSpPr>
        <p:spPr>
          <a:xfrm>
            <a:off x="2651759" y="4627889"/>
            <a:ext cx="4583150" cy="261610"/>
          </a:xfrm>
          <a:prstGeom prst="rect">
            <a:avLst/>
          </a:prstGeom>
          <a:noFill/>
        </p:spPr>
        <p:txBody>
          <a:bodyPr wrap="square">
            <a:spAutoFit/>
          </a:bodyPr>
          <a:lstStyle/>
          <a:p>
            <a:r>
              <a:rPr lang="en-GB" sz="1050" dirty="0">
                <a:solidFill>
                  <a:schemeClr val="bg1">
                    <a:lumMod val="50000"/>
                  </a:schemeClr>
                </a:solidFill>
              </a:rPr>
              <a:t>https://</a:t>
            </a:r>
            <a:r>
              <a:rPr lang="en-GB" sz="1050" dirty="0" err="1">
                <a:solidFill>
                  <a:schemeClr val="bg1">
                    <a:lumMod val="50000"/>
                  </a:schemeClr>
                </a:solidFill>
              </a:rPr>
              <a:t>www.mindsetworks.com</a:t>
            </a:r>
            <a:r>
              <a:rPr lang="en-GB" sz="1050" dirty="0">
                <a:solidFill>
                  <a:schemeClr val="bg1">
                    <a:lumMod val="50000"/>
                  </a:schemeClr>
                </a:solidFill>
              </a:rPr>
              <a:t>/science/Case-Studies</a:t>
            </a:r>
            <a:endParaRPr lang="en-CH" sz="1050" dirty="0">
              <a:solidFill>
                <a:schemeClr val="bg1">
                  <a:lumMod val="50000"/>
                </a:schemeClr>
              </a:solidFill>
            </a:endParaRPr>
          </a:p>
        </p:txBody>
      </p:sp>
    </p:spTree>
    <p:extLst>
      <p:ext uri="{BB962C8B-B14F-4D97-AF65-F5344CB8AC3E}">
        <p14:creationId xmlns:p14="http://schemas.microsoft.com/office/powerpoint/2010/main" val="2716032931"/>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ECFA0FF-B27B-5069-9645-81FFFF286CB0}"/>
              </a:ext>
            </a:extLst>
          </p:cNvPr>
          <p:cNvSpPr>
            <a:spLocks noGrp="1"/>
          </p:cNvSpPr>
          <p:nvPr>
            <p:ph type="title"/>
          </p:nvPr>
        </p:nvSpPr>
        <p:spPr>
          <a:xfrm>
            <a:off x="565201" y="617543"/>
            <a:ext cx="2243314" cy="2308537"/>
          </a:xfrm>
        </p:spPr>
        <p:txBody>
          <a:bodyPr/>
          <a:lstStyle/>
          <a:p>
            <a:pPr>
              <a:lnSpc>
                <a:spcPct val="100000"/>
              </a:lnSpc>
            </a:pPr>
            <a:r>
              <a:rPr lang="en-CH" dirty="0"/>
              <a:t>Case Study: Chicago High School</a:t>
            </a:r>
          </a:p>
        </p:txBody>
      </p:sp>
      <p:sp>
        <p:nvSpPr>
          <p:cNvPr id="4" name="Text Placeholder 3">
            <a:extLst>
              <a:ext uri="{FF2B5EF4-FFF2-40B4-BE49-F238E27FC236}">
                <a16:creationId xmlns:a16="http://schemas.microsoft.com/office/drawing/2014/main" id="{E30AB21A-2B09-BA54-EF09-B29746E1B152}"/>
              </a:ext>
            </a:extLst>
          </p:cNvPr>
          <p:cNvSpPr>
            <a:spLocks noGrp="1"/>
          </p:cNvSpPr>
          <p:nvPr>
            <p:ph type="body" sz="quarter" idx="12"/>
          </p:nvPr>
        </p:nvSpPr>
        <p:spPr/>
        <p:txBody>
          <a:bodyPr/>
          <a:lstStyle/>
          <a:p>
            <a:endParaRPr lang="en-CH"/>
          </a:p>
        </p:txBody>
      </p:sp>
      <p:pic>
        <p:nvPicPr>
          <p:cNvPr id="1026" name="Picture 2" descr="The Power of Yet - Valinda Kimmel Consulting - Educational &amp; Literacy  Consulting">
            <a:extLst>
              <a:ext uri="{FF2B5EF4-FFF2-40B4-BE49-F238E27FC236}">
                <a16:creationId xmlns:a16="http://schemas.microsoft.com/office/drawing/2014/main" id="{24D4AE26-7A34-4914-B783-60608150A4A8}"/>
              </a:ext>
            </a:extLst>
          </p:cNvPr>
          <p:cNvPicPr>
            <a:picLocks noChangeAspect="1" noChangeArrowheads="1"/>
          </p:cNvPicPr>
          <p:nvPr/>
        </p:nvPicPr>
        <p:blipFill rotWithShape="1">
          <a:blip r:embed="rId3">
            <a:extLst>
              <a:ext uri="{28A0092B-C50C-407E-A947-70E740481C1C}">
                <a14:useLocalDpi xmlns:a14="http://schemas.microsoft.com/office/drawing/2010/main" val="0"/>
              </a:ext>
            </a:extLst>
          </a:blip>
          <a:srcRect l="24000" r="24948"/>
          <a:stretch/>
        </p:blipFill>
        <p:spPr bwMode="auto">
          <a:xfrm>
            <a:off x="2808515" y="128691"/>
            <a:ext cx="4969939" cy="488611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9854265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EB9033-12D5-2B4F-86C2-E6EF349CAB1C}"/>
              </a:ext>
            </a:extLst>
          </p:cNvPr>
          <p:cNvSpPr>
            <a:spLocks noGrp="1"/>
          </p:cNvSpPr>
          <p:nvPr>
            <p:ph type="title"/>
          </p:nvPr>
        </p:nvSpPr>
        <p:spPr>
          <a:xfrm>
            <a:off x="565200" y="689732"/>
            <a:ext cx="6930979" cy="500549"/>
          </a:xfrm>
        </p:spPr>
        <p:txBody>
          <a:bodyPr/>
          <a:lstStyle/>
          <a:p>
            <a:r>
              <a:rPr lang="en-US" dirty="0"/>
              <a:t>The power of ”not yet”</a:t>
            </a:r>
          </a:p>
        </p:txBody>
      </p:sp>
      <p:sp>
        <p:nvSpPr>
          <p:cNvPr id="3" name="Content Placeholder 2">
            <a:extLst>
              <a:ext uri="{FF2B5EF4-FFF2-40B4-BE49-F238E27FC236}">
                <a16:creationId xmlns:a16="http://schemas.microsoft.com/office/drawing/2014/main" id="{B79258C0-E419-F949-9777-642069616F88}"/>
              </a:ext>
            </a:extLst>
          </p:cNvPr>
          <p:cNvSpPr>
            <a:spLocks noGrp="1"/>
          </p:cNvSpPr>
          <p:nvPr>
            <p:ph type="body" idx="1"/>
          </p:nvPr>
        </p:nvSpPr>
        <p:spPr>
          <a:xfrm>
            <a:off x="565200" y="1665233"/>
            <a:ext cx="8027992" cy="2788535"/>
          </a:xfrm>
        </p:spPr>
        <p:txBody>
          <a:bodyPr>
            <a:normAutofit/>
          </a:bodyPr>
          <a:lstStyle/>
          <a:p>
            <a:pPr marL="0" indent="0">
              <a:buNone/>
            </a:pPr>
            <a:r>
              <a:rPr lang="de-DE" sz="2400" i="1" dirty="0"/>
              <a:t>“</a:t>
            </a:r>
            <a:r>
              <a:rPr lang="de-DE" sz="2400" i="1" dirty="0" err="1"/>
              <a:t>If</a:t>
            </a:r>
            <a:r>
              <a:rPr lang="de-DE" sz="2400" i="1" dirty="0"/>
              <a:t> </a:t>
            </a:r>
            <a:r>
              <a:rPr lang="de-DE" sz="2400" i="1" dirty="0" err="1"/>
              <a:t>you</a:t>
            </a:r>
            <a:r>
              <a:rPr lang="de-DE" sz="2400" i="1" dirty="0"/>
              <a:t> </a:t>
            </a:r>
            <a:r>
              <a:rPr lang="de-DE" sz="2400" i="1" dirty="0" err="1"/>
              <a:t>get</a:t>
            </a:r>
            <a:r>
              <a:rPr lang="de-DE" sz="2400" i="1" dirty="0"/>
              <a:t> a </a:t>
            </a:r>
            <a:r>
              <a:rPr lang="de-DE" sz="2400" i="1" dirty="0" err="1"/>
              <a:t>failing</a:t>
            </a:r>
            <a:r>
              <a:rPr lang="de-DE" sz="2400" i="1" dirty="0"/>
              <a:t> grade, </a:t>
            </a:r>
            <a:r>
              <a:rPr lang="de-DE" sz="2400" i="1" dirty="0" err="1"/>
              <a:t>you</a:t>
            </a:r>
            <a:r>
              <a:rPr lang="de-DE" sz="2400" i="1" dirty="0"/>
              <a:t> </a:t>
            </a:r>
            <a:r>
              <a:rPr lang="de-DE" sz="2400" i="1" dirty="0" err="1"/>
              <a:t>think</a:t>
            </a:r>
            <a:r>
              <a:rPr lang="de-DE" sz="2400" i="1" dirty="0"/>
              <a:t>, „</a:t>
            </a:r>
            <a:r>
              <a:rPr lang="de-DE" sz="2400" i="1" dirty="0" err="1"/>
              <a:t>I’m</a:t>
            </a:r>
            <a:r>
              <a:rPr lang="de-DE" sz="2400" i="1" dirty="0"/>
              <a:t> </a:t>
            </a:r>
            <a:r>
              <a:rPr lang="de-DE" sz="2400" i="1" dirty="0" err="1"/>
              <a:t>nothing</a:t>
            </a:r>
            <a:r>
              <a:rPr lang="de-DE" sz="2400" i="1" dirty="0"/>
              <a:t>, </a:t>
            </a:r>
            <a:r>
              <a:rPr lang="de-DE" sz="2400" i="1" dirty="0" err="1"/>
              <a:t>I’m</a:t>
            </a:r>
            <a:r>
              <a:rPr lang="de-DE" sz="2400" i="1" dirty="0"/>
              <a:t> </a:t>
            </a:r>
            <a:r>
              <a:rPr lang="de-DE" sz="2400" i="1" dirty="0" err="1"/>
              <a:t>going</a:t>
            </a:r>
            <a:r>
              <a:rPr lang="de-DE" sz="2400" i="1" dirty="0"/>
              <a:t> </a:t>
            </a:r>
            <a:r>
              <a:rPr lang="de-DE" sz="2400" i="1" dirty="0" err="1"/>
              <a:t>nowhere</a:t>
            </a:r>
            <a:r>
              <a:rPr lang="de-DE" sz="2400" i="1" dirty="0"/>
              <a:t>.“ But </a:t>
            </a:r>
            <a:r>
              <a:rPr lang="de-DE" sz="2400" i="1" dirty="0" err="1"/>
              <a:t>if</a:t>
            </a:r>
            <a:r>
              <a:rPr lang="de-DE" sz="2400" i="1" dirty="0"/>
              <a:t> </a:t>
            </a:r>
            <a:r>
              <a:rPr lang="de-DE" sz="2400" i="1" dirty="0" err="1"/>
              <a:t>you</a:t>
            </a:r>
            <a:r>
              <a:rPr lang="de-DE" sz="2400" i="1" dirty="0"/>
              <a:t> </a:t>
            </a:r>
            <a:r>
              <a:rPr lang="de-DE" sz="2400" i="1" dirty="0" err="1"/>
              <a:t>get</a:t>
            </a:r>
            <a:r>
              <a:rPr lang="de-DE" sz="2400" i="1" dirty="0"/>
              <a:t> </a:t>
            </a:r>
            <a:r>
              <a:rPr lang="de-DE" sz="2400" i="1" dirty="0" err="1"/>
              <a:t>the</a:t>
            </a:r>
            <a:r>
              <a:rPr lang="de-DE" sz="2400" i="1" dirty="0"/>
              <a:t> grade ‘not </a:t>
            </a:r>
            <a:r>
              <a:rPr lang="de-DE" sz="2400" i="1" dirty="0" err="1"/>
              <a:t>yet</a:t>
            </a:r>
            <a:r>
              <a:rPr lang="de-DE" sz="2400" i="1" dirty="0"/>
              <a:t>’, </a:t>
            </a:r>
            <a:r>
              <a:rPr lang="de-DE" sz="2400" i="1" dirty="0" err="1"/>
              <a:t>you</a:t>
            </a:r>
            <a:r>
              <a:rPr lang="de-DE" sz="2400" i="1" dirty="0"/>
              <a:t> </a:t>
            </a:r>
            <a:r>
              <a:rPr lang="de-DE" sz="2400" i="1" dirty="0" err="1"/>
              <a:t>understand</a:t>
            </a:r>
            <a:r>
              <a:rPr lang="de-DE" sz="2400" i="1" dirty="0"/>
              <a:t> </a:t>
            </a:r>
            <a:r>
              <a:rPr lang="de-DE" sz="2400" i="1" dirty="0" err="1"/>
              <a:t>that</a:t>
            </a:r>
            <a:r>
              <a:rPr lang="de-DE" sz="2400" i="1" dirty="0"/>
              <a:t> </a:t>
            </a:r>
            <a:r>
              <a:rPr lang="de-DE" sz="2400" i="1" dirty="0" err="1"/>
              <a:t>you’re</a:t>
            </a:r>
            <a:r>
              <a:rPr lang="de-DE" sz="2400" i="1" dirty="0"/>
              <a:t> on a </a:t>
            </a:r>
            <a:r>
              <a:rPr lang="de-DE" sz="2400" i="1" dirty="0" err="1"/>
              <a:t>learning</a:t>
            </a:r>
            <a:r>
              <a:rPr lang="de-DE" sz="2400" i="1" dirty="0"/>
              <a:t> </a:t>
            </a:r>
            <a:r>
              <a:rPr lang="de-DE" sz="2400" i="1" dirty="0" err="1"/>
              <a:t>curve</a:t>
            </a:r>
            <a:r>
              <a:rPr lang="de-DE" sz="2400" i="1" dirty="0"/>
              <a:t>. </a:t>
            </a:r>
            <a:r>
              <a:rPr lang="de-DE" sz="2400" i="1" dirty="0" err="1"/>
              <a:t>It</a:t>
            </a:r>
            <a:r>
              <a:rPr lang="de-DE" sz="2400" i="1" dirty="0"/>
              <a:t> </a:t>
            </a:r>
            <a:r>
              <a:rPr lang="de-DE" sz="2400" i="1" dirty="0" err="1"/>
              <a:t>gives</a:t>
            </a:r>
            <a:r>
              <a:rPr lang="de-DE" sz="2400" i="1" dirty="0"/>
              <a:t> </a:t>
            </a:r>
            <a:r>
              <a:rPr lang="de-DE" sz="2400" i="1" dirty="0" err="1"/>
              <a:t>you</a:t>
            </a:r>
            <a:r>
              <a:rPr lang="de-DE" sz="2400" i="1" dirty="0"/>
              <a:t> a </a:t>
            </a:r>
            <a:r>
              <a:rPr lang="de-DE" sz="2400" i="1" dirty="0" err="1"/>
              <a:t>path</a:t>
            </a:r>
            <a:r>
              <a:rPr lang="de-DE" sz="2400" i="1" dirty="0"/>
              <a:t> </a:t>
            </a:r>
            <a:r>
              <a:rPr lang="de-DE" sz="2400" i="1" dirty="0" err="1"/>
              <a:t>into</a:t>
            </a:r>
            <a:r>
              <a:rPr lang="de-DE" sz="2400" i="1" dirty="0"/>
              <a:t> </a:t>
            </a:r>
            <a:r>
              <a:rPr lang="de-DE" sz="2400" i="1" dirty="0" err="1"/>
              <a:t>the</a:t>
            </a:r>
            <a:r>
              <a:rPr lang="de-DE" sz="2400" i="1" dirty="0"/>
              <a:t> </a:t>
            </a:r>
            <a:r>
              <a:rPr lang="de-DE" sz="2400" i="1" dirty="0" err="1"/>
              <a:t>future</a:t>
            </a:r>
            <a:r>
              <a:rPr lang="de-DE" sz="2400" i="1" dirty="0"/>
              <a:t>.” </a:t>
            </a:r>
            <a:endParaRPr lang="de-DE" sz="2100" i="1" dirty="0">
              <a:solidFill>
                <a:schemeClr val="bg1">
                  <a:lumMod val="50000"/>
                </a:schemeClr>
              </a:solidFill>
            </a:endParaRPr>
          </a:p>
          <a:p>
            <a:pPr marL="0" indent="0">
              <a:buNone/>
            </a:pPr>
            <a:r>
              <a:rPr lang="de-DE" sz="2100" i="1" dirty="0">
                <a:solidFill>
                  <a:schemeClr val="bg1">
                    <a:lumMod val="50000"/>
                  </a:schemeClr>
                </a:solidFill>
              </a:rPr>
              <a:t>									          </a:t>
            </a:r>
          </a:p>
          <a:p>
            <a:pPr marL="0" indent="0">
              <a:buNone/>
            </a:pPr>
            <a:endParaRPr lang="de-DE" sz="2100" i="1" dirty="0">
              <a:solidFill>
                <a:schemeClr val="bg1">
                  <a:lumMod val="50000"/>
                </a:schemeClr>
              </a:solidFill>
            </a:endParaRPr>
          </a:p>
          <a:p>
            <a:pPr marL="0" indent="0">
              <a:buNone/>
            </a:pPr>
            <a:r>
              <a:rPr lang="de-DE" sz="1500" dirty="0">
                <a:solidFill>
                  <a:schemeClr val="bg1">
                    <a:lumMod val="50000"/>
                  </a:schemeClr>
                </a:solidFill>
              </a:rPr>
              <a:t>									                                               </a:t>
            </a:r>
            <a:r>
              <a:rPr lang="de-DE" sz="1500" dirty="0" err="1">
                <a:solidFill>
                  <a:schemeClr val="bg1">
                    <a:lumMod val="50000"/>
                  </a:schemeClr>
                </a:solidFill>
              </a:rPr>
              <a:t>Dweck</a:t>
            </a:r>
            <a:r>
              <a:rPr lang="de-DE" sz="1500" i="1" dirty="0">
                <a:solidFill>
                  <a:schemeClr val="bg1">
                    <a:lumMod val="50000"/>
                  </a:schemeClr>
                </a:solidFill>
              </a:rPr>
              <a:t>, </a:t>
            </a:r>
            <a:r>
              <a:rPr lang="de-DE" sz="1500" dirty="0">
                <a:solidFill>
                  <a:schemeClr val="bg1">
                    <a:lumMod val="50000"/>
                  </a:schemeClr>
                </a:solidFill>
              </a:rPr>
              <a:t>2014</a:t>
            </a:r>
            <a:endParaRPr lang="de-DE" sz="1500" i="1" dirty="0">
              <a:solidFill>
                <a:schemeClr val="bg1">
                  <a:lumMod val="50000"/>
                </a:schemeClr>
              </a:solidFill>
            </a:endParaRPr>
          </a:p>
        </p:txBody>
      </p:sp>
    </p:spTree>
    <p:extLst>
      <p:ext uri="{BB962C8B-B14F-4D97-AF65-F5344CB8AC3E}">
        <p14:creationId xmlns:p14="http://schemas.microsoft.com/office/powerpoint/2010/main" val="287866391"/>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9584-C9AF-B435-E3B6-98334492F7C6}"/>
              </a:ext>
            </a:extLst>
          </p:cNvPr>
          <p:cNvSpPr>
            <a:spLocks noGrp="1"/>
          </p:cNvSpPr>
          <p:nvPr>
            <p:ph type="title"/>
          </p:nvPr>
        </p:nvSpPr>
        <p:spPr>
          <a:xfrm>
            <a:off x="2924859" y="1766675"/>
            <a:ext cx="3294281" cy="1610149"/>
          </a:xfrm>
        </p:spPr>
        <p:txBody>
          <a:bodyPr/>
          <a:lstStyle/>
          <a:p>
            <a:pPr algn="ctr"/>
            <a:r>
              <a:rPr lang="en-CH" sz="4000" dirty="0"/>
              <a:t>2 truths </a:t>
            </a:r>
            <a:br>
              <a:rPr lang="en-CH" sz="4000" dirty="0"/>
            </a:br>
            <a:r>
              <a:rPr lang="en-CH" sz="4000" dirty="0"/>
              <a:t>and </a:t>
            </a:r>
            <a:br>
              <a:rPr lang="en-CH" sz="4000" dirty="0"/>
            </a:br>
            <a:r>
              <a:rPr lang="en-CH" sz="4000" dirty="0"/>
              <a:t>1 “not yet”</a:t>
            </a:r>
          </a:p>
        </p:txBody>
      </p:sp>
    </p:spTree>
    <p:extLst>
      <p:ext uri="{BB962C8B-B14F-4D97-AF65-F5344CB8AC3E}">
        <p14:creationId xmlns:p14="http://schemas.microsoft.com/office/powerpoint/2010/main" val="376903684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Tree>
    <p:extLst>
      <p:ext uri="{BB962C8B-B14F-4D97-AF65-F5344CB8AC3E}">
        <p14:creationId xmlns:p14="http://schemas.microsoft.com/office/powerpoint/2010/main" val="3421981975"/>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1920900797"/>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465403346"/>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3">
            <a:extLst>
              <a:ext uri="{FF2B5EF4-FFF2-40B4-BE49-F238E27FC236}">
                <a16:creationId xmlns:a16="http://schemas.microsoft.com/office/drawing/2014/main" id="{CC15D2D5-BEA4-444D-B87F-610F2AFF79BB}"/>
              </a:ext>
            </a:extLst>
          </p:cNvPr>
          <p:cNvPicPr>
            <a:picLocks noChangeAspect="1"/>
          </p:cNvPicPr>
          <p:nvPr/>
        </p:nvPicPr>
        <p:blipFill>
          <a:blip r:embed="rId3"/>
          <a:stretch>
            <a:fillRect/>
          </a:stretch>
        </p:blipFill>
        <p:spPr>
          <a:xfrm>
            <a:off x="-4985571" y="-145604"/>
            <a:ext cx="3916835" cy="5066615"/>
          </a:xfrm>
          <a:prstGeom prst="rect">
            <a:avLst/>
          </a:prstGeom>
        </p:spPr>
      </p:pic>
      <p:pic>
        <p:nvPicPr>
          <p:cNvPr id="10" name="Picture 9">
            <a:extLst>
              <a:ext uri="{FF2B5EF4-FFF2-40B4-BE49-F238E27FC236}">
                <a16:creationId xmlns:a16="http://schemas.microsoft.com/office/drawing/2014/main" id="{52A78296-13A3-F94D-A722-E904740A6CC7}"/>
              </a:ext>
            </a:extLst>
          </p:cNvPr>
          <p:cNvPicPr>
            <a:picLocks noChangeAspect="1"/>
          </p:cNvPicPr>
          <p:nvPr/>
        </p:nvPicPr>
        <p:blipFill>
          <a:blip r:embed="rId4"/>
          <a:stretch>
            <a:fillRect/>
          </a:stretch>
        </p:blipFill>
        <p:spPr>
          <a:xfrm>
            <a:off x="577628" y="985741"/>
            <a:ext cx="738086" cy="738086"/>
          </a:xfrm>
          <a:prstGeom prst="rect">
            <a:avLst/>
          </a:prstGeom>
          <a:ln>
            <a:noFill/>
          </a:ln>
        </p:spPr>
      </p:pic>
      <p:pic>
        <p:nvPicPr>
          <p:cNvPr id="11" name="Picture 10">
            <a:extLst>
              <a:ext uri="{FF2B5EF4-FFF2-40B4-BE49-F238E27FC236}">
                <a16:creationId xmlns:a16="http://schemas.microsoft.com/office/drawing/2014/main" id="{9E58F4CB-E423-2140-9E23-057C4563C6D2}"/>
              </a:ext>
            </a:extLst>
          </p:cNvPr>
          <p:cNvPicPr>
            <a:picLocks noChangeAspect="1"/>
          </p:cNvPicPr>
          <p:nvPr/>
        </p:nvPicPr>
        <p:blipFill>
          <a:blip r:embed="rId4"/>
          <a:stretch>
            <a:fillRect/>
          </a:stretch>
        </p:blipFill>
        <p:spPr>
          <a:xfrm>
            <a:off x="578599" y="3249921"/>
            <a:ext cx="738086" cy="738086"/>
          </a:xfrm>
          <a:prstGeom prst="rect">
            <a:avLst/>
          </a:prstGeom>
        </p:spPr>
      </p:pic>
      <p:sp>
        <p:nvSpPr>
          <p:cNvPr id="12" name="TextBox 11">
            <a:extLst>
              <a:ext uri="{FF2B5EF4-FFF2-40B4-BE49-F238E27FC236}">
                <a16:creationId xmlns:a16="http://schemas.microsoft.com/office/drawing/2014/main" id="{7251F211-42EA-2A4E-8970-A736436211F0}"/>
              </a:ext>
            </a:extLst>
          </p:cNvPr>
          <p:cNvSpPr txBox="1"/>
          <p:nvPr/>
        </p:nvSpPr>
        <p:spPr>
          <a:xfrm>
            <a:off x="19846" y="514572"/>
            <a:ext cx="1786185" cy="369332"/>
          </a:xfrm>
          <a:prstGeom prst="rect">
            <a:avLst/>
          </a:prstGeom>
          <a:noFill/>
        </p:spPr>
        <p:txBody>
          <a:bodyPr wrap="square" rtlCol="0">
            <a:spAutoFit/>
          </a:bodyPr>
          <a:lstStyle/>
          <a:p>
            <a:pPr algn="ctr"/>
            <a:r>
              <a:rPr lang="en-US" b="1" dirty="0">
                <a:solidFill>
                  <a:srgbClr val="00879A"/>
                </a:solidFill>
                <a:latin typeface="Ubuntu" panose="020B0504030602030204" pitchFamily="34" charset="0"/>
              </a:rPr>
              <a:t>Fixed mindset</a:t>
            </a:r>
          </a:p>
        </p:txBody>
      </p:sp>
      <p:sp>
        <p:nvSpPr>
          <p:cNvPr id="13" name="TextBox 12">
            <a:extLst>
              <a:ext uri="{FF2B5EF4-FFF2-40B4-BE49-F238E27FC236}">
                <a16:creationId xmlns:a16="http://schemas.microsoft.com/office/drawing/2014/main" id="{F569D986-C019-8240-946E-7BC133CFCED0}"/>
              </a:ext>
            </a:extLst>
          </p:cNvPr>
          <p:cNvSpPr txBox="1"/>
          <p:nvPr/>
        </p:nvSpPr>
        <p:spPr>
          <a:xfrm>
            <a:off x="176973" y="1826958"/>
            <a:ext cx="1682473" cy="461665"/>
          </a:xfrm>
          <a:prstGeom prst="rect">
            <a:avLst/>
          </a:prstGeom>
          <a:noFill/>
        </p:spPr>
        <p:txBody>
          <a:bodyPr wrap="square" rtlCol="0">
            <a:spAutoFit/>
          </a:bodyPr>
          <a:lstStyle/>
          <a:p>
            <a:r>
              <a:rPr lang="en-US" sz="1200" dirty="0">
                <a:solidFill>
                  <a:srgbClr val="00879A"/>
                </a:solidFill>
                <a:latin typeface="Ubuntu" panose="020B0504030602030204" pitchFamily="34" charset="0"/>
              </a:rPr>
              <a:t>Intelligence is static/ desire to look smart </a:t>
            </a:r>
          </a:p>
        </p:txBody>
      </p:sp>
      <p:sp>
        <p:nvSpPr>
          <p:cNvPr id="14" name="TextBox 13">
            <a:extLst>
              <a:ext uri="{FF2B5EF4-FFF2-40B4-BE49-F238E27FC236}">
                <a16:creationId xmlns:a16="http://schemas.microsoft.com/office/drawing/2014/main" id="{26701919-5758-9848-B9DD-55E2EB4D8D33}"/>
              </a:ext>
            </a:extLst>
          </p:cNvPr>
          <p:cNvSpPr txBox="1"/>
          <p:nvPr/>
        </p:nvSpPr>
        <p:spPr>
          <a:xfrm>
            <a:off x="26243" y="2781640"/>
            <a:ext cx="2157134" cy="369332"/>
          </a:xfrm>
          <a:prstGeom prst="rect">
            <a:avLst/>
          </a:prstGeom>
          <a:noFill/>
        </p:spPr>
        <p:txBody>
          <a:bodyPr wrap="square" rtlCol="0">
            <a:spAutoFit/>
          </a:bodyPr>
          <a:lstStyle/>
          <a:p>
            <a:pPr algn="ctr"/>
            <a:r>
              <a:rPr lang="en-US" b="1" dirty="0">
                <a:solidFill>
                  <a:srgbClr val="F59600"/>
                </a:solidFill>
                <a:latin typeface="Ubuntu" panose="020B0504030602030204" pitchFamily="34" charset="0"/>
              </a:rPr>
              <a:t>Growth mindset</a:t>
            </a:r>
          </a:p>
        </p:txBody>
      </p:sp>
      <p:sp>
        <p:nvSpPr>
          <p:cNvPr id="15" name="TextBox 14">
            <a:extLst>
              <a:ext uri="{FF2B5EF4-FFF2-40B4-BE49-F238E27FC236}">
                <a16:creationId xmlns:a16="http://schemas.microsoft.com/office/drawing/2014/main" id="{745277DE-2F60-1344-A417-E35A5069037D}"/>
              </a:ext>
            </a:extLst>
          </p:cNvPr>
          <p:cNvSpPr txBox="1"/>
          <p:nvPr/>
        </p:nvSpPr>
        <p:spPr>
          <a:xfrm>
            <a:off x="161785" y="4127760"/>
            <a:ext cx="1528565" cy="646331"/>
          </a:xfrm>
          <a:prstGeom prst="rect">
            <a:avLst/>
          </a:prstGeom>
          <a:noFill/>
        </p:spPr>
        <p:txBody>
          <a:bodyPr wrap="square" rtlCol="0">
            <a:spAutoFit/>
          </a:bodyPr>
          <a:lstStyle/>
          <a:p>
            <a:r>
              <a:rPr lang="en-US" sz="1200" dirty="0">
                <a:solidFill>
                  <a:srgbClr val="F59600"/>
                </a:solidFill>
                <a:latin typeface="Ubuntu" panose="020B0504030602030204" pitchFamily="34" charset="0"/>
              </a:rPr>
              <a:t>Intelligence can be developed/ desire to learn</a:t>
            </a:r>
          </a:p>
        </p:txBody>
      </p:sp>
      <p:sp>
        <p:nvSpPr>
          <p:cNvPr id="17" name="TextBox 16">
            <a:extLst>
              <a:ext uri="{FF2B5EF4-FFF2-40B4-BE49-F238E27FC236}">
                <a16:creationId xmlns:a16="http://schemas.microsoft.com/office/drawing/2014/main" id="{EAC46BA0-F580-444D-97C6-4350D6C0CA62}"/>
              </a:ext>
            </a:extLst>
          </p:cNvPr>
          <p:cNvSpPr txBox="1"/>
          <p:nvPr/>
        </p:nvSpPr>
        <p:spPr>
          <a:xfrm>
            <a:off x="2104629" y="565838"/>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Avoid challenges</a:t>
            </a:r>
          </a:p>
        </p:txBody>
      </p:sp>
      <p:sp>
        <p:nvSpPr>
          <p:cNvPr id="18" name="TextBox 17">
            <a:extLst>
              <a:ext uri="{FF2B5EF4-FFF2-40B4-BE49-F238E27FC236}">
                <a16:creationId xmlns:a16="http://schemas.microsoft.com/office/drawing/2014/main" id="{A6B8D15F-2A72-1843-9D94-D8F3E5FA498A}"/>
              </a:ext>
            </a:extLst>
          </p:cNvPr>
          <p:cNvSpPr txBox="1"/>
          <p:nvPr/>
        </p:nvSpPr>
        <p:spPr>
          <a:xfrm>
            <a:off x="3464904" y="1596885"/>
            <a:ext cx="1275160" cy="523220"/>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Give up easily</a:t>
            </a:r>
          </a:p>
        </p:txBody>
      </p:sp>
      <p:sp>
        <p:nvSpPr>
          <p:cNvPr id="19" name="TextBox 18">
            <a:extLst>
              <a:ext uri="{FF2B5EF4-FFF2-40B4-BE49-F238E27FC236}">
                <a16:creationId xmlns:a16="http://schemas.microsoft.com/office/drawing/2014/main" id="{A350B882-5CE3-8F4E-AF79-51442E084571}"/>
              </a:ext>
            </a:extLst>
          </p:cNvPr>
          <p:cNvSpPr txBox="1"/>
          <p:nvPr/>
        </p:nvSpPr>
        <p:spPr>
          <a:xfrm>
            <a:off x="4915816" y="565838"/>
            <a:ext cx="1397129"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See effort as fruitless or worse</a:t>
            </a:r>
          </a:p>
        </p:txBody>
      </p:sp>
      <p:sp>
        <p:nvSpPr>
          <p:cNvPr id="20" name="TextBox 19">
            <a:extLst>
              <a:ext uri="{FF2B5EF4-FFF2-40B4-BE49-F238E27FC236}">
                <a16:creationId xmlns:a16="http://schemas.microsoft.com/office/drawing/2014/main" id="{F0EBD7C7-8FA4-5B4E-9A0D-A4729BDF8AC1}"/>
              </a:ext>
            </a:extLst>
          </p:cNvPr>
          <p:cNvSpPr txBox="1"/>
          <p:nvPr/>
        </p:nvSpPr>
        <p:spPr>
          <a:xfrm>
            <a:off x="6204683" y="1262626"/>
            <a:ext cx="1507958" cy="738664"/>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Ignore useful negative feedback</a:t>
            </a:r>
          </a:p>
        </p:txBody>
      </p:sp>
      <p:sp>
        <p:nvSpPr>
          <p:cNvPr id="21" name="TextBox 20">
            <a:extLst>
              <a:ext uri="{FF2B5EF4-FFF2-40B4-BE49-F238E27FC236}">
                <a16:creationId xmlns:a16="http://schemas.microsoft.com/office/drawing/2014/main" id="{0F38B63F-B971-DC4F-8760-E36A500793BB}"/>
              </a:ext>
            </a:extLst>
          </p:cNvPr>
          <p:cNvSpPr txBox="1"/>
          <p:nvPr/>
        </p:nvSpPr>
        <p:spPr>
          <a:xfrm>
            <a:off x="7621099" y="519671"/>
            <a:ext cx="1426987" cy="954107"/>
          </a:xfrm>
          <a:prstGeom prst="rect">
            <a:avLst/>
          </a:prstGeom>
          <a:noFill/>
        </p:spPr>
        <p:txBody>
          <a:bodyPr wrap="square" rtlCol="0">
            <a:spAutoFit/>
          </a:bodyPr>
          <a:lstStyle/>
          <a:p>
            <a:pPr algn="ctr"/>
            <a:r>
              <a:rPr lang="en-US" sz="1400" dirty="0">
                <a:solidFill>
                  <a:srgbClr val="00879A"/>
                </a:solidFill>
                <a:latin typeface="Ubuntu" panose="020B0504030602030204" pitchFamily="34" charset="0"/>
              </a:rPr>
              <a:t>Feel threatened by the success of others</a:t>
            </a:r>
          </a:p>
        </p:txBody>
      </p:sp>
      <p:sp>
        <p:nvSpPr>
          <p:cNvPr id="23" name="TextBox 22">
            <a:extLst>
              <a:ext uri="{FF2B5EF4-FFF2-40B4-BE49-F238E27FC236}">
                <a16:creationId xmlns:a16="http://schemas.microsoft.com/office/drawing/2014/main" id="{1971DF97-01B3-C24D-99A5-4B7F9D398D8D}"/>
              </a:ext>
            </a:extLst>
          </p:cNvPr>
          <p:cNvSpPr txBox="1"/>
          <p:nvPr/>
        </p:nvSpPr>
        <p:spPr>
          <a:xfrm>
            <a:off x="2154896" y="4188403"/>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Embrace challenges</a:t>
            </a:r>
          </a:p>
        </p:txBody>
      </p:sp>
      <p:sp>
        <p:nvSpPr>
          <p:cNvPr id="24" name="TextBox 23">
            <a:extLst>
              <a:ext uri="{FF2B5EF4-FFF2-40B4-BE49-F238E27FC236}">
                <a16:creationId xmlns:a16="http://schemas.microsoft.com/office/drawing/2014/main" id="{CE456D16-FEEB-0246-B082-55772B62F166}"/>
              </a:ext>
            </a:extLst>
          </p:cNvPr>
          <p:cNvSpPr txBox="1"/>
          <p:nvPr/>
        </p:nvSpPr>
        <p:spPr>
          <a:xfrm>
            <a:off x="3498704" y="3314967"/>
            <a:ext cx="1207559"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Persist in the face of setbacks</a:t>
            </a:r>
          </a:p>
        </p:txBody>
      </p:sp>
      <p:sp>
        <p:nvSpPr>
          <p:cNvPr id="25" name="TextBox 24">
            <a:extLst>
              <a:ext uri="{FF2B5EF4-FFF2-40B4-BE49-F238E27FC236}">
                <a16:creationId xmlns:a16="http://schemas.microsoft.com/office/drawing/2014/main" id="{6B6485CD-6621-E444-A2FE-982321C3A4CA}"/>
              </a:ext>
            </a:extLst>
          </p:cNvPr>
          <p:cNvSpPr txBox="1"/>
          <p:nvPr/>
        </p:nvSpPr>
        <p:spPr>
          <a:xfrm>
            <a:off x="4915816" y="4230030"/>
            <a:ext cx="1406966"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See effort as the path to mastery</a:t>
            </a:r>
          </a:p>
        </p:txBody>
      </p:sp>
      <p:sp>
        <p:nvSpPr>
          <p:cNvPr id="26" name="TextBox 25">
            <a:extLst>
              <a:ext uri="{FF2B5EF4-FFF2-40B4-BE49-F238E27FC236}">
                <a16:creationId xmlns:a16="http://schemas.microsoft.com/office/drawing/2014/main" id="{05AA6740-2028-6E49-851A-72714A4CCD8C}"/>
              </a:ext>
            </a:extLst>
          </p:cNvPr>
          <p:cNvSpPr txBox="1"/>
          <p:nvPr/>
        </p:nvSpPr>
        <p:spPr>
          <a:xfrm>
            <a:off x="6356837" y="3409734"/>
            <a:ext cx="1203651" cy="523220"/>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Learn from criticism</a:t>
            </a:r>
          </a:p>
        </p:txBody>
      </p:sp>
      <p:sp>
        <p:nvSpPr>
          <p:cNvPr id="27" name="TextBox 26">
            <a:extLst>
              <a:ext uri="{FF2B5EF4-FFF2-40B4-BE49-F238E27FC236}">
                <a16:creationId xmlns:a16="http://schemas.microsoft.com/office/drawing/2014/main" id="{2D73E57D-86F8-3B4E-8E0D-86F0F619758E}"/>
              </a:ext>
            </a:extLst>
          </p:cNvPr>
          <p:cNvSpPr txBox="1"/>
          <p:nvPr/>
        </p:nvSpPr>
        <p:spPr>
          <a:xfrm>
            <a:off x="7465648" y="4102230"/>
            <a:ext cx="1728620" cy="738664"/>
          </a:xfrm>
          <a:prstGeom prst="rect">
            <a:avLst/>
          </a:prstGeom>
          <a:noFill/>
        </p:spPr>
        <p:txBody>
          <a:bodyPr wrap="square" rtlCol="0">
            <a:spAutoFit/>
          </a:bodyPr>
          <a:lstStyle/>
          <a:p>
            <a:pPr algn="ctr"/>
            <a:r>
              <a:rPr lang="en-US" sz="1400" dirty="0">
                <a:solidFill>
                  <a:srgbClr val="F59600"/>
                </a:solidFill>
                <a:latin typeface="Ubuntu" panose="020B0504030602030204" pitchFamily="34" charset="0"/>
              </a:rPr>
              <a:t>Find lessons and inspiration in the success of others</a:t>
            </a:r>
          </a:p>
        </p:txBody>
      </p:sp>
      <p:cxnSp>
        <p:nvCxnSpPr>
          <p:cNvPr id="37" name="Straight Connector 36">
            <a:extLst>
              <a:ext uri="{FF2B5EF4-FFF2-40B4-BE49-F238E27FC236}">
                <a16:creationId xmlns:a16="http://schemas.microsoft.com/office/drawing/2014/main" id="{C353BCA4-7DEE-C042-BD0E-3CB8F33973DB}"/>
              </a:ext>
            </a:extLst>
          </p:cNvPr>
          <p:cNvCxnSpPr>
            <a:cxnSpLocks/>
            <a:stCxn id="87" idx="0"/>
            <a:endCxn id="17" idx="2"/>
          </p:cNvCxnSpPr>
          <p:nvPr/>
        </p:nvCxnSpPr>
        <p:spPr>
          <a:xfrm flipV="1">
            <a:off x="2742209" y="1089058"/>
            <a:ext cx="0" cy="129864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38" name="Straight Connector 37">
            <a:extLst>
              <a:ext uri="{FF2B5EF4-FFF2-40B4-BE49-F238E27FC236}">
                <a16:creationId xmlns:a16="http://schemas.microsoft.com/office/drawing/2014/main" id="{7040E852-50A1-2B41-A3B0-98E6C507A6E9}"/>
              </a:ext>
            </a:extLst>
          </p:cNvPr>
          <p:cNvCxnSpPr>
            <a:cxnSpLocks/>
            <a:stCxn id="23" idx="0"/>
            <a:endCxn id="87" idx="2"/>
          </p:cNvCxnSpPr>
          <p:nvPr/>
        </p:nvCxnSpPr>
        <p:spPr>
          <a:xfrm flipH="1" flipV="1">
            <a:off x="2742209" y="2946537"/>
            <a:ext cx="14513" cy="124186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6" name="Straight Connector 45">
            <a:extLst>
              <a:ext uri="{FF2B5EF4-FFF2-40B4-BE49-F238E27FC236}">
                <a16:creationId xmlns:a16="http://schemas.microsoft.com/office/drawing/2014/main" id="{AF7E1C19-DBAC-4E46-BE47-C1B4987FFA2E}"/>
              </a:ext>
            </a:extLst>
          </p:cNvPr>
          <p:cNvCxnSpPr>
            <a:cxnSpLocks/>
            <a:stCxn id="18" idx="2"/>
            <a:endCxn id="83" idx="0"/>
          </p:cNvCxnSpPr>
          <p:nvPr/>
        </p:nvCxnSpPr>
        <p:spPr>
          <a:xfrm>
            <a:off x="4102484" y="2120105"/>
            <a:ext cx="0" cy="31274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47" name="Straight Connector 46">
            <a:extLst>
              <a:ext uri="{FF2B5EF4-FFF2-40B4-BE49-F238E27FC236}">
                <a16:creationId xmlns:a16="http://schemas.microsoft.com/office/drawing/2014/main" id="{BE96E825-6A26-A547-9093-78B0CA4548D3}"/>
              </a:ext>
            </a:extLst>
          </p:cNvPr>
          <p:cNvCxnSpPr>
            <a:cxnSpLocks/>
            <a:stCxn id="83" idx="2"/>
            <a:endCxn id="24" idx="0"/>
          </p:cNvCxnSpPr>
          <p:nvPr/>
        </p:nvCxnSpPr>
        <p:spPr>
          <a:xfrm>
            <a:off x="4102484" y="3006293"/>
            <a:ext cx="0" cy="30867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0" name="Straight Connector 49">
            <a:extLst>
              <a:ext uri="{FF2B5EF4-FFF2-40B4-BE49-F238E27FC236}">
                <a16:creationId xmlns:a16="http://schemas.microsoft.com/office/drawing/2014/main" id="{D1E1B625-003F-0842-98BA-3E806E4469A3}"/>
              </a:ext>
            </a:extLst>
          </p:cNvPr>
          <p:cNvCxnSpPr>
            <a:cxnSpLocks/>
            <a:stCxn id="19" idx="2"/>
            <a:endCxn id="79" idx="0"/>
          </p:cNvCxnSpPr>
          <p:nvPr/>
        </p:nvCxnSpPr>
        <p:spPr>
          <a:xfrm flipH="1">
            <a:off x="5608498" y="1304502"/>
            <a:ext cx="5883" cy="110798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3" name="Straight Connector 52">
            <a:extLst>
              <a:ext uri="{FF2B5EF4-FFF2-40B4-BE49-F238E27FC236}">
                <a16:creationId xmlns:a16="http://schemas.microsoft.com/office/drawing/2014/main" id="{66DAC2C5-62A9-FE42-A2EA-5465C9923875}"/>
              </a:ext>
            </a:extLst>
          </p:cNvPr>
          <p:cNvCxnSpPr>
            <a:cxnSpLocks/>
            <a:stCxn id="79" idx="2"/>
            <a:endCxn id="25" idx="0"/>
          </p:cNvCxnSpPr>
          <p:nvPr/>
        </p:nvCxnSpPr>
        <p:spPr>
          <a:xfrm>
            <a:off x="5608498" y="3020374"/>
            <a:ext cx="10801" cy="1209656"/>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6" name="Straight Connector 55">
            <a:extLst>
              <a:ext uri="{FF2B5EF4-FFF2-40B4-BE49-F238E27FC236}">
                <a16:creationId xmlns:a16="http://schemas.microsoft.com/office/drawing/2014/main" id="{1917E6DD-F28D-5042-A5BD-FF941E513A9A}"/>
              </a:ext>
            </a:extLst>
          </p:cNvPr>
          <p:cNvCxnSpPr>
            <a:cxnSpLocks/>
            <a:stCxn id="20" idx="2"/>
            <a:endCxn id="81" idx="0"/>
          </p:cNvCxnSpPr>
          <p:nvPr/>
        </p:nvCxnSpPr>
        <p:spPr>
          <a:xfrm flipH="1">
            <a:off x="6951982" y="2001290"/>
            <a:ext cx="6680" cy="434820"/>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59" name="Straight Connector 58">
            <a:extLst>
              <a:ext uri="{FF2B5EF4-FFF2-40B4-BE49-F238E27FC236}">
                <a16:creationId xmlns:a16="http://schemas.microsoft.com/office/drawing/2014/main" id="{5EDE28BB-56A7-3345-804A-21ED93748B75}"/>
              </a:ext>
            </a:extLst>
          </p:cNvPr>
          <p:cNvCxnSpPr>
            <a:cxnSpLocks/>
            <a:stCxn id="81" idx="2"/>
            <a:endCxn id="26" idx="0"/>
          </p:cNvCxnSpPr>
          <p:nvPr/>
        </p:nvCxnSpPr>
        <p:spPr>
          <a:xfrm>
            <a:off x="6951982" y="2975450"/>
            <a:ext cx="6681" cy="434284"/>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2" name="Straight Connector 61">
            <a:extLst>
              <a:ext uri="{FF2B5EF4-FFF2-40B4-BE49-F238E27FC236}">
                <a16:creationId xmlns:a16="http://schemas.microsoft.com/office/drawing/2014/main" id="{35E60BD8-CCC5-3D42-B21A-A5600846A5F8}"/>
              </a:ext>
            </a:extLst>
          </p:cNvPr>
          <p:cNvCxnSpPr>
            <a:cxnSpLocks/>
            <a:stCxn id="21" idx="2"/>
            <a:endCxn id="85" idx="0"/>
          </p:cNvCxnSpPr>
          <p:nvPr/>
        </p:nvCxnSpPr>
        <p:spPr>
          <a:xfrm flipH="1">
            <a:off x="8330081" y="1473778"/>
            <a:ext cx="4512" cy="959067"/>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cxnSp>
        <p:nvCxnSpPr>
          <p:cNvPr id="65" name="Straight Connector 64">
            <a:extLst>
              <a:ext uri="{FF2B5EF4-FFF2-40B4-BE49-F238E27FC236}">
                <a16:creationId xmlns:a16="http://schemas.microsoft.com/office/drawing/2014/main" id="{9B674A3E-D617-D34C-869D-39F18CD6C57B}"/>
              </a:ext>
            </a:extLst>
          </p:cNvPr>
          <p:cNvCxnSpPr>
            <a:cxnSpLocks/>
            <a:stCxn id="85" idx="2"/>
            <a:endCxn id="27" idx="0"/>
          </p:cNvCxnSpPr>
          <p:nvPr/>
        </p:nvCxnSpPr>
        <p:spPr>
          <a:xfrm flipH="1">
            <a:off x="8329958" y="3001932"/>
            <a:ext cx="123" cy="1100298"/>
          </a:xfrm>
          <a:prstGeom prst="line">
            <a:avLst/>
          </a:prstGeom>
          <a:ln w="76200">
            <a:solidFill>
              <a:srgbClr val="AFABAB">
                <a:alpha val="46000"/>
              </a:srgbClr>
            </a:solidFill>
          </a:ln>
        </p:spPr>
        <p:style>
          <a:lnRef idx="1">
            <a:schemeClr val="accent1"/>
          </a:lnRef>
          <a:fillRef idx="0">
            <a:schemeClr val="accent1"/>
          </a:fillRef>
          <a:effectRef idx="0">
            <a:schemeClr val="accent1"/>
          </a:effectRef>
          <a:fontRef idx="minor">
            <a:schemeClr val="tx1"/>
          </a:fontRef>
        </p:style>
      </p:cxnSp>
      <p:pic>
        <p:nvPicPr>
          <p:cNvPr id="79" name="Picture 78">
            <a:extLst>
              <a:ext uri="{FF2B5EF4-FFF2-40B4-BE49-F238E27FC236}">
                <a16:creationId xmlns:a16="http://schemas.microsoft.com/office/drawing/2014/main" id="{AB22CE29-2FA0-DB46-B530-48D10F05FEFF}"/>
              </a:ext>
            </a:extLst>
          </p:cNvPr>
          <p:cNvPicPr>
            <a:picLocks noChangeAspect="1"/>
          </p:cNvPicPr>
          <p:nvPr/>
        </p:nvPicPr>
        <p:blipFill>
          <a:blip r:embed="rId5"/>
          <a:stretch>
            <a:fillRect/>
          </a:stretch>
        </p:blipFill>
        <p:spPr>
          <a:xfrm>
            <a:off x="5304555" y="2412489"/>
            <a:ext cx="607885" cy="607885"/>
          </a:xfrm>
          <a:prstGeom prst="rect">
            <a:avLst/>
          </a:prstGeom>
        </p:spPr>
      </p:pic>
      <p:pic>
        <p:nvPicPr>
          <p:cNvPr id="81" name="Picture 80">
            <a:extLst>
              <a:ext uri="{FF2B5EF4-FFF2-40B4-BE49-F238E27FC236}">
                <a16:creationId xmlns:a16="http://schemas.microsoft.com/office/drawing/2014/main" id="{DE422F84-48C6-454B-AC33-536D5059E8C3}"/>
              </a:ext>
            </a:extLst>
          </p:cNvPr>
          <p:cNvPicPr>
            <a:picLocks noChangeAspect="1"/>
          </p:cNvPicPr>
          <p:nvPr/>
        </p:nvPicPr>
        <p:blipFill>
          <a:blip r:embed="rId6"/>
          <a:stretch>
            <a:fillRect/>
          </a:stretch>
        </p:blipFill>
        <p:spPr>
          <a:xfrm>
            <a:off x="6682312" y="2436110"/>
            <a:ext cx="539340" cy="539340"/>
          </a:xfrm>
          <a:prstGeom prst="rect">
            <a:avLst/>
          </a:prstGeom>
        </p:spPr>
      </p:pic>
      <p:pic>
        <p:nvPicPr>
          <p:cNvPr id="83" name="Picture 82">
            <a:extLst>
              <a:ext uri="{FF2B5EF4-FFF2-40B4-BE49-F238E27FC236}">
                <a16:creationId xmlns:a16="http://schemas.microsoft.com/office/drawing/2014/main" id="{F6CF6410-E3D2-E644-A6DD-AAC77A95C2EC}"/>
              </a:ext>
            </a:extLst>
          </p:cNvPr>
          <p:cNvPicPr>
            <a:picLocks noChangeAspect="1"/>
          </p:cNvPicPr>
          <p:nvPr/>
        </p:nvPicPr>
        <p:blipFill>
          <a:blip r:embed="rId7"/>
          <a:stretch>
            <a:fillRect/>
          </a:stretch>
        </p:blipFill>
        <p:spPr>
          <a:xfrm flipH="1">
            <a:off x="3815760" y="2432845"/>
            <a:ext cx="573448" cy="573448"/>
          </a:xfrm>
          <a:prstGeom prst="rect">
            <a:avLst/>
          </a:prstGeom>
        </p:spPr>
      </p:pic>
      <p:pic>
        <p:nvPicPr>
          <p:cNvPr id="85" name="Picture 84">
            <a:extLst>
              <a:ext uri="{FF2B5EF4-FFF2-40B4-BE49-F238E27FC236}">
                <a16:creationId xmlns:a16="http://schemas.microsoft.com/office/drawing/2014/main" id="{A0F5E45F-BBA4-B84C-9E4D-0EB8DF7E3773}"/>
              </a:ext>
            </a:extLst>
          </p:cNvPr>
          <p:cNvPicPr>
            <a:picLocks noChangeAspect="1"/>
          </p:cNvPicPr>
          <p:nvPr/>
        </p:nvPicPr>
        <p:blipFill>
          <a:blip r:embed="rId8"/>
          <a:stretch>
            <a:fillRect/>
          </a:stretch>
        </p:blipFill>
        <p:spPr>
          <a:xfrm>
            <a:off x="8045537" y="2432845"/>
            <a:ext cx="569087" cy="569087"/>
          </a:xfrm>
          <a:prstGeom prst="rect">
            <a:avLst/>
          </a:prstGeom>
        </p:spPr>
      </p:pic>
      <p:pic>
        <p:nvPicPr>
          <p:cNvPr id="87" name="Picture 86">
            <a:extLst>
              <a:ext uri="{FF2B5EF4-FFF2-40B4-BE49-F238E27FC236}">
                <a16:creationId xmlns:a16="http://schemas.microsoft.com/office/drawing/2014/main" id="{D4918462-47A4-1D44-9354-555E3994BF07}"/>
              </a:ext>
            </a:extLst>
          </p:cNvPr>
          <p:cNvPicPr>
            <a:picLocks noChangeAspect="1"/>
          </p:cNvPicPr>
          <p:nvPr/>
        </p:nvPicPr>
        <p:blipFill>
          <a:blip r:embed="rId9"/>
          <a:stretch>
            <a:fillRect/>
          </a:stretch>
        </p:blipFill>
        <p:spPr>
          <a:xfrm>
            <a:off x="2462792" y="2387704"/>
            <a:ext cx="558833" cy="558833"/>
          </a:xfrm>
          <a:prstGeom prst="rect">
            <a:avLst/>
          </a:prstGeom>
        </p:spPr>
      </p:pic>
      <p:sp>
        <p:nvSpPr>
          <p:cNvPr id="40" name="TextBox 39">
            <a:extLst>
              <a:ext uri="{FF2B5EF4-FFF2-40B4-BE49-F238E27FC236}">
                <a16:creationId xmlns:a16="http://schemas.microsoft.com/office/drawing/2014/main" id="{770712E5-3691-184A-AFDE-7846B74B04E5}"/>
              </a:ext>
            </a:extLst>
          </p:cNvPr>
          <p:cNvSpPr txBox="1"/>
          <p:nvPr/>
        </p:nvSpPr>
        <p:spPr>
          <a:xfrm>
            <a:off x="26243" y="4913299"/>
            <a:ext cx="2712410" cy="219291"/>
          </a:xfrm>
          <a:prstGeom prst="rect">
            <a:avLst/>
          </a:prstGeom>
          <a:noFill/>
        </p:spPr>
        <p:txBody>
          <a:bodyPr wrap="square" rtlCol="0">
            <a:spAutoFit/>
          </a:bodyPr>
          <a:lstStyle/>
          <a:p>
            <a:r>
              <a:rPr lang="en-US" sz="825" dirty="0">
                <a:solidFill>
                  <a:srgbClr val="F59600"/>
                </a:solidFill>
                <a:latin typeface="Ubuntu" panose="020B0504030602030204" pitchFamily="34" charset="0"/>
              </a:rPr>
              <a:t>Adapted from Two Mindsets graphic by Nigel Holmes </a:t>
            </a:r>
          </a:p>
        </p:txBody>
      </p:sp>
    </p:spTree>
    <p:extLst>
      <p:ext uri="{BB962C8B-B14F-4D97-AF65-F5344CB8AC3E}">
        <p14:creationId xmlns:p14="http://schemas.microsoft.com/office/powerpoint/2010/main" val="364968203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B87756A-B731-F679-A11F-89D4C48D5988}"/>
              </a:ext>
            </a:extLst>
          </p:cNvPr>
          <p:cNvSpPr>
            <a:spLocks noGrp="1"/>
          </p:cNvSpPr>
          <p:nvPr>
            <p:ph type="title"/>
          </p:nvPr>
        </p:nvSpPr>
        <p:spPr>
          <a:xfrm>
            <a:off x="2237902" y="2115565"/>
            <a:ext cx="4668195" cy="1318770"/>
          </a:xfrm>
        </p:spPr>
        <p:txBody>
          <a:bodyPr>
            <a:normAutofit/>
          </a:bodyPr>
          <a:lstStyle/>
          <a:p>
            <a:pPr algn="ctr"/>
            <a:r>
              <a:rPr lang="en-CH" sz="4400" dirty="0"/>
              <a:t>Getting Hammered!</a:t>
            </a:r>
          </a:p>
        </p:txBody>
      </p:sp>
    </p:spTree>
    <p:extLst>
      <p:ext uri="{BB962C8B-B14F-4D97-AF65-F5344CB8AC3E}">
        <p14:creationId xmlns:p14="http://schemas.microsoft.com/office/powerpoint/2010/main" val="7369852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BC9584-C9AF-B435-E3B6-98334492F7C6}"/>
              </a:ext>
            </a:extLst>
          </p:cNvPr>
          <p:cNvSpPr>
            <a:spLocks noGrp="1"/>
          </p:cNvSpPr>
          <p:nvPr>
            <p:ph type="title"/>
          </p:nvPr>
        </p:nvSpPr>
        <p:spPr>
          <a:xfrm>
            <a:off x="1783442" y="2044577"/>
            <a:ext cx="5577115" cy="1054346"/>
          </a:xfrm>
        </p:spPr>
        <p:txBody>
          <a:bodyPr/>
          <a:lstStyle/>
          <a:p>
            <a:pPr algn="ctr"/>
            <a:r>
              <a:rPr lang="en-CH" sz="4000" dirty="0"/>
              <a:t>Growing into the unknown</a:t>
            </a:r>
          </a:p>
        </p:txBody>
      </p:sp>
    </p:spTree>
    <p:extLst>
      <p:ext uri="{BB962C8B-B14F-4D97-AF65-F5344CB8AC3E}">
        <p14:creationId xmlns:p14="http://schemas.microsoft.com/office/powerpoint/2010/main" val="1491503639"/>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1C08983-54A6-6848-AC78-EE76E85ABCBE}"/>
              </a:ext>
            </a:extLst>
          </p:cNvPr>
          <p:cNvSpPr>
            <a:spLocks noGrp="1"/>
          </p:cNvSpPr>
          <p:nvPr>
            <p:ph type="title"/>
          </p:nvPr>
        </p:nvSpPr>
        <p:spPr/>
        <p:txBody>
          <a:bodyPr/>
          <a:lstStyle/>
          <a:p>
            <a:r>
              <a:rPr lang="en-US" dirty="0"/>
              <a:t>Sources</a:t>
            </a:r>
            <a:endParaRPr lang="en-US" i="1" dirty="0"/>
          </a:p>
        </p:txBody>
      </p:sp>
      <p:sp>
        <p:nvSpPr>
          <p:cNvPr id="3" name="Content Placeholder 2">
            <a:extLst>
              <a:ext uri="{FF2B5EF4-FFF2-40B4-BE49-F238E27FC236}">
                <a16:creationId xmlns:a16="http://schemas.microsoft.com/office/drawing/2014/main" id="{74888C57-9C24-0E40-B253-4EB24CA01829}"/>
              </a:ext>
            </a:extLst>
          </p:cNvPr>
          <p:cNvSpPr>
            <a:spLocks noGrp="1"/>
          </p:cNvSpPr>
          <p:nvPr>
            <p:ph type="body" idx="1"/>
          </p:nvPr>
        </p:nvSpPr>
        <p:spPr/>
        <p:txBody>
          <a:bodyPr>
            <a:noAutofit/>
          </a:bodyPr>
          <a:lstStyle/>
          <a:p>
            <a:pPr marL="285750" indent="-285750">
              <a:buFont typeface="Arial" panose="020B0604020202020204" pitchFamily="34" charset="0"/>
              <a:buChar char="•"/>
            </a:pPr>
            <a:r>
              <a:rPr lang="en-US" sz="1500" dirty="0"/>
              <a:t>"MINDSET - meaning in the Cambridge English Dictionary". Retrieved 2019-12-10.</a:t>
            </a:r>
          </a:p>
          <a:p>
            <a:pPr marL="285750" indent="-285750">
              <a:buFont typeface="Arial" panose="020B0604020202020204" pitchFamily="34" charset="0"/>
              <a:buChar char="•"/>
            </a:pPr>
            <a:r>
              <a:rPr lang="en-US" sz="1500" dirty="0"/>
              <a:t>French, R. P. II. (2016). The fuzziness of mindsets: Divergent conceptualizations and characterizations of mindset theory and praxis. International Journal of Organizational Analysis, 24(4), 673–691. https://</a:t>
            </a:r>
            <a:r>
              <a:rPr lang="en-US" sz="1500" dirty="0" err="1"/>
              <a:t>doi.org</a:t>
            </a:r>
            <a:r>
              <a:rPr lang="en-US" sz="1500" dirty="0"/>
              <a:t>/10.1108/IJOA-09-2014-0797 </a:t>
            </a:r>
          </a:p>
          <a:p>
            <a:pPr marL="285750" indent="-285750">
              <a:buFont typeface="Arial" panose="020B0604020202020204" pitchFamily="34" charset="0"/>
              <a:buChar char="•"/>
            </a:pPr>
            <a:r>
              <a:rPr lang="en-US" sz="1500" dirty="0"/>
              <a:t>The power of believing you can improve, Dweck C. 2014 </a:t>
            </a:r>
            <a:r>
              <a:rPr lang="en-US" sz="1500" dirty="0">
                <a:hlinkClick r:id="rId2"/>
              </a:rPr>
              <a:t>https://www.ted.com/talks/carol_dweck_the_power_of_believing_that_you_can_improve</a:t>
            </a:r>
            <a:endParaRPr lang="en-US" sz="1500" dirty="0"/>
          </a:p>
          <a:p>
            <a:pPr marL="285750" indent="-285750">
              <a:buFont typeface="Arial" panose="020B0604020202020204" pitchFamily="34" charset="0"/>
              <a:buChar char="•"/>
            </a:pPr>
            <a:r>
              <a:rPr lang="de-DE" sz="1500" dirty="0"/>
              <a:t>Stanford </a:t>
            </a:r>
            <a:r>
              <a:rPr lang="de-DE" sz="1500" dirty="0" err="1"/>
              <a:t>University's</a:t>
            </a:r>
            <a:r>
              <a:rPr lang="de-DE" sz="1500" dirty="0"/>
              <a:t> Carol </a:t>
            </a:r>
            <a:r>
              <a:rPr lang="de-DE" sz="1500" dirty="0" err="1"/>
              <a:t>Dweck</a:t>
            </a:r>
            <a:r>
              <a:rPr lang="de-DE" sz="1500" dirty="0"/>
              <a:t> on </a:t>
            </a:r>
            <a:r>
              <a:rPr lang="de-DE" sz="1500" dirty="0" err="1"/>
              <a:t>the</a:t>
            </a:r>
            <a:r>
              <a:rPr lang="de-DE" sz="1500" dirty="0"/>
              <a:t> Growth Mindset and Education". </a:t>
            </a:r>
            <a:r>
              <a:rPr lang="de-DE" sz="1500" dirty="0" err="1"/>
              <a:t>OneDublin.org</a:t>
            </a:r>
            <a:r>
              <a:rPr lang="de-DE" sz="1500" dirty="0"/>
              <a:t>. 2012-06-19.</a:t>
            </a:r>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a:p>
            <a:pPr marL="285750" indent="-285750">
              <a:buFont typeface="Arial" panose="020B0604020202020204" pitchFamily="34" charset="0"/>
              <a:buChar char="•"/>
            </a:pPr>
            <a:endParaRPr lang="en-US" sz="1500" dirty="0"/>
          </a:p>
        </p:txBody>
      </p:sp>
    </p:spTree>
    <p:extLst>
      <p:ext uri="{BB962C8B-B14F-4D97-AF65-F5344CB8AC3E}">
        <p14:creationId xmlns:p14="http://schemas.microsoft.com/office/powerpoint/2010/main" val="54544183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val="103039190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F47C3C-A4BC-D8F6-1B24-C4A94AA6BBEA}"/>
              </a:ext>
            </a:extLst>
          </p:cNvPr>
          <p:cNvSpPr>
            <a:spLocks noGrp="1"/>
          </p:cNvSpPr>
          <p:nvPr>
            <p:ph type="title"/>
          </p:nvPr>
        </p:nvSpPr>
        <p:spPr>
          <a:xfrm>
            <a:off x="565200" y="703525"/>
            <a:ext cx="6930979" cy="500549"/>
          </a:xfrm>
        </p:spPr>
        <p:txBody>
          <a:bodyPr/>
          <a:lstStyle/>
          <a:p>
            <a:r>
              <a:rPr lang="de-CH" dirty="0" err="1"/>
              <a:t>Functional</a:t>
            </a:r>
            <a:r>
              <a:rPr lang="de-CH" dirty="0"/>
              <a:t> </a:t>
            </a:r>
            <a:r>
              <a:rPr lang="de-CH" dirty="0" err="1"/>
              <a:t>Fixedness</a:t>
            </a:r>
            <a:endParaRPr lang="en-CH" dirty="0"/>
          </a:p>
        </p:txBody>
      </p:sp>
      <p:sp>
        <p:nvSpPr>
          <p:cNvPr id="3" name="Text Placeholder 2">
            <a:extLst>
              <a:ext uri="{FF2B5EF4-FFF2-40B4-BE49-F238E27FC236}">
                <a16:creationId xmlns:a16="http://schemas.microsoft.com/office/drawing/2014/main" id="{81F31812-296A-FCB3-00A6-C1EC8595F562}"/>
              </a:ext>
            </a:extLst>
          </p:cNvPr>
          <p:cNvSpPr>
            <a:spLocks noGrp="1"/>
          </p:cNvSpPr>
          <p:nvPr>
            <p:ph type="body" idx="1"/>
          </p:nvPr>
        </p:nvSpPr>
        <p:spPr>
          <a:xfrm>
            <a:off x="565200" y="1498458"/>
            <a:ext cx="4292550" cy="3368043"/>
          </a:xfrm>
        </p:spPr>
        <p:txBody>
          <a:bodyPr>
            <a:normAutofit/>
          </a:bodyPr>
          <a:lstStyle/>
          <a:p>
            <a:pPr marL="285750" indent="-285750">
              <a:lnSpc>
                <a:spcPct val="150000"/>
              </a:lnSpc>
              <a:buFont typeface="Arial" panose="020B0604020202020204" pitchFamily="34" charset="0"/>
              <a:buChar char="•"/>
            </a:pPr>
            <a:r>
              <a:rPr lang="en-GB" dirty="0"/>
              <a:t>Tendency to see the functions of different objects in the way you usually use them.</a:t>
            </a:r>
          </a:p>
          <a:p>
            <a:pPr marL="285750" indent="-285750">
              <a:lnSpc>
                <a:spcPct val="150000"/>
              </a:lnSpc>
              <a:buFont typeface="Arial" panose="020B0604020202020204" pitchFamily="34" charset="0"/>
              <a:buChar char="•"/>
            </a:pPr>
            <a:r>
              <a:rPr lang="en-GB" b="1" dirty="0"/>
              <a:t>Blocks</a:t>
            </a:r>
            <a:r>
              <a:rPr lang="en-GB" dirty="0"/>
              <a:t> our ability to see its utility for </a:t>
            </a:r>
            <a:r>
              <a:rPr lang="en-GB" b="1" dirty="0"/>
              <a:t>other purposes.</a:t>
            </a:r>
          </a:p>
          <a:p>
            <a:pPr marL="285750" indent="-285750">
              <a:lnSpc>
                <a:spcPct val="150000"/>
              </a:lnSpc>
              <a:buFont typeface="Arial" panose="020B0604020202020204" pitchFamily="34" charset="0"/>
              <a:buChar char="•"/>
            </a:pPr>
            <a:r>
              <a:rPr lang="en-GB" dirty="0"/>
              <a:t>Many problems might require the </a:t>
            </a:r>
            <a:r>
              <a:rPr lang="en-GB" b="1" dirty="0"/>
              <a:t>problem-solver</a:t>
            </a:r>
            <a:r>
              <a:rPr lang="en-GB" dirty="0"/>
              <a:t> to use an object in the solution in an </a:t>
            </a:r>
            <a:r>
              <a:rPr lang="en-GB" b="1" dirty="0"/>
              <a:t>unusual way</a:t>
            </a:r>
            <a:r>
              <a:rPr lang="en-GB" dirty="0"/>
              <a:t>.</a:t>
            </a:r>
          </a:p>
          <a:p>
            <a:pPr marL="285750" indent="-285750">
              <a:lnSpc>
                <a:spcPct val="150000"/>
              </a:lnSpc>
              <a:buFont typeface="Arial" panose="020B0604020202020204" pitchFamily="34" charset="0"/>
              <a:buChar char="•"/>
            </a:pPr>
            <a:endParaRPr lang="en-CH" dirty="0"/>
          </a:p>
        </p:txBody>
      </p:sp>
      <p:sp>
        <p:nvSpPr>
          <p:cNvPr id="4" name="Rectangle 3">
            <a:extLst>
              <a:ext uri="{FF2B5EF4-FFF2-40B4-BE49-F238E27FC236}">
                <a16:creationId xmlns:a16="http://schemas.microsoft.com/office/drawing/2014/main" id="{A28525BF-8D9F-5F4E-FE4E-65EBA3A6712A}"/>
              </a:ext>
            </a:extLst>
          </p:cNvPr>
          <p:cNvSpPr/>
          <p:nvPr/>
        </p:nvSpPr>
        <p:spPr>
          <a:xfrm>
            <a:off x="2809543" y="4866501"/>
            <a:ext cx="2476832"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DevVrat Jadon</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wall, indoor, black, tool&#10;&#10;Description automatically generated">
            <a:extLst>
              <a:ext uri="{FF2B5EF4-FFF2-40B4-BE49-F238E27FC236}">
                <a16:creationId xmlns:a16="http://schemas.microsoft.com/office/drawing/2014/main" id="{6C587C22-77B3-2ED3-1F07-4B62C9A3EEF5}"/>
              </a:ext>
            </a:extLst>
          </p:cNvPr>
          <p:cNvPicPr>
            <a:picLocks noChangeAspect="1"/>
          </p:cNvPicPr>
          <p:nvPr/>
        </p:nvPicPr>
        <p:blipFill>
          <a:blip r:embed="rId5"/>
          <a:stretch>
            <a:fillRect/>
          </a:stretch>
        </p:blipFill>
        <p:spPr>
          <a:xfrm>
            <a:off x="5286375" y="0"/>
            <a:ext cx="3857625" cy="5143500"/>
          </a:xfrm>
          <a:prstGeom prst="rect">
            <a:avLst/>
          </a:prstGeom>
        </p:spPr>
      </p:pic>
    </p:spTree>
    <p:extLst>
      <p:ext uri="{BB962C8B-B14F-4D97-AF65-F5344CB8AC3E}">
        <p14:creationId xmlns:p14="http://schemas.microsoft.com/office/powerpoint/2010/main" val="1815303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BB4E9A-2984-72E2-B858-AA9D5C5D9A86}"/>
              </a:ext>
            </a:extLst>
          </p:cNvPr>
          <p:cNvSpPr>
            <a:spLocks noGrp="1"/>
          </p:cNvSpPr>
          <p:nvPr>
            <p:ph type="title"/>
          </p:nvPr>
        </p:nvSpPr>
        <p:spPr/>
        <p:txBody>
          <a:bodyPr/>
          <a:lstStyle/>
          <a:p>
            <a:r>
              <a:rPr lang="en-CH" dirty="0"/>
              <a:t>2 systems</a:t>
            </a:r>
          </a:p>
        </p:txBody>
      </p:sp>
      <p:pic>
        <p:nvPicPr>
          <p:cNvPr id="2050" name="Picture 2" descr="System 1 &amp; 2 Daniel Kahneman">
            <a:extLst>
              <a:ext uri="{FF2B5EF4-FFF2-40B4-BE49-F238E27FC236}">
                <a16:creationId xmlns:a16="http://schemas.microsoft.com/office/drawing/2014/main" id="{ECBF7E31-40BE-0CA8-FE49-4008F6460880}"/>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88" y="0"/>
            <a:ext cx="9140825" cy="5143500"/>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0AB60CF2-4269-D9DE-C1F5-5E5C672286B2}"/>
              </a:ext>
            </a:extLst>
          </p:cNvPr>
          <p:cNvSpPr/>
          <p:nvPr/>
        </p:nvSpPr>
        <p:spPr>
          <a:xfrm>
            <a:off x="5593976" y="4788584"/>
            <a:ext cx="3548436" cy="261610"/>
          </a:xfrm>
          <a:prstGeom prst="rect">
            <a:avLst/>
          </a:prstGeom>
        </p:spPr>
        <p:txBody>
          <a:bodyPr wrap="square">
            <a:spAutoFit/>
          </a:bodyPr>
          <a:lstStyle/>
          <a:p>
            <a:r>
              <a:rPr lang="en-CH" sz="1100" dirty="0">
                <a:solidFill>
                  <a:schemeClr val="bg1">
                    <a:lumMod val="50000"/>
                  </a:schemeClr>
                </a:solidFill>
                <a:hlinkClick r:id="rId4">
                  <a:extLst>
                    <a:ext uri="{A12FA001-AC4F-418D-AE19-62706E023703}">
                      <ahyp:hlinkClr xmlns:ahyp="http://schemas.microsoft.com/office/drawing/2018/hyperlinkcolor" val="tx"/>
                    </a:ext>
                  </a:extLst>
                </a:hlinkClick>
              </a:rPr>
              <a:t>https://www.rogerleishman.com/2017/12/thing1.html</a:t>
            </a:r>
            <a:r>
              <a:rPr lang="en-CH" sz="1100" dirty="0">
                <a:solidFill>
                  <a:schemeClr val="bg1">
                    <a:lumMod val="50000"/>
                  </a:schemeClr>
                </a:solidFill>
              </a:rPr>
              <a:t> </a:t>
            </a:r>
          </a:p>
        </p:txBody>
      </p:sp>
    </p:spTree>
    <p:extLst>
      <p:ext uri="{BB962C8B-B14F-4D97-AF65-F5344CB8AC3E}">
        <p14:creationId xmlns:p14="http://schemas.microsoft.com/office/powerpoint/2010/main" val="135634989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FC43258-0153-0C24-CF23-5B0B0E4E3C96}"/>
              </a:ext>
            </a:extLst>
          </p:cNvPr>
          <p:cNvSpPr>
            <a:spLocks noGrp="1"/>
          </p:cNvSpPr>
          <p:nvPr>
            <p:ph type="title"/>
          </p:nvPr>
        </p:nvSpPr>
        <p:spPr/>
        <p:txBody>
          <a:bodyPr/>
          <a:lstStyle/>
          <a:p>
            <a:r>
              <a:rPr lang="en-CH" dirty="0"/>
              <a:t>Biases</a:t>
            </a:r>
          </a:p>
        </p:txBody>
      </p:sp>
      <p:pic>
        <p:nvPicPr>
          <p:cNvPr id="3074" name="Picture 2" descr="Cognitive biases as systematic error in thinking and behavior outline diagram. Psychological mindset feeling with non logic judgment effects vector illustration.">
            <a:extLst>
              <a:ext uri="{FF2B5EF4-FFF2-40B4-BE49-F238E27FC236}">
                <a16:creationId xmlns:a16="http://schemas.microsoft.com/office/drawing/2014/main" id="{A3FA184C-A666-0CB8-621B-822755EC92E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t="1984"/>
          <a:stretch/>
        </p:blipFill>
        <p:spPr bwMode="auto">
          <a:xfrm>
            <a:off x="1338262" y="10640"/>
            <a:ext cx="6467475" cy="5041431"/>
          </a:xfrm>
          <a:prstGeom prst="rect">
            <a:avLst/>
          </a:prstGeom>
          <a:noFill/>
          <a:extLst>
            <a:ext uri="{909E8E84-426E-40DD-AFC4-6F175D3DCCD1}">
              <a14:hiddenFill xmlns:a14="http://schemas.microsoft.com/office/drawing/2010/main">
                <a:solidFill>
                  <a:srgbClr val="FFFFFF"/>
                </a:solidFill>
              </a14:hiddenFill>
            </a:ext>
          </a:extLst>
        </p:spPr>
      </p:pic>
      <p:sp>
        <p:nvSpPr>
          <p:cNvPr id="5" name="Rectangle 4">
            <a:extLst>
              <a:ext uri="{FF2B5EF4-FFF2-40B4-BE49-F238E27FC236}">
                <a16:creationId xmlns:a16="http://schemas.microsoft.com/office/drawing/2014/main" id="{F45846A3-8549-D7DC-ABFB-215D32D73FAD}"/>
              </a:ext>
            </a:extLst>
          </p:cNvPr>
          <p:cNvSpPr/>
          <p:nvPr/>
        </p:nvSpPr>
        <p:spPr>
          <a:xfrm>
            <a:off x="0" y="4794306"/>
            <a:ext cx="2621280" cy="338554"/>
          </a:xfrm>
          <a:prstGeom prst="rect">
            <a:avLst/>
          </a:prstGeom>
        </p:spPr>
        <p:txBody>
          <a:bodyPr wrap="square">
            <a:spAutoFit/>
          </a:bodyPr>
          <a:lstStyle/>
          <a:p>
            <a:r>
              <a:rPr lang="en-CH" sz="800" dirty="0">
                <a:solidFill>
                  <a:schemeClr val="bg1">
                    <a:lumMod val="50000"/>
                  </a:schemeClr>
                </a:solidFill>
              </a:rPr>
              <a:t>Graphic from: https://www.simplypsychology.org/cognitive-bias.html</a:t>
            </a:r>
          </a:p>
        </p:txBody>
      </p:sp>
    </p:spTree>
    <p:extLst>
      <p:ext uri="{BB962C8B-B14F-4D97-AF65-F5344CB8AC3E}">
        <p14:creationId xmlns:p14="http://schemas.microsoft.com/office/powerpoint/2010/main" val="251646085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C0ACAAA-9442-0FD7-1975-750C8E5092D4}"/>
              </a:ext>
            </a:extLst>
          </p:cNvPr>
          <p:cNvSpPr>
            <a:spLocks noGrp="1"/>
          </p:cNvSpPr>
          <p:nvPr>
            <p:ph type="title"/>
          </p:nvPr>
        </p:nvSpPr>
        <p:spPr/>
        <p:txBody>
          <a:bodyPr/>
          <a:lstStyle/>
          <a:p>
            <a:endParaRPr lang="en-CH"/>
          </a:p>
        </p:txBody>
      </p:sp>
      <p:sp>
        <p:nvSpPr>
          <p:cNvPr id="3" name="Picture Placeholder 2">
            <a:extLst>
              <a:ext uri="{FF2B5EF4-FFF2-40B4-BE49-F238E27FC236}">
                <a16:creationId xmlns:a16="http://schemas.microsoft.com/office/drawing/2014/main" id="{5B4E74B0-94D8-7DF7-EB09-CDC4528CDA29}"/>
              </a:ext>
            </a:extLst>
          </p:cNvPr>
          <p:cNvSpPr>
            <a:spLocks noGrp="1"/>
          </p:cNvSpPr>
          <p:nvPr>
            <p:ph type="pic" sz="quarter" idx="13"/>
          </p:nvPr>
        </p:nvSpPr>
        <p:spPr/>
      </p:sp>
      <p:pic>
        <p:nvPicPr>
          <p:cNvPr id="4098" name="Picture 2">
            <a:extLst>
              <a:ext uri="{FF2B5EF4-FFF2-40B4-BE49-F238E27FC236}">
                <a16:creationId xmlns:a16="http://schemas.microsoft.com/office/drawing/2014/main" id="{74DCC63C-9139-39E1-D99F-A21655FC6A7F}"/>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86139" y="64381"/>
            <a:ext cx="8971722" cy="507911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1519256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133FD37-EBEF-60F8-9535-D0548F36FE0E}"/>
              </a:ext>
            </a:extLst>
          </p:cNvPr>
          <p:cNvSpPr>
            <a:spLocks noGrp="1"/>
          </p:cNvSpPr>
          <p:nvPr>
            <p:ph type="title"/>
          </p:nvPr>
        </p:nvSpPr>
        <p:spPr/>
        <p:txBody>
          <a:bodyPr/>
          <a:lstStyle/>
          <a:p>
            <a:r>
              <a:rPr lang="de-CH" dirty="0" err="1"/>
              <a:t>Bounded</a:t>
            </a:r>
            <a:r>
              <a:rPr lang="de-CH" dirty="0"/>
              <a:t> </a:t>
            </a:r>
            <a:r>
              <a:rPr lang="de-CH" dirty="0" err="1"/>
              <a:t>rationality</a:t>
            </a:r>
            <a:endParaRPr lang="en-CH" dirty="0"/>
          </a:p>
        </p:txBody>
      </p:sp>
      <p:sp>
        <p:nvSpPr>
          <p:cNvPr id="3" name="Text Placeholder 2">
            <a:extLst>
              <a:ext uri="{FF2B5EF4-FFF2-40B4-BE49-F238E27FC236}">
                <a16:creationId xmlns:a16="http://schemas.microsoft.com/office/drawing/2014/main" id="{1865859F-AC6F-882F-CAC4-7D4BB70F1696}"/>
              </a:ext>
            </a:extLst>
          </p:cNvPr>
          <p:cNvSpPr>
            <a:spLocks noGrp="1"/>
          </p:cNvSpPr>
          <p:nvPr>
            <p:ph type="body" idx="1"/>
          </p:nvPr>
        </p:nvSpPr>
        <p:spPr>
          <a:xfrm>
            <a:off x="565200" y="1302202"/>
            <a:ext cx="4550139" cy="3368043"/>
          </a:xfrm>
        </p:spPr>
        <p:txBody>
          <a:bodyPr/>
          <a:lstStyle/>
          <a:p>
            <a:pPr marL="285750" indent="-285750">
              <a:lnSpc>
                <a:spcPct val="150000"/>
              </a:lnSpc>
              <a:buFont typeface="Arial" panose="020B0604020202020204" pitchFamily="34" charset="0"/>
              <a:buChar char="•"/>
            </a:pPr>
            <a:r>
              <a:rPr lang="en-CH" dirty="0"/>
              <a:t>We are constantly making decisions with </a:t>
            </a:r>
            <a:r>
              <a:rPr lang="en-CH" b="1" dirty="0"/>
              <a:t>insuffiencient data</a:t>
            </a:r>
            <a:r>
              <a:rPr lang="en-CH" dirty="0"/>
              <a:t>, information, abilities and memory. </a:t>
            </a:r>
          </a:p>
          <a:p>
            <a:pPr marL="285750" indent="-285750">
              <a:lnSpc>
                <a:spcPct val="150000"/>
              </a:lnSpc>
              <a:buFont typeface="Arial" panose="020B0604020202020204" pitchFamily="34" charset="0"/>
              <a:buChar char="•"/>
            </a:pPr>
            <a:r>
              <a:rPr lang="en-CH" dirty="0"/>
              <a:t>We need to </a:t>
            </a:r>
            <a:r>
              <a:rPr lang="en-CH" b="1" dirty="0"/>
              <a:t>select</a:t>
            </a:r>
            <a:r>
              <a:rPr lang="en-CH" dirty="0"/>
              <a:t> which information we should collect and </a:t>
            </a:r>
            <a:r>
              <a:rPr lang="en-CH" b="1" dirty="0"/>
              <a:t>prioritize it.</a:t>
            </a:r>
          </a:p>
          <a:p>
            <a:pPr marL="285750" indent="-285750">
              <a:lnSpc>
                <a:spcPct val="150000"/>
              </a:lnSpc>
              <a:buFont typeface="Arial" panose="020B0604020202020204" pitchFamily="34" charset="0"/>
              <a:buChar char="•"/>
            </a:pPr>
            <a:r>
              <a:rPr lang="en-CH" dirty="0"/>
              <a:t>Our</a:t>
            </a:r>
            <a:r>
              <a:rPr lang="en-CH" b="1" dirty="0"/>
              <a:t> </a:t>
            </a:r>
            <a:r>
              <a:rPr lang="en-GB" dirty="0"/>
              <a:t>decision process </a:t>
            </a:r>
            <a:r>
              <a:rPr lang="en-GB" i="1" dirty="0"/>
              <a:t>is bounded by practical, often cognitive, factors </a:t>
            </a:r>
            <a:r>
              <a:rPr lang="en-GB" dirty="0"/>
              <a:t>(Simon,1957).</a:t>
            </a:r>
          </a:p>
          <a:p>
            <a:pPr marL="285750" indent="-285750">
              <a:lnSpc>
                <a:spcPct val="150000"/>
              </a:lnSpc>
              <a:buFont typeface="Arial" panose="020B0604020202020204" pitchFamily="34" charset="0"/>
              <a:buChar char="•"/>
            </a:pPr>
            <a:endParaRPr lang="en-CH" b="1" dirty="0"/>
          </a:p>
        </p:txBody>
      </p:sp>
      <p:pic>
        <p:nvPicPr>
          <p:cNvPr id="5" name="Picture 4" descr="A picture containing indoor&#10;&#10;Description automatically generated">
            <a:extLst>
              <a:ext uri="{FF2B5EF4-FFF2-40B4-BE49-F238E27FC236}">
                <a16:creationId xmlns:a16="http://schemas.microsoft.com/office/drawing/2014/main" id="{1D5430C5-2090-6DFD-6836-DD3757B368FE}"/>
              </a:ext>
            </a:extLst>
          </p:cNvPr>
          <p:cNvPicPr>
            <a:picLocks noChangeAspect="1"/>
          </p:cNvPicPr>
          <p:nvPr/>
        </p:nvPicPr>
        <p:blipFill>
          <a:blip r:embed="rId3"/>
          <a:stretch>
            <a:fillRect/>
          </a:stretch>
        </p:blipFill>
        <p:spPr>
          <a:xfrm>
            <a:off x="5517499" y="0"/>
            <a:ext cx="3626501" cy="5143500"/>
          </a:xfrm>
          <a:prstGeom prst="rect">
            <a:avLst/>
          </a:prstGeom>
        </p:spPr>
      </p:pic>
      <p:sp>
        <p:nvSpPr>
          <p:cNvPr id="6" name="Rectangle 5">
            <a:extLst>
              <a:ext uri="{FF2B5EF4-FFF2-40B4-BE49-F238E27FC236}">
                <a16:creationId xmlns:a16="http://schemas.microsoft.com/office/drawing/2014/main" id="{EBD76C62-7E82-8D27-B8AE-2A353C8BB1E0}"/>
              </a:ext>
            </a:extLst>
          </p:cNvPr>
          <p:cNvSpPr/>
          <p:nvPr/>
        </p:nvSpPr>
        <p:spPr>
          <a:xfrm>
            <a:off x="2992669" y="4858728"/>
            <a:ext cx="2576283"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4">
                  <a:extLst>
                    <a:ext uri="{A12FA001-AC4F-418D-AE19-62706E023703}">
                      <ahyp:hlinkClr xmlns:ahyp="http://schemas.microsoft.com/office/drawing/2018/hyperlinkcolor" val="tx"/>
                    </a:ext>
                  </a:extLst>
                </a:hlinkClick>
              </a:rPr>
              <a:t>Katya Korovkina</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5">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spTree>
    <p:extLst>
      <p:ext uri="{BB962C8B-B14F-4D97-AF65-F5344CB8AC3E}">
        <p14:creationId xmlns:p14="http://schemas.microsoft.com/office/powerpoint/2010/main" val="289004899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F2A8B2-8706-F9E8-54FF-689FAD3740A1}"/>
              </a:ext>
            </a:extLst>
          </p:cNvPr>
          <p:cNvSpPr>
            <a:spLocks noGrp="1"/>
          </p:cNvSpPr>
          <p:nvPr>
            <p:ph type="title"/>
          </p:nvPr>
        </p:nvSpPr>
        <p:spPr>
          <a:xfrm>
            <a:off x="3781845" y="408077"/>
            <a:ext cx="4269955" cy="1725523"/>
          </a:xfrm>
        </p:spPr>
        <p:txBody>
          <a:bodyPr/>
          <a:lstStyle/>
          <a:p>
            <a:r>
              <a:rPr lang="en-CH" sz="3200" dirty="0"/>
              <a:t>How can we get better at solving problems and driving disruptive solutions?</a:t>
            </a:r>
          </a:p>
        </p:txBody>
      </p:sp>
      <p:sp>
        <p:nvSpPr>
          <p:cNvPr id="3" name="Text Placeholder 2">
            <a:extLst>
              <a:ext uri="{FF2B5EF4-FFF2-40B4-BE49-F238E27FC236}">
                <a16:creationId xmlns:a16="http://schemas.microsoft.com/office/drawing/2014/main" id="{F5BB1D0B-F12D-DE27-BE41-1F4913FEE629}"/>
              </a:ext>
            </a:extLst>
          </p:cNvPr>
          <p:cNvSpPr>
            <a:spLocks noGrp="1"/>
          </p:cNvSpPr>
          <p:nvPr>
            <p:ph type="body" idx="1"/>
          </p:nvPr>
        </p:nvSpPr>
        <p:spPr>
          <a:xfrm>
            <a:off x="3781845" y="2571750"/>
            <a:ext cx="4993855" cy="1725523"/>
          </a:xfrm>
        </p:spPr>
        <p:txBody>
          <a:bodyPr>
            <a:normAutofit/>
          </a:bodyPr>
          <a:lstStyle/>
          <a:p>
            <a:pPr>
              <a:lnSpc>
                <a:spcPct val="150000"/>
              </a:lnSpc>
            </a:pPr>
            <a:r>
              <a:rPr lang="en-CH" dirty="0"/>
              <a:t>Not doing “business as usual” requires more than conventional thinking…</a:t>
            </a:r>
          </a:p>
        </p:txBody>
      </p:sp>
      <p:sp>
        <p:nvSpPr>
          <p:cNvPr id="4" name="Rectangle 3">
            <a:extLst>
              <a:ext uri="{FF2B5EF4-FFF2-40B4-BE49-F238E27FC236}">
                <a16:creationId xmlns:a16="http://schemas.microsoft.com/office/drawing/2014/main" id="{78A0AAFC-DDFB-90A5-F476-E08643C80098}"/>
              </a:ext>
            </a:extLst>
          </p:cNvPr>
          <p:cNvSpPr/>
          <p:nvPr/>
        </p:nvSpPr>
        <p:spPr>
          <a:xfrm>
            <a:off x="3429000" y="4866501"/>
            <a:ext cx="2641429" cy="276999"/>
          </a:xfrm>
          <a:prstGeom prst="rect">
            <a:avLst/>
          </a:prstGeom>
        </p:spPr>
        <p:txBody>
          <a:bodyPr wrap="none">
            <a:spAutoFit/>
          </a:bodyPr>
          <a:lstStyle/>
          <a:p>
            <a:r>
              <a:rPr lang="en-GB" sz="1200" dirty="0">
                <a:solidFill>
                  <a:schemeClr val="bg1">
                    <a:lumMod val="50000"/>
                  </a:schemeClr>
                </a:solidFill>
                <a:latin typeface="-apple-system"/>
              </a:rPr>
              <a:t>Photo by </a:t>
            </a:r>
            <a:r>
              <a:rPr lang="en-GB" sz="1200" dirty="0">
                <a:solidFill>
                  <a:schemeClr val="bg1">
                    <a:lumMod val="50000"/>
                  </a:schemeClr>
                </a:solidFill>
                <a:latin typeface="-apple-system"/>
                <a:hlinkClick r:id="rId2">
                  <a:extLst>
                    <a:ext uri="{A12FA001-AC4F-418D-AE19-62706E023703}">
                      <ahyp:hlinkClr xmlns:ahyp="http://schemas.microsoft.com/office/drawing/2018/hyperlinkcolor" val="tx"/>
                    </a:ext>
                  </a:extLst>
                </a:hlinkClick>
              </a:rPr>
              <a:t>Adam Nieścioruk</a:t>
            </a:r>
            <a:r>
              <a:rPr lang="en-GB" sz="1200" dirty="0">
                <a:solidFill>
                  <a:schemeClr val="bg1">
                    <a:lumMod val="50000"/>
                  </a:schemeClr>
                </a:solidFill>
                <a:latin typeface="-apple-system"/>
              </a:rPr>
              <a:t> on </a:t>
            </a:r>
            <a:r>
              <a:rPr lang="en-GB" sz="1200" dirty="0">
                <a:solidFill>
                  <a:schemeClr val="bg1">
                    <a:lumMod val="50000"/>
                  </a:schemeClr>
                </a:solidFill>
                <a:latin typeface="-apple-system"/>
                <a:hlinkClick r:id="rId3">
                  <a:extLst>
                    <a:ext uri="{A12FA001-AC4F-418D-AE19-62706E023703}">
                      <ahyp:hlinkClr xmlns:ahyp="http://schemas.microsoft.com/office/drawing/2018/hyperlinkcolor" val="tx"/>
                    </a:ext>
                  </a:extLst>
                </a:hlinkClick>
              </a:rPr>
              <a:t>Unsplash</a:t>
            </a:r>
            <a:endParaRPr lang="en-CH" sz="1200" dirty="0">
              <a:solidFill>
                <a:schemeClr val="bg1">
                  <a:lumMod val="50000"/>
                </a:schemeClr>
              </a:solidFill>
            </a:endParaRPr>
          </a:p>
        </p:txBody>
      </p:sp>
      <p:pic>
        <p:nvPicPr>
          <p:cNvPr id="6" name="Picture 5" descr="A picture containing tree, outdoor, wood, broom&#10;&#10;Description automatically generated">
            <a:extLst>
              <a:ext uri="{FF2B5EF4-FFF2-40B4-BE49-F238E27FC236}">
                <a16:creationId xmlns:a16="http://schemas.microsoft.com/office/drawing/2014/main" id="{937733F3-2671-A035-CE42-D7B76467A4DC}"/>
              </a:ext>
            </a:extLst>
          </p:cNvPr>
          <p:cNvPicPr>
            <a:picLocks noChangeAspect="1"/>
          </p:cNvPicPr>
          <p:nvPr/>
        </p:nvPicPr>
        <p:blipFill>
          <a:blip r:embed="rId4"/>
          <a:stretch>
            <a:fillRect/>
          </a:stretch>
        </p:blipFill>
        <p:spPr>
          <a:xfrm>
            <a:off x="0" y="0"/>
            <a:ext cx="3429000" cy="5143500"/>
          </a:xfrm>
          <a:prstGeom prst="rect">
            <a:avLst/>
          </a:prstGeom>
        </p:spPr>
      </p:pic>
    </p:spTree>
    <p:extLst>
      <p:ext uri="{BB962C8B-B14F-4D97-AF65-F5344CB8AC3E}">
        <p14:creationId xmlns:p14="http://schemas.microsoft.com/office/powerpoint/2010/main" val="4199239610"/>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18259</TotalTime>
  <Words>2438</Words>
  <Application>Microsoft Macintosh PowerPoint</Application>
  <PresentationFormat>On-screen Show (16:9)</PresentationFormat>
  <Paragraphs>217</Paragraphs>
  <Slides>32</Slides>
  <Notes>15</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32</vt:i4>
      </vt:variant>
    </vt:vector>
  </HeadingPairs>
  <TitlesOfParts>
    <vt:vector size="40" baseType="lpstr">
      <vt:lpstr>-apple-system</vt:lpstr>
      <vt:lpstr>Arial</vt:lpstr>
      <vt:lpstr>Calibri</vt:lpstr>
      <vt:lpstr>Helvetica</vt:lpstr>
      <vt:lpstr>Helvetica 75</vt:lpstr>
      <vt:lpstr>Ubuntu</vt:lpstr>
      <vt:lpstr>Wingdings</vt:lpstr>
      <vt:lpstr>Opcion Foto</vt:lpstr>
      <vt:lpstr>Cultivating a Growth Mindset</vt:lpstr>
      <vt:lpstr>It’s time to reconfigure your environment</vt:lpstr>
      <vt:lpstr>Getting Hammered!</vt:lpstr>
      <vt:lpstr>Functional Fixedness</vt:lpstr>
      <vt:lpstr>2 systems</vt:lpstr>
      <vt:lpstr>Biases</vt:lpstr>
      <vt:lpstr>PowerPoint Presentation</vt:lpstr>
      <vt:lpstr>Bounded rationality</vt:lpstr>
      <vt:lpstr>How can we get better at solving problems and driving disruptive solutions?</vt:lpstr>
      <vt:lpstr>How can we get better at solving problems and driving disruptive solutions?</vt:lpstr>
      <vt:lpstr>Pentabilities as a platform to foster a Growth Mindset</vt:lpstr>
      <vt:lpstr>What it is not…</vt:lpstr>
      <vt:lpstr>What it is not…</vt:lpstr>
      <vt:lpstr>What it is not…</vt:lpstr>
      <vt:lpstr>What it is not…</vt:lpstr>
      <vt:lpstr>What it is…</vt:lpstr>
      <vt:lpstr>Support each other’s growth journeys</vt:lpstr>
      <vt:lpstr>Growth mindset</vt:lpstr>
      <vt:lpstr>PowerPoint Presentation</vt:lpstr>
      <vt:lpstr>What does “mindset” mean?</vt:lpstr>
      <vt:lpstr>Growth Mindset</vt:lpstr>
      <vt:lpstr>Case Study: Fiske Elementary School </vt:lpstr>
      <vt:lpstr>Case Study: Chicago High School</vt:lpstr>
      <vt:lpstr>The power of ”not yet”</vt:lpstr>
      <vt:lpstr>2 truths  and  1 “not yet”</vt:lpstr>
      <vt:lpstr>PowerPoint Presentation</vt:lpstr>
      <vt:lpstr>PowerPoint Presentation</vt:lpstr>
      <vt:lpstr>PowerPoint Presentation</vt:lpstr>
      <vt:lpstr>PowerPoint Presentation</vt:lpstr>
      <vt:lpstr>Growing into the unknown</vt:lpstr>
      <vt:lpstr>Sources</vt:lpstr>
      <vt:lpstr>PowerPoint Presentation</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Catarina Batista</cp:lastModifiedBy>
  <cp:revision>90</cp:revision>
  <dcterms:created xsi:type="dcterms:W3CDTF">2022-01-18T18:56:13Z</dcterms:created>
  <dcterms:modified xsi:type="dcterms:W3CDTF">2022-10-31T13:18:22Z</dcterms:modified>
  <cp:category/>
</cp:coreProperties>
</file>