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2146850620" r:id="rId3"/>
    <p:sldId id="2146850621" r:id="rId4"/>
    <p:sldId id="2146850622" r:id="rId5"/>
    <p:sldId id="2146850623" r:id="rId6"/>
    <p:sldId id="2146850583" r:id="rId7"/>
    <p:sldId id="2146850590" r:id="rId8"/>
    <p:sldId id="2146850624" r:id="rId9"/>
    <p:sldId id="2146850584" r:id="rId10"/>
    <p:sldId id="2146850617" r:id="rId11"/>
    <p:sldId id="2146850616" r:id="rId12"/>
    <p:sldId id="2146850591" r:id="rId13"/>
    <p:sldId id="302" r:id="rId14"/>
    <p:sldId id="303" r:id="rId15"/>
    <p:sldId id="2146850585" r:id="rId16"/>
    <p:sldId id="2146850619" r:id="rId17"/>
    <p:sldId id="2146850593" r:id="rId18"/>
    <p:sldId id="672" r:id="rId19"/>
    <p:sldId id="2146850594" r:id="rId20"/>
    <p:sldId id="2146850618" r:id="rId21"/>
    <p:sldId id="257" r:id="rId22"/>
  </p:sldIdLst>
  <p:sldSz cx="9144000" cy="5143500" type="screen16x9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9D9D9"/>
    <a:srgbClr val="A6A6A6"/>
    <a:srgbClr val="88BA18"/>
    <a:srgbClr val="87B918"/>
    <a:srgbClr val="00879B"/>
    <a:srgbClr val="00879A"/>
    <a:srgbClr val="F59600"/>
    <a:srgbClr val="E60032"/>
    <a:srgbClr val="6E37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68"/>
    <p:restoredTop sz="91284"/>
  </p:normalViewPr>
  <p:slideViewPr>
    <p:cSldViewPr snapToGrid="0" snapToObjects="1">
      <p:cViewPr varScale="1">
        <p:scale>
          <a:sx n="149" d="100"/>
          <a:sy n="149" d="100"/>
        </p:scale>
        <p:origin x="336" y="-11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 showGuides="1">
      <p:cViewPr varScale="1">
        <p:scale>
          <a:sx n="97" d="100"/>
          <a:sy n="97" d="100"/>
        </p:scale>
        <p:origin x="3120" y="20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BDCD1388-454F-6A41-8D9C-6830835A964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D49C4765-2EB9-ED4B-89B0-4D57FC33163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A557B-4A2D-3B4D-9FA8-1AA2CE31030D}" type="datetimeFigureOut">
              <a:rPr lang="en-GB" smtClean="0"/>
              <a:t>03/11/2022</a:t>
            </a:fld>
            <a:endParaRPr lang="en-GB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F02C898-0DD8-2F4B-9EA6-76CDDAEDBC8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B5FD926-84D4-774C-8B9B-FF0DC63B58C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A80CDF-2BF2-714D-BCA5-45B4AC7E92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6970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EA6871-DFF2-CE47-B755-5F5BF60D47B5}" type="datetimeFigureOut">
              <a:rPr lang="en-GB" smtClean="0"/>
              <a:t>02/11/2022</a:t>
            </a:fld>
            <a:endParaRPr lang="en-GB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0B9BA7-E0C3-144E-BB89-74F698A70A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0507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02653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44851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79116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Shape 340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AU" dirty="0"/>
              <a:t>Singapore Gardens by the Bay – example of a complex man made eco-system</a:t>
            </a:r>
          </a:p>
        </p:txBody>
      </p:sp>
      <p:sp>
        <p:nvSpPr>
          <p:cNvPr id="341" name="Shape 34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2717461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Shape 340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AU" dirty="0"/>
              <a:t>Gardens by the bay – you take one element out of the system and the whole system will be impacted.</a:t>
            </a:r>
          </a:p>
          <a:p>
            <a:pPr lvl="0" rtl="0">
              <a:spcBef>
                <a:spcPts val="0"/>
              </a:spcBef>
              <a:buNone/>
            </a:pPr>
            <a:endParaRPr lang="en-AU" dirty="0"/>
          </a:p>
          <a:p>
            <a:pPr lvl="0" rtl="0">
              <a:spcBef>
                <a:spcPts val="0"/>
              </a:spcBef>
              <a:buNone/>
            </a:pPr>
            <a:r>
              <a:rPr lang="en-AU" dirty="0"/>
              <a:t>-&gt; Include Pablo or Markus to make energy calculations</a:t>
            </a:r>
          </a:p>
          <a:p>
            <a:pPr lvl="0" rtl="0">
              <a:spcBef>
                <a:spcPts val="0"/>
              </a:spcBef>
              <a:buNone/>
            </a:pPr>
            <a:endParaRPr lang="en-AU" dirty="0"/>
          </a:p>
        </p:txBody>
      </p:sp>
      <p:sp>
        <p:nvSpPr>
          <p:cNvPr id="341" name="Shape 34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428893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57143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H" dirty="0"/>
              <a:t>(If we have time, we could move into ideation and prototyping)</a:t>
            </a:r>
          </a:p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27637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ID2 PPT COVE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27"/>
            <a:ext cx="9144000" cy="512489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816362"/>
            <a:ext cx="3528721" cy="1433553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374875"/>
            <a:ext cx="3464291" cy="8725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SUBTITLE                                                          SECOND LINE FOR DATE                                    Name + Last Name</a:t>
            </a:r>
          </a:p>
        </p:txBody>
      </p:sp>
    </p:spTree>
    <p:extLst>
      <p:ext uri="{BB962C8B-B14F-4D97-AF65-F5344CB8AC3E}">
        <p14:creationId xmlns:p14="http://schemas.microsoft.com/office/powerpoint/2010/main" val="2923111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2 PPT INFO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80"/>
          <a:stretch/>
        </p:blipFill>
        <p:spPr>
          <a:xfrm>
            <a:off x="3619180" y="-2127"/>
            <a:ext cx="5524820" cy="5124894"/>
          </a:xfrm>
          <a:prstGeom prst="rect">
            <a:avLst/>
          </a:prstGeom>
        </p:spPr>
      </p:pic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9F0B33C5-3D3F-0B41-A696-707E7213A96A}"/>
              </a:ext>
            </a:extLst>
          </p:cNvPr>
          <p:cNvCxnSpPr/>
          <p:nvPr userDrawn="1"/>
        </p:nvCxnSpPr>
        <p:spPr>
          <a:xfrm flipV="1">
            <a:off x="565200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>
            <a:extLst>
              <a:ext uri="{FF2B5EF4-FFF2-40B4-BE49-F238E27FC236}">
                <a16:creationId xmlns:a16="http://schemas.microsoft.com/office/drawing/2014/main" id="{2646F22B-FE2C-7B46-99F3-07857CD945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78268"/>
            <a:ext cx="2977563" cy="529407"/>
          </a:xfrm>
          <a:prstGeom prst="rect">
            <a:avLst/>
          </a:prstGeom>
        </p:spPr>
        <p:txBody>
          <a:bodyPr lIns="0" anchor="b" anchorCtr="0">
            <a:noAutofit/>
          </a:bodyPr>
          <a:lstStyle>
            <a:lvl1pPr algn="l">
              <a:defRPr sz="2000"/>
            </a:lvl1pPr>
          </a:lstStyle>
          <a:p>
            <a:r>
              <a:rPr lang="en-GB" noProof="0" dirty="0"/>
              <a:t>Title (1 line)</a:t>
            </a:r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45690755-2D4F-AB4C-9BDC-CE0AFFC8786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65200" y="1221070"/>
            <a:ext cx="2974201" cy="638466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>
              <a:buNone/>
              <a:defRPr sz="1600" b="1"/>
            </a:lvl1pPr>
          </a:lstStyle>
          <a:p>
            <a:pPr lvl="0"/>
            <a:r>
              <a:rPr lang="en-GB" noProof="0" dirty="0"/>
              <a:t>Subtitle up to 2 lines</a:t>
            </a:r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73636CAB-3E3D-2E4E-8D11-4E415698A81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65200" y="1967113"/>
            <a:ext cx="2981631" cy="284309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 noProof="0" dirty="0"/>
              <a:t>Content</a:t>
            </a:r>
          </a:p>
        </p:txBody>
      </p:sp>
    </p:spTree>
    <p:extLst>
      <p:ext uri="{BB962C8B-B14F-4D97-AF65-F5344CB8AC3E}">
        <p14:creationId xmlns:p14="http://schemas.microsoft.com/office/powerpoint/2010/main" val="524472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+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84B3AEA2-5144-CE45-88BB-401FB12F34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6930979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500AF1B5-7617-5D4B-B62C-173CE8323582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C705CC9C-F4F0-B643-B331-CEEA3EC3CD7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18994613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259308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IMAGE+Caption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565200" y="1317810"/>
            <a:ext cx="3720715" cy="33498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3ED3D96E-B0AE-A54C-B2C0-7F5087C3E04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3600" y="4174055"/>
            <a:ext cx="2793916" cy="497530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  <p:sp>
        <p:nvSpPr>
          <p:cNvPr id="10" name="Marcador de texto 2">
            <a:extLst>
              <a:ext uri="{FF2B5EF4-FFF2-40B4-BE49-F238E27FC236}">
                <a16:creationId xmlns:a16="http://schemas.microsoft.com/office/drawing/2014/main" id="{4451B2A8-05F8-3042-9A1F-CB835F9D574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95052" y="1311168"/>
            <a:ext cx="3993137" cy="2578234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3131382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IMAGE+Caption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565200" y="1311169"/>
            <a:ext cx="4006308" cy="2577600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3639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Your image here</a:t>
            </a:r>
          </a:p>
        </p:txBody>
      </p:sp>
      <p:sp>
        <p:nvSpPr>
          <p:cNvPr id="9" name="Marcador de texto 11">
            <a:extLst>
              <a:ext uri="{FF2B5EF4-FFF2-40B4-BE49-F238E27FC236}">
                <a16:creationId xmlns:a16="http://schemas.microsoft.com/office/drawing/2014/main" id="{F8F835D4-0A33-6F42-9444-A460B461B32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130399"/>
            <a:ext cx="3096666" cy="550782"/>
          </a:xfrm>
          <a:prstGeom prst="rect">
            <a:avLst/>
          </a:prstGeom>
        </p:spPr>
        <p:txBody>
          <a:bodyPr lIns="0" bIns="0" anchor="b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8169806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TITLE +IMAGE+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B75CE567-FA79-C441-859B-BF6A09FDF4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F16B5ECF-593B-6844-A576-2600FD738D9A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565200" y="1317810"/>
            <a:ext cx="3720715" cy="33498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98D78E84-F237-994A-81B1-962B167B01E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3600" y="4174055"/>
            <a:ext cx="2793916" cy="497530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  <p:sp>
        <p:nvSpPr>
          <p:cNvPr id="16" name="Marcador de texto 2">
            <a:extLst>
              <a:ext uri="{FF2B5EF4-FFF2-40B4-BE49-F238E27FC236}">
                <a16:creationId xmlns:a16="http://schemas.microsoft.com/office/drawing/2014/main" id="{783E44FB-20A1-A940-B17D-D1B71E8FEAF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95052" y="1311168"/>
            <a:ext cx="3993137" cy="257823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1494511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+Caption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Marcador de posición de imagen 2">
            <a:extLst>
              <a:ext uri="{FF2B5EF4-FFF2-40B4-BE49-F238E27FC236}">
                <a16:creationId xmlns:a16="http://schemas.microsoft.com/office/drawing/2014/main" id="{C8B12A67-246C-3548-BFDC-213A22D509F1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Your image here</a:t>
            </a:r>
          </a:p>
        </p:txBody>
      </p:sp>
      <p:sp>
        <p:nvSpPr>
          <p:cNvPr id="13" name="Marcador de texto 11">
            <a:extLst>
              <a:ext uri="{FF2B5EF4-FFF2-40B4-BE49-F238E27FC236}">
                <a16:creationId xmlns:a16="http://schemas.microsoft.com/office/drawing/2014/main" id="{70F7A1AF-7436-084B-BC19-881A49D870F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565277"/>
            <a:ext cx="371138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BCC7D580-CFC7-6F40-8A7A-293870E3ABE8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65200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1C359E23-7595-9043-A6C1-C845DB557DF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93448" y="4571681"/>
            <a:ext cx="3734441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9586415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+Caption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Your image here</a:t>
            </a:r>
          </a:p>
        </p:txBody>
      </p:sp>
      <p:sp>
        <p:nvSpPr>
          <p:cNvPr id="9" name="Marcador de texto 11">
            <a:extLst>
              <a:ext uri="{FF2B5EF4-FFF2-40B4-BE49-F238E27FC236}">
                <a16:creationId xmlns:a16="http://schemas.microsoft.com/office/drawing/2014/main" id="{F8F835D4-0A33-6F42-9444-A460B461B32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565277"/>
            <a:ext cx="371138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1" name="Marcador de posición de imagen 2">
            <a:extLst>
              <a:ext uri="{FF2B5EF4-FFF2-40B4-BE49-F238E27FC236}">
                <a16:creationId xmlns:a16="http://schemas.microsoft.com/office/drawing/2014/main" id="{9410076B-D8C5-C940-B21B-2BC0E16D2CBA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65200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1E4446CF-CE8C-684E-A6B3-C9CA5339B2C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93448" y="4571681"/>
            <a:ext cx="3734441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101D4DB9-5F18-DD4F-B34F-32305C35DB6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6697896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9613494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LL 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pPr algn="ctr"/>
            <a:endParaRPr lang="es-ES"/>
          </a:p>
        </p:txBody>
      </p: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C1332719-9685-664E-BA1E-D650B5320B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6C5443F0-1C6F-9748-A8E5-92E81771B66D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E9EE4B28-9DE6-4945-B0C0-3261328AD90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anchor="t"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text…</a:t>
            </a:r>
          </a:p>
        </p:txBody>
      </p:sp>
    </p:spTree>
    <p:extLst>
      <p:ext uri="{BB962C8B-B14F-4D97-AF65-F5344CB8AC3E}">
        <p14:creationId xmlns:p14="http://schemas.microsoft.com/office/powerpoint/2010/main" val="10841769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Conector recto 11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 userDrawn="1"/>
        </p:nvCxnSpPr>
        <p:spPr>
          <a:xfrm>
            <a:off x="6824091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8" name="Conector recto 7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1E6B2D3C-E2BF-B74C-A652-707CA4B5CCEC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508330291"/>
              </p:ext>
            </p:extLst>
          </p:nvPr>
        </p:nvGraphicFramePr>
        <p:xfrm>
          <a:off x="565200" y="1635646"/>
          <a:ext cx="8176081" cy="2560320"/>
        </p:xfrm>
        <a:graphic>
          <a:graphicData uri="http://schemas.openxmlformats.org/drawingml/2006/table">
            <a:tbl>
              <a:tblPr firstRow="1" bandRow="1" bandCol="1">
                <a:tableStyleId>{7E9639D4-E3E2-4D34-9284-5A2195B3D0D7}</a:tableStyleId>
              </a:tblPr>
              <a:tblGrid>
                <a:gridCol w="15061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038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97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891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590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4905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4905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59253">
                <a:tc>
                  <a:txBody>
                    <a:bodyPr/>
                    <a:lstStyle/>
                    <a:p>
                      <a:r>
                        <a:rPr lang="es-ES" sz="1400" b="1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Your</a:t>
                      </a:r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1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table</a:t>
                      </a:r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1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here</a:t>
                      </a:r>
                      <a:endParaRPr lang="es-ES" sz="14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s-ES" sz="1200" b="1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Students</a:t>
                      </a:r>
                      <a:r>
                        <a:rPr lang="es-ES" sz="12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s-ES" sz="1200" b="1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oBot</a:t>
                      </a:r>
                      <a:r>
                        <a:rPr lang="es-ES" sz="12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CBI, OSU, NTNU,</a:t>
                      </a:r>
                      <a:r>
                        <a:rPr lang="es-ES" sz="1200" b="1" i="0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CESP in </a:t>
                      </a:r>
                      <a:r>
                        <a:rPr lang="es-ES" sz="1200" b="1" i="0" baseline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residence</a:t>
                      </a:r>
                      <a:r>
                        <a:rPr lang="es-ES" sz="1200" b="1" i="0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):</a:t>
                      </a:r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</a:t>
                      </a:r>
                      <a:r>
                        <a:rPr lang="es-ES" sz="1200" b="0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weeks</a:t>
                      </a:r>
                      <a:endParaRPr lang="es-ES" sz="1200" b="0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students (MSc)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1" i="0">
                          <a:latin typeface="Helvetica 75"/>
                          <a:cs typeface="Helvetica 75"/>
                        </a:rPr>
                        <a:t>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9672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White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1223770"/>
            <a:ext cx="3528721" cy="1433553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782283"/>
            <a:ext cx="3464291" cy="8725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SUBTITLE                                                          SECOND LINE FOR DATE                                    Name + Last Name</a:t>
            </a:r>
          </a:p>
        </p:txBody>
      </p:sp>
      <p:pic>
        <p:nvPicPr>
          <p:cNvPr id="10" name="Imagen 9" descr="Imagen que contiene Interfaz de usuario gráfica&#10;&#10;Descripción generada automáticamente">
            <a:extLst>
              <a:ext uri="{FF2B5EF4-FFF2-40B4-BE49-F238E27FC236}">
                <a16:creationId xmlns:a16="http://schemas.microsoft.com/office/drawing/2014/main" id="{6833F931-6EA2-7D4B-8A12-F30F2B3A4BD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1162018"/>
            <a:ext cx="3707904" cy="3038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0102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_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posición de imagen 2">
            <a:extLst>
              <a:ext uri="{FF2B5EF4-FFF2-40B4-BE49-F238E27FC236}">
                <a16:creationId xmlns:a16="http://schemas.microsoft.com/office/drawing/2014/main" id="{5C470B48-3B80-424A-9DFF-6E4973138DF2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Your image here</a:t>
            </a:r>
          </a:p>
        </p:txBody>
      </p: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Paralelogramo 8">
            <a:extLst>
              <a:ext uri="{FF2B5EF4-FFF2-40B4-BE49-F238E27FC236}">
                <a16:creationId xmlns:a16="http://schemas.microsoft.com/office/drawing/2014/main" id="{19109101-6B42-4248-A84E-BD9A353FEA38}"/>
              </a:ext>
            </a:extLst>
          </p:cNvPr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21940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_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 userDrawn="1"/>
        </p:nvCxnSpPr>
        <p:spPr>
          <a:xfrm>
            <a:off x="7085788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315576"/>
            <a:ext cx="3225030" cy="48279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6296121" y="0"/>
            <a:ext cx="2847879" cy="418715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554182" y="0"/>
            <a:ext cx="2111334" cy="1154545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Marcador de posición de imagen 2">
            <a:extLst>
              <a:ext uri="{FF2B5EF4-FFF2-40B4-BE49-F238E27FC236}">
                <a16:creationId xmlns:a16="http://schemas.microsoft.com/office/drawing/2014/main" id="{4751B853-6773-BB40-89ED-5F667BD0CB4B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5515578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Caption_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3AEFFCC9-2EC4-D64B-A05A-D806F9EEC658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Your image here</a:t>
            </a:r>
          </a:p>
        </p:txBody>
      </p:sp>
      <p:sp>
        <p:nvSpPr>
          <p:cNvPr id="6" name="Marcador de texto 11">
            <a:extLst>
              <a:ext uri="{FF2B5EF4-FFF2-40B4-BE49-F238E27FC236}">
                <a16:creationId xmlns:a16="http://schemas.microsoft.com/office/drawing/2014/main" id="{E4D54CD7-FD50-9A4D-A436-7188DB5E1C9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5200" y="4653197"/>
            <a:ext cx="803879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187590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Caption_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 userDrawn="1"/>
        </p:nvCxnSpPr>
        <p:spPr>
          <a:xfrm>
            <a:off x="7085788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315576"/>
            <a:ext cx="3225030" cy="48279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6296121" y="0"/>
            <a:ext cx="2847879" cy="418715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554182" y="0"/>
            <a:ext cx="2111334" cy="1154545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Marcador de posición de imagen 2">
            <a:extLst>
              <a:ext uri="{FF2B5EF4-FFF2-40B4-BE49-F238E27FC236}">
                <a16:creationId xmlns:a16="http://schemas.microsoft.com/office/drawing/2014/main" id="{C7F69FDF-7A70-B449-9D86-8A3B65ABFE3C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F7A8A39F-DE0E-EE40-B5EC-C27C213F4AC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96154" y="4653197"/>
            <a:ext cx="2602523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r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4929853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02_BACK COVE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6522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675E83-C417-4345-A89D-9CC63CF315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7B1FDC-6181-7C43-ACDF-67A2334E6E2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FD1609-A0DA-D84A-947E-31F5833FBC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B54A2-8024-0A47-961F-B524B701E7DB}" type="datetimeFigureOut">
              <a:rPr lang="en-CH" smtClean="0"/>
              <a:t>02.11.22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813940-159B-394B-AEFD-C385455FE7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E8DF11-F9C4-0144-B108-A5A54AF7DC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B1E57-5C41-B04C-B8C2-AE34FD6EAEF8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2588338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ducationalProgrammes">
    <p:bg>
      <p:bgPr>
        <a:solidFill>
          <a:srgbClr val="F59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Dibujo de ingeniería&#10;&#10;Descripción generada automáticamente">
            <a:extLst>
              <a:ext uri="{FF2B5EF4-FFF2-40B4-BE49-F238E27FC236}">
                <a16:creationId xmlns:a16="http://schemas.microsoft.com/office/drawing/2014/main" id="{26BB7072-2AE9-1E41-8DF6-EC5B7D737A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383" r="1751" b="2346"/>
          <a:stretch/>
        </p:blipFill>
        <p:spPr>
          <a:xfrm>
            <a:off x="0" y="507146"/>
            <a:ext cx="4195482" cy="4110958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1266725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uropeanProjects">
    <p:bg>
      <p:bgPr>
        <a:solidFill>
          <a:srgbClr val="00879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tipo&#10;&#10;Descripción generada automáticamente">
            <a:extLst>
              <a:ext uri="{FF2B5EF4-FFF2-40B4-BE49-F238E27FC236}">
                <a16:creationId xmlns:a16="http://schemas.microsoft.com/office/drawing/2014/main" id="{1B69939E-B497-5142-91E7-B9DFB46CB4F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602" r="1556" b="1753"/>
          <a:stretch/>
        </p:blipFill>
        <p:spPr>
          <a:xfrm>
            <a:off x="0" y="514830"/>
            <a:ext cx="4203166" cy="412632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275180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vents">
    <p:bg>
      <p:bgPr>
        <a:solidFill>
          <a:srgbClr val="E600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magen que contiene Forma&#10;&#10;Descripción generada automáticamente">
            <a:extLst>
              <a:ext uri="{FF2B5EF4-FFF2-40B4-BE49-F238E27FC236}">
                <a16:creationId xmlns:a16="http://schemas.microsoft.com/office/drawing/2014/main" id="{CA8BB6E5-4B99-4840-8F25-3E8E9248E1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243" r="1736" b="1213"/>
          <a:stretch/>
        </p:blipFill>
        <p:spPr>
          <a:xfrm>
            <a:off x="0" y="499462"/>
            <a:ext cx="4195482" cy="416474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3138501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PrototypeWorkshops">
    <p:bg>
      <p:bgPr>
        <a:solidFill>
          <a:srgbClr val="87B9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pic>
        <p:nvPicPr>
          <p:cNvPr id="5" name="Imagen 4" descr="Diagrama, Dibujo de ingeniería&#10;&#10;Descripción generada automáticamente">
            <a:extLst>
              <a:ext uri="{FF2B5EF4-FFF2-40B4-BE49-F238E27FC236}">
                <a16:creationId xmlns:a16="http://schemas.microsoft.com/office/drawing/2014/main" id="{FF907440-85A4-CB42-BF28-7ECBE86C0B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684" r="3093" b="2267"/>
          <a:stretch/>
        </p:blipFill>
        <p:spPr>
          <a:xfrm>
            <a:off x="0" y="560934"/>
            <a:ext cx="4136400" cy="4057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26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R&amp;D&amp;Iprojects">
    <p:bg>
      <p:bgPr>
        <a:solidFill>
          <a:srgbClr val="6E378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tipo&#10;&#10;Descripción generada automáticamente con confianza baja">
            <a:extLst>
              <a:ext uri="{FF2B5EF4-FFF2-40B4-BE49-F238E27FC236}">
                <a16:creationId xmlns:a16="http://schemas.microsoft.com/office/drawing/2014/main" id="{64402CF3-9D15-574B-A659-3454163075E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143" r="1916" b="2653"/>
          <a:stretch/>
        </p:blipFill>
        <p:spPr>
          <a:xfrm>
            <a:off x="0" y="537882"/>
            <a:ext cx="4187798" cy="406485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3925322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AB08F2EF-D00A-4942-AA12-804D0F57B878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4231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AB08F2EF-D00A-4942-AA12-804D0F57B878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91EA2F68-2677-674C-8B20-BF93484B64E2}"/>
              </a:ext>
            </a:extLst>
          </p:cNvPr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98DFC112-3411-B74B-BD12-A0B1FC54F87F}"/>
              </a:ext>
            </a:extLst>
          </p:cNvPr>
          <p:cNvCxnSpPr/>
          <p:nvPr userDrawn="1"/>
        </p:nvCxnSpPr>
        <p:spPr>
          <a:xfrm>
            <a:off x="6824091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1346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5397EE8D-71FB-9140-84D4-06212596B3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dirty="0"/>
              <a:t>Clic para editar título</a:t>
            </a:r>
            <a:endParaRPr lang="es-ES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4B69AFA-C1FC-1844-A983-CFEE627CB2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pie de página 4">
            <a:extLst>
              <a:ext uri="{FF2B5EF4-FFF2-40B4-BE49-F238E27FC236}">
                <a16:creationId xmlns:a16="http://schemas.microsoft.com/office/drawing/2014/main" id="{487EEB51-620E-8C4B-98B4-1F42390914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6F5302E1-9D8F-A742-8A74-EB4F5778E3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4E5B7-A2EC-AB4A-80C9-17EC9FB4DCB0}" type="slidenum">
              <a:r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36831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79" r:id="rId2"/>
    <p:sldLayoutId id="2147483683" r:id="rId3"/>
    <p:sldLayoutId id="2147483684" r:id="rId4"/>
    <p:sldLayoutId id="2147483681" r:id="rId5"/>
    <p:sldLayoutId id="2147483671" r:id="rId6"/>
    <p:sldLayoutId id="2147483682" r:id="rId7"/>
    <p:sldLayoutId id="2147483658" r:id="rId8"/>
    <p:sldLayoutId id="2147483659" r:id="rId9"/>
    <p:sldLayoutId id="2147483657" r:id="rId10"/>
    <p:sldLayoutId id="2147483649" r:id="rId11"/>
    <p:sldLayoutId id="2147483651" r:id="rId12"/>
    <p:sldLayoutId id="2147483661" r:id="rId13"/>
    <p:sldLayoutId id="2147483662" r:id="rId14"/>
    <p:sldLayoutId id="2147483664" r:id="rId15"/>
    <p:sldLayoutId id="2147483667" r:id="rId16"/>
    <p:sldLayoutId id="2147483669" r:id="rId17"/>
    <p:sldLayoutId id="2147483650" r:id="rId18"/>
    <p:sldLayoutId id="2147483652" r:id="rId19"/>
    <p:sldLayoutId id="2147483660" r:id="rId20"/>
    <p:sldLayoutId id="2147483653" r:id="rId21"/>
    <p:sldLayoutId id="2147483665" r:id="rId22"/>
    <p:sldLayoutId id="2147483676" r:id="rId23"/>
    <p:sldLayoutId id="2147483654" r:id="rId24"/>
    <p:sldLayoutId id="2147483685" r:id="rId25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exoplanet.settlement@cern.ch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18.xml"/><Relationship Id="rId1" Type="http://schemas.openxmlformats.org/officeDocument/2006/relationships/video" Target="https://www.youtube.com/embed/WS5UxLHbUKc?feature=oembed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mailto:exoplanet.settlement@cern.ch" TargetMode="Externa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184D06EE-D771-C442-B8E2-693CC7398F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5095" y="816361"/>
            <a:ext cx="3528721" cy="1433553"/>
          </a:xfrm>
        </p:spPr>
        <p:txBody>
          <a:bodyPr>
            <a:normAutofit/>
          </a:bodyPr>
          <a:lstStyle/>
          <a:p>
            <a:r>
              <a:rPr lang="en-GB" dirty="0"/>
              <a:t>Terraforming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39D9350-9FD4-5F46-8C9A-4553CEF3F0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089525" y="2893586"/>
            <a:ext cx="3464291" cy="872594"/>
          </a:xfrm>
        </p:spPr>
        <p:txBody>
          <a:bodyPr/>
          <a:lstStyle/>
          <a:p>
            <a:r>
              <a:rPr lang="en-GB" dirty="0"/>
              <a:t>Laura </a:t>
            </a:r>
            <a:r>
              <a:rPr lang="en-GB" dirty="0" err="1"/>
              <a:t>Wirtavuori</a:t>
            </a:r>
            <a:r>
              <a:rPr lang="en-GB" dirty="0"/>
              <a:t> &amp; Catarina Batista </a:t>
            </a:r>
          </a:p>
        </p:txBody>
      </p:sp>
    </p:spTree>
    <p:extLst>
      <p:ext uri="{BB962C8B-B14F-4D97-AF65-F5344CB8AC3E}">
        <p14:creationId xmlns:p14="http://schemas.microsoft.com/office/powerpoint/2010/main" val="7314183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5E19E2-491A-9D6B-2424-66028D1A8E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How will your settlement function?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9DCF98-97BF-0031-6651-0DD0FCF38C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3625" y="1302202"/>
            <a:ext cx="8027992" cy="3726998"/>
          </a:xfrm>
        </p:spPr>
        <p:txBody>
          <a:bodyPr>
            <a:normAutofit/>
          </a:bodyPr>
          <a:lstStyle/>
          <a:p>
            <a:endParaRPr lang="en-CH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CH" dirty="0"/>
              <a:t>What is classified as </a:t>
            </a:r>
            <a:r>
              <a:rPr lang="en-CH" b="1" dirty="0"/>
              <a:t>a healthy individual?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A</a:t>
            </a:r>
            <a:r>
              <a:rPr lang="en-CH" dirty="0"/>
              <a:t>nd a </a:t>
            </a:r>
            <a:r>
              <a:rPr lang="en-CH" b="1" dirty="0"/>
              <a:t>healthy community?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CH" dirty="0"/>
              <a:t>What are the </a:t>
            </a:r>
            <a:r>
              <a:rPr lang="en-CH" b="1" dirty="0"/>
              <a:t>key principles to ensure good health </a:t>
            </a:r>
            <a:r>
              <a:rPr lang="en-CH" dirty="0"/>
              <a:t>in your settlement?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CH" dirty="0"/>
              <a:t>What is the guiding </a:t>
            </a:r>
            <a:r>
              <a:rPr lang="en-CH" b="1" dirty="0"/>
              <a:t>purpose</a:t>
            </a:r>
            <a:r>
              <a:rPr lang="en-CH" dirty="0"/>
              <a:t> of this society?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CH" dirty="0"/>
              <a:t>How would you want to </a:t>
            </a:r>
            <a:r>
              <a:rPr lang="en-CH" b="1" dirty="0"/>
              <a:t>organise the group</a:t>
            </a:r>
            <a:r>
              <a:rPr lang="en-CH" dirty="0"/>
              <a:t>?</a:t>
            </a:r>
          </a:p>
          <a:p>
            <a:pPr>
              <a:lnSpc>
                <a:spcPct val="150000"/>
              </a:lnSpc>
            </a:pPr>
            <a:endParaRPr lang="en-GB" dirty="0"/>
          </a:p>
          <a:p>
            <a:pPr>
              <a:lnSpc>
                <a:spcPct val="150000"/>
              </a:lnSpc>
            </a:pPr>
            <a:r>
              <a:rPr lang="en-GB" dirty="0"/>
              <a:t>Consider social, ethical and environmental elements.</a:t>
            </a:r>
          </a:p>
          <a:p>
            <a:pPr>
              <a:lnSpc>
                <a:spcPct val="150000"/>
              </a:lnSpc>
            </a:pPr>
            <a:r>
              <a:rPr lang="en-GB" dirty="0"/>
              <a:t>(40min)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40994189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87756A-B731-F679-A11F-89D4C48D598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69900" y="1480494"/>
            <a:ext cx="8204202" cy="1317625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algn="l"/>
            <a:r>
              <a:rPr lang="en-US" sz="4400" dirty="0"/>
              <a:t>2.Mapping Good Health on Planet X</a:t>
            </a:r>
            <a:endParaRPr lang="en-CH" sz="44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AC06CC-000E-4733-CDC7-45E2DAC60FA5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469899" y="2753931"/>
            <a:ext cx="8454182" cy="903670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i="0" u="none" strike="noStrike" dirty="0">
                <a:effectLst/>
                <a:latin typeface="Arial" panose="020B0604020202020204" pitchFamily="34" charset="0"/>
              </a:rPr>
              <a:t>Finding the systemic nature, what happens if we make these kinds of rules? </a:t>
            </a:r>
            <a:br>
              <a:rPr lang="en-GB" sz="1800" i="0" u="none" strike="noStrike" dirty="0">
                <a:effectLst/>
                <a:latin typeface="Arial" panose="020B0604020202020204" pitchFamily="34" charset="0"/>
              </a:rPr>
            </a:br>
            <a:r>
              <a:rPr lang="en-GB" sz="1800" i="0" u="none" strike="noStrike" dirty="0">
                <a:effectLst/>
                <a:latin typeface="Arial" panose="020B0604020202020204" pitchFamily="34" charset="0"/>
              </a:rPr>
              <a:t>How do we treat the planetary limitations?</a:t>
            </a:r>
            <a:endParaRPr lang="en-GB" sz="16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9567784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4E451D-35F5-4739-E231-6629A54708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</a:t>
            </a:r>
            <a:r>
              <a:rPr lang="en-CH" dirty="0"/>
              <a:t>ow does Good Health and Well-being look like in Planet X?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DC116F-06C8-72E6-D38E-17803C2ABB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200" y="1649442"/>
            <a:ext cx="8027992" cy="3368043"/>
          </a:xfrm>
        </p:spPr>
        <p:txBody>
          <a:bodyPr>
            <a:normAutofit fontScale="925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What could be the basic system to ensure your that your constitution is implemented?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What kind of stakeholders and intervenients are present?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How do the relationships and interconnections between them look like?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dirty="0"/>
              <a:t>What are the inputs and outputs of the system?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/>
          </a:p>
          <a:p>
            <a:endParaRPr lang="en-CH" dirty="0"/>
          </a:p>
          <a:p>
            <a:r>
              <a:rPr lang="en-CH" dirty="0"/>
              <a:t>Record for yourselves how you’re tweaking the system as you move along.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dirty="0"/>
          </a:p>
          <a:p>
            <a:r>
              <a:rPr lang="en-CH" dirty="0"/>
              <a:t>(40min)</a:t>
            </a:r>
          </a:p>
        </p:txBody>
      </p:sp>
    </p:spTree>
    <p:extLst>
      <p:ext uri="{BB962C8B-B14F-4D97-AF65-F5344CB8AC3E}">
        <p14:creationId xmlns:p14="http://schemas.microsoft.com/office/powerpoint/2010/main" val="37378192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223C4C9-A307-1B41-919F-C6980ECF93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313" y="333375"/>
            <a:ext cx="7953375" cy="4476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0292473"/>
      </p:ext>
    </p:extLst>
  </p:cSld>
  <p:clrMapOvr>
    <a:masterClrMapping/>
  </p:clrMapOvr>
  <p:transition spd="med">
    <p:push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BAC96BC-D994-9249-AC0A-D72DBEF0AA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165" y="402772"/>
            <a:ext cx="7638710" cy="4073978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681EACE2-3F1E-8D44-9797-ECE93D791E4E}"/>
              </a:ext>
            </a:extLst>
          </p:cNvPr>
          <p:cNvSpPr/>
          <p:nvPr/>
        </p:nvSpPr>
        <p:spPr>
          <a:xfrm>
            <a:off x="0" y="4935751"/>
            <a:ext cx="4572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http://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www.gardensbythebay.com.sg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</a:t>
            </a:r>
            <a:r>
              <a:rPr lang="en-US" sz="9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/the-gardens/sustainability-</a:t>
            </a:r>
            <a:r>
              <a:rPr lang="en-US" sz="900" dirty="0" err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efforts.html</a:t>
            </a:r>
            <a:endParaRPr lang="en-US" sz="900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4073734"/>
      </p:ext>
    </p:extLst>
  </p:cSld>
  <p:clrMapOvr>
    <a:masterClrMapping/>
  </p:clrMapOvr>
  <p:transition spd="med">
    <p:push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87756A-B731-F679-A11F-89D4C48D598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69899" y="1480494"/>
            <a:ext cx="8454182" cy="1317625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l"/>
            <a:r>
              <a:rPr lang="en-US" sz="4400" dirty="0"/>
              <a:t>3. Finding tensions</a:t>
            </a:r>
            <a:endParaRPr lang="en-CH" sz="44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AC06CC-000E-4733-CDC7-45E2DAC60FA5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469899" y="2707631"/>
            <a:ext cx="8454182" cy="903670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spcAft>
                <a:spcPts val="1000"/>
              </a:spcAft>
              <a:buNone/>
            </a:pPr>
            <a:r>
              <a:rPr lang="en-GB" sz="1800" b="0" i="0" u="none" strike="noStrike" dirty="0">
                <a:effectLst/>
                <a:latin typeface="Arial" panose="020B0604020202020204" pitchFamily="34" charset="0"/>
              </a:rPr>
              <a:t>Mapping pain points </a:t>
            </a:r>
            <a:r>
              <a:rPr lang="en-GB" sz="1800" dirty="0">
                <a:latin typeface="Arial" panose="020B0604020202020204" pitchFamily="34" charset="0"/>
              </a:rPr>
              <a:t>and </a:t>
            </a:r>
            <a:r>
              <a:rPr lang="en-GB" sz="1800" b="0" i="0" u="none" strike="noStrike" dirty="0">
                <a:effectLst/>
                <a:latin typeface="Arial" panose="020B0604020202020204" pitchFamily="34" charset="0"/>
              </a:rPr>
              <a:t>their systemic connections. Crafting Planetary Insights.</a:t>
            </a:r>
          </a:p>
          <a:p>
            <a:pPr marL="0" indent="0">
              <a:spcBef>
                <a:spcPts val="0"/>
              </a:spcBef>
              <a:spcAft>
                <a:spcPts val="1000"/>
              </a:spcAft>
              <a:buNone/>
            </a:pPr>
            <a:r>
              <a:rPr lang="en-GB" sz="1800" b="0" i="0" u="none" strike="noStrike" dirty="0">
                <a:effectLst/>
                <a:latin typeface="Arial" panose="020B0604020202020204" pitchFamily="34" charset="0"/>
              </a:rPr>
              <a:t>Send them to </a:t>
            </a:r>
            <a:r>
              <a:rPr lang="en-GB" sz="1800" dirty="0">
                <a:hlinkClick r:id="rId3"/>
              </a:rPr>
              <a:t>exoplanet.settlement@cern.ch</a:t>
            </a:r>
            <a:endParaRPr lang="en-GB" sz="20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7114766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78029C-2A82-BB82-53BF-B80A877055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1" y="617543"/>
            <a:ext cx="4763156" cy="500549"/>
          </a:xfrm>
        </p:spPr>
        <p:txBody>
          <a:bodyPr/>
          <a:lstStyle/>
          <a:p>
            <a:r>
              <a:rPr lang="en-CH" dirty="0"/>
              <a:t>Where are the tensions in your system?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A2303D-B1CF-35CE-4591-1C2720FA8F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201" y="1640869"/>
            <a:ext cx="4763156" cy="336804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CH" dirty="0"/>
              <a:t>Look at your health map and reflect on it: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CH" dirty="0"/>
              <a:t>Are your constitution principles reflected?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CH" dirty="0"/>
              <a:t>Are any of them violated?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CH" dirty="0"/>
              <a:t>What are some of the pitfalls?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CH" dirty="0"/>
              <a:t>Are there any unintended consequences?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CH" dirty="0"/>
              <a:t>How are you respecting resource balance (inputs and outputs).</a:t>
            </a:r>
          </a:p>
        </p:txBody>
      </p:sp>
      <p:pic>
        <p:nvPicPr>
          <p:cNvPr id="5" name="Picture 4" descr="A picture containing chow mein, plant, vegetable&#10;&#10;Description automatically generated">
            <a:extLst>
              <a:ext uri="{FF2B5EF4-FFF2-40B4-BE49-F238E27FC236}">
                <a16:creationId xmlns:a16="http://schemas.microsoft.com/office/drawing/2014/main" id="{BDB70F2E-39E2-47FE-0FDA-8FC45234654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9456"/>
          <a:stretch/>
        </p:blipFill>
        <p:spPr>
          <a:xfrm>
            <a:off x="5226757" y="-23263"/>
            <a:ext cx="3917244" cy="5166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9345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8C9CC0-2B22-93B5-E4EC-352635FF46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Example of reflections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E5E182-041A-09CA-7B5F-6963089D789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85750" indent="-285750" rtl="0" fontAlgn="base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effectLst/>
                <a:latin typeface="Arial" panose="020B0604020202020204" pitchFamily="34" charset="0"/>
              </a:rPr>
              <a:t>How to ensure that everyone gets quality education?</a:t>
            </a:r>
          </a:p>
          <a:p>
            <a:pPr marL="285750" indent="-285750" rtl="0" fontAlgn="base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effectLst/>
                <a:latin typeface="Arial" panose="020B0604020202020204" pitchFamily="34" charset="0"/>
              </a:rPr>
              <a:t>How to ensure equality through education?</a:t>
            </a:r>
          </a:p>
          <a:p>
            <a:pPr marL="285750" indent="-285750" rtl="0" fontAlgn="base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effectLst/>
                <a:latin typeface="Arial" panose="020B0604020202020204" pitchFamily="34" charset="0"/>
              </a:rPr>
              <a:t>There is so much to learn, what should be taught to everyone and what should be specialization?</a:t>
            </a:r>
          </a:p>
          <a:p>
            <a:pPr marL="285750" indent="-285750" rtl="0" fontAlgn="base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effectLst/>
                <a:latin typeface="Arial" panose="020B0604020202020204" pitchFamily="34" charset="0"/>
              </a:rPr>
              <a:t>How do we ensure lifelong learning?</a:t>
            </a:r>
          </a:p>
          <a:p>
            <a:pPr marL="285750" indent="-285750" rtl="0" fontAlgn="base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effectLst/>
                <a:latin typeface="Arial" panose="020B0604020202020204" pitchFamily="34" charset="0"/>
              </a:rPr>
              <a:t>How might we ensure there are enough pedagogically skilled teachers?</a:t>
            </a:r>
          </a:p>
          <a:p>
            <a:pPr marL="285750" indent="-285750" rtl="0" fontAlgn="base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effectLst/>
                <a:latin typeface="Arial" panose="020B0604020202020204" pitchFamily="34" charset="0"/>
              </a:rPr>
              <a:t>How might we make education engaging?</a:t>
            </a:r>
          </a:p>
        </p:txBody>
      </p:sp>
    </p:spTree>
    <p:extLst>
      <p:ext uri="{BB962C8B-B14F-4D97-AF65-F5344CB8AC3E}">
        <p14:creationId xmlns:p14="http://schemas.microsoft.com/office/powerpoint/2010/main" val="42271586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FD88CBF5-616F-F449-B749-51B2AA352C1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57200" y="511175"/>
            <a:ext cx="8229600" cy="857250"/>
          </a:xfrm>
        </p:spPr>
        <p:txBody>
          <a:bodyPr/>
          <a:lstStyle/>
          <a:p>
            <a:pPr algn="l"/>
            <a:r>
              <a:rPr lang="en-GB" dirty="0"/>
              <a:t>How might we…?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4294967295"/>
          </p:nvPr>
        </p:nvSpPr>
        <p:spPr>
          <a:xfrm>
            <a:off x="457200" y="1625601"/>
            <a:ext cx="7886700" cy="3098164"/>
          </a:xfrm>
        </p:spPr>
        <p:txBody>
          <a:bodyPr/>
          <a:lstStyle/>
          <a:p>
            <a:pPr>
              <a:buFont typeface="+mj-lt"/>
              <a:buAutoNum type="arabicPeriod"/>
            </a:pPr>
            <a:r>
              <a:rPr lang="de-DE" dirty="0"/>
              <a:t>Think </a:t>
            </a:r>
            <a:r>
              <a:rPr lang="de-DE" dirty="0" err="1"/>
              <a:t>about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challenges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identified</a:t>
            </a:r>
            <a:r>
              <a:rPr lang="de-DE" dirty="0"/>
              <a:t> in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system</a:t>
            </a:r>
            <a:r>
              <a:rPr lang="de-DE" dirty="0"/>
              <a:t>.</a:t>
            </a:r>
          </a:p>
          <a:p>
            <a:pPr>
              <a:buFont typeface="+mj-lt"/>
              <a:buAutoNum type="arabicPeriod"/>
            </a:pPr>
            <a:endParaRPr lang="de-DE" dirty="0"/>
          </a:p>
          <a:p>
            <a:pPr>
              <a:buFont typeface="+mj-lt"/>
              <a:buAutoNum type="arabicPeriod"/>
            </a:pPr>
            <a:endParaRPr lang="de-DE" dirty="0"/>
          </a:p>
          <a:p>
            <a:pPr>
              <a:buFont typeface="+mj-lt"/>
              <a:buAutoNum type="arabicPeriod"/>
            </a:pPr>
            <a:r>
              <a:rPr lang="de-DE" dirty="0" err="1"/>
              <a:t>Brainstorm</a:t>
            </a:r>
            <a:r>
              <a:rPr lang="de-DE" dirty="0"/>
              <a:t> </a:t>
            </a:r>
            <a:r>
              <a:rPr lang="de-DE" dirty="0" err="1"/>
              <a:t>them</a:t>
            </a:r>
            <a:r>
              <a:rPr lang="de-DE" dirty="0"/>
              <a:t> in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groups</a:t>
            </a:r>
            <a:r>
              <a:rPr lang="de-DE" dirty="0"/>
              <a:t> and </a:t>
            </a:r>
            <a:r>
              <a:rPr lang="de-DE" dirty="0" err="1"/>
              <a:t>document</a:t>
            </a:r>
            <a:r>
              <a:rPr lang="de-DE" dirty="0"/>
              <a:t> </a:t>
            </a:r>
            <a:r>
              <a:rPr lang="de-DE" dirty="0" err="1"/>
              <a:t>them</a:t>
            </a:r>
            <a:r>
              <a:rPr lang="de-DE" dirty="0"/>
              <a:t> (</a:t>
            </a:r>
            <a:r>
              <a:rPr lang="de-DE" dirty="0" err="1"/>
              <a:t>sticky</a:t>
            </a:r>
            <a:r>
              <a:rPr lang="de-DE" dirty="0"/>
              <a:t> </a:t>
            </a:r>
            <a:r>
              <a:rPr lang="de-DE" dirty="0" err="1"/>
              <a:t>notes</a:t>
            </a:r>
            <a:r>
              <a:rPr lang="de-DE" dirty="0"/>
              <a:t>, </a:t>
            </a:r>
            <a:r>
              <a:rPr lang="de-DE" dirty="0" err="1"/>
              <a:t>whiteboards</a:t>
            </a:r>
            <a:r>
              <a:rPr lang="de-DE" dirty="0"/>
              <a:t>…)</a:t>
            </a:r>
          </a:p>
          <a:p>
            <a:pPr>
              <a:buFont typeface="+mj-lt"/>
              <a:buAutoNum type="arabicPeriod"/>
            </a:pPr>
            <a:endParaRPr lang="de-DE" dirty="0"/>
          </a:p>
          <a:p>
            <a:pPr>
              <a:buFont typeface="+mj-lt"/>
              <a:buAutoNum type="arabicPeriod"/>
            </a:pPr>
            <a:endParaRPr lang="de-DE" dirty="0"/>
          </a:p>
          <a:p>
            <a:pPr>
              <a:buFont typeface="+mj-lt"/>
              <a:buAutoNum type="arabicPeriod"/>
            </a:pPr>
            <a:r>
              <a:rPr lang="de-DE" dirty="0"/>
              <a:t>Write </a:t>
            </a:r>
            <a:r>
              <a:rPr lang="de-DE" dirty="0" err="1"/>
              <a:t>them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form </a:t>
            </a:r>
            <a:r>
              <a:rPr lang="de-DE" dirty="0" err="1"/>
              <a:t>of</a:t>
            </a:r>
            <a:r>
              <a:rPr lang="de-DE" dirty="0"/>
              <a:t> “</a:t>
            </a:r>
            <a:r>
              <a:rPr lang="de-DE" dirty="0" err="1"/>
              <a:t>How</a:t>
            </a:r>
            <a:r>
              <a:rPr lang="de-DE" dirty="0"/>
              <a:t> </a:t>
            </a:r>
            <a:r>
              <a:rPr lang="de-DE" dirty="0" err="1"/>
              <a:t>might</a:t>
            </a:r>
            <a:r>
              <a:rPr lang="de-DE" dirty="0"/>
              <a:t> </a:t>
            </a:r>
            <a:r>
              <a:rPr lang="de-DE" dirty="0" err="1"/>
              <a:t>we</a:t>
            </a:r>
            <a:r>
              <a:rPr lang="de-DE" dirty="0"/>
              <a:t>…“ </a:t>
            </a:r>
            <a:r>
              <a:rPr lang="de-DE" dirty="0" err="1"/>
              <a:t>questions</a:t>
            </a:r>
            <a:r>
              <a:rPr lang="de-DE" dirty="0"/>
              <a:t>.</a:t>
            </a:r>
          </a:p>
          <a:p>
            <a:pPr marL="0" indent="0">
              <a:buNone/>
            </a:pPr>
            <a:r>
              <a:rPr lang="de-DE" dirty="0"/>
              <a:t>	These </a:t>
            </a:r>
            <a:r>
              <a:rPr lang="de-DE" dirty="0" err="1"/>
              <a:t>questions</a:t>
            </a:r>
            <a:r>
              <a:rPr lang="de-DE" dirty="0"/>
              <a:t> </a:t>
            </a:r>
            <a:r>
              <a:rPr lang="de-DE" dirty="0" err="1"/>
              <a:t>help</a:t>
            </a:r>
            <a:r>
              <a:rPr lang="de-DE" dirty="0"/>
              <a:t> </a:t>
            </a:r>
            <a:r>
              <a:rPr lang="de-DE" dirty="0" err="1"/>
              <a:t>us</a:t>
            </a:r>
            <a:r>
              <a:rPr lang="de-DE" dirty="0"/>
              <a:t> </a:t>
            </a:r>
            <a:r>
              <a:rPr lang="de-DE" dirty="0" err="1"/>
              <a:t>identify</a:t>
            </a:r>
            <a:r>
              <a:rPr lang="de-DE" dirty="0"/>
              <a:t> </a:t>
            </a:r>
            <a:r>
              <a:rPr lang="de-DE" dirty="0" err="1"/>
              <a:t>opportunities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design and </a:t>
            </a:r>
            <a:r>
              <a:rPr lang="de-DE" dirty="0" err="1"/>
              <a:t>should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broad</a:t>
            </a:r>
            <a:r>
              <a:rPr lang="de-DE" dirty="0"/>
              <a:t> 	</a:t>
            </a:r>
            <a:r>
              <a:rPr lang="de-DE" dirty="0" err="1"/>
              <a:t>enough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allow</a:t>
            </a:r>
            <a:r>
              <a:rPr lang="de-DE" dirty="0"/>
              <a:t> </a:t>
            </a:r>
            <a:r>
              <a:rPr lang="de-DE" dirty="0" err="1"/>
              <a:t>us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explore</a:t>
            </a:r>
            <a:r>
              <a:rPr lang="de-DE" dirty="0"/>
              <a:t> multiple </a:t>
            </a:r>
            <a:r>
              <a:rPr lang="de-DE" dirty="0" err="1"/>
              <a:t>solutions</a:t>
            </a:r>
            <a:r>
              <a:rPr lang="de-DE" dirty="0"/>
              <a:t>.</a:t>
            </a:r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305316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8C9CC0-2B22-93B5-E4EC-352635FF46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Example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E5E182-041A-09CA-7B5F-6963089D789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rtl="0" fontAlgn="base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b="0" i="0" u="none" strike="noStrike" dirty="0">
                <a:effectLst/>
                <a:latin typeface="Arial" panose="020B0604020202020204" pitchFamily="34" charset="0"/>
              </a:rPr>
              <a:t>How might we ensure that everyone gets the same necessary skills to become actively contributing members of society?</a:t>
            </a:r>
          </a:p>
          <a:p>
            <a:pPr marL="742950" lvl="1" indent="-285750" rtl="0" fontAlgn="base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How might we make education engaging?</a:t>
            </a:r>
          </a:p>
          <a:p>
            <a:pPr marL="742950" lvl="1" indent="-285750" rtl="0" fontAlgn="base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How might we ensure access to education throughout a human’s life?</a:t>
            </a:r>
          </a:p>
          <a:p>
            <a:pPr marL="1143000" lvl="2" indent="-228600" rtl="0" fontAlgn="base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Ability to go get the education</a:t>
            </a:r>
          </a:p>
          <a:p>
            <a:pPr marL="1143000" lvl="2" indent="-228600" rtl="0" fontAlgn="base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Availability of education</a:t>
            </a:r>
          </a:p>
          <a:p>
            <a:pPr rtl="0" fontAlgn="base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b="0" i="0" u="none" strike="noStrike" dirty="0"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30078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C9E4A5-E627-3179-218D-9983A58CE1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Why?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0EC0BC-384A-8B8D-92D3-87CEBE4901C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en-CH" dirty="0"/>
              <a:t>Thinking in </a:t>
            </a:r>
            <a:r>
              <a:rPr lang="en-CH" b="1" dirty="0"/>
              <a:t>planetary levels.</a:t>
            </a:r>
          </a:p>
          <a:p>
            <a:pPr>
              <a:lnSpc>
                <a:spcPct val="150000"/>
              </a:lnSpc>
            </a:pPr>
            <a:r>
              <a:rPr lang="en-CH" dirty="0"/>
              <a:t>Understanding and working within </a:t>
            </a:r>
            <a:r>
              <a:rPr lang="en-CH" b="1" dirty="0"/>
              <a:t>complex systems.</a:t>
            </a:r>
          </a:p>
          <a:p>
            <a:pPr>
              <a:lnSpc>
                <a:spcPct val="150000"/>
              </a:lnSpc>
            </a:pPr>
            <a:r>
              <a:rPr lang="en-GB" dirty="0"/>
              <a:t>R</a:t>
            </a:r>
            <a:r>
              <a:rPr lang="en-CH" dirty="0"/>
              <a:t>especting </a:t>
            </a:r>
            <a:r>
              <a:rPr lang="en-CH" b="1" dirty="0"/>
              <a:t>planetary boundaries </a:t>
            </a:r>
            <a:r>
              <a:rPr lang="en-CH" dirty="0"/>
              <a:t>and constraints.</a:t>
            </a:r>
          </a:p>
          <a:p>
            <a:pPr>
              <a:lnSpc>
                <a:spcPct val="150000"/>
              </a:lnSpc>
            </a:pPr>
            <a:r>
              <a:rPr lang="en-CH" dirty="0"/>
              <a:t>Finding </a:t>
            </a:r>
            <a:r>
              <a:rPr lang="en-CH" b="1" dirty="0"/>
              <a:t>resourceful and meaningful </a:t>
            </a:r>
            <a:r>
              <a:rPr lang="en-CH" dirty="0"/>
              <a:t>ways to create solutions.</a:t>
            </a:r>
          </a:p>
          <a:p>
            <a:pPr>
              <a:lnSpc>
                <a:spcPct val="150000"/>
              </a:lnSpc>
            </a:pPr>
            <a:r>
              <a:rPr lang="en-CH" b="1" dirty="0"/>
              <a:t>Simplyfying</a:t>
            </a:r>
            <a:r>
              <a:rPr lang="en-CH" dirty="0"/>
              <a:t> complex systems.</a:t>
            </a:r>
          </a:p>
          <a:p>
            <a:pPr marL="0" indent="0">
              <a:lnSpc>
                <a:spcPct val="150000"/>
              </a:lnSpc>
              <a:buNone/>
            </a:pPr>
            <a:endParaRPr lang="en-CH" dirty="0"/>
          </a:p>
          <a:p>
            <a:pPr marL="0" indent="0">
              <a:lnSpc>
                <a:spcPct val="150000"/>
              </a:lnSpc>
              <a:buNone/>
            </a:pPr>
            <a:r>
              <a:rPr lang="en-CH" dirty="0"/>
              <a:t>Opportunity to challenge yourself and your team to take the time to reflect on a deeper level.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CH" dirty="0"/>
              <a:t>Exploring different ways to </a:t>
            </a:r>
            <a:r>
              <a:rPr lang="en-CH" b="1" dirty="0"/>
              <a:t>drive transformative innovation.</a:t>
            </a:r>
          </a:p>
        </p:txBody>
      </p:sp>
    </p:spTree>
    <p:extLst>
      <p:ext uri="{BB962C8B-B14F-4D97-AF65-F5344CB8AC3E}">
        <p14:creationId xmlns:p14="http://schemas.microsoft.com/office/powerpoint/2010/main" val="30364589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E18574-F5FF-8E0C-B0E9-832960822C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0" y="617543"/>
            <a:ext cx="4548667" cy="500549"/>
          </a:xfrm>
        </p:spPr>
        <p:txBody>
          <a:bodyPr/>
          <a:lstStyle/>
          <a:p>
            <a:r>
              <a:rPr lang="en-CH" dirty="0"/>
              <a:t>Document your Planetary Insights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901755-E2A0-086A-9499-BEFBBC126C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200" y="1584424"/>
            <a:ext cx="4548667" cy="3368043"/>
          </a:xfrm>
        </p:spPr>
        <p:txBody>
          <a:bodyPr>
            <a:normAutofit/>
          </a:bodyPr>
          <a:lstStyle/>
          <a:p>
            <a:r>
              <a:rPr lang="en-CH" dirty="0"/>
              <a:t>Collect the tensions you identified and how you transformed them into “How might we” questions.</a:t>
            </a:r>
          </a:p>
          <a:p>
            <a:endParaRPr lang="en-CH" dirty="0"/>
          </a:p>
          <a:p>
            <a:r>
              <a:rPr lang="en-CH" dirty="0"/>
              <a:t>This might provide you some insight on how these tensions might also be relatable to planet Earth.</a:t>
            </a:r>
          </a:p>
          <a:p>
            <a:endParaRPr lang="en-CH" dirty="0"/>
          </a:p>
          <a:p>
            <a:endParaRPr lang="en-CH" dirty="0"/>
          </a:p>
          <a:p>
            <a:endParaRPr lang="en-CH" dirty="0"/>
          </a:p>
          <a:p>
            <a:endParaRPr lang="en-CH" dirty="0"/>
          </a:p>
          <a:p>
            <a:r>
              <a:rPr lang="en-CH" dirty="0"/>
              <a:t>(20 min)</a:t>
            </a:r>
          </a:p>
        </p:txBody>
      </p:sp>
      <p:pic>
        <p:nvPicPr>
          <p:cNvPr id="5" name="Picture 4" descr="A galaxy in space&#10;&#10;Description automatically generated with low confidence">
            <a:extLst>
              <a:ext uri="{FF2B5EF4-FFF2-40B4-BE49-F238E27FC236}">
                <a16:creationId xmlns:a16="http://schemas.microsoft.com/office/drawing/2014/main" id="{FA012385-7A7B-1501-6F7B-7AA62C9D0EE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8889"/>
          <a:stretch/>
        </p:blipFill>
        <p:spPr>
          <a:xfrm>
            <a:off x="5384800" y="0"/>
            <a:ext cx="37592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97081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50985E9B-B4AC-0241-B545-46B4086621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99050" y="1509520"/>
            <a:ext cx="3528721" cy="1433553"/>
          </a:xfrm>
        </p:spPr>
        <p:txBody>
          <a:bodyPr/>
          <a:lstStyle/>
          <a:p>
            <a:r>
              <a:rPr lang="en-GB" dirty="0"/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30130506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C9E4A5-E627-3179-218D-9983A58CE1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What?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0EC0BC-384A-8B8D-92D3-87CEBE4901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200" y="1290913"/>
            <a:ext cx="5248577" cy="3368043"/>
          </a:xfrm>
        </p:spPr>
        <p:txBody>
          <a:bodyPr>
            <a:normAutofit/>
          </a:bodyPr>
          <a:lstStyle/>
          <a:p>
            <a:pPr marL="0" indent="0">
              <a:lnSpc>
                <a:spcPct val="200000"/>
              </a:lnSpc>
              <a:buNone/>
            </a:pPr>
            <a:r>
              <a:rPr lang="en-CH" dirty="0"/>
              <a:t>You will be taken into an identified exoplanet to establish the very first settlement there.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en-CH" dirty="0"/>
              <a:t>Instructions about your first mission will be given soon. </a:t>
            </a:r>
          </a:p>
          <a:p>
            <a:pPr marL="0" indent="0">
              <a:lnSpc>
                <a:spcPct val="200000"/>
              </a:lnSpc>
              <a:buNone/>
            </a:pPr>
            <a:endParaRPr lang="en-CH" dirty="0"/>
          </a:p>
          <a:p>
            <a:pPr marL="0" indent="0">
              <a:lnSpc>
                <a:spcPct val="200000"/>
              </a:lnSpc>
              <a:buNone/>
            </a:pPr>
            <a:r>
              <a:rPr lang="en-CH" dirty="0"/>
              <a:t>D</a:t>
            </a:r>
            <a:r>
              <a:rPr lang="en-GB" dirty="0"/>
              <a:t>o</a:t>
            </a:r>
            <a:r>
              <a:rPr lang="en-CH" dirty="0"/>
              <a:t>n’t worry about how you will get there, CERN is taking care of that for you.</a:t>
            </a:r>
          </a:p>
          <a:p>
            <a:pPr marL="0" indent="0">
              <a:lnSpc>
                <a:spcPct val="200000"/>
              </a:lnSpc>
              <a:buNone/>
            </a:pPr>
            <a:endParaRPr lang="en-CH" dirty="0"/>
          </a:p>
        </p:txBody>
      </p:sp>
      <p:pic>
        <p:nvPicPr>
          <p:cNvPr id="5" name="Picture 4" descr="A picture containing outdoor object, star&#10;&#10;Description automatically generated">
            <a:extLst>
              <a:ext uri="{FF2B5EF4-FFF2-40B4-BE49-F238E27FC236}">
                <a16:creationId xmlns:a16="http://schemas.microsoft.com/office/drawing/2014/main" id="{ADB307F5-DAC8-1382-92D9-731593FE8C7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959"/>
          <a:stretch/>
        </p:blipFill>
        <p:spPr>
          <a:xfrm>
            <a:off x="6570132" y="0"/>
            <a:ext cx="2573867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91208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C9E4A5-E627-3179-218D-9983A58CE1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How?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02E98E43-A5CB-9C69-646B-67E43BF704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3714238"/>
              </p:ext>
            </p:extLst>
          </p:nvPr>
        </p:nvGraphicFramePr>
        <p:xfrm>
          <a:off x="601493" y="1427750"/>
          <a:ext cx="7941014" cy="3370159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3970507">
                  <a:extLst>
                    <a:ext uri="{9D8B030D-6E8A-4147-A177-3AD203B41FA5}">
                      <a16:colId xmlns:a16="http://schemas.microsoft.com/office/drawing/2014/main" val="4160288232"/>
                    </a:ext>
                  </a:extLst>
                </a:gridCol>
                <a:gridCol w="3970507">
                  <a:extLst>
                    <a:ext uri="{9D8B030D-6E8A-4147-A177-3AD203B41FA5}">
                      <a16:colId xmlns:a16="http://schemas.microsoft.com/office/drawing/2014/main" val="2357104964"/>
                    </a:ext>
                  </a:extLst>
                </a:gridCol>
              </a:tblGrid>
              <a:tr h="379223">
                <a:tc>
                  <a:txBody>
                    <a:bodyPr/>
                    <a:lstStyle/>
                    <a:p>
                      <a:r>
                        <a:rPr lang="en-CH" dirty="0">
                          <a:solidFill>
                            <a:schemeClr val="bg1"/>
                          </a:solidFill>
                        </a:rPr>
                        <a:t>Systems and Futures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H" dirty="0">
                          <a:solidFill>
                            <a:schemeClr val="bg1"/>
                          </a:solidFill>
                        </a:rPr>
                        <a:t>35min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5488196"/>
                  </a:ext>
                </a:extLst>
              </a:tr>
              <a:tr h="379223">
                <a:tc>
                  <a:txBody>
                    <a:bodyPr/>
                    <a:lstStyle/>
                    <a:p>
                      <a:r>
                        <a:rPr lang="en-CH" dirty="0">
                          <a:solidFill>
                            <a:schemeClr val="bg1"/>
                          </a:solidFill>
                        </a:rPr>
                        <a:t>Settling in Planet X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H" dirty="0">
                          <a:solidFill>
                            <a:schemeClr val="bg1"/>
                          </a:solidFill>
                        </a:rPr>
                        <a:t>120min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06526997"/>
                  </a:ext>
                </a:extLst>
              </a:tr>
              <a:tr h="440272">
                <a:tc>
                  <a:txBody>
                    <a:bodyPr/>
                    <a:lstStyle/>
                    <a:p>
                      <a:r>
                        <a:rPr lang="en-CH" dirty="0">
                          <a:solidFill>
                            <a:schemeClr val="bg1"/>
                          </a:solidFill>
                        </a:rPr>
                        <a:t>Lunch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H" dirty="0">
                          <a:solidFill>
                            <a:schemeClr val="bg1"/>
                          </a:solidFill>
                        </a:rPr>
                        <a:t>90min (opportunity to visit the Globe)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7962107"/>
                  </a:ext>
                </a:extLst>
              </a:tr>
              <a:tr h="379223">
                <a:tc>
                  <a:txBody>
                    <a:bodyPr/>
                    <a:lstStyle/>
                    <a:p>
                      <a:r>
                        <a:rPr lang="en-CH" dirty="0">
                          <a:solidFill>
                            <a:schemeClr val="bg1"/>
                          </a:solidFill>
                        </a:rPr>
                        <a:t>Creating your constitution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H" dirty="0">
                          <a:solidFill>
                            <a:schemeClr val="bg1"/>
                          </a:solidFill>
                        </a:rPr>
                        <a:t>45min + 30min discussion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1192682"/>
                  </a:ext>
                </a:extLst>
              </a:tr>
              <a:tr h="379223">
                <a:tc>
                  <a:txBody>
                    <a:bodyPr/>
                    <a:lstStyle/>
                    <a:p>
                      <a:r>
                        <a:rPr lang="en-CH" dirty="0">
                          <a:solidFill>
                            <a:schemeClr val="bg1"/>
                          </a:solidFill>
                        </a:rPr>
                        <a:t>Break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H" dirty="0">
                          <a:solidFill>
                            <a:schemeClr val="bg1"/>
                          </a:solidFill>
                        </a:rPr>
                        <a:t>20 min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0919508"/>
                  </a:ext>
                </a:extLst>
              </a:tr>
              <a:tr h="379223">
                <a:tc>
                  <a:txBody>
                    <a:bodyPr/>
                    <a:lstStyle/>
                    <a:p>
                      <a:r>
                        <a:rPr lang="en-CH" dirty="0">
                          <a:solidFill>
                            <a:schemeClr val="bg1"/>
                          </a:solidFill>
                        </a:rPr>
                        <a:t>Mapping health on Planet X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H" dirty="0">
                          <a:solidFill>
                            <a:schemeClr val="bg1"/>
                          </a:solidFill>
                        </a:rPr>
                        <a:t>45min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36620365"/>
                  </a:ext>
                </a:extLst>
              </a:tr>
              <a:tr h="654549">
                <a:tc>
                  <a:txBody>
                    <a:bodyPr/>
                    <a:lstStyle/>
                    <a:p>
                      <a:r>
                        <a:rPr lang="en-CH" dirty="0">
                          <a:solidFill>
                            <a:schemeClr val="bg1"/>
                          </a:solidFill>
                        </a:rPr>
                        <a:t>Finding tensions and Planetary Insights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H" dirty="0">
                          <a:solidFill>
                            <a:schemeClr val="bg1"/>
                          </a:solidFill>
                        </a:rPr>
                        <a:t>15min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7252468"/>
                  </a:ext>
                </a:extLst>
              </a:tr>
              <a:tr h="379223">
                <a:tc>
                  <a:txBody>
                    <a:bodyPr/>
                    <a:lstStyle/>
                    <a:p>
                      <a:r>
                        <a:rPr lang="en-CH" dirty="0">
                          <a:solidFill>
                            <a:schemeClr val="bg1"/>
                          </a:solidFill>
                        </a:rPr>
                        <a:t>Wraping up and Reflection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H" dirty="0">
                          <a:solidFill>
                            <a:schemeClr val="bg1"/>
                          </a:solidFill>
                        </a:rPr>
                        <a:t>15min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701582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146063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12FD34-EB81-6900-2589-1920D2F8C7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 dirty="0"/>
          </a:p>
        </p:txBody>
      </p:sp>
      <p:pic>
        <p:nvPicPr>
          <p:cNvPr id="4" name="Online Media 3">
            <a:hlinkClick r:id="" action="ppaction://media"/>
            <a:extLst>
              <a:ext uri="{FF2B5EF4-FFF2-40B4-BE49-F238E27FC236}">
                <a16:creationId xmlns:a16="http://schemas.microsoft.com/office/drawing/2014/main" id="{A91717D3-28EF-3311-01FD-24C7FB9DBD21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07244" y="0"/>
            <a:ext cx="8929511" cy="5045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9738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87756A-B731-F679-A11F-89D4C48D598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69899" y="1480494"/>
            <a:ext cx="8454182" cy="1317625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l"/>
            <a:r>
              <a:rPr lang="en-US" sz="4400" dirty="0"/>
              <a:t>1. Settling in Planet X</a:t>
            </a:r>
            <a:endParaRPr lang="en-CH" sz="44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AC06CC-000E-4733-CDC7-45E2DAC60FA5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469899" y="2707631"/>
            <a:ext cx="8454182" cy="903670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Considering geological, atmospheric, economic, social, ethical and ecological aspects.</a:t>
            </a:r>
          </a:p>
          <a:p>
            <a:pPr marL="0" indent="0">
              <a:buNone/>
            </a:pPr>
            <a:endParaRPr lang="en-GB" sz="1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0" indent="0">
              <a:buNone/>
            </a:pPr>
            <a:r>
              <a:rPr lang="en-GB" sz="14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120min (until lunch)</a:t>
            </a:r>
            <a:endParaRPr lang="en-GB" sz="14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8086851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5E19E2-491A-9D6B-2424-66028D1A8E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How does Planet X look like?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9DCF98-97BF-0031-6651-0DD0FCF38C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8003" y="1416502"/>
            <a:ext cx="8216345" cy="3726998"/>
          </a:xfrm>
        </p:spPr>
        <p:txBody>
          <a:bodyPr>
            <a:normAutofit fontScale="85000" lnSpcReduction="20000"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CH" dirty="0"/>
              <a:t>What kind of geological and atmospheric elements exist?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CH" dirty="0"/>
              <a:t>How big is the gravity in this planet? Compared to Earth (1G).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CH" dirty="0"/>
              <a:t>What is the estimated surface temperature?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CH" dirty="0"/>
              <a:t>What are the resources available?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CH" dirty="0"/>
              <a:t>Who are the people you are choosing to bring with you (max. 100)? Why?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CH" dirty="0"/>
              <a:t>What kind of materials will you bring (max. 1000m3)? Why?</a:t>
            </a:r>
          </a:p>
          <a:p>
            <a:pPr>
              <a:lnSpc>
                <a:spcPct val="150000"/>
              </a:lnSpc>
            </a:pPr>
            <a:endParaRPr lang="en-GB" dirty="0"/>
          </a:p>
          <a:p>
            <a:pPr>
              <a:lnSpc>
                <a:spcPct val="150000"/>
              </a:lnSpc>
            </a:pPr>
            <a:r>
              <a:rPr lang="en-GB" dirty="0"/>
              <a:t>Please send your mission request and the assumptions you’ve made to </a:t>
            </a:r>
            <a:r>
              <a:rPr lang="en-GB" dirty="0">
                <a:hlinkClick r:id="rId2"/>
              </a:rPr>
              <a:t>exoplanet.settlement@cern.ch</a:t>
            </a:r>
            <a:r>
              <a:rPr lang="en-GB" dirty="0"/>
              <a:t> so it can be processed by the main </a:t>
            </a:r>
            <a:r>
              <a:rPr lang="en-GB" dirty="0" err="1"/>
              <a:t>ExoSB</a:t>
            </a:r>
            <a:r>
              <a:rPr lang="en-GB" dirty="0"/>
              <a:t>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dirty="0"/>
          </a:p>
          <a:p>
            <a:pPr>
              <a:lnSpc>
                <a:spcPct val="150000"/>
              </a:lnSpc>
            </a:pPr>
            <a:r>
              <a:rPr lang="en-GB" dirty="0"/>
              <a:t>(120min)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5398937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C9E4A5-E627-3179-218D-9983A58CE1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How?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02E98E43-A5CB-9C69-646B-67E43BF704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162839"/>
              </p:ext>
            </p:extLst>
          </p:nvPr>
        </p:nvGraphicFramePr>
        <p:xfrm>
          <a:off x="565200" y="1575292"/>
          <a:ext cx="7941014" cy="2550664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3970507">
                  <a:extLst>
                    <a:ext uri="{9D8B030D-6E8A-4147-A177-3AD203B41FA5}">
                      <a16:colId xmlns:a16="http://schemas.microsoft.com/office/drawing/2014/main" val="4160288232"/>
                    </a:ext>
                  </a:extLst>
                </a:gridCol>
                <a:gridCol w="3970507">
                  <a:extLst>
                    <a:ext uri="{9D8B030D-6E8A-4147-A177-3AD203B41FA5}">
                      <a16:colId xmlns:a16="http://schemas.microsoft.com/office/drawing/2014/main" val="2357104964"/>
                    </a:ext>
                  </a:extLst>
                </a:gridCol>
              </a:tblGrid>
              <a:tr h="379223">
                <a:tc>
                  <a:txBody>
                    <a:bodyPr/>
                    <a:lstStyle/>
                    <a:p>
                      <a:r>
                        <a:rPr lang="en-CH" dirty="0">
                          <a:solidFill>
                            <a:schemeClr val="bg1"/>
                          </a:solidFill>
                        </a:rPr>
                        <a:t>Creating your constitution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H" dirty="0">
                          <a:solidFill>
                            <a:schemeClr val="bg1"/>
                          </a:solidFill>
                        </a:rPr>
                        <a:t>40min + 20min discussion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1192682"/>
                  </a:ext>
                </a:extLst>
              </a:tr>
              <a:tr h="379223">
                <a:tc>
                  <a:txBody>
                    <a:bodyPr/>
                    <a:lstStyle/>
                    <a:p>
                      <a:r>
                        <a:rPr lang="en-CH" dirty="0">
                          <a:solidFill>
                            <a:schemeClr val="bg1"/>
                          </a:solidFill>
                        </a:rPr>
                        <a:t>Break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H" dirty="0">
                          <a:solidFill>
                            <a:schemeClr val="bg1"/>
                          </a:solidFill>
                        </a:rPr>
                        <a:t>15 min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0919508"/>
                  </a:ext>
                </a:extLst>
              </a:tr>
              <a:tr h="379223">
                <a:tc>
                  <a:txBody>
                    <a:bodyPr/>
                    <a:lstStyle/>
                    <a:p>
                      <a:r>
                        <a:rPr lang="en-CH" dirty="0">
                          <a:solidFill>
                            <a:schemeClr val="bg1"/>
                          </a:solidFill>
                        </a:rPr>
                        <a:t>Mapping health on Planet X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H" dirty="0">
                          <a:solidFill>
                            <a:schemeClr val="bg1"/>
                          </a:solidFill>
                        </a:rPr>
                        <a:t>40min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36620365"/>
                  </a:ext>
                </a:extLst>
              </a:tr>
              <a:tr h="654549">
                <a:tc>
                  <a:txBody>
                    <a:bodyPr/>
                    <a:lstStyle/>
                    <a:p>
                      <a:r>
                        <a:rPr lang="en-CH" dirty="0">
                          <a:solidFill>
                            <a:schemeClr val="bg1"/>
                          </a:solidFill>
                        </a:rPr>
                        <a:t>Finding tensions and Planetary Insights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H" dirty="0">
                          <a:solidFill>
                            <a:schemeClr val="bg1"/>
                          </a:solidFill>
                        </a:rPr>
                        <a:t>20min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7252468"/>
                  </a:ext>
                </a:extLst>
              </a:tr>
              <a:tr h="379223">
                <a:tc>
                  <a:txBody>
                    <a:bodyPr/>
                    <a:lstStyle/>
                    <a:p>
                      <a:r>
                        <a:rPr lang="en-CH" dirty="0">
                          <a:solidFill>
                            <a:schemeClr val="bg1"/>
                          </a:solidFill>
                        </a:rPr>
                        <a:t>Sharing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H" dirty="0">
                          <a:solidFill>
                            <a:schemeClr val="bg1"/>
                          </a:solidFill>
                        </a:rPr>
                        <a:t>15min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97928874"/>
                  </a:ext>
                </a:extLst>
              </a:tr>
              <a:tr h="379223">
                <a:tc>
                  <a:txBody>
                    <a:bodyPr/>
                    <a:lstStyle/>
                    <a:p>
                      <a:r>
                        <a:rPr lang="en-CH" dirty="0">
                          <a:solidFill>
                            <a:schemeClr val="bg1"/>
                          </a:solidFill>
                        </a:rPr>
                        <a:t>Wraping up and Reflection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CH" dirty="0">
                          <a:solidFill>
                            <a:schemeClr val="bg1"/>
                          </a:solidFill>
                        </a:rPr>
                        <a:t>15min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701582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472265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87756A-B731-F679-A11F-89D4C48D598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69899" y="1480494"/>
            <a:ext cx="8674101" cy="1317625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l"/>
            <a:r>
              <a:rPr lang="en-US" sz="4400" dirty="0"/>
              <a:t>2. Creating your constitution</a:t>
            </a:r>
            <a:endParaRPr lang="en-CH" sz="44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AC06CC-000E-4733-CDC7-45E2DAC60FA5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469899" y="2753931"/>
            <a:ext cx="8454182" cy="903670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i="0" u="none" strike="noStrike" dirty="0">
                <a:effectLst/>
                <a:latin typeface="Arial" panose="020B0604020202020204" pitchFamily="34" charset="0"/>
              </a:rPr>
              <a:t>What is the purpose of your society and what are the key principles to ensure a healthy settlement?</a:t>
            </a:r>
            <a:endParaRPr lang="en-GB" sz="16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290969809"/>
      </p:ext>
    </p:extLst>
  </p:cSld>
  <p:clrMapOvr>
    <a:masterClrMapping/>
  </p:clrMapOvr>
</p:sld>
</file>

<file path=ppt/theme/theme1.xml><?xml version="1.0" encoding="utf-8"?>
<a:theme xmlns:a="http://schemas.openxmlformats.org/drawingml/2006/main" name="Opcion Fot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D2 TemplateIdeaSquare updated 05012022" id="{CEE51B96-71BC-C84E-975D-0D6E5CD89A4D}" vid="{4B0542AF-209C-6D43-8329-B0F7F099BA03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Opcion Foto</Template>
  <TotalTime>10791</TotalTime>
  <Words>897</Words>
  <Application>Microsoft Macintosh PowerPoint</Application>
  <PresentationFormat>On-screen Show (16:9)</PresentationFormat>
  <Paragraphs>141</Paragraphs>
  <Slides>21</Slides>
  <Notes>7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Calibri</vt:lpstr>
      <vt:lpstr>Helvetica</vt:lpstr>
      <vt:lpstr>Helvetica 75</vt:lpstr>
      <vt:lpstr>Open Sans</vt:lpstr>
      <vt:lpstr>Opcion Foto</vt:lpstr>
      <vt:lpstr>Terraforming</vt:lpstr>
      <vt:lpstr>Why?</vt:lpstr>
      <vt:lpstr>What?</vt:lpstr>
      <vt:lpstr>How?</vt:lpstr>
      <vt:lpstr>PowerPoint Presentation</vt:lpstr>
      <vt:lpstr>1. Settling in Planet X</vt:lpstr>
      <vt:lpstr>How does Planet X look like?</vt:lpstr>
      <vt:lpstr>How?</vt:lpstr>
      <vt:lpstr>2. Creating your constitution</vt:lpstr>
      <vt:lpstr>How will your settlement function?</vt:lpstr>
      <vt:lpstr>2.Mapping Good Health on Planet X</vt:lpstr>
      <vt:lpstr>How does Good Health and Well-being look like in Planet X?</vt:lpstr>
      <vt:lpstr>PowerPoint Presentation</vt:lpstr>
      <vt:lpstr>PowerPoint Presentation</vt:lpstr>
      <vt:lpstr>3. Finding tensions</vt:lpstr>
      <vt:lpstr>Where are the tensions in your system?</vt:lpstr>
      <vt:lpstr>Example of reflections</vt:lpstr>
      <vt:lpstr>How might we…?</vt:lpstr>
      <vt:lpstr>Example</vt:lpstr>
      <vt:lpstr>Document your Planetary Insights</vt:lpstr>
      <vt:lpstr>Thank you!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Claudia Marcelloni</dc:creator>
  <cp:keywords/>
  <dc:description/>
  <cp:lastModifiedBy>Catarina Batista</cp:lastModifiedBy>
  <cp:revision>34</cp:revision>
  <cp:lastPrinted>2022-07-05T10:18:01Z</cp:lastPrinted>
  <dcterms:created xsi:type="dcterms:W3CDTF">2022-01-18T18:56:13Z</dcterms:created>
  <dcterms:modified xsi:type="dcterms:W3CDTF">2022-11-04T17:08:29Z</dcterms:modified>
  <cp:category/>
</cp:coreProperties>
</file>