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256" r:id="rId6"/>
    <p:sldId id="257" r:id="rId7"/>
    <p:sldId id="265" r:id="rId8"/>
    <p:sldId id="274" r:id="rId9"/>
    <p:sldId id="267" r:id="rId10"/>
    <p:sldId id="273" r:id="rId11"/>
    <p:sldId id="269" r:id="rId12"/>
    <p:sldId id="271" r:id="rId13"/>
    <p:sldId id="270" r:id="rId14"/>
    <p:sldId id="272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FB963C"/>
    <a:srgbClr val="99FFCC"/>
    <a:srgbClr val="F2240E"/>
    <a:srgbClr val="64BCD9"/>
    <a:srgbClr val="004769"/>
    <a:srgbClr val="000000"/>
    <a:srgbClr val="CA1100"/>
    <a:srgbClr val="700A00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5675" autoAdjust="0"/>
  </p:normalViewPr>
  <p:slideViewPr>
    <p:cSldViewPr snapToObjects="1" showGuides="1">
      <p:cViewPr varScale="1">
        <p:scale>
          <a:sx n="148" d="100"/>
          <a:sy n="148" d="100"/>
        </p:scale>
        <p:origin x="86" y="21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EB1AFD-45FD-4142-B473-7EDBB933117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7B1074A-6596-4301-87F6-7A91CDF1D3BA}">
      <dgm:prSet phldrT="[Text]"/>
      <dgm:spPr/>
      <dgm:t>
        <a:bodyPr/>
        <a:lstStyle/>
        <a:p>
          <a:r>
            <a:rPr lang="en-US" dirty="0"/>
            <a:t>Viscous Liquid</a:t>
          </a:r>
          <a:endParaRPr lang="en-GB" dirty="0"/>
        </a:p>
      </dgm:t>
    </dgm:pt>
    <dgm:pt modelId="{445FEE20-F544-4C09-B178-477ADCCBE7C3}" type="parTrans" cxnId="{A2D6601E-3795-48F5-A417-8C33A8A4A8AF}">
      <dgm:prSet/>
      <dgm:spPr/>
      <dgm:t>
        <a:bodyPr/>
        <a:lstStyle/>
        <a:p>
          <a:endParaRPr lang="en-GB"/>
        </a:p>
      </dgm:t>
    </dgm:pt>
    <dgm:pt modelId="{16BC35DD-A459-4131-9E6C-D0EE0FFD88F1}" type="sibTrans" cxnId="{A2D6601E-3795-48F5-A417-8C33A8A4A8AF}">
      <dgm:prSet/>
      <dgm:spPr/>
      <dgm:t>
        <a:bodyPr/>
        <a:lstStyle/>
        <a:p>
          <a:endParaRPr lang="en-GB"/>
        </a:p>
      </dgm:t>
    </dgm:pt>
    <dgm:pt modelId="{55F0B5C7-FEDA-4381-B670-BC6BEA7985CB}">
      <dgm:prSet phldrT="[Text]"/>
      <dgm:spPr/>
      <dgm:t>
        <a:bodyPr/>
        <a:lstStyle/>
        <a:p>
          <a:r>
            <a:rPr lang="en-US" dirty="0"/>
            <a:t>Viscoelastic Solid</a:t>
          </a:r>
          <a:endParaRPr lang="en-GB" dirty="0"/>
        </a:p>
      </dgm:t>
    </dgm:pt>
    <dgm:pt modelId="{0926C9F1-4B07-4A28-93A2-0772B5E8DDA2}" type="parTrans" cxnId="{F1C4D2F0-E37D-4D8E-B952-F319C0AFB52A}">
      <dgm:prSet/>
      <dgm:spPr/>
      <dgm:t>
        <a:bodyPr/>
        <a:lstStyle/>
        <a:p>
          <a:endParaRPr lang="en-GB"/>
        </a:p>
      </dgm:t>
    </dgm:pt>
    <dgm:pt modelId="{F94DA5E3-C7E9-447D-AA56-77116339764E}" type="sibTrans" cxnId="{F1C4D2F0-E37D-4D8E-B952-F319C0AFB52A}">
      <dgm:prSet/>
      <dgm:spPr/>
      <dgm:t>
        <a:bodyPr/>
        <a:lstStyle/>
        <a:p>
          <a:endParaRPr lang="en-GB"/>
        </a:p>
      </dgm:t>
    </dgm:pt>
    <dgm:pt modelId="{51402EF0-3441-4915-A26B-D94BC8605045}">
      <dgm:prSet phldrT="[Text]"/>
      <dgm:spPr/>
      <dgm:t>
        <a:bodyPr/>
        <a:lstStyle/>
        <a:p>
          <a:r>
            <a:rPr lang="en-US" dirty="0"/>
            <a:t>Elastic Solid</a:t>
          </a:r>
          <a:endParaRPr lang="en-GB" dirty="0"/>
        </a:p>
      </dgm:t>
    </dgm:pt>
    <dgm:pt modelId="{B716C85F-0213-4554-A279-1C337910EC2B}" type="parTrans" cxnId="{BB137DE1-4352-4E45-B7E7-937E6C6022A2}">
      <dgm:prSet/>
      <dgm:spPr/>
      <dgm:t>
        <a:bodyPr/>
        <a:lstStyle/>
        <a:p>
          <a:endParaRPr lang="en-GB"/>
        </a:p>
      </dgm:t>
    </dgm:pt>
    <dgm:pt modelId="{F0E520B4-59EE-429F-B13E-582090DAC493}" type="sibTrans" cxnId="{BB137DE1-4352-4E45-B7E7-937E6C6022A2}">
      <dgm:prSet/>
      <dgm:spPr/>
      <dgm:t>
        <a:bodyPr/>
        <a:lstStyle/>
        <a:p>
          <a:endParaRPr lang="en-GB"/>
        </a:p>
      </dgm:t>
    </dgm:pt>
    <dgm:pt modelId="{08120594-6E92-4FB3-85A7-3629727F480F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Cable Reaction</a:t>
          </a:r>
          <a:endParaRPr lang="en-GB" dirty="0"/>
        </a:p>
      </dgm:t>
    </dgm:pt>
    <dgm:pt modelId="{28B08419-4266-44CE-AA77-2610D94C4F3F}" type="parTrans" cxnId="{ADB3B924-CDAC-4A58-98C6-99515589277E}">
      <dgm:prSet/>
      <dgm:spPr/>
      <dgm:t>
        <a:bodyPr/>
        <a:lstStyle/>
        <a:p>
          <a:endParaRPr lang="en-GB"/>
        </a:p>
      </dgm:t>
    </dgm:pt>
    <dgm:pt modelId="{2E45BBF3-07CE-42A8-A2CF-12777699F50A}" type="sibTrans" cxnId="{ADB3B924-CDAC-4A58-98C6-99515589277E}">
      <dgm:prSet/>
      <dgm:spPr/>
      <dgm:t>
        <a:bodyPr/>
        <a:lstStyle/>
        <a:p>
          <a:endParaRPr lang="en-GB"/>
        </a:p>
      </dgm:t>
    </dgm:pt>
    <dgm:pt modelId="{0BE971FE-C5E5-4C2E-A4BB-DE579BBA322F}" type="pres">
      <dgm:prSet presAssocID="{9EEB1AFD-45FD-4142-B473-7EDBB933117B}" presName="CompostProcess" presStyleCnt="0">
        <dgm:presLayoutVars>
          <dgm:dir/>
          <dgm:resizeHandles val="exact"/>
        </dgm:presLayoutVars>
      </dgm:prSet>
      <dgm:spPr/>
    </dgm:pt>
    <dgm:pt modelId="{F281675D-349A-434D-A613-68871CD5A200}" type="pres">
      <dgm:prSet presAssocID="{9EEB1AFD-45FD-4142-B473-7EDBB933117B}" presName="arrow" presStyleLbl="bgShp" presStyleIdx="0" presStyleCnt="1" custScaleX="117647"/>
      <dgm:spPr/>
    </dgm:pt>
    <dgm:pt modelId="{700277A1-8EDC-417A-87D4-DFF6E5881002}" type="pres">
      <dgm:prSet presAssocID="{9EEB1AFD-45FD-4142-B473-7EDBB933117B}" presName="linearProcess" presStyleCnt="0"/>
      <dgm:spPr/>
    </dgm:pt>
    <dgm:pt modelId="{1BD33AA3-4AA0-49E3-A0C7-4DB217BB6BD4}" type="pres">
      <dgm:prSet presAssocID="{08120594-6E92-4FB3-85A7-3629727F480F}" presName="textNode" presStyleLbl="node1" presStyleIdx="0" presStyleCnt="4">
        <dgm:presLayoutVars>
          <dgm:bulletEnabled val="1"/>
        </dgm:presLayoutVars>
      </dgm:prSet>
      <dgm:spPr/>
    </dgm:pt>
    <dgm:pt modelId="{2C30D09A-32E5-44F0-8BF9-F790D611D240}" type="pres">
      <dgm:prSet presAssocID="{2E45BBF3-07CE-42A8-A2CF-12777699F50A}" presName="sibTrans" presStyleCnt="0"/>
      <dgm:spPr/>
    </dgm:pt>
    <dgm:pt modelId="{9420826E-51A8-4B5A-BDFB-12291EE59A34}" type="pres">
      <dgm:prSet presAssocID="{E7B1074A-6596-4301-87F6-7A91CDF1D3BA}" presName="textNode" presStyleLbl="node1" presStyleIdx="1" presStyleCnt="4">
        <dgm:presLayoutVars>
          <dgm:bulletEnabled val="1"/>
        </dgm:presLayoutVars>
      </dgm:prSet>
      <dgm:spPr/>
    </dgm:pt>
    <dgm:pt modelId="{AC8E38A8-5FB0-4655-B125-A1439FE53534}" type="pres">
      <dgm:prSet presAssocID="{16BC35DD-A459-4131-9E6C-D0EE0FFD88F1}" presName="sibTrans" presStyleCnt="0"/>
      <dgm:spPr/>
    </dgm:pt>
    <dgm:pt modelId="{D7E2B984-C8EA-4BFE-9CDB-3F3955306707}" type="pres">
      <dgm:prSet presAssocID="{55F0B5C7-FEDA-4381-B670-BC6BEA7985CB}" presName="textNode" presStyleLbl="node1" presStyleIdx="2" presStyleCnt="4">
        <dgm:presLayoutVars>
          <dgm:bulletEnabled val="1"/>
        </dgm:presLayoutVars>
      </dgm:prSet>
      <dgm:spPr/>
    </dgm:pt>
    <dgm:pt modelId="{5446C3B3-6861-467B-A462-75CBE93C8AC4}" type="pres">
      <dgm:prSet presAssocID="{F94DA5E3-C7E9-447D-AA56-77116339764E}" presName="sibTrans" presStyleCnt="0"/>
      <dgm:spPr/>
    </dgm:pt>
    <dgm:pt modelId="{7092C699-BF39-4225-A459-EB35F0116ADA}" type="pres">
      <dgm:prSet presAssocID="{51402EF0-3441-4915-A26B-D94BC8605045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AE5D0D16-C51F-46D7-8811-0D1305C31354}" type="presOf" srcId="{55F0B5C7-FEDA-4381-B670-BC6BEA7985CB}" destId="{D7E2B984-C8EA-4BFE-9CDB-3F3955306707}" srcOrd="0" destOrd="0" presId="urn:microsoft.com/office/officeart/2005/8/layout/hProcess9"/>
    <dgm:cxn modelId="{A2D6601E-3795-48F5-A417-8C33A8A4A8AF}" srcId="{9EEB1AFD-45FD-4142-B473-7EDBB933117B}" destId="{E7B1074A-6596-4301-87F6-7A91CDF1D3BA}" srcOrd="1" destOrd="0" parTransId="{445FEE20-F544-4C09-B178-477ADCCBE7C3}" sibTransId="{16BC35DD-A459-4131-9E6C-D0EE0FFD88F1}"/>
    <dgm:cxn modelId="{ADB3B924-CDAC-4A58-98C6-99515589277E}" srcId="{9EEB1AFD-45FD-4142-B473-7EDBB933117B}" destId="{08120594-6E92-4FB3-85A7-3629727F480F}" srcOrd="0" destOrd="0" parTransId="{28B08419-4266-44CE-AA77-2610D94C4F3F}" sibTransId="{2E45BBF3-07CE-42A8-A2CF-12777699F50A}"/>
    <dgm:cxn modelId="{FB6BB248-023C-493D-A298-68BC11FE020C}" type="presOf" srcId="{9EEB1AFD-45FD-4142-B473-7EDBB933117B}" destId="{0BE971FE-C5E5-4C2E-A4BB-DE579BBA322F}" srcOrd="0" destOrd="0" presId="urn:microsoft.com/office/officeart/2005/8/layout/hProcess9"/>
    <dgm:cxn modelId="{55E3C49E-C279-4537-AEA5-0D1E36223541}" type="presOf" srcId="{51402EF0-3441-4915-A26B-D94BC8605045}" destId="{7092C699-BF39-4225-A459-EB35F0116ADA}" srcOrd="0" destOrd="0" presId="urn:microsoft.com/office/officeart/2005/8/layout/hProcess9"/>
    <dgm:cxn modelId="{E776B0D5-E779-4636-B50D-CFA59689E41C}" type="presOf" srcId="{08120594-6E92-4FB3-85A7-3629727F480F}" destId="{1BD33AA3-4AA0-49E3-A0C7-4DB217BB6BD4}" srcOrd="0" destOrd="0" presId="urn:microsoft.com/office/officeart/2005/8/layout/hProcess9"/>
    <dgm:cxn modelId="{423C29D8-E456-451D-BC0B-063D8649808C}" type="presOf" srcId="{E7B1074A-6596-4301-87F6-7A91CDF1D3BA}" destId="{9420826E-51A8-4B5A-BDFB-12291EE59A34}" srcOrd="0" destOrd="0" presId="urn:microsoft.com/office/officeart/2005/8/layout/hProcess9"/>
    <dgm:cxn modelId="{BB137DE1-4352-4E45-B7E7-937E6C6022A2}" srcId="{9EEB1AFD-45FD-4142-B473-7EDBB933117B}" destId="{51402EF0-3441-4915-A26B-D94BC8605045}" srcOrd="3" destOrd="0" parTransId="{B716C85F-0213-4554-A279-1C337910EC2B}" sibTransId="{F0E520B4-59EE-429F-B13E-582090DAC493}"/>
    <dgm:cxn modelId="{F1C4D2F0-E37D-4D8E-B952-F319C0AFB52A}" srcId="{9EEB1AFD-45FD-4142-B473-7EDBB933117B}" destId="{55F0B5C7-FEDA-4381-B670-BC6BEA7985CB}" srcOrd="2" destOrd="0" parTransId="{0926C9F1-4B07-4A28-93A2-0772B5E8DDA2}" sibTransId="{F94DA5E3-C7E9-447D-AA56-77116339764E}"/>
    <dgm:cxn modelId="{183143FD-AD35-4480-B231-B1A3BD3450F2}" type="presParOf" srcId="{0BE971FE-C5E5-4C2E-A4BB-DE579BBA322F}" destId="{F281675D-349A-434D-A613-68871CD5A200}" srcOrd="0" destOrd="0" presId="urn:microsoft.com/office/officeart/2005/8/layout/hProcess9"/>
    <dgm:cxn modelId="{70611560-B14C-4B12-9766-370CEE166369}" type="presParOf" srcId="{0BE971FE-C5E5-4C2E-A4BB-DE579BBA322F}" destId="{700277A1-8EDC-417A-87D4-DFF6E5881002}" srcOrd="1" destOrd="0" presId="urn:microsoft.com/office/officeart/2005/8/layout/hProcess9"/>
    <dgm:cxn modelId="{BB56C3AF-56DE-4125-8DF9-68A8FBEE36CE}" type="presParOf" srcId="{700277A1-8EDC-417A-87D4-DFF6E5881002}" destId="{1BD33AA3-4AA0-49E3-A0C7-4DB217BB6BD4}" srcOrd="0" destOrd="0" presId="urn:microsoft.com/office/officeart/2005/8/layout/hProcess9"/>
    <dgm:cxn modelId="{7F65ABE9-D64D-4A07-ADDF-10B140A4372D}" type="presParOf" srcId="{700277A1-8EDC-417A-87D4-DFF6E5881002}" destId="{2C30D09A-32E5-44F0-8BF9-F790D611D240}" srcOrd="1" destOrd="0" presId="urn:microsoft.com/office/officeart/2005/8/layout/hProcess9"/>
    <dgm:cxn modelId="{3FDA17E1-3459-4DD4-B789-9FB6D626C1B7}" type="presParOf" srcId="{700277A1-8EDC-417A-87D4-DFF6E5881002}" destId="{9420826E-51A8-4B5A-BDFB-12291EE59A34}" srcOrd="2" destOrd="0" presId="urn:microsoft.com/office/officeart/2005/8/layout/hProcess9"/>
    <dgm:cxn modelId="{09B575A1-50A9-421C-ACB1-D7516FBE0E70}" type="presParOf" srcId="{700277A1-8EDC-417A-87D4-DFF6E5881002}" destId="{AC8E38A8-5FB0-4655-B125-A1439FE53534}" srcOrd="3" destOrd="0" presId="urn:microsoft.com/office/officeart/2005/8/layout/hProcess9"/>
    <dgm:cxn modelId="{07BC89E9-42AD-4F27-8C94-EB24860BC23D}" type="presParOf" srcId="{700277A1-8EDC-417A-87D4-DFF6E5881002}" destId="{D7E2B984-C8EA-4BFE-9CDB-3F3955306707}" srcOrd="4" destOrd="0" presId="urn:microsoft.com/office/officeart/2005/8/layout/hProcess9"/>
    <dgm:cxn modelId="{393A3750-B45A-4AFA-A664-DFC9CAC92206}" type="presParOf" srcId="{700277A1-8EDC-417A-87D4-DFF6E5881002}" destId="{5446C3B3-6861-467B-A462-75CBE93C8AC4}" srcOrd="5" destOrd="0" presId="urn:microsoft.com/office/officeart/2005/8/layout/hProcess9"/>
    <dgm:cxn modelId="{90052E25-F793-4821-994E-8C895EE996E0}" type="presParOf" srcId="{700277A1-8EDC-417A-87D4-DFF6E5881002}" destId="{7092C699-BF39-4225-A459-EB35F0116ADA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81675D-349A-434D-A613-68871CD5A200}">
      <dsp:nvSpPr>
        <dsp:cNvPr id="0" name=""/>
        <dsp:cNvSpPr/>
      </dsp:nvSpPr>
      <dsp:spPr>
        <a:xfrm>
          <a:off x="1" y="0"/>
          <a:ext cx="4464493" cy="151927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D33AA3-4AA0-49E3-A0C7-4DB217BB6BD4}">
      <dsp:nvSpPr>
        <dsp:cNvPr id="0" name=""/>
        <dsp:cNvSpPr/>
      </dsp:nvSpPr>
      <dsp:spPr>
        <a:xfrm>
          <a:off x="2234" y="455782"/>
          <a:ext cx="1074705" cy="607709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Cable Reaction</a:t>
          </a:r>
          <a:endParaRPr lang="en-GB" sz="1300" kern="1200" dirty="0"/>
        </a:p>
      </dsp:txBody>
      <dsp:txXfrm>
        <a:off x="31900" y="485448"/>
        <a:ext cx="1015373" cy="548377"/>
      </dsp:txXfrm>
    </dsp:sp>
    <dsp:sp modelId="{9420826E-51A8-4B5A-BDFB-12291EE59A34}">
      <dsp:nvSpPr>
        <dsp:cNvPr id="0" name=""/>
        <dsp:cNvSpPr/>
      </dsp:nvSpPr>
      <dsp:spPr>
        <a:xfrm>
          <a:off x="1130675" y="455782"/>
          <a:ext cx="1074705" cy="6077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Viscous Liquid</a:t>
          </a:r>
          <a:endParaRPr lang="en-GB" sz="1300" kern="1200" dirty="0"/>
        </a:p>
      </dsp:txBody>
      <dsp:txXfrm>
        <a:off x="1160341" y="485448"/>
        <a:ext cx="1015373" cy="548377"/>
      </dsp:txXfrm>
    </dsp:sp>
    <dsp:sp modelId="{D7E2B984-C8EA-4BFE-9CDB-3F3955306707}">
      <dsp:nvSpPr>
        <dsp:cNvPr id="0" name=""/>
        <dsp:cNvSpPr/>
      </dsp:nvSpPr>
      <dsp:spPr>
        <a:xfrm>
          <a:off x="2259115" y="455782"/>
          <a:ext cx="1074705" cy="6077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Viscoelastic Solid</a:t>
          </a:r>
          <a:endParaRPr lang="en-GB" sz="1300" kern="1200" dirty="0"/>
        </a:p>
      </dsp:txBody>
      <dsp:txXfrm>
        <a:off x="2288781" y="485448"/>
        <a:ext cx="1015373" cy="548377"/>
      </dsp:txXfrm>
    </dsp:sp>
    <dsp:sp modelId="{7092C699-BF39-4225-A459-EB35F0116ADA}">
      <dsp:nvSpPr>
        <dsp:cNvPr id="0" name=""/>
        <dsp:cNvSpPr/>
      </dsp:nvSpPr>
      <dsp:spPr>
        <a:xfrm>
          <a:off x="3387556" y="455782"/>
          <a:ext cx="1074705" cy="6077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Elastic Solid</a:t>
          </a:r>
          <a:endParaRPr lang="en-GB" sz="1300" kern="1200" dirty="0"/>
        </a:p>
      </dsp:txBody>
      <dsp:txXfrm>
        <a:off x="3417222" y="485448"/>
        <a:ext cx="1015373" cy="5483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057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Overestimation of the residual stress induced during the process can be eliminated only by considering the actual value of viscoelastic modulus evaluated at intermediate degrees of chemical conversion</a:t>
            </a:r>
          </a:p>
          <a:p>
            <a:endParaRPr lang="en-GB" dirty="0"/>
          </a:p>
          <a:p>
            <a:r>
              <a:rPr lang="en-GB" dirty="0"/>
              <a:t>Modelling of the modulus evolution is necessary for the analysis of both mechanical and non-mechanical loads developed during the manufacturing process, due to interactions between the tooling and the often complex material arrangement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068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600"/>
              </a:spcAft>
            </a:pPr>
            <a:r>
              <a:rPr lang="en-GB" sz="2900" dirty="0"/>
              <a:t>Resin shrinkage</a:t>
            </a:r>
          </a:p>
          <a:p>
            <a:pPr lvl="1" algn="l">
              <a:spcAft>
                <a:spcPts val="600"/>
              </a:spcAft>
            </a:pPr>
            <a:r>
              <a:rPr lang="en-GB" sz="2900" dirty="0"/>
              <a:t>CTE of the resin, and the un-reacted</a:t>
            </a:r>
            <a:br>
              <a:rPr lang="en-GB" sz="2900" dirty="0"/>
            </a:br>
            <a:r>
              <a:rPr lang="en-GB" sz="2900" dirty="0"/>
              <a:t>and reacted strands</a:t>
            </a:r>
          </a:p>
          <a:p>
            <a:pPr lvl="1" algn="l">
              <a:spcAft>
                <a:spcPts val="600"/>
              </a:spcAft>
            </a:pPr>
            <a:r>
              <a:rPr lang="en-GB" sz="2900" dirty="0"/>
              <a:t>Viscoelastic Modulus</a:t>
            </a:r>
            <a:endParaRPr lang="en-GB" sz="11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492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600"/>
              </a:spcAft>
            </a:pPr>
            <a:r>
              <a:rPr lang="en-GB" sz="2900" dirty="0"/>
              <a:t>Resin shrinkage</a:t>
            </a:r>
          </a:p>
          <a:p>
            <a:pPr lvl="1" algn="l">
              <a:spcAft>
                <a:spcPts val="600"/>
              </a:spcAft>
            </a:pPr>
            <a:r>
              <a:rPr lang="en-GB" sz="2900" dirty="0"/>
              <a:t>CTE of the resin, and the un-reacted</a:t>
            </a:r>
            <a:br>
              <a:rPr lang="en-GB" sz="2900" dirty="0"/>
            </a:br>
            <a:r>
              <a:rPr lang="en-GB" sz="2900" dirty="0"/>
              <a:t>and reacted strands</a:t>
            </a:r>
          </a:p>
          <a:p>
            <a:pPr lvl="1" algn="l">
              <a:spcAft>
                <a:spcPts val="600"/>
              </a:spcAft>
            </a:pPr>
            <a:r>
              <a:rPr lang="en-GB" sz="2900" dirty="0"/>
              <a:t>Viscoelastic Modulus</a:t>
            </a:r>
            <a:endParaRPr lang="en-GB" sz="11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00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Mechanical properties of the strand as a function of the temperature</a:t>
            </a:r>
          </a:p>
          <a:p>
            <a:r>
              <a:rPr lang="en-US" dirty="0"/>
              <a:t>Complex modulus as a function of transformation of the resin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300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EDMS_2714314                                Ó. Sacristán                                                    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EDMS_2714314                                Ó. Sacristán                                                    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al.archives-ouvertes.fr/hal-01005857/documen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ink.springer.com/content/pdf/10.1007/s11664-005-0248-5.pdf" TargetMode="External"/><Relationship Id="rId4" Type="http://schemas.openxmlformats.org/officeDocument/2006/relationships/hyperlink" Target="https://link.springer.com/content/pdf/10.1007/s11029-008-9009-x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02042-B761-4D55-8DA9-6587B43B2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427734"/>
            <a:ext cx="7200000" cy="888608"/>
          </a:xfrm>
        </p:spPr>
        <p:txBody>
          <a:bodyPr/>
          <a:lstStyle/>
          <a:p>
            <a:r>
              <a:rPr lang="en-US" dirty="0"/>
              <a:t>Cable Stack Compression:</a:t>
            </a:r>
            <a:br>
              <a:rPr lang="en-US" dirty="0"/>
            </a:br>
            <a:r>
              <a:rPr lang="en-US" dirty="0"/>
              <a:t>DIC Observation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3EDF49-41E7-49CB-B49A-CB8D25BD6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Óscar Sacristán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A87AB4-E5F0-4575-B2BF-53398D7DC2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461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FC5D0-3B67-D45B-7699-EA60C379B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Inputs from Thermal-Analysis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48947E-47E1-5B56-C806-63ADECD82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9273E5-54F0-0DF9-B28C-82AB978A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7C4B20CB-7A95-B05A-C417-A8B6D1F24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011" y="1493174"/>
            <a:ext cx="8131797" cy="270000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Study of the resin conversion-induced shrinkage + subsequent thermal contraction</a:t>
            </a:r>
          </a:p>
          <a:p>
            <a:pPr algn="l"/>
            <a:endParaRPr lang="en-GB" sz="12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8B65BD3-AB4A-A2C9-CB4E-8AD3714FC794}"/>
              </a:ext>
            </a:extLst>
          </p:cNvPr>
          <p:cNvGrpSpPr/>
          <p:nvPr/>
        </p:nvGrpSpPr>
        <p:grpSpPr>
          <a:xfrm>
            <a:off x="627011" y="783688"/>
            <a:ext cx="2304255" cy="607709"/>
            <a:chOff x="1130675" y="455782"/>
            <a:chExt cx="1074705" cy="607709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D510B752-64D1-0C16-0733-C90AD1BFE884}"/>
                </a:ext>
              </a:extLst>
            </p:cNvPr>
            <p:cNvSpPr/>
            <p:nvPr/>
          </p:nvSpPr>
          <p:spPr>
            <a:xfrm>
              <a:off x="1130675" y="455782"/>
              <a:ext cx="1074705" cy="60770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ctangle: Rounded Corners 6">
              <a:extLst>
                <a:ext uri="{FF2B5EF4-FFF2-40B4-BE49-F238E27FC236}">
                  <a16:creationId xmlns:a16="http://schemas.microsoft.com/office/drawing/2014/main" id="{E74587E9-87DD-9EC4-FD74-2C7DDFE56481}"/>
                </a:ext>
              </a:extLst>
            </p:cNvPr>
            <p:cNvSpPr txBox="1"/>
            <p:nvPr/>
          </p:nvSpPr>
          <p:spPr>
            <a:xfrm>
              <a:off x="1160341" y="485448"/>
              <a:ext cx="1015373" cy="5483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dirty="0"/>
                <a:t>Coil Impregnation</a:t>
              </a:r>
              <a:endParaRPr lang="en-GB" sz="1300" kern="120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773362AD-4CC7-2F7E-F216-271C01BF6931}"/>
              </a:ext>
            </a:extLst>
          </p:cNvPr>
          <p:cNvSpPr txBox="1"/>
          <p:nvPr/>
        </p:nvSpPr>
        <p:spPr>
          <a:xfrm>
            <a:off x="697584" y="1876447"/>
            <a:ext cx="7141457" cy="501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Wide variety of methods available [</a:t>
            </a:r>
            <a:r>
              <a:rPr lang="en-GB" sz="1200" dirty="0">
                <a:solidFill>
                  <a:schemeClr val="accent5"/>
                </a:solidFill>
                <a:hlinkClick r:id="rId3"/>
              </a:rPr>
              <a:t>Nawab2019</a:t>
            </a:r>
            <a:r>
              <a:rPr lang="en-GB" sz="1200" dirty="0">
                <a:solidFill>
                  <a:schemeClr val="accent5"/>
                </a:solidFill>
              </a:rPr>
              <a:t>]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Mandatory to fully understand beforehand the curing process of the resin (thorough DSC study)</a:t>
            </a:r>
          </a:p>
        </p:txBody>
      </p:sp>
      <p:sp>
        <p:nvSpPr>
          <p:cNvPr id="47" name="Content Placeholder 20">
            <a:extLst>
              <a:ext uri="{FF2B5EF4-FFF2-40B4-BE49-F238E27FC236}">
                <a16:creationId xmlns:a16="http://schemas.microsoft.com/office/drawing/2014/main" id="{054C3DAF-A219-4E34-302F-0218223184FF}"/>
              </a:ext>
            </a:extLst>
          </p:cNvPr>
          <p:cNvSpPr txBox="1">
            <a:spLocks/>
          </p:cNvSpPr>
          <p:nvPr/>
        </p:nvSpPr>
        <p:spPr>
          <a:xfrm>
            <a:off x="441181" y="2645251"/>
            <a:ext cx="2675914" cy="2700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200" b="1" dirty="0"/>
              <a:t>Dilatometry of partially cured samples [</a:t>
            </a:r>
            <a:r>
              <a:rPr lang="en-US" sz="1200" b="1" dirty="0">
                <a:hlinkClick r:id="rId4"/>
              </a:rPr>
              <a:t>Zarelli2008</a:t>
            </a:r>
            <a:r>
              <a:rPr lang="en-US" sz="1200" b="1" dirty="0"/>
              <a:t>]</a:t>
            </a:r>
          </a:p>
          <a:p>
            <a:pPr algn="l"/>
            <a:endParaRPr lang="en-GB" sz="10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DCA7D04-7933-1E21-D47C-D158BEAA8EFC}"/>
              </a:ext>
            </a:extLst>
          </p:cNvPr>
          <p:cNvSpPr txBox="1"/>
          <p:nvPr/>
        </p:nvSpPr>
        <p:spPr>
          <a:xfrm>
            <a:off x="350596" y="3027404"/>
            <a:ext cx="2592288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US" sz="1200" dirty="0">
                <a:solidFill>
                  <a:schemeClr val="accent5"/>
                </a:solidFill>
              </a:rPr>
              <a:t>Most practical from the thermal analysis point of view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US" sz="1200" dirty="0">
                <a:solidFill>
                  <a:schemeClr val="accent5"/>
                </a:solidFill>
              </a:rPr>
              <a:t>F</a:t>
            </a:r>
            <a:r>
              <a:rPr lang="en-GB" sz="1200" dirty="0" err="1">
                <a:solidFill>
                  <a:schemeClr val="accent5"/>
                </a:solidFill>
              </a:rPr>
              <a:t>easibility</a:t>
            </a:r>
            <a:r>
              <a:rPr lang="en-GB" sz="1200" dirty="0">
                <a:solidFill>
                  <a:schemeClr val="accent5"/>
                </a:solidFill>
              </a:rPr>
              <a:t> of the production of the samples to be confirmed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Needs absolutely to be paired with DSC measurements of the curing degree</a:t>
            </a:r>
          </a:p>
        </p:txBody>
      </p:sp>
      <p:sp>
        <p:nvSpPr>
          <p:cNvPr id="49" name="Content Placeholder 20">
            <a:extLst>
              <a:ext uri="{FF2B5EF4-FFF2-40B4-BE49-F238E27FC236}">
                <a16:creationId xmlns:a16="http://schemas.microsoft.com/office/drawing/2014/main" id="{F4E1591B-A6E6-6FBB-9863-4603B006B32C}"/>
              </a:ext>
            </a:extLst>
          </p:cNvPr>
          <p:cNvSpPr txBox="1">
            <a:spLocks/>
          </p:cNvSpPr>
          <p:nvPr/>
        </p:nvSpPr>
        <p:spPr>
          <a:xfrm>
            <a:off x="3339983" y="2645251"/>
            <a:ext cx="2675914" cy="2700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200" b="1" dirty="0"/>
              <a:t>Dilatometry/TMA of sandwiched resin [</a:t>
            </a:r>
            <a:r>
              <a:rPr lang="en-US" sz="1200" b="1" dirty="0">
                <a:hlinkClick r:id="rId5"/>
              </a:rPr>
              <a:t>Yu2005</a:t>
            </a:r>
            <a:r>
              <a:rPr lang="en-US" sz="1200" b="1" dirty="0"/>
              <a:t>]</a:t>
            </a:r>
          </a:p>
          <a:p>
            <a:pPr algn="l"/>
            <a:endParaRPr lang="en-GB" sz="10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8AD27EE-1CBA-B336-3C3A-3617CC0CFD97}"/>
              </a:ext>
            </a:extLst>
          </p:cNvPr>
          <p:cNvSpPr txBox="1"/>
          <p:nvPr/>
        </p:nvSpPr>
        <p:spPr>
          <a:xfrm>
            <a:off x="3249398" y="3027404"/>
            <a:ext cx="2592288" cy="7971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Resin analysis from virgin state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A few milligrams of resin. Sensibility?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E197580-19E0-03D5-1A72-9F653AA6142C}"/>
              </a:ext>
            </a:extLst>
          </p:cNvPr>
          <p:cNvSpPr/>
          <p:nvPr/>
        </p:nvSpPr>
        <p:spPr>
          <a:xfrm>
            <a:off x="4644008" y="4020784"/>
            <a:ext cx="194434" cy="70605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7DFE15F-ACAC-C5F5-1293-75C25192C5AB}"/>
              </a:ext>
            </a:extLst>
          </p:cNvPr>
          <p:cNvSpPr/>
          <p:nvPr/>
        </p:nvSpPr>
        <p:spPr>
          <a:xfrm>
            <a:off x="4920546" y="4020784"/>
            <a:ext cx="194434" cy="70605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2485435-2AD6-826D-227A-D67B7744E450}"/>
              </a:ext>
            </a:extLst>
          </p:cNvPr>
          <p:cNvSpPr/>
          <p:nvPr/>
        </p:nvSpPr>
        <p:spPr>
          <a:xfrm>
            <a:off x="4838442" y="4020783"/>
            <a:ext cx="110665" cy="70605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81726F7-E574-EDE4-88E2-75082B424FD4}"/>
              </a:ext>
            </a:extLst>
          </p:cNvPr>
          <p:cNvSpPr/>
          <p:nvPr/>
        </p:nvSpPr>
        <p:spPr>
          <a:xfrm>
            <a:off x="5117962" y="3829213"/>
            <a:ext cx="96632" cy="10904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BAD6CA1-D282-BB0F-BAB8-6BCC9D262B11}"/>
              </a:ext>
            </a:extLst>
          </p:cNvPr>
          <p:cNvSpPr/>
          <p:nvPr/>
        </p:nvSpPr>
        <p:spPr>
          <a:xfrm>
            <a:off x="3923928" y="4265196"/>
            <a:ext cx="72008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70D03C8-97DA-892D-F9AC-F42DFCB22E8A}"/>
              </a:ext>
            </a:extLst>
          </p:cNvPr>
          <p:cNvSpPr txBox="1"/>
          <p:nvPr/>
        </p:nvSpPr>
        <p:spPr>
          <a:xfrm>
            <a:off x="3841918" y="4065141"/>
            <a:ext cx="59001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schemeClr val="accent5"/>
                </a:solidFill>
              </a:rPr>
              <a:t>Pushrod</a:t>
            </a:r>
            <a:endParaRPr lang="en-GB" sz="7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459AE4A-8E46-C48E-99DB-68C9237744CE}"/>
              </a:ext>
            </a:extLst>
          </p:cNvPr>
          <p:cNvSpPr txBox="1"/>
          <p:nvPr/>
        </p:nvSpPr>
        <p:spPr>
          <a:xfrm>
            <a:off x="4654098" y="3632028"/>
            <a:ext cx="590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schemeClr val="accent5"/>
                </a:solidFill>
              </a:rPr>
              <a:t>Al2O3 Slides</a:t>
            </a:r>
            <a:endParaRPr lang="en-GB" sz="700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34CAFAB-637A-7E54-03F7-04D461EF7D1A}"/>
              </a:ext>
            </a:extLst>
          </p:cNvPr>
          <p:cNvCxnSpPr>
            <a:cxnSpLocks/>
          </p:cNvCxnSpPr>
          <p:nvPr/>
        </p:nvCxnSpPr>
        <p:spPr>
          <a:xfrm flipH="1">
            <a:off x="4806315" y="3886200"/>
            <a:ext cx="29845" cy="10668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18797A8-2F38-C246-868E-19774A15AEF5}"/>
              </a:ext>
            </a:extLst>
          </p:cNvPr>
          <p:cNvCxnSpPr>
            <a:cxnSpLocks/>
          </p:cNvCxnSpPr>
          <p:nvPr/>
        </p:nvCxnSpPr>
        <p:spPr>
          <a:xfrm>
            <a:off x="4907737" y="3890144"/>
            <a:ext cx="56693" cy="102736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7104F79-E0EA-6D28-228C-DEF974DE60FC}"/>
              </a:ext>
            </a:extLst>
          </p:cNvPr>
          <p:cNvSpPr txBox="1"/>
          <p:nvPr/>
        </p:nvSpPr>
        <p:spPr>
          <a:xfrm>
            <a:off x="6829176" y="4597549"/>
            <a:ext cx="59001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schemeClr val="accent5"/>
                </a:solidFill>
              </a:rPr>
              <a:t>Resin</a:t>
            </a:r>
            <a:endParaRPr lang="en-GB" sz="700" dirty="0"/>
          </a:p>
        </p:txBody>
      </p:sp>
      <p:sp>
        <p:nvSpPr>
          <p:cNvPr id="77" name="Content Placeholder 20">
            <a:extLst>
              <a:ext uri="{FF2B5EF4-FFF2-40B4-BE49-F238E27FC236}">
                <a16:creationId xmlns:a16="http://schemas.microsoft.com/office/drawing/2014/main" id="{646C1F86-D2F5-8427-C462-0FD270453314}"/>
              </a:ext>
            </a:extLst>
          </p:cNvPr>
          <p:cNvSpPr txBox="1">
            <a:spLocks/>
          </p:cNvSpPr>
          <p:nvPr/>
        </p:nvSpPr>
        <p:spPr>
          <a:xfrm>
            <a:off x="6190886" y="2645251"/>
            <a:ext cx="2675914" cy="2700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200" b="1" dirty="0"/>
              <a:t>Dilatometry from liquid inside a container</a:t>
            </a:r>
          </a:p>
          <a:p>
            <a:pPr algn="l"/>
            <a:endParaRPr lang="en-GB" sz="105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14A7333-0ED6-0BB5-F755-F53E9857D75E}"/>
              </a:ext>
            </a:extLst>
          </p:cNvPr>
          <p:cNvSpPr txBox="1"/>
          <p:nvPr/>
        </p:nvSpPr>
        <p:spPr>
          <a:xfrm>
            <a:off x="6117490" y="3027404"/>
            <a:ext cx="2675914" cy="911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Completely novel approach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Use of a demoulding agent to prevent sample/container bond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Friction issues?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E02045B-AC7A-19D4-939C-06A250167B29}"/>
              </a:ext>
            </a:extLst>
          </p:cNvPr>
          <p:cNvSpPr/>
          <p:nvPr/>
        </p:nvSpPr>
        <p:spPr>
          <a:xfrm>
            <a:off x="6787038" y="4087009"/>
            <a:ext cx="1368236" cy="447555"/>
          </a:xfrm>
          <a:prstGeom prst="rect">
            <a:avLst/>
          </a:prstGeom>
          <a:pattFill prst="wdUp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88E874F-B124-6522-FE1B-E23F110DE484}"/>
              </a:ext>
            </a:extLst>
          </p:cNvPr>
          <p:cNvSpPr/>
          <p:nvPr/>
        </p:nvSpPr>
        <p:spPr>
          <a:xfrm>
            <a:off x="8272419" y="3761717"/>
            <a:ext cx="96632" cy="10904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519EEC2-6C20-0ACA-6009-4FBD849D4C00}"/>
              </a:ext>
            </a:extLst>
          </p:cNvPr>
          <p:cNvSpPr/>
          <p:nvPr/>
        </p:nvSpPr>
        <p:spPr>
          <a:xfrm flipV="1">
            <a:off x="6945056" y="4179481"/>
            <a:ext cx="1067782" cy="2626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AFDA1C6-946D-29DA-CB82-9D9325440976}"/>
              </a:ext>
            </a:extLst>
          </p:cNvPr>
          <p:cNvSpPr/>
          <p:nvPr/>
        </p:nvSpPr>
        <p:spPr>
          <a:xfrm>
            <a:off x="6687424" y="4183380"/>
            <a:ext cx="260176" cy="256540"/>
          </a:xfrm>
          <a:prstGeom prst="rect">
            <a:avLst/>
          </a:prstGeom>
          <a:pattFill prst="wdDn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57DB8FD7-72E8-2917-A55E-30BA4728B403}"/>
              </a:ext>
            </a:extLst>
          </p:cNvPr>
          <p:cNvSpPr/>
          <p:nvPr/>
        </p:nvSpPr>
        <p:spPr>
          <a:xfrm>
            <a:off x="8013426" y="4183380"/>
            <a:ext cx="260176" cy="256540"/>
          </a:xfrm>
          <a:prstGeom prst="rect">
            <a:avLst/>
          </a:prstGeom>
          <a:pattFill prst="wdDn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C9EC14A-230F-F061-4087-EED58CD4C320}"/>
              </a:ext>
            </a:extLst>
          </p:cNvPr>
          <p:cNvSpPr/>
          <p:nvPr/>
        </p:nvSpPr>
        <p:spPr>
          <a:xfrm>
            <a:off x="5966309" y="4225905"/>
            <a:ext cx="72008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021F28C-E0D0-DF3E-B2CE-419C9C5B9E0F}"/>
              </a:ext>
            </a:extLst>
          </p:cNvPr>
          <p:cNvSpPr txBox="1"/>
          <p:nvPr/>
        </p:nvSpPr>
        <p:spPr>
          <a:xfrm>
            <a:off x="5884299" y="4025850"/>
            <a:ext cx="59001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schemeClr val="accent5"/>
                </a:solidFill>
              </a:rPr>
              <a:t>Pushrod</a:t>
            </a:r>
            <a:endParaRPr lang="en-GB" sz="700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712B459-65C4-BB67-23DB-AFA582692B95}"/>
              </a:ext>
            </a:extLst>
          </p:cNvPr>
          <p:cNvCxnSpPr>
            <a:cxnSpLocks/>
          </p:cNvCxnSpPr>
          <p:nvPr/>
        </p:nvCxnSpPr>
        <p:spPr>
          <a:xfrm flipH="1">
            <a:off x="7040365" y="4340352"/>
            <a:ext cx="85859" cy="30535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0B16AD8A-BAEE-712B-1B80-90E0ABD3F428}"/>
              </a:ext>
            </a:extLst>
          </p:cNvPr>
          <p:cNvSpPr txBox="1"/>
          <p:nvPr/>
        </p:nvSpPr>
        <p:spPr>
          <a:xfrm>
            <a:off x="7249024" y="4627678"/>
            <a:ext cx="59001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schemeClr val="accent5"/>
                </a:solidFill>
              </a:rPr>
              <a:t>Container</a:t>
            </a:r>
            <a:endParaRPr lang="en-GB" sz="700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A39481B-7D57-3D7B-7B36-8AB76F0EB7FE}"/>
              </a:ext>
            </a:extLst>
          </p:cNvPr>
          <p:cNvCxnSpPr>
            <a:cxnSpLocks/>
          </p:cNvCxnSpPr>
          <p:nvPr/>
        </p:nvCxnSpPr>
        <p:spPr>
          <a:xfrm flipH="1">
            <a:off x="7460213" y="4518426"/>
            <a:ext cx="178497" cy="157412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1BB0B21B-F0C5-137B-6296-8189AB0AAEE5}"/>
              </a:ext>
            </a:extLst>
          </p:cNvPr>
          <p:cNvSpPr txBox="1"/>
          <p:nvPr/>
        </p:nvSpPr>
        <p:spPr>
          <a:xfrm>
            <a:off x="7011238" y="3884365"/>
            <a:ext cx="10021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schemeClr val="accent5"/>
                </a:solidFill>
              </a:rPr>
              <a:t>Adjusted Contact</a:t>
            </a:r>
            <a:endParaRPr lang="en-GB" sz="700" dirty="0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A123C56-D2F9-E1AB-9861-541EA46D2889}"/>
              </a:ext>
            </a:extLst>
          </p:cNvPr>
          <p:cNvCxnSpPr>
            <a:cxnSpLocks/>
          </p:cNvCxnSpPr>
          <p:nvPr/>
        </p:nvCxnSpPr>
        <p:spPr>
          <a:xfrm flipH="1" flipV="1">
            <a:off x="7690986" y="4054772"/>
            <a:ext cx="362688" cy="110396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204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CA505-21BB-6F6F-4760-2A693394C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B80AA-BD31-711F-1C9E-D4923E053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208472" cy="3680222"/>
          </a:xfrm>
        </p:spPr>
        <p:txBody>
          <a:bodyPr>
            <a:normAutofit/>
          </a:bodyPr>
          <a:lstStyle/>
          <a:p>
            <a:pPr algn="l"/>
            <a:r>
              <a:rPr lang="en-US" sz="1800" dirty="0"/>
              <a:t>Reaction + impregnation processes are very complex processes to understand and model</a:t>
            </a:r>
          </a:p>
          <a:p>
            <a:pPr algn="l"/>
            <a:r>
              <a:rPr lang="en-US" sz="1800" dirty="0"/>
              <a:t>This presentation proposes a few actions from the thermal analysis standpoint to gain knowledge in the short term</a:t>
            </a:r>
          </a:p>
          <a:p>
            <a:pPr algn="l"/>
            <a:r>
              <a:rPr lang="en-US" sz="1800" dirty="0"/>
              <a:t>Modelling the process in order to gain a comprehensive understanding of it demands </a:t>
            </a:r>
            <a:r>
              <a:rPr lang="en-GB" sz="1800" dirty="0"/>
              <a:t>pooling expertise in physical modelling, polymer science, thermo-mechanical analysis as well as the determination of other more advanced properties</a:t>
            </a:r>
          </a:p>
          <a:p>
            <a:pPr algn="l"/>
            <a:endParaRPr lang="en-GB" sz="1800" dirty="0"/>
          </a:p>
          <a:p>
            <a:pPr algn="l"/>
            <a:endParaRPr lang="en-GB" sz="1600" dirty="0"/>
          </a:p>
          <a:p>
            <a:pPr algn="l"/>
            <a:r>
              <a:rPr lang="en-GB" sz="1800" dirty="0"/>
              <a:t>This next step would necessarily involve a thorough study on testing methods in order to guarantee useful results</a:t>
            </a:r>
          </a:p>
          <a:p>
            <a:pPr algn="l"/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BE7297-FCFF-7BC0-C036-322EAD756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790059-EB29-EF11-E7ED-8BC6E4057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47ABBA-795B-E334-ACBD-B944D514ABE8}"/>
              </a:ext>
            </a:extLst>
          </p:cNvPr>
          <p:cNvSpPr txBox="1"/>
          <p:nvPr/>
        </p:nvSpPr>
        <p:spPr>
          <a:xfrm>
            <a:off x="2123728" y="3115399"/>
            <a:ext cx="4963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dirty="0">
                <a:solidFill>
                  <a:schemeClr val="accent5"/>
                </a:solidFill>
              </a:rPr>
              <a:t>Mechanical properties of the strand as a function of the temperature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dirty="0">
                <a:solidFill>
                  <a:schemeClr val="accent5"/>
                </a:solidFill>
              </a:rPr>
              <a:t>Complex modulus as a function of transformation of the resin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dirty="0" err="1">
                <a:solidFill>
                  <a:schemeClr val="accent5"/>
                </a:solidFill>
              </a:rPr>
              <a:t>etc</a:t>
            </a:r>
            <a:endParaRPr lang="en-GB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584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4A8C0-E12B-487E-88C8-EE9EA3E62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 Up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BB9377-D3D8-42B0-8A39-95FC596C8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AAF80-0D03-4F6C-A28D-F9A40A704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75D333-2CCE-4972-9E53-33B080F54803}"/>
              </a:ext>
            </a:extLst>
          </p:cNvPr>
          <p:cNvSpPr txBox="1"/>
          <p:nvPr/>
        </p:nvSpPr>
        <p:spPr>
          <a:xfrm>
            <a:off x="2987824" y="818687"/>
            <a:ext cx="5760640" cy="444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Zwick/</a:t>
            </a:r>
            <a:r>
              <a:rPr lang="en-GB" sz="1600" dirty="0" err="1">
                <a:solidFill>
                  <a:schemeClr val="accent5"/>
                </a:solidFill>
              </a:rPr>
              <a:t>Roell</a:t>
            </a:r>
            <a:r>
              <a:rPr lang="en-GB" sz="1600" dirty="0">
                <a:solidFill>
                  <a:schemeClr val="accent5"/>
                </a:solidFill>
              </a:rPr>
              <a:t> Z400 universal testing machine with a Class 0.5 400 </a:t>
            </a:r>
            <a:r>
              <a:rPr lang="en-GB" sz="1600" dirty="0" err="1">
                <a:solidFill>
                  <a:schemeClr val="accent5"/>
                </a:solidFill>
              </a:rPr>
              <a:t>kN</a:t>
            </a:r>
            <a:r>
              <a:rPr lang="en-GB" sz="1600" dirty="0">
                <a:solidFill>
                  <a:schemeClr val="accent5"/>
                </a:solidFill>
              </a:rPr>
              <a:t> load-cell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DANTEC Q400 3D Digital Image Correlation (DIC)</a:t>
            </a: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</a:pPr>
            <a:r>
              <a:rPr lang="es-ES_tradnl" sz="800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Cameras: 1x Manta MG-505B (2D)</a:t>
            </a:r>
            <a:endParaRPr lang="en-GB" sz="800" dirty="0">
              <a:solidFill>
                <a:srgbClr val="5A5A5A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Resolution: 2452*2056 pixels</a:t>
            </a:r>
            <a:endParaRPr lang="en-GB" sz="800" dirty="0">
              <a:solidFill>
                <a:srgbClr val="5A5A5A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Lenses: Ricoh FL-CC5028-5M with 5 m extension tubes</a:t>
            </a:r>
            <a:endParaRPr lang="en-GB" sz="800" dirty="0">
              <a:solidFill>
                <a:srgbClr val="5A5A5A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Focal Length: 28 mm</a:t>
            </a:r>
            <a:endParaRPr lang="en-GB" sz="800" dirty="0">
              <a:solidFill>
                <a:srgbClr val="5A5A5A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Aperture: f8</a:t>
            </a:r>
            <a:endParaRPr lang="en-GB" sz="800" dirty="0">
              <a:solidFill>
                <a:srgbClr val="5A5A5A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Field of View: ≈ 20*20 mm</a:t>
            </a:r>
            <a:endParaRPr lang="en-GB" sz="800" dirty="0">
              <a:solidFill>
                <a:srgbClr val="5A5A5A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Facet size: 17 pixel</a:t>
            </a:r>
            <a:endParaRPr lang="en-GB" sz="800" dirty="0">
              <a:solidFill>
                <a:srgbClr val="5A5A5A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Grid Spacing: 13 pixel (42% overlap)</a:t>
            </a:r>
            <a:endParaRPr lang="en-GB" sz="800" dirty="0">
              <a:solidFill>
                <a:srgbClr val="5A5A5A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880110" lvl="1" indent="-1714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Sampling Frequency: 1 Hz</a:t>
            </a:r>
            <a:endParaRPr lang="en-GB" sz="800" dirty="0">
              <a:solidFill>
                <a:srgbClr val="5A5A5A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Load-train as depicted in left figure</a:t>
            </a:r>
          </a:p>
          <a:p>
            <a:pPr marL="880110" marR="0" lvl="1" indent="-1714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  <a:defRPr/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</a:rPr>
              <a:t>Absence of rotule in the compression fixture</a:t>
            </a:r>
          </a:p>
          <a:p>
            <a:pPr marL="880110" marR="0" lvl="1" indent="-1714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  <a:defRPr/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</a:rPr>
              <a:t>Non controlled planarity of the planarity and roughness of the bearing surfaces</a:t>
            </a:r>
          </a:p>
          <a:p>
            <a:pPr marL="880110" marR="0" lvl="1" indent="-1714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  <a:defRPr/>
            </a:pPr>
            <a:r>
              <a:rPr lang="en-US" sz="800" dirty="0">
                <a:solidFill>
                  <a:srgbClr val="5A5A5A"/>
                </a:solidFill>
                <a:latin typeface="Arial" panose="020B0604020202020204" pitchFamily="34" charset="0"/>
              </a:rPr>
              <a:t>This hinders the validity of the results, which represent a qualitative indication of the behavior of the system</a:t>
            </a:r>
            <a:endParaRPr lang="en-GB" sz="800" dirty="0">
              <a:solidFill>
                <a:srgbClr val="5A5A5A"/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Test protocol</a:t>
            </a: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  <a:defRPr/>
            </a:pPr>
            <a:r>
              <a:rPr lang="en-GB" sz="800" dirty="0">
                <a:solidFill>
                  <a:srgbClr val="5A5A5A"/>
                </a:solidFill>
                <a:latin typeface="Arial" panose="020B0604020202020204" pitchFamily="34" charset="0"/>
              </a:rPr>
              <a:t>5 MPa Preload → Ramp to 120 MPa at 3 MPa/s →120 MPa Hold 10 s → Ramp to 5 MPa at 3 MPa/s</a:t>
            </a: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  <a:defRPr/>
            </a:pPr>
            <a:r>
              <a:rPr lang="en-GB" sz="800" dirty="0">
                <a:solidFill>
                  <a:srgbClr val="5A5A5A"/>
                </a:solidFill>
                <a:latin typeface="Arial" panose="020B0604020202020204" pitchFamily="34" charset="0"/>
              </a:rPr>
              <a:t>All the colormaps in the next slides depict the situation at 120 MPa hold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Tested material</a:t>
            </a:r>
          </a:p>
          <a:p>
            <a:pPr marL="880110" lvl="1" indent="-171450" algn="just">
              <a:buFont typeface="Wingdings" panose="05000000000000000000" pitchFamily="2" charset="2"/>
              <a:buChar char="§"/>
              <a:tabLst>
                <a:tab pos="457200" algn="l"/>
                <a:tab pos="457200" algn="l"/>
              </a:tabLst>
              <a:defRPr/>
            </a:pPr>
            <a:r>
              <a:rPr lang="en-GB" sz="800" dirty="0">
                <a:solidFill>
                  <a:srgbClr val="5A5A5A"/>
                </a:solidFill>
                <a:latin typeface="Arial" panose="020B0604020202020204" pitchFamily="34" charset="0"/>
              </a:rPr>
              <a:t>Cable stack as described in EDMS 1851937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EA89E-8681-4B7F-9F96-82E4F234AA1A}"/>
              </a:ext>
            </a:extLst>
          </p:cNvPr>
          <p:cNvSpPr txBox="1"/>
          <p:nvPr/>
        </p:nvSpPr>
        <p:spPr>
          <a:xfrm>
            <a:off x="423537" y="4044415"/>
            <a:ext cx="220752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/>
              <a:t>Load train used during the test</a:t>
            </a:r>
          </a:p>
        </p:txBody>
      </p:sp>
      <p:pic>
        <p:nvPicPr>
          <p:cNvPr id="1026" name="Picture 5">
            <a:extLst>
              <a:ext uri="{FF2B5EF4-FFF2-40B4-BE49-F238E27FC236}">
                <a16:creationId xmlns:a16="http://schemas.microsoft.com/office/drawing/2014/main" id="{69257D52-17BD-5791-223A-1FD299779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01" y="420878"/>
            <a:ext cx="2207528" cy="358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813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4A8C0-E12B-487E-88C8-EE9EA3E62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BB9377-D3D8-42B0-8A39-95FC596C8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AAF80-0D03-4F6C-A28D-F9A40A704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5DED734-8646-4F08-BC39-2D06D8383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492896" y="5449305"/>
            <a:ext cx="7920000" cy="368022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EA89E-8681-4B7F-9F96-82E4F234AA1A}"/>
              </a:ext>
            </a:extLst>
          </p:cNvPr>
          <p:cNvSpPr txBox="1"/>
          <p:nvPr/>
        </p:nvSpPr>
        <p:spPr>
          <a:xfrm>
            <a:off x="502584" y="782062"/>
            <a:ext cx="39974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Displacement Quiver Rigid Body Motion Removed (RBMR)</a:t>
            </a:r>
            <a:endParaRPr lang="en-GB" sz="105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70320C-5FF6-4FCE-B9E5-311F8180CBEE}"/>
              </a:ext>
            </a:extLst>
          </p:cNvPr>
          <p:cNvSpPr txBox="1"/>
          <p:nvPr/>
        </p:nvSpPr>
        <p:spPr>
          <a:xfrm>
            <a:off x="4771629" y="771550"/>
            <a:ext cx="368490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Displacement Grid (x80)</a:t>
            </a:r>
            <a:endParaRPr lang="en-GB" sz="1050" b="1" dirty="0"/>
          </a:p>
        </p:txBody>
      </p:sp>
      <p:pic>
        <p:nvPicPr>
          <p:cNvPr id="2050" name="Picture 4" descr="Chart&#10;&#10;Description automatically generated">
            <a:extLst>
              <a:ext uri="{FF2B5EF4-FFF2-40B4-BE49-F238E27FC236}">
                <a16:creationId xmlns:a16="http://schemas.microsoft.com/office/drawing/2014/main" id="{0D8D9A43-FE8E-A039-A3FD-8CE016711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61" y="1098692"/>
            <a:ext cx="4115223" cy="30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812EFF-A65C-76AB-6129-07F7089EFD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56" r="24470"/>
          <a:stretch/>
        </p:blipFill>
        <p:spPr>
          <a:xfrm>
            <a:off x="5026564" y="1098629"/>
            <a:ext cx="3660236" cy="306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9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4A8C0-E12B-487E-88C8-EE9EA3E62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BB9377-D3D8-42B0-8A39-95FC596C8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AAF80-0D03-4F6C-A28D-F9A40A704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EA89E-8681-4B7F-9F96-82E4F234AA1A}"/>
              </a:ext>
            </a:extLst>
          </p:cNvPr>
          <p:cNvSpPr txBox="1"/>
          <p:nvPr/>
        </p:nvSpPr>
        <p:spPr>
          <a:xfrm>
            <a:off x="683568" y="908917"/>
            <a:ext cx="381642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r>
              <a:rPr lang="en-GB" sz="1050" b="1" dirty="0">
                <a:latin typeface="Arial" panose="020B0604020202020204" pitchFamily="34" charset="0"/>
                <a:cs typeface="Times New Roman" panose="02020603050405020304" pitchFamily="18" charset="0"/>
              </a:rPr>
              <a:t> Normal Strain</a:t>
            </a:r>
            <a:endParaRPr lang="en-GB" sz="105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70320C-5FF6-4FCE-B9E5-311F8180CBEE}"/>
              </a:ext>
            </a:extLst>
          </p:cNvPr>
          <p:cNvSpPr txBox="1"/>
          <p:nvPr/>
        </p:nvSpPr>
        <p:spPr>
          <a:xfrm>
            <a:off x="5072025" y="908917"/>
            <a:ext cx="381642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 Normal Strain</a:t>
            </a:r>
            <a:endParaRPr lang="en-GB" sz="1050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05C88AD-ACEC-87D7-E21B-318FCA3BB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96916"/>
            <a:ext cx="3816424" cy="30255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B30BEFD-1AC1-E81F-6340-9B5063D2D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26" y="1296916"/>
            <a:ext cx="3816424" cy="302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29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4A8C0-E12B-487E-88C8-EE9EA3E62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BB9377-D3D8-42B0-8A39-95FC596C8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AAF80-0D03-4F6C-A28D-F9A40A704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EA89E-8681-4B7F-9F96-82E4F234AA1A}"/>
              </a:ext>
            </a:extLst>
          </p:cNvPr>
          <p:cNvSpPr txBox="1"/>
          <p:nvPr/>
        </p:nvSpPr>
        <p:spPr>
          <a:xfrm>
            <a:off x="538097" y="908917"/>
            <a:ext cx="368490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r>
              <a:rPr lang="en-GB" sz="1050" b="1" dirty="0">
                <a:latin typeface="Arial" panose="020B0604020202020204" pitchFamily="34" charset="0"/>
                <a:cs typeface="Times New Roman" panose="02020603050405020304" pitchFamily="18" charset="0"/>
              </a:rPr>
              <a:t> Normal Strain (Measurement)</a:t>
            </a:r>
            <a:endParaRPr lang="en-GB" sz="105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70320C-5FF6-4FCE-B9E5-311F8180CBEE}"/>
              </a:ext>
            </a:extLst>
          </p:cNvPr>
          <p:cNvSpPr txBox="1"/>
          <p:nvPr/>
        </p:nvSpPr>
        <p:spPr>
          <a:xfrm>
            <a:off x="4771629" y="908917"/>
            <a:ext cx="368490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r>
              <a:rPr lang="en-GB" sz="1050" b="1" dirty="0">
                <a:latin typeface="Arial" panose="020B0604020202020204" pitchFamily="34" charset="0"/>
                <a:cs typeface="Times New Roman" panose="02020603050405020304" pitchFamily="18" charset="0"/>
              </a:rPr>
              <a:t> Normal Strain (FEM)</a:t>
            </a:r>
            <a:endParaRPr lang="en-GB" sz="1050" b="1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DCC2D85F-3AB0-7279-E9A4-3CBC3D9FC2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" r="19545"/>
          <a:stretch/>
        </p:blipFill>
        <p:spPr bwMode="auto">
          <a:xfrm>
            <a:off x="5292128" y="1285875"/>
            <a:ext cx="322180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E435C4-0819-58E7-50B3-E0BFDB7F7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285875"/>
            <a:ext cx="3849264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850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4A8C0-E12B-487E-88C8-EE9EA3E62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78" y="256830"/>
            <a:ext cx="3887992" cy="540000"/>
          </a:xfrm>
        </p:spPr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BB9377-D3D8-42B0-8A39-95FC596C8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AAF80-0D03-4F6C-A28D-F9A40A704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70320C-5FF6-4FCE-B9E5-311F8180CBEE}"/>
              </a:ext>
            </a:extLst>
          </p:cNvPr>
          <p:cNvSpPr txBox="1"/>
          <p:nvPr/>
        </p:nvSpPr>
        <p:spPr>
          <a:xfrm>
            <a:off x="678521" y="877674"/>
            <a:ext cx="40931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XY Shear Strain</a:t>
            </a:r>
            <a:endParaRPr lang="en-GB" sz="105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86C55A-3E7A-CC61-A2B0-5408FF6C1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522" y="1174601"/>
            <a:ext cx="4093107" cy="3172069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BD6BA013-7EE4-7588-1E55-66409637C2DB}"/>
              </a:ext>
            </a:extLst>
          </p:cNvPr>
          <p:cNvSpPr txBox="1">
            <a:spLocks/>
          </p:cNvSpPr>
          <p:nvPr/>
        </p:nvSpPr>
        <p:spPr>
          <a:xfrm>
            <a:off x="5152432" y="259224"/>
            <a:ext cx="3744416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DA6F81D-449E-FBA9-7BCB-CEFBA82DC115}"/>
              </a:ext>
            </a:extLst>
          </p:cNvPr>
          <p:cNvSpPr txBox="1">
            <a:spLocks/>
          </p:cNvSpPr>
          <p:nvPr/>
        </p:nvSpPr>
        <p:spPr>
          <a:xfrm>
            <a:off x="5003244" y="1131590"/>
            <a:ext cx="3682792" cy="34737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GB" sz="1400" dirty="0"/>
              <a:t>Despite the deficiencies in the test set-up, feasibility of the study of the strain distribution inside the coils with this technique is demonstrated</a:t>
            </a:r>
          </a:p>
          <a:p>
            <a:pPr algn="just">
              <a:spcAft>
                <a:spcPts val="600"/>
              </a:spcAft>
            </a:pPr>
            <a:r>
              <a:rPr lang="en-GB" sz="1400" dirty="0"/>
              <a:t>The </a:t>
            </a:r>
            <a:r>
              <a:rPr lang="en-GB" sz="1400" dirty="0" err="1"/>
              <a:t>the</a:t>
            </a:r>
            <a:r>
              <a:rPr lang="en-GB" sz="1400" dirty="0"/>
              <a:t> obtained data match reasonably well models developed under 11T mock up study</a:t>
            </a:r>
          </a:p>
          <a:p>
            <a:pPr algn="just">
              <a:spcAft>
                <a:spcPts val="600"/>
              </a:spcAft>
            </a:pPr>
            <a:r>
              <a:rPr lang="en-GB" sz="1400" dirty="0"/>
              <a:t>A quantitative assessment of the </a:t>
            </a:r>
            <a:r>
              <a:rPr lang="en-GB" sz="1400" dirty="0" err="1"/>
              <a:t>behavior</a:t>
            </a:r>
            <a:r>
              <a:rPr lang="en-GB" sz="1400" dirty="0"/>
              <a:t> demands the manufacturing of a dedicated set-up, better preparation, etc.</a:t>
            </a:r>
          </a:p>
          <a:p>
            <a:pPr algn="just">
              <a:spcAft>
                <a:spcPts val="600"/>
              </a:spcAft>
            </a:pPr>
            <a:r>
              <a:rPr lang="en-GB" sz="1400" dirty="0"/>
              <a:t>In weeks time we will gain in special  resolution with more adequate lenses</a:t>
            </a:r>
          </a:p>
          <a:p>
            <a:pPr algn="just">
              <a:spcAft>
                <a:spcPts val="600"/>
              </a:spcAft>
            </a:pP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646119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B0CB-B6F7-0831-60A8-B42739682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Additional Discussion on Coils Reaction/Impregnation</a:t>
            </a:r>
            <a:endParaRPr lang="en-GB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041FE4-6C3F-A9A1-CC7D-F43A6C24F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00C3-8D0E-A98B-EAF5-86EC04683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96A2C1-AB26-9E8C-C137-939529954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413" y="1203598"/>
            <a:ext cx="2304587" cy="29927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6014D6-3693-CE0B-76C7-D9FA7F109D39}"/>
              </a:ext>
            </a:extLst>
          </p:cNvPr>
          <p:cNvSpPr txBox="1"/>
          <p:nvPr/>
        </p:nvSpPr>
        <p:spPr>
          <a:xfrm>
            <a:off x="6227413" y="4283929"/>
            <a:ext cx="23045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5"/>
                </a:solidFill>
              </a:rPr>
              <a:t>EDMS 2723774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AE1CD48-6DDC-D258-C8D0-B4971D61B231}"/>
              </a:ext>
            </a:extLst>
          </p:cNvPr>
          <p:cNvSpPr txBox="1">
            <a:spLocks/>
          </p:cNvSpPr>
          <p:nvPr/>
        </p:nvSpPr>
        <p:spPr>
          <a:xfrm>
            <a:off x="971600" y="1203598"/>
            <a:ext cx="4896544" cy="34017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2400"/>
              </a:spcAft>
            </a:pPr>
            <a:r>
              <a:rPr lang="en-GB" sz="1600" dirty="0"/>
              <a:t>The laboratory has been recently consulted about the coil reaction and impregnation procedures (e.g. EDMS 2723774)</a:t>
            </a:r>
          </a:p>
          <a:p>
            <a:pPr algn="just">
              <a:spcAft>
                <a:spcPts val="2400"/>
              </a:spcAft>
            </a:pPr>
            <a:r>
              <a:rPr lang="en-GB" sz="1600" dirty="0"/>
              <a:t>There are existing competences in thermal analysis in the lab that could help understanding those procedures</a:t>
            </a:r>
          </a:p>
          <a:p>
            <a:pPr algn="just">
              <a:spcAft>
                <a:spcPts val="2400"/>
              </a:spcAft>
            </a:pPr>
            <a:r>
              <a:rPr lang="en-GB" sz="1600" dirty="0"/>
              <a:t>A few proposals are presented in the next slides</a:t>
            </a:r>
            <a:endParaRPr lang="en-GB" sz="1400" dirty="0"/>
          </a:p>
          <a:p>
            <a:pPr algn="just">
              <a:spcAft>
                <a:spcPts val="2400"/>
              </a:spcAft>
            </a:pP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689588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56F85-A408-197F-5CFF-8531CB22B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064456" cy="540000"/>
          </a:xfrm>
        </p:spPr>
        <p:txBody>
          <a:bodyPr/>
          <a:lstStyle/>
          <a:p>
            <a:r>
              <a:rPr lang="en-US" sz="2400" dirty="0"/>
              <a:t>Improving Coil Reaction-Impregnation Understanding</a:t>
            </a:r>
            <a:endParaRPr lang="en-GB" sz="24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75C8255-C37E-4395-36AB-40899CA9408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5455" y="632966"/>
          <a:ext cx="4464496" cy="1519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17EAA4-866D-31AA-2F62-D6B850366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EDMS_2714314                                Ó. Sacristán                                       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9635EA-90DC-ED3D-9CB0-0D89DDDC8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8FF94A-E471-AE6B-8B99-E1299D629C38}"/>
              </a:ext>
            </a:extLst>
          </p:cNvPr>
          <p:cNvSpPr txBox="1">
            <a:spLocks/>
          </p:cNvSpPr>
          <p:nvPr/>
        </p:nvSpPr>
        <p:spPr>
          <a:xfrm>
            <a:off x="467544" y="2211710"/>
            <a:ext cx="8435280" cy="23936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GB" sz="1400" dirty="0"/>
              <a:t>during the reaction phase, the thermal and chemical-induced strains can induce distortions in the cable geometry</a:t>
            </a:r>
          </a:p>
          <a:p>
            <a:pPr algn="just">
              <a:spcAft>
                <a:spcPts val="600"/>
              </a:spcAft>
            </a:pPr>
            <a:r>
              <a:rPr lang="en-GB" sz="1400" dirty="0"/>
              <a:t>during the impregnation process, the polymer matrix exhibits viscoelastic behaviour, thermal expansion, and conversion-induced shrinkage which might develop residual stresses, leading to significant distortion in the final part</a:t>
            </a:r>
          </a:p>
          <a:p>
            <a:pPr algn="just">
              <a:spcAft>
                <a:spcPts val="600"/>
              </a:spcAft>
            </a:pPr>
            <a:r>
              <a:rPr lang="en-GB" sz="1400" dirty="0"/>
              <a:t>it would be necessary to quantify the residual stresses and deformations induced by the manufacturing, especially to interactions between the tooling and the often complex material arrangement</a:t>
            </a:r>
          </a:p>
          <a:p>
            <a:pPr algn="just">
              <a:spcAft>
                <a:spcPts val="600"/>
              </a:spcAft>
            </a:pPr>
            <a:r>
              <a:rPr lang="en-GB" sz="1400" dirty="0"/>
              <a:t>this is a multi-faceted problem to be addressed by pooling expertise in physical modelling, polymer science, thermo-mechanical analysis, etc.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D352A42-83E8-9298-15EE-49D6B26A532B}"/>
              </a:ext>
            </a:extLst>
          </p:cNvPr>
          <p:cNvSpPr/>
          <p:nvPr/>
        </p:nvSpPr>
        <p:spPr>
          <a:xfrm>
            <a:off x="1835697" y="722692"/>
            <a:ext cx="3312368" cy="348608"/>
          </a:xfrm>
          <a:prstGeom prst="roundRect">
            <a:avLst/>
          </a:prstGeom>
          <a:solidFill>
            <a:schemeClr val="accent6"/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Resin Thermal Expansion/Contraction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EB39B38-2312-DB89-0E80-19D255AC8208}"/>
              </a:ext>
            </a:extLst>
          </p:cNvPr>
          <p:cNvSpPr/>
          <p:nvPr/>
        </p:nvSpPr>
        <p:spPr>
          <a:xfrm>
            <a:off x="2915816" y="1752235"/>
            <a:ext cx="2232249" cy="256686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Resin Conversion Shrinkage</a:t>
            </a:r>
            <a:endParaRPr lang="en-GB" sz="1100" b="1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C8946D-64DF-F3F9-74CC-DA441DCD541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3471" t="662" r="23902" b="-662"/>
          <a:stretch/>
        </p:blipFill>
        <p:spPr>
          <a:xfrm rot="16200000">
            <a:off x="6527561" y="-390948"/>
            <a:ext cx="1231241" cy="3519285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42D1D97-82CA-75D9-650E-66D89F21F1CD}"/>
              </a:ext>
            </a:extLst>
          </p:cNvPr>
          <p:cNvSpPr/>
          <p:nvPr/>
        </p:nvSpPr>
        <p:spPr>
          <a:xfrm>
            <a:off x="685455" y="722692"/>
            <a:ext cx="1078233" cy="348608"/>
          </a:xfrm>
          <a:prstGeom prst="roundRect">
            <a:avLst/>
          </a:prstGeom>
          <a:solidFill>
            <a:schemeClr val="accent6"/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Cable Expansion</a:t>
            </a:r>
            <a:endParaRPr lang="en-GB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32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F8CF2FB-7055-3D47-E09A-D13E3B0ED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029" y="2403989"/>
            <a:ext cx="2470901" cy="21150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DFC5D0-3B67-D45B-7699-EA60C379B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Inputs from Thermal-Analysis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48947E-47E1-5B56-C806-63ADECD82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EDMS_2714314                                Ó. Sacristán                                       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9273E5-54F0-0DF9-B28C-82AB978A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7C4B20CB-7A95-B05A-C417-A8B6D1F24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011" y="1493174"/>
            <a:ext cx="8131797" cy="341919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Study of the volumetric changes in the cable</a:t>
            </a:r>
            <a:endParaRPr lang="en-GB" sz="1200" dirty="0"/>
          </a:p>
          <a:p>
            <a:pPr algn="l"/>
            <a:endParaRPr lang="en-GB" sz="500" dirty="0"/>
          </a:p>
          <a:p>
            <a:pPr algn="l"/>
            <a:r>
              <a:rPr lang="en-GB" sz="1200" dirty="0"/>
              <a:t>Horizontal pushrod dilatometry</a:t>
            </a:r>
          </a:p>
          <a:p>
            <a:pPr algn="l"/>
            <a:r>
              <a:rPr lang="en-GB" sz="1200" dirty="0"/>
              <a:t>Excellent control of temperature profile</a:t>
            </a:r>
          </a:p>
          <a:p>
            <a:pPr algn="l"/>
            <a:r>
              <a:rPr lang="en-GB" sz="1200" dirty="0"/>
              <a:t>Volumetric changes during reaction process</a:t>
            </a:r>
            <a:br>
              <a:rPr lang="en-GB" sz="1200" dirty="0"/>
            </a:br>
            <a:r>
              <a:rPr lang="en-GB" sz="1200" dirty="0"/>
              <a:t>and subsequent cool-down to room temperature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0498739-D3C3-6965-12FA-79FD8406C15D}"/>
              </a:ext>
            </a:extLst>
          </p:cNvPr>
          <p:cNvGrpSpPr/>
          <p:nvPr/>
        </p:nvGrpSpPr>
        <p:grpSpPr>
          <a:xfrm>
            <a:off x="539552" y="823379"/>
            <a:ext cx="3168352" cy="607709"/>
            <a:chOff x="2234" y="455782"/>
            <a:chExt cx="1074705" cy="607709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9A3A83BA-407F-C0EB-E919-6F3CB79A8BA3}"/>
                </a:ext>
              </a:extLst>
            </p:cNvPr>
            <p:cNvSpPr/>
            <p:nvPr/>
          </p:nvSpPr>
          <p:spPr>
            <a:xfrm>
              <a:off x="2234" y="455782"/>
              <a:ext cx="1074705" cy="60770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ectangle: Rounded Corners 4">
              <a:extLst>
                <a:ext uri="{FF2B5EF4-FFF2-40B4-BE49-F238E27FC236}">
                  <a16:creationId xmlns:a16="http://schemas.microsoft.com/office/drawing/2014/main" id="{D94A69F8-989B-9E85-1D10-7AA9FEC36D73}"/>
                </a:ext>
              </a:extLst>
            </p:cNvPr>
            <p:cNvSpPr txBox="1"/>
            <p:nvPr/>
          </p:nvSpPr>
          <p:spPr>
            <a:xfrm>
              <a:off x="31900" y="485448"/>
              <a:ext cx="1015373" cy="5483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kern="1200" dirty="0"/>
                <a:t>Cable Reaction</a:t>
              </a:r>
              <a:endParaRPr lang="en-GB" sz="1300" kern="1200" dirty="0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7B51A4A2-F057-E6F1-F802-E115B9D846E7}"/>
              </a:ext>
            </a:extLst>
          </p:cNvPr>
          <p:cNvSpPr/>
          <p:nvPr/>
        </p:nvSpPr>
        <p:spPr>
          <a:xfrm>
            <a:off x="6577368" y="2166770"/>
            <a:ext cx="1782708" cy="432047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478DD2B-7467-8D43-70DA-1BFF3E7BAFF5}"/>
              </a:ext>
            </a:extLst>
          </p:cNvPr>
          <p:cNvCxnSpPr>
            <a:cxnSpLocks/>
          </p:cNvCxnSpPr>
          <p:nvPr/>
        </p:nvCxnSpPr>
        <p:spPr>
          <a:xfrm>
            <a:off x="6583144" y="2382794"/>
            <a:ext cx="1774324" cy="0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5DECEA-2A9E-A6B4-A9F1-081CD946A76D}"/>
              </a:ext>
            </a:extLst>
          </p:cNvPr>
          <p:cNvCxnSpPr/>
          <p:nvPr/>
        </p:nvCxnSpPr>
        <p:spPr>
          <a:xfrm>
            <a:off x="6433352" y="2382794"/>
            <a:ext cx="208823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34FED35-DE26-C79B-1AE9-C3DB08529890}"/>
              </a:ext>
            </a:extLst>
          </p:cNvPr>
          <p:cNvSpPr/>
          <p:nvPr/>
        </p:nvSpPr>
        <p:spPr>
          <a:xfrm>
            <a:off x="8521584" y="2059578"/>
            <a:ext cx="72008" cy="6832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A6AB87-6079-D4C4-B819-25988D12D69D}"/>
              </a:ext>
            </a:extLst>
          </p:cNvPr>
          <p:cNvSpPr/>
          <p:nvPr/>
        </p:nvSpPr>
        <p:spPr>
          <a:xfrm>
            <a:off x="5728670" y="2306593"/>
            <a:ext cx="72008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5DF6CCB-2539-825C-E424-48BB8E0352B7}"/>
              </a:ext>
            </a:extLst>
          </p:cNvPr>
          <p:cNvSpPr txBox="1"/>
          <p:nvPr/>
        </p:nvSpPr>
        <p:spPr>
          <a:xfrm>
            <a:off x="6717486" y="1851670"/>
            <a:ext cx="16009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Axial Configuration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C683410-08EE-FE9F-192D-183CA61C15BA}"/>
              </a:ext>
            </a:extLst>
          </p:cNvPr>
          <p:cNvSpPr/>
          <p:nvPr/>
        </p:nvSpPr>
        <p:spPr>
          <a:xfrm>
            <a:off x="8532440" y="3064878"/>
            <a:ext cx="72008" cy="6832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C4EB77D-C578-4EF0-A3C2-79A701FED7BF}"/>
              </a:ext>
            </a:extLst>
          </p:cNvPr>
          <p:cNvSpPr/>
          <p:nvPr/>
        </p:nvSpPr>
        <p:spPr>
          <a:xfrm>
            <a:off x="7738770" y="3297985"/>
            <a:ext cx="72008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2FC221-2A06-C96F-3C9F-F71265110A72}"/>
              </a:ext>
            </a:extLst>
          </p:cNvPr>
          <p:cNvSpPr txBox="1"/>
          <p:nvPr/>
        </p:nvSpPr>
        <p:spPr>
          <a:xfrm>
            <a:off x="6663164" y="2952605"/>
            <a:ext cx="17149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lang="en-GB" sz="1200" b="1" dirty="0">
                <a:solidFill>
                  <a:srgbClr val="5A5A5A"/>
                </a:solidFill>
                <a:latin typeface="Arial"/>
              </a:rPr>
              <a:t>R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adial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Configuration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9ED8755-56C1-7FB6-8BA5-4E8C0EFD3A6A}"/>
              </a:ext>
            </a:extLst>
          </p:cNvPr>
          <p:cNvSpPr/>
          <p:nvPr/>
        </p:nvSpPr>
        <p:spPr>
          <a:xfrm>
            <a:off x="8460432" y="3338181"/>
            <a:ext cx="72008" cy="7200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3FCBB416-0AB4-42FF-5746-E8EAE66D27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49" y="3321521"/>
            <a:ext cx="3639342" cy="98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3931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AD56BA-2B7C-434F-AA6C-906DAF6E63F1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27190</TotalTime>
  <Words>949</Words>
  <Application>Microsoft Office PowerPoint</Application>
  <PresentationFormat>On-screen Show (16:9)</PresentationFormat>
  <Paragraphs>135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Cable Stack Compression: DIC Observation</vt:lpstr>
      <vt:lpstr>Experimental Set Up</vt:lpstr>
      <vt:lpstr>Results</vt:lpstr>
      <vt:lpstr>Results</vt:lpstr>
      <vt:lpstr>Results</vt:lpstr>
      <vt:lpstr>Results</vt:lpstr>
      <vt:lpstr>Additional Discussion on Coils Reaction/Impregnation</vt:lpstr>
      <vt:lpstr>Improving Coil Reaction-Impregnation Understanding</vt:lpstr>
      <vt:lpstr>Inputs from Thermal-Analysis</vt:lpstr>
      <vt:lpstr>Inputs from Thermal-Analysis</vt:lpstr>
      <vt:lpstr>Conclusions and Next Steps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Oscar Sacristan De Frutos</cp:lastModifiedBy>
  <cp:revision>170</cp:revision>
  <dcterms:created xsi:type="dcterms:W3CDTF">2016-02-12T09:02:01Z</dcterms:created>
  <dcterms:modified xsi:type="dcterms:W3CDTF">2022-07-21T13:18:06Z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