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  <p:sldId id="260" r:id="rId3"/>
    <p:sldId id="263" r:id="rId4"/>
    <p:sldId id="259" r:id="rId5"/>
    <p:sldId id="262" r:id="rId6"/>
    <p:sldId id="265" r:id="rId7"/>
    <p:sldId id="258" r:id="rId8"/>
    <p:sldId id="266" r:id="rId9"/>
    <p:sldId id="264" r:id="rId10"/>
    <p:sldId id="267" r:id="rId11"/>
    <p:sldId id="268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2A71DA"/>
    <a:srgbClr val="FFFF00"/>
    <a:srgbClr val="FF0101"/>
    <a:srgbClr val="FF6969"/>
    <a:srgbClr val="E20000"/>
    <a:srgbClr val="FF5757"/>
    <a:srgbClr val="153D79"/>
    <a:srgbClr val="1E5AAE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8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848" y="6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84315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8BEB9-627E-2015-0D29-6245DF6AF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MSC-MME Collaborative work on materials characterization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4378C-2B4C-BE7E-6A84-BC8F49FEF08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8" y="2858083"/>
            <a:ext cx="3848353" cy="314740"/>
          </a:xfrm>
        </p:spPr>
        <p:txBody>
          <a:bodyPr>
            <a:normAutofit/>
          </a:bodyPr>
          <a:lstStyle/>
          <a:p>
            <a:r>
              <a:rPr lang="en-US" dirty="0"/>
              <a:t>21/07/2022 – Updates on samples to test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6F71F3-B4CE-B14F-0947-EC193D7481FD}"/>
              </a:ext>
            </a:extLst>
          </p:cNvPr>
          <p:cNvSpPr txBox="1"/>
          <p:nvPr/>
        </p:nvSpPr>
        <p:spPr>
          <a:xfrm>
            <a:off x="949313" y="4644571"/>
            <a:ext cx="7245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MSC - MME Collaborative work on Materials' Characterization #2 (21 July 2022) · Indico (cern.ch)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6092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B368FD-E2D2-FFC6-1D43-5638822F1E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726" y="4689072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2F8A33-1E62-1CEC-EEED-0251CFC87A63}"/>
              </a:ext>
            </a:extLst>
          </p:cNvPr>
          <p:cNvSpPr txBox="1"/>
          <p:nvPr/>
        </p:nvSpPr>
        <p:spPr>
          <a:xfrm>
            <a:off x="259851" y="93346"/>
            <a:ext cx="6147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Study approach</a:t>
            </a:r>
            <a:endParaRPr lang="en-GB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6CB90A-6E4E-10F6-CFA4-4EBF715BC27A}"/>
              </a:ext>
            </a:extLst>
          </p:cNvPr>
          <p:cNvSpPr txBox="1"/>
          <p:nvPr/>
        </p:nvSpPr>
        <p:spPr>
          <a:xfrm>
            <a:off x="259850" y="648044"/>
            <a:ext cx="8749395" cy="4057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700" dirty="0"/>
              <a:t>The first tests will address the issue of the </a:t>
            </a:r>
            <a:r>
              <a:rPr lang="en-US" sz="1700" b="1" dirty="0"/>
              <a:t>keystone</a:t>
            </a:r>
            <a:r>
              <a:rPr lang="en-US" sz="1700" dirty="0"/>
              <a:t>, laying the bases for the real test campaign.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700" dirty="0"/>
              <a:t>A second important step would be to look at local effects at the </a:t>
            </a:r>
            <a:r>
              <a:rPr lang="en-US" sz="1700" b="1" dirty="0"/>
              <a:t>interfaces</a:t>
            </a:r>
            <a:r>
              <a:rPr lang="en-US" sz="1700" dirty="0"/>
              <a:t>: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Cable stack to universal testing machine tooling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Cable stack to cable stack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Intermediary </a:t>
            </a:r>
            <a:r>
              <a:rPr lang="en-US" sz="1700" dirty="0" err="1"/>
              <a:t>polymide</a:t>
            </a:r>
            <a:r>
              <a:rPr lang="en-US" sz="1700" dirty="0"/>
              <a:t> sheets (Kapton) and other medium materials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Cable stack to impregnated wedge</a:t>
            </a:r>
          </a:p>
          <a:p>
            <a:pPr marL="342900" indent="-342900">
              <a:spcBef>
                <a:spcPts val="3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700" dirty="0"/>
              <a:t>Then, we can investigate the impact of the </a:t>
            </a:r>
            <a:r>
              <a:rPr lang="en-US" sz="1700" b="1" dirty="0"/>
              <a:t>resin volume fraction </a:t>
            </a:r>
            <a:r>
              <a:rPr lang="en-US" sz="1700" dirty="0"/>
              <a:t>(stack compaction).</a:t>
            </a:r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US" sz="1700" dirty="0"/>
              <a:t>Across this study we will consider the </a:t>
            </a:r>
            <a:r>
              <a:rPr lang="en-US" sz="1700" b="1" dirty="0"/>
              <a:t>reproducibility</a:t>
            </a:r>
            <a:r>
              <a:rPr lang="en-US" sz="1700" dirty="0"/>
              <a:t> of the results with material models combinations in </a:t>
            </a:r>
            <a:r>
              <a:rPr lang="en-US" sz="1700" b="1" dirty="0"/>
              <a:t>FEA</a:t>
            </a:r>
            <a:r>
              <a:rPr lang="en-US" sz="1700" dirty="0"/>
              <a:t>. Hence, </a:t>
            </a:r>
            <a:r>
              <a:rPr lang="en-US" sz="1700" b="1" dirty="0"/>
              <a:t>CMM</a:t>
            </a:r>
            <a:r>
              <a:rPr lang="en-US" sz="1700" dirty="0"/>
              <a:t> measurement and </a:t>
            </a:r>
            <a:r>
              <a:rPr lang="en-US" sz="1700" b="1" dirty="0"/>
              <a:t>surface</a:t>
            </a:r>
            <a:r>
              <a:rPr lang="en-US" sz="1700" dirty="0"/>
              <a:t> characterization should be carried throughout.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1278758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B368FD-E2D2-FFC6-1D43-5638822F1E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726" y="4689072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2F8A33-1E62-1CEC-EEED-0251CFC87A63}"/>
              </a:ext>
            </a:extLst>
          </p:cNvPr>
          <p:cNvSpPr txBox="1"/>
          <p:nvPr/>
        </p:nvSpPr>
        <p:spPr>
          <a:xfrm>
            <a:off x="259851" y="93346"/>
            <a:ext cx="6147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Samples procurement</a:t>
            </a:r>
            <a:endParaRPr lang="en-GB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6CB90A-6E4E-10F6-CFA4-4EBF715BC27A}"/>
              </a:ext>
            </a:extLst>
          </p:cNvPr>
          <p:cNvSpPr txBox="1"/>
          <p:nvPr/>
        </p:nvSpPr>
        <p:spPr>
          <a:xfrm>
            <a:off x="433137" y="805145"/>
            <a:ext cx="8451013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700" dirty="0"/>
              <a:t>We are grouping: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Available cables (Cu, SC, </a:t>
            </a:r>
            <a:r>
              <a:rPr lang="en-US" sz="1700" dirty="0" err="1"/>
              <a:t>keystoned</a:t>
            </a:r>
            <a:r>
              <a:rPr lang="en-US" sz="1700" dirty="0"/>
              <a:t> and rectangular)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RHT molds for cable stacks;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Impregnation molds for cable stacks;</a:t>
            </a:r>
          </a:p>
          <a:p>
            <a:endParaRPr lang="en-GB" sz="1700" dirty="0"/>
          </a:p>
          <a:p>
            <a:r>
              <a:rPr lang="en-GB" sz="1700" dirty="0"/>
              <a:t>Roughly by the end of August this material and knowledge should be centralized, so that we can proceed with drawing a testing matrix a more detailed plan.</a:t>
            </a:r>
          </a:p>
        </p:txBody>
      </p:sp>
    </p:spTree>
    <p:extLst>
      <p:ext uri="{BB962C8B-B14F-4D97-AF65-F5344CB8AC3E}">
        <p14:creationId xmlns:p14="http://schemas.microsoft.com/office/powerpoint/2010/main" val="2828972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8AFAF4C-D788-7868-46F1-EDD64AAD0AAD}"/>
              </a:ext>
            </a:extLst>
          </p:cNvPr>
          <p:cNvSpPr txBox="1"/>
          <p:nvPr/>
        </p:nvSpPr>
        <p:spPr>
          <a:xfrm>
            <a:off x="547914" y="1402199"/>
            <a:ext cx="804817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Selected key-topics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Samples for the first phase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Study approach and procurement of samples</a:t>
            </a:r>
          </a:p>
        </p:txBody>
      </p:sp>
    </p:spTree>
    <p:extLst>
      <p:ext uri="{BB962C8B-B14F-4D97-AF65-F5344CB8AC3E}">
        <p14:creationId xmlns:p14="http://schemas.microsoft.com/office/powerpoint/2010/main" val="2242744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8AFAF4C-D788-7868-46F1-EDD64AAD0AAD}"/>
              </a:ext>
            </a:extLst>
          </p:cNvPr>
          <p:cNvSpPr txBox="1"/>
          <p:nvPr/>
        </p:nvSpPr>
        <p:spPr>
          <a:xfrm>
            <a:off x="547914" y="1402199"/>
            <a:ext cx="804817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Selected key-topics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Samples for the first phase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Study approach and procurement of samples</a:t>
            </a:r>
          </a:p>
        </p:txBody>
      </p:sp>
    </p:spTree>
    <p:extLst>
      <p:ext uri="{BB962C8B-B14F-4D97-AF65-F5344CB8AC3E}">
        <p14:creationId xmlns:p14="http://schemas.microsoft.com/office/powerpoint/2010/main" val="128913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Circular 17">
            <a:extLst>
              <a:ext uri="{FF2B5EF4-FFF2-40B4-BE49-F238E27FC236}">
                <a16:creationId xmlns:a16="http://schemas.microsoft.com/office/drawing/2014/main" id="{CFF00B8B-01B8-010E-ACF8-899828D98A0E}"/>
              </a:ext>
            </a:extLst>
          </p:cNvPr>
          <p:cNvSpPr/>
          <p:nvPr/>
        </p:nvSpPr>
        <p:spPr>
          <a:xfrm rot="14693870">
            <a:off x="2551473" y="-302668"/>
            <a:ext cx="4261454" cy="5234685"/>
          </a:xfrm>
          <a:prstGeom prst="circularArrow">
            <a:avLst>
              <a:gd name="adj1" fmla="val 8605"/>
              <a:gd name="adj2" fmla="val 1010552"/>
              <a:gd name="adj3" fmla="val 20113863"/>
              <a:gd name="adj4" fmla="val 2291361"/>
              <a:gd name="adj5" fmla="val 10064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15E257F-0843-541E-F7F6-96F662BCBCF4}"/>
              </a:ext>
            </a:extLst>
          </p:cNvPr>
          <p:cNvSpPr/>
          <p:nvPr/>
        </p:nvSpPr>
        <p:spPr>
          <a:xfrm>
            <a:off x="3718046" y="1744621"/>
            <a:ext cx="1928308" cy="960901"/>
          </a:xfrm>
          <a:prstGeom prst="roundRect">
            <a:avLst/>
          </a:prstGeom>
          <a:gradFill flip="none" rotWithShape="1">
            <a:gsLst>
              <a:gs pos="0">
                <a:srgbClr val="153D79"/>
              </a:gs>
              <a:gs pos="48000">
                <a:srgbClr val="1E5AAE"/>
              </a:gs>
              <a:gs pos="100000">
                <a:srgbClr val="2A71DA"/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magnets design </a:t>
            </a:r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C31BD30-EE4B-E8F3-4604-CFEA76DA5D06}"/>
              </a:ext>
            </a:extLst>
          </p:cNvPr>
          <p:cNvSpPr/>
          <p:nvPr/>
        </p:nvSpPr>
        <p:spPr>
          <a:xfrm>
            <a:off x="3773414" y="312059"/>
            <a:ext cx="1597172" cy="890762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Mechanical Characterization of Nb</a:t>
            </a:r>
            <a:r>
              <a:rPr lang="en-US" sz="1400" baseline="-25000" dirty="0"/>
              <a:t>3</a:t>
            </a:r>
            <a:r>
              <a:rPr lang="en-US" sz="1400" dirty="0"/>
              <a:t>Sn</a:t>
            </a:r>
            <a:endParaRPr lang="en-GB" sz="14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6990944-B327-EC65-823B-0643BF2FDD75}"/>
              </a:ext>
            </a:extLst>
          </p:cNvPr>
          <p:cNvSpPr/>
          <p:nvPr/>
        </p:nvSpPr>
        <p:spPr>
          <a:xfrm>
            <a:off x="3883614" y="3450369"/>
            <a:ext cx="1597172" cy="67557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55A0"/>
                </a:solidFill>
              </a:rPr>
              <a:t>Stress Limits &amp; Degradation</a:t>
            </a:r>
            <a:endParaRPr lang="en-GB" sz="1400" dirty="0">
              <a:solidFill>
                <a:srgbClr val="0055A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7C50B7-3B00-9AB5-5412-868453E0BBAE}"/>
              </a:ext>
            </a:extLst>
          </p:cNvPr>
          <p:cNvSpPr/>
          <p:nvPr/>
        </p:nvSpPr>
        <p:spPr>
          <a:xfrm>
            <a:off x="5811790" y="881101"/>
            <a:ext cx="1597172" cy="67557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Behavior at interfaces</a:t>
            </a:r>
            <a:endParaRPr lang="en-GB" sz="14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FBC377-C614-CFA2-697A-08252158DEC2}"/>
              </a:ext>
            </a:extLst>
          </p:cNvPr>
          <p:cNvSpPr/>
          <p:nvPr/>
        </p:nvSpPr>
        <p:spPr>
          <a:xfrm>
            <a:off x="6200361" y="1841567"/>
            <a:ext cx="1597172" cy="767011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55A0"/>
                </a:solidFill>
              </a:rPr>
              <a:t>Modeling techniques in FEA</a:t>
            </a:r>
            <a:endParaRPr lang="en-GB" sz="1400" dirty="0">
              <a:solidFill>
                <a:srgbClr val="0055A0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7792066-8E6D-D447-4063-DF103303E193}"/>
              </a:ext>
            </a:extLst>
          </p:cNvPr>
          <p:cNvSpPr/>
          <p:nvPr/>
        </p:nvSpPr>
        <p:spPr>
          <a:xfrm>
            <a:off x="1735038" y="881102"/>
            <a:ext cx="1597172" cy="67557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Collared vs B&amp;K structures</a:t>
            </a:r>
            <a:endParaRPr lang="en-GB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DEF5D11-A99D-026A-B63F-97F59F595EBA}"/>
              </a:ext>
            </a:extLst>
          </p:cNvPr>
          <p:cNvSpPr/>
          <p:nvPr/>
        </p:nvSpPr>
        <p:spPr>
          <a:xfrm>
            <a:off x="5758585" y="2927110"/>
            <a:ext cx="1474986" cy="67557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55A0"/>
                </a:solidFill>
              </a:rPr>
              <a:t>Insulations &amp; Epoxy </a:t>
            </a:r>
            <a:r>
              <a:rPr lang="en-US" sz="1400" dirty="0"/>
              <a:t>resins</a:t>
            </a:r>
            <a:endParaRPr lang="en-GB" sz="14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311E78B-6B19-9656-D110-25AC652176B6}"/>
              </a:ext>
            </a:extLst>
          </p:cNvPr>
          <p:cNvSpPr/>
          <p:nvPr/>
        </p:nvSpPr>
        <p:spPr>
          <a:xfrm>
            <a:off x="1346467" y="1841566"/>
            <a:ext cx="1805447" cy="767012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Instrumentation form design phase</a:t>
            </a:r>
            <a:endParaRPr lang="en-GB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0747CCA-7649-E487-0AFA-4FF9E5AAB0EB}"/>
              </a:ext>
            </a:extLst>
          </p:cNvPr>
          <p:cNvSpPr/>
          <p:nvPr/>
        </p:nvSpPr>
        <p:spPr>
          <a:xfrm>
            <a:off x="1756781" y="2931709"/>
            <a:ext cx="1597172" cy="767012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Geometrical interferences</a:t>
            </a:r>
            <a:endParaRPr lang="en-GB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488A463E-7E89-8FC0-AC40-48DC8266B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726" y="4689072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723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69F078-C782-84DB-73CE-735CCA48F125}"/>
              </a:ext>
            </a:extLst>
          </p:cNvPr>
          <p:cNvSpPr txBox="1"/>
          <p:nvPr/>
        </p:nvSpPr>
        <p:spPr>
          <a:xfrm>
            <a:off x="239486" y="215276"/>
            <a:ext cx="8904514" cy="4160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Mechanical characterization of Nb</a:t>
            </a:r>
            <a:r>
              <a:rPr lang="en-US" b="1" baseline="-25000" dirty="0"/>
              <a:t>3</a:t>
            </a:r>
            <a:r>
              <a:rPr lang="en-US" b="1" dirty="0"/>
              <a:t>Sn</a:t>
            </a: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/>
              <a:t>Understand the impact of the variables in a cable stack (number of strands, diameter of them, Cu fraction, identify irreversible strain regions… );</a:t>
            </a: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/>
              <a:t>Initial toe: material vs structural effect;</a:t>
            </a: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/>
              <a:t>CTEs;</a:t>
            </a:r>
            <a:endParaRPr lang="en-GB" dirty="0"/>
          </a:p>
          <a:p>
            <a:pPr marL="285750" indent="-285750"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Behaviour at interfaces</a:t>
            </a: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dirty="0"/>
              <a:t>Impregnated regions (cable to wedge) vs normal contact regions (midplane);</a:t>
            </a: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dirty="0"/>
              <a:t>Effect of surface irregularities;</a:t>
            </a:r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dirty="0"/>
              <a:t>Effect of medium materials;</a:t>
            </a:r>
          </a:p>
          <a:p>
            <a:pPr marL="285750" indent="-285750"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Modelling techniques in FEA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Definition of adequate material modelling techniques for 2D and 3D FEA (RT and cold).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600B40F-5009-570B-B6E1-2577DD2F7C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726" y="4689072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016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8AFAF4C-D788-7868-46F1-EDD64AAD0AAD}"/>
              </a:ext>
            </a:extLst>
          </p:cNvPr>
          <p:cNvSpPr txBox="1"/>
          <p:nvPr/>
        </p:nvSpPr>
        <p:spPr>
          <a:xfrm>
            <a:off x="547914" y="1402199"/>
            <a:ext cx="804817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Selected key-topics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55A0"/>
                </a:solidFill>
              </a:rPr>
              <a:t>Samples for the first phase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Study approach and procurement of samples</a:t>
            </a:r>
          </a:p>
        </p:txBody>
      </p:sp>
    </p:spTree>
    <p:extLst>
      <p:ext uri="{BB962C8B-B14F-4D97-AF65-F5344CB8AC3E}">
        <p14:creationId xmlns:p14="http://schemas.microsoft.com/office/powerpoint/2010/main" val="3797090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E3E7DC68-4B9D-C3F6-BB0A-98F4A53B8B62}"/>
              </a:ext>
            </a:extLst>
          </p:cNvPr>
          <p:cNvSpPr txBox="1"/>
          <p:nvPr/>
        </p:nvSpPr>
        <p:spPr>
          <a:xfrm>
            <a:off x="865188" y="4702332"/>
            <a:ext cx="76522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[1] Ten Kate HHJ et al (1991) Development of an experimental 10 T Nb3Sn dipole magnet for the CERN LHC. IEEE Trans </a:t>
            </a:r>
            <a:r>
              <a:rPr lang="en-GB" sz="900" dirty="0" err="1">
                <a:solidFill>
                  <a:schemeClr val="bg1"/>
                </a:solidFill>
              </a:rPr>
              <a:t>Magn</a:t>
            </a:r>
            <a:r>
              <a:rPr lang="en-GB" sz="900" dirty="0">
                <a:solidFill>
                  <a:schemeClr val="bg1"/>
                </a:solidFill>
              </a:rPr>
              <a:t> 27(2):1996–1999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1D99DF1-8D13-DAF5-AAC5-554B75D71201}"/>
              </a:ext>
            </a:extLst>
          </p:cNvPr>
          <p:cNvGrpSpPr/>
          <p:nvPr/>
        </p:nvGrpSpPr>
        <p:grpSpPr>
          <a:xfrm>
            <a:off x="4460003" y="1803855"/>
            <a:ext cx="4448110" cy="2520888"/>
            <a:chOff x="4347859" y="215212"/>
            <a:chExt cx="4448110" cy="2520888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7719FB0-3D9D-7311-3EF3-205BEC09C8D7}"/>
                </a:ext>
              </a:extLst>
            </p:cNvPr>
            <p:cNvGrpSpPr/>
            <p:nvPr/>
          </p:nvGrpSpPr>
          <p:grpSpPr>
            <a:xfrm>
              <a:off x="4347859" y="215212"/>
              <a:ext cx="4150929" cy="1655441"/>
              <a:chOff x="4448539" y="1048602"/>
              <a:chExt cx="4150929" cy="1655441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CB192A71-9810-2A13-237C-61231ABE689F}"/>
                  </a:ext>
                </a:extLst>
              </p:cNvPr>
              <p:cNvGrpSpPr/>
              <p:nvPr/>
            </p:nvGrpSpPr>
            <p:grpSpPr>
              <a:xfrm>
                <a:off x="5780706" y="2323471"/>
                <a:ext cx="2818762" cy="380572"/>
                <a:chOff x="5780706" y="2323471"/>
                <a:chExt cx="2818762" cy="380572"/>
              </a:xfrm>
            </p:grpSpPr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8AC88A6E-518C-9883-CF26-A300C55C8B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780706" y="2323471"/>
                  <a:ext cx="2454695" cy="380572"/>
                </a:xfrm>
                <a:prstGeom prst="rect">
                  <a:avLst/>
                </a:prstGeom>
              </p:spPr>
            </p:pic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E67B9A3D-BDC4-25A2-D85E-BD11973961DA}"/>
                    </a:ext>
                  </a:extLst>
                </p:cNvPr>
                <p:cNvSpPr txBox="1"/>
                <p:nvPr/>
              </p:nvSpPr>
              <p:spPr>
                <a:xfrm>
                  <a:off x="8235401" y="2356475"/>
                  <a:ext cx="364067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200" dirty="0">
                      <a:solidFill>
                        <a:schemeClr val="accent1">
                          <a:lumMod val="10000"/>
                        </a:schemeClr>
                      </a:solidFill>
                    </a:rPr>
                    <a:t>[1] </a:t>
                  </a: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9BA6A60-7BBF-15F0-8F07-3B8D621CB0DC}"/>
                  </a:ext>
                </a:extLst>
              </p:cNvPr>
              <p:cNvSpPr txBox="1"/>
              <p:nvPr/>
            </p:nvSpPr>
            <p:spPr>
              <a:xfrm>
                <a:off x="4448539" y="1390299"/>
                <a:ext cx="15198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prstClr val="black"/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  <a:t>keystone</a:t>
                </a:r>
                <a:br>
                  <a:rPr lang="en-GB" sz="1400" dirty="0">
                    <a:solidFill>
                      <a:prstClr val="black"/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</a:br>
                <a:r>
                  <a:rPr lang="en-GB" sz="1400" dirty="0">
                    <a:solidFill>
                      <a:prstClr val="black"/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  <a:t>angle</a:t>
                </a:r>
              </a:p>
            </p:txBody>
          </p:sp>
          <p:sp>
            <p:nvSpPr>
              <p:cNvPr id="23" name="Flowchart: Manual Operation 22">
                <a:extLst>
                  <a:ext uri="{FF2B5EF4-FFF2-40B4-BE49-F238E27FC236}">
                    <a16:creationId xmlns:a16="http://schemas.microsoft.com/office/drawing/2014/main" id="{000028A6-C386-85D5-9EE3-1C0E593CCDC5}"/>
                  </a:ext>
                </a:extLst>
              </p:cNvPr>
              <p:cNvSpPr/>
              <p:nvPr/>
            </p:nvSpPr>
            <p:spPr>
              <a:xfrm rot="5400000">
                <a:off x="6830711" y="458109"/>
                <a:ext cx="287590" cy="2387600"/>
              </a:xfrm>
              <a:prstGeom prst="flowChartManualOperation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ED7D3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BDD5659F-853F-6283-9C40-37E5672159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80706" y="1356379"/>
                <a:ext cx="0" cy="22733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621BA9F6-AEBA-29C9-B0ED-48C45DD4E1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72539" y="1356379"/>
                <a:ext cx="0" cy="200533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A4D5144-6027-1280-65BA-70093A79B6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80706" y="1402643"/>
                <a:ext cx="2385299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headEnd type="triangle" w="sm" len="med"/>
                <a:tailEnd type="triangle" w="sm" len="med"/>
              </a:ln>
              <a:effectLst/>
            </p:spPr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15640DE-2917-867C-9BCF-99BAE2513EFC}"/>
                  </a:ext>
                </a:extLst>
              </p:cNvPr>
              <p:cNvSpPr txBox="1"/>
              <p:nvPr/>
            </p:nvSpPr>
            <p:spPr>
              <a:xfrm>
                <a:off x="6503894" y="1048602"/>
                <a:ext cx="81914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prstClr val="black"/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  <a:t>width</a:t>
                </a: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88741DC-F1DF-E4C3-A9C4-1A36458C9A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13469" y="1768020"/>
                <a:ext cx="13716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8CDAF37A-26D4-8525-B450-AA253598784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08707" y="1544500"/>
                <a:ext cx="13716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57A811E9-311F-F48A-37BB-5247CCB94CCB}"/>
                  </a:ext>
                </a:extLst>
              </p:cNvPr>
              <p:cNvCxnSpPr>
                <a:cxnSpLocks/>
                <a:stCxn id="23" idx="3"/>
                <a:endCxn id="23" idx="1"/>
              </p:cNvCxnSpPr>
              <p:nvPr/>
            </p:nvCxnSpPr>
            <p:spPr>
              <a:xfrm flipV="1">
                <a:off x="6974506" y="1536873"/>
                <a:ext cx="0" cy="230072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headEnd type="triangle" w="sm" len="med"/>
                <a:tailEnd type="triangle" w="sm" len="med"/>
              </a:ln>
              <a:effectLst/>
            </p:spPr>
          </p:cxn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4311E179-86D0-28A7-A475-A974EA3A7646}"/>
                  </a:ext>
                </a:extLst>
              </p:cNvPr>
              <p:cNvSpPr/>
              <p:nvPr/>
            </p:nvSpPr>
            <p:spPr>
              <a:xfrm>
                <a:off x="5780706" y="1615325"/>
                <a:ext cx="140858" cy="119717"/>
              </a:xfrm>
              <a:prstGeom prst="ellipse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ED7D3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AC694B4-18E0-C443-6D73-7C8E5C0841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1606" y="1733675"/>
                <a:ext cx="209813" cy="353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100F7392-EA9B-BC1F-1299-51CCCC9A6E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84679" y="1570300"/>
                <a:ext cx="216741" cy="963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4" name="Arc 33">
                <a:extLst>
                  <a:ext uri="{FF2B5EF4-FFF2-40B4-BE49-F238E27FC236}">
                    <a16:creationId xmlns:a16="http://schemas.microsoft.com/office/drawing/2014/main" id="{07920B04-A7BE-F45D-6C06-795D66F403E8}"/>
                  </a:ext>
                </a:extLst>
              </p:cNvPr>
              <p:cNvSpPr/>
              <p:nvPr/>
            </p:nvSpPr>
            <p:spPr>
              <a:xfrm rot="4490175">
                <a:off x="5199237" y="1434956"/>
                <a:ext cx="457200" cy="457200"/>
              </a:xfrm>
              <a:prstGeom prst="arc">
                <a:avLst>
                  <a:gd name="adj1" fmla="val 15774820"/>
                  <a:gd name="adj2" fmla="val 18135201"/>
                </a:avLst>
              </a:prstGeom>
              <a:no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  <a:headEnd type="triangle" w="sm" len="sm"/>
                <a:tailEnd type="triangle" w="sm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1551AAB4-AA42-44DD-4BD3-DE76CBCB74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5716" y="1661831"/>
                <a:ext cx="0" cy="207645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D7CB2ED9-706C-77CA-18E9-D856676C9E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78552" y="1663557"/>
                <a:ext cx="177164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98D0947-295B-F907-E8FF-9B2384C663BB}"/>
                  </a:ext>
                </a:extLst>
              </p:cNvPr>
              <p:cNvSpPr txBox="1"/>
              <p:nvPr/>
            </p:nvSpPr>
            <p:spPr>
              <a:xfrm>
                <a:off x="6395779" y="1860858"/>
                <a:ext cx="151987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prstClr val="black"/>
                    </a:solidFill>
                    <a:latin typeface="Latin Modern Math" panose="02000503000000000000" pitchFamily="50" charset="0"/>
                    <a:ea typeface="Latin Modern Math" panose="02000503000000000000" pitchFamily="50" charset="0"/>
                  </a:rPr>
                  <a:t>mid-thickness</a:t>
                </a:r>
              </a:p>
            </p:txBody>
          </p: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7F2BA694-AE6E-F397-4D36-9CCCE33677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20884" y="1896053"/>
              <a:ext cx="0" cy="274320"/>
            </a:xfrm>
            <a:prstGeom prst="straightConnector1">
              <a:avLst/>
            </a:prstGeom>
            <a:ln w="38100">
              <a:solidFill>
                <a:srgbClr val="E2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F3193140-7B9D-2625-529C-D548823389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36032" y="1896053"/>
              <a:ext cx="0" cy="320040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D6625EC-EEC4-CA38-1C61-564448E24A11}"/>
                </a:ext>
              </a:extLst>
            </p:cNvPr>
            <p:cNvSpPr txBox="1"/>
            <p:nvPr/>
          </p:nvSpPr>
          <p:spPr>
            <a:xfrm>
              <a:off x="5046719" y="2212880"/>
              <a:ext cx="15198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prstClr val="black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  <a:t>Thin edge:</a:t>
              </a:r>
              <a:br>
                <a:rPr lang="en-GB" sz="1400" dirty="0">
                  <a:solidFill>
                    <a:prstClr val="black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</a:br>
              <a:r>
                <a:rPr lang="en-GB" sz="1400" dirty="0">
                  <a:solidFill>
                    <a:srgbClr val="C00000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  <a:t>high compaction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85672BA-80C0-69D3-D89C-969618DBFBD9}"/>
                </a:ext>
              </a:extLst>
            </p:cNvPr>
            <p:cNvSpPr txBox="1"/>
            <p:nvPr/>
          </p:nvSpPr>
          <p:spPr>
            <a:xfrm>
              <a:off x="7276095" y="2212880"/>
              <a:ext cx="15198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prstClr val="black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  <a:t>Thick edge:</a:t>
              </a:r>
              <a:br>
                <a:rPr lang="en-GB" sz="1400" dirty="0">
                  <a:solidFill>
                    <a:prstClr val="black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</a:br>
              <a:r>
                <a:rPr lang="en-GB" sz="1400" dirty="0">
                  <a:solidFill>
                    <a:srgbClr val="FF6969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</a:rPr>
                <a:t>lower compaction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8BFFFAC-BE10-ECA3-9837-BF4D5860CF2A}"/>
              </a:ext>
            </a:extLst>
          </p:cNvPr>
          <p:cNvSpPr txBox="1"/>
          <p:nvPr/>
        </p:nvSpPr>
        <p:spPr>
          <a:xfrm>
            <a:off x="259851" y="93346"/>
            <a:ext cx="6147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Cable configurations in samples</a:t>
            </a:r>
            <a:endParaRPr lang="en-GB" sz="2800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4F2D422-1043-82A7-6E22-266B07828BCB}"/>
              </a:ext>
            </a:extLst>
          </p:cNvPr>
          <p:cNvGrpSpPr/>
          <p:nvPr/>
        </p:nvGrpSpPr>
        <p:grpSpPr>
          <a:xfrm>
            <a:off x="2280600" y="835736"/>
            <a:ext cx="1774824" cy="1443756"/>
            <a:chOff x="4968876" y="2203566"/>
            <a:chExt cx="1774824" cy="144375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EE31D33-2C86-6EE8-DDC7-EB0ED466E074}"/>
                </a:ext>
              </a:extLst>
            </p:cNvPr>
            <p:cNvSpPr/>
            <p:nvPr/>
          </p:nvSpPr>
          <p:spPr>
            <a:xfrm>
              <a:off x="4968876" y="2203566"/>
              <a:ext cx="1774824" cy="1443756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lowchart: Manual Operation 54">
              <a:extLst>
                <a:ext uri="{FF2B5EF4-FFF2-40B4-BE49-F238E27FC236}">
                  <a16:creationId xmlns:a16="http://schemas.microsoft.com/office/drawing/2014/main" id="{6969D158-0C63-5F0C-F7F6-1EE6669798F5}"/>
                </a:ext>
              </a:extLst>
            </p:cNvPr>
            <p:cNvSpPr/>
            <p:nvPr/>
          </p:nvSpPr>
          <p:spPr>
            <a:xfrm rot="5400000">
              <a:off x="5703888" y="232251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lowchart: Manual Operation 55">
              <a:extLst>
                <a:ext uri="{FF2B5EF4-FFF2-40B4-BE49-F238E27FC236}">
                  <a16:creationId xmlns:a16="http://schemas.microsoft.com/office/drawing/2014/main" id="{164748CC-BD3A-5656-18B0-99A13F9AEE38}"/>
                </a:ext>
              </a:extLst>
            </p:cNvPr>
            <p:cNvSpPr/>
            <p:nvPr/>
          </p:nvSpPr>
          <p:spPr>
            <a:xfrm rot="16200000">
              <a:off x="5703888" y="203803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lowchart: Manual Operation 56">
              <a:extLst>
                <a:ext uri="{FF2B5EF4-FFF2-40B4-BE49-F238E27FC236}">
                  <a16:creationId xmlns:a16="http://schemas.microsoft.com/office/drawing/2014/main" id="{0C671209-AB0F-6948-6684-D1FBBE3A5D80}"/>
                </a:ext>
              </a:extLst>
            </p:cNvPr>
            <p:cNvSpPr/>
            <p:nvPr/>
          </p:nvSpPr>
          <p:spPr>
            <a:xfrm rot="5400000">
              <a:off x="5703888" y="1753035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lowchart: Manual Operation 57">
              <a:extLst>
                <a:ext uri="{FF2B5EF4-FFF2-40B4-BE49-F238E27FC236}">
                  <a16:creationId xmlns:a16="http://schemas.microsoft.com/office/drawing/2014/main" id="{4A8C5EE8-D531-D355-D2F2-468E37CD563F}"/>
                </a:ext>
              </a:extLst>
            </p:cNvPr>
            <p:cNvSpPr/>
            <p:nvPr/>
          </p:nvSpPr>
          <p:spPr>
            <a:xfrm rot="16200000">
              <a:off x="5703888" y="1468555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lowchart: Manual Operation 58">
              <a:extLst>
                <a:ext uri="{FF2B5EF4-FFF2-40B4-BE49-F238E27FC236}">
                  <a16:creationId xmlns:a16="http://schemas.microsoft.com/office/drawing/2014/main" id="{909F657E-457C-693C-B4C9-9F44674E2114}"/>
                </a:ext>
              </a:extLst>
            </p:cNvPr>
            <p:cNvSpPr/>
            <p:nvPr/>
          </p:nvSpPr>
          <p:spPr>
            <a:xfrm rot="16200000">
              <a:off x="5703888" y="2607510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74F4715-D522-1570-818A-8C02A0A52CDB}"/>
              </a:ext>
            </a:extLst>
          </p:cNvPr>
          <p:cNvGrpSpPr/>
          <p:nvPr/>
        </p:nvGrpSpPr>
        <p:grpSpPr>
          <a:xfrm>
            <a:off x="2178733" y="2631600"/>
            <a:ext cx="1978557" cy="1672472"/>
            <a:chOff x="1874322" y="1822449"/>
            <a:chExt cx="1978557" cy="167247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7A2A983-2A2D-591D-3403-626981535F48}"/>
                </a:ext>
              </a:extLst>
            </p:cNvPr>
            <p:cNvSpPr/>
            <p:nvPr/>
          </p:nvSpPr>
          <p:spPr>
            <a:xfrm>
              <a:off x="1909033" y="1848905"/>
              <a:ext cx="1943846" cy="1580095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lowchart: Manual Operation 61">
              <a:extLst>
                <a:ext uri="{FF2B5EF4-FFF2-40B4-BE49-F238E27FC236}">
                  <a16:creationId xmlns:a16="http://schemas.microsoft.com/office/drawing/2014/main" id="{28872E8F-AC52-47B3-E70D-AF10D5D8D388}"/>
                </a:ext>
              </a:extLst>
            </p:cNvPr>
            <p:cNvSpPr/>
            <p:nvPr/>
          </p:nvSpPr>
          <p:spPr>
            <a:xfrm rot="5280000">
              <a:off x="2808288" y="2455109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lowchart: Manual Operation 62">
              <a:extLst>
                <a:ext uri="{FF2B5EF4-FFF2-40B4-BE49-F238E27FC236}">
                  <a16:creationId xmlns:a16="http://schemas.microsoft.com/office/drawing/2014/main" id="{6753F5EC-1006-4C08-C1C3-A49CF204D29E}"/>
                </a:ext>
              </a:extLst>
            </p:cNvPr>
            <p:cNvSpPr/>
            <p:nvPr/>
          </p:nvSpPr>
          <p:spPr>
            <a:xfrm rot="5040000">
              <a:off x="2788177" y="217805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lowchart: Manual Operation 63">
              <a:extLst>
                <a:ext uri="{FF2B5EF4-FFF2-40B4-BE49-F238E27FC236}">
                  <a16:creationId xmlns:a16="http://schemas.microsoft.com/office/drawing/2014/main" id="{185AA19B-190A-854B-4FF1-22628BD1C8E5}"/>
                </a:ext>
              </a:extLst>
            </p:cNvPr>
            <p:cNvSpPr/>
            <p:nvPr/>
          </p:nvSpPr>
          <p:spPr>
            <a:xfrm rot="4320000">
              <a:off x="2609334" y="1367736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lowchart: Manual Operation 64">
              <a:extLst>
                <a:ext uri="{FF2B5EF4-FFF2-40B4-BE49-F238E27FC236}">
                  <a16:creationId xmlns:a16="http://schemas.microsoft.com/office/drawing/2014/main" id="{0ED8DC33-F674-4E71-4A66-BDC4D7FA7D4D}"/>
                </a:ext>
              </a:extLst>
            </p:cNvPr>
            <p:cNvSpPr/>
            <p:nvPr/>
          </p:nvSpPr>
          <p:spPr>
            <a:xfrm rot="4560000">
              <a:off x="2684894" y="1635684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lowchart: Manual Operation 65">
              <a:extLst>
                <a:ext uri="{FF2B5EF4-FFF2-40B4-BE49-F238E27FC236}">
                  <a16:creationId xmlns:a16="http://schemas.microsoft.com/office/drawing/2014/main" id="{7F15CBEB-E6FD-0866-1849-77B3C125BE9D}"/>
                </a:ext>
              </a:extLst>
            </p:cNvPr>
            <p:cNvSpPr/>
            <p:nvPr/>
          </p:nvSpPr>
          <p:spPr>
            <a:xfrm rot="4800000">
              <a:off x="2744517" y="1905434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Diagonal Stripe 66">
              <a:extLst>
                <a:ext uri="{FF2B5EF4-FFF2-40B4-BE49-F238E27FC236}">
                  <a16:creationId xmlns:a16="http://schemas.microsoft.com/office/drawing/2014/main" id="{578DCBBC-150E-AA6F-E01F-DD1FF1185B04}"/>
                </a:ext>
              </a:extLst>
            </p:cNvPr>
            <p:cNvSpPr/>
            <p:nvPr/>
          </p:nvSpPr>
          <p:spPr>
            <a:xfrm>
              <a:off x="1877276" y="1822449"/>
              <a:ext cx="1637449" cy="594471"/>
            </a:xfrm>
            <a:prstGeom prst="diagStripe">
              <a:avLst>
                <a:gd name="adj" fmla="val 0"/>
              </a:avLst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54B81C29-2A93-989B-976C-309C9DA61A22}"/>
              </a:ext>
            </a:extLst>
          </p:cNvPr>
          <p:cNvSpPr txBox="1"/>
          <p:nvPr/>
        </p:nvSpPr>
        <p:spPr>
          <a:xfrm>
            <a:off x="126906" y="912722"/>
            <a:ext cx="2054781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keystone compensated:</a:t>
            </a:r>
          </a:p>
          <a:p>
            <a:r>
              <a:rPr lang="en-US" sz="1600" i="1" dirty="0"/>
              <a:t>attempts to be cable-representative</a:t>
            </a:r>
            <a:endParaRPr lang="en-GB" sz="1600" i="1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4FAB560-1B21-BF7C-EE70-A82A9E2978E5}"/>
              </a:ext>
            </a:extLst>
          </p:cNvPr>
          <p:cNvSpPr txBox="1"/>
          <p:nvPr/>
        </p:nvSpPr>
        <p:spPr>
          <a:xfrm>
            <a:off x="4982892" y="945622"/>
            <a:ext cx="4158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It is not simply a matter of stress decomposition; we also have varying stiffness across the width.</a:t>
            </a:r>
            <a:endParaRPr lang="en-GB" sz="1600" dirty="0"/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95393BC6-D197-DCA5-69AD-0E756B7C5BF7}"/>
              </a:ext>
            </a:extLst>
          </p:cNvPr>
          <p:cNvCxnSpPr>
            <a:cxnSpLocks/>
          </p:cNvCxnSpPr>
          <p:nvPr/>
        </p:nvCxnSpPr>
        <p:spPr>
          <a:xfrm flipH="1">
            <a:off x="2942092" y="1304372"/>
            <a:ext cx="237831" cy="503900"/>
          </a:xfrm>
          <a:prstGeom prst="straightConnector1">
            <a:avLst/>
          </a:prstGeom>
          <a:ln w="9525">
            <a:solidFill>
              <a:schemeClr val="tx1">
                <a:lumMod val="75000"/>
              </a:schemeClr>
            </a:solidFill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ACD3FA2-9BFE-BCEA-C9E1-315E883F2097}"/>
              </a:ext>
            </a:extLst>
          </p:cNvPr>
          <p:cNvCxnSpPr>
            <a:cxnSpLocks/>
          </p:cNvCxnSpPr>
          <p:nvPr/>
        </p:nvCxnSpPr>
        <p:spPr>
          <a:xfrm>
            <a:off x="2943851" y="1802014"/>
            <a:ext cx="236072" cy="74120"/>
          </a:xfrm>
          <a:prstGeom prst="straightConnector1">
            <a:avLst/>
          </a:prstGeom>
          <a:ln w="9525">
            <a:solidFill>
              <a:schemeClr val="tx1">
                <a:lumMod val="75000"/>
              </a:schemeClr>
            </a:solidFill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12303EF3-7466-606D-458A-F9E8BCA98B93}"/>
              </a:ext>
            </a:extLst>
          </p:cNvPr>
          <p:cNvSpPr txBox="1"/>
          <p:nvPr/>
        </p:nvSpPr>
        <p:spPr>
          <a:xfrm>
            <a:off x="3207825" y="1379941"/>
            <a:ext cx="2378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1">
                    <a:lumMod val="10000"/>
                  </a:schemeClr>
                </a:solidFill>
              </a:rPr>
              <a:t>p</a:t>
            </a:r>
            <a:endParaRPr lang="en-GB" sz="14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C6FEFB9-8D30-F1DB-6DDE-892B855B19DB}"/>
              </a:ext>
            </a:extLst>
          </p:cNvPr>
          <p:cNvCxnSpPr>
            <a:cxnSpLocks/>
          </p:cNvCxnSpPr>
          <p:nvPr/>
        </p:nvCxnSpPr>
        <p:spPr>
          <a:xfrm flipH="1">
            <a:off x="3179380" y="1292061"/>
            <a:ext cx="543" cy="607236"/>
          </a:xfrm>
          <a:prstGeom prst="straightConnector1">
            <a:avLst/>
          </a:prstGeom>
          <a:ln w="38100">
            <a:solidFill>
              <a:schemeClr val="accent1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1A95B232-462D-B50F-3BF7-6F529020E48C}"/>
                  </a:ext>
                </a:extLst>
              </p:cNvPr>
              <p:cNvSpPr txBox="1"/>
              <p:nvPr/>
            </p:nvSpPr>
            <p:spPr>
              <a:xfrm>
                <a:off x="2733607" y="1346465"/>
                <a:ext cx="23783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1A95B232-462D-B50F-3BF7-6F529020E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3607" y="1346465"/>
                <a:ext cx="237831" cy="307777"/>
              </a:xfrm>
              <a:prstGeom prst="rect">
                <a:avLst/>
              </a:prstGeom>
              <a:blipFill>
                <a:blip r:embed="rId3"/>
                <a:stretch>
                  <a:fillRect r="-28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5FBEF76A-0D5A-EDE2-C3F1-EAF4A0EED31A}"/>
                  </a:ext>
                </a:extLst>
              </p:cNvPr>
              <p:cNvSpPr txBox="1"/>
              <p:nvPr/>
            </p:nvSpPr>
            <p:spPr>
              <a:xfrm>
                <a:off x="2843985" y="1765370"/>
                <a:ext cx="23783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5FBEF76A-0D5A-EDE2-C3F1-EAF4A0EED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985" y="1765370"/>
                <a:ext cx="237831" cy="307777"/>
              </a:xfrm>
              <a:prstGeom prst="rect">
                <a:avLst/>
              </a:prstGeom>
              <a:blipFill>
                <a:blip r:embed="rId4"/>
                <a:stretch>
                  <a:fillRect r="-205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5" name="Group 94">
            <a:extLst>
              <a:ext uri="{FF2B5EF4-FFF2-40B4-BE49-F238E27FC236}">
                <a16:creationId xmlns:a16="http://schemas.microsoft.com/office/drawing/2014/main" id="{72C8A2DC-4475-04BF-E23C-4967F9C33438}"/>
              </a:ext>
            </a:extLst>
          </p:cNvPr>
          <p:cNvGrpSpPr/>
          <p:nvPr/>
        </p:nvGrpSpPr>
        <p:grpSpPr>
          <a:xfrm>
            <a:off x="6759348" y="151889"/>
            <a:ext cx="2336483" cy="679111"/>
            <a:chOff x="6407243" y="202131"/>
            <a:chExt cx="2336483" cy="679111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F3592681-99C8-9680-8470-6F44FBC0EAD8}"/>
                </a:ext>
              </a:extLst>
            </p:cNvPr>
            <p:cNvSpPr/>
            <p:nvPr/>
          </p:nvSpPr>
          <p:spPr>
            <a:xfrm>
              <a:off x="6407243" y="202131"/>
              <a:ext cx="2178287" cy="679111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 w="28575">
              <a:solidFill>
                <a:srgbClr val="92D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endParaRPr lang="en-GB" dirty="0"/>
            </a:p>
          </p:txBody>
        </p:sp>
        <p:pic>
          <p:nvPicPr>
            <p:cNvPr id="97" name="Graphic 96" descr="Meeting with solid fill">
              <a:extLst>
                <a:ext uri="{FF2B5EF4-FFF2-40B4-BE49-F238E27FC236}">
                  <a16:creationId xmlns:a16="http://schemas.microsoft.com/office/drawing/2014/main" id="{71EFA624-6297-2FB2-4BAB-0B8DFC318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610706" y="228550"/>
              <a:ext cx="639207" cy="639207"/>
            </a:xfrm>
            <a:prstGeom prst="rect">
              <a:avLst/>
            </a:prstGeom>
          </p:spPr>
        </p:pic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CD40A6A-4E6E-F4E4-AA57-E8D43D2C8D31}"/>
                </a:ext>
              </a:extLst>
            </p:cNvPr>
            <p:cNvSpPr txBox="1"/>
            <p:nvPr/>
          </p:nvSpPr>
          <p:spPr>
            <a:xfrm>
              <a:off x="7271030" y="286543"/>
              <a:ext cx="14726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Let’s discuss about it</a:t>
              </a:r>
              <a:endParaRPr lang="en-GB" sz="1400" dirty="0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2B2A2C4B-2E6C-7168-C9E2-D5721179D783}"/>
              </a:ext>
            </a:extLst>
          </p:cNvPr>
          <p:cNvSpPr txBox="1"/>
          <p:nvPr/>
        </p:nvSpPr>
        <p:spPr>
          <a:xfrm>
            <a:off x="160089" y="2899342"/>
            <a:ext cx="1848752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keystone not compensated:</a:t>
            </a:r>
          </a:p>
          <a:p>
            <a:r>
              <a:rPr lang="en-US" sz="1600" i="1" dirty="0"/>
              <a:t>attempts to be coil-representative</a:t>
            </a:r>
            <a:endParaRPr lang="en-GB" sz="1600" i="1" dirty="0"/>
          </a:p>
        </p:txBody>
      </p:sp>
      <p:sp>
        <p:nvSpPr>
          <p:cNvPr id="100" name="Slide Number Placeholder 4">
            <a:extLst>
              <a:ext uri="{FF2B5EF4-FFF2-40B4-BE49-F238E27FC236}">
                <a16:creationId xmlns:a16="http://schemas.microsoft.com/office/drawing/2014/main" id="{65141870-1CA3-742F-434E-FF1EB85A8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726" y="4689072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680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E09E884A-28C5-2F3A-AB52-E412ADBD22F0}"/>
              </a:ext>
            </a:extLst>
          </p:cNvPr>
          <p:cNvSpPr/>
          <p:nvPr/>
        </p:nvSpPr>
        <p:spPr>
          <a:xfrm>
            <a:off x="4351867" y="2202169"/>
            <a:ext cx="4613229" cy="2022698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9776F5-62C1-3361-36BE-EAA6320CB1D2}"/>
              </a:ext>
            </a:extLst>
          </p:cNvPr>
          <p:cNvSpPr/>
          <p:nvPr/>
        </p:nvSpPr>
        <p:spPr>
          <a:xfrm>
            <a:off x="1061911" y="2331993"/>
            <a:ext cx="2503782" cy="1703350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E7DC68-4B9D-C3F6-BB0A-98F4A53B8B62}"/>
              </a:ext>
            </a:extLst>
          </p:cNvPr>
          <p:cNvSpPr txBox="1"/>
          <p:nvPr/>
        </p:nvSpPr>
        <p:spPr>
          <a:xfrm>
            <a:off x="2203100" y="4695474"/>
            <a:ext cx="76522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*</a:t>
            </a:r>
            <a:r>
              <a:rPr lang="en-GB" sz="1000" dirty="0">
                <a:solidFill>
                  <a:schemeClr val="bg1"/>
                </a:solidFill>
              </a:rPr>
              <a:t> We are in fact assuming that the rectangular configuration should be the reference.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8BFFFAC-BE10-ECA3-9837-BF4D5860CF2A}"/>
              </a:ext>
            </a:extLst>
          </p:cNvPr>
          <p:cNvSpPr txBox="1"/>
          <p:nvPr/>
        </p:nvSpPr>
        <p:spPr>
          <a:xfrm>
            <a:off x="259851" y="93346"/>
            <a:ext cx="6147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First sample campaign</a:t>
            </a:r>
            <a:endParaRPr lang="en-GB" sz="2800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4F2D422-1043-82A7-6E22-266B07828BCB}"/>
              </a:ext>
            </a:extLst>
          </p:cNvPr>
          <p:cNvGrpSpPr/>
          <p:nvPr/>
        </p:nvGrpSpPr>
        <p:grpSpPr>
          <a:xfrm>
            <a:off x="4588464" y="2487200"/>
            <a:ext cx="1774824" cy="1443756"/>
            <a:chOff x="4968876" y="2203566"/>
            <a:chExt cx="1774824" cy="144375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EE31D33-2C86-6EE8-DDC7-EB0ED466E074}"/>
                </a:ext>
              </a:extLst>
            </p:cNvPr>
            <p:cNvSpPr/>
            <p:nvPr/>
          </p:nvSpPr>
          <p:spPr>
            <a:xfrm>
              <a:off x="4968876" y="2203566"/>
              <a:ext cx="1774824" cy="1443756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lowchart: Manual Operation 54">
              <a:extLst>
                <a:ext uri="{FF2B5EF4-FFF2-40B4-BE49-F238E27FC236}">
                  <a16:creationId xmlns:a16="http://schemas.microsoft.com/office/drawing/2014/main" id="{6969D158-0C63-5F0C-F7F6-1EE6669798F5}"/>
                </a:ext>
              </a:extLst>
            </p:cNvPr>
            <p:cNvSpPr/>
            <p:nvPr/>
          </p:nvSpPr>
          <p:spPr>
            <a:xfrm rot="5400000">
              <a:off x="5703888" y="232251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lowchart: Manual Operation 55">
              <a:extLst>
                <a:ext uri="{FF2B5EF4-FFF2-40B4-BE49-F238E27FC236}">
                  <a16:creationId xmlns:a16="http://schemas.microsoft.com/office/drawing/2014/main" id="{164748CC-BD3A-5656-18B0-99A13F9AEE38}"/>
                </a:ext>
              </a:extLst>
            </p:cNvPr>
            <p:cNvSpPr/>
            <p:nvPr/>
          </p:nvSpPr>
          <p:spPr>
            <a:xfrm rot="16200000">
              <a:off x="5703888" y="203803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lowchart: Manual Operation 56">
              <a:extLst>
                <a:ext uri="{FF2B5EF4-FFF2-40B4-BE49-F238E27FC236}">
                  <a16:creationId xmlns:a16="http://schemas.microsoft.com/office/drawing/2014/main" id="{0C671209-AB0F-6948-6684-D1FBBE3A5D80}"/>
                </a:ext>
              </a:extLst>
            </p:cNvPr>
            <p:cNvSpPr/>
            <p:nvPr/>
          </p:nvSpPr>
          <p:spPr>
            <a:xfrm rot="5400000">
              <a:off x="5703888" y="1753035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lowchart: Manual Operation 57">
              <a:extLst>
                <a:ext uri="{FF2B5EF4-FFF2-40B4-BE49-F238E27FC236}">
                  <a16:creationId xmlns:a16="http://schemas.microsoft.com/office/drawing/2014/main" id="{4A8C5EE8-D531-D355-D2F2-468E37CD563F}"/>
                </a:ext>
              </a:extLst>
            </p:cNvPr>
            <p:cNvSpPr/>
            <p:nvPr/>
          </p:nvSpPr>
          <p:spPr>
            <a:xfrm rot="16200000">
              <a:off x="5703888" y="1468555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lowchart: Manual Operation 58">
              <a:extLst>
                <a:ext uri="{FF2B5EF4-FFF2-40B4-BE49-F238E27FC236}">
                  <a16:creationId xmlns:a16="http://schemas.microsoft.com/office/drawing/2014/main" id="{909F657E-457C-693C-B4C9-9F44674E2114}"/>
                </a:ext>
              </a:extLst>
            </p:cNvPr>
            <p:cNvSpPr/>
            <p:nvPr/>
          </p:nvSpPr>
          <p:spPr>
            <a:xfrm rot="16200000">
              <a:off x="5703888" y="2607510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74F4715-D522-1570-818A-8C02A0A52CDB}"/>
              </a:ext>
            </a:extLst>
          </p:cNvPr>
          <p:cNvGrpSpPr/>
          <p:nvPr/>
        </p:nvGrpSpPr>
        <p:grpSpPr>
          <a:xfrm>
            <a:off x="6724637" y="2392575"/>
            <a:ext cx="1978557" cy="1672472"/>
            <a:chOff x="1874322" y="1822449"/>
            <a:chExt cx="1978557" cy="167247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7A2A983-2A2D-591D-3403-626981535F48}"/>
                </a:ext>
              </a:extLst>
            </p:cNvPr>
            <p:cNvSpPr/>
            <p:nvPr/>
          </p:nvSpPr>
          <p:spPr>
            <a:xfrm>
              <a:off x="1909033" y="1848905"/>
              <a:ext cx="1943846" cy="1580095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lowchart: Manual Operation 61">
              <a:extLst>
                <a:ext uri="{FF2B5EF4-FFF2-40B4-BE49-F238E27FC236}">
                  <a16:creationId xmlns:a16="http://schemas.microsoft.com/office/drawing/2014/main" id="{28872E8F-AC52-47B3-E70D-AF10D5D8D388}"/>
                </a:ext>
              </a:extLst>
            </p:cNvPr>
            <p:cNvSpPr/>
            <p:nvPr/>
          </p:nvSpPr>
          <p:spPr>
            <a:xfrm rot="5280000">
              <a:off x="2808288" y="2455109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lowchart: Manual Operation 62">
              <a:extLst>
                <a:ext uri="{FF2B5EF4-FFF2-40B4-BE49-F238E27FC236}">
                  <a16:creationId xmlns:a16="http://schemas.microsoft.com/office/drawing/2014/main" id="{6753F5EC-1006-4C08-C1C3-A49CF204D29E}"/>
                </a:ext>
              </a:extLst>
            </p:cNvPr>
            <p:cNvSpPr/>
            <p:nvPr/>
          </p:nvSpPr>
          <p:spPr>
            <a:xfrm rot="5040000">
              <a:off x="2788177" y="2178053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lowchart: Manual Operation 63">
              <a:extLst>
                <a:ext uri="{FF2B5EF4-FFF2-40B4-BE49-F238E27FC236}">
                  <a16:creationId xmlns:a16="http://schemas.microsoft.com/office/drawing/2014/main" id="{185AA19B-190A-854B-4FF1-22628BD1C8E5}"/>
                </a:ext>
              </a:extLst>
            </p:cNvPr>
            <p:cNvSpPr/>
            <p:nvPr/>
          </p:nvSpPr>
          <p:spPr>
            <a:xfrm rot="4320000">
              <a:off x="2609334" y="1367736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lowchart: Manual Operation 64">
              <a:extLst>
                <a:ext uri="{FF2B5EF4-FFF2-40B4-BE49-F238E27FC236}">
                  <a16:creationId xmlns:a16="http://schemas.microsoft.com/office/drawing/2014/main" id="{0ED8DC33-F674-4E71-4A66-BDC4D7FA7D4D}"/>
                </a:ext>
              </a:extLst>
            </p:cNvPr>
            <p:cNvSpPr/>
            <p:nvPr/>
          </p:nvSpPr>
          <p:spPr>
            <a:xfrm rot="4560000">
              <a:off x="2684894" y="1635684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lowchart: Manual Operation 65">
              <a:extLst>
                <a:ext uri="{FF2B5EF4-FFF2-40B4-BE49-F238E27FC236}">
                  <a16:creationId xmlns:a16="http://schemas.microsoft.com/office/drawing/2014/main" id="{7F15CBEB-E6FD-0866-1849-77B3C125BE9D}"/>
                </a:ext>
              </a:extLst>
            </p:cNvPr>
            <p:cNvSpPr/>
            <p:nvPr/>
          </p:nvSpPr>
          <p:spPr>
            <a:xfrm rot="4800000">
              <a:off x="2744517" y="1905434"/>
              <a:ext cx="304800" cy="1774824"/>
            </a:xfrm>
            <a:prstGeom prst="flowChartManualOperation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Diagonal Stripe 66">
              <a:extLst>
                <a:ext uri="{FF2B5EF4-FFF2-40B4-BE49-F238E27FC236}">
                  <a16:creationId xmlns:a16="http://schemas.microsoft.com/office/drawing/2014/main" id="{578DCBBC-150E-AA6F-E01F-DD1FF1185B04}"/>
                </a:ext>
              </a:extLst>
            </p:cNvPr>
            <p:cNvSpPr/>
            <p:nvPr/>
          </p:nvSpPr>
          <p:spPr>
            <a:xfrm>
              <a:off x="1877276" y="1822449"/>
              <a:ext cx="1637449" cy="594471"/>
            </a:xfrm>
            <a:prstGeom prst="diagStripe">
              <a:avLst>
                <a:gd name="adj" fmla="val 0"/>
              </a:avLst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1EBDF2BC-88A4-F709-F221-83333307A7BC}"/>
              </a:ext>
            </a:extLst>
          </p:cNvPr>
          <p:cNvSpPr txBox="1"/>
          <p:nvPr/>
        </p:nvSpPr>
        <p:spPr>
          <a:xfrm>
            <a:off x="400274" y="714829"/>
            <a:ext cx="790318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The first samples should address this issue.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We are looking for a cable both in </a:t>
            </a:r>
            <a:r>
              <a:rPr lang="en-US" dirty="0" err="1"/>
              <a:t>keystoned</a:t>
            </a:r>
            <a:r>
              <a:rPr lang="en-US" dirty="0"/>
              <a:t> and non-</a:t>
            </a:r>
            <a:r>
              <a:rPr lang="en-US" dirty="0" err="1"/>
              <a:t>keystoned</a:t>
            </a:r>
            <a:r>
              <a:rPr lang="en-US" dirty="0"/>
              <a:t> version.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First goal is to understand which version of </a:t>
            </a:r>
            <a:r>
              <a:rPr lang="en-US" dirty="0" err="1"/>
              <a:t>keystoned</a:t>
            </a:r>
            <a:r>
              <a:rPr lang="en-US" dirty="0"/>
              <a:t> cable is more representative of the rectangular one*.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F7B90AB-4ADB-2B06-E5DC-F937093319AF}"/>
              </a:ext>
            </a:extLst>
          </p:cNvPr>
          <p:cNvGrpSpPr/>
          <p:nvPr/>
        </p:nvGrpSpPr>
        <p:grpSpPr>
          <a:xfrm>
            <a:off x="1389051" y="2501985"/>
            <a:ext cx="1784382" cy="1334650"/>
            <a:chOff x="4922309" y="4022726"/>
            <a:chExt cx="1784382" cy="1334650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739B874-1EC3-1C18-B70E-15E15AE0AC8F}"/>
                </a:ext>
              </a:extLst>
            </p:cNvPr>
            <p:cNvSpPr/>
            <p:nvPr/>
          </p:nvSpPr>
          <p:spPr>
            <a:xfrm>
              <a:off x="4922309" y="4022726"/>
              <a:ext cx="1784382" cy="1334650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96304577-E565-97AB-4C4F-7CC954D62E26}"/>
                </a:ext>
              </a:extLst>
            </p:cNvPr>
            <p:cNvSpPr/>
            <p:nvPr/>
          </p:nvSpPr>
          <p:spPr>
            <a:xfrm>
              <a:off x="4922309" y="4022726"/>
              <a:ext cx="1784382" cy="237744"/>
            </a:xfrm>
            <a:prstGeom prst="rect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A7D318AB-531F-1995-0C4D-FB165196A4BF}"/>
                </a:ext>
              </a:extLst>
            </p:cNvPr>
            <p:cNvSpPr/>
            <p:nvPr/>
          </p:nvSpPr>
          <p:spPr>
            <a:xfrm>
              <a:off x="4922309" y="4296412"/>
              <a:ext cx="1784382" cy="237744"/>
            </a:xfrm>
            <a:prstGeom prst="rect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9E26CEF-14F2-F450-F1FF-8237BBB7BCC0}"/>
                </a:ext>
              </a:extLst>
            </p:cNvPr>
            <p:cNvSpPr/>
            <p:nvPr/>
          </p:nvSpPr>
          <p:spPr>
            <a:xfrm>
              <a:off x="4922309" y="4570098"/>
              <a:ext cx="1784382" cy="237744"/>
            </a:xfrm>
            <a:prstGeom prst="rect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6DD923A-84EF-F6B2-4AE3-DE3F5BB77922}"/>
                </a:ext>
              </a:extLst>
            </p:cNvPr>
            <p:cNvSpPr/>
            <p:nvPr/>
          </p:nvSpPr>
          <p:spPr>
            <a:xfrm>
              <a:off x="4922309" y="4845946"/>
              <a:ext cx="1784382" cy="237744"/>
            </a:xfrm>
            <a:prstGeom prst="rect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6242CB7-53DA-EA1B-A6BF-956F125EF000}"/>
                </a:ext>
              </a:extLst>
            </p:cNvPr>
            <p:cNvSpPr/>
            <p:nvPr/>
          </p:nvSpPr>
          <p:spPr>
            <a:xfrm>
              <a:off x="4922309" y="5119632"/>
              <a:ext cx="1784382" cy="237744"/>
            </a:xfrm>
            <a:prstGeom prst="rect">
              <a:avLst/>
            </a:prstGeom>
            <a:solidFill>
              <a:srgbClr val="ED7D31"/>
            </a:solidFill>
            <a:ln w="28575" cap="flat" cmpd="sng" algn="ctr">
              <a:solidFill>
                <a:srgbClr val="ED7D31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0015B2D-496C-8243-D10C-AF44A4D7AE70}"/>
              </a:ext>
            </a:extLst>
          </p:cNvPr>
          <p:cNvSpPr txBox="1"/>
          <p:nvPr/>
        </p:nvSpPr>
        <p:spPr>
          <a:xfrm>
            <a:off x="1625600" y="4116440"/>
            <a:ext cx="1693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Assumed reference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2385358-FBF4-C82A-C1B9-FBAD6A2A5DA6}"/>
              </a:ext>
            </a:extLst>
          </p:cNvPr>
          <p:cNvSpPr txBox="1"/>
          <p:nvPr/>
        </p:nvSpPr>
        <p:spPr>
          <a:xfrm>
            <a:off x="6374575" y="3176714"/>
            <a:ext cx="472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vs.</a:t>
            </a:r>
            <a:endParaRPr lang="en-GB" sz="1200" dirty="0"/>
          </a:p>
        </p:txBody>
      </p:sp>
      <p:sp>
        <p:nvSpPr>
          <p:cNvPr id="100" name="Slide Number Placeholder 4">
            <a:extLst>
              <a:ext uri="{FF2B5EF4-FFF2-40B4-BE49-F238E27FC236}">
                <a16:creationId xmlns:a16="http://schemas.microsoft.com/office/drawing/2014/main" id="{F17CA5B0-EC0A-6950-F300-4D0F63F70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726" y="4689072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951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8AFAF4C-D788-7868-46F1-EDD64AAD0AAD}"/>
              </a:ext>
            </a:extLst>
          </p:cNvPr>
          <p:cNvSpPr txBox="1"/>
          <p:nvPr/>
        </p:nvSpPr>
        <p:spPr>
          <a:xfrm>
            <a:off x="547914" y="1402199"/>
            <a:ext cx="804817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Selected key-topics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Samples for the first phase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Study approach and procurement of samples</a:t>
            </a:r>
          </a:p>
        </p:txBody>
      </p:sp>
    </p:spTree>
    <p:extLst>
      <p:ext uri="{BB962C8B-B14F-4D97-AF65-F5344CB8AC3E}">
        <p14:creationId xmlns:p14="http://schemas.microsoft.com/office/powerpoint/2010/main" val="30396064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5730</TotalTime>
  <Words>542</Words>
  <Application>Microsoft Office PowerPoint</Application>
  <PresentationFormat>On-screen Show (16:9)</PresentationFormat>
  <Paragraphs>80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Latin Modern Math</vt:lpstr>
      <vt:lpstr>Wingdings</vt:lpstr>
      <vt:lpstr>CERNCorporate16-9</vt:lpstr>
      <vt:lpstr>MSC-MME Collaborative work on materials characterization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Gianluca Vernassa</dc:creator>
  <cp:lastModifiedBy>Gianluca Vernassa</cp:lastModifiedBy>
  <cp:revision>10</cp:revision>
  <dcterms:created xsi:type="dcterms:W3CDTF">2022-07-05T09:11:05Z</dcterms:created>
  <dcterms:modified xsi:type="dcterms:W3CDTF">2022-07-25T11:02:35Z</dcterms:modified>
</cp:coreProperties>
</file>