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4" r:id="rId9"/>
    <p:sldId id="265" r:id="rId10"/>
    <p:sldId id="266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2A71DA"/>
    <a:srgbClr val="153D79"/>
    <a:srgbClr val="1E5AA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200" y="14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7/20/2022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0547A1-F337-901E-DF8B-DF86ECA008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56" t="20357" r="23427" b="22084"/>
          <a:stretch/>
        </p:blipFill>
        <p:spPr>
          <a:xfrm>
            <a:off x="5065733" y="990473"/>
            <a:ext cx="3640667" cy="2802613"/>
          </a:xfrm>
          <a:prstGeom prst="rect">
            <a:avLst/>
          </a:prstGeom>
          <a:ln>
            <a:noFill/>
          </a:ln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27D94C3B-F7C9-673C-B69A-3DCC6D9D7D44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3400933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Mock-up campaign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F2BEBA-3892-A25D-3E0D-A347712F4C5B}"/>
              </a:ext>
            </a:extLst>
          </p:cNvPr>
          <p:cNvSpPr txBox="1"/>
          <p:nvPr/>
        </p:nvSpPr>
        <p:spPr>
          <a:xfrm>
            <a:off x="282067" y="963578"/>
            <a:ext cx="474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Key insertion and behavior during transition at cold;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New mock-up campaign for 12 T robust</a:t>
            </a:r>
          </a:p>
        </p:txBody>
      </p:sp>
    </p:spTree>
    <p:extLst>
      <p:ext uri="{BB962C8B-B14F-4D97-AF65-F5344CB8AC3E}">
        <p14:creationId xmlns:p14="http://schemas.microsoft.com/office/powerpoint/2010/main" val="895697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8A59F2F9-F0B1-DCAF-ED48-F667D9B33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2175" y="846110"/>
            <a:ext cx="7023201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1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8BEB9-627E-2015-0D29-6245DF6A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MSC-MME Collaborative work on materials characterization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378C-2B4C-BE7E-6A84-BC8F49FEF08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858083"/>
            <a:ext cx="2743200" cy="314740"/>
          </a:xfrm>
        </p:spPr>
        <p:txBody>
          <a:bodyPr>
            <a:normAutofit fontScale="92500"/>
          </a:bodyPr>
          <a:lstStyle/>
          <a:p>
            <a:r>
              <a:rPr lang="en-US" dirty="0"/>
              <a:t>07/05/2022 - Introductory meeting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92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5B60F7-89BB-7D01-DB5C-4E6C40870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3314222"/>
            <a:ext cx="8585200" cy="705332"/>
          </a:xfrm>
        </p:spPr>
        <p:txBody>
          <a:bodyPr>
            <a:noAutofit/>
          </a:bodyPr>
          <a:lstStyle/>
          <a:p>
            <a:r>
              <a:rPr lang="en-US" sz="2800" dirty="0"/>
              <a:t>Concerns in the mechanical design (currently)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09004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Circular 17">
            <a:extLst>
              <a:ext uri="{FF2B5EF4-FFF2-40B4-BE49-F238E27FC236}">
                <a16:creationId xmlns:a16="http://schemas.microsoft.com/office/drawing/2014/main" id="{CFF00B8B-01B8-010E-ACF8-899828D98A0E}"/>
              </a:ext>
            </a:extLst>
          </p:cNvPr>
          <p:cNvSpPr/>
          <p:nvPr/>
        </p:nvSpPr>
        <p:spPr>
          <a:xfrm rot="14693870">
            <a:off x="2551473" y="-302668"/>
            <a:ext cx="4261454" cy="5234685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3718046" y="1744621"/>
            <a:ext cx="1928308" cy="960901"/>
          </a:xfrm>
          <a:prstGeom prst="roundRect">
            <a:avLst/>
          </a:prstGeom>
          <a:gradFill flip="none" rotWithShape="1">
            <a:gsLst>
              <a:gs pos="0">
                <a:srgbClr val="153D79"/>
              </a:gs>
              <a:gs pos="48000">
                <a:srgbClr val="1E5AAE"/>
              </a:gs>
              <a:gs pos="100000">
                <a:srgbClr val="2A71DA"/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 design 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3773414" y="312059"/>
            <a:ext cx="1597172" cy="89076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Mechanical Characterization of Nb</a:t>
            </a:r>
            <a:r>
              <a:rPr lang="en-US" sz="1400" baseline="-25000" dirty="0"/>
              <a:t>3</a:t>
            </a:r>
            <a:r>
              <a:rPr lang="en-US" sz="1400" dirty="0"/>
              <a:t>Sn</a:t>
            </a:r>
            <a:endParaRPr lang="en-GB" sz="14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3773414" y="3315215"/>
            <a:ext cx="1597172" cy="67557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Stress Limits &amp; Degradation</a:t>
            </a:r>
            <a:endParaRPr lang="en-GB" sz="1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5811790" y="881101"/>
            <a:ext cx="1597172" cy="67557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Behavior at interfaces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6200361" y="1841567"/>
            <a:ext cx="1597172" cy="76701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techniques in FEA</a:t>
            </a:r>
            <a:endParaRPr lang="en-GB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1735038" y="881102"/>
            <a:ext cx="1597172" cy="67557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Collared vs B&amp;K structures</a:t>
            </a:r>
            <a:endParaRPr lang="en-GB" sz="14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5758585" y="2927110"/>
            <a:ext cx="1474986" cy="67557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Insulations &amp; Epoxy resins</a:t>
            </a:r>
            <a:endParaRPr lang="en-GB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346467" y="1841566"/>
            <a:ext cx="1805447" cy="76701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Instrumentation form design phase</a:t>
            </a:r>
            <a:endParaRPr lang="en-GB" sz="14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1756781" y="2931709"/>
            <a:ext cx="1597172" cy="767012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Geometrical interferences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7072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5B60F7-89BB-7D01-DB5C-4E6C40870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400" y="3314222"/>
            <a:ext cx="8585200" cy="705332"/>
          </a:xfrm>
        </p:spPr>
        <p:txBody>
          <a:bodyPr>
            <a:noAutofit/>
          </a:bodyPr>
          <a:lstStyle/>
          <a:p>
            <a:r>
              <a:rPr lang="en-US" sz="2800" dirty="0"/>
              <a:t>What we could tackle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465891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Circular 17">
            <a:extLst>
              <a:ext uri="{FF2B5EF4-FFF2-40B4-BE49-F238E27FC236}">
                <a16:creationId xmlns:a16="http://schemas.microsoft.com/office/drawing/2014/main" id="{CFF00B8B-01B8-010E-ACF8-899828D98A0E}"/>
              </a:ext>
            </a:extLst>
          </p:cNvPr>
          <p:cNvSpPr/>
          <p:nvPr/>
        </p:nvSpPr>
        <p:spPr>
          <a:xfrm rot="14693870">
            <a:off x="2551473" y="-302668"/>
            <a:ext cx="4261454" cy="5234685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3718046" y="1744621"/>
            <a:ext cx="1928308" cy="96090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 design 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3773414" y="312059"/>
            <a:ext cx="1597172" cy="890762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Mechanical Characterization of Nb</a:t>
            </a:r>
            <a:r>
              <a:rPr lang="en-US" sz="1400" baseline="-25000" dirty="0"/>
              <a:t>3</a:t>
            </a:r>
            <a:r>
              <a:rPr lang="en-US" sz="1400" dirty="0"/>
              <a:t>Sn</a:t>
            </a:r>
            <a:endParaRPr lang="en-GB" sz="14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3773414" y="3315215"/>
            <a:ext cx="1597172" cy="675573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Stress Limits &amp; Degradation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5811790" y="881101"/>
            <a:ext cx="1597172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Behaviour at interfaces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6200361" y="1841567"/>
            <a:ext cx="1597172" cy="767011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techniques in FEA</a:t>
            </a:r>
            <a:endParaRPr lang="en-GB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1735038" y="881102"/>
            <a:ext cx="1597172" cy="675573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Collared vs B&amp;K structures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5758585" y="2927110"/>
            <a:ext cx="1474986" cy="675573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Insulations &amp; Epoxy resins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346467" y="1841566"/>
            <a:ext cx="1805447" cy="767012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Instrumentation form design phase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1756781" y="2931709"/>
            <a:ext cx="1597172" cy="767012"/>
          </a:xfrm>
          <a:prstGeom prst="round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Geometrical interferences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Title 8">
            <a:extLst>
              <a:ext uri="{FF2B5EF4-FFF2-40B4-BE49-F238E27FC236}">
                <a16:creationId xmlns:a16="http://schemas.microsoft.com/office/drawing/2014/main" id="{9551F40E-4E52-6B08-B52F-535173BC30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2023533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First phase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49488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2023533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First phase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282067" y="804323"/>
            <a:ext cx="8057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Mechanical characterization of Nb</a:t>
            </a:r>
            <a:r>
              <a:rPr lang="en-US" b="1" baseline="-25000" dirty="0"/>
              <a:t>3</a:t>
            </a:r>
            <a:r>
              <a:rPr lang="en-US" b="1" dirty="0"/>
              <a:t>Sn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Material vs structural effect;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Stress-strain curves at cold;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CTEs;</a:t>
            </a:r>
            <a:br>
              <a:rPr lang="en-US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Behaviour at interfaces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Investigation at impregnated regions (cable to wedge);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Effect of surface irregularities;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Effect of medium materials;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Modelling techniques in FEA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Definition of adequate material models in 2D and 3D (RT and cold).</a:t>
            </a:r>
          </a:p>
        </p:txBody>
      </p:sp>
    </p:spTree>
    <p:extLst>
      <p:ext uri="{BB962C8B-B14F-4D97-AF65-F5344CB8AC3E}">
        <p14:creationId xmlns:p14="http://schemas.microsoft.com/office/powerpoint/2010/main" val="2937016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Circular 17">
            <a:extLst>
              <a:ext uri="{FF2B5EF4-FFF2-40B4-BE49-F238E27FC236}">
                <a16:creationId xmlns:a16="http://schemas.microsoft.com/office/drawing/2014/main" id="{CFF00B8B-01B8-010E-ACF8-899828D98A0E}"/>
              </a:ext>
            </a:extLst>
          </p:cNvPr>
          <p:cNvSpPr/>
          <p:nvPr/>
        </p:nvSpPr>
        <p:spPr>
          <a:xfrm rot="14693870">
            <a:off x="2551473" y="-302668"/>
            <a:ext cx="4261454" cy="5234685"/>
          </a:xfrm>
          <a:prstGeom prst="circularArrow">
            <a:avLst>
              <a:gd name="adj1" fmla="val 8605"/>
              <a:gd name="adj2" fmla="val 1010552"/>
              <a:gd name="adj3" fmla="val 20113863"/>
              <a:gd name="adj4" fmla="val 2291361"/>
              <a:gd name="adj5" fmla="val 10064"/>
            </a:avLst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6000">
                <a:schemeClr val="accent2">
                  <a:lumMod val="95000"/>
                  <a:lumOff val="5000"/>
                </a:schemeClr>
              </a:gs>
              <a:gs pos="10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15E257F-0843-541E-F7F6-96F662BCBCF4}"/>
              </a:ext>
            </a:extLst>
          </p:cNvPr>
          <p:cNvSpPr/>
          <p:nvPr/>
        </p:nvSpPr>
        <p:spPr>
          <a:xfrm>
            <a:off x="3718046" y="1744621"/>
            <a:ext cx="1928308" cy="960901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magnets design </a:t>
            </a:r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C31BD30-EE4B-E8F3-4604-CFEA76DA5D06}"/>
              </a:ext>
            </a:extLst>
          </p:cNvPr>
          <p:cNvSpPr/>
          <p:nvPr/>
        </p:nvSpPr>
        <p:spPr>
          <a:xfrm>
            <a:off x="3773414" y="312059"/>
            <a:ext cx="1597172" cy="890762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Mechanical Characterization of Nb</a:t>
            </a:r>
            <a:r>
              <a:rPr lang="en-US" sz="1400" baseline="-25000" dirty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Sn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6990944-B327-EC65-823B-0643BF2FDD75}"/>
              </a:ext>
            </a:extLst>
          </p:cNvPr>
          <p:cNvSpPr/>
          <p:nvPr/>
        </p:nvSpPr>
        <p:spPr>
          <a:xfrm>
            <a:off x="3773414" y="3315215"/>
            <a:ext cx="1597172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Stress Limits &amp; Degradation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7C50B7-3B00-9AB5-5412-868453E0BBAE}"/>
              </a:ext>
            </a:extLst>
          </p:cNvPr>
          <p:cNvSpPr/>
          <p:nvPr/>
        </p:nvSpPr>
        <p:spPr>
          <a:xfrm>
            <a:off x="5811790" y="881101"/>
            <a:ext cx="1597172" cy="675573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Behaviour at interfaces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FFBC377-C614-CFA2-697A-08252158DEC2}"/>
              </a:ext>
            </a:extLst>
          </p:cNvPr>
          <p:cNvSpPr/>
          <p:nvPr/>
        </p:nvSpPr>
        <p:spPr>
          <a:xfrm>
            <a:off x="6200361" y="1841567"/>
            <a:ext cx="1597172" cy="767011"/>
          </a:xfrm>
          <a:prstGeom prst="roundRect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Modeling techniques in FEA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7792066-8E6D-D447-4063-DF103303E193}"/>
              </a:ext>
            </a:extLst>
          </p:cNvPr>
          <p:cNvSpPr/>
          <p:nvPr/>
        </p:nvSpPr>
        <p:spPr>
          <a:xfrm>
            <a:off x="1735038" y="881102"/>
            <a:ext cx="1597172" cy="67557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Collared vs B&amp;K structures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EF5D11-A99D-026A-B63F-97F59F595EBA}"/>
              </a:ext>
            </a:extLst>
          </p:cNvPr>
          <p:cNvSpPr/>
          <p:nvPr/>
        </p:nvSpPr>
        <p:spPr>
          <a:xfrm>
            <a:off x="5758585" y="2927110"/>
            <a:ext cx="1474986" cy="67557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Insulations &amp; Epoxy resins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311E78B-6B19-9656-D110-25AC652176B6}"/>
              </a:ext>
            </a:extLst>
          </p:cNvPr>
          <p:cNvSpPr/>
          <p:nvPr/>
        </p:nvSpPr>
        <p:spPr>
          <a:xfrm>
            <a:off x="1346467" y="1841566"/>
            <a:ext cx="1805447" cy="767012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55A0"/>
                </a:solidFill>
              </a:rPr>
              <a:t>Instrumentation form design phase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0747CCA-7649-E487-0AFA-4FF9E5AAB0EB}"/>
              </a:ext>
            </a:extLst>
          </p:cNvPr>
          <p:cNvSpPr/>
          <p:nvPr/>
        </p:nvSpPr>
        <p:spPr>
          <a:xfrm>
            <a:off x="1756781" y="2931709"/>
            <a:ext cx="1597172" cy="76701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Geometrical interferences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Title 8">
            <a:extLst>
              <a:ext uri="{FF2B5EF4-FFF2-40B4-BE49-F238E27FC236}">
                <a16:creationId xmlns:a16="http://schemas.microsoft.com/office/drawing/2014/main" id="{9551F40E-4E52-6B08-B52F-535173BC30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2749000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Second phase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99384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8">
            <a:extLst>
              <a:ext uri="{FF2B5EF4-FFF2-40B4-BE49-F238E27FC236}">
                <a16:creationId xmlns:a16="http://schemas.microsoft.com/office/drawing/2014/main" id="{131B99F8-F842-E213-4E53-9AC957DA66ED}"/>
              </a:ext>
            </a:extLst>
          </p:cNvPr>
          <p:cNvSpPr txBox="1">
            <a:spLocks/>
          </p:cNvSpPr>
          <p:nvPr/>
        </p:nvSpPr>
        <p:spPr>
          <a:xfrm>
            <a:off x="282067" y="236458"/>
            <a:ext cx="3104600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Second phase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69F078-C782-84DB-73CE-735CCA48F125}"/>
              </a:ext>
            </a:extLst>
          </p:cNvPr>
          <p:cNvSpPr txBox="1"/>
          <p:nvPr/>
        </p:nvSpPr>
        <p:spPr>
          <a:xfrm>
            <a:off x="282067" y="1007523"/>
            <a:ext cx="85740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Stress limits and degradation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Identification of a proper failure criterion for impregnated cable stacks;</a:t>
            </a:r>
            <a:br>
              <a:rPr lang="en-US" dirty="0"/>
            </a:b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Insulation and epoxy resins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Effect of different insulation materials and resins on the stress-strain curves, as well as stress limits;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Instrumentation from the design phase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Identify a suitable instrumentation scheme to apply already on mock-ups.</a:t>
            </a:r>
          </a:p>
        </p:txBody>
      </p:sp>
    </p:spTree>
    <p:extLst>
      <p:ext uri="{BB962C8B-B14F-4D97-AF65-F5344CB8AC3E}">
        <p14:creationId xmlns:p14="http://schemas.microsoft.com/office/powerpoint/2010/main" val="418733927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51</TotalTime>
  <Words>261</Words>
  <Application>Microsoft Office PowerPoint</Application>
  <PresentationFormat>On-screen Show (16:9)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Wingdings</vt:lpstr>
      <vt:lpstr>CERNCorporate16-9</vt:lpstr>
      <vt:lpstr>PowerPoint Presentation</vt:lpstr>
      <vt:lpstr>MSC-MME Collaborative work on materials characterization</vt:lpstr>
      <vt:lpstr>Concerns in the mechanical design (currently)</vt:lpstr>
      <vt:lpstr>PowerPoint Presentation</vt:lpstr>
      <vt:lpstr>What we could tackle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Gianluca Vernassa</cp:lastModifiedBy>
  <cp:revision>5</cp:revision>
  <dcterms:created xsi:type="dcterms:W3CDTF">2022-07-05T09:11:05Z</dcterms:created>
  <dcterms:modified xsi:type="dcterms:W3CDTF">2022-07-20T16:50:00Z</dcterms:modified>
</cp:coreProperties>
</file>