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2"/>
  </p:notesMasterIdLst>
  <p:sldIdLst>
    <p:sldId id="268" r:id="rId2"/>
    <p:sldId id="269" r:id="rId3"/>
    <p:sldId id="270" r:id="rId4"/>
    <p:sldId id="271" r:id="rId5"/>
    <p:sldId id="272" r:id="rId6"/>
    <p:sldId id="273" r:id="rId7"/>
    <p:sldId id="274" r:id="rId8"/>
    <p:sldId id="275" r:id="rId9"/>
    <p:sldId id="276" r:id="rId10"/>
    <p:sldId id="282" r:id="rId11"/>
  </p:sldIdLst>
  <p:sldSz cx="9144000" cy="5143500" type="screen16x9"/>
  <p:notesSz cx="6858000" cy="9144000"/>
  <p:embeddedFontLst>
    <p:embeddedFont>
      <p:font typeface="Helvetica Neue Light" panose="02000403000000020004" pitchFamily="2"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0B306ED-0AF0-425D-982B-3E34123402E8}">
  <a:tblStyle styleId="{00B306ED-0AF0-425D-982B-3E34123402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7"/>
  </p:normalViewPr>
  <p:slideViewPr>
    <p:cSldViewPr snapToGrid="0">
      <p:cViewPr varScale="1">
        <p:scale>
          <a:sx n="147" d="100"/>
          <a:sy n="147" d="100"/>
        </p:scale>
        <p:origin x="64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3e459d2d9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3e459d2d9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3dcc2bf1ca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3dcc2bf1ca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1ff019dc4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11ff019dc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f48ea54070_1_93: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gf48ea54070_1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3dcc2bf1c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3dcc2bf1c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3dcc2bf1ca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3dcc2bf1ca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3dcc2bf1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3dcc2bf1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3dcc2bf1c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3dcc2bf1ca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3dcc2bf1ca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13dcc2bf1c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3dcc2bf1c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3dcc2bf1c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amp;サブタイトル 1">
  <p:cSld name="TITLE_2">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892969" y="863947"/>
            <a:ext cx="7358100" cy="1741200"/>
          </a:xfrm>
          <a:prstGeom prst="rect">
            <a:avLst/>
          </a:prstGeom>
          <a:noFill/>
          <a:ln>
            <a:noFill/>
          </a:ln>
        </p:spPr>
        <p:txBody>
          <a:bodyPr spcFirstLastPara="1" wrap="square" lIns="32750" tIns="32750" rIns="32750" bIns="32750" anchor="b" anchorCtr="0">
            <a:normAutofit/>
          </a:bodyPr>
          <a:lstStyle>
            <a:lvl1pPr lvl="0" algn="ctr" rtl="0">
              <a:lnSpc>
                <a:spcPct val="100000"/>
              </a:lnSpc>
              <a:spcBef>
                <a:spcPts val="0"/>
              </a:spcBef>
              <a:spcAft>
                <a:spcPts val="0"/>
              </a:spcAft>
              <a:buClr>
                <a:srgbClr val="000000"/>
              </a:buClr>
              <a:buSzPts val="1200"/>
              <a:buNone/>
              <a:defRPr/>
            </a:lvl1pPr>
            <a:lvl2pPr lvl="1" algn="ctr" rtl="0">
              <a:lnSpc>
                <a:spcPct val="100000"/>
              </a:lnSpc>
              <a:spcBef>
                <a:spcPts val="0"/>
              </a:spcBef>
              <a:spcAft>
                <a:spcPts val="0"/>
              </a:spcAft>
              <a:buClr>
                <a:srgbClr val="000000"/>
              </a:buClr>
              <a:buSzPts val="1200"/>
              <a:buNone/>
              <a:defRPr/>
            </a:lvl2pPr>
            <a:lvl3pPr lvl="2" algn="ctr" rtl="0">
              <a:lnSpc>
                <a:spcPct val="100000"/>
              </a:lnSpc>
              <a:spcBef>
                <a:spcPts val="0"/>
              </a:spcBef>
              <a:spcAft>
                <a:spcPts val="0"/>
              </a:spcAft>
              <a:buClr>
                <a:srgbClr val="000000"/>
              </a:buClr>
              <a:buSzPts val="1200"/>
              <a:buNone/>
              <a:defRPr/>
            </a:lvl3pPr>
            <a:lvl4pPr lvl="3" algn="ctr" rtl="0">
              <a:lnSpc>
                <a:spcPct val="100000"/>
              </a:lnSpc>
              <a:spcBef>
                <a:spcPts val="0"/>
              </a:spcBef>
              <a:spcAft>
                <a:spcPts val="0"/>
              </a:spcAft>
              <a:buClr>
                <a:srgbClr val="000000"/>
              </a:buClr>
              <a:buSzPts val="1200"/>
              <a:buNone/>
              <a:defRPr/>
            </a:lvl4pPr>
            <a:lvl5pPr lvl="4" algn="ctr" rtl="0">
              <a:lnSpc>
                <a:spcPct val="100000"/>
              </a:lnSpc>
              <a:spcBef>
                <a:spcPts val="0"/>
              </a:spcBef>
              <a:spcAft>
                <a:spcPts val="0"/>
              </a:spcAft>
              <a:buClr>
                <a:srgbClr val="000000"/>
              </a:buClr>
              <a:buSzPts val="1200"/>
              <a:buNone/>
              <a:defRPr/>
            </a:lvl5pPr>
            <a:lvl6pPr lvl="5" algn="ctr" rtl="0">
              <a:lnSpc>
                <a:spcPct val="100000"/>
              </a:lnSpc>
              <a:spcBef>
                <a:spcPts val="0"/>
              </a:spcBef>
              <a:spcAft>
                <a:spcPts val="0"/>
              </a:spcAft>
              <a:buClr>
                <a:srgbClr val="000000"/>
              </a:buClr>
              <a:buSzPts val="1200"/>
              <a:buNone/>
              <a:defRPr/>
            </a:lvl6pPr>
            <a:lvl7pPr lvl="6" algn="ctr" rtl="0">
              <a:lnSpc>
                <a:spcPct val="100000"/>
              </a:lnSpc>
              <a:spcBef>
                <a:spcPts val="0"/>
              </a:spcBef>
              <a:spcAft>
                <a:spcPts val="0"/>
              </a:spcAft>
              <a:buClr>
                <a:srgbClr val="000000"/>
              </a:buClr>
              <a:buSzPts val="1200"/>
              <a:buNone/>
              <a:defRPr/>
            </a:lvl7pPr>
            <a:lvl8pPr lvl="7" algn="ctr" rtl="0">
              <a:lnSpc>
                <a:spcPct val="100000"/>
              </a:lnSpc>
              <a:spcBef>
                <a:spcPts val="0"/>
              </a:spcBef>
              <a:spcAft>
                <a:spcPts val="0"/>
              </a:spcAft>
              <a:buClr>
                <a:srgbClr val="000000"/>
              </a:buClr>
              <a:buSzPts val="1200"/>
              <a:buNone/>
              <a:defRPr/>
            </a:lvl8pPr>
            <a:lvl9pPr lvl="8" algn="ctr" rtl="0">
              <a:lnSpc>
                <a:spcPct val="100000"/>
              </a:lnSpc>
              <a:spcBef>
                <a:spcPts val="0"/>
              </a:spcBef>
              <a:spcAft>
                <a:spcPts val="0"/>
              </a:spcAft>
              <a:buClr>
                <a:srgbClr val="000000"/>
              </a:buClr>
              <a:buSzPts val="1200"/>
              <a:buNone/>
              <a:defRPr/>
            </a:lvl9pPr>
          </a:lstStyle>
          <a:p>
            <a:endParaRPr/>
          </a:p>
        </p:txBody>
      </p:sp>
      <p:sp>
        <p:nvSpPr>
          <p:cNvPr id="56" name="Google Shape;56;p14"/>
          <p:cNvSpPr txBox="1">
            <a:spLocks noGrp="1"/>
          </p:cNvSpPr>
          <p:nvPr>
            <p:ph type="body" idx="1"/>
          </p:nvPr>
        </p:nvSpPr>
        <p:spPr>
          <a:xfrm>
            <a:off x="892969" y="2658814"/>
            <a:ext cx="7358100" cy="596100"/>
          </a:xfrm>
          <a:prstGeom prst="rect">
            <a:avLst/>
          </a:prstGeom>
          <a:noFill/>
          <a:ln>
            <a:noFill/>
          </a:ln>
        </p:spPr>
        <p:txBody>
          <a:bodyPr spcFirstLastPara="1" wrap="square" lIns="32750" tIns="32750" rIns="32750" bIns="32750" anchor="t" anchorCtr="0">
            <a:normAutofit/>
          </a:bodyPr>
          <a:lstStyle>
            <a:lvl1pPr marL="457200" lvl="0" indent="-228600" algn="ctr" rtl="0">
              <a:lnSpc>
                <a:spcPct val="100000"/>
              </a:lnSpc>
              <a:spcBef>
                <a:spcPts val="0"/>
              </a:spcBef>
              <a:spcAft>
                <a:spcPts val="0"/>
              </a:spcAft>
              <a:buClr>
                <a:srgbClr val="000000"/>
              </a:buClr>
              <a:buSzPts val="2400"/>
              <a:buFont typeface="Arial"/>
              <a:buNone/>
              <a:defRPr sz="2400"/>
            </a:lvl1pPr>
            <a:lvl2pPr marL="914400" lvl="1" indent="-228600" algn="ctr" rtl="0">
              <a:lnSpc>
                <a:spcPct val="100000"/>
              </a:lnSpc>
              <a:spcBef>
                <a:spcPts val="0"/>
              </a:spcBef>
              <a:spcAft>
                <a:spcPts val="0"/>
              </a:spcAft>
              <a:buClr>
                <a:srgbClr val="000000"/>
              </a:buClr>
              <a:buSzPts val="2400"/>
              <a:buFont typeface="Arial"/>
              <a:buNone/>
              <a:defRPr sz="2400"/>
            </a:lvl2pPr>
            <a:lvl3pPr marL="1371600" lvl="2" indent="-228600" algn="ctr" rtl="0">
              <a:lnSpc>
                <a:spcPct val="100000"/>
              </a:lnSpc>
              <a:spcBef>
                <a:spcPts val="0"/>
              </a:spcBef>
              <a:spcAft>
                <a:spcPts val="0"/>
              </a:spcAft>
              <a:buClr>
                <a:srgbClr val="000000"/>
              </a:buClr>
              <a:buSzPts val="2400"/>
              <a:buFont typeface="Arial"/>
              <a:buNone/>
              <a:defRPr sz="2400"/>
            </a:lvl3pPr>
            <a:lvl4pPr marL="1828800" lvl="3" indent="-228600" algn="ctr" rtl="0">
              <a:lnSpc>
                <a:spcPct val="100000"/>
              </a:lnSpc>
              <a:spcBef>
                <a:spcPts val="0"/>
              </a:spcBef>
              <a:spcAft>
                <a:spcPts val="0"/>
              </a:spcAft>
              <a:buClr>
                <a:srgbClr val="000000"/>
              </a:buClr>
              <a:buSzPts val="2400"/>
              <a:buFont typeface="Arial"/>
              <a:buNone/>
              <a:defRPr sz="2400"/>
            </a:lvl4pPr>
            <a:lvl5pPr marL="2286000" lvl="4" indent="-228600" algn="ctr" rtl="0">
              <a:lnSpc>
                <a:spcPct val="100000"/>
              </a:lnSpc>
              <a:spcBef>
                <a:spcPts val="0"/>
              </a:spcBef>
              <a:spcAft>
                <a:spcPts val="0"/>
              </a:spcAft>
              <a:buClr>
                <a:srgbClr val="000000"/>
              </a:buClr>
              <a:buSzPts val="2400"/>
              <a:buFont typeface="Arial"/>
              <a:buNone/>
              <a:defRPr sz="2400"/>
            </a:lvl5pPr>
            <a:lvl6pPr marL="2743200" lvl="5" indent="-336550" algn="l" rtl="0">
              <a:lnSpc>
                <a:spcPct val="100000"/>
              </a:lnSpc>
              <a:spcBef>
                <a:spcPts val="2700"/>
              </a:spcBef>
              <a:spcAft>
                <a:spcPts val="0"/>
              </a:spcAft>
              <a:buClr>
                <a:srgbClr val="000000"/>
              </a:buClr>
              <a:buSzPts val="1700"/>
              <a:buChar char="■"/>
              <a:defRPr/>
            </a:lvl6pPr>
            <a:lvl7pPr marL="3200400" lvl="6" indent="-336550" algn="l" rtl="0">
              <a:lnSpc>
                <a:spcPct val="100000"/>
              </a:lnSpc>
              <a:spcBef>
                <a:spcPts val="2700"/>
              </a:spcBef>
              <a:spcAft>
                <a:spcPts val="0"/>
              </a:spcAft>
              <a:buClr>
                <a:srgbClr val="000000"/>
              </a:buClr>
              <a:buSzPts val="1700"/>
              <a:buChar char="●"/>
              <a:defRPr/>
            </a:lvl7pPr>
            <a:lvl8pPr marL="3657600" lvl="7" indent="-336550" algn="l" rtl="0">
              <a:lnSpc>
                <a:spcPct val="100000"/>
              </a:lnSpc>
              <a:spcBef>
                <a:spcPts val="2700"/>
              </a:spcBef>
              <a:spcAft>
                <a:spcPts val="0"/>
              </a:spcAft>
              <a:buClr>
                <a:srgbClr val="000000"/>
              </a:buClr>
              <a:buSzPts val="1700"/>
              <a:buChar char="○"/>
              <a:defRPr/>
            </a:lvl8pPr>
            <a:lvl9pPr marL="4114800" lvl="8" indent="-336550" algn="l" rtl="0">
              <a:lnSpc>
                <a:spcPct val="100000"/>
              </a:lnSpc>
              <a:spcBef>
                <a:spcPts val="2700"/>
              </a:spcBef>
              <a:spcAft>
                <a:spcPts val="0"/>
              </a:spcAft>
              <a:buClr>
                <a:srgbClr val="000000"/>
              </a:buClr>
              <a:buSzPts val="1700"/>
              <a:buChar char="■"/>
              <a:defRPr/>
            </a:lvl9pPr>
          </a:lstStyle>
          <a:p>
            <a:endParaRPr/>
          </a:p>
        </p:txBody>
      </p:sp>
      <p:sp>
        <p:nvSpPr>
          <p:cNvPr id="57" name="Google Shape;57;p14"/>
          <p:cNvSpPr txBox="1">
            <a:spLocks noGrp="1"/>
          </p:cNvSpPr>
          <p:nvPr>
            <p:ph type="sldNum" idx="12"/>
          </p:nvPr>
        </p:nvSpPr>
        <p:spPr>
          <a:xfrm>
            <a:off x="4449997" y="4902398"/>
            <a:ext cx="239100" cy="220200"/>
          </a:xfrm>
          <a:prstGeom prst="rect">
            <a:avLst/>
          </a:prstGeom>
          <a:noFill/>
          <a:ln>
            <a:noFill/>
          </a:ln>
        </p:spPr>
        <p:txBody>
          <a:bodyPr spcFirstLastPara="1" wrap="square" lIns="32750" tIns="32750" rIns="32750" bIns="32750" anchor="t" anchorCtr="0">
            <a:spAutoFit/>
          </a:bodyPr>
          <a:lstStyle>
            <a:lvl1pPr marL="0" marR="0" lvl="0"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1000"/>
              <a:buFont typeface="Helvetica Neue Light"/>
              <a:buNone/>
              <a:defRPr>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it"/>
              <a:t>‹#›</a:t>
            </a:fld>
            <a:endParaRPr>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7"/>
          <p:cNvSpPr txBox="1"/>
          <p:nvPr/>
        </p:nvSpPr>
        <p:spPr>
          <a:xfrm>
            <a:off x="671250" y="2294700"/>
            <a:ext cx="7801500" cy="166196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2400" dirty="0"/>
              <a:t>Investigation and Considerations about Option #2</a:t>
            </a:r>
            <a:br>
              <a:rPr lang="it" sz="2400" dirty="0"/>
            </a:br>
            <a:r>
              <a:rPr lang="it" sz="2400" dirty="0"/>
              <a:t>(install SuperFGD in ND280 w/o HA-TPC’s:</a:t>
            </a:r>
          </a:p>
          <a:p>
            <a:pPr marL="0" lvl="0" indent="0" algn="ctr" rtl="0">
              <a:spcBef>
                <a:spcPts val="0"/>
              </a:spcBef>
              <a:spcAft>
                <a:spcPts val="0"/>
              </a:spcAft>
              <a:buNone/>
            </a:pPr>
            <a:r>
              <a:rPr lang="en-US" sz="2400" dirty="0"/>
              <a:t>I</a:t>
            </a:r>
            <a:r>
              <a:rPr lang="it" sz="2400" dirty="0"/>
              <a:t>nstall SFGD in ND280 – uninstall it – install Bottom TPC – install SFGD in ND280 again)</a:t>
            </a:r>
            <a:endParaRP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1"/>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Run Plan JFY2022-2023 - (K.Sakashita-san @T2K bi-weekly 21/7/22)</a:t>
            </a:r>
            <a:endParaRPr sz="900"/>
          </a:p>
        </p:txBody>
      </p:sp>
      <p:pic>
        <p:nvPicPr>
          <p:cNvPr id="246" name="Google Shape;246;p41"/>
          <p:cNvPicPr preferRelativeResize="0"/>
          <p:nvPr/>
        </p:nvPicPr>
        <p:blipFill>
          <a:blip r:embed="rId3">
            <a:alphaModFix/>
          </a:blip>
          <a:stretch>
            <a:fillRect/>
          </a:stretch>
        </p:blipFill>
        <p:spPr>
          <a:xfrm>
            <a:off x="1532463" y="730675"/>
            <a:ext cx="6079077" cy="42941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8"/>
          <p:cNvSpPr txBox="1"/>
          <p:nvPr/>
        </p:nvSpPr>
        <p:spPr>
          <a:xfrm>
            <a:off x="589050" y="1091875"/>
            <a:ext cx="7801500" cy="3205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000"/>
              </a:spcBef>
              <a:spcAft>
                <a:spcPts val="0"/>
              </a:spcAft>
              <a:buNone/>
            </a:pPr>
            <a:r>
              <a:rPr lang="it" sz="1800" dirty="0">
                <a:solidFill>
                  <a:schemeClr val="dk1"/>
                </a:solidFill>
              </a:rPr>
              <a:t>Comments from Franck</a:t>
            </a:r>
            <a:endParaRPr sz="1800" dirty="0">
              <a:solidFill>
                <a:schemeClr val="dk1"/>
              </a:solidFill>
            </a:endParaRPr>
          </a:p>
          <a:p>
            <a:pPr marL="457200" lvl="0" indent="-342900" algn="l" rtl="0">
              <a:lnSpc>
                <a:spcPct val="115000"/>
              </a:lnSpc>
              <a:spcBef>
                <a:spcPts val="1000"/>
              </a:spcBef>
              <a:spcAft>
                <a:spcPts val="0"/>
              </a:spcAft>
              <a:buClr>
                <a:schemeClr val="dk1"/>
              </a:buClr>
              <a:buSzPts val="1800"/>
              <a:buChar char="●"/>
            </a:pPr>
            <a:r>
              <a:rPr lang="it" sz="1800" dirty="0">
                <a:solidFill>
                  <a:schemeClr val="dk1"/>
                </a:solidFill>
              </a:rPr>
              <a:t>To be considered the cabling/uncabling work</a:t>
            </a:r>
            <a:endParaRPr sz="1800" dirty="0">
              <a:solidFill>
                <a:schemeClr val="dk1"/>
              </a:solidFill>
            </a:endParaRPr>
          </a:p>
          <a:p>
            <a:pPr marL="914400" lvl="1" indent="-342900" algn="l" rtl="0">
              <a:lnSpc>
                <a:spcPct val="115000"/>
              </a:lnSpc>
              <a:spcBef>
                <a:spcPts val="1000"/>
              </a:spcBef>
              <a:spcAft>
                <a:spcPts val="0"/>
              </a:spcAft>
              <a:buClr>
                <a:schemeClr val="dk1"/>
              </a:buClr>
              <a:buSzPts val="1800"/>
              <a:buChar char="○"/>
            </a:pPr>
            <a:r>
              <a:rPr lang="it" sz="1800" dirty="0">
                <a:solidFill>
                  <a:schemeClr val="dk1"/>
                </a:solidFill>
              </a:rPr>
              <a:t>not a big issue for SFGD (C.Mauger - Electronics WG)</a:t>
            </a:r>
            <a:endParaRPr sz="1800" dirty="0">
              <a:solidFill>
                <a:schemeClr val="dk1"/>
              </a:solidFill>
            </a:endParaRPr>
          </a:p>
          <a:p>
            <a:pPr marL="914400" lvl="1" indent="-342900" algn="l" rtl="0">
              <a:lnSpc>
                <a:spcPct val="115000"/>
              </a:lnSpc>
              <a:spcBef>
                <a:spcPts val="1000"/>
              </a:spcBef>
              <a:spcAft>
                <a:spcPts val="0"/>
              </a:spcAft>
              <a:buClr>
                <a:schemeClr val="dk1"/>
              </a:buClr>
              <a:buSzPts val="1800"/>
              <a:buChar char="○"/>
            </a:pPr>
            <a:r>
              <a:rPr lang="it" sz="1800" dirty="0">
                <a:solidFill>
                  <a:schemeClr val="dk1"/>
                </a:solidFill>
              </a:rPr>
              <a:t>more complicated for ToF detector because it’s more fragile and has a lot of cables to be plugged (F.Cadoux)</a:t>
            </a:r>
            <a:endParaRPr sz="1800" dirty="0">
              <a:solidFill>
                <a:schemeClr val="dk1"/>
              </a:solidFill>
            </a:endParaRPr>
          </a:p>
          <a:p>
            <a:pPr marL="457200" lvl="0" indent="-342900" algn="l" rtl="0">
              <a:lnSpc>
                <a:spcPct val="115000"/>
              </a:lnSpc>
              <a:spcBef>
                <a:spcPts val="0"/>
              </a:spcBef>
              <a:spcAft>
                <a:spcPts val="0"/>
              </a:spcAft>
              <a:buClr>
                <a:schemeClr val="dk1"/>
              </a:buClr>
              <a:buSzPts val="1800"/>
              <a:buChar char="●"/>
            </a:pPr>
            <a:r>
              <a:rPr lang="it" sz="1800" dirty="0">
                <a:solidFill>
                  <a:schemeClr val="dk1"/>
                </a:solidFill>
              </a:rPr>
              <a:t>It may be considered to install SFGD w/ partial ToF installation, i.e. that does not need to be removed later for Bottom-TPC installation</a:t>
            </a:r>
            <a:endParaRPr sz="1800" dirty="0">
              <a:solidFill>
                <a:schemeClr val="dk1"/>
              </a:solidFill>
            </a:endParaRPr>
          </a:p>
          <a:p>
            <a:pPr marL="457200" lvl="0" indent="-342900" algn="l" rtl="0">
              <a:lnSpc>
                <a:spcPct val="115000"/>
              </a:lnSpc>
              <a:spcBef>
                <a:spcPts val="1000"/>
              </a:spcBef>
              <a:spcAft>
                <a:spcPts val="0"/>
              </a:spcAft>
              <a:buClr>
                <a:schemeClr val="dk1"/>
              </a:buClr>
              <a:buSzPts val="1800"/>
              <a:buChar char="●"/>
            </a:pPr>
            <a:r>
              <a:rPr lang="it" sz="1800" dirty="0">
                <a:solidFill>
                  <a:schemeClr val="dk1"/>
                </a:solidFill>
              </a:rPr>
              <a:t>Be careful to avoid shocks - Typical risk during detector installation</a:t>
            </a:r>
            <a:endParaRPr sz="1800" dirty="0">
              <a:solidFill>
                <a:schemeClr val="dk1"/>
              </a:solidFill>
            </a:endParaRPr>
          </a:p>
        </p:txBody>
      </p:sp>
      <p:sp>
        <p:nvSpPr>
          <p:cNvPr id="145" name="Google Shape;145;p28"/>
          <p:cNvSpPr txBox="1"/>
          <p:nvPr/>
        </p:nvSpPr>
        <p:spPr>
          <a:xfrm>
            <a:off x="671250" y="215875"/>
            <a:ext cx="78015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2400"/>
              <a:t>Option #2: considerations from WG1 </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9" descr="NM_acc_test220715（ドラッグされました）.pdf"/>
          <p:cNvPicPr preferRelativeResize="0"/>
          <p:nvPr/>
        </p:nvPicPr>
        <p:blipFill rotWithShape="1">
          <a:blip r:embed="rId3">
            <a:alphaModFix/>
          </a:blip>
          <a:srcRect/>
          <a:stretch/>
        </p:blipFill>
        <p:spPr>
          <a:xfrm>
            <a:off x="100575" y="1285375"/>
            <a:ext cx="2925800" cy="2067526"/>
          </a:xfrm>
          <a:prstGeom prst="rect">
            <a:avLst/>
          </a:prstGeom>
          <a:noFill/>
          <a:ln w="12700" cap="flat" cmpd="sng">
            <a:solidFill>
              <a:srgbClr val="000000"/>
            </a:solidFill>
            <a:prstDash val="solid"/>
            <a:miter lim="400000"/>
            <a:headEnd type="none" w="sm" len="sm"/>
            <a:tailEnd type="none" w="sm" len="sm"/>
          </a:ln>
        </p:spPr>
      </p:pic>
      <p:pic>
        <p:nvPicPr>
          <p:cNvPr id="151" name="Google Shape;151;p29" descr="NM_acc_test220715（ドラッグされました）.pdf"/>
          <p:cNvPicPr preferRelativeResize="0"/>
          <p:nvPr/>
        </p:nvPicPr>
        <p:blipFill rotWithShape="1">
          <a:blip r:embed="rId4">
            <a:alphaModFix/>
          </a:blip>
          <a:srcRect/>
          <a:stretch/>
        </p:blipFill>
        <p:spPr>
          <a:xfrm>
            <a:off x="3109075" y="1285375"/>
            <a:ext cx="2925800" cy="2067520"/>
          </a:xfrm>
          <a:prstGeom prst="rect">
            <a:avLst/>
          </a:prstGeom>
          <a:noFill/>
          <a:ln w="12700" cap="flat" cmpd="sng">
            <a:solidFill>
              <a:srgbClr val="000000"/>
            </a:solidFill>
            <a:prstDash val="solid"/>
            <a:miter lim="400000"/>
            <a:headEnd type="none" w="sm" len="sm"/>
            <a:tailEnd type="none" w="sm" len="sm"/>
          </a:ln>
        </p:spPr>
      </p:pic>
      <p:pic>
        <p:nvPicPr>
          <p:cNvPr id="152" name="Google Shape;152;p29" descr="NM_acc_test220715（ドラッグされました）.pdf"/>
          <p:cNvPicPr preferRelativeResize="0"/>
          <p:nvPr/>
        </p:nvPicPr>
        <p:blipFill rotWithShape="1">
          <a:blip r:embed="rId5">
            <a:alphaModFix/>
          </a:blip>
          <a:srcRect/>
          <a:stretch/>
        </p:blipFill>
        <p:spPr>
          <a:xfrm>
            <a:off x="6117575" y="1285375"/>
            <a:ext cx="2925844" cy="2067526"/>
          </a:xfrm>
          <a:prstGeom prst="rect">
            <a:avLst/>
          </a:prstGeom>
          <a:noFill/>
          <a:ln w="12700" cap="flat" cmpd="sng">
            <a:solidFill>
              <a:srgbClr val="000000"/>
            </a:solidFill>
            <a:prstDash val="solid"/>
            <a:miter lim="400000"/>
            <a:headEnd type="none" w="sm" len="sm"/>
            <a:tailEnd type="none" w="sm" len="sm"/>
          </a:ln>
        </p:spPr>
      </p:pic>
      <p:sp>
        <p:nvSpPr>
          <p:cNvPr id="153" name="Google Shape;153;p29"/>
          <p:cNvSpPr txBox="1"/>
          <p:nvPr/>
        </p:nvSpPr>
        <p:spPr>
          <a:xfrm>
            <a:off x="2062925" y="3574775"/>
            <a:ext cx="5018100" cy="1379700"/>
          </a:xfrm>
          <a:prstGeom prst="rect">
            <a:avLst/>
          </a:prstGeom>
          <a:noFill/>
          <a:ln>
            <a:noFill/>
          </a:ln>
        </p:spPr>
        <p:txBody>
          <a:bodyPr spcFirstLastPara="1" wrap="square" lIns="32750" tIns="32750" rIns="32750" bIns="3275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it" sz="1200" b="0" i="0" u="none" strike="noStrike" cap="none">
                <a:solidFill>
                  <a:srgbClr val="000000"/>
                </a:solidFill>
                <a:latin typeface="Arial"/>
                <a:ea typeface="Arial"/>
                <a:cs typeface="Arial"/>
                <a:sym typeface="Arial"/>
              </a:rPr>
              <a:t>・Comparable with the general standard value of 0.1G in every direction. </a:t>
            </a:r>
            <a:endParaRPr sz="900"/>
          </a:p>
          <a:p>
            <a:pPr marL="0" marR="0" lvl="0" indent="0" algn="l" rtl="0">
              <a:lnSpc>
                <a:spcPct val="100000"/>
              </a:lnSpc>
              <a:spcBef>
                <a:spcPts val="800"/>
              </a:spcBef>
              <a:spcAft>
                <a:spcPts val="0"/>
              </a:spcAft>
              <a:buClr>
                <a:srgbClr val="000000"/>
              </a:buClr>
              <a:buSzPts val="1200"/>
              <a:buFont typeface="Arial"/>
              <a:buNone/>
            </a:pPr>
            <a:r>
              <a:rPr lang="it" sz="1200" b="0" i="0" u="none" strike="noStrike" cap="none">
                <a:solidFill>
                  <a:srgbClr val="000000"/>
                </a:solidFill>
                <a:latin typeface="Arial"/>
                <a:ea typeface="Arial"/>
                <a:cs typeface="Arial"/>
                <a:sym typeface="Arial"/>
              </a:rPr>
              <a:t>・Lower acceleration than the seismic standard of 0.65G is confirmed. </a:t>
            </a:r>
            <a:br>
              <a:rPr lang="it" sz="1200" b="0" i="0" u="none" strike="noStrike" cap="none">
                <a:solidFill>
                  <a:srgbClr val="000000"/>
                </a:solidFill>
                <a:latin typeface="Arial"/>
                <a:ea typeface="Arial"/>
                <a:cs typeface="Arial"/>
                <a:sym typeface="Arial"/>
              </a:rPr>
            </a:br>
            <a:r>
              <a:rPr lang="it" sz="1200" b="0" i="0" u="none" strike="noStrike" cap="none">
                <a:solidFill>
                  <a:srgbClr val="000000"/>
                </a:solidFill>
                <a:latin typeface="Arial"/>
                <a:ea typeface="Arial"/>
                <a:cs typeface="Arial"/>
                <a:sym typeface="Arial"/>
              </a:rPr>
              <a:t> </a:t>
            </a:r>
            <a:r>
              <a:rPr lang="it" sz="1200"/>
              <a:t>  </a:t>
            </a:r>
            <a:r>
              <a:rPr lang="it" sz="1200" b="0" i="0" u="none" strike="noStrike" cap="none">
                <a:solidFill>
                  <a:srgbClr val="0433FF"/>
                </a:solidFill>
                <a:latin typeface="Arial"/>
                <a:ea typeface="Arial"/>
                <a:cs typeface="Arial"/>
                <a:sym typeface="Arial"/>
              </a:rPr>
              <a:t>→ Relatively small risk w.r.t. the requirement for an earthquake.</a:t>
            </a:r>
            <a:endParaRPr sz="900"/>
          </a:p>
          <a:p>
            <a:pPr marL="0" marR="0" lvl="0" indent="0" algn="l" rtl="0">
              <a:lnSpc>
                <a:spcPct val="100000"/>
              </a:lnSpc>
              <a:spcBef>
                <a:spcPts val="800"/>
              </a:spcBef>
              <a:spcAft>
                <a:spcPts val="0"/>
              </a:spcAft>
              <a:buClr>
                <a:srgbClr val="000000"/>
              </a:buClr>
              <a:buSzPts val="1200"/>
              <a:buFont typeface="Arial"/>
              <a:buNone/>
            </a:pPr>
            <a:r>
              <a:rPr lang="it" sz="1200" b="0" i="0" u="none" strike="noStrike" cap="none">
                <a:solidFill>
                  <a:srgbClr val="000000"/>
                </a:solidFill>
                <a:latin typeface="Arial"/>
                <a:ea typeface="Arial"/>
                <a:cs typeface="Arial"/>
                <a:sym typeface="Arial"/>
              </a:rPr>
              <a:t>・Other risk mitigations under discussion</a:t>
            </a:r>
            <a:br>
              <a:rPr lang="it" sz="1200" b="0" i="0" u="none" strike="noStrike" cap="none">
                <a:solidFill>
                  <a:srgbClr val="000000"/>
                </a:solidFill>
                <a:latin typeface="Arial"/>
                <a:ea typeface="Arial"/>
                <a:cs typeface="Arial"/>
                <a:sym typeface="Arial"/>
              </a:rPr>
            </a:br>
            <a:r>
              <a:rPr lang="it" sz="1200" b="0" i="0" u="none" strike="noStrike" cap="none">
                <a:solidFill>
                  <a:srgbClr val="000000"/>
                </a:solidFill>
                <a:latin typeface="Arial"/>
                <a:ea typeface="Arial"/>
                <a:cs typeface="Arial"/>
                <a:sym typeface="Arial"/>
              </a:rPr>
              <a:t>　</a:t>
            </a:r>
            <a:r>
              <a:rPr lang="it" sz="1200"/>
              <a:t>・</a:t>
            </a:r>
            <a:r>
              <a:rPr lang="it" sz="1200" b="0" i="0" u="none" strike="noStrike" cap="none">
                <a:solidFill>
                  <a:srgbClr val="000000"/>
                </a:solidFill>
                <a:latin typeface="Arial"/>
                <a:ea typeface="Arial"/>
                <a:cs typeface="Arial"/>
                <a:sym typeface="Arial"/>
              </a:rPr>
              <a:t>A </a:t>
            </a:r>
            <a:r>
              <a:rPr lang="it" sz="1200"/>
              <a:t>g</a:t>
            </a:r>
            <a:r>
              <a:rPr lang="it" sz="1200" b="0" i="0" u="none" strike="noStrike" cap="none">
                <a:solidFill>
                  <a:srgbClr val="000000"/>
                </a:solidFill>
                <a:latin typeface="Arial"/>
                <a:ea typeface="Arial"/>
                <a:cs typeface="Arial"/>
                <a:sym typeface="Arial"/>
              </a:rPr>
              <a:t>uide to the basket during the detector installation</a:t>
            </a:r>
            <a:br>
              <a:rPr lang="it" sz="1200"/>
            </a:br>
            <a:r>
              <a:rPr lang="it" sz="1200"/>
              <a:t>　</a:t>
            </a:r>
            <a:r>
              <a:rPr lang="it" sz="1200">
                <a:solidFill>
                  <a:schemeClr val="dk1"/>
                </a:solidFill>
              </a:rPr>
              <a:t>・</a:t>
            </a:r>
            <a:r>
              <a:rPr lang="it" sz="1200" b="0" i="0" u="none" strike="noStrike" cap="none">
                <a:solidFill>
                  <a:srgbClr val="000000"/>
                </a:solidFill>
                <a:latin typeface="Arial"/>
                <a:ea typeface="Arial"/>
                <a:cs typeface="Arial"/>
                <a:sym typeface="Arial"/>
              </a:rPr>
              <a:t>Transportation between buildings (NA </a:t>
            </a:r>
            <a:r>
              <a:rPr lang="it" sz="1200"/>
              <a:t>→ NM</a:t>
            </a:r>
            <a:r>
              <a:rPr lang="it" sz="1200" b="0" i="0" u="none" strike="noStrike" cap="none">
                <a:solidFill>
                  <a:srgbClr val="000000"/>
                </a:solidFill>
                <a:latin typeface="Arial"/>
                <a:ea typeface="Arial"/>
                <a:cs typeface="Arial"/>
                <a:sym typeface="Arial"/>
              </a:rPr>
              <a:t>)</a:t>
            </a:r>
            <a:endParaRPr sz="900"/>
          </a:p>
        </p:txBody>
      </p:sp>
      <p:sp>
        <p:nvSpPr>
          <p:cNvPr id="154" name="Google Shape;154;p29"/>
          <p:cNvSpPr txBox="1"/>
          <p:nvPr/>
        </p:nvSpPr>
        <p:spPr>
          <a:xfrm>
            <a:off x="491900" y="812700"/>
            <a:ext cx="8050500" cy="250800"/>
          </a:xfrm>
          <a:prstGeom prst="rect">
            <a:avLst/>
          </a:prstGeom>
          <a:noFill/>
          <a:ln>
            <a:noFill/>
          </a:ln>
        </p:spPr>
        <p:txBody>
          <a:bodyPr spcFirstLastPara="1" wrap="square" lIns="32750" tIns="32750" rIns="32750" bIns="3275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it" sz="1200" b="0" i="0" u="none" strike="noStrike" cap="none">
                <a:solidFill>
                  <a:srgbClr val="000000"/>
                </a:solidFill>
                <a:latin typeface="Arial"/>
                <a:ea typeface="Arial"/>
                <a:cs typeface="Arial"/>
                <a:sym typeface="Arial"/>
              </a:rPr>
              <a:t>・</a:t>
            </a:r>
            <a:r>
              <a:rPr lang="it" sz="1200"/>
              <a:t>A</a:t>
            </a:r>
            <a:r>
              <a:rPr lang="it" sz="1200" b="0" i="0" u="none" strike="noStrike" cap="none">
                <a:solidFill>
                  <a:srgbClr val="000000"/>
                </a:solidFill>
                <a:latin typeface="Arial"/>
                <a:ea typeface="Arial"/>
                <a:cs typeface="Arial"/>
                <a:sym typeface="Arial"/>
              </a:rPr>
              <a:t>cceleration measurement of the crane at the NM building were performed to evaluate the risk in the lifting d</a:t>
            </a:r>
            <a:r>
              <a:rPr lang="it" sz="1200"/>
              <a:t>etector.</a:t>
            </a:r>
            <a:endParaRPr sz="1200"/>
          </a:p>
        </p:txBody>
      </p:sp>
      <p:sp>
        <p:nvSpPr>
          <p:cNvPr id="155" name="Google Shape;155;p29"/>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Summary: Risk assessment of the crane acceleration in the lifting</a:t>
            </a:r>
            <a:endParaRPr sz="9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0"/>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pic>
        <p:nvPicPr>
          <p:cNvPr id="161" name="Google Shape;161;p30"/>
          <p:cNvPicPr preferRelativeResize="0"/>
          <p:nvPr/>
        </p:nvPicPr>
        <p:blipFill>
          <a:blip r:embed="rId3">
            <a:alphaModFix/>
          </a:blip>
          <a:stretch>
            <a:fillRect/>
          </a:stretch>
        </p:blipFill>
        <p:spPr>
          <a:xfrm>
            <a:off x="1558800" y="623700"/>
            <a:ext cx="6026399" cy="4519799"/>
          </a:xfrm>
          <a:prstGeom prst="rect">
            <a:avLst/>
          </a:prstGeom>
          <a:noFill/>
          <a:ln>
            <a:noFill/>
          </a:ln>
        </p:spPr>
      </p:pic>
      <p:sp>
        <p:nvSpPr>
          <p:cNvPr id="2" name="Rectangle 1">
            <a:extLst>
              <a:ext uri="{FF2B5EF4-FFF2-40B4-BE49-F238E27FC236}">
                <a16:creationId xmlns:a16="http://schemas.microsoft.com/office/drawing/2014/main" id="{58B0E048-8B2B-6CAB-B831-D802DD0A1523}"/>
              </a:ext>
            </a:extLst>
          </p:cNvPr>
          <p:cNvSpPr/>
          <p:nvPr/>
        </p:nvSpPr>
        <p:spPr>
          <a:xfrm>
            <a:off x="7889998" y="186075"/>
            <a:ext cx="1031051" cy="307777"/>
          </a:xfrm>
          <a:prstGeom prst="rect">
            <a:avLst/>
          </a:prstGeom>
        </p:spPr>
        <p:txBody>
          <a:bodyPr wrap="none">
            <a:spAutoFit/>
          </a:bodyPr>
          <a:lstStyle/>
          <a:p>
            <a:r>
              <a:rPr lang="it" dirty="0">
                <a:solidFill>
                  <a:schemeClr val="dk1"/>
                </a:solidFill>
              </a:rPr>
              <a:t>A.Gendotti</a:t>
            </a:r>
            <a:endParaRPr lang="en-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31"/>
          <p:cNvPicPr preferRelativeResize="0"/>
          <p:nvPr/>
        </p:nvPicPr>
        <p:blipFill>
          <a:blip r:embed="rId3">
            <a:alphaModFix/>
          </a:blip>
          <a:stretch>
            <a:fillRect/>
          </a:stretch>
        </p:blipFill>
        <p:spPr>
          <a:xfrm>
            <a:off x="0" y="2343150"/>
            <a:ext cx="4621501" cy="2147152"/>
          </a:xfrm>
          <a:prstGeom prst="rect">
            <a:avLst/>
          </a:prstGeom>
          <a:noFill/>
          <a:ln>
            <a:noFill/>
          </a:ln>
        </p:spPr>
      </p:pic>
      <p:sp>
        <p:nvSpPr>
          <p:cNvPr id="167" name="Google Shape;167;p31"/>
          <p:cNvSpPr txBox="1"/>
          <p:nvPr/>
        </p:nvSpPr>
        <p:spPr>
          <a:xfrm>
            <a:off x="4572000" y="3116588"/>
            <a:ext cx="4165800" cy="12852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it" sz="1300">
                <a:solidFill>
                  <a:schemeClr val="dk1"/>
                </a:solidFill>
              </a:rPr>
              <a:t>Still 1G along Z (gravity) and 0.65G along Y</a:t>
            </a:r>
            <a:endParaRPr sz="1300">
              <a:solidFill>
                <a:schemeClr val="dk1"/>
              </a:solidFill>
            </a:endParaRPr>
          </a:p>
          <a:p>
            <a:pPr marL="457200" lvl="0" indent="-311150" algn="l" rtl="0">
              <a:lnSpc>
                <a:spcPct val="150000"/>
              </a:lnSpc>
              <a:spcBef>
                <a:spcPts val="0"/>
              </a:spcBef>
              <a:spcAft>
                <a:spcPts val="0"/>
              </a:spcAft>
              <a:buClr>
                <a:schemeClr val="dk1"/>
              </a:buClr>
              <a:buSzPts val="1300"/>
              <a:buChar char="●"/>
            </a:pPr>
            <a:r>
              <a:rPr lang="it" sz="1300">
                <a:solidFill>
                  <a:schemeClr val="dk1"/>
                </a:solidFill>
              </a:rPr>
              <a:t>No change on bottom panel deformation.</a:t>
            </a:r>
            <a:endParaRPr sz="1300">
              <a:solidFill>
                <a:schemeClr val="dk1"/>
              </a:solidFill>
            </a:endParaRPr>
          </a:p>
          <a:p>
            <a:pPr marL="457200" lvl="0" indent="-311150" algn="l" rtl="0">
              <a:lnSpc>
                <a:spcPct val="150000"/>
              </a:lnSpc>
              <a:spcBef>
                <a:spcPts val="0"/>
              </a:spcBef>
              <a:spcAft>
                <a:spcPts val="0"/>
              </a:spcAft>
              <a:buClr>
                <a:schemeClr val="dk1"/>
              </a:buClr>
              <a:buSzPts val="1300"/>
              <a:buChar char="●"/>
            </a:pPr>
            <a:r>
              <a:rPr lang="it" sz="1300">
                <a:solidFill>
                  <a:schemeClr val="dk1"/>
                </a:solidFill>
              </a:rPr>
              <a:t>Max ~3mm side panel deformation but smooth</a:t>
            </a:r>
            <a:endParaRPr sz="1300">
              <a:solidFill>
                <a:schemeClr val="dk1"/>
              </a:solidFill>
            </a:endParaRPr>
          </a:p>
          <a:p>
            <a:pPr marL="457200" lvl="0" indent="-311150" algn="l" rtl="0">
              <a:lnSpc>
                <a:spcPct val="150000"/>
              </a:lnSpc>
              <a:spcBef>
                <a:spcPts val="0"/>
              </a:spcBef>
              <a:spcAft>
                <a:spcPts val="0"/>
              </a:spcAft>
              <a:buClr>
                <a:schemeClr val="dk1"/>
              </a:buClr>
              <a:buSzPts val="1300"/>
              <a:buChar char="●"/>
            </a:pPr>
            <a:r>
              <a:rPr lang="it" sz="1300">
                <a:solidFill>
                  <a:schemeClr val="dk1"/>
                </a:solidFill>
              </a:rPr>
              <a:t>Near the box holes the deformation is almost 0</a:t>
            </a:r>
            <a:endParaRPr sz="1300">
              <a:solidFill>
                <a:schemeClr val="dk1"/>
              </a:solidFill>
            </a:endParaRPr>
          </a:p>
        </p:txBody>
      </p:sp>
      <p:pic>
        <p:nvPicPr>
          <p:cNvPr id="168" name="Google Shape;168;p31"/>
          <p:cNvPicPr preferRelativeResize="0"/>
          <p:nvPr/>
        </p:nvPicPr>
        <p:blipFill>
          <a:blip r:embed="rId4">
            <a:alphaModFix/>
          </a:blip>
          <a:stretch>
            <a:fillRect/>
          </a:stretch>
        </p:blipFill>
        <p:spPr>
          <a:xfrm>
            <a:off x="155100" y="353963"/>
            <a:ext cx="4547251" cy="2112650"/>
          </a:xfrm>
          <a:prstGeom prst="rect">
            <a:avLst/>
          </a:prstGeom>
          <a:noFill/>
          <a:ln>
            <a:noFill/>
          </a:ln>
        </p:spPr>
      </p:pic>
      <p:sp>
        <p:nvSpPr>
          <p:cNvPr id="169" name="Google Shape;169;p31"/>
          <p:cNvSpPr txBox="1"/>
          <p:nvPr/>
        </p:nvSpPr>
        <p:spPr>
          <a:xfrm>
            <a:off x="4572000" y="1493538"/>
            <a:ext cx="4621500" cy="1585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it" sz="1300">
                <a:solidFill>
                  <a:schemeClr val="dk1"/>
                </a:solidFill>
              </a:rPr>
              <a:t>1 G along Z (gravity)</a:t>
            </a:r>
            <a:endParaRPr sz="1300">
              <a:solidFill>
                <a:schemeClr val="dk1"/>
              </a:solidFill>
            </a:endParaRPr>
          </a:p>
          <a:p>
            <a:pPr marL="457200" lvl="0" indent="-311150" algn="l" rtl="0">
              <a:lnSpc>
                <a:spcPct val="150000"/>
              </a:lnSpc>
              <a:spcBef>
                <a:spcPts val="0"/>
              </a:spcBef>
              <a:spcAft>
                <a:spcPts val="0"/>
              </a:spcAft>
              <a:buClr>
                <a:schemeClr val="dk1"/>
              </a:buClr>
              <a:buSzPts val="1300"/>
              <a:buChar char="●"/>
            </a:pPr>
            <a:r>
              <a:rPr lang="it" sz="1300">
                <a:solidFill>
                  <a:schemeClr val="dk1"/>
                </a:solidFill>
              </a:rPr>
              <a:t>Max deformation ~2.6mm bottom panel, smooth</a:t>
            </a:r>
            <a:endParaRPr sz="1300">
              <a:solidFill>
                <a:schemeClr val="dk1"/>
              </a:solidFill>
            </a:endParaRPr>
          </a:p>
          <a:p>
            <a:pPr marL="0" lvl="0" indent="0" algn="l" rtl="0">
              <a:lnSpc>
                <a:spcPct val="150000"/>
              </a:lnSpc>
              <a:spcBef>
                <a:spcPts val="0"/>
              </a:spcBef>
              <a:spcAft>
                <a:spcPts val="0"/>
              </a:spcAft>
              <a:buNone/>
            </a:pPr>
            <a:r>
              <a:rPr lang="it" sz="1300">
                <a:solidFill>
                  <a:schemeClr val="dk1"/>
                </a:solidFill>
              </a:rPr>
              <a:t>1.65G along Z (gravity + earthquake)</a:t>
            </a:r>
            <a:endParaRPr sz="1300">
              <a:solidFill>
                <a:schemeClr val="dk1"/>
              </a:solidFill>
            </a:endParaRPr>
          </a:p>
          <a:p>
            <a:pPr marL="457200" lvl="0" indent="-311150" algn="l" rtl="0">
              <a:lnSpc>
                <a:spcPct val="150000"/>
              </a:lnSpc>
              <a:spcBef>
                <a:spcPts val="0"/>
              </a:spcBef>
              <a:spcAft>
                <a:spcPts val="0"/>
              </a:spcAft>
              <a:buClr>
                <a:schemeClr val="dk1"/>
              </a:buClr>
              <a:buSzPts val="1300"/>
              <a:buChar char="●"/>
            </a:pPr>
            <a:r>
              <a:rPr lang="it" sz="1300">
                <a:solidFill>
                  <a:schemeClr val="dk1"/>
                </a:solidFill>
              </a:rPr>
              <a:t>Max deformation ~4.3mm bottom panel, smooth</a:t>
            </a:r>
            <a:endParaRPr sz="1300">
              <a:solidFill>
                <a:schemeClr val="dk1"/>
              </a:solidFill>
            </a:endParaRPr>
          </a:p>
          <a:p>
            <a:pPr marL="0" lvl="0" indent="0" algn="l" rtl="0">
              <a:lnSpc>
                <a:spcPct val="150000"/>
              </a:lnSpc>
              <a:spcBef>
                <a:spcPts val="0"/>
              </a:spcBef>
              <a:spcAft>
                <a:spcPts val="0"/>
              </a:spcAft>
              <a:buNone/>
            </a:pPr>
            <a:r>
              <a:rPr lang="it" sz="1300">
                <a:solidFill>
                  <a:schemeClr val="dk1"/>
                </a:solidFill>
              </a:rPr>
              <a:t>Near the box holes the deformation is almost 0</a:t>
            </a:r>
            <a:endParaRPr sz="1300">
              <a:solidFill>
                <a:schemeClr val="dk1"/>
              </a:solidFill>
            </a:endParaRPr>
          </a:p>
        </p:txBody>
      </p:sp>
      <p:sp>
        <p:nvSpPr>
          <p:cNvPr id="170" name="Google Shape;170;p31"/>
          <p:cNvSpPr txBox="1"/>
          <p:nvPr/>
        </p:nvSpPr>
        <p:spPr>
          <a:xfrm>
            <a:off x="1069821" y="4601021"/>
            <a:ext cx="7004400" cy="497100"/>
          </a:xfrm>
          <a:prstGeom prst="rect">
            <a:avLst/>
          </a:prstGeom>
          <a:solidFill>
            <a:schemeClr val="accent1"/>
          </a:solid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FFFFFF"/>
              </a:buClr>
              <a:buSzPts val="1400"/>
              <a:buFont typeface="Arial"/>
              <a:buNone/>
            </a:pPr>
            <a:r>
              <a:rPr lang="it">
                <a:solidFill>
                  <a:srgbClr val="FFFFFF"/>
                </a:solidFill>
              </a:rPr>
              <a:t>Important consideration: the FEA static shows the worst-case scenario to be considered as a safety margin that the target (5mm max deformation) is achieved </a:t>
            </a:r>
            <a:endParaRPr sz="900"/>
          </a:p>
        </p:txBody>
      </p:sp>
      <p:sp>
        <p:nvSpPr>
          <p:cNvPr id="171" name="Google Shape;171;p31"/>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sp>
        <p:nvSpPr>
          <p:cNvPr id="172" name="Google Shape;172;p31"/>
          <p:cNvSpPr txBox="1"/>
          <p:nvPr/>
        </p:nvSpPr>
        <p:spPr>
          <a:xfrm>
            <a:off x="4446750" y="630525"/>
            <a:ext cx="4416300" cy="6849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it" sz="1300" dirty="0">
                <a:solidFill>
                  <a:schemeClr val="dk1"/>
                </a:solidFill>
              </a:rPr>
              <a:t>Static FEA analysis (worst-case scenario): all cubes move together along the same direction. Very unlikely</a:t>
            </a:r>
            <a:endParaRPr sz="1300" dirty="0">
              <a:solidFill>
                <a:schemeClr val="dk1"/>
              </a:solidFill>
            </a:endParaRPr>
          </a:p>
        </p:txBody>
      </p:sp>
      <p:sp>
        <p:nvSpPr>
          <p:cNvPr id="3" name="Rectangle 2">
            <a:extLst>
              <a:ext uri="{FF2B5EF4-FFF2-40B4-BE49-F238E27FC236}">
                <a16:creationId xmlns:a16="http://schemas.microsoft.com/office/drawing/2014/main" id="{13133B29-AE77-6277-1EA9-4A0B0F778B66}"/>
              </a:ext>
            </a:extLst>
          </p:cNvPr>
          <p:cNvSpPr/>
          <p:nvPr/>
        </p:nvSpPr>
        <p:spPr>
          <a:xfrm>
            <a:off x="7889998" y="186075"/>
            <a:ext cx="1031051" cy="307777"/>
          </a:xfrm>
          <a:prstGeom prst="rect">
            <a:avLst/>
          </a:prstGeom>
        </p:spPr>
        <p:txBody>
          <a:bodyPr wrap="none">
            <a:spAutoFit/>
          </a:bodyPr>
          <a:lstStyle/>
          <a:p>
            <a:r>
              <a:rPr lang="it" dirty="0">
                <a:solidFill>
                  <a:schemeClr val="dk1"/>
                </a:solidFill>
              </a:rPr>
              <a:t>A.Gendotti</a:t>
            </a:r>
            <a:endParaRPr lang="en-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2"/>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pic>
        <p:nvPicPr>
          <p:cNvPr id="178" name="Google Shape;178;p32"/>
          <p:cNvPicPr preferRelativeResize="0"/>
          <p:nvPr/>
        </p:nvPicPr>
        <p:blipFill>
          <a:blip r:embed="rId3">
            <a:alphaModFix/>
          </a:blip>
          <a:stretch>
            <a:fillRect/>
          </a:stretch>
        </p:blipFill>
        <p:spPr>
          <a:xfrm>
            <a:off x="1709250" y="776100"/>
            <a:ext cx="5725501" cy="4294125"/>
          </a:xfrm>
          <a:prstGeom prst="rect">
            <a:avLst/>
          </a:prstGeom>
          <a:noFill/>
          <a:ln>
            <a:noFill/>
          </a:ln>
        </p:spPr>
      </p:pic>
      <p:sp>
        <p:nvSpPr>
          <p:cNvPr id="2" name="Rectangle 1">
            <a:extLst>
              <a:ext uri="{FF2B5EF4-FFF2-40B4-BE49-F238E27FC236}">
                <a16:creationId xmlns:a16="http://schemas.microsoft.com/office/drawing/2014/main" id="{2FCEA203-2185-AF05-42C2-A75F70393FE1}"/>
              </a:ext>
            </a:extLst>
          </p:cNvPr>
          <p:cNvSpPr/>
          <p:nvPr/>
        </p:nvSpPr>
        <p:spPr>
          <a:xfrm>
            <a:off x="7889998" y="186075"/>
            <a:ext cx="1031051" cy="307777"/>
          </a:xfrm>
          <a:prstGeom prst="rect">
            <a:avLst/>
          </a:prstGeom>
        </p:spPr>
        <p:txBody>
          <a:bodyPr wrap="none">
            <a:spAutoFit/>
          </a:bodyPr>
          <a:lstStyle/>
          <a:p>
            <a:r>
              <a:rPr lang="it" dirty="0">
                <a:solidFill>
                  <a:schemeClr val="dk1"/>
                </a:solidFill>
              </a:rPr>
              <a:t>A.Gendotti</a:t>
            </a:r>
            <a:endParaRPr lang="en-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3"/>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pic>
        <p:nvPicPr>
          <p:cNvPr id="184" name="Google Shape;184;p33"/>
          <p:cNvPicPr preferRelativeResize="0"/>
          <p:nvPr/>
        </p:nvPicPr>
        <p:blipFill>
          <a:blip r:embed="rId3">
            <a:alphaModFix/>
          </a:blip>
          <a:stretch>
            <a:fillRect/>
          </a:stretch>
        </p:blipFill>
        <p:spPr>
          <a:xfrm>
            <a:off x="440150" y="697175"/>
            <a:ext cx="6180806" cy="4294124"/>
          </a:xfrm>
          <a:prstGeom prst="rect">
            <a:avLst/>
          </a:prstGeom>
          <a:noFill/>
          <a:ln>
            <a:noFill/>
          </a:ln>
        </p:spPr>
      </p:pic>
      <p:sp>
        <p:nvSpPr>
          <p:cNvPr id="185" name="Google Shape;185;p33"/>
          <p:cNvSpPr txBox="1"/>
          <p:nvPr/>
        </p:nvSpPr>
        <p:spPr>
          <a:xfrm>
            <a:off x="5451775" y="3298000"/>
            <a:ext cx="35370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800">
              <a:solidFill>
                <a:srgbClr val="0433FF"/>
              </a:solidFill>
            </a:endParaRPr>
          </a:p>
        </p:txBody>
      </p:sp>
      <p:sp>
        <p:nvSpPr>
          <p:cNvPr id="186" name="Google Shape;186;p33"/>
          <p:cNvSpPr txBox="1"/>
          <p:nvPr/>
        </p:nvSpPr>
        <p:spPr>
          <a:xfrm>
            <a:off x="5451775" y="3339950"/>
            <a:ext cx="3466800" cy="1467000"/>
          </a:xfrm>
          <a:prstGeom prst="rect">
            <a:avLst/>
          </a:prstGeom>
          <a:solidFill>
            <a:schemeClr val="accent1"/>
          </a:solidFill>
          <a:ln>
            <a:noFill/>
          </a:ln>
        </p:spPr>
        <p:txBody>
          <a:bodyPr spcFirstLastPara="1" wrap="square" lIns="32750" tIns="32750" rIns="32750" bIns="32750" anchor="ctr" anchorCtr="0">
            <a:spAutoFit/>
          </a:bodyPr>
          <a:lstStyle/>
          <a:p>
            <a:pPr marL="0" lvl="0" indent="0" algn="ctr" rtl="0">
              <a:spcBef>
                <a:spcPts val="0"/>
              </a:spcBef>
              <a:spcAft>
                <a:spcPts val="0"/>
              </a:spcAft>
              <a:buClr>
                <a:schemeClr val="dk1"/>
              </a:buClr>
              <a:buSzPts val="1100"/>
              <a:buFont typeface="Arial"/>
              <a:buNone/>
            </a:pPr>
            <a:r>
              <a:rPr lang="it" sz="1300">
                <a:solidFill>
                  <a:schemeClr val="lt1"/>
                </a:solidFill>
              </a:rPr>
              <a:t>The static FEA were done by applying the acceleration also to the side panels of 0.65G. Irrelevant the impact of the slightly different boundary conditions between lifting and basket (e.g. 2 vs 8 anchoring points), also given the fact that the static FEA is the very worst-case scenario, very unlikely to happen</a:t>
            </a:r>
            <a:r>
              <a:rPr lang="it" sz="1300">
                <a:solidFill>
                  <a:srgbClr val="0433FF"/>
                </a:solidFill>
              </a:rPr>
              <a:t> </a:t>
            </a:r>
            <a:endParaRPr>
              <a:solidFill>
                <a:srgbClr val="FFFFFF"/>
              </a:solidFill>
            </a:endParaRPr>
          </a:p>
        </p:txBody>
      </p:sp>
      <p:sp>
        <p:nvSpPr>
          <p:cNvPr id="2" name="Rectangle 1">
            <a:extLst>
              <a:ext uri="{FF2B5EF4-FFF2-40B4-BE49-F238E27FC236}">
                <a16:creationId xmlns:a16="http://schemas.microsoft.com/office/drawing/2014/main" id="{F34DADEC-FD54-C079-C439-6319E373627A}"/>
              </a:ext>
            </a:extLst>
          </p:cNvPr>
          <p:cNvSpPr/>
          <p:nvPr/>
        </p:nvSpPr>
        <p:spPr>
          <a:xfrm>
            <a:off x="7889998" y="186075"/>
            <a:ext cx="1031051" cy="307777"/>
          </a:xfrm>
          <a:prstGeom prst="rect">
            <a:avLst/>
          </a:prstGeom>
        </p:spPr>
        <p:txBody>
          <a:bodyPr wrap="none">
            <a:spAutoFit/>
          </a:bodyPr>
          <a:lstStyle/>
          <a:p>
            <a:r>
              <a:rPr lang="it" dirty="0">
                <a:solidFill>
                  <a:schemeClr val="dk1"/>
                </a:solidFill>
              </a:rPr>
              <a:t>A.Gendotti</a:t>
            </a:r>
            <a:endParaRPr lang="en-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4"/>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pic>
        <p:nvPicPr>
          <p:cNvPr id="192" name="Google Shape;192;p34"/>
          <p:cNvPicPr preferRelativeResize="0"/>
          <p:nvPr/>
        </p:nvPicPr>
        <p:blipFill>
          <a:blip r:embed="rId3">
            <a:alphaModFix/>
          </a:blip>
          <a:stretch>
            <a:fillRect/>
          </a:stretch>
        </p:blipFill>
        <p:spPr>
          <a:xfrm>
            <a:off x="359338" y="718550"/>
            <a:ext cx="8425329" cy="4294125"/>
          </a:xfrm>
          <a:prstGeom prst="rect">
            <a:avLst/>
          </a:prstGeom>
          <a:noFill/>
          <a:ln>
            <a:noFill/>
          </a:ln>
        </p:spPr>
      </p:pic>
      <p:sp>
        <p:nvSpPr>
          <p:cNvPr id="2" name="Rectangle 1">
            <a:extLst>
              <a:ext uri="{FF2B5EF4-FFF2-40B4-BE49-F238E27FC236}">
                <a16:creationId xmlns:a16="http://schemas.microsoft.com/office/drawing/2014/main" id="{C7968439-9A3A-97DB-8A34-2285BFA40E04}"/>
              </a:ext>
            </a:extLst>
          </p:cNvPr>
          <p:cNvSpPr/>
          <p:nvPr/>
        </p:nvSpPr>
        <p:spPr>
          <a:xfrm>
            <a:off x="7889998" y="186075"/>
            <a:ext cx="1031051" cy="307777"/>
          </a:xfrm>
          <a:prstGeom prst="rect">
            <a:avLst/>
          </a:prstGeom>
        </p:spPr>
        <p:txBody>
          <a:bodyPr wrap="none">
            <a:spAutoFit/>
          </a:bodyPr>
          <a:lstStyle/>
          <a:p>
            <a:r>
              <a:rPr lang="it" dirty="0">
                <a:solidFill>
                  <a:schemeClr val="dk1"/>
                </a:solidFill>
              </a:rPr>
              <a:t>A.Gendotti</a:t>
            </a:r>
            <a:endParaRPr lang="en-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5"/>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sp>
        <p:nvSpPr>
          <p:cNvPr id="198" name="Google Shape;198;p35"/>
          <p:cNvSpPr txBox="1"/>
          <p:nvPr/>
        </p:nvSpPr>
        <p:spPr>
          <a:xfrm>
            <a:off x="666450" y="3687525"/>
            <a:ext cx="7811100" cy="1108200"/>
          </a:xfrm>
          <a:prstGeom prst="rect">
            <a:avLst/>
          </a:prstGeom>
          <a:noFill/>
          <a:ln w="9525" cap="flat" cmpd="sng">
            <a:solidFill>
              <a:srgbClr val="0433F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it" sz="1500"/>
              <a:t>Overall, the box design was done to be safe for earthquake with minimal deformation. However, it’s not possible to model fiber+cube inside box, so there could be other boundary conditions (displacement of cubes from vibrations, variation of size and hole position of the cubes, etc.) that can’t be taken into account precisely.</a:t>
            </a:r>
            <a:endParaRPr sz="1500"/>
          </a:p>
        </p:txBody>
      </p:sp>
      <p:sp>
        <p:nvSpPr>
          <p:cNvPr id="199" name="Google Shape;199;p35"/>
          <p:cNvSpPr txBox="1"/>
          <p:nvPr/>
        </p:nvSpPr>
        <p:spPr>
          <a:xfrm>
            <a:off x="242550" y="869250"/>
            <a:ext cx="8658900" cy="2493600"/>
          </a:xfrm>
          <a:prstGeom prst="rect">
            <a:avLst/>
          </a:prstGeom>
          <a:noFill/>
          <a:ln>
            <a:noFill/>
          </a:ln>
        </p:spPr>
        <p:txBody>
          <a:bodyPr spcFirstLastPara="1" wrap="square" lIns="91425" tIns="91425" rIns="91425" bIns="91425" anchor="t" anchorCtr="0">
            <a:spAutoFit/>
          </a:bodyPr>
          <a:lstStyle/>
          <a:p>
            <a:pPr marL="457200" lvl="0" indent="-323850" algn="l" rtl="0">
              <a:lnSpc>
                <a:spcPct val="150000"/>
              </a:lnSpc>
              <a:spcBef>
                <a:spcPts val="0"/>
              </a:spcBef>
              <a:spcAft>
                <a:spcPts val="0"/>
              </a:spcAft>
              <a:buClr>
                <a:schemeClr val="dk1"/>
              </a:buClr>
              <a:buSzPts val="1500"/>
              <a:buChar char="●"/>
            </a:pPr>
            <a:r>
              <a:rPr lang="it" sz="1500">
                <a:solidFill>
                  <a:schemeClr val="dk1"/>
                </a:solidFill>
              </a:rPr>
              <a:t>No major problems about mechanics and sagging</a:t>
            </a:r>
            <a:endParaRPr sz="1500">
              <a:solidFill>
                <a:schemeClr val="dk1"/>
              </a:solidFill>
            </a:endParaRPr>
          </a:p>
          <a:p>
            <a:pPr marL="457200" lvl="0" indent="-323850" algn="l" rtl="0">
              <a:lnSpc>
                <a:spcPct val="150000"/>
              </a:lnSpc>
              <a:spcBef>
                <a:spcPts val="0"/>
              </a:spcBef>
              <a:spcAft>
                <a:spcPts val="0"/>
              </a:spcAft>
              <a:buClr>
                <a:schemeClr val="dk1"/>
              </a:buClr>
              <a:buSzPts val="1500"/>
              <a:buChar char="●"/>
            </a:pPr>
            <a:r>
              <a:rPr lang="it" sz="1500">
                <a:solidFill>
                  <a:schemeClr val="dk1"/>
                </a:solidFill>
              </a:rPr>
              <a:t>Hard to say what happens about fibers inside the box as it can’t be modeled. In general, people don’t very worried about breaking fibers during the lifting </a:t>
            </a:r>
            <a:endParaRPr sz="1500">
              <a:solidFill>
                <a:schemeClr val="dk1"/>
              </a:solidFill>
            </a:endParaRPr>
          </a:p>
          <a:p>
            <a:pPr marL="914400" lvl="1" indent="-323850" algn="l" rtl="0">
              <a:lnSpc>
                <a:spcPct val="150000"/>
              </a:lnSpc>
              <a:spcBef>
                <a:spcPts val="0"/>
              </a:spcBef>
              <a:spcAft>
                <a:spcPts val="0"/>
              </a:spcAft>
              <a:buClr>
                <a:schemeClr val="dk1"/>
              </a:buClr>
              <a:buSzPts val="1500"/>
              <a:buChar char="○"/>
            </a:pPr>
            <a:r>
              <a:rPr lang="it" sz="1500">
                <a:solidFill>
                  <a:schemeClr val="dk1"/>
                </a:solidFill>
              </a:rPr>
              <a:t>very low crane acceleration</a:t>
            </a:r>
            <a:endParaRPr sz="1500">
              <a:solidFill>
                <a:schemeClr val="dk1"/>
              </a:solidFill>
            </a:endParaRPr>
          </a:p>
          <a:p>
            <a:pPr marL="914400" lvl="1" indent="-323850" algn="l" rtl="0">
              <a:lnSpc>
                <a:spcPct val="150000"/>
              </a:lnSpc>
              <a:spcBef>
                <a:spcPts val="0"/>
              </a:spcBef>
              <a:spcAft>
                <a:spcPts val="0"/>
              </a:spcAft>
              <a:buClr>
                <a:schemeClr val="dk1"/>
              </a:buClr>
              <a:buSzPts val="1500"/>
              <a:buChar char="○"/>
            </a:pPr>
            <a:r>
              <a:rPr lang="it" sz="1500">
                <a:solidFill>
                  <a:schemeClr val="dk1"/>
                </a:solidFill>
              </a:rPr>
              <a:t>conservative assumptions made about cubes in the FEA model (cubes are strong and when pressed it will be a rigid body)</a:t>
            </a:r>
            <a:endParaRPr sz="1500">
              <a:solidFill>
                <a:schemeClr val="dk1"/>
              </a:solidFill>
            </a:endParaRPr>
          </a:p>
          <a:p>
            <a:pPr marL="914400" lvl="1" indent="-323850" algn="l" rtl="0">
              <a:lnSpc>
                <a:spcPct val="150000"/>
              </a:lnSpc>
              <a:spcBef>
                <a:spcPts val="0"/>
              </a:spcBef>
              <a:spcAft>
                <a:spcPts val="0"/>
              </a:spcAft>
              <a:buClr>
                <a:schemeClr val="dk1"/>
              </a:buClr>
              <a:buSzPts val="1500"/>
              <a:buChar char="○"/>
            </a:pPr>
            <a:r>
              <a:rPr lang="it" sz="1500">
                <a:solidFill>
                  <a:schemeClr val="dk1"/>
                </a:solidFill>
              </a:rPr>
              <a:t>However, it’s not possible to make a precise model of cubes+fibers inside the box</a:t>
            </a:r>
            <a:endParaRPr sz="1500">
              <a:solidFill>
                <a:schemeClr val="dk1"/>
              </a:solidFill>
            </a:endParaRPr>
          </a:p>
        </p:txBody>
      </p:sp>
      <p:sp>
        <p:nvSpPr>
          <p:cNvPr id="200" name="Google Shape;200;p35"/>
          <p:cNvSpPr txBox="1"/>
          <p:nvPr/>
        </p:nvSpPr>
        <p:spPr>
          <a:xfrm>
            <a:off x="155100" y="186075"/>
            <a:ext cx="8833800" cy="358500"/>
          </a:xfrm>
          <a:prstGeom prst="rect">
            <a:avLst/>
          </a:prstGeom>
          <a:noFill/>
          <a:ln>
            <a:noFill/>
          </a:ln>
        </p:spPr>
        <p:txBody>
          <a:bodyPr spcFirstLastPara="1" wrap="square" lIns="32750" tIns="32750" rIns="32750" bIns="32750" anchor="ctr" anchorCtr="0">
            <a:spAutoFit/>
          </a:bodyPr>
          <a:lstStyle/>
          <a:p>
            <a:pPr marL="0" marR="0" lvl="0" indent="0" algn="ctr" rtl="0">
              <a:lnSpc>
                <a:spcPct val="100000"/>
              </a:lnSpc>
              <a:spcBef>
                <a:spcPts val="0"/>
              </a:spcBef>
              <a:spcAft>
                <a:spcPts val="0"/>
              </a:spcAft>
              <a:buClr>
                <a:srgbClr val="000000"/>
              </a:buClr>
              <a:buSzPts val="1900"/>
              <a:buFont typeface="Arial"/>
              <a:buNone/>
            </a:pPr>
            <a:r>
              <a:rPr lang="it" sz="1900"/>
              <a:t>Considerations from Mechanics WG</a:t>
            </a:r>
            <a:endParaRPr sz="9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613</Words>
  <Application>Microsoft Macintosh PowerPoint</Application>
  <PresentationFormat>On-screen Show (16:9)</PresentationFormat>
  <Paragraphs>45</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Helvetica Neue Light</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Sgalaberna  Davide</cp:lastModifiedBy>
  <cp:revision>3</cp:revision>
  <dcterms:modified xsi:type="dcterms:W3CDTF">2022-07-25T14:20:29Z</dcterms:modified>
</cp:coreProperties>
</file>