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772" r:id="rId3"/>
    <p:sldId id="773" r:id="rId4"/>
    <p:sldId id="7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0" d="100"/>
          <a:sy n="140" d="100"/>
        </p:scale>
        <p:origin x="9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2042D-A37F-4BED-A366-2F97AB95E330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4402D-3642-481E-8EA0-D4EA54935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22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B96C0-A72C-4BA8-8BEA-A07752130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2BABC-EB80-456C-89EE-0DCE570E5B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1A1AC-BA54-4660-992F-0DD0415EA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1A1B-E3B4-4A26-8839-EB6967D87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4F4E1-4256-47AC-AA41-9BEE668EA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3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85F54-08E4-4C3A-BBCF-ED6D9AA07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E98EA8-AB87-44F3-B96D-3F6E7FBA7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44B62-F983-44BA-86A5-595E0A99C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0804C-E5E6-4A1C-BCD6-51849545C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BA052-6061-4136-9B96-B72EE795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8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ED5445-E734-462D-A591-B7FECF8196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81E5C-F025-4C8C-89B8-C4A1B468C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FFD29-49D9-42D3-8E2B-3241EBA7A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22238-B4E6-4AF2-9CBD-7486E9AD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2BEB1-E30C-4F8A-998F-6F5B07C8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92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50B29-D480-4C50-8339-1FAC26107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84AAD-24CF-4441-9093-679E14409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08D7E-7646-4AAD-8A47-5665381BB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FFC19-C881-4474-98CE-9F4D7F256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AB612-21B0-4E24-ACEA-3E64C8EC2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55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666BE-9131-47D3-93A7-F2387426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6D951-079F-4124-975C-F71A549F1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10EFF-3C9B-4E7F-8CC3-0B4F1ECC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3A1C5-7B45-4111-B3D8-E04B04BB2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A7D7-58AA-4C29-A8CC-BB55994C1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71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9EDBD-7E73-4E9A-9B3D-3F4DC2BA7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C58D5-88BE-468F-ABBD-90B34CC00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38D1D-1DEA-45AA-8FBF-969D944C6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7311A-7A3E-4C1C-9314-A4871EBEA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9CE89-3667-48C9-8C4D-BB0E0B37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66CA3-D55A-48DB-BB2B-4478DC842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68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FC08B-1CAB-449D-9D39-4AC5D4DA6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F694F-060F-448C-A75B-9A2480718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B4DEB9-973C-49C2-BB2D-8181E5379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CB8E6-83BB-4DC7-818F-D3F739255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E9FEA-A80A-47B0-9E32-9BDE2374B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070AAD-3A51-4AB2-86FF-A0DFE8857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241FE4-7AC1-4FDA-B4B0-41A761F2B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6185F8-93A4-4123-9907-75DDB9B2D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61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A2F50-1AC0-4C37-805F-D61BF5D09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0FAA1-5C7E-40B5-985E-B36CFA7C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2CA4CF-9B93-40B8-A1C7-0C775733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CA960-4DC0-41C9-9FDF-7CA1B4B75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84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069636-A5B7-4E06-AB6E-6BF04D693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A78B1-D290-4572-95E7-1CAC1B3B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63A7B-B54A-4DFB-85FF-228B6D361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74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25DA7-AD93-47B0-A833-C656EBAA7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194F2-FDD4-469F-9D9A-DBC9EC0CB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4FF83-355A-4032-B3BE-D39B0BE22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AFF32-DE10-49FC-AB6D-933EC0895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F57B4-D4A9-41EC-99E9-287D731F1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1B131-C173-4206-B935-A9B0B944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30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540B7-D4DE-4A9E-AEB4-471D8EEE4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A0E2DD-F629-4383-9EA0-1A080A753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6B2220-10E5-4EA3-A2C1-8A73A9EA3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AB0F1B-E096-419C-9522-38862A8EE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03DAE-C908-4E29-A256-74B2A7441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DCA36-7C00-4157-A159-D7804A0E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9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732A45-90A7-4B7D-81D7-F000AE11A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70EA4-EC15-44E2-842B-B6DAAE166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13B6A-BE5B-483A-B589-608D7B73D3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81073-16B7-4CC8-95FF-DD9510962EF5}" type="datetimeFigureOut">
              <a:rPr lang="en-GB" smtClean="0"/>
              <a:t>22/08/2022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B2126-F673-48A7-96C6-0D2EA976A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39AC1-E380-4B9C-9688-E2D89ED65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27E1-739D-40A9-8F64-A91BB9E72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40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50C52-1364-44DD-978B-049F4FF36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Workstations ABP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11E72-FF88-4262-86ED-50B54CD65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9785" y="4029636"/>
            <a:ext cx="9144000" cy="1655762"/>
          </a:xfrm>
        </p:spPr>
        <p:txBody>
          <a:bodyPr/>
          <a:lstStyle/>
          <a:p>
            <a:r>
              <a:rPr lang="en-GB" dirty="0"/>
              <a:t>R. De Maria, G. Iadarola for BE-ABP</a:t>
            </a:r>
          </a:p>
        </p:txBody>
      </p:sp>
    </p:spTree>
    <p:extLst>
      <p:ext uri="{BB962C8B-B14F-4D97-AF65-F5344CB8AC3E}">
        <p14:creationId xmlns:p14="http://schemas.microsoft.com/office/powerpoint/2010/main" val="175171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3862C-C575-7B29-F163-CC540872A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 for workstations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BEAF3-9819-00F9-7D51-89B696EF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1" y="1595381"/>
            <a:ext cx="6944068" cy="340421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Workstations are useful whenever a user needs:</a:t>
            </a:r>
          </a:p>
          <a:p>
            <a:pPr lvl="1"/>
            <a:r>
              <a:rPr lang="en-US" sz="1800" dirty="0"/>
              <a:t>large memory e.g. &gt;64 GB,</a:t>
            </a:r>
          </a:p>
          <a:p>
            <a:pPr lvl="1"/>
            <a:r>
              <a:rPr lang="en-US" sz="1800" dirty="0"/>
              <a:t>large core counts e.g. &gt;32,</a:t>
            </a:r>
          </a:p>
          <a:p>
            <a:pPr lvl="1"/>
            <a:r>
              <a:rPr lang="en-US" sz="1800" dirty="0"/>
              <a:t>long computation times e.g. &gt; 1 week,</a:t>
            </a:r>
          </a:p>
          <a:p>
            <a:pPr lvl="1"/>
            <a:r>
              <a:rPr lang="en-US" sz="1800" dirty="0"/>
              <a:t>low latency computation (e.g. no waiting time, development, interactive work),</a:t>
            </a:r>
          </a:p>
          <a:p>
            <a:pPr lvl="1"/>
            <a:r>
              <a:rPr lang="en-US" sz="1800" dirty="0"/>
              <a:t>high-end GPUs e.g. for simulations including CST Microwave studios ,</a:t>
            </a:r>
          </a:p>
          <a:p>
            <a:pPr lvl="1"/>
            <a:r>
              <a:rPr lang="en-US" sz="1800" dirty="0"/>
              <a:t>special OS, devices drivers needs,</a:t>
            </a:r>
          </a:p>
          <a:p>
            <a:pPr marL="0" indent="0">
              <a:buNone/>
            </a:pPr>
            <a:r>
              <a:rPr lang="en-GB" sz="1800" dirty="0"/>
              <a:t>or a combination of above…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DA99C3-8D7B-F38D-7755-0078827943FE}"/>
              </a:ext>
            </a:extLst>
          </p:cNvPr>
          <p:cNvSpPr txBox="1">
            <a:spLocks/>
          </p:cNvSpPr>
          <p:nvPr/>
        </p:nvSpPr>
        <p:spPr>
          <a:xfrm>
            <a:off x="5166147" y="3941108"/>
            <a:ext cx="6815903" cy="27144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Workstations add overhead when:</a:t>
            </a:r>
          </a:p>
          <a:p>
            <a:pPr lvl="1"/>
            <a:r>
              <a:rPr lang="en-US" sz="1800" dirty="0"/>
              <a:t>a user is not able to menage the hardware/OS,</a:t>
            </a:r>
          </a:p>
          <a:p>
            <a:pPr lvl="1"/>
            <a:r>
              <a:rPr lang="en-US" sz="1800" dirty="0"/>
              <a:t>there is not suitable office space to host the workstation (  volume, noise, electric compliance, safety),</a:t>
            </a:r>
          </a:p>
          <a:p>
            <a:pPr lvl="1"/>
            <a:r>
              <a:rPr lang="en-US" sz="1800" dirty="0"/>
              <a:t>workstations have to be shared (setup overhead),</a:t>
            </a:r>
          </a:p>
          <a:p>
            <a:pPr lvl="1"/>
            <a:r>
              <a:rPr lang="en-US" sz="1800" dirty="0"/>
              <a:t>workstations are not used continuously (not efficient usage),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or a combination of above…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8DA132-C854-D75C-B85C-7DDAC2157C98}"/>
              </a:ext>
            </a:extLst>
          </p:cNvPr>
          <p:cNvSpPr txBox="1"/>
          <p:nvPr/>
        </p:nvSpPr>
        <p:spPr>
          <a:xfrm>
            <a:off x="478362" y="5177098"/>
            <a:ext cx="433704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/>
              <a:t>None of these requirements can be covered by alternative solutions such as</a:t>
            </a:r>
          </a:p>
          <a:p>
            <a:pPr marL="342900" indent="-342900">
              <a:buAutoNum type="arabicPeriod"/>
            </a:pPr>
            <a:r>
              <a:rPr lang="en-GB" sz="1800" dirty="0" err="1"/>
              <a:t>htcondor</a:t>
            </a:r>
            <a:r>
              <a:rPr lang="en-GB" sz="1800" dirty="0"/>
              <a:t>, HPC cluster (not interactive)</a:t>
            </a:r>
          </a:p>
          <a:p>
            <a:pPr marL="342900" indent="-342900">
              <a:buAutoNum type="arabicPeriod"/>
            </a:pPr>
            <a:r>
              <a:rPr lang="en-GB" sz="1800" dirty="0" err="1"/>
              <a:t>lxplus</a:t>
            </a:r>
            <a:r>
              <a:rPr lang="en-GB" sz="1800" dirty="0"/>
              <a:t>, </a:t>
            </a:r>
            <a:r>
              <a:rPr lang="en-GB" sz="1800" dirty="0" err="1"/>
              <a:t>openstack</a:t>
            </a:r>
            <a:r>
              <a:rPr lang="en-GB" sz="1800" dirty="0"/>
              <a:t> (low spec)</a:t>
            </a:r>
          </a:p>
        </p:txBody>
      </p:sp>
    </p:spTree>
    <p:extLst>
      <p:ext uri="{BB962C8B-B14F-4D97-AF65-F5344CB8AC3E}">
        <p14:creationId xmlns:p14="http://schemas.microsoft.com/office/powerpoint/2010/main" val="1725609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5B5A2-30FE-43F0-D2E7-71137A78F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typical ABP Workstations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8F3B7C7-2F58-D1DA-8193-A51F2C3E9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017352"/>
              </p:ext>
            </p:extLst>
          </p:nvPr>
        </p:nvGraphicFramePr>
        <p:xfrm>
          <a:off x="420609" y="1867166"/>
          <a:ext cx="1001933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148">
                  <a:extLst>
                    <a:ext uri="{9D8B030D-6E8A-4147-A177-3AD203B41FA5}">
                      <a16:colId xmlns:a16="http://schemas.microsoft.com/office/drawing/2014/main" val="3132010725"/>
                    </a:ext>
                  </a:extLst>
                </a:gridCol>
                <a:gridCol w="1144348">
                  <a:extLst>
                    <a:ext uri="{9D8B030D-6E8A-4147-A177-3AD203B41FA5}">
                      <a16:colId xmlns:a16="http://schemas.microsoft.com/office/drawing/2014/main" val="1160878978"/>
                    </a:ext>
                  </a:extLst>
                </a:gridCol>
                <a:gridCol w="2556637">
                  <a:extLst>
                    <a:ext uri="{9D8B030D-6E8A-4147-A177-3AD203B41FA5}">
                      <a16:colId xmlns:a16="http://schemas.microsoft.com/office/drawing/2014/main" val="4050691243"/>
                    </a:ext>
                  </a:extLst>
                </a:gridCol>
                <a:gridCol w="1477349">
                  <a:extLst>
                    <a:ext uri="{9D8B030D-6E8A-4147-A177-3AD203B41FA5}">
                      <a16:colId xmlns:a16="http://schemas.microsoft.com/office/drawing/2014/main" val="3235745485"/>
                    </a:ext>
                  </a:extLst>
                </a:gridCol>
                <a:gridCol w="992505">
                  <a:extLst>
                    <a:ext uri="{9D8B030D-6E8A-4147-A177-3AD203B41FA5}">
                      <a16:colId xmlns:a16="http://schemas.microsoft.com/office/drawing/2014/main" val="3413763982"/>
                    </a:ext>
                  </a:extLst>
                </a:gridCol>
                <a:gridCol w="1144348">
                  <a:extLst>
                    <a:ext uri="{9D8B030D-6E8A-4147-A177-3AD203B41FA5}">
                      <a16:colId xmlns:a16="http://schemas.microsoft.com/office/drawing/2014/main" val="908607563"/>
                    </a:ext>
                  </a:extLst>
                </a:gridCol>
              </a:tblGrid>
              <a:tr h="200756">
                <a:tc>
                  <a:txBody>
                    <a:bodyPr/>
                    <a:lstStyle/>
                    <a:p>
                      <a:r>
                        <a:rPr lang="en-GB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762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AMD TR 3990X – 64Cores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256 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NVidia GTX 1660Ti – 6GB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2TB+16TB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372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AMD TR 3990X – 64Cores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256 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NVidia GTX 1660Ti – 6GB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2TB+16TB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164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AMD TR 2970WX -24Cores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128 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4x NVidia V100 – 12GB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512GB+8TB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389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19D390C-68AC-C649-993B-033C50407031}"/>
              </a:ext>
            </a:extLst>
          </p:cNvPr>
          <p:cNvSpPr txBox="1"/>
          <p:nvPr/>
        </p:nvSpPr>
        <p:spPr>
          <a:xfrm>
            <a:off x="1272487" y="3625629"/>
            <a:ext cx="535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Shared by about 6/8 users, used about 70% of the time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1C49ACEC-0593-F092-33CA-EB49DCC0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759778"/>
              </p:ext>
            </p:extLst>
          </p:nvPr>
        </p:nvGraphicFramePr>
        <p:xfrm>
          <a:off x="472915" y="4574619"/>
          <a:ext cx="673251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976">
                  <a:extLst>
                    <a:ext uri="{9D8B030D-6E8A-4147-A177-3AD203B41FA5}">
                      <a16:colId xmlns:a16="http://schemas.microsoft.com/office/drawing/2014/main" val="2317070934"/>
                    </a:ext>
                  </a:extLst>
                </a:gridCol>
                <a:gridCol w="2914777">
                  <a:extLst>
                    <a:ext uri="{9D8B030D-6E8A-4147-A177-3AD203B41FA5}">
                      <a16:colId xmlns:a16="http://schemas.microsoft.com/office/drawing/2014/main" val="2561916118"/>
                    </a:ext>
                  </a:extLst>
                </a:gridCol>
                <a:gridCol w="1698763">
                  <a:extLst>
                    <a:ext uri="{9D8B030D-6E8A-4147-A177-3AD203B41FA5}">
                      <a16:colId xmlns:a16="http://schemas.microsoft.com/office/drawing/2014/main" val="18721681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 years (assumed lifetime)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Yearly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690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64core / 256GB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04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7TFlops FP64 / 12GB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0.45 </a:t>
                      </a:r>
                      <a:r>
                        <a:rPr lang="en-GB" dirty="0" err="1"/>
                        <a:t>kCHF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731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367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7DC6A-A6A9-6650-2683-8E35F442B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to workstations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2DA7C-AAD1-D796-5ED8-393D4A7C0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34601" cy="45751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IT managed hardware could beneficial to avoid procurement/management overhead, if:</a:t>
            </a:r>
          </a:p>
          <a:p>
            <a:r>
              <a:rPr lang="en-GB" dirty="0"/>
              <a:t>hardware can match existing workstations, in particular for HPC throughput,</a:t>
            </a:r>
          </a:p>
          <a:p>
            <a:r>
              <a:rPr lang="en-GB" dirty="0"/>
              <a:t>possible to reserve for extended period of times, easy way to freeze/restore sessions,</a:t>
            </a:r>
          </a:p>
          <a:p>
            <a:r>
              <a:rPr lang="en-GB" dirty="0"/>
              <a:t>possibility to control OS and driver stack if needed, install single-license software,</a:t>
            </a:r>
          </a:p>
          <a:p>
            <a:r>
              <a:rPr lang="en-GB" dirty="0"/>
              <a:t>has responsive remote desktop for graphical intensive applications,</a:t>
            </a:r>
          </a:p>
          <a:p>
            <a:r>
              <a:rPr lang="en-GB" dirty="0"/>
              <a:t>have a responsive/well-behaved file system potentially shared at a project level,</a:t>
            </a:r>
          </a:p>
          <a:p>
            <a:r>
              <a:rPr lang="en-GB" dirty="0"/>
              <a:t>costs equal or less than a workstation, e.g. by sharing unused resources, by economy of scale.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Options we </a:t>
            </a:r>
            <a:r>
              <a:rPr lang="en-GB"/>
              <a:t>could think: </a:t>
            </a:r>
            <a:endParaRPr lang="en-GB" dirty="0"/>
          </a:p>
          <a:p>
            <a:pPr marL="514350" indent="-514350">
              <a:buAutoNum type="arabicParenR"/>
            </a:pPr>
            <a:r>
              <a:rPr lang="en-GB" dirty="0"/>
              <a:t>increase the performance of </a:t>
            </a:r>
            <a:r>
              <a:rPr lang="en-GB" dirty="0" err="1"/>
              <a:t>openstack</a:t>
            </a:r>
            <a:r>
              <a:rPr lang="en-GB" dirty="0"/>
              <a:t> machines</a:t>
            </a:r>
          </a:p>
          <a:p>
            <a:pPr marL="514350" indent="-514350">
              <a:buAutoNum type="arabicParenR"/>
            </a:pPr>
            <a:r>
              <a:rPr lang="en-GB" dirty="0"/>
              <a:t>support custom machine procured by the users: space, network, hardware maintenance, </a:t>
            </a:r>
            <a:r>
              <a:rPr lang="en-GB" dirty="0" err="1"/>
              <a:t>os</a:t>
            </a:r>
            <a:r>
              <a:rPr lang="en-GB" dirty="0"/>
              <a:t> installation</a:t>
            </a:r>
          </a:p>
        </p:txBody>
      </p:sp>
    </p:spTree>
    <p:extLst>
      <p:ext uri="{BB962C8B-B14F-4D97-AF65-F5344CB8AC3E}">
        <p14:creationId xmlns:p14="http://schemas.microsoft.com/office/powerpoint/2010/main" val="3393369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420</Words>
  <Application>Microsoft Office PowerPoint</Application>
  <PresentationFormat>Widescreen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Workstations ABP </vt:lpstr>
      <vt:lpstr>Rationale for workstations</vt:lpstr>
      <vt:lpstr>Some typical ABP Workstations</vt:lpstr>
      <vt:lpstr>Alternative to workstations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Charge particle beam physics codes on GPUs</dc:title>
  <dc:creator>Riccardo De Maria</dc:creator>
  <cp:lastModifiedBy>Riccardo De Maria</cp:lastModifiedBy>
  <cp:revision>108</cp:revision>
  <dcterms:created xsi:type="dcterms:W3CDTF">2021-10-10T10:17:47Z</dcterms:created>
  <dcterms:modified xsi:type="dcterms:W3CDTF">2022-08-22T12:41:32Z</dcterms:modified>
</cp:coreProperties>
</file>