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6858000" cx="12192000"/>
  <p:notesSz cx="6858000" cy="9144000"/>
  <p:embeddedFontLst>
    <p:embeddedFont>
      <p:font typeface="Roboto"/>
      <p:regular r:id="rId22"/>
      <p:bold r:id="rId23"/>
      <p:italic r:id="rId24"/>
      <p:boldItalic r:id="rId25"/>
    </p:embeddedFont>
    <p:embeddedFont>
      <p:font typeface="Proxima Nova"/>
      <p:regular r:id="rId26"/>
      <p:bold r:id="rId27"/>
      <p:italic r:id="rId28"/>
      <p:boldItalic r:id="rId29"/>
    </p:embeddedFont>
    <p:embeddedFont>
      <p:font typeface="Lato"/>
      <p:regular r:id="rId30"/>
      <p:bold r:id="rId31"/>
      <p:italic r:id="rId32"/>
      <p:boldItalic r:id="rId3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pos="504">
          <p15:clr>
            <a:srgbClr val="A4A3A4"/>
          </p15:clr>
        </p15:guide>
        <p15:guide id="4" orient="horz" pos="1176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34" roundtripDataSignature="AMtx7mjlsnbJOcx20wf50Ex9NsCYSstSS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  <p:guide pos="504"/>
        <p:guide pos="1176" orient="horz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Roboto-regular.fntdata"/><Relationship Id="rId21" Type="http://schemas.openxmlformats.org/officeDocument/2006/relationships/slide" Target="slides/slide16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ProximaNova-regular.fntdata"/><Relationship Id="rId25" Type="http://schemas.openxmlformats.org/officeDocument/2006/relationships/font" Target="fonts/Roboto-boldItalic.fntdata"/><Relationship Id="rId28" Type="http://schemas.openxmlformats.org/officeDocument/2006/relationships/font" Target="fonts/ProximaNova-italic.fntdata"/><Relationship Id="rId27" Type="http://schemas.openxmlformats.org/officeDocument/2006/relationships/font" Target="fonts/ProximaNova-bold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font" Target="fonts/ProximaNova-bold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font" Target="fonts/Lato-bold.fntdata"/><Relationship Id="rId30" Type="http://schemas.openxmlformats.org/officeDocument/2006/relationships/font" Target="fonts/Lato-regular.fntdata"/><Relationship Id="rId11" Type="http://schemas.openxmlformats.org/officeDocument/2006/relationships/slide" Target="slides/slide6.xml"/><Relationship Id="rId33" Type="http://schemas.openxmlformats.org/officeDocument/2006/relationships/font" Target="fonts/Lato-boldItalic.fntdata"/><Relationship Id="rId10" Type="http://schemas.openxmlformats.org/officeDocument/2006/relationships/slide" Target="slides/slide5.xml"/><Relationship Id="rId32" Type="http://schemas.openxmlformats.org/officeDocument/2006/relationships/font" Target="fonts/Lato-italic.fntdata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34" Type="http://customschemas.google.com/relationships/presentationmetadata" Target="metadata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3" name="Google Shape;133;p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gff61576bd0_0_4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84" name="Google Shape;284;gff61576bd0_0_4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5" name="Google Shape;285;gff61576bd0_0_4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4" name="Shape 2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5" name="Google Shape;295;g15f19ce297b_0_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96" name="Google Shape;296;g15f19ce297b_0_1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7" name="Google Shape;297;g15f19ce297b_0_1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7" name="Shape 3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8" name="Google Shape;308;gff61576bd0_0_4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09" name="Google Shape;309;gff61576bd0_0_4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10" name="Google Shape;310;gff61576bd0_0_4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g15f19ce297b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3" name="Google Shape;323;g15f19ce297b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4" name="Google Shape;324;g15f19ce297b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g15f19ce297b_0_5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32" name="Google Shape;332;g15f19ce297b_0_5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33" name="Google Shape;333;g15f19ce297b_0_5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g15f19ce297b_0_42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43" name="Google Shape;343;g15f19ce297b_0_42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44" name="Google Shape;344;g15f19ce297b_0_42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5" name="Shape 3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Google Shape;356;g15f19ce297b_0_44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357" name="Google Shape;357;g15f19ce297b_0_444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358" name="Google Shape;358;g15f19ce297b_0_444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15e927d29d0_0_5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5" name="Google Shape;145;g15e927d29d0_0_56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6" name="Google Shape;146;g15e927d29d0_0_56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ff61576bd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5" name="Google Shape;165;gff61576bd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6" name="Google Shape;166;gff61576bd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gff61576bd0_0_5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93" name="Google Shape;193;gff61576bd0_0_5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4" name="Google Shape;194;gff61576bd0_0_5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gff61576bd0_0_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1" name="Google Shape;211;gff61576bd0_0_1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2" name="Google Shape;212;gff61576bd0_0_1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15e927d29d0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5" name="Google Shape;225;g15e927d29d0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6" name="Google Shape;226;g15e927d29d0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8" name="Shape 2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Google Shape;239;g15e927d29d0_0_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40" name="Google Shape;240;g15e927d29d0_0_15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g15e927d29d0_0_15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g15e927d29d0_0_3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53" name="Google Shape;253;g15e927d29d0_0_3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4" name="Google Shape;254;g15e927d29d0_0_3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15e927d29d0_0_4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66" name="Google Shape;266;g15e927d29d0_0_43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g15e927d29d0_0_43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1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Relationship Id="rId4" Type="http://schemas.openxmlformats.org/officeDocument/2006/relationships/image" Target="../media/image15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Relationship Id="rId4" Type="http://schemas.openxmlformats.org/officeDocument/2006/relationships/image" Target="../media/image14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Relationship Id="rId3" Type="http://schemas.openxmlformats.org/officeDocument/2006/relationships/image" Target="../media/image2.png"/><Relationship Id="rId4" Type="http://schemas.openxmlformats.org/officeDocument/2006/relationships/image" Target="../media/image1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png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Relationship Id="rId3" Type="http://schemas.openxmlformats.org/officeDocument/2006/relationships/image" Target="../media/image12.png"/><Relationship Id="rId4" Type="http://schemas.openxmlformats.org/officeDocument/2006/relationships/image" Target="../media/image10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png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 Layout">
  <p:cSld name="CUSTOM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63"/>
          <p:cNvSpPr txBox="1"/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63"/>
          <p:cNvSpPr txBox="1"/>
          <p:nvPr>
            <p:ph idx="1" type="subTitle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5" name="Google Shape;15;p63"/>
          <p:cNvSpPr txBox="1"/>
          <p:nvPr>
            <p:ph idx="2" type="subTitle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16" name="Google Shape;16;p63"/>
          <p:cNvSpPr txBox="1"/>
          <p:nvPr>
            <p:ph idx="3" type="subTitle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cxnSp>
        <p:nvCxnSpPr>
          <p:cNvPr id="17" name="Google Shape;17;p63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8" name="Google Shape;18;p6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Google Shape;19;p6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 - Option 3C - Printable">
  <p:cSld name="CUSTOM_1_1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9" name="Google Shape;89;p76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0" name="Google Shape;90;p7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7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92" name="Google Shape;92;p76"/>
          <p:cNvSpPr txBox="1"/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3" name="Google Shape;93;p76"/>
          <p:cNvSpPr txBox="1"/>
          <p:nvPr>
            <p:ph idx="1" type="subTitle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94" name="Google Shape;94;p76"/>
          <p:cNvSpPr txBox="1"/>
          <p:nvPr>
            <p:ph idx="2" type="subTitle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95" name="Google Shape;95;p76"/>
          <p:cNvSpPr txBox="1"/>
          <p:nvPr>
            <p:ph idx="3" type="subTitle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pic>
        <p:nvPicPr>
          <p:cNvPr id="96" name="Google Shape;96;p7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19614" y="-2769"/>
            <a:ext cx="4985499" cy="5402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B - Printable">
  <p:cSld name="CUSTOM_1_1_1"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8" name="Google Shape;98;p77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99" name="Google Shape;99;p7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" name="Google Shape;100;p7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77"/>
          <p:cNvSpPr txBox="1"/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2" name="Google Shape;102;p77"/>
          <p:cNvSpPr txBox="1"/>
          <p:nvPr>
            <p:ph idx="1" type="subTitle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03" name="Google Shape;103;p77"/>
          <p:cNvSpPr txBox="1"/>
          <p:nvPr>
            <p:ph idx="2" type="subTitle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04" name="Google Shape;104;p77"/>
          <p:cNvSpPr txBox="1"/>
          <p:nvPr>
            <p:ph idx="3" type="subTitle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pic>
        <p:nvPicPr>
          <p:cNvPr id="105" name="Google Shape;105;p77"/>
          <p:cNvPicPr preferRelativeResize="0"/>
          <p:nvPr/>
        </p:nvPicPr>
        <p:blipFill rotWithShape="1">
          <a:blip r:embed="rId4">
            <a:alphaModFix/>
          </a:blip>
          <a:srcRect b="0" l="0" r="16100" t="11535"/>
          <a:stretch/>
        </p:blipFill>
        <p:spPr>
          <a:xfrm>
            <a:off x="8647488" y="-10344"/>
            <a:ext cx="3565202" cy="50120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5 - Printable" showMasterSp="0">
  <p:cSld name="Title Slide - Option 5 - Printable">
    <p:bg>
      <p:bgPr>
        <a:solidFill>
          <a:schemeClr val="lt1"/>
        </a:solidFill>
      </p:bgPr>
    </p:bg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7" name="Google Shape;107;p78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108" name="Google Shape;108;p78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109" name="Google Shape;109;p7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p7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78"/>
          <p:cNvSpPr/>
          <p:nvPr>
            <p:ph idx="2" type="pic"/>
          </p:nvPr>
        </p:nvSpPr>
        <p:spPr>
          <a:xfrm>
            <a:off x="7353300" y="-13800"/>
            <a:ext cx="4872300" cy="5882700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78"/>
          <p:cNvSpPr txBox="1"/>
          <p:nvPr>
            <p:ph type="title"/>
          </p:nvPr>
        </p:nvSpPr>
        <p:spPr>
          <a:xfrm>
            <a:off x="772725" y="501500"/>
            <a:ext cx="59472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3" name="Google Shape;113;p78"/>
          <p:cNvSpPr txBox="1"/>
          <p:nvPr>
            <p:ph idx="1" type="subTitle"/>
          </p:nvPr>
        </p:nvSpPr>
        <p:spPr>
          <a:xfrm>
            <a:off x="779950" y="2814950"/>
            <a:ext cx="59400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14" name="Google Shape;114;p78"/>
          <p:cNvSpPr txBox="1"/>
          <p:nvPr>
            <p:ph idx="3" type="subTitle"/>
          </p:nvPr>
        </p:nvSpPr>
        <p:spPr>
          <a:xfrm>
            <a:off x="814125" y="4442400"/>
            <a:ext cx="594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115" name="Google Shape;115;p78"/>
          <p:cNvSpPr txBox="1"/>
          <p:nvPr>
            <p:ph idx="4" type="subTitle"/>
          </p:nvPr>
        </p:nvSpPr>
        <p:spPr>
          <a:xfrm>
            <a:off x="814125" y="4822175"/>
            <a:ext cx="5947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Layout">
  <p:cSld name="Blank Layout"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79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79"/>
          <p:cNvSpPr txBox="1"/>
          <p:nvPr>
            <p:ph idx="1" type="body"/>
          </p:nvPr>
        </p:nvSpPr>
        <p:spPr>
          <a:xfrm>
            <a:off x="838200" y="1819275"/>
            <a:ext cx="10515600" cy="45608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800"/>
              <a:buNone/>
              <a:defRPr/>
            </a:lvl1pPr>
            <a:lvl2pPr indent="-356616" lvl="1" marL="9144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2pPr>
            <a:lvl3pPr indent="-354330" lvl="2" marL="13716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980"/>
              <a:buChar char="•"/>
              <a:defRPr/>
            </a:lvl3pPr>
            <a:lvl4pPr indent="-356616" lvl="3" marL="18288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4pPr>
            <a:lvl5pPr indent="-356616" lvl="4" marL="228600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2016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5346533f68_0_219"/>
          <p:cNvSpPr txBox="1"/>
          <p:nvPr>
            <p:ph type="title"/>
          </p:nvPr>
        </p:nvSpPr>
        <p:spPr>
          <a:xfrm>
            <a:off x="415600" y="593367"/>
            <a:ext cx="11360700" cy="763500"/>
          </a:xfrm>
          <a:prstGeom prst="rect">
            <a:avLst/>
          </a:prstGeom>
        </p:spPr>
        <p:txBody>
          <a:bodyPr anchorCtr="0" anchor="b" bIns="45700" lIns="0" spcFirstLastPara="1" rIns="91425" wrap="square" tIns="4570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48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2" name="Google Shape;122;g15346533f68_0_219"/>
          <p:cNvSpPr txBox="1"/>
          <p:nvPr>
            <p:ph idx="1" type="body"/>
          </p:nvPr>
        </p:nvSpPr>
        <p:spPr>
          <a:xfrm>
            <a:off x="415600" y="1536633"/>
            <a:ext cx="11360700" cy="4555200"/>
          </a:xfrm>
          <a:prstGeom prst="rect">
            <a:avLst/>
          </a:prstGeom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rtl="0">
              <a:spcBef>
                <a:spcPts val="500"/>
              </a:spcBef>
              <a:spcAft>
                <a:spcPts val="0"/>
              </a:spcAft>
              <a:buSzPts val="1600"/>
              <a:buNone/>
              <a:defRPr/>
            </a:lvl1pPr>
            <a:lvl2pPr indent="-342392" lvl="1" marL="914400" rtl="0">
              <a:spcBef>
                <a:spcPts val="500"/>
              </a:spcBef>
              <a:spcAft>
                <a:spcPts val="0"/>
              </a:spcAft>
              <a:buSzPts val="1792"/>
              <a:buChar char="•"/>
              <a:defRPr/>
            </a:lvl2pPr>
            <a:lvl3pPr indent="-340360" lvl="2" marL="1371600" rtl="0">
              <a:spcBef>
                <a:spcPts val="500"/>
              </a:spcBef>
              <a:spcAft>
                <a:spcPts val="0"/>
              </a:spcAft>
              <a:buSzPts val="1760"/>
              <a:buChar char="•"/>
              <a:defRPr/>
            </a:lvl3pPr>
            <a:lvl4pPr indent="-328167" lvl="3" marL="1828800" rtl="0">
              <a:spcBef>
                <a:spcPts val="500"/>
              </a:spcBef>
              <a:spcAft>
                <a:spcPts val="0"/>
              </a:spcAft>
              <a:buSzPts val="1568"/>
              <a:buChar char="•"/>
              <a:defRPr/>
            </a:lvl4pPr>
            <a:lvl5pPr indent="-328167" lvl="4" marL="2286000" rtl="0">
              <a:spcBef>
                <a:spcPts val="500"/>
              </a:spcBef>
              <a:spcAft>
                <a:spcPts val="0"/>
              </a:spcAft>
              <a:buSzPts val="1568"/>
              <a:buChar char="•"/>
              <a:defRPr/>
            </a:lvl5pPr>
            <a:lvl6pPr indent="-342900" lvl="5" marL="27432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6pPr>
            <a:lvl7pPr indent="-342900" lvl="6" marL="32004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8pPr>
            <a:lvl9pPr indent="-342900" lvl="8" marL="4114800" rtl="0">
              <a:spcBef>
                <a:spcPts val="50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23" name="Google Shape;123;g15346533f68_0_219"/>
          <p:cNvSpPr txBox="1"/>
          <p:nvPr>
            <p:ph idx="12" type="sldNum"/>
          </p:nvPr>
        </p:nvSpPr>
        <p:spPr>
          <a:xfrm>
            <a:off x="11296610" y="6217622"/>
            <a:ext cx="731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>
            <a:lvl1pPr lvl="0" rtl="0">
              <a:buNone/>
              <a:defRPr sz="1900"/>
            </a:lvl1pPr>
            <a:lvl2pPr lvl="1" rtl="0">
              <a:buNone/>
              <a:defRPr sz="1900"/>
            </a:lvl2pPr>
            <a:lvl3pPr lvl="2" rtl="0">
              <a:buNone/>
              <a:defRPr sz="1900"/>
            </a:lvl3pPr>
            <a:lvl4pPr lvl="3" rtl="0">
              <a:buNone/>
              <a:defRPr sz="1900"/>
            </a:lvl4pPr>
            <a:lvl5pPr lvl="4" rtl="0">
              <a:buNone/>
              <a:defRPr sz="1900"/>
            </a:lvl5pPr>
            <a:lvl6pPr lvl="5" rtl="0">
              <a:buNone/>
              <a:defRPr sz="1900"/>
            </a:lvl6pPr>
            <a:lvl7pPr lvl="6" rtl="0">
              <a:buNone/>
              <a:defRPr sz="1900"/>
            </a:lvl7pPr>
            <a:lvl8pPr lvl="7" rtl="0">
              <a:buNone/>
              <a:defRPr sz="1900"/>
            </a:lvl8pPr>
            <a:lvl9pPr lvl="8" rtl="0">
              <a:buNone/>
              <a:defRPr sz="1900"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ext Slide - 1 Column">
  <p:cSld name="Text Slide - 1 Column">
    <p:bg>
      <p:bgPr>
        <a:solidFill>
          <a:schemeClr val="lt1"/>
        </a:solidFill>
      </p:bgPr>
    </p:bg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15346533f68_0_516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Font typeface="Lato"/>
              <a:buNone/>
              <a:defRPr sz="2000">
                <a:solidFill>
                  <a:srgbClr val="B83A4B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7084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240"/>
              <a:buChar char="●"/>
              <a:defRPr sz="20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54330" lvl="2" marL="1371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980"/>
              <a:buChar char="●"/>
              <a:defRPr>
                <a:solidFill>
                  <a:schemeClr val="lt1"/>
                </a:solidFill>
              </a:defRPr>
            </a:lvl3pPr>
            <a:lvl4pPr indent="-356616" lvl="3" marL="1828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4pPr>
            <a:lvl5pPr indent="-356616" lvl="4" marL="22860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16"/>
              <a:buChar char="●"/>
              <a:defRPr>
                <a:solidFill>
                  <a:schemeClr val="lt1"/>
                </a:solidFill>
              </a:defRPr>
            </a:lvl5pPr>
            <a:lvl6pPr indent="-342900" lvl="5" marL="2743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6pPr>
            <a:lvl7pPr indent="-342900" lvl="6" marL="3200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7pPr>
            <a:lvl8pPr indent="-342900" lvl="7" marL="36576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8pPr>
            <a:lvl9pPr indent="-342900" lvl="8" marL="4114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26" name="Google Shape;126;g15346533f68_0_516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  <a:defRPr sz="3200"/>
            </a:lvl1pPr>
            <a:lvl2pPr lvl="1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cxnSp>
        <p:nvCxnSpPr>
          <p:cNvPr id="127" name="Google Shape;127;g15346533f68_0_516"/>
          <p:cNvCxnSpPr/>
          <p:nvPr/>
        </p:nvCxnSpPr>
        <p:spPr>
          <a:xfrm>
            <a:off x="800100" y="927135"/>
            <a:ext cx="10553700" cy="0"/>
          </a:xfrm>
          <a:prstGeom prst="straightConnector1">
            <a:avLst/>
          </a:prstGeom>
          <a:noFill/>
          <a:ln cap="flat" cmpd="sng" w="9525">
            <a:solidFill>
              <a:srgbClr val="8C1515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128" name="Google Shape;128;g15346533f68_0_516"/>
          <p:cNvSpPr txBox="1"/>
          <p:nvPr>
            <p:ph idx="2" type="body"/>
          </p:nvPr>
        </p:nvSpPr>
        <p:spPr>
          <a:xfrm>
            <a:off x="800100" y="1534624"/>
            <a:ext cx="10553700" cy="445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rtl="0" algn="l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Lato"/>
              <a:buNone/>
              <a:defRPr>
                <a:solidFill>
                  <a:srgbClr val="3F3F3F"/>
                </a:solidFill>
              </a:defRPr>
            </a:lvl1pPr>
            <a:lvl2pPr indent="-342392" lvl="1" marL="9144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792"/>
              <a:buChar char="●"/>
              <a:defRPr>
                <a:solidFill>
                  <a:srgbClr val="3F3F3F"/>
                </a:solidFill>
              </a:defRPr>
            </a:lvl2pPr>
            <a:lvl3pPr indent="-327660" lvl="2" marL="13716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0"/>
              <a:buChar char="●"/>
              <a:defRPr sz="1400">
                <a:solidFill>
                  <a:srgbClr val="3F3F3F"/>
                </a:solidFill>
              </a:defRPr>
            </a:lvl3pPr>
            <a:lvl4pPr indent="-328167" lvl="3" marL="18288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4pPr>
            <a:lvl5pPr indent="-328167" lvl="4" marL="22860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SzPts val="1568"/>
              <a:buChar char="●"/>
              <a:defRPr>
                <a:solidFill>
                  <a:srgbClr val="3F3F3F"/>
                </a:solidFill>
              </a:defRPr>
            </a:lvl5pPr>
            <a:lvl6pPr indent="-304800" lvl="5" marL="27432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6pPr>
            <a:lvl7pPr indent="-304800" lvl="6" marL="32004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7pPr>
            <a:lvl8pPr indent="-304800" lvl="7" marL="36576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8pPr>
            <a:lvl9pPr indent="-304800" lvl="8" marL="411480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Lato"/>
              <a:buChar char="●"/>
              <a:defRPr sz="1200"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129" name="Google Shape;129;g15346533f68_0_516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b="0" i="0" sz="11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0" name="Google Shape;130;g15346533f68_0_516"/>
          <p:cNvSpPr txBox="1"/>
          <p:nvPr>
            <p:ph idx="3" type="subTitle"/>
          </p:nvPr>
        </p:nvSpPr>
        <p:spPr>
          <a:xfrm>
            <a:off x="1634337" y="6356788"/>
            <a:ext cx="42099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1pPr>
            <a:lvl2pPr lvl="1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2pPr>
            <a:lvl3pPr lvl="2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3pPr>
            <a:lvl4pPr lvl="3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4pPr>
            <a:lvl5pPr lvl="4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5pPr>
            <a:lvl6pPr lvl="5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6pPr>
            <a:lvl7pPr lvl="6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7pPr>
            <a:lvl8pPr lvl="7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8pPr>
            <a:lvl9pPr lvl="8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100"/>
              <a:buNone/>
              <a:defRPr sz="1100">
                <a:solidFill>
                  <a:srgbClr val="3F3F3F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orient="horz" pos="4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1" showMasterSp="0">
  <p:cSld name="Title Slide - Option 1">
    <p:bg>
      <p:bgPr>
        <a:gradFill>
          <a:gsLst>
            <a:gs pos="0">
              <a:srgbClr val="E04F39"/>
            </a:gs>
            <a:gs pos="15000">
              <a:srgbClr val="E04F39"/>
            </a:gs>
            <a:gs pos="50000">
              <a:srgbClr val="AF2D24"/>
            </a:gs>
            <a:gs pos="100000">
              <a:srgbClr val="8C1515"/>
            </a:gs>
          </a:gsLst>
          <a:lin ang="8100000" scaled="0"/>
        </a:gra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6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Google Shape;22;p6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6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4" name="Google Shape;24;p68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25" name="Google Shape;25;p68"/>
          <p:cNvSpPr txBox="1"/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68"/>
          <p:cNvSpPr txBox="1"/>
          <p:nvPr>
            <p:ph idx="1" type="subTitle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7" name="Google Shape;27;p68"/>
          <p:cNvSpPr txBox="1"/>
          <p:nvPr>
            <p:ph idx="2" type="subTitle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28" name="Google Shape;28;p68"/>
          <p:cNvSpPr txBox="1"/>
          <p:nvPr>
            <p:ph idx="3" type="subTitle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A" showMasterSp="0">
  <p:cSld name="Title Slide - Option 3A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0" name="Google Shape;30;p69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31" name="Google Shape;31;p6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Google Shape;32;p6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69"/>
          <p:cNvSpPr txBox="1"/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69"/>
          <p:cNvSpPr txBox="1"/>
          <p:nvPr>
            <p:ph idx="1" type="subTitle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35" name="Google Shape;35;p69"/>
          <p:cNvSpPr txBox="1"/>
          <p:nvPr>
            <p:ph idx="2" type="subTitle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36" name="Google Shape;36;p69"/>
          <p:cNvSpPr txBox="1"/>
          <p:nvPr>
            <p:ph idx="3" type="subTitle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4" showMasterSp="0">
  <p:cSld name="Title Slide - Option 4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Google Shape;38;p7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39" name="Google Shape;39;p7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295982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70"/>
          <p:cNvSpPr txBox="1"/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70"/>
          <p:cNvSpPr txBox="1"/>
          <p:nvPr>
            <p:ph idx="1" type="subTitle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42" name="Google Shape;42;p70"/>
          <p:cNvSpPr txBox="1"/>
          <p:nvPr>
            <p:ph idx="2" type="subTitle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43" name="Google Shape;43;p70"/>
          <p:cNvSpPr txBox="1"/>
          <p:nvPr>
            <p:ph idx="3" type="subTitle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 Layout" showMasterSp="0">
  <p:cSld name="Title Slide - Option 2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ocean floor&#10;&#10;Description automatically generated" id="45" name="Google Shape;45;p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7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47" name="Google Shape;47;p7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48" name="Google Shape;48;p71"/>
          <p:cNvCxnSpPr/>
          <p:nvPr/>
        </p:nvCxnSpPr>
        <p:spPr>
          <a:xfrm>
            <a:off x="800100" y="3762332"/>
            <a:ext cx="10553700" cy="0"/>
          </a:xfrm>
          <a:prstGeom prst="straightConnector1">
            <a:avLst/>
          </a:prstGeom>
          <a:noFill/>
          <a:ln cap="flat" cmpd="sng" w="9525">
            <a:solidFill>
              <a:schemeClr val="lt1"/>
            </a:solidFill>
            <a:prstDash val="solid"/>
            <a:miter lim="800000"/>
            <a:headEnd len="sm" w="sm" type="none"/>
            <a:tailEnd len="sm" w="sm" type="none"/>
          </a:ln>
        </p:spPr>
      </p:cxnSp>
      <p:sp>
        <p:nvSpPr>
          <p:cNvPr id="49" name="Google Shape;49;p71"/>
          <p:cNvSpPr txBox="1"/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71"/>
          <p:cNvSpPr txBox="1"/>
          <p:nvPr>
            <p:ph idx="1" type="subTitle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51" name="Google Shape;51;p71"/>
          <p:cNvSpPr txBox="1"/>
          <p:nvPr>
            <p:ph idx="2" type="subTitle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  <p:sp>
        <p:nvSpPr>
          <p:cNvPr id="52" name="Google Shape;52;p71"/>
          <p:cNvSpPr txBox="1"/>
          <p:nvPr>
            <p:ph idx="3" type="subTitle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92"/>
              <a:buNone/>
              <a:defRPr/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760"/>
              <a:buNone/>
              <a:defRPr/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ts val="1568"/>
              <a:buNone/>
              <a:defRPr/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SzPts val="18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B" showMasterSp="0">
  <p:cSld name="Title Slide - Option 3B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7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5" name="Google Shape;55;p72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56" name="Google Shape;56;p7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72"/>
          <p:cNvSpPr txBox="1"/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8" name="Google Shape;58;p72"/>
          <p:cNvSpPr txBox="1"/>
          <p:nvPr>
            <p:ph idx="1" type="subTitle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59" name="Google Shape;59;p72"/>
          <p:cNvSpPr txBox="1"/>
          <p:nvPr>
            <p:ph idx="2" type="subTitle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60" name="Google Shape;60;p72"/>
          <p:cNvSpPr txBox="1"/>
          <p:nvPr>
            <p:ph idx="3" type="subTitle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C" showMasterSp="0">
  <p:cSld name="Title Slide - Option 3C">
    <p:bg>
      <p:bgPr>
        <a:blipFill>
          <a:blip r:embed="rId2">
            <a:alphaModFix/>
          </a:blip>
          <a:stretch>
            <a:fillRect/>
          </a:stretch>
        </a:blip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Google Shape;62;p7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63" name="Google Shape;63;p73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64" name="Google Shape;64;p7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73"/>
          <p:cNvSpPr txBox="1"/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73"/>
          <p:cNvSpPr txBox="1"/>
          <p:nvPr>
            <p:ph idx="1" type="subTitle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67" name="Google Shape;67;p73"/>
          <p:cNvSpPr txBox="1"/>
          <p:nvPr>
            <p:ph idx="2" type="subTitle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68" name="Google Shape;68;p73"/>
          <p:cNvSpPr txBox="1"/>
          <p:nvPr>
            <p:ph idx="3" type="subTitle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</p:spTree>
  </p:cSld>
  <p:clrMapOvr>
    <a:masterClrMapping/>
  </p:clrMapOvr>
  <p:extLst>
    <p:ext uri="{DCECCB84-F9BA-43D5-87BE-67443E8EF086}">
      <p15:sldGuideLst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5" showMasterSp="0">
  <p:cSld name="Title Slide - Option 5">
    <p:bg>
      <p:bgPr>
        <a:solidFill>
          <a:srgbClr val="D4D1D1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0" name="Google Shape;70;p74"/>
          <p:cNvCxnSpPr/>
          <p:nvPr/>
        </p:nvCxnSpPr>
        <p:spPr>
          <a:xfrm>
            <a:off x="0" y="4191000"/>
            <a:ext cx="7340828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cxnSp>
        <p:nvCxnSpPr>
          <p:cNvPr id="71" name="Google Shape;71;p74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72" name="Google Shape;72;p7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73" name="Google Shape;73;p7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2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74"/>
          <p:cNvSpPr txBox="1"/>
          <p:nvPr>
            <p:ph type="title"/>
          </p:nvPr>
        </p:nvSpPr>
        <p:spPr>
          <a:xfrm>
            <a:off x="772725" y="501500"/>
            <a:ext cx="6471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5" name="Google Shape;75;p74"/>
          <p:cNvSpPr txBox="1"/>
          <p:nvPr>
            <p:ph idx="1" type="subTitle"/>
          </p:nvPr>
        </p:nvSpPr>
        <p:spPr>
          <a:xfrm>
            <a:off x="779374" y="2835638"/>
            <a:ext cx="6471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76" name="Google Shape;76;p74"/>
          <p:cNvSpPr txBox="1"/>
          <p:nvPr>
            <p:ph idx="2" type="subTitle"/>
          </p:nvPr>
        </p:nvSpPr>
        <p:spPr>
          <a:xfrm>
            <a:off x="814125" y="4442400"/>
            <a:ext cx="643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77" name="Google Shape;77;p74"/>
          <p:cNvSpPr txBox="1"/>
          <p:nvPr>
            <p:ph idx="3" type="subTitle"/>
          </p:nvPr>
        </p:nvSpPr>
        <p:spPr>
          <a:xfrm>
            <a:off x="814125" y="4822175"/>
            <a:ext cx="6430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78" name="Google Shape;78;p74"/>
          <p:cNvSpPr/>
          <p:nvPr>
            <p:ph idx="4" type="pic"/>
          </p:nvPr>
        </p:nvSpPr>
        <p:spPr>
          <a:xfrm>
            <a:off x="7340825" y="-13800"/>
            <a:ext cx="4898700" cy="5881200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  <p:extLst>
    <p:ext uri="{DCECCB84-F9BA-43D5-87BE-67443E8EF086}">
      <p15:sldGuideLst>
        <p15:guide id="1" pos="4632">
          <p15:clr>
            <a:srgbClr val="FBAE40"/>
          </p15:clr>
        </p15:guide>
        <p15:guide id="2" orient="horz" pos="2160">
          <p15:clr>
            <a:srgbClr val="FBAE40"/>
          </p15:clr>
        </p15:guide>
        <p15:guide id="3" orient="horz" pos="3696">
          <p15:clr>
            <a:srgbClr val="FBAE40"/>
          </p15:clr>
        </p15:guide>
        <p15:guide id="4" orient="horz" pos="2640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 - Option 3A - Printable">
  <p:cSld name="CUSTOM_1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0" name="Google Shape;80;p75"/>
          <p:cNvCxnSpPr/>
          <p:nvPr/>
        </p:nvCxnSpPr>
        <p:spPr>
          <a:xfrm>
            <a:off x="0" y="5868971"/>
            <a:ext cx="12192000" cy="0"/>
          </a:xfrm>
          <a:prstGeom prst="straightConnector1">
            <a:avLst/>
          </a:prstGeom>
          <a:noFill/>
          <a:ln cap="flat" cmpd="sng" w="9525">
            <a:solidFill>
              <a:srgbClr val="3F3F3F"/>
            </a:solidFill>
            <a:prstDash val="solid"/>
            <a:miter lim="800000"/>
            <a:headEnd len="sm" w="sm" type="none"/>
            <a:tailEnd len="sm" w="sm" type="none"/>
          </a:ln>
        </p:spPr>
      </p:cxnSp>
      <p:pic>
        <p:nvPicPr>
          <p:cNvPr id="81" name="Google Shape;81;p7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7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75"/>
          <p:cNvSpPr txBox="1"/>
          <p:nvPr>
            <p:ph type="title"/>
          </p:nvPr>
        </p:nvSpPr>
        <p:spPr>
          <a:xfrm>
            <a:off x="772725" y="501500"/>
            <a:ext cx="7023600" cy="2111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None/>
              <a:defRPr b="1">
                <a:solidFill>
                  <a:srgbClr val="8C1515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75"/>
          <p:cNvSpPr txBox="1"/>
          <p:nvPr>
            <p:ph idx="1" type="subTitle"/>
          </p:nvPr>
        </p:nvSpPr>
        <p:spPr>
          <a:xfrm>
            <a:off x="814125" y="3985200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85" name="Google Shape;85;p75"/>
          <p:cNvSpPr txBox="1"/>
          <p:nvPr>
            <p:ph idx="2" type="subTitle"/>
          </p:nvPr>
        </p:nvSpPr>
        <p:spPr>
          <a:xfrm>
            <a:off x="814125" y="4364975"/>
            <a:ext cx="6982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000"/>
              <a:buNone/>
              <a:defRPr sz="20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sp>
        <p:nvSpPr>
          <p:cNvPr id="86" name="Google Shape;86;p75"/>
          <p:cNvSpPr txBox="1"/>
          <p:nvPr>
            <p:ph idx="3" type="subTitle"/>
          </p:nvPr>
        </p:nvSpPr>
        <p:spPr>
          <a:xfrm>
            <a:off x="779950" y="2814950"/>
            <a:ext cx="7023600" cy="72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lv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2800"/>
              <a:buNone/>
              <a:defRPr sz="2800">
                <a:solidFill>
                  <a:srgbClr val="434343"/>
                </a:solidFill>
              </a:defRPr>
            </a:lvl1pPr>
            <a:lvl2pPr lvl="1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92"/>
              <a:buNone/>
              <a:defRPr>
                <a:solidFill>
                  <a:srgbClr val="434343"/>
                </a:solidFill>
              </a:defRPr>
            </a:lvl2pPr>
            <a:lvl3pPr lvl="2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760"/>
              <a:buNone/>
              <a:defRPr>
                <a:solidFill>
                  <a:srgbClr val="434343"/>
                </a:solidFill>
              </a:defRPr>
            </a:lvl3pPr>
            <a:lvl4pPr lvl="3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4pPr>
            <a:lvl5pPr lvl="4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568"/>
              <a:buNone/>
              <a:defRPr>
                <a:solidFill>
                  <a:srgbClr val="434343"/>
                </a:solidFill>
              </a:defRPr>
            </a:lvl5pPr>
            <a:lvl6pPr lvl="5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6pPr>
            <a:lvl7pPr lvl="6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7pPr>
            <a:lvl8pPr lvl="7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8pPr>
            <a:lvl9pPr lvl="8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434343"/>
              </a:buClr>
              <a:buSzPts val="1800"/>
              <a:buNone/>
              <a:defRPr>
                <a:solidFill>
                  <a:srgbClr val="434343"/>
                </a:solidFill>
              </a:defRPr>
            </a:lvl9pPr>
          </a:lstStyle>
          <a:p/>
        </p:txBody>
      </p:sp>
      <p:pic>
        <p:nvPicPr>
          <p:cNvPr id="87" name="Google Shape;87;p75"/>
          <p:cNvPicPr preferRelativeResize="0"/>
          <p:nvPr/>
        </p:nvPicPr>
        <p:blipFill rotWithShape="1">
          <a:blip r:embed="rId4">
            <a:alphaModFix/>
          </a:blip>
          <a:srcRect b="0" l="0" r="12372" t="3128"/>
          <a:stretch/>
        </p:blipFill>
        <p:spPr>
          <a:xfrm>
            <a:off x="9028919" y="-10344"/>
            <a:ext cx="3173424" cy="446855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2"/>
          <p:cNvSpPr txBox="1"/>
          <p:nvPr>
            <p:ph type="title"/>
          </p:nvPr>
        </p:nvSpPr>
        <p:spPr>
          <a:xfrm>
            <a:off x="800100" y="636586"/>
            <a:ext cx="10553700" cy="1074519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4800"/>
              <a:buFont typeface="Lato"/>
              <a:buNone/>
              <a:defRPr b="0" i="0" sz="4800" u="none" cap="none" strike="noStrike">
                <a:solidFill>
                  <a:srgbClr val="8C1515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62"/>
          <p:cNvSpPr txBox="1"/>
          <p:nvPr>
            <p:ph idx="1" type="body"/>
          </p:nvPr>
        </p:nvSpPr>
        <p:spPr>
          <a:xfrm>
            <a:off x="800100" y="1998482"/>
            <a:ext cx="10553700" cy="39969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3F3F3F"/>
              </a:buClr>
              <a:buSzPts val="1600"/>
              <a:buFont typeface="Lato"/>
              <a:buNone/>
              <a:defRPr b="0" i="0" sz="16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42392" lvl="1" marL="9144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92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40360" lvl="2" marL="13716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760"/>
              <a:buFont typeface="Arial"/>
              <a:buChar char="•"/>
              <a:defRPr b="0" i="0" sz="16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28167" lvl="3" marL="18288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b="0" i="0" sz="14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28167" lvl="4" marL="2286000" marR="0" rtl="0" algn="l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Clr>
                <a:srgbClr val="B83A4B"/>
              </a:buClr>
              <a:buSzPts val="1568"/>
              <a:buFont typeface="Arial"/>
              <a:buChar char="•"/>
              <a:defRPr b="0" i="1" sz="1400" u="none" cap="none" strike="noStrike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>
        <p15:guide id="1" orient="horz" pos="288">
          <p15:clr>
            <a:srgbClr val="F26B43"/>
          </p15:clr>
        </p15:guide>
        <p15:guide id="2" orient="horz" pos="408">
          <p15:clr>
            <a:srgbClr val="F26B43"/>
          </p15:clr>
        </p15:guide>
        <p15:guide id="3" orient="horz" pos="1104">
          <p15:clr>
            <a:srgbClr val="F26B43"/>
          </p15:clr>
        </p15:guide>
        <p15:guide id="4" orient="horz" pos="1464">
          <p15:clr>
            <a:srgbClr val="F26B43"/>
          </p15:clr>
        </p15:guide>
        <p15:guide id="5" pos="3840">
          <p15:clr>
            <a:srgbClr val="F26B43"/>
          </p15:clr>
        </p15:guide>
        <p15:guide id="6" pos="504">
          <p15:clr>
            <a:srgbClr val="F26B43"/>
          </p15:clr>
        </p15:guide>
        <p15:guide id="7" pos="7152">
          <p15:clr>
            <a:srgbClr val="F26B43"/>
          </p15:clr>
        </p15:guide>
        <p15:guide id="8" orient="horz" pos="3984">
          <p15:clr>
            <a:srgbClr val="F26B43"/>
          </p15:clr>
        </p15:guide>
        <p15:guide id="9" orient="horz" pos="4128">
          <p15:clr>
            <a:srgbClr val="F26B43"/>
          </p15:clr>
        </p15:guide>
        <p15:guide id="10" orient="horz" pos="3816">
          <p15:clr>
            <a:srgbClr val="F26B43"/>
          </p15:clr>
        </p15:guide>
        <p15:guide id="11" pos="432">
          <p15:clr>
            <a:srgbClr val="F26B43"/>
          </p15:clr>
        </p15:guide>
      </p15:sldGuideLst>
    </p:ext>
  </p:extLst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0.png"/><Relationship Id="rId4" Type="http://schemas.openxmlformats.org/officeDocument/2006/relationships/image" Target="../media/image2.png"/><Relationship Id="rId5" Type="http://schemas.openxmlformats.org/officeDocument/2006/relationships/image" Target="../media/image1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9.jpg"/><Relationship Id="rId4" Type="http://schemas.openxmlformats.org/officeDocument/2006/relationships/image" Target="../media/image30.jpg"/><Relationship Id="rId5" Type="http://schemas.openxmlformats.org/officeDocument/2006/relationships/image" Target="../media/image31.jpg"/><Relationship Id="rId6" Type="http://schemas.openxmlformats.org/officeDocument/2006/relationships/image" Target="../media/image44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1.png"/><Relationship Id="rId4" Type="http://schemas.openxmlformats.org/officeDocument/2006/relationships/hyperlink" Target="https://arxiv.org/abs/2102.01033" TargetMode="Externa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39.png"/><Relationship Id="rId4" Type="http://schemas.openxmlformats.org/officeDocument/2006/relationships/image" Target="../media/image3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34.png"/><Relationship Id="rId4" Type="http://schemas.openxmlformats.org/officeDocument/2006/relationships/image" Target="../media/image35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8.jpg"/><Relationship Id="rId4" Type="http://schemas.openxmlformats.org/officeDocument/2006/relationships/image" Target="../media/image27.png"/><Relationship Id="rId5" Type="http://schemas.openxmlformats.org/officeDocument/2006/relationships/hyperlink" Target="https://arxiv.org/pdf/2007.01335.pdf" TargetMode="External"/><Relationship Id="rId6" Type="http://schemas.openxmlformats.org/officeDocument/2006/relationships/image" Target="../media/image25.png"/><Relationship Id="rId7" Type="http://schemas.openxmlformats.org/officeDocument/2006/relationships/image" Target="../media/image20.png"/><Relationship Id="rId8" Type="http://schemas.openxmlformats.org/officeDocument/2006/relationships/hyperlink" Target="https://arxiv.org/abs/2103.06995" TargetMode="Externa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9.png"/><Relationship Id="rId4" Type="http://schemas.openxmlformats.org/officeDocument/2006/relationships/image" Target="../media/image2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3.png"/><Relationship Id="rId4" Type="http://schemas.openxmlformats.org/officeDocument/2006/relationships/image" Target="../media/image24.png"/><Relationship Id="rId5" Type="http://schemas.openxmlformats.org/officeDocument/2006/relationships/image" Target="../media/image28.png"/><Relationship Id="rId6" Type="http://schemas.openxmlformats.org/officeDocument/2006/relationships/image" Target="../media/image4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5.png"/><Relationship Id="rId4" Type="http://schemas.openxmlformats.org/officeDocument/2006/relationships/image" Target="../media/image1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Relationship Id="rId4" Type="http://schemas.openxmlformats.org/officeDocument/2006/relationships/image" Target="../media/image4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21.png"/><Relationship Id="rId4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21.png"/><Relationship Id="rId4" Type="http://schemas.openxmlformats.org/officeDocument/2006/relationships/image" Target="../media/image3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6.png"/><Relationship Id="rId4" Type="http://schemas.openxmlformats.org/officeDocument/2006/relationships/image" Target="../media/image3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6" name="Google Shape;136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" y="13"/>
            <a:ext cx="12191976" cy="68579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59786" y="6147835"/>
            <a:ext cx="1734821" cy="33119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9346869" y="6156021"/>
            <a:ext cx="2022943" cy="337157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1"/>
          <p:cNvSpPr txBox="1"/>
          <p:nvPr>
            <p:ph idx="4294967295" type="body"/>
          </p:nvPr>
        </p:nvSpPr>
        <p:spPr>
          <a:xfrm>
            <a:off x="789525" y="704700"/>
            <a:ext cx="10799100" cy="186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b="1" lang="en-US" sz="4800">
                <a:solidFill>
                  <a:srgbClr val="CC4125"/>
                </a:solidFill>
              </a:rPr>
              <a:t>Machine-Learning-Based Reconstruction Chain for </a:t>
            </a:r>
            <a:r>
              <a:rPr b="1" lang="en-US" sz="4800">
                <a:solidFill>
                  <a:srgbClr val="CC4125"/>
                </a:solidFill>
              </a:rPr>
              <a:t>ICARUS</a:t>
            </a:r>
            <a:endParaRPr b="1" sz="4800">
              <a:solidFill>
                <a:srgbClr val="CC4125"/>
              </a:solidFill>
            </a:endParaRPr>
          </a:p>
        </p:txBody>
      </p:sp>
      <p:sp>
        <p:nvSpPr>
          <p:cNvPr id="140" name="Google Shape;140;p1"/>
          <p:cNvSpPr txBox="1"/>
          <p:nvPr>
            <p:ph idx="4294967295" type="body"/>
          </p:nvPr>
        </p:nvSpPr>
        <p:spPr>
          <a:xfrm>
            <a:off x="791538" y="2702946"/>
            <a:ext cx="8299800" cy="496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en-US" sz="2800">
                <a:solidFill>
                  <a:schemeClr val="lt1"/>
                </a:solidFill>
              </a:rPr>
              <a:t>ICARUS CM, INFN Frascati</a:t>
            </a:r>
            <a:endParaRPr sz="2800">
              <a:solidFill>
                <a:schemeClr val="lt1"/>
              </a:solidFill>
            </a:endParaRPr>
          </a:p>
        </p:txBody>
      </p:sp>
      <p:sp>
        <p:nvSpPr>
          <p:cNvPr id="141" name="Google Shape;141;p1"/>
          <p:cNvSpPr txBox="1"/>
          <p:nvPr/>
        </p:nvSpPr>
        <p:spPr>
          <a:xfrm>
            <a:off x="789525" y="3703525"/>
            <a:ext cx="113139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b="1" i="0" lang="en-US" sz="20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François Drielsma</a:t>
            </a:r>
            <a:r>
              <a:rPr b="0" i="0" lang="en-US" sz="2000" u="none" cap="none" strike="noStrike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, </a:t>
            </a:r>
            <a:r>
              <a:rPr lang="en-US" sz="2000">
                <a:solidFill>
                  <a:srgbClr val="FFFFFF"/>
                </a:solidFill>
                <a:latin typeface="Lato"/>
                <a:ea typeface="Lato"/>
                <a:cs typeface="Lato"/>
                <a:sym typeface="Lato"/>
              </a:rPr>
              <a:t>Laura Dominé, Dae Heun Koh, Kazu Terao (SLAC)</a:t>
            </a:r>
            <a:endParaRPr b="0" i="0" sz="2000" u="none" cap="none" strike="noStrike">
              <a:solidFill>
                <a:srgbClr val="FFFFFF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b="0" i="0" sz="16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42" name="Google Shape;142;p1"/>
          <p:cNvSpPr txBox="1"/>
          <p:nvPr/>
        </p:nvSpPr>
        <p:spPr>
          <a:xfrm>
            <a:off x="789525" y="4162600"/>
            <a:ext cx="5232600" cy="412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0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15000"/>
              </a:lnSpc>
              <a:spcBef>
                <a:spcPts val="50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October</a:t>
            </a:r>
            <a:r>
              <a:rPr b="0" i="0" lang="en-US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 sz="180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6</a:t>
            </a:r>
            <a:r>
              <a:rPr b="0" i="0" lang="en-US" sz="1800" u="none" cap="none" strike="noStrike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th,  2022</a:t>
            </a:r>
            <a:endParaRPr b="0" i="0" sz="1800" u="none" cap="none" strike="noStrike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gff61576bd0_0_49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288" name="Google Shape;288;gff61576bd0_0_49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9" name="Google Shape;289;gff61576bd0_0_49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Preliminary results on hand-scanned events</a:t>
            </a:r>
            <a:endParaRPr/>
          </a:p>
        </p:txBody>
      </p:sp>
      <p:sp>
        <p:nvSpPr>
          <p:cNvPr id="290" name="Google Shape;290;gff61576bd0_0_49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Using a small sample of </a:t>
            </a:r>
            <a:r>
              <a:rPr b="1" lang="en-US" sz="2100"/>
              <a:t>61 hand-scanned</a:t>
            </a:r>
            <a:r>
              <a:rPr lang="en-US" sz="2100"/>
              <a:t> events </a:t>
            </a:r>
            <a:r>
              <a:rPr lang="en-US" sz="2100"/>
              <a:t>(courtesy of C. Farnese et al.)</a:t>
            </a:r>
            <a:r>
              <a:rPr lang="en-US" sz="2100"/>
              <a:t> to: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Check </a:t>
            </a:r>
            <a:r>
              <a:rPr b="1" lang="en-US" sz="2100"/>
              <a:t>interaction/vertex reconstruction</a:t>
            </a:r>
            <a:endParaRPr sz="2100"/>
          </a:p>
        </p:txBody>
      </p:sp>
      <p:sp>
        <p:nvSpPr>
          <p:cNvPr id="291" name="Google Shape;291;gff61576bd0_0_49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292" name="Google Shape;292;gff61576bd0_0_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0100" y="2684050"/>
            <a:ext cx="8823375" cy="2941125"/>
          </a:xfrm>
          <a:prstGeom prst="rect">
            <a:avLst/>
          </a:prstGeom>
          <a:noFill/>
          <a:ln>
            <a:noFill/>
          </a:ln>
        </p:spPr>
      </p:pic>
      <p:sp>
        <p:nvSpPr>
          <p:cNvPr id="293" name="Google Shape;293;gff61576bd0_0_49"/>
          <p:cNvSpPr txBox="1"/>
          <p:nvPr/>
        </p:nvSpPr>
        <p:spPr>
          <a:xfrm>
            <a:off x="1219750" y="2823125"/>
            <a:ext cx="5352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Proxima Nova"/>
                <a:ea typeface="Proxima Nova"/>
                <a:cs typeface="Proxima Nova"/>
                <a:sym typeface="Proxima Nova"/>
              </a:rPr>
              <a:t>52</a:t>
            </a:r>
            <a:r>
              <a:rPr lang="en-US">
                <a:latin typeface="Proxima Nova"/>
                <a:ea typeface="Proxima Nova"/>
                <a:cs typeface="Proxima Nova"/>
                <a:sym typeface="Proxima Nova"/>
              </a:rPr>
              <a:t>/61 “Good”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Proxima Nova"/>
                <a:ea typeface="Proxima Nova"/>
                <a:cs typeface="Proxima Nova"/>
                <a:sym typeface="Proxima Nova"/>
              </a:rPr>
              <a:t>Vertices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Proxima Nova"/>
                <a:ea typeface="Proxima Nova"/>
                <a:cs typeface="Proxima Nova"/>
                <a:sym typeface="Proxima Nova"/>
              </a:rPr>
              <a:t>(&lt;10 cm away)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8" name="Shape 2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9" name="Google Shape;299;g15f19ce297b_0_11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300" name="Google Shape;300;g15f19ce297b_0_11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1" name="Google Shape;301;g15f19ce297b_0_11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Preliminary results on hand-scanned events</a:t>
            </a:r>
            <a:endParaRPr/>
          </a:p>
        </p:txBody>
      </p:sp>
      <p:sp>
        <p:nvSpPr>
          <p:cNvPr id="302" name="Google Shape;302;g15f19ce297b_0_11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Using a small sample of </a:t>
            </a:r>
            <a:r>
              <a:rPr b="1" lang="en-US" sz="2100"/>
              <a:t>61 hand-scanned</a:t>
            </a:r>
            <a:r>
              <a:rPr lang="en-US" sz="2100"/>
              <a:t> events (courtesy of C. Farnese et al.) to: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Check </a:t>
            </a:r>
            <a:r>
              <a:rPr b="1" lang="en-US" sz="2100"/>
              <a:t>interaction/vertex reconstruction</a:t>
            </a:r>
            <a:endParaRPr b="1"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Check muon length reconstruction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For more details, please join the </a:t>
            </a:r>
            <a:r>
              <a:rPr b="1" lang="en-US" sz="2100"/>
              <a:t>workshop discussion on ML</a:t>
            </a:r>
            <a:r>
              <a:rPr lang="en-US" sz="2100"/>
              <a:t> on Friday or 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any of the weekly </a:t>
            </a:r>
            <a:r>
              <a:rPr b="1" lang="en-US" sz="2100"/>
              <a:t>ICARUS ML meeting on Wed 12PM CT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303" name="Google Shape;303;g15f19ce297b_0_11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304" name="Google Shape;304;g15f19ce297b_0_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0100" y="2760999"/>
            <a:ext cx="3934313" cy="2622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05" name="Google Shape;305;g15f19ce297b_0_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17838" y="2760999"/>
            <a:ext cx="3934313" cy="2622875"/>
          </a:xfrm>
          <a:prstGeom prst="rect">
            <a:avLst/>
          </a:prstGeom>
          <a:noFill/>
          <a:ln>
            <a:noFill/>
          </a:ln>
        </p:spPr>
      </p:pic>
      <p:sp>
        <p:nvSpPr>
          <p:cNvPr id="306" name="Google Shape;306;g15f19ce297b_0_11"/>
          <p:cNvSpPr txBox="1"/>
          <p:nvPr/>
        </p:nvSpPr>
        <p:spPr>
          <a:xfrm>
            <a:off x="5342650" y="3013350"/>
            <a:ext cx="5352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Proxima Nova"/>
                <a:ea typeface="Proxima Nova"/>
                <a:cs typeface="Proxima Nova"/>
                <a:sym typeface="Proxima Nova"/>
              </a:rPr>
              <a:t>52</a:t>
            </a:r>
            <a:r>
              <a:rPr lang="en-US">
                <a:latin typeface="Proxima Nova"/>
                <a:ea typeface="Proxima Nova"/>
                <a:cs typeface="Proxima Nova"/>
                <a:sym typeface="Proxima Nova"/>
              </a:rPr>
              <a:t>/61 “Good”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Proxima Nova"/>
                <a:ea typeface="Proxima Nova"/>
                <a:cs typeface="Proxima Nova"/>
                <a:sym typeface="Proxima Nova"/>
              </a:rPr>
              <a:t>Muons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1" name="Shape 3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Google Shape;312;gff61576bd0_0_4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313" name="Google Shape;313;gff61576bd0_0_40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14" name="Google Shape;314;gff61576bd0_0_40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/>
              <a:t>Analyses in Progress</a:t>
            </a:r>
            <a:endParaRPr/>
          </a:p>
        </p:txBody>
      </p:sp>
      <p:sp>
        <p:nvSpPr>
          <p:cNvPr id="315" name="Google Shape;315;gff61576bd0_0_40"/>
          <p:cNvSpPr txBox="1"/>
          <p:nvPr>
            <p:ph idx="2" type="body"/>
          </p:nvPr>
        </p:nvSpPr>
        <p:spPr>
          <a:xfrm>
            <a:off x="800100" y="1534626"/>
            <a:ext cx="10553700" cy="4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The Machine-Learning-based </a:t>
            </a:r>
            <a:r>
              <a:rPr lang="en-US" sz="2100"/>
              <a:t>reconstruction</a:t>
            </a:r>
            <a:r>
              <a:rPr lang="en-US" sz="2100"/>
              <a:t> chain </a:t>
            </a:r>
            <a:r>
              <a:rPr b="1" lang="en-US" sz="2100"/>
              <a:t>already used for analysis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rPr b="1" lang="en-US" sz="2100"/>
              <a:t>Four grad student talks</a:t>
            </a:r>
            <a:r>
              <a:rPr lang="en-US" sz="2100"/>
              <a:t> on preliminary results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ν</a:t>
            </a:r>
            <a:r>
              <a:rPr baseline="-25000" lang="en-US" sz="2100"/>
              <a:t>μ</a:t>
            </a:r>
            <a:r>
              <a:rPr lang="en-US" sz="2100"/>
              <a:t>-CCQE (1μ1p) selection (could be used for ν-4)</a:t>
            </a:r>
            <a:endParaRPr sz="2100"/>
          </a:p>
          <a:p>
            <a:pPr indent="-361950" lvl="1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2100"/>
              <a:t>Talk:</a:t>
            </a:r>
            <a:r>
              <a:rPr b="1" lang="en-US" sz="2100"/>
              <a:t> Justin Mueller</a:t>
            </a:r>
            <a:r>
              <a:rPr lang="en-US" sz="2100"/>
              <a:t> (CSU)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ν</a:t>
            </a:r>
            <a:r>
              <a:rPr baseline="-25000" lang="en-US" sz="2100"/>
              <a:t>μ</a:t>
            </a:r>
            <a:r>
              <a:rPr lang="en-US" sz="2100"/>
              <a:t>-CC π</a:t>
            </a:r>
            <a:r>
              <a:rPr baseline="30000" lang="en-US" sz="2100"/>
              <a:t>0</a:t>
            </a:r>
            <a:r>
              <a:rPr lang="en-US" sz="2100"/>
              <a:t> selection and π</a:t>
            </a:r>
            <a:r>
              <a:rPr baseline="30000" lang="en-US" sz="2100"/>
              <a:t>0</a:t>
            </a:r>
            <a:r>
              <a:rPr lang="en-US" sz="2100"/>
              <a:t> invariant mass reconstruction</a:t>
            </a:r>
            <a:endParaRPr sz="2100"/>
          </a:p>
          <a:p>
            <a:pPr indent="-361950" lvl="1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2100"/>
              <a:t>Talk:</a:t>
            </a:r>
            <a:r>
              <a:rPr b="1" lang="en-US" sz="2100"/>
              <a:t> Lane Kashur </a:t>
            </a:r>
            <a:r>
              <a:rPr lang="en-US" sz="2100"/>
              <a:t>(CSU)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ν</a:t>
            </a:r>
            <a:r>
              <a:rPr baseline="-25000" lang="en-US" sz="2100"/>
              <a:t>e</a:t>
            </a:r>
            <a:r>
              <a:rPr lang="en-US" sz="2100"/>
              <a:t>-CC selection towards a low-energy excess measurement</a:t>
            </a:r>
            <a:endParaRPr sz="2100"/>
          </a:p>
          <a:p>
            <a:pPr indent="-361950" lvl="1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2100"/>
              <a:t>Talk:</a:t>
            </a:r>
            <a:r>
              <a:rPr b="1" lang="en-US" sz="2100"/>
              <a:t> Laura Dominé </a:t>
            </a:r>
            <a:r>
              <a:rPr lang="en-US" sz="2100"/>
              <a:t>(SLAC)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e/γ separation towards the SBN sterile neutrino analysis</a:t>
            </a:r>
            <a:endParaRPr sz="2100"/>
          </a:p>
          <a:p>
            <a:pPr indent="-361950" lvl="1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2100"/>
              <a:t>Talk:</a:t>
            </a:r>
            <a:r>
              <a:rPr b="1" lang="en-US" sz="2100"/>
              <a:t> Dan Carber </a:t>
            </a:r>
            <a:r>
              <a:rPr lang="en-US" sz="2100"/>
              <a:t>(CSU)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316" name="Google Shape;316;gff61576bd0_0_40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317" name="Google Shape;317;gff61576bd0_0_40"/>
          <p:cNvPicPr preferRelativeResize="0"/>
          <p:nvPr/>
        </p:nvPicPr>
        <p:blipFill rotWithShape="1">
          <a:blip r:embed="rId3">
            <a:alphaModFix/>
          </a:blip>
          <a:srcRect b="0" l="8999" r="0" t="0"/>
          <a:stretch/>
        </p:blipFill>
        <p:spPr>
          <a:xfrm>
            <a:off x="8350650" y="4233588"/>
            <a:ext cx="1495950" cy="1643821"/>
          </a:xfrm>
          <a:prstGeom prst="rect">
            <a:avLst/>
          </a:prstGeom>
          <a:noFill/>
          <a:ln>
            <a:noFill/>
          </a:ln>
        </p:spPr>
      </p:pic>
      <p:pic>
        <p:nvPicPr>
          <p:cNvPr id="318" name="Google Shape;318;gff61576bd0_0_40"/>
          <p:cNvPicPr preferRelativeResize="0"/>
          <p:nvPr/>
        </p:nvPicPr>
        <p:blipFill rotWithShape="1">
          <a:blip r:embed="rId4">
            <a:alphaModFix/>
          </a:blip>
          <a:srcRect b="14686" l="0" r="0" t="6523"/>
          <a:stretch/>
        </p:blipFill>
        <p:spPr>
          <a:xfrm>
            <a:off x="8350650" y="2428925"/>
            <a:ext cx="1495954" cy="1643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19" name="Google Shape;319;gff61576bd0_0_40"/>
          <p:cNvPicPr preferRelativeResize="0"/>
          <p:nvPr/>
        </p:nvPicPr>
        <p:blipFill rotWithShape="1">
          <a:blip r:embed="rId5">
            <a:alphaModFix/>
          </a:blip>
          <a:srcRect b="0" l="18413" r="0" t="0"/>
          <a:stretch/>
        </p:blipFill>
        <p:spPr>
          <a:xfrm>
            <a:off x="10021875" y="4233600"/>
            <a:ext cx="1341200" cy="164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20" name="Google Shape;320;gff61576bd0_0_4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0021875" y="2428922"/>
            <a:ext cx="1341208" cy="1643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15f19ce297b_0_43"/>
          <p:cNvSpPr txBox="1"/>
          <p:nvPr>
            <p:ph type="title"/>
          </p:nvPr>
        </p:nvSpPr>
        <p:spPr>
          <a:xfrm>
            <a:off x="772725" y="501500"/>
            <a:ext cx="10553700" cy="2111100"/>
          </a:xfrm>
          <a:prstGeom prst="rect">
            <a:avLst/>
          </a:prstGeom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7" name="Google Shape;327;g15f19ce297b_0_43"/>
          <p:cNvSpPr txBox="1"/>
          <p:nvPr>
            <p:ph idx="1" type="subTitle"/>
          </p:nvPr>
        </p:nvSpPr>
        <p:spPr>
          <a:xfrm>
            <a:off x="779950" y="2814950"/>
            <a:ext cx="10553700" cy="724500"/>
          </a:xfrm>
          <a:prstGeom prst="rect">
            <a:avLst/>
          </a:prstGeom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dk1"/>
                </a:solidFill>
              </a:rPr>
              <a:t>Back-up slides</a:t>
            </a:r>
            <a:endParaRPr>
              <a:solidFill>
                <a:schemeClr val="dk1"/>
              </a:solidFill>
            </a:endParaRPr>
          </a:p>
        </p:txBody>
      </p:sp>
      <p:sp>
        <p:nvSpPr>
          <p:cNvPr id="328" name="Google Shape;328;g15f19ce297b_0_43"/>
          <p:cNvSpPr txBox="1"/>
          <p:nvPr>
            <p:ph idx="2" type="subTitle"/>
          </p:nvPr>
        </p:nvSpPr>
        <p:spPr>
          <a:xfrm>
            <a:off x="814125" y="3985200"/>
            <a:ext cx="5202300" cy="400200"/>
          </a:xfrm>
          <a:prstGeom prst="rect">
            <a:avLst/>
          </a:prstGeom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g15f19ce297b_0_43"/>
          <p:cNvSpPr txBox="1"/>
          <p:nvPr>
            <p:ph idx="3" type="subTitle"/>
          </p:nvPr>
        </p:nvSpPr>
        <p:spPr>
          <a:xfrm>
            <a:off x="814125" y="4364975"/>
            <a:ext cx="5202300" cy="400200"/>
          </a:xfrm>
          <a:prstGeom prst="rect">
            <a:avLst/>
          </a:prstGeom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50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4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Google Shape;335;g15f19ce297b_0_51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ML-Based Reconstruction Chain for LArTPCs</a:t>
            </a:r>
            <a:endParaRPr/>
          </a:p>
        </p:txBody>
      </p:sp>
      <p:sp>
        <p:nvSpPr>
          <p:cNvPr id="336" name="Google Shape;336;g15f19ce297b_0_51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37" name="Google Shape;337;g15f19ce297b_0_51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Full Reconstruction Chain Architecture</a:t>
            </a:r>
            <a:endParaRPr/>
          </a:p>
        </p:txBody>
      </p:sp>
      <p:pic>
        <p:nvPicPr>
          <p:cNvPr descr="Diagram&#10;&#10;Description automatically generated" id="338" name="Google Shape;338;g15f19ce297b_0_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2640" y="1718158"/>
            <a:ext cx="10586719" cy="4041445"/>
          </a:xfrm>
          <a:prstGeom prst="rect">
            <a:avLst/>
          </a:prstGeom>
          <a:noFill/>
          <a:ln>
            <a:noFill/>
          </a:ln>
        </p:spPr>
      </p:pic>
      <p:sp>
        <p:nvSpPr>
          <p:cNvPr id="339" name="Google Shape;339;g15f19ce297b_0_51"/>
          <p:cNvSpPr txBox="1"/>
          <p:nvPr/>
        </p:nvSpPr>
        <p:spPr>
          <a:xfrm>
            <a:off x="802887" y="5393473"/>
            <a:ext cx="2743200" cy="30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sng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arXiv:2102.01033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40" name="Google Shape;340;g15f19ce297b_0_51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5" name="Shape 3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6" name="Google Shape;346;g15f19ce297b_0_423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ML-Based Reconstruction Chain for LArTPCs</a:t>
            </a:r>
            <a:endParaRPr/>
          </a:p>
        </p:txBody>
      </p:sp>
      <p:sp>
        <p:nvSpPr>
          <p:cNvPr id="347" name="Google Shape;347;g15f19ce297b_0_423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48" name="Google Shape;348;g15f19ce297b_0_423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Particle clustering performance</a:t>
            </a:r>
            <a:endParaRPr/>
          </a:p>
        </p:txBody>
      </p:sp>
      <p:sp>
        <p:nvSpPr>
          <p:cNvPr id="349" name="Google Shape;349;g15f19ce297b_0_423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350" name="Google Shape;350;g15f19ce297b_0_4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0100" y="2324100"/>
            <a:ext cx="5227250" cy="341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51" name="Google Shape;351;g15f19ce297b_0_4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027350" y="2324100"/>
            <a:ext cx="5227250" cy="3416396"/>
          </a:xfrm>
          <a:prstGeom prst="rect">
            <a:avLst/>
          </a:prstGeom>
          <a:noFill/>
          <a:ln>
            <a:noFill/>
          </a:ln>
        </p:spPr>
      </p:pic>
      <p:sp>
        <p:nvSpPr>
          <p:cNvPr id="352" name="Google Shape;352;g15f19ce297b_0_423"/>
          <p:cNvSpPr txBox="1"/>
          <p:nvPr/>
        </p:nvSpPr>
        <p:spPr>
          <a:xfrm>
            <a:off x="2907750" y="5787000"/>
            <a:ext cx="210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Proxima Nova"/>
                <a:ea typeface="Proxima Nova"/>
                <a:cs typeface="Proxima Nova"/>
                <a:sym typeface="Proxima Nova"/>
              </a:rPr>
              <a:t>Generic Simulation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3" name="Google Shape;353;g15f19ce297b_0_423"/>
          <p:cNvSpPr txBox="1"/>
          <p:nvPr/>
        </p:nvSpPr>
        <p:spPr>
          <a:xfrm>
            <a:off x="8458200" y="5740500"/>
            <a:ext cx="373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BNB ν</a:t>
            </a:r>
            <a:r>
              <a:rPr b="1" baseline="-25000"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μ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54" name="Google Shape;354;g15f19ce297b_0_423"/>
          <p:cNvSpPr txBox="1"/>
          <p:nvPr>
            <p:ph idx="2" type="body"/>
          </p:nvPr>
        </p:nvSpPr>
        <p:spPr>
          <a:xfrm>
            <a:off x="800100" y="1534626"/>
            <a:ext cx="10553700" cy="4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Individual class particle clustering performance metrics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15f19ce297b_0_444"/>
          <p:cNvSpPr txBox="1"/>
          <p:nvPr>
            <p:ph idx="2" type="body"/>
          </p:nvPr>
        </p:nvSpPr>
        <p:spPr>
          <a:xfrm>
            <a:off x="800100" y="1534626"/>
            <a:ext cx="10553700" cy="46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Particle classification accuracy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100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361" name="Google Shape;361;g15f19ce297b_0_444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ML-Based Reconstruction Chain for LArTPCs</a:t>
            </a:r>
            <a:endParaRPr/>
          </a:p>
        </p:txBody>
      </p:sp>
      <p:sp>
        <p:nvSpPr>
          <p:cNvPr id="362" name="Google Shape;362;g15f19ce297b_0_444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63" name="Google Shape;363;g15f19ce297b_0_444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Particle identification performance</a:t>
            </a:r>
            <a:endParaRPr/>
          </a:p>
        </p:txBody>
      </p:sp>
      <p:sp>
        <p:nvSpPr>
          <p:cNvPr id="364" name="Google Shape;364;g15f19ce297b_0_444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sp>
        <p:nvSpPr>
          <p:cNvPr id="365" name="Google Shape;365;g15f19ce297b_0_444"/>
          <p:cNvSpPr txBox="1"/>
          <p:nvPr/>
        </p:nvSpPr>
        <p:spPr>
          <a:xfrm>
            <a:off x="2907750" y="5787000"/>
            <a:ext cx="2108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Proxima Nova"/>
                <a:ea typeface="Proxima Nova"/>
                <a:cs typeface="Proxima Nova"/>
                <a:sym typeface="Proxima Nova"/>
              </a:rPr>
              <a:t>Generic Simulation</a:t>
            </a:r>
            <a:endParaRPr b="1">
              <a:latin typeface="Proxima Nova"/>
              <a:ea typeface="Proxima Nova"/>
              <a:cs typeface="Proxima Nova"/>
              <a:sym typeface="Proxima Nova"/>
            </a:endParaRPr>
          </a:p>
        </p:txBody>
      </p:sp>
      <p:sp>
        <p:nvSpPr>
          <p:cNvPr id="366" name="Google Shape;366;g15f19ce297b_0_444"/>
          <p:cNvSpPr txBox="1"/>
          <p:nvPr/>
        </p:nvSpPr>
        <p:spPr>
          <a:xfrm>
            <a:off x="8458200" y="5740500"/>
            <a:ext cx="3733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BNB ν</a:t>
            </a:r>
            <a:r>
              <a:rPr b="1" baseline="-25000"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μ</a:t>
            </a:r>
            <a:endParaRPr>
              <a:latin typeface="Proxima Nova"/>
              <a:ea typeface="Proxima Nova"/>
              <a:cs typeface="Proxima Nova"/>
              <a:sym typeface="Proxima Nova"/>
            </a:endParaRPr>
          </a:p>
        </p:txBody>
      </p:sp>
      <p:pic>
        <p:nvPicPr>
          <p:cNvPr id="367" name="Google Shape;367;g15f19ce297b_0_444"/>
          <p:cNvPicPr preferRelativeResize="0"/>
          <p:nvPr/>
        </p:nvPicPr>
        <p:blipFill rotWithShape="1">
          <a:blip r:embed="rId3">
            <a:alphaModFix/>
          </a:blip>
          <a:srcRect b="1904" l="0" r="0" t="1904"/>
          <a:stretch/>
        </p:blipFill>
        <p:spPr>
          <a:xfrm>
            <a:off x="6045000" y="2138625"/>
            <a:ext cx="5202116" cy="340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g15f19ce297b_0_444"/>
          <p:cNvPicPr preferRelativeResize="0"/>
          <p:nvPr/>
        </p:nvPicPr>
        <p:blipFill rotWithShape="1">
          <a:blip r:embed="rId4">
            <a:alphaModFix/>
          </a:blip>
          <a:srcRect b="1849" l="0" r="0" t="1848"/>
          <a:stretch/>
        </p:blipFill>
        <p:spPr>
          <a:xfrm>
            <a:off x="800100" y="2242225"/>
            <a:ext cx="5173025" cy="33809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15e927d29d0_0_56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Machine learning (ML) is </a:t>
            </a:r>
            <a:r>
              <a:rPr b="1" lang="en-US" sz="2100"/>
              <a:t>taking over</a:t>
            </a:r>
            <a:r>
              <a:rPr lang="en-US" sz="2100"/>
              <a:t>, and </a:t>
            </a:r>
            <a:r>
              <a:rPr b="1" lang="en-US" sz="2100"/>
              <a:t>for good reason</a:t>
            </a:r>
            <a:r>
              <a:rPr lang="en-US" sz="2100"/>
              <a:t>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Dominant</a:t>
            </a:r>
            <a:r>
              <a:rPr lang="en-US" sz="2100"/>
              <a:t> in virtually every image processing task in the industry (and beyond)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149" name="Google Shape;149;g15e927d29d0_0_56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</a:t>
            </a:r>
            <a:endParaRPr/>
          </a:p>
        </p:txBody>
      </p:sp>
      <p:sp>
        <p:nvSpPr>
          <p:cNvPr id="150" name="Google Shape;150;g15e927d29d0_0_56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1" name="Google Shape;151;g15e927d29d0_0_56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Why do we care?</a:t>
            </a:r>
            <a:endParaRPr/>
          </a:p>
        </p:txBody>
      </p:sp>
      <p:sp>
        <p:nvSpPr>
          <p:cNvPr id="152" name="Google Shape;152;g15e927d29d0_0_56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Machine learning (ML) is </a:t>
            </a:r>
            <a:r>
              <a:rPr b="1" lang="en-US" sz="2100"/>
              <a:t>taking over</a:t>
            </a:r>
            <a:r>
              <a:rPr lang="en-US" sz="2100"/>
              <a:t>, and </a:t>
            </a:r>
            <a:r>
              <a:rPr b="1" lang="en-US" sz="2100"/>
              <a:t>for good reason</a:t>
            </a:r>
            <a:r>
              <a:rPr lang="en-US" sz="2100"/>
              <a:t>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Dominant</a:t>
            </a:r>
            <a:r>
              <a:rPr lang="en-US" sz="2100"/>
              <a:t> in virtually every image processing task in the industry (and beyond)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Gold standard</a:t>
            </a:r>
            <a:r>
              <a:rPr lang="en-US" sz="2100"/>
              <a:t> in many </a:t>
            </a:r>
            <a:r>
              <a:rPr b="1" lang="en-US" sz="2100"/>
              <a:t>high energy physics</a:t>
            </a:r>
            <a:r>
              <a:rPr lang="en-US" sz="2100"/>
              <a:t> experiments today</a:t>
            </a:r>
            <a:endParaRPr sz="2100"/>
          </a:p>
        </p:txBody>
      </p:sp>
      <p:sp>
        <p:nvSpPr>
          <p:cNvPr id="153" name="Google Shape;153;g15e927d29d0_0_56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100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154" name="Google Shape;154;g15e927d29d0_0_5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00099" y="3686050"/>
            <a:ext cx="4337599" cy="2302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g15e927d29d0_0_5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294661" y="3687856"/>
            <a:ext cx="2682032" cy="2429150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g15e927d29d0_0_56"/>
          <p:cNvSpPr txBox="1"/>
          <p:nvPr/>
        </p:nvSpPr>
        <p:spPr>
          <a:xfrm>
            <a:off x="10361025" y="3815013"/>
            <a:ext cx="34137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~10 t mass</a:t>
            </a:r>
            <a:endParaRPr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4 neutrinos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57" name="Google Shape;157;g15e927d29d0_0_56"/>
          <p:cNvSpPr txBox="1"/>
          <p:nvPr/>
        </p:nvSpPr>
        <p:spPr>
          <a:xfrm>
            <a:off x="9224716" y="5552388"/>
            <a:ext cx="5835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highlight>
                  <a:schemeClr val="lt1"/>
                </a:highlight>
                <a:latin typeface="Lato"/>
                <a:ea typeface="Lato"/>
                <a:cs typeface="Lato"/>
                <a:sym typeface="Lato"/>
                <a:hlinkClick r:id="rId5"/>
              </a:rPr>
              <a:t>2007.01335</a:t>
            </a:r>
            <a:endParaRPr sz="1200">
              <a:highlight>
                <a:schemeClr val="lt1"/>
              </a:highlight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58" name="Google Shape;158;g15e927d29d0_0_5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227764" y="3574175"/>
            <a:ext cx="2744186" cy="2526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g15e927d29d0_0_5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626500" y="6185350"/>
            <a:ext cx="209550" cy="171450"/>
          </a:xfrm>
          <a:prstGeom prst="rect">
            <a:avLst/>
          </a:prstGeom>
          <a:noFill/>
          <a:ln>
            <a:noFill/>
          </a:ln>
        </p:spPr>
      </p:pic>
      <p:sp>
        <p:nvSpPr>
          <p:cNvPr id="160" name="Google Shape;160;g15e927d29d0_0_56"/>
          <p:cNvSpPr txBox="1"/>
          <p:nvPr/>
        </p:nvSpPr>
        <p:spPr>
          <a:xfrm>
            <a:off x="6185100" y="5535575"/>
            <a:ext cx="19608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8"/>
              </a:rPr>
              <a:t>2103.06995</a:t>
            </a:r>
            <a:endParaRPr sz="120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1" name="Google Shape;161;g15e927d29d0_0_56"/>
          <p:cNvSpPr txBox="1"/>
          <p:nvPr/>
        </p:nvSpPr>
        <p:spPr>
          <a:xfrm>
            <a:off x="5558100" y="4843775"/>
            <a:ext cx="54186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ATLAS @ LHC</a:t>
            </a:r>
            <a:br>
              <a:rPr lang="en-US">
                <a:latin typeface="Lato"/>
                <a:ea typeface="Lato"/>
                <a:cs typeface="Lato"/>
                <a:sym typeface="Lato"/>
              </a:rPr>
            </a:br>
            <a:r>
              <a:rPr lang="en-US">
                <a:latin typeface="Lato"/>
                <a:ea typeface="Lato"/>
                <a:cs typeface="Lato"/>
                <a:sym typeface="Lato"/>
              </a:rPr>
              <a:t>Central Tracker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62" name="Google Shape;162;g15e927d29d0_0_56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Machine learning (ML) is </a:t>
            </a:r>
            <a:r>
              <a:rPr b="1" lang="en-US" sz="2100"/>
              <a:t>taking over</a:t>
            </a:r>
            <a:r>
              <a:rPr lang="en-US" sz="2100"/>
              <a:t>, and </a:t>
            </a:r>
            <a:r>
              <a:rPr b="1" lang="en-US" sz="2100"/>
              <a:t>for good reason</a:t>
            </a:r>
            <a:r>
              <a:rPr lang="en-US" sz="2100"/>
              <a:t>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Dominant</a:t>
            </a:r>
            <a:r>
              <a:rPr lang="en-US" sz="2100"/>
              <a:t> in virtually every image processing task in the industry (and beyond)</a:t>
            </a:r>
            <a:endParaRPr sz="2100"/>
          </a:p>
          <a:p>
            <a:pPr indent="-3619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Gold standard</a:t>
            </a:r>
            <a:r>
              <a:rPr lang="en-US" sz="2100"/>
              <a:t> in many </a:t>
            </a:r>
            <a:r>
              <a:rPr b="1" lang="en-US" sz="2100"/>
              <a:t>high energy physics</a:t>
            </a:r>
            <a:r>
              <a:rPr lang="en-US" sz="2100"/>
              <a:t> experiments today</a:t>
            </a:r>
            <a:endParaRPr sz="2100"/>
          </a:p>
          <a:p>
            <a:pPr indent="-361950" lvl="0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DoE grant awarded to develop a reconstruction chain for LArTPCs (TPC-side)</a:t>
            </a:r>
            <a:endParaRPr sz="2100"/>
          </a:p>
          <a:p>
            <a:pPr indent="-361950" lvl="0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Only demonstrably viable option to handle DUNE-ND’s level of pileup</a:t>
            </a:r>
            <a:endParaRPr sz="2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ff61576bd0_0_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</a:t>
            </a:r>
            <a:endParaRPr/>
          </a:p>
        </p:txBody>
      </p:sp>
      <p:sp>
        <p:nvSpPr>
          <p:cNvPr id="169" name="Google Shape;169;gff61576bd0_0_0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What is it?</a:t>
            </a:r>
            <a:endParaRPr/>
          </a:p>
        </p:txBody>
      </p:sp>
      <p:sp>
        <p:nvSpPr>
          <p:cNvPr id="170" name="Google Shape;170;gff61576bd0_0_0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Traditional programming</a:t>
            </a:r>
            <a:r>
              <a:rPr lang="en-US" sz="2100"/>
              <a:t>: handmade </a:t>
            </a:r>
            <a:r>
              <a:rPr b="1" lang="en-US" sz="2100"/>
              <a:t>rules</a:t>
            </a:r>
            <a:r>
              <a:rPr lang="en-US" sz="2100"/>
              <a:t> = reconstruction</a:t>
            </a:r>
            <a:endParaRPr sz="2100"/>
          </a:p>
        </p:txBody>
      </p:sp>
      <p:sp>
        <p:nvSpPr>
          <p:cNvPr id="171" name="Google Shape;171;gff61576bd0_0_0"/>
          <p:cNvSpPr/>
          <p:nvPr/>
        </p:nvSpPr>
        <p:spPr>
          <a:xfrm>
            <a:off x="3324525" y="2320791"/>
            <a:ext cx="1805700" cy="558000"/>
          </a:xfrm>
          <a:prstGeom prst="roundRect">
            <a:avLst>
              <a:gd fmla="val 16667" name="adj"/>
            </a:avLst>
          </a:prstGeom>
          <a:solidFill>
            <a:srgbClr val="8C1515"/>
          </a:solidFill>
          <a:ln cap="flat" cmpd="sng" w="9525">
            <a:solidFill>
              <a:srgbClr val="8C15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Computation</a:t>
            </a:r>
            <a:endParaRPr sz="1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2" name="Google Shape;172;gff61576bd0_0_0"/>
          <p:cNvSpPr/>
          <p:nvPr/>
        </p:nvSpPr>
        <p:spPr>
          <a:xfrm>
            <a:off x="800100" y="2000850"/>
            <a:ext cx="1805700" cy="558000"/>
          </a:xfrm>
          <a:prstGeom prst="roundRect">
            <a:avLst>
              <a:gd fmla="val 16667" name="adj"/>
            </a:avLst>
          </a:prstGeom>
          <a:solidFill>
            <a:srgbClr val="E04F39"/>
          </a:solidFill>
          <a:ln cap="flat" cmpd="sng" w="9525">
            <a:solidFill>
              <a:srgbClr val="E04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Simulation </a:t>
            </a:r>
            <a:r>
              <a:rPr b="1" lang="en-US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x</a:t>
            </a:r>
            <a:endParaRPr b="1" sz="1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3" name="Google Shape;173;gff61576bd0_0_0"/>
          <p:cNvSpPr/>
          <p:nvPr/>
        </p:nvSpPr>
        <p:spPr>
          <a:xfrm>
            <a:off x="800100" y="2756499"/>
            <a:ext cx="1805700" cy="558000"/>
          </a:xfrm>
          <a:prstGeom prst="roundRect">
            <a:avLst>
              <a:gd fmla="val 16667" name="adj"/>
            </a:avLst>
          </a:prstGeom>
          <a:solidFill>
            <a:srgbClr val="44546A"/>
          </a:solidFill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R</a:t>
            </a:r>
            <a:r>
              <a:rPr lang="en-US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ules </a:t>
            </a:r>
            <a:r>
              <a:rPr b="1" lang="en-US" sz="15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F</a:t>
            </a:r>
            <a:endParaRPr b="1"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4" name="Google Shape;174;gff61576bd0_0_0"/>
          <p:cNvCxnSpPr>
            <a:stCxn id="171" idx="1"/>
            <a:endCxn id="172" idx="3"/>
          </p:cNvCxnSpPr>
          <p:nvPr/>
        </p:nvCxnSpPr>
        <p:spPr>
          <a:xfrm rot="10800000">
            <a:off x="2605725" y="2279991"/>
            <a:ext cx="718800" cy="319800"/>
          </a:xfrm>
          <a:prstGeom prst="bentConnector3">
            <a:avLst>
              <a:gd fmla="val 49995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75" name="Google Shape;175;gff61576bd0_0_0"/>
          <p:cNvCxnSpPr>
            <a:stCxn id="171" idx="1"/>
            <a:endCxn id="173" idx="3"/>
          </p:cNvCxnSpPr>
          <p:nvPr/>
        </p:nvCxnSpPr>
        <p:spPr>
          <a:xfrm flipH="1">
            <a:off x="2605725" y="2599791"/>
            <a:ext cx="718800" cy="435600"/>
          </a:xfrm>
          <a:prstGeom prst="bentConnector3">
            <a:avLst>
              <a:gd fmla="val 49995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6" name="Google Shape;176;gff61576bd0_0_0"/>
          <p:cNvSpPr/>
          <p:nvPr/>
        </p:nvSpPr>
        <p:spPr>
          <a:xfrm>
            <a:off x="5848950" y="2320791"/>
            <a:ext cx="1805700" cy="558000"/>
          </a:xfrm>
          <a:prstGeom prst="roundRect">
            <a:avLst>
              <a:gd fmla="val 16667" name="adj"/>
            </a:avLst>
          </a:prstGeom>
          <a:solidFill>
            <a:srgbClr val="E04F39"/>
          </a:solidFill>
          <a:ln cap="flat" cmpd="sng" w="9525">
            <a:solidFill>
              <a:srgbClr val="E04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Result </a:t>
            </a:r>
            <a:r>
              <a:rPr b="1"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F(x)</a:t>
            </a:r>
            <a:endParaRPr b="1" sz="1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77" name="Google Shape;177;gff61576bd0_0_0"/>
          <p:cNvCxnSpPr>
            <a:endCxn id="171" idx="3"/>
          </p:cNvCxnSpPr>
          <p:nvPr/>
        </p:nvCxnSpPr>
        <p:spPr>
          <a:xfrm flipH="1">
            <a:off x="5130225" y="2599191"/>
            <a:ext cx="7188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78" name="Google Shape;178;gff61576bd0_0_0"/>
          <p:cNvSpPr/>
          <p:nvPr/>
        </p:nvSpPr>
        <p:spPr>
          <a:xfrm>
            <a:off x="3324525" y="4284197"/>
            <a:ext cx="1805700" cy="589200"/>
          </a:xfrm>
          <a:prstGeom prst="roundRect">
            <a:avLst>
              <a:gd fmla="val 16667" name="adj"/>
            </a:avLst>
          </a:prstGeom>
          <a:solidFill>
            <a:srgbClr val="8C1515"/>
          </a:solidFill>
          <a:ln cap="flat" cmpd="sng" w="9525">
            <a:solidFill>
              <a:srgbClr val="8C1515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Computation</a:t>
            </a:r>
            <a:endParaRPr sz="1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79" name="Google Shape;179;gff61576bd0_0_0"/>
          <p:cNvSpPr/>
          <p:nvPr/>
        </p:nvSpPr>
        <p:spPr>
          <a:xfrm>
            <a:off x="800100" y="3946300"/>
            <a:ext cx="1805700" cy="589200"/>
          </a:xfrm>
          <a:prstGeom prst="roundRect">
            <a:avLst>
              <a:gd fmla="val 16667" name="adj"/>
            </a:avLst>
          </a:prstGeom>
          <a:solidFill>
            <a:srgbClr val="E04F39"/>
          </a:solidFill>
          <a:ln cap="flat" cmpd="sng" w="9525">
            <a:solidFill>
              <a:srgbClr val="E04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Simulation </a:t>
            </a:r>
            <a:r>
              <a:rPr b="1"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x</a:t>
            </a:r>
            <a:endParaRPr b="1" sz="1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180" name="Google Shape;180;gff61576bd0_0_0"/>
          <p:cNvSpPr/>
          <p:nvPr/>
        </p:nvSpPr>
        <p:spPr>
          <a:xfrm>
            <a:off x="800100" y="4744359"/>
            <a:ext cx="1805700" cy="589200"/>
          </a:xfrm>
          <a:prstGeom prst="roundRect">
            <a:avLst>
              <a:gd fmla="val 16667" name="adj"/>
            </a:avLst>
          </a:prstGeom>
          <a:solidFill>
            <a:srgbClr val="E04F39"/>
          </a:solidFill>
          <a:ln cap="flat" cmpd="sng" w="9525">
            <a:solidFill>
              <a:srgbClr val="E04F3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Result </a:t>
            </a:r>
            <a:r>
              <a:rPr b="1"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y</a:t>
            </a:r>
            <a:endParaRPr b="1" sz="1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1" name="Google Shape;181;gff61576bd0_0_0"/>
          <p:cNvCxnSpPr>
            <a:stCxn id="178" idx="1"/>
            <a:endCxn id="179" idx="3"/>
          </p:cNvCxnSpPr>
          <p:nvPr/>
        </p:nvCxnSpPr>
        <p:spPr>
          <a:xfrm rot="10800000">
            <a:off x="2605725" y="4240997"/>
            <a:ext cx="718800" cy="337800"/>
          </a:xfrm>
          <a:prstGeom prst="bentConnector3">
            <a:avLst>
              <a:gd fmla="val 49995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82" name="Google Shape;182;gff61576bd0_0_0"/>
          <p:cNvCxnSpPr>
            <a:stCxn id="178" idx="1"/>
            <a:endCxn id="180" idx="3"/>
          </p:cNvCxnSpPr>
          <p:nvPr/>
        </p:nvCxnSpPr>
        <p:spPr>
          <a:xfrm flipH="1">
            <a:off x="2605725" y="4578797"/>
            <a:ext cx="718800" cy="460200"/>
          </a:xfrm>
          <a:prstGeom prst="bentConnector3">
            <a:avLst>
              <a:gd fmla="val 49995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183" name="Google Shape;183;gff61576bd0_0_0"/>
          <p:cNvSpPr/>
          <p:nvPr/>
        </p:nvSpPr>
        <p:spPr>
          <a:xfrm>
            <a:off x="5848950" y="4284197"/>
            <a:ext cx="1805700" cy="589200"/>
          </a:xfrm>
          <a:prstGeom prst="roundRect">
            <a:avLst>
              <a:gd fmla="val 16667" name="adj"/>
            </a:avLst>
          </a:prstGeom>
          <a:solidFill>
            <a:srgbClr val="44546A"/>
          </a:solidFill>
          <a:ln cap="flat" cmpd="sng" w="9525">
            <a:solidFill>
              <a:srgbClr val="44546A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Rules </a:t>
            </a:r>
            <a:r>
              <a:rPr b="1" lang="en-US" sz="1500">
                <a:solidFill>
                  <a:srgbClr val="FFFFFF"/>
                </a:solidFill>
                <a:latin typeface="Roboto"/>
                <a:ea typeface="Roboto"/>
                <a:cs typeface="Roboto"/>
                <a:sym typeface="Roboto"/>
              </a:rPr>
              <a:t>F</a:t>
            </a:r>
            <a:endParaRPr b="1" sz="1500">
              <a:solidFill>
                <a:srgbClr val="FFFFFF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cxnSp>
        <p:nvCxnSpPr>
          <p:cNvPr id="184" name="Google Shape;184;gff61576bd0_0_0"/>
          <p:cNvCxnSpPr>
            <a:endCxn id="178" idx="3"/>
          </p:cNvCxnSpPr>
          <p:nvPr/>
        </p:nvCxnSpPr>
        <p:spPr>
          <a:xfrm flipH="1">
            <a:off x="5130225" y="4578197"/>
            <a:ext cx="718800" cy="600"/>
          </a:xfrm>
          <a:prstGeom prst="bentConnector3">
            <a:avLst>
              <a:gd fmla="val 50000" name="adj1"/>
            </a:avLst>
          </a:prstGeom>
          <a:noFill/>
          <a:ln cap="flat" cmpd="sng" w="9525">
            <a:solidFill>
              <a:srgbClr val="C2C2C2"/>
            </a:solidFill>
            <a:prstDash val="solid"/>
            <a:round/>
            <a:headEnd len="sm" w="sm" type="none"/>
            <a:tailEnd len="sm" w="sm" type="none"/>
          </a:ln>
        </p:spPr>
      </p:cxnSp>
      <p:pic>
        <p:nvPicPr>
          <p:cNvPr id="185" name="Google Shape;185;gff61576bd0_0_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191038" y="3730775"/>
            <a:ext cx="3387577" cy="1894500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gff61576bd0_0_0"/>
          <p:cNvSpPr txBox="1"/>
          <p:nvPr/>
        </p:nvSpPr>
        <p:spPr>
          <a:xfrm>
            <a:off x="8209500" y="5750100"/>
            <a:ext cx="39282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F</a:t>
            </a:r>
            <a:r>
              <a:rPr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 is a </a:t>
            </a:r>
            <a:r>
              <a:rPr b="1"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differentiable function</a:t>
            </a:r>
            <a:r>
              <a:rPr lang="en-US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r>
              <a:rPr b="1" lang="en-US"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-US">
                <a:latin typeface="Lato"/>
                <a:ea typeface="Lato"/>
                <a:cs typeface="Lato"/>
                <a:sym typeface="Lato"/>
              </a:rPr>
              <a:t>Optimize </a:t>
            </a:r>
            <a:r>
              <a:rPr b="1" lang="en-US">
                <a:latin typeface="Lato"/>
                <a:ea typeface="Lato"/>
                <a:cs typeface="Lato"/>
                <a:sym typeface="Lato"/>
              </a:rPr>
              <a:t>F</a:t>
            </a:r>
            <a:r>
              <a:rPr lang="en-US">
                <a:latin typeface="Lato"/>
                <a:ea typeface="Lato"/>
                <a:cs typeface="Lato"/>
                <a:sym typeface="Lato"/>
              </a:rPr>
              <a:t> </a:t>
            </a:r>
            <a:r>
              <a:rPr b="1" lang="en-US">
                <a:latin typeface="Lato"/>
                <a:ea typeface="Lato"/>
                <a:cs typeface="Lato"/>
                <a:sym typeface="Lato"/>
              </a:rPr>
              <a:t>automatically</a:t>
            </a:r>
            <a:r>
              <a:rPr lang="en-US">
                <a:latin typeface="Lato"/>
                <a:ea typeface="Lato"/>
                <a:cs typeface="Lato"/>
                <a:sym typeface="Lato"/>
              </a:rPr>
              <a:t> by minimizing ||y - F(x)||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187" name="Google Shape;187;gff61576bd0_0_0"/>
          <p:cNvPicPr preferRelativeResize="0"/>
          <p:nvPr/>
        </p:nvPicPr>
        <p:blipFill rotWithShape="1">
          <a:blip r:embed="rId4">
            <a:alphaModFix/>
          </a:blip>
          <a:srcRect b="5106" l="0" r="0" t="6996"/>
          <a:stretch/>
        </p:blipFill>
        <p:spPr>
          <a:xfrm>
            <a:off x="8019025" y="1007550"/>
            <a:ext cx="3334774" cy="2198200"/>
          </a:xfrm>
          <a:prstGeom prst="rect">
            <a:avLst/>
          </a:prstGeom>
          <a:noFill/>
          <a:ln>
            <a:noFill/>
          </a:ln>
        </p:spPr>
      </p:pic>
      <p:sp>
        <p:nvSpPr>
          <p:cNvPr id="188" name="Google Shape;188;gff61576bd0_0_0"/>
          <p:cNvSpPr txBox="1"/>
          <p:nvPr/>
        </p:nvSpPr>
        <p:spPr>
          <a:xfrm>
            <a:off x="8112113" y="3205750"/>
            <a:ext cx="35454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Tune F </a:t>
            </a:r>
            <a:r>
              <a:rPr b="1" lang="en-US">
                <a:latin typeface="Lato"/>
                <a:ea typeface="Lato"/>
                <a:cs typeface="Lato"/>
                <a:sym typeface="Lato"/>
              </a:rPr>
              <a:t>manually</a:t>
            </a:r>
            <a:r>
              <a:rPr lang="en-US">
                <a:latin typeface="Lato"/>
                <a:ea typeface="Lato"/>
                <a:cs typeface="Lato"/>
                <a:sym typeface="Lato"/>
              </a:rPr>
              <a:t> to optimize distribution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9" name="Google Shape;189;gff61576bd0_0_0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sp>
        <p:nvSpPr>
          <p:cNvPr id="190" name="Google Shape;190;gff61576bd0_0_0"/>
          <p:cNvSpPr txBox="1"/>
          <p:nvPr>
            <p:ph idx="2" type="body"/>
          </p:nvPr>
        </p:nvSpPr>
        <p:spPr>
          <a:xfrm>
            <a:off x="800100" y="3445499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100"/>
              <a:t>Machine Learning (ML)</a:t>
            </a:r>
            <a:r>
              <a:rPr lang="en-US" sz="2100"/>
              <a:t>: simulation </a:t>
            </a:r>
            <a:r>
              <a:rPr b="1" lang="en-US" sz="2100"/>
              <a:t>labels</a:t>
            </a:r>
            <a:r>
              <a:rPr lang="en-US" sz="2100"/>
              <a:t> = basis for the </a:t>
            </a:r>
            <a:r>
              <a:rPr b="1" lang="en-US" sz="2100"/>
              <a:t>rules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Need a </a:t>
            </a:r>
            <a:r>
              <a:rPr b="1" lang="en-US" sz="2100"/>
              <a:t>flexible differentiable function</a:t>
            </a:r>
            <a:r>
              <a:rPr lang="en-US" sz="2100"/>
              <a:t> </a:t>
            </a:r>
            <a:r>
              <a:rPr b="1" lang="en-US" sz="2100"/>
              <a:t>F </a:t>
            </a:r>
            <a:r>
              <a:rPr lang="en-US" sz="2100"/>
              <a:t>and a 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100"/>
              <a:t>labeled simulation </a:t>
            </a:r>
            <a:r>
              <a:rPr lang="en-US" sz="2100"/>
              <a:t>which maps x→y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ff61576bd0_0_58"/>
          <p:cNvSpPr txBox="1"/>
          <p:nvPr>
            <p:ph idx="2" type="body"/>
          </p:nvPr>
        </p:nvSpPr>
        <p:spPr>
          <a:xfrm>
            <a:off x="800100" y="1534625"/>
            <a:ext cx="10553700" cy="26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Generic </a:t>
            </a:r>
            <a:r>
              <a:rPr b="1" lang="en-US" sz="2100"/>
              <a:t>simulated</a:t>
            </a:r>
            <a:r>
              <a:rPr lang="en-US" sz="2100"/>
              <a:t> dataset used for </a:t>
            </a:r>
            <a:r>
              <a:rPr b="1" lang="en-US" sz="2100"/>
              <a:t>optimization</a:t>
            </a:r>
            <a:r>
              <a:rPr lang="en-US" sz="2100"/>
              <a:t> and </a:t>
            </a:r>
            <a:r>
              <a:rPr b="1" lang="en-US" sz="2100"/>
              <a:t>testing</a:t>
            </a:r>
            <a:r>
              <a:rPr lang="en-US" sz="2100"/>
              <a:t>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Isotropic combination of </a:t>
            </a:r>
            <a:r>
              <a:rPr lang="en-US" sz="2100">
                <a:solidFill>
                  <a:srgbClr val="E69138"/>
                </a:solidFill>
              </a:rPr>
              <a:t>1 set of particles sharing a vertex</a:t>
            </a:r>
            <a:r>
              <a:rPr lang="en-US" sz="2100"/>
              <a:t> + </a:t>
            </a:r>
            <a:r>
              <a:rPr lang="en-US" sz="2100">
                <a:solidFill>
                  <a:srgbClr val="7F6000"/>
                </a:solidFill>
              </a:rPr>
              <a:t>overlaid single particles</a:t>
            </a:r>
            <a:endParaRPr sz="2100">
              <a:solidFill>
                <a:srgbClr val="7F6000"/>
              </a:solidFill>
            </a:endParaRPr>
          </a:p>
          <a:p>
            <a:pPr indent="-361950" lvl="1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b="1" lang="en-US" sz="2100"/>
              <a:t>Covers phase-space</a:t>
            </a:r>
            <a:r>
              <a:rPr lang="en-US" sz="2100"/>
              <a:t> of neutrino interactions + cosmics, but…</a:t>
            </a:r>
            <a:endParaRPr sz="2100"/>
          </a:p>
          <a:p>
            <a:pPr indent="-361950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2100"/>
              <a:t>… stays agnostic to physics → unbiased</a:t>
            </a:r>
            <a:endParaRPr sz="2100"/>
          </a:p>
        </p:txBody>
      </p:sp>
      <p:sp>
        <p:nvSpPr>
          <p:cNvPr id="197" name="Google Shape;197;gff61576bd0_0_58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198" name="Google Shape;198;gff61576bd0_0_58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9" name="Google Shape;199;gff61576bd0_0_58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Datasets</a:t>
            </a:r>
            <a:endParaRPr/>
          </a:p>
        </p:txBody>
      </p:sp>
      <p:sp>
        <p:nvSpPr>
          <p:cNvPr id="200" name="Google Shape;200;gff61576bd0_0_58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sp>
        <p:nvSpPr>
          <p:cNvPr id="201" name="Google Shape;201;gff61576bd0_0_58"/>
          <p:cNvSpPr txBox="1"/>
          <p:nvPr>
            <p:ph idx="2" type="body"/>
          </p:nvPr>
        </p:nvSpPr>
        <p:spPr>
          <a:xfrm>
            <a:off x="800100" y="1534625"/>
            <a:ext cx="10553700" cy="266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Generic </a:t>
            </a:r>
            <a:r>
              <a:rPr b="1" lang="en-US" sz="2100"/>
              <a:t>simulated</a:t>
            </a:r>
            <a:r>
              <a:rPr lang="en-US" sz="2100"/>
              <a:t> dataset used for </a:t>
            </a:r>
            <a:r>
              <a:rPr b="1" lang="en-US" sz="2100"/>
              <a:t>optimization</a:t>
            </a:r>
            <a:r>
              <a:rPr lang="en-US" sz="2100"/>
              <a:t> and </a:t>
            </a:r>
            <a:r>
              <a:rPr b="1" lang="en-US" sz="2100"/>
              <a:t>testing</a:t>
            </a:r>
            <a:r>
              <a:rPr lang="en-US" sz="2100"/>
              <a:t>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Isotropic combination of </a:t>
            </a:r>
            <a:r>
              <a:rPr lang="en-US" sz="2100">
                <a:solidFill>
                  <a:srgbClr val="E69138"/>
                </a:solidFill>
              </a:rPr>
              <a:t>1 set of particles sharing a vertex</a:t>
            </a:r>
            <a:r>
              <a:rPr lang="en-US" sz="2100"/>
              <a:t> + </a:t>
            </a:r>
            <a:r>
              <a:rPr lang="en-US" sz="2100">
                <a:solidFill>
                  <a:srgbClr val="7F6000"/>
                </a:solidFill>
              </a:rPr>
              <a:t>overlaid</a:t>
            </a:r>
            <a:r>
              <a:rPr lang="en-US" sz="2100">
                <a:solidFill>
                  <a:srgbClr val="7F6000"/>
                </a:solidFill>
              </a:rPr>
              <a:t> single particles</a:t>
            </a:r>
            <a:endParaRPr sz="2100">
              <a:solidFill>
                <a:srgbClr val="7F6000"/>
              </a:solidFill>
            </a:endParaRPr>
          </a:p>
          <a:p>
            <a:pPr indent="-361950" lvl="1" marL="9144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b="1" lang="en-US" sz="2100"/>
              <a:t>Covers phase-space</a:t>
            </a:r>
            <a:r>
              <a:rPr lang="en-US" sz="2100"/>
              <a:t> of neutrino interactions + cosmics, but…</a:t>
            </a:r>
            <a:endParaRPr sz="2100"/>
          </a:p>
          <a:p>
            <a:pPr indent="-361950" lvl="1" marL="914400" rtl="0" algn="l">
              <a:lnSpc>
                <a:spcPct val="125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en-US" sz="2100"/>
              <a:t>… stays agnostic to physics → unbiased</a:t>
            </a:r>
            <a:endParaRPr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100"/>
              <a:t>Specific datasets used for </a:t>
            </a:r>
            <a:r>
              <a:rPr b="1" lang="en-US" sz="2100"/>
              <a:t>validation</a:t>
            </a:r>
            <a:r>
              <a:rPr lang="en-US" sz="2100"/>
              <a:t>:</a:t>
            </a:r>
            <a:endParaRPr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lang="en-US" sz="2100"/>
              <a:t>Simulated </a:t>
            </a:r>
            <a:r>
              <a:rPr b="1" lang="en-US" sz="2100"/>
              <a:t>BNB </a:t>
            </a:r>
            <a:r>
              <a:rPr b="1" lang="en-US" sz="2100"/>
              <a:t>ν</a:t>
            </a:r>
            <a:r>
              <a:rPr b="1" baseline="-25000" lang="en-US" sz="2100"/>
              <a:t>μ</a:t>
            </a:r>
            <a:r>
              <a:rPr lang="en-US" sz="2100"/>
              <a:t> and </a:t>
            </a:r>
            <a:r>
              <a:rPr b="1" lang="en-US" sz="2100"/>
              <a:t>BNB ν</a:t>
            </a:r>
            <a:r>
              <a:rPr b="1" baseline="-25000" lang="en-US" sz="2100"/>
              <a:t>e</a:t>
            </a:r>
            <a:r>
              <a:rPr lang="en-US" sz="2100"/>
              <a:t> + </a:t>
            </a:r>
            <a:r>
              <a:rPr b="1" lang="en-US" sz="2100"/>
              <a:t>hand-scanned data events</a:t>
            </a:r>
            <a:r>
              <a:rPr lang="en-US" sz="2100"/>
              <a:t> (C. Farnese et al.)</a:t>
            </a:r>
            <a:endParaRPr sz="2100"/>
          </a:p>
        </p:txBody>
      </p:sp>
      <p:pic>
        <p:nvPicPr>
          <p:cNvPr id="202" name="Google Shape;202;gff61576bd0_0_58"/>
          <p:cNvPicPr preferRelativeResize="0"/>
          <p:nvPr/>
        </p:nvPicPr>
        <p:blipFill rotWithShape="1">
          <a:blip r:embed="rId3">
            <a:alphaModFix/>
          </a:blip>
          <a:srcRect b="1124" l="0" r="0" t="1114"/>
          <a:stretch/>
        </p:blipFill>
        <p:spPr>
          <a:xfrm>
            <a:off x="800100" y="3827625"/>
            <a:ext cx="2241028" cy="2357574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gff61576bd0_0_58"/>
          <p:cNvSpPr txBox="1"/>
          <p:nvPr/>
        </p:nvSpPr>
        <p:spPr>
          <a:xfrm>
            <a:off x="1598325" y="5519850"/>
            <a:ext cx="79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Generic</a:t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4" name="Google Shape;204;gff61576bd0_0_58"/>
          <p:cNvPicPr preferRelativeResize="0"/>
          <p:nvPr/>
        </p:nvPicPr>
        <p:blipFill rotWithShape="1">
          <a:blip r:embed="rId4">
            <a:alphaModFix/>
          </a:blip>
          <a:srcRect b="990" l="0" r="0" t="990"/>
          <a:stretch/>
        </p:blipFill>
        <p:spPr>
          <a:xfrm>
            <a:off x="3391053" y="3829300"/>
            <a:ext cx="2250725" cy="235424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gff61576bd0_0_58"/>
          <p:cNvSpPr txBox="1"/>
          <p:nvPr/>
        </p:nvSpPr>
        <p:spPr>
          <a:xfrm>
            <a:off x="4259750" y="5519850"/>
            <a:ext cx="79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BNB </a:t>
            </a:r>
            <a:r>
              <a:rPr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ν</a:t>
            </a:r>
            <a:r>
              <a:rPr baseline="-25000"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μ</a:t>
            </a:r>
            <a:endParaRPr sz="7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6" name="Google Shape;206;gff61576bd0_0_58"/>
          <p:cNvPicPr preferRelativeResize="0"/>
          <p:nvPr/>
        </p:nvPicPr>
        <p:blipFill rotWithShape="1">
          <a:blip r:embed="rId5">
            <a:alphaModFix/>
          </a:blip>
          <a:srcRect b="149" l="0" r="0" t="149"/>
          <a:stretch/>
        </p:blipFill>
        <p:spPr>
          <a:xfrm>
            <a:off x="5881475" y="3827625"/>
            <a:ext cx="2233138" cy="235757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ff61576bd0_0_58"/>
          <p:cNvSpPr txBox="1"/>
          <p:nvPr/>
        </p:nvSpPr>
        <p:spPr>
          <a:xfrm>
            <a:off x="6787700" y="5519850"/>
            <a:ext cx="79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latin typeface="Lato"/>
                <a:ea typeface="Lato"/>
                <a:cs typeface="Lato"/>
                <a:sym typeface="Lato"/>
              </a:rPr>
              <a:t>BNB </a:t>
            </a:r>
            <a:r>
              <a:rPr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ν</a:t>
            </a:r>
            <a:r>
              <a:rPr baseline="-25000" lang="en-US">
                <a:solidFill>
                  <a:srgbClr val="3F3F3F"/>
                </a:solidFill>
                <a:latin typeface="Lato"/>
                <a:ea typeface="Lato"/>
                <a:cs typeface="Lato"/>
                <a:sym typeface="Lato"/>
              </a:rPr>
              <a:t>e</a:t>
            </a:r>
            <a:endParaRPr sz="700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08" name="Google Shape;208;gff61576bd0_0_5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8503004" y="3827625"/>
            <a:ext cx="2807621" cy="23575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gff61576bd0_0_13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215" name="Google Shape;215;gff61576bd0_0_13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16" name="Google Shape;216;gff61576bd0_0_13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Reconstruction Philosophy</a:t>
            </a:r>
            <a:endParaRPr/>
          </a:p>
        </p:txBody>
      </p:sp>
      <p:sp>
        <p:nvSpPr>
          <p:cNvPr id="217" name="Google Shape;217;gff61576bd0_0_13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First</a:t>
            </a:r>
            <a:r>
              <a:rPr lang="en-US" sz="2100"/>
              <a:t>: combine 3 planes of hits from standard reconstruction into one </a:t>
            </a:r>
            <a:r>
              <a:rPr b="1" lang="en-US" sz="2100"/>
              <a:t>single 3D image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218" name="Google Shape;218;gff61576bd0_0_13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219" name="Google Shape;219;gff61576bd0_0_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00100" y="2039025"/>
            <a:ext cx="4786035" cy="4018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gff61576bd0_0_13"/>
          <p:cNvPicPr preferRelativeResize="0"/>
          <p:nvPr/>
        </p:nvPicPr>
        <p:blipFill rotWithShape="1">
          <a:blip r:embed="rId4">
            <a:alphaModFix/>
          </a:blip>
          <a:srcRect b="8298" l="1812" r="11487" t="0"/>
          <a:stretch/>
        </p:blipFill>
        <p:spPr>
          <a:xfrm>
            <a:off x="7140725" y="1942613"/>
            <a:ext cx="3981999" cy="4211676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gff61576bd0_0_13"/>
          <p:cNvCxnSpPr>
            <a:stCxn id="219" idx="3"/>
            <a:endCxn id="220" idx="1"/>
          </p:cNvCxnSpPr>
          <p:nvPr/>
        </p:nvCxnSpPr>
        <p:spPr>
          <a:xfrm>
            <a:off x="5586135" y="4048462"/>
            <a:ext cx="1554600" cy="0"/>
          </a:xfrm>
          <a:prstGeom prst="straightConnector1">
            <a:avLst/>
          </a:prstGeom>
          <a:noFill/>
          <a:ln cap="flat" cmpd="sng" w="38100">
            <a:solidFill>
              <a:schemeClr val="dk2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222" name="Google Shape;222;gff61576bd0_0_13"/>
          <p:cNvSpPr txBox="1"/>
          <p:nvPr/>
        </p:nvSpPr>
        <p:spPr>
          <a:xfrm>
            <a:off x="5648050" y="3013350"/>
            <a:ext cx="1554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Lato"/>
                <a:ea typeface="Lato"/>
                <a:cs typeface="Lato"/>
                <a:sym typeface="Lato"/>
              </a:rPr>
              <a:t>Make all valid combinations of 2 plane hits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g15e927d29d0_0_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229" name="Google Shape;229;g15e927d29d0_0_0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0" name="Google Shape;230;g15e927d29d0_0_0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Reconstruction Philosophy</a:t>
            </a:r>
            <a:endParaRPr/>
          </a:p>
        </p:txBody>
      </p:sp>
      <p:sp>
        <p:nvSpPr>
          <p:cNvPr id="231" name="Google Shape;231;g15e927d29d0_0_0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First</a:t>
            </a:r>
            <a:r>
              <a:rPr lang="en-US" sz="2100"/>
              <a:t>: combine 3 planes of hits from standard reconstruction into one single 3D image</a:t>
            </a:r>
            <a:endParaRPr b="1" sz="2100"/>
          </a:p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t/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232" name="Google Shape;232;g15e927d29d0_0_0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233" name="Google Shape;233;g15e927d29d0_0_0"/>
          <p:cNvPicPr preferRelativeResize="0"/>
          <p:nvPr/>
        </p:nvPicPr>
        <p:blipFill rotWithShape="1">
          <a:blip r:embed="rId3">
            <a:alphaModFix/>
          </a:blip>
          <a:srcRect b="6898" l="0" r="10498" t="0"/>
          <a:stretch/>
        </p:blipFill>
        <p:spPr>
          <a:xfrm>
            <a:off x="7047325" y="1918475"/>
            <a:ext cx="4095725" cy="4259975"/>
          </a:xfrm>
          <a:prstGeom prst="rect">
            <a:avLst/>
          </a:prstGeom>
          <a:noFill/>
          <a:ln>
            <a:noFill/>
          </a:ln>
        </p:spPr>
      </p:pic>
      <p:sp>
        <p:nvSpPr>
          <p:cNvPr id="234" name="Google Shape;234;g15e927d29d0_0_0"/>
          <p:cNvSpPr txBox="1"/>
          <p:nvPr/>
        </p:nvSpPr>
        <p:spPr>
          <a:xfrm>
            <a:off x="5669513" y="4338000"/>
            <a:ext cx="1387800" cy="1262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Lato"/>
                <a:ea typeface="Lato"/>
                <a:cs typeface="Lato"/>
                <a:sym typeface="Lato"/>
              </a:rPr>
              <a:t>Remove</a:t>
            </a:r>
            <a:r>
              <a:rPr b="1" lang="en-US">
                <a:latin typeface="Lato"/>
                <a:ea typeface="Lato"/>
                <a:cs typeface="Lato"/>
                <a:sym typeface="Lato"/>
              </a:rPr>
              <a:t> artifacts using a Machine Learning algorithm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35" name="Google Shape;235;g15e927d29d0_0_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00100" y="2039025"/>
            <a:ext cx="4786035" cy="4018874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g15e927d29d0_0_0"/>
          <p:cNvSpPr txBox="1"/>
          <p:nvPr/>
        </p:nvSpPr>
        <p:spPr>
          <a:xfrm>
            <a:off x="5648050" y="3013350"/>
            <a:ext cx="1554600" cy="83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Lato"/>
                <a:ea typeface="Lato"/>
                <a:cs typeface="Lato"/>
                <a:sym typeface="Lato"/>
              </a:rPr>
              <a:t>Make all valid combinations of 2 plane hits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cxnSp>
        <p:nvCxnSpPr>
          <p:cNvPr id="237" name="Google Shape;237;g15e927d29d0_0_0"/>
          <p:cNvCxnSpPr/>
          <p:nvPr/>
        </p:nvCxnSpPr>
        <p:spPr>
          <a:xfrm>
            <a:off x="5586135" y="4048462"/>
            <a:ext cx="1554600" cy="0"/>
          </a:xfrm>
          <a:prstGeom prst="straightConnector1">
            <a:avLst/>
          </a:prstGeom>
          <a:noFill/>
          <a:ln cap="flat" cmpd="sng" w="38100">
            <a:solidFill>
              <a:srgbClr val="44546A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Google Shape;243;g15e927d29d0_0_15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244" name="Google Shape;244;g15e927d29d0_0_15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45" name="Google Shape;245;g15e927d29d0_0_15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Reconstruction Philosophy</a:t>
            </a:r>
            <a:endParaRPr/>
          </a:p>
        </p:txBody>
      </p:sp>
      <p:sp>
        <p:nvSpPr>
          <p:cNvPr id="246" name="Google Shape;246;g15e927d29d0_0_15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Second</a:t>
            </a:r>
            <a:r>
              <a:rPr lang="en-US" sz="2100"/>
              <a:t>: cluster </a:t>
            </a:r>
            <a:r>
              <a:rPr b="1" lang="en-US" sz="2100"/>
              <a:t>image space points</a:t>
            </a:r>
            <a:r>
              <a:rPr lang="en-US" sz="2100"/>
              <a:t> into </a:t>
            </a:r>
            <a:r>
              <a:rPr b="1" lang="en-US" sz="2100"/>
              <a:t>individual particles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247" name="Google Shape;247;g15e927d29d0_0_15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248" name="Google Shape;248;g15e927d29d0_0_15"/>
          <p:cNvPicPr preferRelativeResize="0"/>
          <p:nvPr/>
        </p:nvPicPr>
        <p:blipFill rotWithShape="1">
          <a:blip r:embed="rId3">
            <a:alphaModFix/>
          </a:blip>
          <a:srcRect b="5838" l="0" r="12080" t="0"/>
          <a:stretch/>
        </p:blipFill>
        <p:spPr>
          <a:xfrm>
            <a:off x="5999600" y="1959625"/>
            <a:ext cx="3977568" cy="42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9" name="Google Shape;249;g15e927d29d0_0_15"/>
          <p:cNvPicPr preferRelativeResize="0"/>
          <p:nvPr/>
        </p:nvPicPr>
        <p:blipFill rotWithShape="1">
          <a:blip r:embed="rId4">
            <a:alphaModFix/>
          </a:blip>
          <a:srcRect b="6898" l="0" r="10498" t="0"/>
          <a:stretch/>
        </p:blipFill>
        <p:spPr>
          <a:xfrm>
            <a:off x="924250" y="1959637"/>
            <a:ext cx="4095725" cy="42599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50" name="Google Shape;250;g15e927d29d0_0_15"/>
          <p:cNvCxnSpPr/>
          <p:nvPr/>
        </p:nvCxnSpPr>
        <p:spPr>
          <a:xfrm>
            <a:off x="5186550" y="4041875"/>
            <a:ext cx="719100" cy="0"/>
          </a:xfrm>
          <a:prstGeom prst="straightConnector1">
            <a:avLst/>
          </a:prstGeom>
          <a:noFill/>
          <a:ln cap="flat" cmpd="sng" w="38100">
            <a:solidFill>
              <a:srgbClr val="44546A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g15e927d29d0_0_30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257" name="Google Shape;257;g15e927d29d0_0_30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58" name="Google Shape;258;g15e927d29d0_0_30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Reconstruction Philosophy</a:t>
            </a:r>
            <a:endParaRPr/>
          </a:p>
        </p:txBody>
      </p:sp>
      <p:sp>
        <p:nvSpPr>
          <p:cNvPr id="259" name="Google Shape;259;g15e927d29d0_0_30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Third</a:t>
            </a:r>
            <a:r>
              <a:rPr lang="en-US" sz="2100"/>
              <a:t>: cluster particles into interactions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260" name="Google Shape;260;g15e927d29d0_0_30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261" name="Google Shape;261;g15e927d29d0_0_30"/>
          <p:cNvPicPr preferRelativeResize="0"/>
          <p:nvPr/>
        </p:nvPicPr>
        <p:blipFill rotWithShape="1">
          <a:blip r:embed="rId3">
            <a:alphaModFix/>
          </a:blip>
          <a:srcRect b="5838" l="0" r="12080" t="0"/>
          <a:stretch/>
        </p:blipFill>
        <p:spPr>
          <a:xfrm>
            <a:off x="970725" y="1915175"/>
            <a:ext cx="3977568" cy="4260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62" name="Google Shape;262;g15e927d29d0_0_30"/>
          <p:cNvPicPr preferRelativeResize="0"/>
          <p:nvPr/>
        </p:nvPicPr>
        <p:blipFill rotWithShape="1">
          <a:blip r:embed="rId4">
            <a:alphaModFix/>
          </a:blip>
          <a:srcRect b="6550" l="0" r="12709" t="0"/>
          <a:stretch/>
        </p:blipFill>
        <p:spPr>
          <a:xfrm>
            <a:off x="5997750" y="1916100"/>
            <a:ext cx="3977576" cy="425814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3" name="Google Shape;263;g15e927d29d0_0_30"/>
          <p:cNvCxnSpPr/>
          <p:nvPr/>
        </p:nvCxnSpPr>
        <p:spPr>
          <a:xfrm>
            <a:off x="5186550" y="4041875"/>
            <a:ext cx="719100" cy="0"/>
          </a:xfrm>
          <a:prstGeom prst="straightConnector1">
            <a:avLst/>
          </a:prstGeom>
          <a:noFill/>
          <a:ln cap="flat" cmpd="sng" w="38100">
            <a:solidFill>
              <a:srgbClr val="44546A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g15e927d29d0_0_43"/>
          <p:cNvSpPr txBox="1"/>
          <p:nvPr>
            <p:ph type="title"/>
          </p:nvPr>
        </p:nvSpPr>
        <p:spPr>
          <a:xfrm>
            <a:off x="800100" y="266701"/>
            <a:ext cx="10553700" cy="6321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8C1515"/>
              </a:buClr>
              <a:buSzPts val="3200"/>
              <a:buFont typeface="Lato"/>
              <a:buNone/>
            </a:pPr>
            <a:r>
              <a:rPr lang="en-US"/>
              <a:t>Machine Learning in ICARUS</a:t>
            </a:r>
            <a:endParaRPr/>
          </a:p>
        </p:txBody>
      </p:sp>
      <p:sp>
        <p:nvSpPr>
          <p:cNvPr id="270" name="Google Shape;270;g15e927d29d0_0_43"/>
          <p:cNvSpPr txBox="1"/>
          <p:nvPr>
            <p:ph idx="12" type="sldNum"/>
          </p:nvPr>
        </p:nvSpPr>
        <p:spPr>
          <a:xfrm>
            <a:off x="8610600" y="6282824"/>
            <a:ext cx="2743200" cy="36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0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71" name="Google Shape;271;g15e927d29d0_0_43"/>
          <p:cNvSpPr txBox="1"/>
          <p:nvPr>
            <p:ph idx="1" type="body"/>
          </p:nvPr>
        </p:nvSpPr>
        <p:spPr>
          <a:xfrm>
            <a:off x="800100" y="1110225"/>
            <a:ext cx="10553700" cy="39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000"/>
              <a:buNone/>
            </a:pPr>
            <a:r>
              <a:rPr lang="en-US" sz="2300"/>
              <a:t>Reconstruction Philosophy</a:t>
            </a:r>
            <a:endParaRPr/>
          </a:p>
        </p:txBody>
      </p:sp>
      <p:sp>
        <p:nvSpPr>
          <p:cNvPr id="272" name="Google Shape;272;g15e927d29d0_0_43"/>
          <p:cNvSpPr txBox="1"/>
          <p:nvPr>
            <p:ph idx="2" type="body"/>
          </p:nvPr>
        </p:nvSpPr>
        <p:spPr>
          <a:xfrm>
            <a:off x="800100" y="1534624"/>
            <a:ext cx="10553700" cy="189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91425" wrap="square" tIns="45700">
            <a:noAutofit/>
          </a:bodyPr>
          <a:lstStyle/>
          <a:p>
            <a:pPr indent="-361950" lvl="0" marL="45720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SzPts val="2100"/>
              <a:buChar char="●"/>
            </a:pPr>
            <a:r>
              <a:rPr b="1" lang="en-US" sz="2100"/>
              <a:t>Fourth</a:t>
            </a:r>
            <a:r>
              <a:rPr lang="en-US" sz="2100"/>
              <a:t>: infer information (</a:t>
            </a:r>
            <a:r>
              <a:rPr b="1" lang="en-US" sz="2100"/>
              <a:t>PID</a:t>
            </a:r>
            <a:r>
              <a:rPr lang="en-US" sz="2100"/>
              <a:t>, </a:t>
            </a:r>
            <a:r>
              <a:rPr b="1" lang="en-US" sz="2100"/>
              <a:t>primary</a:t>
            </a:r>
            <a:r>
              <a:rPr lang="en-US" sz="2100"/>
              <a:t>, </a:t>
            </a:r>
            <a:r>
              <a:rPr b="1" lang="en-US" sz="2100"/>
              <a:t>energy</a:t>
            </a:r>
            <a:r>
              <a:rPr lang="en-US" sz="2100"/>
              <a:t>) of particles</a:t>
            </a:r>
            <a:endParaRPr b="1" sz="2100"/>
          </a:p>
          <a:p>
            <a:pPr indent="0" lvl="0" marL="0" rtl="0" algn="l">
              <a:lnSpc>
                <a:spcPct val="114999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100"/>
          </a:p>
        </p:txBody>
      </p:sp>
      <p:sp>
        <p:nvSpPr>
          <p:cNvPr id="273" name="Google Shape;273;g15e927d29d0_0_43"/>
          <p:cNvSpPr txBox="1"/>
          <p:nvPr>
            <p:ph idx="3" type="subTitle"/>
          </p:nvPr>
        </p:nvSpPr>
        <p:spPr>
          <a:xfrm>
            <a:off x="800100" y="6356800"/>
            <a:ext cx="5044200" cy="217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/>
              <a:t>ML-Based Reconstruction for ICARUS, F. Drielsma (SLAC)</a:t>
            </a:r>
            <a:endParaRPr/>
          </a:p>
        </p:txBody>
      </p:sp>
      <p:pic>
        <p:nvPicPr>
          <p:cNvPr id="274" name="Google Shape;274;g15e927d29d0_0_43"/>
          <p:cNvPicPr preferRelativeResize="0"/>
          <p:nvPr/>
        </p:nvPicPr>
        <p:blipFill rotWithShape="1">
          <a:blip r:embed="rId3">
            <a:alphaModFix/>
          </a:blip>
          <a:srcRect b="7986" l="0" r="13073" t="0"/>
          <a:stretch/>
        </p:blipFill>
        <p:spPr>
          <a:xfrm>
            <a:off x="5232125" y="1915175"/>
            <a:ext cx="4196066" cy="4441624"/>
          </a:xfrm>
          <a:prstGeom prst="rect">
            <a:avLst/>
          </a:prstGeom>
          <a:noFill/>
          <a:ln>
            <a:noFill/>
          </a:ln>
        </p:spPr>
      </p:pic>
      <p:sp>
        <p:nvSpPr>
          <p:cNvPr id="275" name="Google Shape;275;g15e927d29d0_0_43"/>
          <p:cNvSpPr txBox="1"/>
          <p:nvPr/>
        </p:nvSpPr>
        <p:spPr>
          <a:xfrm>
            <a:off x="6777425" y="5338500"/>
            <a:ext cx="199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Lato"/>
                <a:ea typeface="Lato"/>
                <a:cs typeface="Lato"/>
                <a:sym typeface="Lato"/>
              </a:rPr>
              <a:t>Vertex identification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6" name="Google Shape;276;g15e927d29d0_0_43"/>
          <p:cNvSpPr txBox="1"/>
          <p:nvPr/>
        </p:nvSpPr>
        <p:spPr>
          <a:xfrm>
            <a:off x="9428200" y="2015875"/>
            <a:ext cx="5835000" cy="114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⬤</a:t>
            </a:r>
            <a:r>
              <a:rPr lang="en-US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 Reco. Vertex</a:t>
            </a:r>
            <a:endParaRPr>
              <a:solidFill>
                <a:srgbClr val="1155CC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>
                <a:solidFill>
                  <a:srgbClr val="F1C232"/>
                </a:solidFill>
                <a:latin typeface="Lato"/>
                <a:ea typeface="Lato"/>
                <a:cs typeface="Lato"/>
                <a:sym typeface="Lato"/>
              </a:rPr>
              <a:t>⬤</a:t>
            </a:r>
            <a:r>
              <a:rPr lang="en-US">
                <a:solidFill>
                  <a:srgbClr val="F1C232"/>
                </a:solidFill>
                <a:latin typeface="Lato"/>
                <a:ea typeface="Lato"/>
                <a:cs typeface="Lato"/>
                <a:sym typeface="Lato"/>
              </a:rPr>
              <a:t> Hand-scanned Vertex</a:t>
            </a:r>
            <a:endParaRPr>
              <a:solidFill>
                <a:srgbClr val="F1C232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rgbClr val="1155CC"/>
                </a:solidFill>
                <a:latin typeface="Lato"/>
                <a:ea typeface="Lato"/>
                <a:cs typeface="Lato"/>
                <a:sym typeface="Lato"/>
              </a:rPr>
              <a:t>◼ Reco. Muon endpoint</a:t>
            </a:r>
            <a:endParaRPr>
              <a:solidFill>
                <a:srgbClr val="1155CC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>
                <a:solidFill>
                  <a:srgbClr val="F1C232"/>
                </a:solidFill>
                <a:latin typeface="Lato"/>
                <a:ea typeface="Lato"/>
                <a:cs typeface="Lato"/>
                <a:sym typeface="Lato"/>
              </a:rPr>
              <a:t>◼ Hand-scanned muon endpoint</a:t>
            </a:r>
            <a:endParaRPr>
              <a:solidFill>
                <a:srgbClr val="F1C23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77" name="Google Shape;277;g15e927d29d0_0_43"/>
          <p:cNvSpPr txBox="1"/>
          <p:nvPr/>
        </p:nvSpPr>
        <p:spPr>
          <a:xfrm>
            <a:off x="9526300" y="2663863"/>
            <a:ext cx="5835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g15e927d29d0_0_43"/>
          <p:cNvSpPr txBox="1"/>
          <p:nvPr/>
        </p:nvSpPr>
        <p:spPr>
          <a:xfrm>
            <a:off x="6209650" y="2174075"/>
            <a:ext cx="12054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Primary</a:t>
            </a:r>
            <a:endParaRPr b="1">
              <a:solidFill>
                <a:srgbClr val="CC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0B5394"/>
                </a:solidFill>
                <a:latin typeface="Lato"/>
                <a:ea typeface="Lato"/>
                <a:cs typeface="Lato"/>
                <a:sym typeface="Lato"/>
              </a:rPr>
              <a:t>Secondary</a:t>
            </a:r>
            <a:endParaRPr b="1">
              <a:solidFill>
                <a:srgbClr val="0B5394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9" name="Google Shape;279;g15e927d29d0_0_43"/>
          <p:cNvPicPr preferRelativeResize="0"/>
          <p:nvPr/>
        </p:nvPicPr>
        <p:blipFill rotWithShape="1">
          <a:blip r:embed="rId4">
            <a:alphaModFix/>
          </a:blip>
          <a:srcRect b="6924" l="0" r="13254" t="0"/>
          <a:stretch/>
        </p:blipFill>
        <p:spPr>
          <a:xfrm>
            <a:off x="876300" y="1952150"/>
            <a:ext cx="4036347" cy="4330675"/>
          </a:xfrm>
          <a:prstGeom prst="rect">
            <a:avLst/>
          </a:prstGeom>
          <a:noFill/>
          <a:ln>
            <a:noFill/>
          </a:ln>
        </p:spPr>
      </p:pic>
      <p:sp>
        <p:nvSpPr>
          <p:cNvPr id="280" name="Google Shape;280;g15e927d29d0_0_43"/>
          <p:cNvSpPr txBox="1"/>
          <p:nvPr/>
        </p:nvSpPr>
        <p:spPr>
          <a:xfrm>
            <a:off x="2238725" y="5338500"/>
            <a:ext cx="1995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latin typeface="Lato"/>
                <a:ea typeface="Lato"/>
                <a:cs typeface="Lato"/>
                <a:sym typeface="Lato"/>
              </a:rPr>
              <a:t>Particle Identification</a:t>
            </a:r>
            <a:endParaRPr b="1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1" name="Google Shape;281;g15e927d29d0_0_43"/>
          <p:cNvSpPr txBox="1"/>
          <p:nvPr/>
        </p:nvSpPr>
        <p:spPr>
          <a:xfrm>
            <a:off x="1874050" y="2015875"/>
            <a:ext cx="5835000" cy="104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3C78D8"/>
                </a:solidFill>
                <a:latin typeface="Lato"/>
                <a:ea typeface="Lato"/>
                <a:cs typeface="Lato"/>
                <a:sym typeface="Lato"/>
              </a:rPr>
              <a:t>Photon</a:t>
            </a:r>
            <a:endParaRPr b="1">
              <a:solidFill>
                <a:srgbClr val="3C78D8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CC0000"/>
                </a:solidFill>
                <a:latin typeface="Lato"/>
                <a:ea typeface="Lato"/>
                <a:cs typeface="Lato"/>
                <a:sym typeface="Lato"/>
              </a:rPr>
              <a:t>Muon</a:t>
            </a:r>
            <a:endParaRPr b="1">
              <a:solidFill>
                <a:srgbClr val="CC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E69138"/>
                </a:solidFill>
                <a:latin typeface="Lato"/>
                <a:ea typeface="Lato"/>
                <a:cs typeface="Lato"/>
                <a:sym typeface="Lato"/>
              </a:rPr>
              <a:t>Proton</a:t>
            </a:r>
            <a:endParaRPr b="1">
              <a:solidFill>
                <a:srgbClr val="E69138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>
                <a:solidFill>
                  <a:srgbClr val="999999"/>
                </a:solidFill>
                <a:latin typeface="Lato"/>
                <a:ea typeface="Lato"/>
                <a:cs typeface="Lato"/>
                <a:sym typeface="Lato"/>
              </a:rPr>
              <a:t>Pion</a:t>
            </a:r>
            <a:endParaRPr b="1">
              <a:solidFill>
                <a:srgbClr val="999999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LAC Covers/Title Slides">
  <a:themeElements>
    <a:clrScheme name="Custom 3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8C1515"/>
      </a:accent1>
      <a:accent2>
        <a:srgbClr val="4198B5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