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4" r:id="rId2"/>
    <p:sldId id="283" r:id="rId3"/>
    <p:sldId id="287" r:id="rId4"/>
    <p:sldId id="288" r:id="rId5"/>
    <p:sldId id="291" r:id="rId6"/>
    <p:sldId id="289" r:id="rId7"/>
    <p:sldId id="290" r:id="rId8"/>
    <p:sldId id="292" r:id="rId9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6">
          <p15:clr>
            <a:srgbClr val="A4A3A4"/>
          </p15:clr>
        </p15:guide>
        <p15:guide id="2" orient="horz" pos="1294">
          <p15:clr>
            <a:srgbClr val="A4A3A4"/>
          </p15:clr>
        </p15:guide>
        <p15:guide id="3" orient="horz" pos="3745">
          <p15:clr>
            <a:srgbClr val="A4A3A4"/>
          </p15:clr>
        </p15:guide>
        <p15:guide id="4" orient="horz" pos="3980">
          <p15:clr>
            <a:srgbClr val="A4A3A4"/>
          </p15:clr>
        </p15:guide>
        <p15:guide id="5" orient="horz" pos="1052">
          <p15:clr>
            <a:srgbClr val="A4A3A4"/>
          </p15:clr>
        </p15:guide>
        <p15:guide id="6" orient="horz" pos="1741">
          <p15:clr>
            <a:srgbClr val="A4A3A4"/>
          </p15:clr>
        </p15:guide>
        <p15:guide id="7" orient="horz" pos="4183">
          <p15:clr>
            <a:srgbClr val="A4A3A4"/>
          </p15:clr>
        </p15:guide>
        <p15:guide id="8" orient="horz" pos="566">
          <p15:clr>
            <a:srgbClr val="A4A3A4"/>
          </p15:clr>
        </p15:guide>
        <p15:guide id="9" orient="horz" pos="2808">
          <p15:clr>
            <a:srgbClr val="A4A3A4"/>
          </p15:clr>
        </p15:guide>
        <p15:guide id="10" pos="2880">
          <p15:clr>
            <a:srgbClr val="A4A3A4"/>
          </p15:clr>
        </p15:guide>
        <p15:guide id="11" pos="363">
          <p15:clr>
            <a:srgbClr val="A4A3A4"/>
          </p15:clr>
        </p15:guide>
        <p15:guide id="12" pos="5396">
          <p15:clr>
            <a:srgbClr val="A4A3A4"/>
          </p15:clr>
        </p15:guide>
        <p15:guide id="13" pos="282">
          <p15:clr>
            <a:srgbClr val="A4A3A4"/>
          </p15:clr>
        </p15:guide>
        <p15:guide id="14" pos="3784">
          <p15:clr>
            <a:srgbClr val="A4A3A4"/>
          </p15:clr>
        </p15:guide>
        <p15:guide id="15" pos="3736">
          <p15:clr>
            <a:srgbClr val="A4A3A4"/>
          </p15:clr>
        </p15:guide>
        <p15:guide id="16" pos="2179">
          <p15:clr>
            <a:srgbClr val="A4A3A4"/>
          </p15:clr>
        </p15:guide>
        <p15:guide id="17" pos="5464">
          <p15:clr>
            <a:srgbClr val="A4A3A4"/>
          </p15:clr>
        </p15:guide>
        <p15:guide id="18" pos="38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1E32"/>
    <a:srgbClr val="FFFFFF"/>
    <a:srgbClr val="C75B12"/>
    <a:srgbClr val="E17000"/>
    <a:srgbClr val="5B8F22"/>
    <a:srgbClr val="D2C295"/>
    <a:srgbClr val="A79E70"/>
    <a:srgbClr val="4D4F53"/>
    <a:srgbClr val="0099CC"/>
    <a:srgbClr val="69B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43" autoAdjust="0"/>
    <p:restoredTop sz="95039"/>
  </p:normalViewPr>
  <p:slideViewPr>
    <p:cSldViewPr snapToObjects="1" showGuides="1">
      <p:cViewPr varScale="1">
        <p:scale>
          <a:sx n="104" d="100"/>
          <a:sy n="104" d="100"/>
        </p:scale>
        <p:origin x="1288" y="192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9/30/22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90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9/30/22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9144000" cy="58338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0" y="0"/>
            <a:ext cx="9158400" cy="686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8338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/>
              <a:t>IB Report - 6 Oct 22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spcBef>
                <a:spcPts val="0"/>
              </a:spcBef>
              <a:buClr>
                <a:srgbClr val="981E32"/>
              </a:buClr>
              <a:defRPr sz="2200"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 sz="1800"/>
            </a:lvl4pPr>
            <a:lvl5pPr>
              <a:buClr>
                <a:srgbClr val="981E32"/>
              </a:buCl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/>
              <a:t>IB Report - 6 Oct 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/>
              <a:t>IB Report - 6 Oct 22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/>
              <a:t>IB Report - 6 Oct 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/>
              <a:t>IB Report - 6 Oct 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ON HOW TO APPLY IMAGE MASKING 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/>
              <a:t>IB Report - 6 Oct 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5" r:id="rId3"/>
    <p:sldLayoutId id="2147483674" r:id="rId4"/>
    <p:sldLayoutId id="2147483671" r:id="rId5"/>
    <p:sldLayoutId id="2147483672" r:id="rId6"/>
    <p:sldLayoutId id="2147483673" r:id="rId7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49063-15C7-2744-A51A-C6E21C72E1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ICARUS IB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D06A1D-5CC5-DC40-A854-3C84F5B675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Mark Convery, SLAC</a:t>
            </a:r>
          </a:p>
          <a:p>
            <a:r>
              <a:rPr lang="en-US" dirty="0"/>
              <a:t>October 6, 2022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086BB-317E-C34C-A5DA-BBC98B332B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561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F10E15-4BF6-0443-936E-8D8031B544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01E9C4-BD43-8447-99D5-056613B2C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ICARUS Groups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4A6CD-DFB8-3C4B-A4F7-5F6B1F28B62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IB Report - 6 Oct 22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39A7373-2384-F84C-91EA-68F90D2761A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03282" y="1459188"/>
            <a:ext cx="6781800" cy="5065522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New Groups</a:t>
            </a:r>
          </a:p>
          <a:p>
            <a:pPr marL="800100" lvl="1" indent="-342900"/>
            <a:r>
              <a:rPr lang="en-US" dirty="0"/>
              <a:t>INFN and University of Pisa (September 1, 2022)</a:t>
            </a:r>
          </a:p>
          <a:p>
            <a:pPr marL="1033463" lvl="2" indent="-342900"/>
            <a:r>
              <a:rPr lang="en-US" dirty="0"/>
              <a:t>PI Simone </a:t>
            </a:r>
            <a:r>
              <a:rPr lang="en-US" dirty="0" err="1"/>
              <a:t>Donati</a:t>
            </a:r>
            <a:endParaRPr lang="en-US" dirty="0"/>
          </a:p>
          <a:p>
            <a:pPr marL="1033463" lvl="2" indent="-342900"/>
            <a:r>
              <a:rPr lang="en-US" dirty="0"/>
              <a:t>Group Members: </a:t>
            </a:r>
            <a:r>
              <a:rPr lang="en-US" dirty="0" err="1"/>
              <a:t>Namitha</a:t>
            </a:r>
            <a:r>
              <a:rPr lang="en-US" dirty="0"/>
              <a:t> </a:t>
            </a:r>
            <a:r>
              <a:rPr lang="en-US" dirty="0" err="1"/>
              <a:t>Chitirasreemadam</a:t>
            </a:r>
            <a:r>
              <a:rPr lang="en-US" dirty="0"/>
              <a:t> (RA), Alessandro Maria Ricci (PD)</a:t>
            </a:r>
          </a:p>
          <a:p>
            <a:pPr marL="800100" lvl="1" indent="-342900"/>
            <a:r>
              <a:rPr lang="en-US" dirty="0"/>
              <a:t>Physical Research Laboratory (September 1, 2022)</a:t>
            </a:r>
          </a:p>
          <a:p>
            <a:pPr marL="1033463" lvl="2" indent="-342900"/>
            <a:r>
              <a:rPr lang="en-US" dirty="0"/>
              <a:t>PI </a:t>
            </a:r>
            <a:r>
              <a:rPr lang="en-US" dirty="0" err="1"/>
              <a:t>Animesh</a:t>
            </a:r>
            <a:r>
              <a:rPr lang="en-US" dirty="0"/>
              <a:t> Chatterjee (moving from Pittsburgh to  Ahmedabad, India)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Departing Group</a:t>
            </a:r>
          </a:p>
          <a:p>
            <a:pPr marL="800100" lvl="1" indent="-342900"/>
            <a:r>
              <a:rPr lang="en-US" dirty="0"/>
              <a:t>University College, London leaving as of September 30</a:t>
            </a:r>
          </a:p>
          <a:p>
            <a:pPr marL="1033463" lvl="2" indent="-342900"/>
            <a:r>
              <a:rPr lang="en-US" dirty="0"/>
              <a:t>PI Chris Backhouse moving to industry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EA71D6-75E8-5310-4733-FB102ABDEC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47" y="5148161"/>
            <a:ext cx="2112061" cy="6755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8CFEBC-598E-F054-B314-BAACA0CBD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728" y="3321652"/>
            <a:ext cx="1306439" cy="13405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B12298B-18A0-C83F-9C0B-563FE30B74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918" y="2179154"/>
            <a:ext cx="2112061" cy="99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091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0AA1F2-FD04-49CD-E7F0-5177E5F0CA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9FF484-44FE-333F-2131-9311CBAC9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ICARUS Members (Since January 1, 2022)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73051C-6028-E30A-E462-0751A4F113E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IB Report - 6 Oct 22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C47E431-7BA9-9309-D519-11B30B6D9A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220729"/>
              </p:ext>
            </p:extLst>
          </p:nvPr>
        </p:nvGraphicFramePr>
        <p:xfrm>
          <a:off x="323075" y="1524000"/>
          <a:ext cx="8439611" cy="4667859"/>
        </p:xfrm>
        <a:graphic>
          <a:graphicData uri="http://schemas.openxmlformats.org/drawingml/2006/table">
            <a:tbl>
              <a:tblPr bandRow="1">
                <a:tableStyleId>{284E427A-3D55-4303-BF80-6455036E1DE7}</a:tableStyleId>
              </a:tblPr>
              <a:tblGrid>
                <a:gridCol w="2764199">
                  <a:extLst>
                    <a:ext uri="{9D8B030D-6E8A-4147-A177-3AD203B41FA5}">
                      <a16:colId xmlns:a16="http://schemas.microsoft.com/office/drawing/2014/main" val="465478103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3660112133"/>
                    </a:ext>
                  </a:extLst>
                </a:gridCol>
                <a:gridCol w="2135210">
                  <a:extLst>
                    <a:ext uri="{9D8B030D-6E8A-4147-A177-3AD203B41FA5}">
                      <a16:colId xmlns:a16="http://schemas.microsoft.com/office/drawing/2014/main" val="3427120003"/>
                    </a:ext>
                  </a:extLst>
                </a:gridCol>
                <a:gridCol w="1406602">
                  <a:extLst>
                    <a:ext uri="{9D8B030D-6E8A-4147-A177-3AD203B41FA5}">
                      <a16:colId xmlns:a16="http://schemas.microsoft.com/office/drawing/2014/main" val="385658909"/>
                    </a:ext>
                  </a:extLst>
                </a:gridCol>
              </a:tblGrid>
              <a:tr h="32004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1" dirty="0">
                          <a:effectLst/>
                          <a:latin typeface="+mj-lt"/>
                        </a:rPr>
                        <a:t>Name</a:t>
                      </a: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1" dirty="0">
                          <a:effectLst/>
                          <a:latin typeface="+mj-lt"/>
                        </a:rPr>
                        <a:t>Institution</a:t>
                      </a: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1" dirty="0">
                          <a:effectLst/>
                          <a:latin typeface="+mj-lt"/>
                        </a:rPr>
                        <a:t>Position</a:t>
                      </a: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b="1" dirty="0">
                          <a:effectLst/>
                          <a:latin typeface="+mj-lt"/>
                        </a:rPr>
                        <a:t>Date</a:t>
                      </a:r>
                    </a:p>
                  </a:txBody>
                  <a:tcPr marL="23084" marR="23084" marT="0" marB="0" anchor="b"/>
                </a:tc>
                <a:extLst>
                  <a:ext uri="{0D108BD9-81ED-4DB2-BD59-A6C34878D82A}">
                    <a16:rowId xmlns:a16="http://schemas.microsoft.com/office/drawing/2014/main" val="2760963446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 dirty="0">
                          <a:effectLst/>
                        </a:rPr>
                        <a:t>Dan </a:t>
                      </a:r>
                      <a:r>
                        <a:rPr lang="en-US" sz="1600" b="0" dirty="0" err="1">
                          <a:effectLst/>
                        </a:rPr>
                        <a:t>Carber</a:t>
                      </a: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 dirty="0">
                          <a:effectLst/>
                        </a:rPr>
                        <a:t>CSU</a:t>
                      </a: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 dirty="0">
                          <a:effectLst/>
                        </a:rPr>
                        <a:t>Grad Student</a:t>
                      </a: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b="0" dirty="0">
                          <a:effectLst/>
                        </a:rPr>
                        <a:t>Feb-22</a:t>
                      </a: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extLst>
                  <a:ext uri="{0D108BD9-81ED-4DB2-BD59-A6C34878D82A}">
                    <a16:rowId xmlns:a16="http://schemas.microsoft.com/office/drawing/2014/main" val="4185925588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Ivan Caro Terrazas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>
                          <a:effectLst/>
                        </a:rPr>
                        <a:t>CSU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Post-Doc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dirty="0">
                          <a:effectLst/>
                        </a:rPr>
                        <a:t>Sep-22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extLst>
                  <a:ext uri="{0D108BD9-81ED-4DB2-BD59-A6C34878D82A}">
                    <a16:rowId xmlns:a16="http://schemas.microsoft.com/office/drawing/2014/main" val="217801647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Lane </a:t>
                      </a:r>
                      <a:r>
                        <a:rPr lang="en-US" sz="1600" dirty="0" err="1">
                          <a:effectLst/>
                        </a:rPr>
                        <a:t>Kashur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>
                          <a:effectLst/>
                        </a:rPr>
                        <a:t>CSU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Grad Student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dirty="0">
                          <a:effectLst/>
                        </a:rPr>
                        <a:t>Feb-22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extLst>
                  <a:ext uri="{0D108BD9-81ED-4DB2-BD59-A6C34878D82A}">
                    <a16:rowId xmlns:a16="http://schemas.microsoft.com/office/drawing/2014/main" val="1093818915"/>
                  </a:ext>
                </a:extLst>
              </a:tr>
              <a:tr h="339699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Andrew </a:t>
                      </a:r>
                      <a:r>
                        <a:rPr lang="en-US" sz="1600" dirty="0" err="1">
                          <a:effectLst/>
                        </a:rPr>
                        <a:t>Mogan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>
                          <a:effectLst/>
                        </a:rPr>
                        <a:t>CSU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Post-Doc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dirty="0">
                          <a:effectLst/>
                        </a:rPr>
                        <a:t>Apr-22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extLst>
                  <a:ext uri="{0D108BD9-81ED-4DB2-BD59-A6C34878D82A}">
                    <a16:rowId xmlns:a16="http://schemas.microsoft.com/office/drawing/2014/main" val="423547480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Harry </a:t>
                      </a:r>
                      <a:r>
                        <a:rPr lang="en-US" sz="1600" dirty="0" err="1">
                          <a:effectLst/>
                        </a:rPr>
                        <a:t>Hausner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>
                          <a:effectLst/>
                        </a:rPr>
                        <a:t>FNAL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Post-Doc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dirty="0">
                          <a:effectLst/>
                        </a:rPr>
                        <a:t>Aug-22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extLst>
                  <a:ext uri="{0D108BD9-81ED-4DB2-BD59-A6C34878D82A}">
                    <a16:rowId xmlns:a16="http://schemas.microsoft.com/office/drawing/2014/main" val="1481651336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Vanessa Brio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>
                          <a:effectLst/>
                        </a:rPr>
                        <a:t>INFN Catania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Post-Doc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dirty="0">
                          <a:effectLst/>
                        </a:rPr>
                        <a:t>Jan-22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extLst>
                  <a:ext uri="{0D108BD9-81ED-4DB2-BD59-A6C34878D82A}">
                    <a16:rowId xmlns:a16="http://schemas.microsoft.com/office/drawing/2014/main" val="3906275016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Magda </a:t>
                      </a:r>
                      <a:r>
                        <a:rPr lang="en-US" sz="1600" dirty="0" err="1">
                          <a:effectLst/>
                        </a:rPr>
                        <a:t>Cicerchia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INFN Padova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Post-Doc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dirty="0">
                          <a:effectLst/>
                        </a:rPr>
                        <a:t>Mar-22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extLst>
                  <a:ext uri="{0D108BD9-81ED-4DB2-BD59-A6C34878D82A}">
                    <a16:rowId xmlns:a16="http://schemas.microsoft.com/office/drawing/2014/main" val="172252757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Yeon-Jae </a:t>
                      </a:r>
                      <a:r>
                        <a:rPr lang="en-US" sz="1600" dirty="0" err="1">
                          <a:effectLst/>
                        </a:rPr>
                        <a:t>Jwa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>
                          <a:effectLst/>
                        </a:rPr>
                        <a:t>SLAC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Post-Doc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dirty="0">
                          <a:effectLst/>
                        </a:rPr>
                        <a:t>Sep-22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extLst>
                  <a:ext uri="{0D108BD9-81ED-4DB2-BD59-A6C34878D82A}">
                    <a16:rowId xmlns:a16="http://schemas.microsoft.com/office/drawing/2014/main" val="1765476945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Sergio Di </a:t>
                      </a:r>
                      <a:r>
                        <a:rPr lang="en-US" sz="1600" dirty="0" err="1">
                          <a:effectLst/>
                        </a:rPr>
                        <a:t>Domizio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INFN Genova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Senior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dirty="0">
                          <a:effectLst/>
                        </a:rPr>
                        <a:t>Feb-22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extLst>
                  <a:ext uri="{0D108BD9-81ED-4DB2-BD59-A6C34878D82A}">
                    <a16:rowId xmlns:a16="http://schemas.microsoft.com/office/drawing/2014/main" val="2086064060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 err="1">
                          <a:effectLst/>
                        </a:rPr>
                        <a:t>Namitha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Chitirasreemadam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INFN Pisa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Grad Student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dirty="0">
                          <a:effectLst/>
                        </a:rPr>
                        <a:t>Sep-22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extLst>
                  <a:ext uri="{0D108BD9-81ED-4DB2-BD59-A6C34878D82A}">
                    <a16:rowId xmlns:a16="http://schemas.microsoft.com/office/drawing/2014/main" val="18874353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Simone </a:t>
                      </a:r>
                      <a:r>
                        <a:rPr lang="en-US" sz="1600" dirty="0" err="1">
                          <a:effectLst/>
                        </a:rPr>
                        <a:t>Donati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>
                          <a:effectLst/>
                        </a:rPr>
                        <a:t>INFN Pisa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Senior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dirty="0">
                          <a:effectLst/>
                        </a:rPr>
                        <a:t>Sep-22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extLst>
                  <a:ext uri="{0D108BD9-81ED-4DB2-BD59-A6C34878D82A}">
                    <a16:rowId xmlns:a16="http://schemas.microsoft.com/office/drawing/2014/main" val="2401286850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Alessandro Maria Ricci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>
                          <a:effectLst/>
                        </a:rPr>
                        <a:t>INFN Pisa</a:t>
                      </a:r>
                      <a:endParaRPr lang="en-US" sz="160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Post-Doc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dirty="0">
                          <a:effectLst/>
                        </a:rPr>
                        <a:t>Sep-22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extLst>
                  <a:ext uri="{0D108BD9-81ED-4DB2-BD59-A6C34878D82A}">
                    <a16:rowId xmlns:a16="http://schemas.microsoft.com/office/drawing/2014/main" val="535166407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 err="1">
                          <a:effectLst/>
                        </a:rPr>
                        <a:t>Animesh</a:t>
                      </a:r>
                      <a:r>
                        <a:rPr lang="en-US" sz="1600" dirty="0">
                          <a:effectLst/>
                        </a:rPr>
                        <a:t> Chatterjee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Physical Research Laboratory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dirty="0">
                          <a:effectLst/>
                        </a:rPr>
                        <a:t>Senior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dirty="0">
                          <a:effectLst/>
                        </a:rPr>
                        <a:t>Sep-22</a:t>
                      </a:r>
                      <a:endParaRPr lang="en-US" sz="1600" dirty="0">
                        <a:effectLst/>
                        <a:latin typeface="+mj-lt"/>
                      </a:endParaRPr>
                    </a:p>
                  </a:txBody>
                  <a:tcPr marL="23084" marR="23084" marT="0" marB="0" anchor="b"/>
                </a:tc>
                <a:extLst>
                  <a:ext uri="{0D108BD9-81ED-4DB2-BD59-A6C34878D82A}">
                    <a16:rowId xmlns:a16="http://schemas.microsoft.com/office/drawing/2014/main" val="1002177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3028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CCE768-C222-9296-111D-FE1B768F03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A40190-84A4-DFEE-9CEC-76EA06EDE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ICARUS Elections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645233-1FEC-4889-A40B-CC70ED29846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IB Report - 6 Oct 22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758B05-81F7-24DF-58C7-06F45751240D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March 18, 2022: Alberto </a:t>
            </a:r>
            <a:r>
              <a:rPr lang="en-US" dirty="0" err="1"/>
              <a:t>Guglielmi</a:t>
            </a:r>
            <a:r>
              <a:rPr lang="en-US" dirty="0"/>
              <a:t> re-elected as Deputy Spokesperson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May 27, 2022: Mark Convery re-elected as Institutional Board Chair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September 1, 2022: Angela Fava elected as Deputy Spokesperson</a:t>
            </a:r>
          </a:p>
          <a:p>
            <a:pPr marL="800100" lvl="1" indent="-342900"/>
            <a:r>
              <a:rPr lang="en-US" dirty="0"/>
              <a:t>Bob Wilson to continue as Executive Board member as a representative of the US universities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841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F243B5-8BE6-0488-CB27-3F0E5F2FA8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A625DA-AF56-6A4B-2C44-A1FB21C2F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By-law Changes Under Consideration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A5186-5ACC-330D-3FA1-8CB284B0A0D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IB Report - 6 Oct 22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22C40FC-C24C-F65E-C589-DBB52981F0C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Article 2.ix (IB Chair Election Procedure)</a:t>
            </a:r>
          </a:p>
          <a:p>
            <a:pPr marL="800100" lvl="1" indent="-342900"/>
            <a:r>
              <a:rPr lang="en-US" dirty="0"/>
              <a:t>Proposal to require nominations 2 weeks before election to allow institutional feedback</a:t>
            </a:r>
          </a:p>
          <a:p>
            <a:pPr marL="800100" lvl="1" indent="-342900"/>
            <a:r>
              <a:rPr lang="en-US" dirty="0"/>
              <a:t>Will be voted on at the next IB meeting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Article 9 (Ethical and Behavioral Standards)</a:t>
            </a:r>
          </a:p>
          <a:p>
            <a:pPr marL="800100" lvl="1" indent="-342900"/>
            <a:r>
              <a:rPr lang="en-US" dirty="0"/>
              <a:t>The majority of respondents to the “Code of Conduct” survey of June 3 (results reported June 24) declared that  Article 9 did not need changes. Others asked for an additional “Internal Response Process”</a:t>
            </a:r>
          </a:p>
          <a:p>
            <a:pPr marL="800100" lvl="1" indent="-342900"/>
            <a:r>
              <a:rPr lang="en-US" dirty="0"/>
              <a:t>Work is continuing to find a consensus that can be generally agreed to.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Up-to-date by-laws can be found at SBN </a:t>
            </a:r>
            <a:r>
              <a:rPr lang="en-US" dirty="0" err="1"/>
              <a:t>DocDB</a:t>
            </a:r>
            <a:r>
              <a:rPr lang="en-US" dirty="0"/>
              <a:t> 18434</a:t>
            </a:r>
          </a:p>
          <a:p>
            <a:pPr marL="342900" indent="-342900"/>
            <a:endParaRPr lang="en-US" dirty="0"/>
          </a:p>
          <a:p>
            <a:pPr marL="800100" lvl="1" indent="-3429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52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E299AA-D9CE-0FB9-4AB1-127F5A40FE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B2ADCA-84F8-4881-D361-A29733EDB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Collaboration Lists and Author Lists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B6D480-BDDB-6F46-12F0-93C37632A93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IB Report - 6 Oct 22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BBF8776-BD70-C292-E539-648635CDFD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According to by-laws: </a:t>
            </a:r>
          </a:p>
          <a:p>
            <a:pPr lvl="1"/>
            <a:r>
              <a:rPr lang="en-US" dirty="0"/>
              <a:t>New junior members (up to Post-Doc) admitted by request of the IB rep to the IB chair </a:t>
            </a:r>
          </a:p>
          <a:p>
            <a:pPr lvl="1"/>
            <a:r>
              <a:rPr lang="en-US" dirty="0"/>
              <a:t>New senior members must be approved by IB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When I receive these requests (0.5/week), I update my </a:t>
            </a:r>
          </a:p>
          <a:p>
            <a:r>
              <a:rPr lang="en-US" dirty="0"/>
              <a:t>“official” spreadsheet and the </a:t>
            </a:r>
            <a:r>
              <a:rPr lang="en-US" dirty="0" err="1"/>
              <a:t>icarus@fnal</a:t>
            </a:r>
            <a:r>
              <a:rPr lang="en-US" dirty="0"/>
              <a:t> listserv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These changes get propagated ~monthly to: </a:t>
            </a:r>
          </a:p>
          <a:p>
            <a:pPr lvl="1"/>
            <a:r>
              <a:rPr lang="en-US" dirty="0"/>
              <a:t>Web page: https://</a:t>
            </a:r>
            <a:r>
              <a:rPr lang="en-US" dirty="0" err="1"/>
              <a:t>icarus.fnal.gov</a:t>
            </a:r>
            <a:r>
              <a:rPr lang="en-US" dirty="0"/>
              <a:t>/collaboration/ </a:t>
            </a:r>
          </a:p>
          <a:p>
            <a:pPr lvl="1"/>
            <a:r>
              <a:rPr lang="en-US" dirty="0" err="1"/>
              <a:t>Powerpoint</a:t>
            </a:r>
            <a:r>
              <a:rPr lang="en-US" dirty="0"/>
              <a:t> </a:t>
            </a:r>
            <a:r>
              <a:rPr lang="en-US" dirty="0" err="1"/>
              <a:t>format:SBN</a:t>
            </a:r>
            <a:r>
              <a:rPr lang="en-US" dirty="0"/>
              <a:t> </a:t>
            </a:r>
            <a:r>
              <a:rPr lang="en-US" dirty="0" err="1"/>
              <a:t>DocDB</a:t>
            </a:r>
            <a:r>
              <a:rPr lang="en-US" dirty="0"/>
              <a:t> 25011 </a:t>
            </a:r>
          </a:p>
          <a:p>
            <a:pPr lvl="1"/>
            <a:r>
              <a:rPr lang="en-US" dirty="0" err="1"/>
              <a:t>Tex</a:t>
            </a:r>
            <a:r>
              <a:rPr lang="en-US" dirty="0"/>
              <a:t> format: TBD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384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EB93F9-9DBB-DDFF-654A-D28905B1B8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F0A7B9-D512-42AC-7F21-705D06187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Recruitment for Service Roles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BCFEC9-4F56-AAB9-6AAE-445D1CCE1C4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IB Report - 6 Oct 22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BA159E-7B06-CCE0-1EB4-E8C0812833DC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Coverage of critical service roles continues to be a problem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Some current critical needs:</a:t>
            </a:r>
          </a:p>
          <a:p>
            <a:pPr marL="800100" lvl="1" indent="-342900"/>
            <a:r>
              <a:rPr lang="en-US" dirty="0"/>
              <a:t>Run coordinators (6 per year)</a:t>
            </a:r>
          </a:p>
          <a:p>
            <a:pPr marL="800100" lvl="1" indent="-342900"/>
            <a:r>
              <a:rPr lang="en-US" dirty="0"/>
              <a:t>PMT: On-site expert and developers</a:t>
            </a:r>
          </a:p>
          <a:p>
            <a:pPr marL="800100" lvl="1" indent="-342900"/>
            <a:r>
              <a:rPr lang="en-US" dirty="0"/>
              <a:t>Drift HV: Need second institution to assist UTA</a:t>
            </a:r>
          </a:p>
          <a:p>
            <a:pPr marL="800100" lvl="1" indent="-342900"/>
            <a:r>
              <a:rPr lang="en-US" dirty="0"/>
              <a:t>Slow Controls: Need to replace G. Savage as convenor and more developers/experts</a:t>
            </a:r>
          </a:p>
          <a:p>
            <a:pPr marL="800100" lvl="1" indent="-342900"/>
            <a:r>
              <a:rPr lang="en-US" dirty="0"/>
              <a:t>DAQ: Need for Europe-based shifters</a:t>
            </a:r>
          </a:p>
          <a:p>
            <a:pPr marL="800100" lvl="1" indent="-342900"/>
            <a:endParaRPr lang="en-US" dirty="0"/>
          </a:p>
          <a:p>
            <a:pPr marL="800100" lvl="1" indent="-3429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750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B953E3-C69E-F428-374F-3930CFC700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54746F-F3CB-44AF-E702-13B9CB688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3E3F54-849B-2A27-6002-BF2470FA5F8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IB Report - 6 Oct 22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D43D9AE-2183-66CC-D73E-56680DB038A4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Welcome to new institutions/members!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Several elections have taken place –welcome to Angela!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Two by-law changes are currently under consideration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Recruitment to critical service tasks continues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7418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aragon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aragon.potx</Template>
  <TotalTime>0</TotalTime>
  <Words>566</Words>
  <Application>Microsoft Macintosh PowerPoint</Application>
  <PresentationFormat>On-screen Show (4:3)</PresentationFormat>
  <Paragraphs>120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aragon</vt:lpstr>
      <vt:lpstr>ICARUS IB Report</vt:lpstr>
      <vt:lpstr>New ICARUS Groups  </vt:lpstr>
      <vt:lpstr>New ICARUS Members (Since January 1, 2022) </vt:lpstr>
      <vt:lpstr>ICARUS Elections</vt:lpstr>
      <vt:lpstr>By-law Changes Under Consideration</vt:lpstr>
      <vt:lpstr> Collaboration Lists and Author Lists</vt:lpstr>
      <vt:lpstr>Recruitment for Service Roles</vt:lpstr>
      <vt:lpstr>Conclusion</vt:lpstr>
    </vt:vector>
  </TitlesOfParts>
  <Company>SLAC National Accelerator 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Mark  Convery</dc:creator>
  <cp:lastModifiedBy/>
  <cp:revision>1</cp:revision>
  <dcterms:created xsi:type="dcterms:W3CDTF">2013-03-05T04:49:31Z</dcterms:created>
  <dcterms:modified xsi:type="dcterms:W3CDTF">2022-10-06T11:19:27Z</dcterms:modified>
</cp:coreProperties>
</file>