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sldIdLst>
    <p:sldId id="337" r:id="rId2"/>
    <p:sldId id="387" r:id="rId3"/>
    <p:sldId id="389" r:id="rId4"/>
    <p:sldId id="363" r:id="rId5"/>
    <p:sldId id="355" r:id="rId6"/>
    <p:sldId id="385" r:id="rId7"/>
    <p:sldId id="366" r:id="rId8"/>
    <p:sldId id="394" r:id="rId9"/>
    <p:sldId id="393" r:id="rId10"/>
    <p:sldId id="340" r:id="rId11"/>
    <p:sldId id="380" r:id="rId12"/>
    <p:sldId id="367" r:id="rId13"/>
    <p:sldId id="377" r:id="rId14"/>
    <p:sldId id="376" r:id="rId15"/>
    <p:sldId id="384" r:id="rId16"/>
    <p:sldId id="391" r:id="rId17"/>
    <p:sldId id="352" r:id="rId18"/>
    <p:sldId id="343" r:id="rId19"/>
    <p:sldId id="347" r:id="rId20"/>
    <p:sldId id="362" r:id="rId21"/>
    <p:sldId id="361" r:id="rId22"/>
    <p:sldId id="354" r:id="rId23"/>
    <p:sldId id="344" r:id="rId24"/>
    <p:sldId id="336" r:id="rId25"/>
    <p:sldId id="386" r:id="rId26"/>
    <p:sldId id="375" r:id="rId27"/>
    <p:sldId id="383" r:id="rId28"/>
    <p:sldId id="381" r:id="rId29"/>
    <p:sldId id="390" r:id="rId3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F0"/>
    <a:srgbClr val="005555"/>
    <a:srgbClr val="3A64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3" autoAdjust="0"/>
    <p:restoredTop sz="82555" autoAdjust="0"/>
  </p:normalViewPr>
  <p:slideViewPr>
    <p:cSldViewPr snapToGrid="0">
      <p:cViewPr varScale="1">
        <p:scale>
          <a:sx n="72" d="100"/>
          <a:sy n="72" d="100"/>
        </p:scale>
        <p:origin x="1258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8"/>
    </p:cViewPr>
  </p:sorterViewPr>
  <p:notesViewPr>
    <p:cSldViewPr snapToGrid="0">
      <p:cViewPr varScale="1">
        <p:scale>
          <a:sx n="66" d="100"/>
          <a:sy n="66" d="100"/>
        </p:scale>
        <p:origin x="3134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735F5-D7B1-4621-9763-17146344A410}" type="datetimeFigureOut">
              <a:rPr lang="de-DE" smtClean="0"/>
              <a:t>07.12.2023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620CE-646E-44DE-8C6C-023EFC977FB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906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high </a:t>
            </a:r>
            <a:r>
              <a:rPr lang="de-DE" sz="1200" dirty="0" err="1" smtClean="0"/>
              <a:t>energy</a:t>
            </a:r>
            <a:r>
              <a:rPr lang="de-DE" sz="1200" dirty="0" smtClean="0"/>
              <a:t> </a:t>
            </a:r>
            <a:r>
              <a:rPr lang="de-DE" sz="1200" dirty="0" err="1" smtClean="0"/>
              <a:t>implant</a:t>
            </a:r>
            <a:r>
              <a:rPr lang="de-DE" sz="1200" dirty="0" smtClean="0"/>
              <a:t> + </a:t>
            </a:r>
            <a:r>
              <a:rPr lang="de-DE" sz="1200" dirty="0" err="1" smtClean="0"/>
              <a:t>low</a:t>
            </a:r>
            <a:r>
              <a:rPr lang="de-DE" sz="1200" dirty="0" smtClean="0"/>
              <a:t> </a:t>
            </a:r>
            <a:r>
              <a:rPr lang="de-DE" sz="1200" dirty="0" err="1" smtClean="0"/>
              <a:t>bulk</a:t>
            </a:r>
            <a:r>
              <a:rPr lang="de-DE" sz="1200" dirty="0" smtClean="0"/>
              <a:t> </a:t>
            </a:r>
            <a:r>
              <a:rPr lang="de-DE" sz="1200" dirty="0" err="1" smtClean="0"/>
              <a:t>doping</a:t>
            </a:r>
            <a:r>
              <a:rPr lang="de-DE" sz="1200" dirty="0" smtClean="0"/>
              <a:t> </a:t>
            </a:r>
            <a:r>
              <a:rPr lang="de-DE" sz="1200" dirty="0" err="1" smtClean="0"/>
              <a:t>ensures</a:t>
            </a:r>
            <a:endParaRPr lang="de-DE" sz="1200" dirty="0" smtClean="0"/>
          </a:p>
          <a:p>
            <a:r>
              <a:rPr lang="de-DE" sz="1200" dirty="0" smtClean="0"/>
              <a:t>flat ‘</a:t>
            </a:r>
            <a:r>
              <a:rPr lang="de-DE" sz="1200" dirty="0" err="1" smtClean="0"/>
              <a:t>plate</a:t>
            </a:r>
            <a:r>
              <a:rPr lang="de-DE" sz="1200" dirty="0" smtClean="0"/>
              <a:t> </a:t>
            </a:r>
            <a:r>
              <a:rPr lang="de-DE" sz="1200" dirty="0" err="1" smtClean="0"/>
              <a:t>capacitor</a:t>
            </a:r>
            <a:r>
              <a:rPr lang="de-DE" sz="1200" dirty="0" smtClean="0"/>
              <a:t> like‘ </a:t>
            </a:r>
            <a:r>
              <a:rPr lang="de-DE" sz="1200" dirty="0" err="1" smtClean="0"/>
              <a:t>electric</a:t>
            </a:r>
            <a:r>
              <a:rPr lang="de-DE" sz="1200" dirty="0" smtClean="0"/>
              <a:t> </a:t>
            </a:r>
            <a:r>
              <a:rPr lang="de-DE" sz="1200" dirty="0" err="1" smtClean="0"/>
              <a:t>field</a:t>
            </a:r>
            <a:r>
              <a:rPr lang="de-DE" sz="1200" dirty="0" smtClean="0"/>
              <a:t> </a:t>
            </a:r>
            <a:r>
              <a:rPr lang="de-DE" sz="1200" dirty="0" err="1" smtClean="0"/>
              <a:t>distribution</a:t>
            </a:r>
            <a:endParaRPr lang="de-DE" sz="1200" dirty="0" smtClean="0"/>
          </a:p>
          <a:p>
            <a:endParaRPr lang="de-DE" sz="1200" dirty="0" smtClean="0"/>
          </a:p>
          <a:p>
            <a:r>
              <a:rPr lang="de-DE" sz="1200" dirty="0" smtClean="0"/>
              <a:t>Wide high </a:t>
            </a:r>
            <a:r>
              <a:rPr lang="de-DE" sz="1200" dirty="0" err="1" smtClean="0"/>
              <a:t>field</a:t>
            </a:r>
            <a:r>
              <a:rPr lang="de-DE" sz="1200" dirty="0" smtClean="0"/>
              <a:t> </a:t>
            </a:r>
            <a:r>
              <a:rPr lang="de-DE" sz="1200" dirty="0" err="1" smtClean="0"/>
              <a:t>region</a:t>
            </a:r>
            <a:r>
              <a:rPr lang="de-DE" sz="1200" dirty="0" smtClean="0"/>
              <a:t> -&gt; </a:t>
            </a:r>
            <a:r>
              <a:rPr lang="de-DE" sz="1200" dirty="0" err="1" smtClean="0"/>
              <a:t>lower</a:t>
            </a:r>
            <a:r>
              <a:rPr lang="de-DE" sz="1200" dirty="0" smtClean="0"/>
              <a:t> e-</a:t>
            </a:r>
            <a:r>
              <a:rPr lang="de-DE" sz="1200" dirty="0" err="1" smtClean="0"/>
              <a:t>field</a:t>
            </a:r>
            <a:r>
              <a:rPr lang="de-DE" sz="1200" dirty="0" smtClean="0"/>
              <a:t> (same </a:t>
            </a:r>
            <a:r>
              <a:rPr lang="de-DE" sz="1200" dirty="0" err="1" smtClean="0"/>
              <a:t>gain</a:t>
            </a:r>
            <a:r>
              <a:rPr lang="de-DE" sz="1200" dirty="0" smtClean="0"/>
              <a:t>) </a:t>
            </a:r>
          </a:p>
          <a:p>
            <a:r>
              <a:rPr lang="de-DE" sz="1200" dirty="0" smtClean="0"/>
              <a:t>-&gt; </a:t>
            </a:r>
            <a:r>
              <a:rPr lang="de-DE" sz="1200" dirty="0" err="1" smtClean="0"/>
              <a:t>lower</a:t>
            </a:r>
            <a:r>
              <a:rPr lang="de-DE" sz="1200" dirty="0" smtClean="0"/>
              <a:t> k </a:t>
            </a:r>
            <a:r>
              <a:rPr lang="de-DE" sz="1200" dirty="0" err="1" smtClean="0"/>
              <a:t>factor</a:t>
            </a:r>
            <a:r>
              <a:rPr lang="de-DE" sz="1200" dirty="0" smtClean="0"/>
              <a:t> -&gt; </a:t>
            </a:r>
            <a:r>
              <a:rPr lang="de-DE" sz="1200" dirty="0" err="1" smtClean="0"/>
              <a:t>lower</a:t>
            </a:r>
            <a:r>
              <a:rPr lang="de-DE" sz="1200" dirty="0" smtClean="0"/>
              <a:t> </a:t>
            </a:r>
            <a:r>
              <a:rPr lang="de-DE" sz="1200" dirty="0" err="1" smtClean="0"/>
              <a:t>excess</a:t>
            </a:r>
            <a:r>
              <a:rPr lang="de-DE" sz="1200" dirty="0" smtClean="0"/>
              <a:t> </a:t>
            </a:r>
            <a:r>
              <a:rPr lang="de-DE" sz="1200" dirty="0" err="1" smtClean="0"/>
              <a:t>noise</a:t>
            </a:r>
            <a:r>
              <a:rPr lang="de-DE" sz="1200" dirty="0" smtClean="0"/>
              <a:t> </a:t>
            </a:r>
            <a:r>
              <a:rPr lang="de-DE" sz="1200" dirty="0" err="1" smtClean="0"/>
              <a:t>factor</a:t>
            </a:r>
            <a:r>
              <a:rPr lang="de-DE" sz="1200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620CE-646E-44DE-8C6C-023EFC977FB0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0697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1200" dirty="0" err="1" smtClean="0"/>
              <a:t>t</a:t>
            </a:r>
            <a:r>
              <a:rPr lang="de-DE" sz="1200" baseline="-25000" dirty="0" err="1" smtClean="0"/>
              <a:t>APD</a:t>
            </a:r>
            <a:r>
              <a:rPr lang="de-DE" sz="1200" dirty="0" smtClean="0"/>
              <a:t> = 20µm: </a:t>
            </a:r>
            <a:r>
              <a:rPr lang="de-DE" sz="1200" dirty="0" err="1" smtClean="0"/>
              <a:t>drift</a:t>
            </a:r>
            <a:r>
              <a:rPr lang="de-DE" sz="1200" dirty="0" smtClean="0"/>
              <a:t> </a:t>
            </a:r>
            <a:r>
              <a:rPr lang="de-DE" sz="1200" dirty="0" err="1" smtClean="0"/>
              <a:t>times</a:t>
            </a:r>
            <a:r>
              <a:rPr lang="de-DE" sz="1200" dirty="0" smtClean="0"/>
              <a:t> (</a:t>
            </a:r>
            <a:r>
              <a:rPr lang="de-DE" sz="1200" dirty="0" err="1" smtClean="0"/>
              <a:t>triggering</a:t>
            </a:r>
            <a:r>
              <a:rPr lang="de-DE" sz="1200" dirty="0" smtClean="0"/>
              <a:t> </a:t>
            </a:r>
            <a:r>
              <a:rPr lang="de-DE" sz="1200" dirty="0" err="1" smtClean="0"/>
              <a:t>electrons</a:t>
            </a:r>
            <a:r>
              <a:rPr lang="de-DE" sz="1200" dirty="0" smtClean="0"/>
              <a:t> + </a:t>
            </a:r>
            <a:r>
              <a:rPr lang="de-DE" sz="1200" dirty="0" err="1" smtClean="0"/>
              <a:t>amplified</a:t>
            </a:r>
            <a:r>
              <a:rPr lang="de-DE" sz="1200" dirty="0" smtClean="0"/>
              <a:t> </a:t>
            </a:r>
            <a:r>
              <a:rPr lang="de-DE" sz="1200" dirty="0" err="1" smtClean="0"/>
              <a:t>holes</a:t>
            </a:r>
            <a:r>
              <a:rPr lang="de-DE" sz="1200" dirty="0" smtClean="0"/>
              <a:t>)  ≈ 0.5ns</a:t>
            </a:r>
          </a:p>
          <a:p>
            <a:r>
              <a:rPr lang="de-DE" sz="1200" dirty="0" smtClean="0"/>
              <a:t>ED100V:  1.46 * 10</a:t>
            </a:r>
            <a:r>
              <a:rPr lang="de-DE" sz="1200" baseline="30000" dirty="0" smtClean="0"/>
              <a:t>10</a:t>
            </a:r>
            <a:r>
              <a:rPr lang="de-DE" sz="1200" dirty="0" smtClean="0"/>
              <a:t> cm</a:t>
            </a:r>
            <a:r>
              <a:rPr lang="de-DE" sz="1200" baseline="30000" dirty="0" smtClean="0"/>
              <a:t>-2</a:t>
            </a:r>
            <a:r>
              <a:rPr lang="de-DE" sz="1200" dirty="0" smtClean="0"/>
              <a:t>  (450µm), ≈ 3 * 10</a:t>
            </a:r>
            <a:r>
              <a:rPr lang="de-DE" sz="1200" baseline="30000" dirty="0" smtClean="0"/>
              <a:t>11</a:t>
            </a:r>
            <a:r>
              <a:rPr lang="de-DE" sz="1200" dirty="0" smtClean="0"/>
              <a:t> cm</a:t>
            </a:r>
            <a:r>
              <a:rPr lang="de-DE" sz="1200" baseline="30000" dirty="0" smtClean="0"/>
              <a:t>-2</a:t>
            </a:r>
            <a:r>
              <a:rPr lang="de-DE" sz="1200" dirty="0" smtClean="0"/>
              <a:t>  (20µm)</a:t>
            </a:r>
          </a:p>
          <a:p>
            <a:r>
              <a:rPr lang="de-DE" sz="1200" dirty="0" err="1" smtClean="0"/>
              <a:t>To</a:t>
            </a:r>
            <a:r>
              <a:rPr lang="de-DE" sz="1200" dirty="0" smtClean="0"/>
              <a:t> </a:t>
            </a:r>
            <a:r>
              <a:rPr lang="de-DE" sz="1200" dirty="0" err="1" smtClean="0"/>
              <a:t>switch</a:t>
            </a:r>
            <a:r>
              <a:rPr lang="de-DE" sz="1200" dirty="0" smtClean="0"/>
              <a:t> on </a:t>
            </a:r>
            <a:r>
              <a:rPr lang="de-DE" sz="1200" dirty="0" err="1" smtClean="0"/>
              <a:t>the</a:t>
            </a:r>
            <a:r>
              <a:rPr lang="de-DE" sz="1200" dirty="0" smtClean="0"/>
              <a:t> </a:t>
            </a:r>
            <a:r>
              <a:rPr lang="de-DE" sz="1200" dirty="0" err="1" smtClean="0"/>
              <a:t>gain</a:t>
            </a:r>
            <a:r>
              <a:rPr lang="de-DE" sz="1200" dirty="0" smtClean="0"/>
              <a:t> </a:t>
            </a:r>
            <a:r>
              <a:rPr lang="de-DE" sz="1200" dirty="0" err="1" smtClean="0"/>
              <a:t>from</a:t>
            </a:r>
            <a:r>
              <a:rPr lang="de-DE" sz="1200" dirty="0" smtClean="0"/>
              <a:t> 1 </a:t>
            </a:r>
            <a:r>
              <a:rPr lang="de-DE" sz="1200" dirty="0" err="1" smtClean="0"/>
              <a:t>to</a:t>
            </a:r>
            <a:r>
              <a:rPr lang="de-DE" sz="1200" dirty="0" smtClean="0"/>
              <a:t> 10: </a:t>
            </a:r>
            <a:r>
              <a:rPr lang="de-DE" sz="1200" dirty="0" smtClean="0">
                <a:sym typeface="Symbol"/>
              </a:rPr>
              <a:t></a:t>
            </a:r>
            <a:r>
              <a:rPr lang="de-DE" sz="1200" dirty="0" err="1" smtClean="0">
                <a:sym typeface="Symbol"/>
              </a:rPr>
              <a:t>D</a:t>
            </a:r>
            <a:r>
              <a:rPr lang="de-DE" sz="1200" baseline="-25000" dirty="0" err="1" smtClean="0">
                <a:sym typeface="Symbol"/>
              </a:rPr>
              <a:t>p</a:t>
            </a:r>
            <a:r>
              <a:rPr lang="de-DE" sz="1200" dirty="0" smtClean="0">
                <a:sym typeface="Symbol"/>
              </a:rPr>
              <a:t> </a:t>
            </a:r>
            <a:r>
              <a:rPr lang="de-DE" sz="1200" dirty="0" smtClean="0"/>
              <a:t>&lt; 2 * 10</a:t>
            </a:r>
            <a:r>
              <a:rPr lang="de-DE" sz="1200" baseline="30000" dirty="0" smtClean="0"/>
              <a:t>11</a:t>
            </a:r>
            <a:r>
              <a:rPr lang="de-DE" sz="1200" dirty="0" smtClean="0"/>
              <a:t> cm</a:t>
            </a:r>
            <a:r>
              <a:rPr lang="de-DE" sz="1200" baseline="30000" dirty="0" smtClean="0"/>
              <a:t>-2</a:t>
            </a:r>
            <a:r>
              <a:rPr lang="de-DE" sz="1200" dirty="0" smtClean="0"/>
              <a:t> (</a:t>
            </a:r>
            <a:r>
              <a:rPr lang="de-DE" sz="1200" dirty="0" err="1" smtClean="0"/>
              <a:t>t</a:t>
            </a:r>
            <a:r>
              <a:rPr lang="de-DE" sz="1200" baseline="-25000" dirty="0" err="1" smtClean="0"/>
              <a:t>HF</a:t>
            </a:r>
            <a:r>
              <a:rPr lang="de-DE" sz="1200" dirty="0" smtClean="0"/>
              <a:t> = 5.5µm) </a:t>
            </a:r>
            <a:r>
              <a:rPr lang="de-DE" sz="1200" dirty="0" err="1" smtClean="0"/>
              <a:t>or</a:t>
            </a:r>
            <a:r>
              <a:rPr lang="de-DE" sz="1200" dirty="0" smtClean="0"/>
              <a:t> ≈ 65V</a:t>
            </a:r>
          </a:p>
          <a:p>
            <a:r>
              <a:rPr lang="de-DE" sz="1200" dirty="0" err="1" smtClean="0"/>
              <a:t>Build</a:t>
            </a:r>
            <a:r>
              <a:rPr lang="de-DE" sz="1200" dirty="0" smtClean="0"/>
              <a:t> a 20µm </a:t>
            </a:r>
            <a:r>
              <a:rPr lang="de-DE" sz="1200" dirty="0" err="1" smtClean="0"/>
              <a:t>detector</a:t>
            </a:r>
            <a:r>
              <a:rPr lang="de-DE" sz="1200" dirty="0" smtClean="0"/>
              <a:t> </a:t>
            </a:r>
            <a:r>
              <a:rPr lang="de-DE" sz="1200" dirty="0" err="1" smtClean="0"/>
              <a:t>with</a:t>
            </a:r>
            <a:r>
              <a:rPr lang="de-DE" sz="1200" dirty="0" smtClean="0"/>
              <a:t> M = 1 @</a:t>
            </a:r>
            <a:r>
              <a:rPr lang="de-DE" sz="1200" dirty="0" err="1" smtClean="0"/>
              <a:t>V</a:t>
            </a:r>
            <a:r>
              <a:rPr lang="de-DE" sz="1200" baseline="-25000" dirty="0" err="1" smtClean="0"/>
              <a:t>depl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M ≈ 10 @65V </a:t>
            </a:r>
            <a:r>
              <a:rPr lang="de-DE" sz="1200" dirty="0" err="1" smtClean="0"/>
              <a:t>overbias</a:t>
            </a:r>
            <a:r>
              <a:rPr lang="de-DE" sz="1200" dirty="0" smtClean="0"/>
              <a:t> </a:t>
            </a:r>
          </a:p>
          <a:p>
            <a:r>
              <a:rPr lang="de-DE" sz="1200" dirty="0" err="1" smtClean="0"/>
              <a:t>play</a:t>
            </a:r>
            <a:r>
              <a:rPr lang="de-DE" sz="1200" dirty="0" smtClean="0"/>
              <a:t> </a:t>
            </a:r>
            <a:r>
              <a:rPr lang="de-DE" sz="1200" dirty="0" err="1" smtClean="0"/>
              <a:t>around</a:t>
            </a:r>
            <a:r>
              <a:rPr lang="de-DE" sz="1200" dirty="0" smtClean="0"/>
              <a:t> </a:t>
            </a:r>
            <a:r>
              <a:rPr lang="de-DE" sz="1200" dirty="0" err="1" smtClean="0"/>
              <a:t>with</a:t>
            </a:r>
            <a:r>
              <a:rPr lang="de-DE" sz="1200" dirty="0" smtClean="0"/>
              <a:t> </a:t>
            </a:r>
            <a:r>
              <a:rPr lang="de-DE" sz="1200" dirty="0" err="1" smtClean="0"/>
              <a:t>thicker</a:t>
            </a:r>
            <a:r>
              <a:rPr lang="de-DE" sz="1200" dirty="0" smtClean="0"/>
              <a:t> </a:t>
            </a:r>
            <a:r>
              <a:rPr lang="de-DE" sz="1200" dirty="0" err="1" smtClean="0"/>
              <a:t>sensors</a:t>
            </a:r>
            <a:r>
              <a:rPr lang="de-DE" sz="1200" dirty="0" smtClean="0"/>
              <a:t> </a:t>
            </a:r>
            <a:r>
              <a:rPr lang="de-DE" sz="1200" dirty="0" err="1" smtClean="0"/>
              <a:t>and</a:t>
            </a:r>
            <a:r>
              <a:rPr lang="de-DE" sz="1200" dirty="0" smtClean="0"/>
              <a:t> wider </a:t>
            </a:r>
            <a:r>
              <a:rPr lang="de-DE" sz="1200" dirty="0" err="1" smtClean="0"/>
              <a:t>t</a:t>
            </a:r>
            <a:r>
              <a:rPr lang="de-DE" sz="1200" baseline="-25000" dirty="0" err="1" smtClean="0"/>
              <a:t>HF</a:t>
            </a:r>
            <a:r>
              <a:rPr lang="de-DE" sz="1200" dirty="0" smtClean="0"/>
              <a:t> 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620CE-646E-44DE-8C6C-023EFC977FB0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47421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dirty="0" smtClean="0"/>
              <a:t>high </a:t>
            </a:r>
            <a:r>
              <a:rPr lang="de-DE" sz="1200" dirty="0" err="1" smtClean="0"/>
              <a:t>energy</a:t>
            </a:r>
            <a:r>
              <a:rPr lang="de-DE" sz="1200" dirty="0" smtClean="0"/>
              <a:t> </a:t>
            </a:r>
            <a:r>
              <a:rPr lang="de-DE" sz="1200" dirty="0" err="1" smtClean="0"/>
              <a:t>implant</a:t>
            </a:r>
            <a:r>
              <a:rPr lang="de-DE" sz="1200" dirty="0" smtClean="0"/>
              <a:t> + </a:t>
            </a:r>
            <a:r>
              <a:rPr lang="de-DE" sz="1200" dirty="0" err="1" smtClean="0"/>
              <a:t>low</a:t>
            </a:r>
            <a:r>
              <a:rPr lang="de-DE" sz="1200" dirty="0" smtClean="0"/>
              <a:t> </a:t>
            </a:r>
            <a:r>
              <a:rPr lang="de-DE" sz="1200" dirty="0" err="1" smtClean="0"/>
              <a:t>bulk</a:t>
            </a:r>
            <a:r>
              <a:rPr lang="de-DE" sz="1200" dirty="0" smtClean="0"/>
              <a:t> </a:t>
            </a:r>
            <a:r>
              <a:rPr lang="de-DE" sz="1200" dirty="0" err="1" smtClean="0"/>
              <a:t>doping</a:t>
            </a:r>
            <a:r>
              <a:rPr lang="de-DE" sz="1200" dirty="0" smtClean="0"/>
              <a:t> </a:t>
            </a:r>
            <a:r>
              <a:rPr lang="de-DE" sz="1200" dirty="0" err="1" smtClean="0"/>
              <a:t>ensures</a:t>
            </a:r>
            <a:endParaRPr lang="de-DE" sz="1200" dirty="0" smtClean="0"/>
          </a:p>
          <a:p>
            <a:r>
              <a:rPr lang="de-DE" sz="1200" dirty="0" smtClean="0"/>
              <a:t>flat ‘</a:t>
            </a:r>
            <a:r>
              <a:rPr lang="de-DE" sz="1200" dirty="0" err="1" smtClean="0"/>
              <a:t>plate</a:t>
            </a:r>
            <a:r>
              <a:rPr lang="de-DE" sz="1200" dirty="0" smtClean="0"/>
              <a:t> </a:t>
            </a:r>
            <a:r>
              <a:rPr lang="de-DE" sz="1200" dirty="0" err="1" smtClean="0"/>
              <a:t>capacitor</a:t>
            </a:r>
            <a:r>
              <a:rPr lang="de-DE" sz="1200" dirty="0" smtClean="0"/>
              <a:t> like‘ </a:t>
            </a:r>
            <a:r>
              <a:rPr lang="de-DE" sz="1200" dirty="0" err="1" smtClean="0"/>
              <a:t>electric</a:t>
            </a:r>
            <a:r>
              <a:rPr lang="de-DE" sz="1200" dirty="0" smtClean="0"/>
              <a:t> </a:t>
            </a:r>
            <a:r>
              <a:rPr lang="de-DE" sz="1200" dirty="0" err="1" smtClean="0"/>
              <a:t>field</a:t>
            </a:r>
            <a:r>
              <a:rPr lang="de-DE" sz="1200" dirty="0" smtClean="0"/>
              <a:t> </a:t>
            </a:r>
            <a:r>
              <a:rPr lang="de-DE" sz="1200" dirty="0" err="1" smtClean="0"/>
              <a:t>distribution</a:t>
            </a:r>
            <a:endParaRPr lang="de-DE" sz="1200" dirty="0" smtClean="0"/>
          </a:p>
          <a:p>
            <a:endParaRPr lang="de-DE" sz="1200" dirty="0" smtClean="0"/>
          </a:p>
          <a:p>
            <a:r>
              <a:rPr lang="de-DE" sz="1200" dirty="0" smtClean="0"/>
              <a:t>Wide high </a:t>
            </a:r>
            <a:r>
              <a:rPr lang="de-DE" sz="1200" dirty="0" err="1" smtClean="0"/>
              <a:t>field</a:t>
            </a:r>
            <a:r>
              <a:rPr lang="de-DE" sz="1200" dirty="0" smtClean="0"/>
              <a:t> </a:t>
            </a:r>
            <a:r>
              <a:rPr lang="de-DE" sz="1200" dirty="0" err="1" smtClean="0"/>
              <a:t>region</a:t>
            </a:r>
            <a:r>
              <a:rPr lang="de-DE" sz="1200" dirty="0" smtClean="0"/>
              <a:t> -&gt; </a:t>
            </a:r>
            <a:r>
              <a:rPr lang="de-DE" sz="1200" dirty="0" err="1" smtClean="0"/>
              <a:t>lower</a:t>
            </a:r>
            <a:r>
              <a:rPr lang="de-DE" sz="1200" dirty="0" smtClean="0"/>
              <a:t> e-</a:t>
            </a:r>
            <a:r>
              <a:rPr lang="de-DE" sz="1200" dirty="0" err="1" smtClean="0"/>
              <a:t>field</a:t>
            </a:r>
            <a:r>
              <a:rPr lang="de-DE" sz="1200" dirty="0" smtClean="0"/>
              <a:t> (same </a:t>
            </a:r>
            <a:r>
              <a:rPr lang="de-DE" sz="1200" dirty="0" err="1" smtClean="0"/>
              <a:t>gain</a:t>
            </a:r>
            <a:r>
              <a:rPr lang="de-DE" sz="1200" dirty="0" smtClean="0"/>
              <a:t>) </a:t>
            </a:r>
          </a:p>
          <a:p>
            <a:r>
              <a:rPr lang="de-DE" sz="1200" dirty="0" smtClean="0"/>
              <a:t>-&gt; </a:t>
            </a:r>
            <a:r>
              <a:rPr lang="de-DE" sz="1200" dirty="0" err="1" smtClean="0"/>
              <a:t>lower</a:t>
            </a:r>
            <a:r>
              <a:rPr lang="de-DE" sz="1200" dirty="0" smtClean="0"/>
              <a:t> k </a:t>
            </a:r>
            <a:r>
              <a:rPr lang="de-DE" sz="1200" dirty="0" err="1" smtClean="0"/>
              <a:t>factor</a:t>
            </a:r>
            <a:r>
              <a:rPr lang="de-DE" sz="1200" dirty="0" smtClean="0"/>
              <a:t> -&gt; </a:t>
            </a:r>
            <a:r>
              <a:rPr lang="de-DE" sz="1200" dirty="0" err="1" smtClean="0"/>
              <a:t>lower</a:t>
            </a:r>
            <a:r>
              <a:rPr lang="de-DE" sz="1200" dirty="0" smtClean="0"/>
              <a:t> </a:t>
            </a:r>
            <a:r>
              <a:rPr lang="de-DE" sz="1200" dirty="0" err="1" smtClean="0"/>
              <a:t>excess</a:t>
            </a:r>
            <a:r>
              <a:rPr lang="de-DE" sz="1200" dirty="0" smtClean="0"/>
              <a:t> </a:t>
            </a:r>
            <a:r>
              <a:rPr lang="de-DE" sz="1200" dirty="0" err="1" smtClean="0"/>
              <a:t>noise</a:t>
            </a:r>
            <a:r>
              <a:rPr lang="de-DE" sz="1200" dirty="0" smtClean="0"/>
              <a:t> </a:t>
            </a:r>
            <a:r>
              <a:rPr lang="de-DE" sz="1200" dirty="0" err="1" smtClean="0"/>
              <a:t>factor</a:t>
            </a:r>
            <a:r>
              <a:rPr lang="de-DE" sz="1200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620CE-646E-44DE-8C6C-023EFC977FB0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94381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3.bin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4.bin"/><Relationship Id="rId4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900" y="2196000"/>
            <a:ext cx="6750000" cy="216000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000" y="3744000"/>
            <a:ext cx="6858000" cy="2160000"/>
          </a:xfrm>
        </p:spPr>
        <p:txBody>
          <a:bodyPr anchor="b" anchorCtr="0"/>
          <a:lstStyle>
            <a:lvl1pPr marL="0" indent="0" algn="l">
              <a:spcBef>
                <a:spcPts val="2300"/>
              </a:spcBef>
              <a:buNone/>
              <a:defRPr sz="1900" spc="191" baseline="0">
                <a:solidFill>
                  <a:schemeClr val="bg1"/>
                </a:solidFill>
              </a:defRPr>
            </a:lvl1pPr>
            <a:lvl2pPr marL="0" indent="251988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6172202" y="557719"/>
            <a:ext cx="2543783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1"/>
              </a:spcBef>
              <a:buClr>
                <a:srgbClr val="116656"/>
              </a:buClr>
              <a:buSzPct val="120000"/>
            </a:pPr>
            <a:endParaRPr lang="en-US" sz="1300" b="1" smtClean="0">
              <a:solidFill>
                <a:schemeClr val="bg1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093" y="43736"/>
            <a:ext cx="3048000" cy="867156"/>
          </a:xfrm>
          <a:prstGeom prst="rect">
            <a:avLst/>
          </a:prstGeom>
        </p:spPr>
      </p:pic>
      <p:sp>
        <p:nvSpPr>
          <p:cNvPr id="8" name="Datumsplatzhalter 7"/>
          <p:cNvSpPr>
            <a:spLocks noGrp="1"/>
          </p:cNvSpPr>
          <p:nvPr>
            <p:ph type="dt" sz="half" idx="2"/>
          </p:nvPr>
        </p:nvSpPr>
        <p:spPr>
          <a:xfrm>
            <a:off x="7655244" y="6453188"/>
            <a:ext cx="416591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b="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05.2023</a:t>
            </a:r>
            <a:endParaRPr lang="de-DE" dirty="0"/>
          </a:p>
        </p:txBody>
      </p:sp>
      <p:sp>
        <p:nvSpPr>
          <p:cNvPr id="7" name="Title 4"/>
          <p:cNvSpPr txBox="1">
            <a:spLocks/>
          </p:cNvSpPr>
          <p:nvPr userDrawn="1"/>
        </p:nvSpPr>
        <p:spPr>
          <a:xfrm>
            <a:off x="337415" y="969081"/>
            <a:ext cx="8218969" cy="1003410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algn="l" defTabSz="914354" rtl="0" eaLnBrk="1" latinLnBrk="0" hangingPunct="1">
              <a:lnSpc>
                <a:spcPts val="2600"/>
              </a:lnSpc>
              <a:spcBef>
                <a:spcPct val="0"/>
              </a:spcBef>
              <a:spcAft>
                <a:spcPts val="1800"/>
              </a:spcAft>
              <a:buNone/>
              <a:defRPr sz="2300" b="1" kern="600" cap="all" spc="14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13</a:t>
            </a:r>
            <a:r>
              <a:rPr lang="en-US" sz="2000" baseline="30000" dirty="0" smtClean="0">
                <a:solidFill>
                  <a:schemeClr val="accent1">
                    <a:lumMod val="75000"/>
                  </a:schemeClr>
                </a:solidFill>
              </a:rPr>
              <a:t>th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 International “Hiroshima” Symposium on the Development </a:t>
            </a:r>
            <a:r>
              <a:rPr lang="en-US" sz="2000" baseline="0" dirty="0" smtClean="0">
                <a:solidFill>
                  <a:schemeClr val="accent1">
                    <a:lumMod val="75000"/>
                  </a:schemeClr>
                </a:solidFill>
              </a:rPr>
              <a:t>and application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of Semiconductor tracking detectors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6131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dunkelgrü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900" y="2196000"/>
            <a:ext cx="6750000" cy="216000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000" y="3744000"/>
            <a:ext cx="6858000" cy="2160000"/>
          </a:xfrm>
        </p:spPr>
        <p:txBody>
          <a:bodyPr anchor="b" anchorCtr="0"/>
          <a:lstStyle>
            <a:lvl1pPr marL="0" indent="0" algn="l">
              <a:spcBef>
                <a:spcPts val="2300"/>
              </a:spcBef>
              <a:buNone/>
              <a:defRPr sz="1900" spc="191" baseline="0">
                <a:solidFill>
                  <a:schemeClr val="bg1"/>
                </a:solidFill>
              </a:defRPr>
            </a:lvl1pPr>
            <a:lvl2pPr marL="0" indent="251988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6172202" y="557719"/>
            <a:ext cx="2543783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1"/>
              </a:spcBef>
              <a:buClr>
                <a:srgbClr val="116656"/>
              </a:buClr>
              <a:buSzPct val="120000"/>
            </a:pPr>
            <a:endParaRPr lang="en-US" sz="1300" b="1" smtClean="0">
              <a:solidFill>
                <a:schemeClr val="bg1"/>
              </a:solidFill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533" y="476531"/>
            <a:ext cx="3048000" cy="867156"/>
          </a:xfrm>
          <a:prstGeom prst="rect">
            <a:avLst/>
          </a:prstGeom>
        </p:spPr>
      </p:pic>
      <p:sp>
        <p:nvSpPr>
          <p:cNvPr id="7" name="Datumsplatzhalter 7"/>
          <p:cNvSpPr>
            <a:spLocks noGrp="1"/>
          </p:cNvSpPr>
          <p:nvPr>
            <p:ph type="dt" sz="half" idx="2"/>
          </p:nvPr>
        </p:nvSpPr>
        <p:spPr>
          <a:xfrm>
            <a:off x="7655244" y="6453188"/>
            <a:ext cx="416591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b="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55999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grü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900" y="2196000"/>
            <a:ext cx="6750000" cy="216000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000" y="3744000"/>
            <a:ext cx="6858000" cy="2160000"/>
          </a:xfrm>
        </p:spPr>
        <p:txBody>
          <a:bodyPr anchor="b" anchorCtr="0"/>
          <a:lstStyle>
            <a:lvl1pPr marL="0" indent="0" algn="l">
              <a:spcBef>
                <a:spcPts val="2300"/>
              </a:spcBef>
              <a:buNone/>
              <a:defRPr sz="1900" spc="191" baseline="0">
                <a:solidFill>
                  <a:schemeClr val="bg1"/>
                </a:solidFill>
              </a:defRPr>
            </a:lvl1pPr>
            <a:lvl2pPr marL="0" indent="251988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6172202" y="557719"/>
            <a:ext cx="2543783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1"/>
              </a:spcBef>
              <a:buClr>
                <a:srgbClr val="116656"/>
              </a:buClr>
              <a:buSzPct val="120000"/>
            </a:pPr>
            <a:endParaRPr lang="en-US" sz="1300" b="1" smtClean="0">
              <a:solidFill>
                <a:schemeClr val="bg1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533" y="476531"/>
            <a:ext cx="3048000" cy="867156"/>
          </a:xfrm>
          <a:prstGeom prst="rect">
            <a:avLst/>
          </a:prstGeom>
        </p:spPr>
      </p:pic>
      <p:sp>
        <p:nvSpPr>
          <p:cNvPr id="7" name="Datumsplatzhalter 7"/>
          <p:cNvSpPr>
            <a:spLocks noGrp="1"/>
          </p:cNvSpPr>
          <p:nvPr>
            <p:ph type="dt" sz="half" idx="2"/>
          </p:nvPr>
        </p:nvSpPr>
        <p:spPr>
          <a:xfrm>
            <a:off x="7655244" y="6453188"/>
            <a:ext cx="416591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b="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63841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gra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900" y="2196000"/>
            <a:ext cx="6750000" cy="216000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0000" y="3744000"/>
            <a:ext cx="6858000" cy="2160000"/>
          </a:xfrm>
        </p:spPr>
        <p:txBody>
          <a:bodyPr anchor="b" anchorCtr="0"/>
          <a:lstStyle>
            <a:lvl1pPr marL="0" indent="0" algn="l">
              <a:spcBef>
                <a:spcPts val="2300"/>
              </a:spcBef>
              <a:buNone/>
              <a:defRPr sz="1900" spc="191" baseline="0">
                <a:solidFill>
                  <a:schemeClr val="bg1"/>
                </a:solidFill>
              </a:defRPr>
            </a:lvl1pPr>
            <a:lvl2pPr marL="0" indent="251988" algn="l">
              <a:lnSpc>
                <a:spcPts val="1600"/>
              </a:lnSpc>
              <a:spcBef>
                <a:spcPts val="300"/>
              </a:spcBef>
              <a:buSzPct val="110000"/>
              <a:buFont typeface=".SF NS Symbols Regular"/>
              <a:buChar char="↘"/>
              <a:defRPr sz="1300" i="1" baseline="0">
                <a:solidFill>
                  <a:schemeClr val="bg1"/>
                </a:solidFill>
              </a:defRPr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6" name="Rechteck 5"/>
          <p:cNvSpPr/>
          <p:nvPr/>
        </p:nvSpPr>
        <p:spPr>
          <a:xfrm>
            <a:off x="5899826" y="499354"/>
            <a:ext cx="2850204" cy="1180290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1"/>
              </a:spcBef>
              <a:buClr>
                <a:srgbClr val="116656"/>
              </a:buClr>
              <a:buSzPct val="120000"/>
            </a:pPr>
            <a:endParaRPr lang="en-US" sz="1300" b="1" smtClean="0">
              <a:solidFill>
                <a:schemeClr val="bg1"/>
              </a:solidFill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533" y="476531"/>
            <a:ext cx="3048000" cy="867156"/>
          </a:xfrm>
          <a:prstGeom prst="rect">
            <a:avLst/>
          </a:prstGeom>
        </p:spPr>
      </p:pic>
      <p:sp>
        <p:nvSpPr>
          <p:cNvPr id="7" name="Datumsplatzhalter 7"/>
          <p:cNvSpPr>
            <a:spLocks noGrp="1"/>
          </p:cNvSpPr>
          <p:nvPr>
            <p:ph type="dt" sz="half" idx="2"/>
          </p:nvPr>
        </p:nvSpPr>
        <p:spPr>
          <a:xfrm>
            <a:off x="7655244" y="6453188"/>
            <a:ext cx="416591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b="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07358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 mit Bild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7">
            <a:extLst>
              <a:ext uri="{FF2B5EF4-FFF2-40B4-BE49-F238E27FC236}">
                <a16:creationId xmlns:a16="http://schemas.microsoft.com/office/drawing/2014/main" id="{A71ADE3B-C90A-3546-B749-0ACBB53B7BF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021" y="1831976"/>
            <a:ext cx="7310437" cy="4470400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09602" y="1016005"/>
            <a:ext cx="2588419" cy="2232025"/>
          </a:xfrm>
          <a:prstGeom prst="rect">
            <a:avLst/>
          </a:prstGeom>
          <a:solidFill>
            <a:srgbClr val="29485D"/>
          </a:solidFill>
        </p:spPr>
        <p:txBody>
          <a:bodyPr wrap="square" lIns="198000" tIns="158400" rIns="108000" bIns="108000" anchor="t" anchorCtr="0">
            <a:noAutofit/>
          </a:bodyPr>
          <a:lstStyle>
            <a:lvl1pPr algn="l">
              <a:lnSpc>
                <a:spcPts val="2600"/>
              </a:lnSpc>
              <a:defRPr sz="23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Rechteck 4"/>
          <p:cNvSpPr/>
          <p:nvPr/>
        </p:nvSpPr>
        <p:spPr>
          <a:xfrm>
            <a:off x="6172202" y="557719"/>
            <a:ext cx="2543783" cy="1005192"/>
          </a:xfrm>
          <a:prstGeom prst="rect">
            <a:avLst/>
          </a:prstGeom>
          <a:solidFill>
            <a:schemeClr val="bg1"/>
          </a:solidFill>
          <a:ln w="19050" cmpd="sng">
            <a:solidFill>
              <a:schemeClr val="bg1"/>
            </a:solidFill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1"/>
              </a:spcBef>
              <a:buClr>
                <a:srgbClr val="116656"/>
              </a:buClr>
              <a:buSzPct val="120000"/>
            </a:pPr>
            <a:endParaRPr lang="en-US" sz="1300" b="1" smtClean="0">
              <a:solidFill>
                <a:schemeClr val="bg1"/>
              </a:solidFill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533" y="476531"/>
            <a:ext cx="3048000" cy="867156"/>
          </a:xfrm>
          <a:prstGeom prst="rect">
            <a:avLst/>
          </a:prstGeom>
        </p:spPr>
      </p:pic>
      <p:sp>
        <p:nvSpPr>
          <p:cNvPr id="8" name="Datumsplatzhalter 7"/>
          <p:cNvSpPr>
            <a:spLocks noGrp="1"/>
          </p:cNvSpPr>
          <p:nvPr>
            <p:ph type="dt" sz="half" idx="2"/>
          </p:nvPr>
        </p:nvSpPr>
        <p:spPr>
          <a:xfrm>
            <a:off x="7655244" y="6453188"/>
            <a:ext cx="416591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b="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3197" y="6453188"/>
            <a:ext cx="4860608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r">
              <a:tabLst/>
              <a:defRPr sz="600" kern="600" cap="none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0" name="Foliennummernplatzhalter 18"/>
          <p:cNvSpPr>
            <a:spLocks noGrp="1"/>
          </p:cNvSpPr>
          <p:nvPr>
            <p:ph type="sldNum" sz="quarter" idx="4"/>
          </p:nvPr>
        </p:nvSpPr>
        <p:spPr>
          <a:xfrm>
            <a:off x="8130797" y="6453188"/>
            <a:ext cx="302400" cy="180000"/>
          </a:xfrm>
          <a:prstGeom prst="rect">
            <a:avLst/>
          </a:prstGeom>
        </p:spPr>
        <p:txBody>
          <a:bodyPr vert="horz" lIns="0" tIns="0" rIns="72000" bIns="0" rtlCol="0" anchor="b"/>
          <a:lstStyle>
            <a:lvl1pPr algn="r">
              <a:defRPr sz="60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56047-74D1-42A3-B253-A6AF271E6BB3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Datumsplatzhalter 7"/>
          <p:cNvSpPr txBox="1">
            <a:spLocks/>
          </p:cNvSpPr>
          <p:nvPr/>
        </p:nvSpPr>
        <p:spPr>
          <a:xfrm>
            <a:off x="7607436" y="6453188"/>
            <a:ext cx="34289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600" b="0" kern="600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smtClean="0"/>
              <a:t>|</a:t>
            </a:r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2356022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 hidden="1">
            <a:extLst>
              <a:ext uri="{FF2B5EF4-FFF2-40B4-BE49-F238E27FC236}">
                <a16:creationId xmlns:a16="http://schemas.microsoft.com/office/drawing/2014/main" id="{9A60F433-92AC-4993-A4E4-F4A2A5A54757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447079708"/>
              </p:ext>
            </p:extLst>
          </p:nvPr>
        </p:nvGraphicFramePr>
        <p:xfrm>
          <a:off x="1193" y="1588"/>
          <a:ext cx="1191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24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4" name="Object 3" hidden="1">
                        <a:extLst>
                          <a:ext uri="{FF2B5EF4-FFF2-40B4-BE49-F238E27FC236}">
                            <a16:creationId xmlns:a16="http://schemas.microsoft.com/office/drawing/2014/main" id="{9A60F433-92AC-4993-A4E4-F4A2A5A547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3" y="1588"/>
                        <a:ext cx="1191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>
            <a:extLst>
              <a:ext uri="{FF2B5EF4-FFF2-40B4-BE49-F238E27FC236}">
                <a16:creationId xmlns:a16="http://schemas.microsoft.com/office/drawing/2014/main" id="{340841A0-F483-42BB-B94E-8E965D6056F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" y="0"/>
            <a:ext cx="119063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151"/>
              </a:spcBef>
              <a:tabLst>
                <a:tab pos="179992" algn="l"/>
                <a:tab pos="359982" algn="l"/>
                <a:tab pos="575972" algn="l"/>
              </a:tabLst>
              <a:defRPr/>
            </a:lvl1pPr>
            <a:lvl2pPr>
              <a:tabLst>
                <a:tab pos="179992" algn="l"/>
                <a:tab pos="359982" algn="l"/>
                <a:tab pos="575972" algn="l"/>
              </a:tabLst>
              <a:defRPr kern="600" spc="40" baseline="0"/>
            </a:lvl2pPr>
            <a:lvl3pPr>
              <a:defRPr b="0">
                <a:solidFill>
                  <a:schemeClr val="tx1"/>
                </a:solidFill>
              </a:defRPr>
            </a:lvl3pPr>
            <a:lvl4pPr>
              <a:defRPr b="1" kern="600" spc="40" baseline="0">
                <a:solidFill>
                  <a:schemeClr val="tx2"/>
                </a:solidFill>
              </a:defRPr>
            </a:lvl4pPr>
            <a:lvl5pPr>
              <a:lnSpc>
                <a:spcPts val="2300"/>
              </a:lnSpc>
              <a:defRPr kern="600" spc="40" baseline="0"/>
            </a:lvl5pPr>
            <a:lvl7pPr>
              <a:defRPr/>
            </a:lvl7pPr>
            <a:lvl8pPr>
              <a:defRPr spc="120" baseline="0"/>
            </a:lvl8pPr>
            <a:lvl9pPr>
              <a:defRPr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3D30B0A-E5C0-40E4-B75F-82DADA381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3197" y="6453188"/>
            <a:ext cx="4860608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r">
              <a:tabLst/>
              <a:defRPr sz="600" kern="600" cap="none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0" name="Foliennummernplatzhalter 18"/>
          <p:cNvSpPr>
            <a:spLocks noGrp="1"/>
          </p:cNvSpPr>
          <p:nvPr>
            <p:ph type="sldNum" sz="quarter" idx="4"/>
          </p:nvPr>
        </p:nvSpPr>
        <p:spPr>
          <a:xfrm>
            <a:off x="8130797" y="6453188"/>
            <a:ext cx="302400" cy="180000"/>
          </a:xfrm>
          <a:prstGeom prst="rect">
            <a:avLst/>
          </a:prstGeom>
        </p:spPr>
        <p:txBody>
          <a:bodyPr vert="horz" lIns="0" tIns="0" rIns="72000" bIns="0" rtlCol="0" anchor="b"/>
          <a:lstStyle>
            <a:lvl1pPr algn="r">
              <a:defRPr sz="60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56047-74D1-42A3-B253-A6AF271E6BB3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Datumsplatzhalter 7"/>
          <p:cNvSpPr txBox="1">
            <a:spLocks/>
          </p:cNvSpPr>
          <p:nvPr/>
        </p:nvSpPr>
        <p:spPr>
          <a:xfrm>
            <a:off x="7607436" y="6453188"/>
            <a:ext cx="34289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600" b="0" kern="600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smtClean="0"/>
              <a:t>|</a:t>
            </a:r>
            <a:endParaRPr lang="en-US" sz="600"/>
          </a:p>
        </p:txBody>
      </p:sp>
      <p:sp>
        <p:nvSpPr>
          <p:cNvPr id="12" name="Datumsplatzhalter 7"/>
          <p:cNvSpPr>
            <a:spLocks noGrp="1"/>
          </p:cNvSpPr>
          <p:nvPr>
            <p:ph type="dt" sz="half" idx="2"/>
          </p:nvPr>
        </p:nvSpPr>
        <p:spPr>
          <a:xfrm>
            <a:off x="7655244" y="6453188"/>
            <a:ext cx="416591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b="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3" name="Datumsplatzhalter 7"/>
          <p:cNvSpPr txBox="1">
            <a:spLocks/>
          </p:cNvSpPr>
          <p:nvPr/>
        </p:nvSpPr>
        <p:spPr>
          <a:xfrm>
            <a:off x="7607436" y="6453188"/>
            <a:ext cx="34289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600" b="0" kern="600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smtClean="0"/>
              <a:t>|</a:t>
            </a:r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3729683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E3E053EA-A9E0-4FC3-87BC-5CADB14D4D0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457916071"/>
              </p:ext>
            </p:extLst>
          </p:nvPr>
        </p:nvGraphicFramePr>
        <p:xfrm>
          <a:off x="1193" y="1588"/>
          <a:ext cx="1191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8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E3E053EA-A9E0-4FC3-87BC-5CADB14D4D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3" y="1588"/>
                        <a:ext cx="1191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336F15A-9D0F-40C1-A205-2471F1ECE4E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" y="0"/>
            <a:ext cx="119063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0804" y="1648854"/>
            <a:ext cx="7722393" cy="4759146"/>
          </a:xfrm>
        </p:spPr>
        <p:txBody>
          <a:bodyPr numCol="1" spcCol="540000"/>
          <a:lstStyle>
            <a:lvl3pPr>
              <a:defRPr b="0">
                <a:solidFill>
                  <a:schemeClr val="tx1"/>
                </a:solidFill>
              </a:defRPr>
            </a:lvl3pPr>
            <a:lvl4pPr>
              <a:defRPr b="1">
                <a:solidFill>
                  <a:schemeClr val="tx2"/>
                </a:solidFill>
              </a:defRPr>
            </a:lvl4pPr>
            <a:lvl8pPr>
              <a:defRPr spc="120" baseline="0"/>
            </a:lvl8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207ED94-DB68-4986-A95E-F302E26D3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3197" y="6453188"/>
            <a:ext cx="4860608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r">
              <a:tabLst/>
              <a:defRPr sz="600" kern="600" cap="none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0" name="Foliennummernplatzhalter 18"/>
          <p:cNvSpPr>
            <a:spLocks noGrp="1"/>
          </p:cNvSpPr>
          <p:nvPr>
            <p:ph type="sldNum" sz="quarter" idx="4"/>
          </p:nvPr>
        </p:nvSpPr>
        <p:spPr>
          <a:xfrm>
            <a:off x="8130797" y="6453188"/>
            <a:ext cx="302400" cy="180000"/>
          </a:xfrm>
          <a:prstGeom prst="rect">
            <a:avLst/>
          </a:prstGeom>
        </p:spPr>
        <p:txBody>
          <a:bodyPr vert="horz" lIns="0" tIns="0" rIns="72000" bIns="0" rtlCol="0" anchor="b"/>
          <a:lstStyle>
            <a:lvl1pPr algn="r">
              <a:defRPr sz="60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56047-74D1-42A3-B253-A6AF271E6BB3}" type="slidenum">
              <a:rPr lang="de-DE" smtClean="0"/>
              <a:t>‹#›</a:t>
            </a:fld>
            <a:endParaRPr lang="de-DE"/>
          </a:p>
        </p:txBody>
      </p:sp>
      <p:sp>
        <p:nvSpPr>
          <p:cNvPr id="11" name="Datumsplatzhalter 7"/>
          <p:cNvSpPr txBox="1">
            <a:spLocks/>
          </p:cNvSpPr>
          <p:nvPr/>
        </p:nvSpPr>
        <p:spPr>
          <a:xfrm>
            <a:off x="7607436" y="6453188"/>
            <a:ext cx="34289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600" b="0" kern="600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smtClean="0"/>
              <a:t>|</a:t>
            </a:r>
            <a:endParaRPr lang="en-US" sz="600"/>
          </a:p>
        </p:txBody>
      </p:sp>
      <p:sp>
        <p:nvSpPr>
          <p:cNvPr id="12" name="Datumsplatzhalter 7"/>
          <p:cNvSpPr>
            <a:spLocks noGrp="1"/>
          </p:cNvSpPr>
          <p:nvPr>
            <p:ph type="dt" sz="half" idx="2"/>
          </p:nvPr>
        </p:nvSpPr>
        <p:spPr>
          <a:xfrm>
            <a:off x="7655244" y="6453188"/>
            <a:ext cx="416591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b="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3" name="Datumsplatzhalter 7"/>
          <p:cNvSpPr txBox="1">
            <a:spLocks/>
          </p:cNvSpPr>
          <p:nvPr/>
        </p:nvSpPr>
        <p:spPr>
          <a:xfrm>
            <a:off x="7607436" y="6453188"/>
            <a:ext cx="34289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600" b="0" kern="600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smtClean="0"/>
              <a:t>|</a:t>
            </a:r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7112247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E3E053EA-A9E0-4FC3-87BC-5CADB14D4D06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13098829"/>
              </p:ext>
            </p:extLst>
          </p:nvPr>
        </p:nvGraphicFramePr>
        <p:xfrm>
          <a:off x="1193" y="1588"/>
          <a:ext cx="1191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836" name="think-cell Folie" r:id="rId5" imgW="384" imgH="385" progId="TCLayout.ActiveDocument.1">
                  <p:embed/>
                </p:oleObj>
              </mc:Choice>
              <mc:Fallback>
                <p:oleObj name="think-cell Folie" r:id="rId5" imgW="384" imgH="385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E3E053EA-A9E0-4FC3-87BC-5CADB14D4D0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93" y="1588"/>
                        <a:ext cx="1191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 hidden="1">
            <a:extLst>
              <a:ext uri="{FF2B5EF4-FFF2-40B4-BE49-F238E27FC236}">
                <a16:creationId xmlns:a16="http://schemas.microsoft.com/office/drawing/2014/main" id="{0336F15A-9D0F-40C1-A205-2471F1ECE4E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2" y="0"/>
            <a:ext cx="119063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en-US" sz="2300" b="1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F207ED94-DB68-4986-A95E-F302E26D3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3197" y="6453188"/>
            <a:ext cx="4860608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r">
              <a:tabLst/>
              <a:defRPr sz="600" kern="600" cap="none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8" name="Datumsplatzhalter 7"/>
          <p:cNvSpPr txBox="1">
            <a:spLocks/>
          </p:cNvSpPr>
          <p:nvPr/>
        </p:nvSpPr>
        <p:spPr>
          <a:xfrm>
            <a:off x="7607436" y="6453188"/>
            <a:ext cx="34289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600" b="0" kern="600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smtClean="0"/>
              <a:t>|</a:t>
            </a:r>
            <a:endParaRPr lang="en-US" sz="600"/>
          </a:p>
        </p:txBody>
      </p:sp>
      <p:sp>
        <p:nvSpPr>
          <p:cNvPr id="10" name="Datumsplatzhalter 7"/>
          <p:cNvSpPr>
            <a:spLocks noGrp="1"/>
          </p:cNvSpPr>
          <p:nvPr>
            <p:ph type="dt" sz="half" idx="2"/>
          </p:nvPr>
        </p:nvSpPr>
        <p:spPr>
          <a:xfrm>
            <a:off x="7655244" y="6453188"/>
            <a:ext cx="416591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b="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1" name="Foliennummernplatzhalter 18"/>
          <p:cNvSpPr>
            <a:spLocks noGrp="1"/>
          </p:cNvSpPr>
          <p:nvPr>
            <p:ph type="sldNum" sz="quarter" idx="4"/>
          </p:nvPr>
        </p:nvSpPr>
        <p:spPr>
          <a:xfrm>
            <a:off x="8130797" y="6453188"/>
            <a:ext cx="302400" cy="180000"/>
          </a:xfrm>
          <a:prstGeom prst="rect">
            <a:avLst/>
          </a:prstGeom>
        </p:spPr>
        <p:txBody>
          <a:bodyPr vert="horz" lIns="0" tIns="0" rIns="72000" bIns="0" rtlCol="0" anchor="b"/>
          <a:lstStyle>
            <a:lvl1pPr algn="r">
              <a:defRPr sz="60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56047-74D1-42A3-B253-A6AF271E6BB3}" type="slidenum">
              <a:rPr lang="de-DE" smtClean="0"/>
              <a:t>‹#›</a:t>
            </a:fld>
            <a:endParaRPr lang="de-DE"/>
          </a:p>
        </p:txBody>
      </p:sp>
      <p:sp>
        <p:nvSpPr>
          <p:cNvPr id="12" name="Datumsplatzhalter 7"/>
          <p:cNvSpPr txBox="1">
            <a:spLocks/>
          </p:cNvSpPr>
          <p:nvPr/>
        </p:nvSpPr>
        <p:spPr>
          <a:xfrm>
            <a:off x="7607436" y="6453188"/>
            <a:ext cx="34289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600" b="0" kern="600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smtClean="0"/>
              <a:t>|</a:t>
            </a:r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187030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ags" Target="../tags/tag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168"/>
          <a:stretch/>
        </p:blipFill>
        <p:spPr>
          <a:xfrm>
            <a:off x="7816174" y="64850"/>
            <a:ext cx="1263600" cy="627296"/>
          </a:xfrm>
          <a:prstGeom prst="rect">
            <a:avLst/>
          </a:prstGeom>
        </p:spPr>
      </p:pic>
      <p:graphicFrame>
        <p:nvGraphicFramePr>
          <p:cNvPr id="6" name="Object 5" hidden="1">
            <a:extLst>
              <a:ext uri="{FF2B5EF4-FFF2-40B4-BE49-F238E27FC236}">
                <a16:creationId xmlns:a16="http://schemas.microsoft.com/office/drawing/2014/main" id="{E3FBFD33-14B0-4B26-8D25-D9E05002D480}"/>
              </a:ext>
            </a:extLst>
          </p:cNvPr>
          <p:cNvGraphicFramePr>
            <a:graphicFrameLocks noChangeAspect="1"/>
          </p:cNvGraphicFramePr>
          <p:nvPr>
            <p:custDataLst>
              <p:tags r:id="rId11"/>
            </p:custDataLst>
            <p:extLst>
              <p:ext uri="{D42A27DB-BD31-4B8C-83A1-F6EECF244321}">
                <p14:modId xmlns:p14="http://schemas.microsoft.com/office/powerpoint/2010/main" val="3147965364"/>
              </p:ext>
            </p:extLst>
          </p:nvPr>
        </p:nvGraphicFramePr>
        <p:xfrm>
          <a:off x="1193" y="1588"/>
          <a:ext cx="1191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1" name="think-cell Folie" r:id="rId14" imgW="384" imgH="385" progId="TCLayout.ActiveDocument.1">
                  <p:embed/>
                </p:oleObj>
              </mc:Choice>
              <mc:Fallback>
                <p:oleObj name="think-cell Folie" r:id="rId14" imgW="384" imgH="385" progId="TCLayout.ActiveDocument.1">
                  <p:embed/>
                  <p:pic>
                    <p:nvPicPr>
                      <p:cNvPr id="6" name="Object 5" hidden="1">
                        <a:extLst>
                          <a:ext uri="{FF2B5EF4-FFF2-40B4-BE49-F238E27FC236}">
                            <a16:creationId xmlns:a16="http://schemas.microsoft.com/office/drawing/2014/main" id="{E3FBFD33-14B0-4B26-8D25-D9E05002D48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193" y="1588"/>
                        <a:ext cx="1191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 hidden="1">
            <a:extLst>
              <a:ext uri="{FF2B5EF4-FFF2-40B4-BE49-F238E27FC236}">
                <a16:creationId xmlns:a16="http://schemas.microsoft.com/office/drawing/2014/main" id="{658354E6-9E0E-44B9-83E8-1963A1EC88F1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2" y="0"/>
            <a:ext cx="119063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numCol="1" spcCol="0" rtlCol="0" anchor="ctr" anchorCtr="0">
            <a:noAutofit/>
          </a:bodyPr>
          <a:lstStyle/>
          <a:p>
            <a:pPr marL="0" lvl="0" indent="0" algn="ctr"/>
            <a:endParaRPr lang="de-DE" sz="2300" b="1" i="0" baseline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10804" y="91313"/>
            <a:ext cx="7105370" cy="95670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Headline Arial </a:t>
            </a:r>
            <a:r>
              <a:rPr lang="de-DE" dirty="0" err="1"/>
              <a:t>MPG_green_dark</a:t>
            </a:r>
            <a:r>
              <a:rPr lang="de-DE" dirty="0"/>
              <a:t>, 23 </a:t>
            </a:r>
            <a:r>
              <a:rPr lang="de-DE" dirty="0" err="1"/>
              <a:t>pt</a:t>
            </a:r>
            <a:r>
              <a:rPr lang="de-DE" dirty="0"/>
              <a:t>, ZAB 26 </a:t>
            </a:r>
            <a:r>
              <a:rPr lang="de-DE" dirty="0" err="1"/>
              <a:t>pt</a:t>
            </a:r>
            <a:r>
              <a:rPr lang="de-DE" dirty="0"/>
              <a:t>, gesperrt 1,4 </a:t>
            </a:r>
            <a:r>
              <a:rPr lang="de-DE" dirty="0" err="1"/>
              <a:t>pt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0804" y="1074480"/>
            <a:ext cx="7722393" cy="53422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r>
              <a:rPr lang="de-DE" dirty="0"/>
              <a:t>Ebene 1: Headlines</a:t>
            </a:r>
          </a:p>
          <a:p>
            <a:pPr lvl="1"/>
            <a:r>
              <a:rPr lang="de-DE" dirty="0"/>
              <a:t>Ebene 2: Fließtext</a:t>
            </a:r>
          </a:p>
          <a:p>
            <a:pPr lvl="3"/>
            <a:r>
              <a:rPr lang="de-DE" dirty="0"/>
              <a:t>Ebene 3: Stichpunkte</a:t>
            </a:r>
          </a:p>
          <a:p>
            <a:pPr lvl="2"/>
            <a:r>
              <a:rPr lang="de-DE" dirty="0"/>
              <a:t>Ebene 4: Stichpunkte hervorgehoben</a:t>
            </a:r>
          </a:p>
          <a:p>
            <a:pPr lvl="4"/>
            <a:r>
              <a:rPr lang="de-DE" dirty="0"/>
              <a:t>Ebene 5: Stichpunkte eingerückt</a:t>
            </a:r>
          </a:p>
          <a:p>
            <a:pPr lvl="5"/>
            <a:r>
              <a:rPr lang="de-DE" dirty="0"/>
              <a:t>Ebene 6: Stichpunkte weiter eingerückt</a:t>
            </a:r>
          </a:p>
          <a:p>
            <a:pPr lvl="6"/>
            <a:r>
              <a:rPr lang="de-DE" dirty="0"/>
              <a:t>Ebene 7: Zusatzinfo</a:t>
            </a:r>
          </a:p>
          <a:p>
            <a:pPr lvl="7"/>
            <a:r>
              <a:rPr lang="de-DE" dirty="0"/>
              <a:t>Ebene 8: Bildunterschrift</a:t>
            </a:r>
          </a:p>
        </p:txBody>
      </p:sp>
      <p:sp>
        <p:nvSpPr>
          <p:cNvPr id="11" name="Footer Placeholder 4"/>
          <p:cNvSpPr txBox="1">
            <a:spLocks/>
          </p:cNvSpPr>
          <p:nvPr/>
        </p:nvSpPr>
        <p:spPr>
          <a:xfrm>
            <a:off x="710807" y="6453188"/>
            <a:ext cx="2012393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rm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600" kern="600" cap="all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tabLst>
                <a:tab pos="9775337" algn="r"/>
                <a:tab pos="10226163" algn="r"/>
              </a:tabLst>
            </a:pPr>
            <a:r>
              <a:rPr lang="de-DE" sz="600" smtClean="0"/>
              <a:t>Max Planck Society | Semiconductor Laboratory</a:t>
            </a:r>
            <a:endParaRPr lang="de-DE" sz="60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23197" y="6453188"/>
            <a:ext cx="4860608" cy="18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r">
              <a:tabLst/>
              <a:defRPr sz="600" kern="600" cap="none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2"/>
          </p:nvPr>
        </p:nvSpPr>
        <p:spPr>
          <a:xfrm>
            <a:off x="7655244" y="6453188"/>
            <a:ext cx="416591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b="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9" name="Foliennummernplatzhalter 18"/>
          <p:cNvSpPr>
            <a:spLocks noGrp="1"/>
          </p:cNvSpPr>
          <p:nvPr>
            <p:ph type="sldNum" sz="quarter" idx="4"/>
          </p:nvPr>
        </p:nvSpPr>
        <p:spPr>
          <a:xfrm>
            <a:off x="8130797" y="6453188"/>
            <a:ext cx="302400" cy="180000"/>
          </a:xfrm>
          <a:prstGeom prst="rect">
            <a:avLst/>
          </a:prstGeom>
        </p:spPr>
        <p:txBody>
          <a:bodyPr vert="horz" lIns="0" tIns="0" rIns="72000" bIns="0" rtlCol="0" anchor="b"/>
          <a:lstStyle>
            <a:lvl1pPr algn="r">
              <a:defRPr sz="600" kern="600" spc="91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956047-74D1-42A3-B253-A6AF271E6BB3}" type="slidenum">
              <a:rPr lang="de-DE" smtClean="0"/>
              <a:t>‹#›</a:t>
            </a:fld>
            <a:endParaRPr lang="de-DE"/>
          </a:p>
        </p:txBody>
      </p:sp>
      <p:sp>
        <p:nvSpPr>
          <p:cNvPr id="13" name="Datumsplatzhalter 7"/>
          <p:cNvSpPr txBox="1">
            <a:spLocks/>
          </p:cNvSpPr>
          <p:nvPr/>
        </p:nvSpPr>
        <p:spPr>
          <a:xfrm>
            <a:off x="7607436" y="6453188"/>
            <a:ext cx="34289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600" b="0" kern="600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smtClean="0"/>
              <a:t>|</a:t>
            </a:r>
            <a:endParaRPr lang="en-US" sz="600"/>
          </a:p>
        </p:txBody>
      </p:sp>
      <p:sp>
        <p:nvSpPr>
          <p:cNvPr id="15" name="Datumsplatzhalter 7"/>
          <p:cNvSpPr txBox="1">
            <a:spLocks/>
          </p:cNvSpPr>
          <p:nvPr/>
        </p:nvSpPr>
        <p:spPr>
          <a:xfrm>
            <a:off x="7607436" y="6453188"/>
            <a:ext cx="34289" cy="180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defPPr>
              <a:defRPr lang="en-US"/>
            </a:defPPr>
            <a:lvl1pPr marL="0" algn="l" defTabSz="457200" rtl="0" eaLnBrk="1" latinLnBrk="0" hangingPunct="1">
              <a:defRPr sz="600" b="0" kern="600" spc="9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600" smtClean="0"/>
              <a:t>|</a:t>
            </a:r>
            <a:endParaRPr lang="en-US" sz="600"/>
          </a:p>
        </p:txBody>
      </p:sp>
    </p:spTree>
    <p:extLst>
      <p:ext uri="{BB962C8B-B14F-4D97-AF65-F5344CB8AC3E}">
        <p14:creationId xmlns:p14="http://schemas.microsoft.com/office/powerpoint/2010/main" val="745989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8" r:id="rId5"/>
    <p:sldLayoutId id="2147483669" r:id="rId6"/>
    <p:sldLayoutId id="2147483670" r:id="rId7"/>
    <p:sldLayoutId id="2147483684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914354" rtl="0" eaLnBrk="1" latinLnBrk="0" hangingPunct="1">
        <a:lnSpc>
          <a:spcPts val="2600"/>
        </a:lnSpc>
        <a:spcBef>
          <a:spcPct val="0"/>
        </a:spcBef>
        <a:spcAft>
          <a:spcPts val="1800"/>
        </a:spcAft>
        <a:buNone/>
        <a:defRPr sz="2300" b="1" kern="600" cap="all" spc="14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354" rtl="0" eaLnBrk="1" fontAlgn="auto" latinLnBrk="0" hangingPunct="1">
        <a:lnSpc>
          <a:spcPts val="23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1600" b="1" i="0" kern="600" spc="40" baseline="0">
          <a:solidFill>
            <a:schemeClr val="tx2"/>
          </a:solidFill>
          <a:latin typeface="+mn-lt"/>
          <a:ea typeface="+mn-ea"/>
          <a:cs typeface="+mn-cs"/>
        </a:defRPr>
      </a:lvl1pPr>
      <a:lvl2pPr marL="0" indent="0" algn="l" defTabSz="914354" rtl="0" eaLnBrk="1" latinLnBrk="0" hangingPunct="1">
        <a:lnSpc>
          <a:spcPts val="2300"/>
        </a:lnSpc>
        <a:spcBef>
          <a:spcPts val="1151"/>
        </a:spcBef>
        <a:spcAft>
          <a:spcPts val="0"/>
        </a:spcAft>
        <a:buFont typeface="Arial" panose="020B0604020202020204" pitchFamily="34" charset="0"/>
        <a:buNone/>
        <a:defRPr sz="1600" kern="600" spc="40" baseline="0">
          <a:solidFill>
            <a:schemeClr val="tx1"/>
          </a:solidFill>
          <a:latin typeface="+mn-lt"/>
          <a:ea typeface="+mn-ea"/>
          <a:cs typeface="+mn-cs"/>
        </a:defRPr>
      </a:lvl2pPr>
      <a:lvl3pPr marL="179380" indent="-179380" algn="l" defTabSz="914354" rtl="0" eaLnBrk="1" latinLnBrk="0" hangingPunct="1">
        <a:lnSpc>
          <a:spcPts val="2300"/>
        </a:lnSpc>
        <a:spcBef>
          <a:spcPts val="1151"/>
        </a:spcBef>
        <a:buFont typeface="Arial" panose="020B0604020202020204" pitchFamily="34" charset="0"/>
        <a:buChar char="•"/>
        <a:defRPr sz="1600" b="1" kern="400" spc="40" baseline="0">
          <a:solidFill>
            <a:schemeClr val="tx2"/>
          </a:solidFill>
          <a:latin typeface="+mn-lt"/>
          <a:ea typeface="+mn-ea"/>
          <a:cs typeface="+mn-cs"/>
        </a:defRPr>
      </a:lvl3pPr>
      <a:lvl4pPr marL="179380" indent="-179380" algn="l" defTabSz="914354" rtl="0" eaLnBrk="1" latinLnBrk="0" hangingPunct="1">
        <a:lnSpc>
          <a:spcPts val="2300"/>
        </a:lnSpc>
        <a:spcBef>
          <a:spcPts val="1151"/>
        </a:spcBef>
        <a:buFont typeface="Arial" panose="020B0604020202020204" pitchFamily="34" charset="0"/>
        <a:buChar char="•"/>
        <a:defRPr sz="1600" kern="600" spc="40" baseline="0">
          <a:solidFill>
            <a:schemeClr val="tx1"/>
          </a:solidFill>
          <a:latin typeface="+mn-lt"/>
          <a:ea typeface="+mn-ea"/>
          <a:cs typeface="+mn-cs"/>
        </a:defRPr>
      </a:lvl4pPr>
      <a:lvl5pPr marL="357170" indent="-179380" algn="l" defTabSz="914354" rtl="0" eaLnBrk="1" latinLnBrk="0" hangingPunct="1">
        <a:lnSpc>
          <a:spcPts val="2300"/>
        </a:lnSpc>
        <a:spcBef>
          <a:spcPts val="525"/>
        </a:spcBef>
        <a:buFont typeface="Arial" panose="020B0604020202020204" pitchFamily="34" charset="0"/>
        <a:buChar char="•"/>
        <a:defRPr sz="1600" kern="600" spc="40" baseline="0">
          <a:solidFill>
            <a:schemeClr val="tx1"/>
          </a:solidFill>
          <a:latin typeface="+mn-lt"/>
          <a:ea typeface="+mn-ea"/>
          <a:cs typeface="+mn-cs"/>
        </a:defRPr>
      </a:lvl5pPr>
      <a:lvl6pPr marL="645719" indent="-285737" algn="l" defTabSz="914354" rtl="0" eaLnBrk="1" latinLnBrk="0" hangingPunct="1">
        <a:lnSpc>
          <a:spcPts val="2300"/>
        </a:lnSpc>
        <a:spcBef>
          <a:spcPts val="0"/>
        </a:spcBef>
        <a:spcAft>
          <a:spcPts val="0"/>
        </a:spcAft>
        <a:buClr>
          <a:schemeClr val="tx1"/>
        </a:buClr>
        <a:buSzPct val="110000"/>
        <a:buFont typeface="Symbol" panose="05050102010706020507" pitchFamily="18" charset="2"/>
        <a:buChar char=""/>
        <a:defRPr sz="1600" b="0" i="0" kern="600" spc="40" baseline="0">
          <a:solidFill>
            <a:schemeClr val="tx1"/>
          </a:solidFill>
          <a:latin typeface="+mn-lt"/>
          <a:ea typeface="+mn-ea"/>
          <a:cs typeface="+mn-cs"/>
        </a:defRPr>
      </a:lvl6pPr>
      <a:lvl7pPr marL="0" indent="215889" algn="l" defTabSz="914354" rtl="0" eaLnBrk="1" latinLnBrk="0" hangingPunct="1">
        <a:lnSpc>
          <a:spcPts val="2300"/>
        </a:lnSpc>
        <a:spcBef>
          <a:spcPts val="525"/>
        </a:spcBef>
        <a:spcAft>
          <a:spcPts val="0"/>
        </a:spcAft>
        <a:buClr>
          <a:schemeClr val="tx2"/>
        </a:buClr>
        <a:buFont typeface="Wingdings 3" panose="05040102010807070707" pitchFamily="18" charset="2"/>
        <a:buChar char=""/>
        <a:defRPr sz="1300" b="0" i="1" kern="600" spc="40" baseline="0">
          <a:solidFill>
            <a:schemeClr val="tx2"/>
          </a:solidFill>
          <a:latin typeface="+mn-lt"/>
          <a:ea typeface="+mn-ea"/>
          <a:cs typeface="+mn-cs"/>
        </a:defRPr>
      </a:lvl7pPr>
      <a:lvl8pPr marL="0" indent="0" algn="l" defTabSz="914354" rtl="0" eaLnBrk="1" latinLnBrk="0" hangingPunct="1">
        <a:lnSpc>
          <a:spcPts val="1100"/>
        </a:lnSpc>
        <a:spcBef>
          <a:spcPts val="525"/>
        </a:spcBef>
        <a:spcAft>
          <a:spcPts val="0"/>
        </a:spcAft>
        <a:buSzPct val="110000"/>
        <a:buFont typeface=".SF NS Symbols Regular"/>
        <a:buNone/>
        <a:defRPr sz="800" b="0" i="1" kern="600" spc="120" baseline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8pPr>
      <a:lvl9pPr marL="0" indent="0" algn="l" defTabSz="914354" rtl="0" eaLnBrk="1" latinLnBrk="0" hangingPunct="1">
        <a:lnSpc>
          <a:spcPts val="1100"/>
        </a:lnSpc>
        <a:spcBef>
          <a:spcPts val="525"/>
        </a:spcBef>
        <a:buFont typeface="Arial" panose="020B0604020202020204" pitchFamily="34" charset="0"/>
        <a:buNone/>
        <a:defRPr sz="800" b="0" i="1" kern="600" spc="120" baseline="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48" userDrawn="1">
          <p15:clr>
            <a:srgbClr val="F26B43"/>
          </p15:clr>
        </p15:guide>
        <p15:guide id="2" orient="horz" pos="1321" userDrawn="1">
          <p15:clr>
            <a:srgbClr val="F26B43"/>
          </p15:clr>
        </p15:guide>
        <p15:guide id="3" pos="5312" userDrawn="1">
          <p15:clr>
            <a:srgbClr val="F26B43"/>
          </p15:clr>
        </p15:guide>
        <p15:guide id="4" orient="horz" pos="4042" userDrawn="1">
          <p15:clr>
            <a:srgbClr val="F26B43"/>
          </p15:clr>
        </p15:guide>
        <p15:guide id="5" pos="362" userDrawn="1">
          <p15:clr>
            <a:srgbClr val="F26B43"/>
          </p15:clr>
        </p15:guide>
        <p15:guide id="6" orient="horz" pos="436" userDrawn="1">
          <p15:clr>
            <a:srgbClr val="F26B43"/>
          </p15:clr>
        </p15:guide>
        <p15:guide id="7" orient="horz" pos="4065" userDrawn="1">
          <p15:clr>
            <a:srgbClr val="F26B43"/>
          </p15:clr>
        </p15:guide>
        <p15:guide id="8" orient="horz" pos="4178" userDrawn="1">
          <p15:clr>
            <a:srgbClr val="F26B43"/>
          </p15:clr>
        </p15:guide>
        <p15:guide id="9" pos="125" userDrawn="1">
          <p15:clr>
            <a:srgbClr val="F26B43"/>
          </p15:clr>
        </p15:guide>
        <p15:guide id="10" pos="563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0.png"/><Relationship Id="rId5" Type="http://schemas.openxmlformats.org/officeDocument/2006/relationships/image" Target="../media/image37.jpg"/><Relationship Id="rId4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8.tif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912534" y="2196000"/>
            <a:ext cx="5291668" cy="2160000"/>
          </a:xfrm>
        </p:spPr>
        <p:txBody>
          <a:bodyPr/>
          <a:lstStyle/>
          <a:p>
            <a:r>
              <a:rPr lang="en-US" dirty="0"/>
              <a:t>MARTHA </a:t>
            </a:r>
            <a:r>
              <a:rPr lang="en-US" dirty="0" smtClean="0"/>
              <a:t>- </a:t>
            </a:r>
            <a:r>
              <a:rPr lang="en-US" sz="1500" dirty="0"/>
              <a:t>Monolithic Array of Reach </a:t>
            </a:r>
            <a:r>
              <a:rPr lang="en-US" sz="1500" dirty="0" smtClean="0"/>
              <a:t>Through </a:t>
            </a:r>
            <a:r>
              <a:rPr lang="en-US" sz="1500" dirty="0"/>
              <a:t>Avalanche </a:t>
            </a:r>
            <a:r>
              <a:rPr lang="en-US" sz="1500" dirty="0" smtClean="0"/>
              <a:t>photo Diodes</a:t>
            </a:r>
            <a:endParaRPr lang="en-US" sz="1500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999067" y="3692399"/>
            <a:ext cx="4941058" cy="2160000"/>
          </a:xfrm>
        </p:spPr>
        <p:txBody>
          <a:bodyPr/>
          <a:lstStyle/>
          <a:p>
            <a:r>
              <a:rPr lang="en-GB" sz="1800" kern="0" dirty="0"/>
              <a:t>R. Richter, </a:t>
            </a:r>
            <a:r>
              <a:rPr lang="en-GB" sz="1800" u="sng" kern="0" dirty="0"/>
              <a:t>A. </a:t>
            </a:r>
            <a:r>
              <a:rPr lang="en-GB" sz="1800" u="sng" kern="0" dirty="0" err="1"/>
              <a:t>Bähr</a:t>
            </a:r>
            <a:r>
              <a:rPr lang="en-GB" sz="1800" kern="0" dirty="0"/>
              <a:t>, J. </a:t>
            </a:r>
            <a:r>
              <a:rPr lang="en-GB" sz="1800" kern="0" dirty="0" err="1"/>
              <a:t>Damore</a:t>
            </a:r>
            <a:r>
              <a:rPr lang="en-GB" sz="1800" kern="0" dirty="0"/>
              <a:t>, </a:t>
            </a:r>
            <a:r>
              <a:rPr lang="en-GB" sz="1800" kern="0" dirty="0" smtClean="0"/>
              <a:t/>
            </a:r>
            <a:br>
              <a:rPr lang="en-GB" sz="1800" kern="0" dirty="0" smtClean="0"/>
            </a:br>
            <a:r>
              <a:rPr lang="en-GB" sz="1800" kern="0" dirty="0" smtClean="0"/>
              <a:t>Ch</a:t>
            </a:r>
            <a:r>
              <a:rPr lang="en-GB" sz="1800" kern="0" dirty="0"/>
              <a:t>. </a:t>
            </a:r>
            <a:r>
              <a:rPr lang="en-GB" sz="1800" kern="0" dirty="0" err="1"/>
              <a:t>Koffmane</a:t>
            </a:r>
            <a:r>
              <a:rPr lang="en-GB" sz="1800" kern="0" dirty="0"/>
              <a:t>, R. Lehmann, </a:t>
            </a:r>
            <a:r>
              <a:rPr lang="en-GB" sz="1800" kern="0" dirty="0" smtClean="0"/>
              <a:t/>
            </a:r>
            <a:br>
              <a:rPr lang="en-GB" sz="1800" kern="0" dirty="0" smtClean="0"/>
            </a:br>
            <a:r>
              <a:rPr lang="en-GB" sz="1800" kern="0" dirty="0" smtClean="0"/>
              <a:t>J</a:t>
            </a:r>
            <a:r>
              <a:rPr lang="en-GB" sz="1800" kern="0" dirty="0"/>
              <a:t>. </a:t>
            </a:r>
            <a:r>
              <a:rPr lang="en-GB" sz="1800" kern="0" dirty="0" err="1"/>
              <a:t>Ninkovic</a:t>
            </a:r>
            <a:r>
              <a:rPr lang="en-GB" sz="1800" kern="0" dirty="0"/>
              <a:t>, G. Schaller, </a:t>
            </a:r>
            <a:r>
              <a:rPr lang="en-GB" sz="1800" kern="0" dirty="0" smtClean="0"/>
              <a:t/>
            </a:r>
            <a:br>
              <a:rPr lang="en-GB" sz="1800" kern="0" dirty="0" smtClean="0"/>
            </a:br>
            <a:r>
              <a:rPr lang="en-GB" sz="1800" kern="0" dirty="0" smtClean="0"/>
              <a:t>M</a:t>
            </a:r>
            <a:r>
              <a:rPr lang="en-GB" sz="1800" kern="0" dirty="0"/>
              <a:t>. </a:t>
            </a:r>
            <a:r>
              <a:rPr lang="en-GB" sz="1800" kern="0" dirty="0" err="1"/>
              <a:t>Schnecke</a:t>
            </a:r>
            <a:r>
              <a:rPr lang="en-GB" sz="1800" kern="0" dirty="0"/>
              <a:t>, F. </a:t>
            </a:r>
            <a:r>
              <a:rPr lang="en-GB" sz="1800" kern="0" dirty="0" err="1"/>
              <a:t>Schopper</a:t>
            </a:r>
            <a:r>
              <a:rPr lang="en-GB" sz="1800" kern="0" dirty="0"/>
              <a:t>, J. </a:t>
            </a:r>
            <a:r>
              <a:rPr lang="en-GB" sz="1800" kern="0" dirty="0" err="1"/>
              <a:t>Treis</a:t>
            </a:r>
            <a:endParaRPr lang="en-GB" sz="1800" kern="0" dirty="0"/>
          </a:p>
        </p:txBody>
      </p:sp>
    </p:spTree>
    <p:extLst>
      <p:ext uri="{BB962C8B-B14F-4D97-AF65-F5344CB8AC3E}">
        <p14:creationId xmlns:p14="http://schemas.microsoft.com/office/powerpoint/2010/main" val="243404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2D </a:t>
            </a:r>
            <a:r>
              <a:rPr lang="de-DE" dirty="0" smtClean="0"/>
              <a:t>Simulation </a:t>
            </a:r>
            <a:br>
              <a:rPr lang="de-DE" dirty="0" smtClean="0"/>
            </a:br>
            <a:r>
              <a:rPr lang="de-DE" dirty="0" smtClean="0"/>
              <a:t>Edge </a:t>
            </a:r>
            <a:r>
              <a:rPr lang="de-DE" dirty="0"/>
              <a:t>Breakdown </a:t>
            </a:r>
            <a:r>
              <a:rPr lang="de-DE" dirty="0" smtClean="0"/>
              <a:t>Suppression</a:t>
            </a:r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10</a:t>
            </a:fld>
            <a:endParaRPr lang="de-DE"/>
          </a:p>
        </p:txBody>
      </p:sp>
      <p:sp>
        <p:nvSpPr>
          <p:cNvPr id="72" name="Textfeld 45"/>
          <p:cNvSpPr txBox="1"/>
          <p:nvPr/>
        </p:nvSpPr>
        <p:spPr>
          <a:xfrm>
            <a:off x="6285278" y="2469242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Tahoma" charset="0"/>
              </a:rPr>
              <a:t>p </a:t>
            </a:r>
            <a:r>
              <a:rPr lang="de-DE" sz="1200" kern="0" dirty="0" err="1">
                <a:solidFill>
                  <a:srgbClr val="000000"/>
                </a:solidFill>
                <a:latin typeface="Tahoma" charset="0"/>
              </a:rPr>
              <a:t>multiplication</a:t>
            </a:r>
            <a:r>
              <a:rPr lang="de-DE" sz="12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200" kern="0" dirty="0" err="1" smtClean="0">
                <a:solidFill>
                  <a:srgbClr val="000000"/>
                </a:solidFill>
                <a:latin typeface="Tahoma" charset="0"/>
              </a:rPr>
              <a:t>layer</a:t>
            </a:r>
            <a:r>
              <a:rPr lang="de-DE" sz="1200" kern="0" dirty="0" smtClean="0">
                <a:solidFill>
                  <a:srgbClr val="000000"/>
                </a:solidFill>
                <a:latin typeface="Tahoma" charset="0"/>
              </a:rPr>
              <a:t> (ML)</a:t>
            </a:r>
            <a:endParaRPr lang="de-DE" sz="12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149" name="Rechteck 55"/>
          <p:cNvSpPr/>
          <p:nvPr/>
        </p:nvSpPr>
        <p:spPr bwMode="auto">
          <a:xfrm>
            <a:off x="5787497" y="2225259"/>
            <a:ext cx="2560320" cy="158496"/>
          </a:xfrm>
          <a:prstGeom prst="rect">
            <a:avLst/>
          </a:prstGeom>
          <a:solidFill>
            <a:srgbClr val="FF0000">
              <a:alpha val="30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5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400" kern="0" dirty="0">
              <a:solidFill>
                <a:srgbClr val="FF0000"/>
              </a:solidFill>
              <a:latin typeface="Tahoma" pitchFamily="34" charset="0"/>
            </a:endParaRPr>
          </a:p>
        </p:txBody>
      </p:sp>
      <p:grpSp>
        <p:nvGrpSpPr>
          <p:cNvPr id="46" name="Gruppieren 27"/>
          <p:cNvGrpSpPr/>
          <p:nvPr/>
        </p:nvGrpSpPr>
        <p:grpSpPr>
          <a:xfrm>
            <a:off x="5788454" y="2080622"/>
            <a:ext cx="2859024" cy="3942553"/>
            <a:chOff x="969264" y="1700784"/>
            <a:chExt cx="2859024" cy="3942553"/>
          </a:xfrm>
        </p:grpSpPr>
        <p:sp>
          <p:nvSpPr>
            <p:cNvPr id="47" name="Rechteck 30"/>
            <p:cNvSpPr/>
            <p:nvPr/>
          </p:nvSpPr>
          <p:spPr bwMode="auto">
            <a:xfrm>
              <a:off x="969264" y="1994658"/>
              <a:ext cx="2560320" cy="614430"/>
            </a:xfrm>
            <a:prstGeom prst="rect">
              <a:avLst/>
            </a:prstGeom>
            <a:solidFill>
              <a:srgbClr val="00B0F0">
                <a:alpha val="23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53" name="Rechteck 32"/>
            <p:cNvSpPr/>
            <p:nvPr/>
          </p:nvSpPr>
          <p:spPr bwMode="auto">
            <a:xfrm>
              <a:off x="969264" y="1700784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8" name="Rechteck 35"/>
            <p:cNvSpPr/>
            <p:nvPr/>
          </p:nvSpPr>
          <p:spPr bwMode="auto">
            <a:xfrm>
              <a:off x="969264" y="1700784"/>
              <a:ext cx="2560320" cy="3212592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70" name="Rechteck 41"/>
            <p:cNvSpPr/>
            <p:nvPr/>
          </p:nvSpPr>
          <p:spPr bwMode="auto">
            <a:xfrm>
              <a:off x="969264" y="4791456"/>
              <a:ext cx="2560320" cy="121920"/>
            </a:xfrm>
            <a:prstGeom prst="rect">
              <a:avLst/>
            </a:prstGeom>
            <a:solidFill>
              <a:srgbClr val="00B0F0">
                <a:alpha val="97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71" name="Textfeld 42"/>
            <p:cNvSpPr txBox="1"/>
            <p:nvPr/>
          </p:nvSpPr>
          <p:spPr>
            <a:xfrm>
              <a:off x="1267968" y="4728937"/>
              <a:ext cx="256032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p+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cathode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</p:grpSp>
      <p:sp>
        <p:nvSpPr>
          <p:cNvPr id="73" name="Textfeld 46"/>
          <p:cNvSpPr txBox="1"/>
          <p:nvPr/>
        </p:nvSpPr>
        <p:spPr>
          <a:xfrm>
            <a:off x="6612938" y="3897230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p-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drift</a:t>
            </a: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region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74" name="Rechteck 32"/>
          <p:cNvSpPr/>
          <p:nvPr/>
        </p:nvSpPr>
        <p:spPr bwMode="auto">
          <a:xfrm>
            <a:off x="7281974" y="2086070"/>
            <a:ext cx="1066800" cy="154684"/>
          </a:xfrm>
          <a:prstGeom prst="rect">
            <a:avLst/>
          </a:prstGeom>
          <a:solidFill>
            <a:srgbClr val="FF0000">
              <a:alpha val="79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5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75" name="Textfeld 34"/>
          <p:cNvSpPr txBox="1"/>
          <p:nvPr/>
        </p:nvSpPr>
        <p:spPr>
          <a:xfrm>
            <a:off x="7362941" y="2037950"/>
            <a:ext cx="914400" cy="22650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 smtClean="0">
                <a:solidFill>
                  <a:srgbClr val="000000"/>
                </a:solidFill>
                <a:latin typeface="Tahoma" charset="0"/>
              </a:rPr>
              <a:t>n+ </a:t>
            </a:r>
            <a:r>
              <a:rPr lang="de-DE" sz="1000" kern="0" dirty="0" err="1" smtClean="0">
                <a:solidFill>
                  <a:srgbClr val="000000"/>
                </a:solidFill>
                <a:latin typeface="Tahoma" charset="0"/>
              </a:rPr>
              <a:t>contact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76" name="Textfeld 34"/>
          <p:cNvSpPr txBox="1"/>
          <p:nvPr/>
        </p:nvSpPr>
        <p:spPr>
          <a:xfrm>
            <a:off x="5873798" y="2037950"/>
            <a:ext cx="914400" cy="22650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 smtClean="0">
                <a:solidFill>
                  <a:srgbClr val="000000"/>
                </a:solidFill>
                <a:latin typeface="Tahoma" charset="0"/>
              </a:rPr>
              <a:t>n+ </a:t>
            </a:r>
            <a:r>
              <a:rPr lang="de-DE" sz="1000" kern="0" dirty="0" err="1" smtClean="0">
                <a:solidFill>
                  <a:srgbClr val="000000"/>
                </a:solidFill>
                <a:latin typeface="Tahoma" charset="0"/>
              </a:rPr>
              <a:t>contact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848149" y="1471858"/>
            <a:ext cx="792729" cy="289413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/>
              <a:t>left pixel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7314930" y="1464092"/>
            <a:ext cx="792729" cy="289413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/>
              <a:t>right pixel</a:t>
            </a:r>
          </a:p>
        </p:txBody>
      </p:sp>
      <p:sp>
        <p:nvSpPr>
          <p:cNvPr id="80" name="Textfeld 26"/>
          <p:cNvSpPr txBox="1"/>
          <p:nvPr/>
        </p:nvSpPr>
        <p:spPr>
          <a:xfrm rot="16200000">
            <a:off x="5310542" y="330263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 smtClean="0">
                <a:solidFill>
                  <a:srgbClr val="000000"/>
                </a:solidFill>
                <a:latin typeface="Tahoma" charset="0"/>
              </a:rPr>
              <a:t>450µm</a:t>
            </a:r>
            <a:endParaRPr lang="de-DE" sz="14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81" name="Rechteck 37"/>
          <p:cNvSpPr/>
          <p:nvPr/>
        </p:nvSpPr>
        <p:spPr bwMode="auto">
          <a:xfrm>
            <a:off x="6858302" y="1939756"/>
            <a:ext cx="418710" cy="141115"/>
          </a:xfrm>
          <a:prstGeom prst="rect">
            <a:avLst/>
          </a:prstGeom>
          <a:solidFill>
            <a:srgbClr val="3333CC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5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400" kern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82" name="Gerade Verbindung mit Pfeil 40"/>
          <p:cNvCxnSpPr/>
          <p:nvPr/>
        </p:nvCxnSpPr>
        <p:spPr bwMode="auto">
          <a:xfrm>
            <a:off x="5590958" y="2072768"/>
            <a:ext cx="0" cy="3261360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83" name="Gerade Verbindung mit Pfeil 43"/>
          <p:cNvCxnSpPr/>
          <p:nvPr/>
        </p:nvCxnSpPr>
        <p:spPr bwMode="auto">
          <a:xfrm>
            <a:off x="8473858" y="2258123"/>
            <a:ext cx="0" cy="714821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4" name="Textfeld 44"/>
          <p:cNvSpPr txBox="1"/>
          <p:nvPr/>
        </p:nvSpPr>
        <p:spPr>
          <a:xfrm rot="5400000">
            <a:off x="7856638" y="232219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>
                <a:solidFill>
                  <a:srgbClr val="000000"/>
                </a:solidFill>
                <a:latin typeface="Tahoma" charset="0"/>
              </a:rPr>
              <a:t>10µm</a:t>
            </a:r>
          </a:p>
        </p:txBody>
      </p:sp>
      <p:sp>
        <p:nvSpPr>
          <p:cNvPr id="4" name="Rectangle 3"/>
          <p:cNvSpPr/>
          <p:nvPr/>
        </p:nvSpPr>
        <p:spPr>
          <a:xfrm>
            <a:off x="6466488" y="2189820"/>
            <a:ext cx="1143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n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field</a:t>
            </a: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drop</a:t>
            </a: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layer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grpSp>
        <p:nvGrpSpPr>
          <p:cNvPr id="87" name="Gruppieren 27"/>
          <p:cNvGrpSpPr/>
          <p:nvPr/>
        </p:nvGrpSpPr>
        <p:grpSpPr>
          <a:xfrm>
            <a:off x="1108705" y="2080622"/>
            <a:ext cx="2859024" cy="3942553"/>
            <a:chOff x="969264" y="1700784"/>
            <a:chExt cx="2859024" cy="3942553"/>
          </a:xfrm>
        </p:grpSpPr>
        <p:sp>
          <p:nvSpPr>
            <p:cNvPr id="102" name="Rechteck 30"/>
            <p:cNvSpPr/>
            <p:nvPr/>
          </p:nvSpPr>
          <p:spPr bwMode="auto">
            <a:xfrm>
              <a:off x="969264" y="1859280"/>
              <a:ext cx="2560320" cy="749808"/>
            </a:xfrm>
            <a:prstGeom prst="rect">
              <a:avLst/>
            </a:prstGeom>
            <a:solidFill>
              <a:srgbClr val="00B0F0">
                <a:alpha val="23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03" name="Rechteck 32"/>
            <p:cNvSpPr/>
            <p:nvPr/>
          </p:nvSpPr>
          <p:spPr bwMode="auto">
            <a:xfrm>
              <a:off x="969264" y="1700784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04" name="Rechteck 35"/>
            <p:cNvSpPr/>
            <p:nvPr/>
          </p:nvSpPr>
          <p:spPr bwMode="auto">
            <a:xfrm>
              <a:off x="969264" y="1700784"/>
              <a:ext cx="2560320" cy="3212592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05" name="Rechteck 41"/>
            <p:cNvSpPr/>
            <p:nvPr/>
          </p:nvSpPr>
          <p:spPr bwMode="auto">
            <a:xfrm>
              <a:off x="969264" y="4791456"/>
              <a:ext cx="2560320" cy="121920"/>
            </a:xfrm>
            <a:prstGeom prst="rect">
              <a:avLst/>
            </a:prstGeom>
            <a:solidFill>
              <a:srgbClr val="00B0F0">
                <a:alpha val="97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06" name="Textfeld 42"/>
            <p:cNvSpPr txBox="1"/>
            <p:nvPr/>
          </p:nvSpPr>
          <p:spPr>
            <a:xfrm>
              <a:off x="1267968" y="4728937"/>
              <a:ext cx="256032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p+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cathode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</p:grpSp>
      <p:sp>
        <p:nvSpPr>
          <p:cNvPr id="88" name="Textfeld 45"/>
          <p:cNvSpPr txBox="1"/>
          <p:nvPr/>
        </p:nvSpPr>
        <p:spPr>
          <a:xfrm>
            <a:off x="1605529" y="2469242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Tahoma" charset="0"/>
              </a:rPr>
              <a:t>p </a:t>
            </a:r>
            <a:r>
              <a:rPr lang="de-DE" sz="1200" kern="0" dirty="0" err="1">
                <a:solidFill>
                  <a:srgbClr val="000000"/>
                </a:solidFill>
                <a:latin typeface="Tahoma" charset="0"/>
              </a:rPr>
              <a:t>multiplication</a:t>
            </a:r>
            <a:r>
              <a:rPr lang="de-DE" sz="12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200" kern="0" dirty="0" err="1" smtClean="0">
                <a:solidFill>
                  <a:srgbClr val="000000"/>
                </a:solidFill>
                <a:latin typeface="Tahoma" charset="0"/>
              </a:rPr>
              <a:t>layer</a:t>
            </a:r>
            <a:r>
              <a:rPr lang="de-DE" sz="1200" kern="0" dirty="0" smtClean="0">
                <a:solidFill>
                  <a:srgbClr val="000000"/>
                </a:solidFill>
                <a:latin typeface="Tahoma" charset="0"/>
              </a:rPr>
              <a:t> (ML)</a:t>
            </a:r>
            <a:endParaRPr lang="de-DE" sz="12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89" name="Textfeld 46"/>
          <p:cNvSpPr txBox="1"/>
          <p:nvPr/>
        </p:nvSpPr>
        <p:spPr>
          <a:xfrm>
            <a:off x="1933189" y="3897230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p-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drift</a:t>
            </a: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region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90" name="Rechteck 32"/>
          <p:cNvSpPr/>
          <p:nvPr/>
        </p:nvSpPr>
        <p:spPr bwMode="auto">
          <a:xfrm>
            <a:off x="2602225" y="2086070"/>
            <a:ext cx="1066800" cy="154684"/>
          </a:xfrm>
          <a:prstGeom prst="rect">
            <a:avLst/>
          </a:prstGeom>
          <a:solidFill>
            <a:srgbClr val="FF0000">
              <a:alpha val="79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5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91" name="Textfeld 34"/>
          <p:cNvSpPr txBox="1"/>
          <p:nvPr/>
        </p:nvSpPr>
        <p:spPr>
          <a:xfrm>
            <a:off x="2683192" y="2037950"/>
            <a:ext cx="914400" cy="22650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 smtClean="0">
                <a:solidFill>
                  <a:srgbClr val="000000"/>
                </a:solidFill>
                <a:latin typeface="Tahoma" charset="0"/>
              </a:rPr>
              <a:t>n+ </a:t>
            </a:r>
            <a:r>
              <a:rPr lang="de-DE" sz="1000" kern="0" dirty="0" err="1" smtClean="0">
                <a:solidFill>
                  <a:srgbClr val="000000"/>
                </a:solidFill>
                <a:latin typeface="Tahoma" charset="0"/>
              </a:rPr>
              <a:t>contact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92" name="Textfeld 34"/>
          <p:cNvSpPr txBox="1"/>
          <p:nvPr/>
        </p:nvSpPr>
        <p:spPr>
          <a:xfrm>
            <a:off x="1194049" y="2037950"/>
            <a:ext cx="914400" cy="22650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 smtClean="0">
                <a:solidFill>
                  <a:srgbClr val="000000"/>
                </a:solidFill>
                <a:latin typeface="Tahoma" charset="0"/>
              </a:rPr>
              <a:t>n+ </a:t>
            </a:r>
            <a:r>
              <a:rPr lang="de-DE" sz="1000" kern="0" dirty="0" err="1" smtClean="0">
                <a:solidFill>
                  <a:srgbClr val="000000"/>
                </a:solidFill>
                <a:latin typeface="Tahoma" charset="0"/>
              </a:rPr>
              <a:t>contact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168400" y="1471858"/>
            <a:ext cx="792729" cy="289413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/>
              <a:t>left pixel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635181" y="1464092"/>
            <a:ext cx="792729" cy="289413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/>
              <a:t>right pixel</a:t>
            </a:r>
          </a:p>
        </p:txBody>
      </p:sp>
      <p:sp>
        <p:nvSpPr>
          <p:cNvPr id="96" name="Textfeld 26"/>
          <p:cNvSpPr txBox="1"/>
          <p:nvPr/>
        </p:nvSpPr>
        <p:spPr>
          <a:xfrm rot="16200000">
            <a:off x="630793" y="330263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 smtClean="0">
                <a:solidFill>
                  <a:srgbClr val="000000"/>
                </a:solidFill>
                <a:latin typeface="Tahoma" charset="0"/>
              </a:rPr>
              <a:t>450µm</a:t>
            </a:r>
            <a:endParaRPr lang="de-DE" sz="14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97" name="Rechteck 37"/>
          <p:cNvSpPr/>
          <p:nvPr/>
        </p:nvSpPr>
        <p:spPr bwMode="auto">
          <a:xfrm>
            <a:off x="2178553" y="1939756"/>
            <a:ext cx="418710" cy="141115"/>
          </a:xfrm>
          <a:prstGeom prst="rect">
            <a:avLst/>
          </a:prstGeom>
          <a:solidFill>
            <a:srgbClr val="3333CC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5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400" kern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98" name="Gerade Verbindung mit Pfeil 40"/>
          <p:cNvCxnSpPr/>
          <p:nvPr/>
        </p:nvCxnSpPr>
        <p:spPr bwMode="auto">
          <a:xfrm>
            <a:off x="911209" y="2072768"/>
            <a:ext cx="0" cy="3261360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99" name="Gerade Verbindung mit Pfeil 43"/>
          <p:cNvCxnSpPr/>
          <p:nvPr/>
        </p:nvCxnSpPr>
        <p:spPr bwMode="auto">
          <a:xfrm>
            <a:off x="3794109" y="2258123"/>
            <a:ext cx="0" cy="714821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00" name="Textfeld 44"/>
          <p:cNvSpPr txBox="1"/>
          <p:nvPr/>
        </p:nvSpPr>
        <p:spPr>
          <a:xfrm rot="5400000">
            <a:off x="3176889" y="232219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>
                <a:solidFill>
                  <a:srgbClr val="000000"/>
                </a:solidFill>
                <a:latin typeface="Tahoma" charset="0"/>
              </a:rPr>
              <a:t>10µm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67729" y="3769360"/>
            <a:ext cx="1044109" cy="3987"/>
          </a:xfrm>
          <a:prstGeom prst="straightConnector1">
            <a:avLst/>
          </a:prstGeom>
          <a:ln w="38100" cmpd="sng">
            <a:prstDash val="solid"/>
            <a:headEnd type="diamond" w="med" len="me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feld 26"/>
          <p:cNvSpPr txBox="1"/>
          <p:nvPr/>
        </p:nvSpPr>
        <p:spPr>
          <a:xfrm>
            <a:off x="1982144" y="5523338"/>
            <a:ext cx="914400" cy="3624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 smtClean="0">
                <a:solidFill>
                  <a:srgbClr val="000000"/>
                </a:solidFill>
                <a:latin typeface="Tahoma" charset="0"/>
              </a:rPr>
              <a:t>100µm</a:t>
            </a:r>
            <a:endParaRPr lang="de-DE" sz="1400" kern="0" dirty="0">
              <a:solidFill>
                <a:srgbClr val="000000"/>
              </a:solidFill>
              <a:latin typeface="Tahoma" charset="0"/>
            </a:endParaRPr>
          </a:p>
        </p:txBody>
      </p:sp>
      <p:cxnSp>
        <p:nvCxnSpPr>
          <p:cNvPr id="108" name="Gerade Verbindung mit Pfeil 40"/>
          <p:cNvCxnSpPr/>
          <p:nvPr/>
        </p:nvCxnSpPr>
        <p:spPr bwMode="auto">
          <a:xfrm flipH="1" flipV="1">
            <a:off x="1194049" y="5497975"/>
            <a:ext cx="2474976" cy="1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09" name="Textfeld 26"/>
          <p:cNvSpPr txBox="1"/>
          <p:nvPr/>
        </p:nvSpPr>
        <p:spPr>
          <a:xfrm>
            <a:off x="6575592" y="5523338"/>
            <a:ext cx="914400" cy="3624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 smtClean="0">
                <a:solidFill>
                  <a:srgbClr val="000000"/>
                </a:solidFill>
                <a:latin typeface="Tahoma" charset="0"/>
              </a:rPr>
              <a:t>100µm</a:t>
            </a:r>
            <a:endParaRPr lang="de-DE" sz="1400" kern="0" dirty="0">
              <a:solidFill>
                <a:srgbClr val="000000"/>
              </a:solidFill>
              <a:latin typeface="Tahoma" charset="0"/>
            </a:endParaRPr>
          </a:p>
        </p:txBody>
      </p:sp>
      <p:cxnSp>
        <p:nvCxnSpPr>
          <p:cNvPr id="110" name="Gerade Verbindung mit Pfeil 40"/>
          <p:cNvCxnSpPr/>
          <p:nvPr/>
        </p:nvCxnSpPr>
        <p:spPr bwMode="auto">
          <a:xfrm flipH="1" flipV="1">
            <a:off x="5787497" y="5497975"/>
            <a:ext cx="2474976" cy="1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16287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Edge Breakdown </a:t>
            </a:r>
            <a:r>
              <a:rPr lang="de-DE" dirty="0" smtClean="0"/>
              <a:t>Suppression</a:t>
            </a:r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11</a:t>
            </a:fld>
            <a:endParaRPr lang="de-DE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272" y="1826285"/>
            <a:ext cx="5116728" cy="3836169"/>
          </a:xfrm>
        </p:spPr>
      </p:pic>
      <p:sp>
        <p:nvSpPr>
          <p:cNvPr id="10" name="Textfeld 9"/>
          <p:cNvSpPr txBox="1"/>
          <p:nvPr/>
        </p:nvSpPr>
        <p:spPr>
          <a:xfrm>
            <a:off x="5778491" y="1364068"/>
            <a:ext cx="2352306" cy="545012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>
                <a:latin typeface="+mj-lt"/>
              </a:rPr>
              <a:t>deep implant (6 µm)</a:t>
            </a:r>
          </a:p>
          <a:p>
            <a:r>
              <a:rPr lang="en-US" dirty="0" smtClean="0">
                <a:latin typeface="+mj-lt"/>
              </a:rPr>
              <a:t>extend ML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1604736" y="2104878"/>
            <a:ext cx="0" cy="2443973"/>
          </a:xfrm>
          <a:prstGeom prst="line">
            <a:avLst/>
          </a:prstGeom>
          <a:ln w="19050" cmpd="sng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2372810" y="2104878"/>
            <a:ext cx="14306" cy="2432398"/>
          </a:xfrm>
          <a:prstGeom prst="line">
            <a:avLst/>
          </a:prstGeom>
          <a:ln w="19050" cmpd="sng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45"/>
          <p:cNvSpPr txBox="1"/>
          <p:nvPr/>
        </p:nvSpPr>
        <p:spPr>
          <a:xfrm>
            <a:off x="1604736" y="2469114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200" kern="0" dirty="0">
                <a:solidFill>
                  <a:srgbClr val="000000"/>
                </a:solidFill>
                <a:latin typeface="Tahoma" charset="0"/>
              </a:rPr>
              <a:t>p </a:t>
            </a:r>
            <a:r>
              <a:rPr lang="de-DE" sz="1200" kern="0" dirty="0" err="1">
                <a:solidFill>
                  <a:srgbClr val="000000"/>
                </a:solidFill>
                <a:latin typeface="Tahoma" charset="0"/>
              </a:rPr>
              <a:t>multiplication</a:t>
            </a:r>
            <a:r>
              <a:rPr lang="de-DE" sz="12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200" kern="0" dirty="0" err="1" smtClean="0">
                <a:solidFill>
                  <a:srgbClr val="000000"/>
                </a:solidFill>
                <a:latin typeface="Tahoma" charset="0"/>
              </a:rPr>
              <a:t>layer</a:t>
            </a:r>
            <a:r>
              <a:rPr lang="de-DE" sz="1200" kern="0" dirty="0" smtClean="0">
                <a:solidFill>
                  <a:srgbClr val="000000"/>
                </a:solidFill>
                <a:latin typeface="Tahoma" charset="0"/>
              </a:rPr>
              <a:t> (ML)</a:t>
            </a:r>
            <a:endParaRPr lang="de-DE" sz="12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40" name="Rechteck 55"/>
          <p:cNvSpPr/>
          <p:nvPr/>
        </p:nvSpPr>
        <p:spPr bwMode="auto">
          <a:xfrm>
            <a:off x="1106955" y="2225131"/>
            <a:ext cx="2560320" cy="158496"/>
          </a:xfrm>
          <a:prstGeom prst="rect">
            <a:avLst/>
          </a:prstGeom>
          <a:solidFill>
            <a:srgbClr val="FF0000">
              <a:alpha val="30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5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400" kern="0" dirty="0">
              <a:solidFill>
                <a:srgbClr val="FF0000"/>
              </a:solidFill>
              <a:latin typeface="Tahoma" pitchFamily="34" charset="0"/>
            </a:endParaRPr>
          </a:p>
        </p:txBody>
      </p:sp>
      <p:grpSp>
        <p:nvGrpSpPr>
          <p:cNvPr id="41" name="Gruppieren 27"/>
          <p:cNvGrpSpPr/>
          <p:nvPr/>
        </p:nvGrpSpPr>
        <p:grpSpPr>
          <a:xfrm>
            <a:off x="1107912" y="2080494"/>
            <a:ext cx="2859024" cy="3942553"/>
            <a:chOff x="969264" y="1700784"/>
            <a:chExt cx="2859024" cy="3942553"/>
          </a:xfrm>
        </p:grpSpPr>
        <p:sp>
          <p:nvSpPr>
            <p:cNvPr id="56" name="Rechteck 30"/>
            <p:cNvSpPr/>
            <p:nvPr/>
          </p:nvSpPr>
          <p:spPr bwMode="auto">
            <a:xfrm>
              <a:off x="969264" y="1994658"/>
              <a:ext cx="2560320" cy="614430"/>
            </a:xfrm>
            <a:prstGeom prst="rect">
              <a:avLst/>
            </a:prstGeom>
            <a:solidFill>
              <a:srgbClr val="00B0F0">
                <a:alpha val="23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57" name="Rechteck 32"/>
            <p:cNvSpPr/>
            <p:nvPr/>
          </p:nvSpPr>
          <p:spPr bwMode="auto">
            <a:xfrm>
              <a:off x="969264" y="1700784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58" name="Rechteck 35"/>
            <p:cNvSpPr/>
            <p:nvPr/>
          </p:nvSpPr>
          <p:spPr bwMode="auto">
            <a:xfrm>
              <a:off x="969264" y="1700784"/>
              <a:ext cx="2560320" cy="3212592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59" name="Rechteck 41"/>
            <p:cNvSpPr/>
            <p:nvPr/>
          </p:nvSpPr>
          <p:spPr bwMode="auto">
            <a:xfrm>
              <a:off x="969264" y="4791456"/>
              <a:ext cx="2560320" cy="121920"/>
            </a:xfrm>
            <a:prstGeom prst="rect">
              <a:avLst/>
            </a:prstGeom>
            <a:solidFill>
              <a:srgbClr val="00B0F0">
                <a:alpha val="97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0" name="Textfeld 42"/>
            <p:cNvSpPr txBox="1"/>
            <p:nvPr/>
          </p:nvSpPr>
          <p:spPr>
            <a:xfrm>
              <a:off x="1267968" y="4728937"/>
              <a:ext cx="256032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p+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cathode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</p:grpSp>
      <p:sp>
        <p:nvSpPr>
          <p:cNvPr id="42" name="Textfeld 46"/>
          <p:cNvSpPr txBox="1"/>
          <p:nvPr/>
        </p:nvSpPr>
        <p:spPr>
          <a:xfrm>
            <a:off x="1932396" y="3897102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p-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drift</a:t>
            </a: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region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43" name="Rechteck 32"/>
          <p:cNvSpPr/>
          <p:nvPr/>
        </p:nvSpPr>
        <p:spPr bwMode="auto">
          <a:xfrm>
            <a:off x="2601432" y="2085942"/>
            <a:ext cx="1066800" cy="154684"/>
          </a:xfrm>
          <a:prstGeom prst="rect">
            <a:avLst/>
          </a:prstGeom>
          <a:solidFill>
            <a:srgbClr val="FF0000">
              <a:alpha val="79000"/>
            </a:srgbClr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5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44" name="Textfeld 34"/>
          <p:cNvSpPr txBox="1"/>
          <p:nvPr/>
        </p:nvSpPr>
        <p:spPr>
          <a:xfrm>
            <a:off x="2682399" y="2037822"/>
            <a:ext cx="914400" cy="22650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 smtClean="0">
                <a:solidFill>
                  <a:srgbClr val="000000"/>
                </a:solidFill>
                <a:latin typeface="Tahoma" charset="0"/>
              </a:rPr>
              <a:t>n+ </a:t>
            </a:r>
            <a:r>
              <a:rPr lang="de-DE" sz="1000" kern="0" dirty="0" err="1" smtClean="0">
                <a:solidFill>
                  <a:srgbClr val="000000"/>
                </a:solidFill>
                <a:latin typeface="Tahoma" charset="0"/>
              </a:rPr>
              <a:t>contact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45" name="Textfeld 34"/>
          <p:cNvSpPr txBox="1"/>
          <p:nvPr/>
        </p:nvSpPr>
        <p:spPr>
          <a:xfrm>
            <a:off x="1193256" y="2037822"/>
            <a:ext cx="914400" cy="22650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 smtClean="0">
                <a:solidFill>
                  <a:srgbClr val="000000"/>
                </a:solidFill>
                <a:latin typeface="Tahoma" charset="0"/>
              </a:rPr>
              <a:t>n+ </a:t>
            </a:r>
            <a:r>
              <a:rPr lang="de-DE" sz="1000" kern="0" dirty="0" err="1" smtClean="0">
                <a:solidFill>
                  <a:srgbClr val="000000"/>
                </a:solidFill>
                <a:latin typeface="Tahoma" charset="0"/>
              </a:rPr>
              <a:t>contact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167607" y="1471730"/>
            <a:ext cx="792729" cy="289413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/>
              <a:t>left pixel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634388" y="1463964"/>
            <a:ext cx="792729" cy="289413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/>
              <a:t>right pixel</a:t>
            </a:r>
          </a:p>
        </p:txBody>
      </p:sp>
      <p:sp>
        <p:nvSpPr>
          <p:cNvPr id="49" name="Textfeld 26"/>
          <p:cNvSpPr txBox="1"/>
          <p:nvPr/>
        </p:nvSpPr>
        <p:spPr>
          <a:xfrm rot="16200000">
            <a:off x="630000" y="3302508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 smtClean="0">
                <a:solidFill>
                  <a:srgbClr val="000000"/>
                </a:solidFill>
                <a:latin typeface="Tahoma" charset="0"/>
              </a:rPr>
              <a:t>450µm</a:t>
            </a:r>
            <a:endParaRPr lang="de-DE" sz="14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50" name="Rechteck 37"/>
          <p:cNvSpPr/>
          <p:nvPr/>
        </p:nvSpPr>
        <p:spPr bwMode="auto">
          <a:xfrm>
            <a:off x="2177760" y="1939628"/>
            <a:ext cx="418710" cy="141115"/>
          </a:xfrm>
          <a:prstGeom prst="rect">
            <a:avLst/>
          </a:prstGeom>
          <a:solidFill>
            <a:srgbClr val="3333CC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algn="ctr" defTabSz="914354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de-DE" sz="1400" kern="0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51" name="Gerade Verbindung mit Pfeil 40"/>
          <p:cNvCxnSpPr/>
          <p:nvPr/>
        </p:nvCxnSpPr>
        <p:spPr bwMode="auto">
          <a:xfrm>
            <a:off x="910416" y="2072640"/>
            <a:ext cx="0" cy="3261360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52" name="Gerade Verbindung mit Pfeil 43"/>
          <p:cNvCxnSpPr/>
          <p:nvPr/>
        </p:nvCxnSpPr>
        <p:spPr bwMode="auto">
          <a:xfrm>
            <a:off x="3793316" y="2257995"/>
            <a:ext cx="0" cy="714821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53" name="Textfeld 44"/>
          <p:cNvSpPr txBox="1"/>
          <p:nvPr/>
        </p:nvSpPr>
        <p:spPr>
          <a:xfrm rot="5400000">
            <a:off x="3176096" y="2322068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>
                <a:solidFill>
                  <a:srgbClr val="000000"/>
                </a:solidFill>
                <a:latin typeface="Tahoma" charset="0"/>
              </a:rPr>
              <a:t>10µm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785946" y="2189692"/>
            <a:ext cx="1143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n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field</a:t>
            </a: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drop</a:t>
            </a: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layer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61" name="Textfeld 26"/>
          <p:cNvSpPr txBox="1"/>
          <p:nvPr/>
        </p:nvSpPr>
        <p:spPr>
          <a:xfrm>
            <a:off x="1982144" y="5523338"/>
            <a:ext cx="914400" cy="3624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 smtClean="0">
                <a:solidFill>
                  <a:srgbClr val="000000"/>
                </a:solidFill>
                <a:latin typeface="Tahoma" charset="0"/>
              </a:rPr>
              <a:t>100µm</a:t>
            </a:r>
            <a:endParaRPr lang="de-DE" sz="1400" kern="0" dirty="0">
              <a:solidFill>
                <a:srgbClr val="000000"/>
              </a:solidFill>
              <a:latin typeface="Tahoma" charset="0"/>
            </a:endParaRPr>
          </a:p>
        </p:txBody>
      </p:sp>
      <p:cxnSp>
        <p:nvCxnSpPr>
          <p:cNvPr id="62" name="Gerade Verbindung mit Pfeil 40"/>
          <p:cNvCxnSpPr/>
          <p:nvPr/>
        </p:nvCxnSpPr>
        <p:spPr bwMode="auto">
          <a:xfrm flipH="1" flipV="1">
            <a:off x="1194049" y="5497975"/>
            <a:ext cx="2474976" cy="1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7280119" y="3088429"/>
            <a:ext cx="1330656" cy="296077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sz="1600" dirty="0" smtClean="0"/>
              <a:t>Deep Implant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197615" y="3206495"/>
            <a:ext cx="1723464" cy="311083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sz="1600" dirty="0" smtClean="0"/>
              <a:t>Field-Drop Layer</a:t>
            </a:r>
          </a:p>
        </p:txBody>
      </p:sp>
      <p:cxnSp>
        <p:nvCxnSpPr>
          <p:cNvPr id="66" name="Straight Arrow Connector 65"/>
          <p:cNvCxnSpPr/>
          <p:nvPr/>
        </p:nvCxnSpPr>
        <p:spPr>
          <a:xfrm flipH="1">
            <a:off x="5099034" y="3517578"/>
            <a:ext cx="948198" cy="790734"/>
          </a:xfrm>
          <a:prstGeom prst="straightConnector1">
            <a:avLst/>
          </a:prstGeom>
          <a:ln w="19050" cmpd="sng"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>
            <a:off x="7155035" y="3383514"/>
            <a:ext cx="661139" cy="411246"/>
          </a:xfrm>
          <a:prstGeom prst="straightConnector1">
            <a:avLst/>
          </a:prstGeom>
          <a:ln w="19050" cmpd="sng">
            <a:prstDash val="dash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860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99" y="803388"/>
            <a:ext cx="3723186" cy="2959100"/>
          </a:xfrm>
          <a:prstGeom prst="rect">
            <a:avLst/>
          </a:prstGeom>
        </p:spPr>
      </p:pic>
      <p:pic>
        <p:nvPicPr>
          <p:cNvPr id="19" name="Grafik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052" y="809861"/>
            <a:ext cx="3723186" cy="2959100"/>
          </a:xfrm>
          <a:prstGeom prst="rect">
            <a:avLst/>
          </a:prstGeom>
        </p:spPr>
      </p:pic>
      <p:pic>
        <p:nvPicPr>
          <p:cNvPr id="20" name="Grafi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1052" y="3594101"/>
            <a:ext cx="3723186" cy="2959100"/>
          </a:xfrm>
          <a:prstGeom prst="rect">
            <a:avLst/>
          </a:prstGeom>
        </p:spPr>
      </p:pic>
      <p:pic>
        <p:nvPicPr>
          <p:cNvPr id="21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899" y="3594100"/>
            <a:ext cx="3723186" cy="29591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2D </a:t>
            </a:r>
            <a:r>
              <a:rPr lang="de-DE" dirty="0" smtClean="0"/>
              <a:t>Simulation </a:t>
            </a:r>
            <a:br>
              <a:rPr lang="de-DE" dirty="0" smtClean="0"/>
            </a:br>
            <a:r>
              <a:rPr lang="de-DE" dirty="0" smtClean="0"/>
              <a:t>Edge </a:t>
            </a:r>
            <a:r>
              <a:rPr lang="de-DE" dirty="0"/>
              <a:t>Breakdown </a:t>
            </a:r>
            <a:r>
              <a:rPr lang="de-DE" dirty="0" smtClean="0"/>
              <a:t>Suppression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  <p:sp>
        <p:nvSpPr>
          <p:cNvPr id="8" name="Rechteck 9"/>
          <p:cNvSpPr/>
          <p:nvPr/>
        </p:nvSpPr>
        <p:spPr>
          <a:xfrm>
            <a:off x="6674" y="1758882"/>
            <a:ext cx="14173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rgbClr val="00B050"/>
                </a:solidFill>
              </a:rPr>
              <a:t>HF</a:t>
            </a:r>
            <a:r>
              <a:rPr lang="en-US" sz="1600" dirty="0" smtClean="0">
                <a:solidFill>
                  <a:srgbClr val="00B050"/>
                </a:solidFill>
              </a:rPr>
              <a:t> region </a:t>
            </a:r>
          </a:p>
          <a:p>
            <a:r>
              <a:rPr lang="en-US" sz="1600" dirty="0" smtClean="0"/>
              <a:t>extends over </a:t>
            </a:r>
          </a:p>
          <a:p>
            <a:r>
              <a:rPr lang="en-US" sz="1600" dirty="0" smtClean="0"/>
              <a:t>pixel gaps </a:t>
            </a:r>
            <a:endParaRPr lang="en-US" sz="1600" dirty="0"/>
          </a:p>
        </p:txBody>
      </p:sp>
      <p:sp>
        <p:nvSpPr>
          <p:cNvPr id="14" name="Rechteck 13"/>
          <p:cNvSpPr/>
          <p:nvPr/>
        </p:nvSpPr>
        <p:spPr>
          <a:xfrm>
            <a:off x="0" y="4491489"/>
            <a:ext cx="1529586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solidFill>
                  <a:srgbClr val="00B050"/>
                </a:solidFill>
              </a:rPr>
              <a:t>HF</a:t>
            </a:r>
            <a:r>
              <a:rPr lang="en-US" sz="1600" dirty="0" smtClean="0">
                <a:solidFill>
                  <a:srgbClr val="00B050"/>
                </a:solidFill>
              </a:rPr>
              <a:t> region</a:t>
            </a:r>
            <a:r>
              <a:rPr lang="en-US" sz="1600" dirty="0" smtClean="0">
                <a:solidFill>
                  <a:schemeClr val="accent2"/>
                </a:solidFill>
              </a:rPr>
              <a:t> </a:t>
            </a:r>
            <a:r>
              <a:rPr lang="en-US" sz="1600" dirty="0" smtClean="0"/>
              <a:t>and</a:t>
            </a:r>
          </a:p>
          <a:p>
            <a:r>
              <a:rPr lang="en-US" sz="1600" dirty="0" smtClean="0">
                <a:solidFill>
                  <a:srgbClr val="00B050"/>
                </a:solidFill>
              </a:rPr>
              <a:t>field drop layer</a:t>
            </a:r>
          </a:p>
          <a:p>
            <a:r>
              <a:rPr lang="en-US" sz="1600" dirty="0" smtClean="0"/>
              <a:t>extend over </a:t>
            </a:r>
          </a:p>
          <a:p>
            <a:r>
              <a:rPr lang="en-US" sz="1600" dirty="0" smtClean="0"/>
              <a:t>pixel gaps </a:t>
            </a:r>
            <a:endParaRPr lang="en-US" sz="1600" dirty="0"/>
          </a:p>
        </p:txBody>
      </p:sp>
      <p:sp>
        <p:nvSpPr>
          <p:cNvPr id="15" name="Textfeld 12"/>
          <p:cNvSpPr txBox="1"/>
          <p:nvPr/>
        </p:nvSpPr>
        <p:spPr>
          <a:xfrm>
            <a:off x="7683483" y="897645"/>
            <a:ext cx="1197027" cy="3801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dirty="0"/>
              <a:t>V</a:t>
            </a:r>
            <a:r>
              <a:rPr lang="de-DE" baseline="-25000" dirty="0"/>
              <a:t>MOS</a:t>
            </a:r>
            <a:r>
              <a:rPr lang="de-DE" dirty="0"/>
              <a:t>=3V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895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Grafik 2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05"/>
          <a:stretch/>
        </p:blipFill>
        <p:spPr>
          <a:xfrm>
            <a:off x="3727611" y="1867213"/>
            <a:ext cx="4784422" cy="3896304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Simulated signal Evolution (Current) 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13</a:t>
            </a:fld>
            <a:endParaRPr lang="de-DE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47" name="Textfeld 46"/>
          <p:cNvSpPr txBox="1"/>
          <p:nvPr/>
        </p:nvSpPr>
        <p:spPr>
          <a:xfrm>
            <a:off x="4093521" y="5806857"/>
            <a:ext cx="4418512" cy="795890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b="1" dirty="0" smtClean="0"/>
              <a:t>full </a:t>
            </a:r>
            <a:r>
              <a:rPr lang="en-US" dirty="0" smtClean="0"/>
              <a:t>signal formed faster in reference structure</a:t>
            </a:r>
          </a:p>
          <a:p>
            <a:r>
              <a:rPr lang="en-US" dirty="0" smtClean="0"/>
              <a:t>(generated drift to backside)</a:t>
            </a:r>
          </a:p>
          <a:p>
            <a:r>
              <a:rPr lang="en-US" dirty="0" smtClean="0"/>
              <a:t>‘anti cross talk‘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630000" y="1463964"/>
            <a:ext cx="3460496" cy="4559083"/>
            <a:chOff x="630000" y="1463964"/>
            <a:chExt cx="3460496" cy="4559083"/>
          </a:xfrm>
        </p:grpSpPr>
        <p:sp>
          <p:nvSpPr>
            <p:cNvPr id="35" name="Textfeld 30"/>
            <p:cNvSpPr txBox="1"/>
            <p:nvPr/>
          </p:nvSpPr>
          <p:spPr>
            <a:xfrm>
              <a:off x="3042462" y="4692605"/>
              <a:ext cx="914400" cy="914400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de-DE" sz="1000" dirty="0" smtClean="0"/>
                <a:t>450m</a:t>
              </a:r>
              <a:endParaRPr lang="de-DE" sz="1000" dirty="0"/>
            </a:p>
          </p:txBody>
        </p:sp>
        <p:sp>
          <p:nvSpPr>
            <p:cNvPr id="36" name="Textfeld 45"/>
            <p:cNvSpPr txBox="1"/>
            <p:nvPr/>
          </p:nvSpPr>
          <p:spPr>
            <a:xfrm>
              <a:off x="1604736" y="2469114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0" name="Rechteck 55"/>
            <p:cNvSpPr/>
            <p:nvPr/>
          </p:nvSpPr>
          <p:spPr bwMode="auto">
            <a:xfrm>
              <a:off x="1106955" y="2225131"/>
              <a:ext cx="2560320" cy="15849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grpSp>
          <p:nvGrpSpPr>
            <p:cNvPr id="61" name="Gruppieren 27"/>
            <p:cNvGrpSpPr/>
            <p:nvPr/>
          </p:nvGrpSpPr>
          <p:grpSpPr>
            <a:xfrm>
              <a:off x="1107912" y="2080494"/>
              <a:ext cx="2859024" cy="3942553"/>
              <a:chOff x="969264" y="1700784"/>
              <a:chExt cx="2859024" cy="3942553"/>
            </a:xfrm>
          </p:grpSpPr>
          <p:sp>
            <p:nvSpPr>
              <p:cNvPr id="82" name="Rechteck 30"/>
              <p:cNvSpPr/>
              <p:nvPr/>
            </p:nvSpPr>
            <p:spPr bwMode="auto">
              <a:xfrm>
                <a:off x="969264" y="1994658"/>
                <a:ext cx="2560320" cy="614430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83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84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85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86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62" name="Textfeld 46"/>
            <p:cNvSpPr txBox="1"/>
            <p:nvPr/>
          </p:nvSpPr>
          <p:spPr>
            <a:xfrm>
              <a:off x="1932396" y="389710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3" name="Rechteck 32"/>
            <p:cNvSpPr/>
            <p:nvPr/>
          </p:nvSpPr>
          <p:spPr bwMode="auto">
            <a:xfrm>
              <a:off x="2601432" y="2085942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8" name="Textfeld 34"/>
            <p:cNvSpPr txBox="1"/>
            <p:nvPr/>
          </p:nvSpPr>
          <p:spPr>
            <a:xfrm>
              <a:off x="2682399" y="2037822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9" name="Textfeld 34"/>
            <p:cNvSpPr txBox="1"/>
            <p:nvPr/>
          </p:nvSpPr>
          <p:spPr>
            <a:xfrm>
              <a:off x="1193256" y="2037822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167607" y="1471730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2634388" y="1463964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  <p:sp>
          <p:nvSpPr>
            <p:cNvPr id="73" name="Textfeld 26"/>
            <p:cNvSpPr txBox="1"/>
            <p:nvPr/>
          </p:nvSpPr>
          <p:spPr>
            <a:xfrm rot="16200000">
              <a:off x="630000" y="330250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450µm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74" name="Rechteck 37"/>
            <p:cNvSpPr/>
            <p:nvPr/>
          </p:nvSpPr>
          <p:spPr bwMode="auto">
            <a:xfrm>
              <a:off x="2177760" y="1939628"/>
              <a:ext cx="418710" cy="141115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75" name="Gerade Verbindung mit Pfeil 40"/>
            <p:cNvCxnSpPr/>
            <p:nvPr/>
          </p:nvCxnSpPr>
          <p:spPr bwMode="auto">
            <a:xfrm>
              <a:off x="910416" y="2072640"/>
              <a:ext cx="0" cy="32613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76" name="Gerade Verbindung mit Pfeil 43"/>
            <p:cNvCxnSpPr/>
            <p:nvPr/>
          </p:nvCxnSpPr>
          <p:spPr bwMode="auto">
            <a:xfrm>
              <a:off x="3793316" y="2257995"/>
              <a:ext cx="0" cy="71482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77" name="Textfeld 44"/>
            <p:cNvSpPr txBox="1"/>
            <p:nvPr/>
          </p:nvSpPr>
          <p:spPr>
            <a:xfrm rot="5400000">
              <a:off x="3176096" y="232206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>
                  <a:solidFill>
                    <a:srgbClr val="000000"/>
                  </a:solidFill>
                  <a:latin typeface="Tahoma" charset="0"/>
                </a:rPr>
                <a:t>10µm</a:t>
              </a: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785946" y="2189692"/>
              <a:ext cx="114326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field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drop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layer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80" name="Textfeld 26"/>
            <p:cNvSpPr txBox="1"/>
            <p:nvPr/>
          </p:nvSpPr>
          <p:spPr>
            <a:xfrm>
              <a:off x="1982144" y="5523338"/>
              <a:ext cx="914400" cy="3624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100µm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cxnSp>
          <p:nvCxnSpPr>
            <p:cNvPr id="81" name="Gerade Verbindung mit Pfeil 40"/>
            <p:cNvCxnSpPr/>
            <p:nvPr/>
          </p:nvCxnSpPr>
          <p:spPr bwMode="auto">
            <a:xfrm flipH="1" flipV="1">
              <a:off x="1194049" y="5497975"/>
              <a:ext cx="2474976" cy="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sp>
        <p:nvSpPr>
          <p:cNvPr id="87" name="Textfeld 47"/>
          <p:cNvSpPr txBox="1"/>
          <p:nvPr/>
        </p:nvSpPr>
        <p:spPr>
          <a:xfrm>
            <a:off x="5153500" y="1380345"/>
            <a:ext cx="2662673" cy="559283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/>
              <a:t>solid - with avalanche </a:t>
            </a:r>
          </a:p>
          <a:p>
            <a:r>
              <a:rPr lang="en-US" dirty="0" smtClean="0"/>
              <a:t>dashed - without avalanche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35208" y="5806857"/>
            <a:ext cx="2513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generate test charge </a:t>
            </a:r>
            <a:r>
              <a:rPr lang="en-US" dirty="0" err="1" smtClean="0"/>
              <a:t>Qtest</a:t>
            </a:r>
            <a:r>
              <a:rPr lang="en-US" dirty="0" smtClean="0"/>
              <a:t> = 1.3x10</a:t>
            </a:r>
            <a:r>
              <a:rPr lang="en-US" baseline="30000" dirty="0" smtClean="0"/>
              <a:t>-16</a:t>
            </a:r>
            <a:r>
              <a:rPr lang="en-US" dirty="0" smtClean="0"/>
              <a:t> C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604736" y="5062138"/>
            <a:ext cx="0" cy="724685"/>
          </a:xfrm>
          <a:prstGeom prst="straightConnector1">
            <a:avLst/>
          </a:prstGeom>
          <a:ln w="76200" cmpd="sng">
            <a:solidFill>
              <a:srgbClr val="FFC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92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rafik 3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379" y="1867213"/>
            <a:ext cx="5184097" cy="3888073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Simulated</a:t>
            </a:r>
            <a:r>
              <a:rPr lang="de-DE" dirty="0" smtClean="0"/>
              <a:t> </a:t>
            </a:r>
            <a:r>
              <a:rPr lang="de-DE" dirty="0" err="1" smtClean="0"/>
              <a:t>signal</a:t>
            </a:r>
            <a:r>
              <a:rPr lang="de-DE" dirty="0" smtClean="0"/>
              <a:t> Evolution</a:t>
            </a:r>
            <a:r>
              <a:rPr lang="de-DE" dirty="0"/>
              <a:t> </a:t>
            </a:r>
            <a:r>
              <a:rPr lang="de-DE" dirty="0" smtClean="0"/>
              <a:t>(</a:t>
            </a:r>
            <a:r>
              <a:rPr lang="de-DE" dirty="0" err="1" smtClean="0"/>
              <a:t>charge</a:t>
            </a:r>
            <a:r>
              <a:rPr lang="de-DE" dirty="0" smtClean="0"/>
              <a:t>) </a:t>
            </a:r>
            <a:endParaRPr lang="de-DE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14</a:t>
            </a:fld>
            <a:endParaRPr lang="de-DE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0" name="Textfeld 9"/>
          <p:cNvSpPr txBox="1"/>
          <p:nvPr/>
        </p:nvSpPr>
        <p:spPr>
          <a:xfrm>
            <a:off x="5438155" y="5953395"/>
            <a:ext cx="2217089" cy="353254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de-DE" sz="2000" dirty="0" smtClean="0">
                <a:solidFill>
                  <a:srgbClr val="00B050"/>
                </a:solidFill>
              </a:rPr>
              <a:t>-&gt; </a:t>
            </a:r>
            <a:r>
              <a:rPr lang="de-DE" sz="2000" dirty="0">
                <a:solidFill>
                  <a:srgbClr val="00B050"/>
                </a:solidFill>
              </a:rPr>
              <a:t>M = 14.8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30000" y="1463964"/>
            <a:ext cx="3460496" cy="4559083"/>
            <a:chOff x="630000" y="1463964"/>
            <a:chExt cx="3460496" cy="4559083"/>
          </a:xfrm>
        </p:grpSpPr>
        <p:sp>
          <p:nvSpPr>
            <p:cNvPr id="65" name="Textfeld 30"/>
            <p:cNvSpPr txBox="1"/>
            <p:nvPr/>
          </p:nvSpPr>
          <p:spPr>
            <a:xfrm>
              <a:off x="3042462" y="4692605"/>
              <a:ext cx="914400" cy="914400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de-DE" sz="1000" dirty="0" smtClean="0"/>
                <a:t>450m</a:t>
              </a:r>
              <a:endParaRPr lang="de-DE" sz="1000" dirty="0"/>
            </a:p>
          </p:txBody>
        </p:sp>
        <p:sp>
          <p:nvSpPr>
            <p:cNvPr id="108" name="Textfeld 45"/>
            <p:cNvSpPr txBox="1"/>
            <p:nvPr/>
          </p:nvSpPr>
          <p:spPr>
            <a:xfrm>
              <a:off x="1604736" y="2469114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109" name="Rechteck 55"/>
            <p:cNvSpPr/>
            <p:nvPr/>
          </p:nvSpPr>
          <p:spPr bwMode="auto">
            <a:xfrm>
              <a:off x="1106955" y="2225131"/>
              <a:ext cx="2560320" cy="15849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grpSp>
          <p:nvGrpSpPr>
            <p:cNvPr id="110" name="Gruppieren 27"/>
            <p:cNvGrpSpPr/>
            <p:nvPr/>
          </p:nvGrpSpPr>
          <p:grpSpPr>
            <a:xfrm>
              <a:off x="1107912" y="2080494"/>
              <a:ext cx="2859024" cy="3942553"/>
              <a:chOff x="969264" y="1700784"/>
              <a:chExt cx="2859024" cy="3942553"/>
            </a:xfrm>
          </p:grpSpPr>
          <p:sp>
            <p:nvSpPr>
              <p:cNvPr id="125" name="Rechteck 30"/>
              <p:cNvSpPr/>
              <p:nvPr/>
            </p:nvSpPr>
            <p:spPr bwMode="auto">
              <a:xfrm>
                <a:off x="969264" y="1994658"/>
                <a:ext cx="2560320" cy="614430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26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27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28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29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111" name="Textfeld 46"/>
            <p:cNvSpPr txBox="1"/>
            <p:nvPr/>
          </p:nvSpPr>
          <p:spPr>
            <a:xfrm>
              <a:off x="1932396" y="389710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112" name="Rechteck 32"/>
            <p:cNvSpPr/>
            <p:nvPr/>
          </p:nvSpPr>
          <p:spPr bwMode="auto">
            <a:xfrm>
              <a:off x="2601432" y="2085942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13" name="Textfeld 34"/>
            <p:cNvSpPr txBox="1"/>
            <p:nvPr/>
          </p:nvSpPr>
          <p:spPr>
            <a:xfrm>
              <a:off x="2682399" y="2037822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114" name="Textfeld 34"/>
            <p:cNvSpPr txBox="1"/>
            <p:nvPr/>
          </p:nvSpPr>
          <p:spPr>
            <a:xfrm>
              <a:off x="1193256" y="2037822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167607" y="1471730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2634388" y="1463964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  <p:sp>
          <p:nvSpPr>
            <p:cNvPr id="118" name="Textfeld 26"/>
            <p:cNvSpPr txBox="1"/>
            <p:nvPr/>
          </p:nvSpPr>
          <p:spPr>
            <a:xfrm rot="16200000">
              <a:off x="630000" y="330250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450µm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119" name="Rechteck 37"/>
            <p:cNvSpPr/>
            <p:nvPr/>
          </p:nvSpPr>
          <p:spPr bwMode="auto">
            <a:xfrm>
              <a:off x="2177760" y="1939628"/>
              <a:ext cx="418710" cy="141115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120" name="Gerade Verbindung mit Pfeil 40"/>
            <p:cNvCxnSpPr/>
            <p:nvPr/>
          </p:nvCxnSpPr>
          <p:spPr bwMode="auto">
            <a:xfrm>
              <a:off x="910416" y="2072640"/>
              <a:ext cx="0" cy="32613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21" name="Gerade Verbindung mit Pfeil 43"/>
            <p:cNvCxnSpPr/>
            <p:nvPr/>
          </p:nvCxnSpPr>
          <p:spPr bwMode="auto">
            <a:xfrm>
              <a:off x="3793316" y="2257995"/>
              <a:ext cx="0" cy="71482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22" name="Textfeld 44"/>
            <p:cNvSpPr txBox="1"/>
            <p:nvPr/>
          </p:nvSpPr>
          <p:spPr>
            <a:xfrm rot="5400000">
              <a:off x="3176096" y="232206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>
                  <a:solidFill>
                    <a:srgbClr val="000000"/>
                  </a:solidFill>
                  <a:latin typeface="Tahoma" charset="0"/>
                </a:rPr>
                <a:t>10µm</a:t>
              </a: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1785946" y="2189692"/>
              <a:ext cx="114326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field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drop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layer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130" name="Textfeld 26"/>
            <p:cNvSpPr txBox="1"/>
            <p:nvPr/>
          </p:nvSpPr>
          <p:spPr>
            <a:xfrm>
              <a:off x="1982144" y="5523338"/>
              <a:ext cx="914400" cy="3624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100µm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cxnSp>
          <p:nvCxnSpPr>
            <p:cNvPr id="131" name="Gerade Verbindung mit Pfeil 40"/>
            <p:cNvCxnSpPr/>
            <p:nvPr/>
          </p:nvCxnSpPr>
          <p:spPr bwMode="auto">
            <a:xfrm flipH="1" flipV="1">
              <a:off x="1194049" y="5497975"/>
              <a:ext cx="2474976" cy="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sp>
        <p:nvSpPr>
          <p:cNvPr id="132" name="Textfeld 47"/>
          <p:cNvSpPr txBox="1"/>
          <p:nvPr/>
        </p:nvSpPr>
        <p:spPr>
          <a:xfrm>
            <a:off x="5153500" y="1380345"/>
            <a:ext cx="2662673" cy="559283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/>
              <a:t>solid - with avalanche </a:t>
            </a:r>
          </a:p>
          <a:p>
            <a:r>
              <a:rPr lang="en-US" dirty="0" smtClean="0"/>
              <a:t>dashed - without avalanche</a:t>
            </a:r>
            <a:endParaRPr lang="en-US" dirty="0"/>
          </a:p>
        </p:txBody>
      </p:sp>
      <p:sp>
        <p:nvSpPr>
          <p:cNvPr id="133" name="Rectangle 132"/>
          <p:cNvSpPr/>
          <p:nvPr/>
        </p:nvSpPr>
        <p:spPr>
          <a:xfrm>
            <a:off x="935208" y="5806857"/>
            <a:ext cx="2513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generate test charge </a:t>
            </a:r>
            <a:r>
              <a:rPr lang="en-US" dirty="0" err="1" smtClean="0"/>
              <a:t>Qtest</a:t>
            </a:r>
            <a:r>
              <a:rPr lang="en-US" dirty="0" smtClean="0"/>
              <a:t> = 1.3x10</a:t>
            </a:r>
            <a:r>
              <a:rPr lang="en-US" baseline="30000" dirty="0" smtClean="0"/>
              <a:t>-16</a:t>
            </a:r>
            <a:r>
              <a:rPr lang="en-US" dirty="0" smtClean="0"/>
              <a:t> C </a:t>
            </a:r>
            <a:endParaRPr lang="en-US" dirty="0"/>
          </a:p>
        </p:txBody>
      </p:sp>
      <p:cxnSp>
        <p:nvCxnSpPr>
          <p:cNvPr id="134" name="Straight Arrow Connector 133"/>
          <p:cNvCxnSpPr/>
          <p:nvPr/>
        </p:nvCxnSpPr>
        <p:spPr>
          <a:xfrm flipV="1">
            <a:off x="1604736" y="5062138"/>
            <a:ext cx="0" cy="724685"/>
          </a:xfrm>
          <a:prstGeom prst="straightConnector1">
            <a:avLst/>
          </a:prstGeom>
          <a:ln w="76200" cmpd="sng">
            <a:solidFill>
              <a:srgbClr val="FFC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867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in the Gap region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15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728" y="1777317"/>
            <a:ext cx="5359360" cy="4019521"/>
          </a:xfrm>
          <a:prstGeom prst="rect">
            <a:avLst/>
          </a:prstGeom>
        </p:spPr>
      </p:pic>
      <p:grpSp>
        <p:nvGrpSpPr>
          <p:cNvPr id="87" name="Group 86"/>
          <p:cNvGrpSpPr/>
          <p:nvPr/>
        </p:nvGrpSpPr>
        <p:grpSpPr>
          <a:xfrm>
            <a:off x="630000" y="1463964"/>
            <a:ext cx="3460496" cy="4559083"/>
            <a:chOff x="630000" y="1463964"/>
            <a:chExt cx="3460496" cy="4559083"/>
          </a:xfrm>
        </p:grpSpPr>
        <p:sp>
          <p:nvSpPr>
            <p:cNvPr id="88" name="Textfeld 30"/>
            <p:cNvSpPr txBox="1"/>
            <p:nvPr/>
          </p:nvSpPr>
          <p:spPr>
            <a:xfrm>
              <a:off x="3042462" y="4692605"/>
              <a:ext cx="914400" cy="914400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de-DE" sz="1000" dirty="0" smtClean="0"/>
                <a:t>450m</a:t>
              </a:r>
              <a:endParaRPr lang="de-DE" sz="1000" dirty="0"/>
            </a:p>
          </p:txBody>
        </p:sp>
        <p:sp>
          <p:nvSpPr>
            <p:cNvPr id="89" name="Textfeld 45"/>
            <p:cNvSpPr txBox="1"/>
            <p:nvPr/>
          </p:nvSpPr>
          <p:spPr>
            <a:xfrm>
              <a:off x="1604736" y="2469114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0" name="Rechteck 55"/>
            <p:cNvSpPr/>
            <p:nvPr/>
          </p:nvSpPr>
          <p:spPr bwMode="auto">
            <a:xfrm>
              <a:off x="1106955" y="2225131"/>
              <a:ext cx="2560320" cy="15849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grpSp>
          <p:nvGrpSpPr>
            <p:cNvPr id="91" name="Gruppieren 27"/>
            <p:cNvGrpSpPr/>
            <p:nvPr/>
          </p:nvGrpSpPr>
          <p:grpSpPr>
            <a:xfrm>
              <a:off x="1107912" y="2080494"/>
              <a:ext cx="2859024" cy="3942553"/>
              <a:chOff x="969264" y="1700784"/>
              <a:chExt cx="2859024" cy="3942553"/>
            </a:xfrm>
          </p:grpSpPr>
          <p:sp>
            <p:nvSpPr>
              <p:cNvPr id="106" name="Rechteck 30"/>
              <p:cNvSpPr/>
              <p:nvPr/>
            </p:nvSpPr>
            <p:spPr bwMode="auto">
              <a:xfrm>
                <a:off x="969264" y="1994658"/>
                <a:ext cx="2560320" cy="614430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07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08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09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10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92" name="Textfeld 46"/>
            <p:cNvSpPr txBox="1"/>
            <p:nvPr/>
          </p:nvSpPr>
          <p:spPr>
            <a:xfrm>
              <a:off x="1932396" y="389710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3" name="Rechteck 32"/>
            <p:cNvSpPr/>
            <p:nvPr/>
          </p:nvSpPr>
          <p:spPr bwMode="auto">
            <a:xfrm>
              <a:off x="2601432" y="2085942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94" name="Textfeld 34"/>
            <p:cNvSpPr txBox="1"/>
            <p:nvPr/>
          </p:nvSpPr>
          <p:spPr>
            <a:xfrm>
              <a:off x="2682399" y="2037822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5" name="Textfeld 34"/>
            <p:cNvSpPr txBox="1"/>
            <p:nvPr/>
          </p:nvSpPr>
          <p:spPr>
            <a:xfrm>
              <a:off x="1193256" y="2037822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167607" y="1471730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634388" y="1463964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  <p:sp>
          <p:nvSpPr>
            <p:cNvPr id="98" name="Textfeld 26"/>
            <p:cNvSpPr txBox="1"/>
            <p:nvPr/>
          </p:nvSpPr>
          <p:spPr>
            <a:xfrm rot="16200000">
              <a:off x="630000" y="330250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450µm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9" name="Rechteck 37"/>
            <p:cNvSpPr/>
            <p:nvPr/>
          </p:nvSpPr>
          <p:spPr bwMode="auto">
            <a:xfrm>
              <a:off x="2177760" y="1939628"/>
              <a:ext cx="418710" cy="141115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100" name="Gerade Verbindung mit Pfeil 40"/>
            <p:cNvCxnSpPr/>
            <p:nvPr/>
          </p:nvCxnSpPr>
          <p:spPr bwMode="auto">
            <a:xfrm>
              <a:off x="910416" y="2072640"/>
              <a:ext cx="0" cy="32613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01" name="Gerade Verbindung mit Pfeil 43"/>
            <p:cNvCxnSpPr/>
            <p:nvPr/>
          </p:nvCxnSpPr>
          <p:spPr bwMode="auto">
            <a:xfrm>
              <a:off x="3793316" y="2257995"/>
              <a:ext cx="0" cy="71482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02" name="Textfeld 44"/>
            <p:cNvSpPr txBox="1"/>
            <p:nvPr/>
          </p:nvSpPr>
          <p:spPr>
            <a:xfrm rot="5400000">
              <a:off x="3176096" y="232206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>
                  <a:solidFill>
                    <a:srgbClr val="000000"/>
                  </a:solidFill>
                  <a:latin typeface="Tahoma" charset="0"/>
                </a:rPr>
                <a:t>10µm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1785946" y="2189692"/>
              <a:ext cx="114326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field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drop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layer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104" name="Textfeld 26"/>
            <p:cNvSpPr txBox="1"/>
            <p:nvPr/>
          </p:nvSpPr>
          <p:spPr>
            <a:xfrm>
              <a:off x="1982144" y="5523338"/>
              <a:ext cx="914400" cy="3624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100µm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cxnSp>
          <p:nvCxnSpPr>
            <p:cNvPr id="105" name="Gerade Verbindung mit Pfeil 40"/>
            <p:cNvCxnSpPr/>
            <p:nvPr/>
          </p:nvCxnSpPr>
          <p:spPr bwMode="auto">
            <a:xfrm flipH="1" flipV="1">
              <a:off x="1194049" y="5497975"/>
              <a:ext cx="2474976" cy="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cxnSp>
        <p:nvCxnSpPr>
          <p:cNvPr id="112" name="Straight Arrow Connector 111"/>
          <p:cNvCxnSpPr/>
          <p:nvPr/>
        </p:nvCxnSpPr>
        <p:spPr>
          <a:xfrm flipV="1">
            <a:off x="1604736" y="5062138"/>
            <a:ext cx="0" cy="724685"/>
          </a:xfrm>
          <a:prstGeom prst="straightConnector1">
            <a:avLst/>
          </a:prstGeom>
          <a:ln w="76200" cmpd="sng">
            <a:solidFill>
              <a:srgbClr val="FFC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 112"/>
          <p:cNvSpPr/>
          <p:nvPr/>
        </p:nvSpPr>
        <p:spPr>
          <a:xfrm>
            <a:off x="4533162" y="1247104"/>
            <a:ext cx="3538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variation of injection position in x</a:t>
            </a: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935208" y="5806857"/>
            <a:ext cx="2513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generate test charge </a:t>
            </a:r>
            <a:r>
              <a:rPr lang="en-US" dirty="0" err="1" smtClean="0"/>
              <a:t>Qtest</a:t>
            </a:r>
            <a:r>
              <a:rPr lang="en-US" dirty="0" smtClean="0"/>
              <a:t> = 1.3x10</a:t>
            </a:r>
            <a:r>
              <a:rPr lang="en-US" baseline="30000" dirty="0" smtClean="0"/>
              <a:t>-16</a:t>
            </a:r>
            <a:r>
              <a:rPr lang="en-US" dirty="0" smtClean="0"/>
              <a:t> 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01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in the Gap region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16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728" y="1777317"/>
            <a:ext cx="5359360" cy="4019521"/>
          </a:xfrm>
          <a:prstGeom prst="rect">
            <a:avLst/>
          </a:prstGeom>
        </p:spPr>
      </p:pic>
      <p:pic>
        <p:nvPicPr>
          <p:cNvPr id="9" name="Inhaltsplatzhalt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728" y="1777319"/>
            <a:ext cx="5359360" cy="401952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41298" y="5764401"/>
            <a:ext cx="2789499" cy="612990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reduce gap size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reduce gain inhomogeneity</a:t>
            </a:r>
          </a:p>
        </p:txBody>
      </p:sp>
      <p:grpSp>
        <p:nvGrpSpPr>
          <p:cNvPr id="87" name="Group 86"/>
          <p:cNvGrpSpPr/>
          <p:nvPr/>
        </p:nvGrpSpPr>
        <p:grpSpPr>
          <a:xfrm>
            <a:off x="630000" y="1463964"/>
            <a:ext cx="3460496" cy="4559083"/>
            <a:chOff x="630000" y="1463964"/>
            <a:chExt cx="3460496" cy="4559083"/>
          </a:xfrm>
        </p:grpSpPr>
        <p:sp>
          <p:nvSpPr>
            <p:cNvPr id="88" name="Textfeld 30"/>
            <p:cNvSpPr txBox="1"/>
            <p:nvPr/>
          </p:nvSpPr>
          <p:spPr>
            <a:xfrm>
              <a:off x="3042462" y="4692605"/>
              <a:ext cx="914400" cy="914400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de-DE" sz="1000" dirty="0" smtClean="0"/>
                <a:t>450m</a:t>
              </a:r>
              <a:endParaRPr lang="de-DE" sz="1000" dirty="0"/>
            </a:p>
          </p:txBody>
        </p:sp>
        <p:sp>
          <p:nvSpPr>
            <p:cNvPr id="89" name="Textfeld 45"/>
            <p:cNvSpPr txBox="1"/>
            <p:nvPr/>
          </p:nvSpPr>
          <p:spPr>
            <a:xfrm>
              <a:off x="1604736" y="2469114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0" name="Rechteck 55"/>
            <p:cNvSpPr/>
            <p:nvPr/>
          </p:nvSpPr>
          <p:spPr bwMode="auto">
            <a:xfrm>
              <a:off x="1106955" y="2225131"/>
              <a:ext cx="2560320" cy="15849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grpSp>
          <p:nvGrpSpPr>
            <p:cNvPr id="91" name="Gruppieren 27"/>
            <p:cNvGrpSpPr/>
            <p:nvPr/>
          </p:nvGrpSpPr>
          <p:grpSpPr>
            <a:xfrm>
              <a:off x="1107912" y="2080494"/>
              <a:ext cx="2859024" cy="3942553"/>
              <a:chOff x="969264" y="1700784"/>
              <a:chExt cx="2859024" cy="3942553"/>
            </a:xfrm>
          </p:grpSpPr>
          <p:sp>
            <p:nvSpPr>
              <p:cNvPr id="106" name="Rechteck 30"/>
              <p:cNvSpPr/>
              <p:nvPr/>
            </p:nvSpPr>
            <p:spPr bwMode="auto">
              <a:xfrm>
                <a:off x="969264" y="1994658"/>
                <a:ext cx="2560320" cy="614430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07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08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09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110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92" name="Textfeld 46"/>
            <p:cNvSpPr txBox="1"/>
            <p:nvPr/>
          </p:nvSpPr>
          <p:spPr>
            <a:xfrm>
              <a:off x="1932396" y="389710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3" name="Rechteck 32"/>
            <p:cNvSpPr/>
            <p:nvPr/>
          </p:nvSpPr>
          <p:spPr bwMode="auto">
            <a:xfrm>
              <a:off x="2601432" y="2085942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94" name="Textfeld 34"/>
            <p:cNvSpPr txBox="1"/>
            <p:nvPr/>
          </p:nvSpPr>
          <p:spPr>
            <a:xfrm>
              <a:off x="2682399" y="2037822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5" name="Textfeld 34"/>
            <p:cNvSpPr txBox="1"/>
            <p:nvPr/>
          </p:nvSpPr>
          <p:spPr>
            <a:xfrm>
              <a:off x="1193256" y="2037822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167607" y="1471730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634388" y="1463964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  <p:sp>
          <p:nvSpPr>
            <p:cNvPr id="98" name="Textfeld 26"/>
            <p:cNvSpPr txBox="1"/>
            <p:nvPr/>
          </p:nvSpPr>
          <p:spPr>
            <a:xfrm rot="16200000">
              <a:off x="630000" y="330250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450µm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9" name="Rechteck 37"/>
            <p:cNvSpPr/>
            <p:nvPr/>
          </p:nvSpPr>
          <p:spPr bwMode="auto">
            <a:xfrm>
              <a:off x="2177760" y="1939628"/>
              <a:ext cx="418710" cy="141115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100" name="Gerade Verbindung mit Pfeil 40"/>
            <p:cNvCxnSpPr/>
            <p:nvPr/>
          </p:nvCxnSpPr>
          <p:spPr bwMode="auto">
            <a:xfrm>
              <a:off x="910416" y="2072640"/>
              <a:ext cx="0" cy="32613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101" name="Gerade Verbindung mit Pfeil 43"/>
            <p:cNvCxnSpPr/>
            <p:nvPr/>
          </p:nvCxnSpPr>
          <p:spPr bwMode="auto">
            <a:xfrm>
              <a:off x="3793316" y="2257995"/>
              <a:ext cx="0" cy="71482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102" name="Textfeld 44"/>
            <p:cNvSpPr txBox="1"/>
            <p:nvPr/>
          </p:nvSpPr>
          <p:spPr>
            <a:xfrm rot="5400000">
              <a:off x="3176096" y="2322068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>
                  <a:solidFill>
                    <a:srgbClr val="000000"/>
                  </a:solidFill>
                  <a:latin typeface="Tahoma" charset="0"/>
                </a:rPr>
                <a:t>10µm</a:t>
              </a: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1785946" y="2189692"/>
              <a:ext cx="114326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field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drop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layer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104" name="Textfeld 26"/>
            <p:cNvSpPr txBox="1"/>
            <p:nvPr/>
          </p:nvSpPr>
          <p:spPr>
            <a:xfrm>
              <a:off x="1982144" y="5523338"/>
              <a:ext cx="914400" cy="36242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100µm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cxnSp>
          <p:nvCxnSpPr>
            <p:cNvPr id="105" name="Gerade Verbindung mit Pfeil 40"/>
            <p:cNvCxnSpPr/>
            <p:nvPr/>
          </p:nvCxnSpPr>
          <p:spPr bwMode="auto">
            <a:xfrm flipH="1" flipV="1">
              <a:off x="1194049" y="5497975"/>
              <a:ext cx="2474976" cy="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</p:grpSp>
      <p:sp>
        <p:nvSpPr>
          <p:cNvPr id="111" name="Rectangle 110"/>
          <p:cNvSpPr/>
          <p:nvPr/>
        </p:nvSpPr>
        <p:spPr>
          <a:xfrm>
            <a:off x="4533162" y="1247104"/>
            <a:ext cx="35386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variation of injection position in x</a:t>
            </a:r>
            <a:endParaRPr lang="en-US" dirty="0"/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1604736" y="5062138"/>
            <a:ext cx="0" cy="724685"/>
          </a:xfrm>
          <a:prstGeom prst="straightConnector1">
            <a:avLst/>
          </a:prstGeom>
          <a:ln w="76200" cmpd="sng">
            <a:solidFill>
              <a:srgbClr val="FFC000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935208" y="5806857"/>
            <a:ext cx="2513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generate test charge </a:t>
            </a:r>
            <a:r>
              <a:rPr lang="en-US" dirty="0" err="1" smtClean="0"/>
              <a:t>Qtest</a:t>
            </a:r>
            <a:r>
              <a:rPr lang="en-US" dirty="0" smtClean="0"/>
              <a:t> = 1.3x10</a:t>
            </a:r>
            <a:r>
              <a:rPr lang="en-US" baseline="30000" dirty="0" smtClean="0"/>
              <a:t>-16</a:t>
            </a:r>
            <a:r>
              <a:rPr lang="en-US" dirty="0" smtClean="0"/>
              <a:t> C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696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happens in the gap region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Gap loss gets ‘compensated’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53674"/>
            <a:ext cx="4703561" cy="3738279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856893" y="2314857"/>
            <a:ext cx="3575446" cy="390029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not at implant edges (no edge BD)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17</a:t>
            </a:fld>
            <a:endParaRPr lang="de-DE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961" y="2522286"/>
            <a:ext cx="4542039" cy="3406530"/>
          </a:xfrm>
          <a:prstGeom prst="rect">
            <a:avLst/>
          </a:prstGeom>
        </p:spPr>
      </p:pic>
      <p:sp>
        <p:nvSpPr>
          <p:cNvPr id="14" name="Textfeld 1"/>
          <p:cNvSpPr txBox="1"/>
          <p:nvPr/>
        </p:nvSpPr>
        <p:spPr>
          <a:xfrm>
            <a:off x="856893" y="2053163"/>
            <a:ext cx="1128474" cy="390029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field peaks</a:t>
            </a:r>
            <a:endParaRPr lang="en-US" dirty="0">
              <a:solidFill>
                <a:srgbClr val="00B050"/>
              </a:solidFill>
            </a:endParaRPr>
          </a:p>
        </p:txBody>
      </p:sp>
      <p:cxnSp>
        <p:nvCxnSpPr>
          <p:cNvPr id="15" name="Gerade Verbindung mit Pfeil 9"/>
          <p:cNvCxnSpPr/>
          <p:nvPr/>
        </p:nvCxnSpPr>
        <p:spPr>
          <a:xfrm>
            <a:off x="1421130" y="2632710"/>
            <a:ext cx="269558" cy="682181"/>
          </a:xfrm>
          <a:prstGeom prst="straightConnector1">
            <a:avLst/>
          </a:prstGeom>
          <a:ln w="19050" cmpd="sng">
            <a:solidFill>
              <a:srgbClr val="00B050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0"/>
          <p:cNvCxnSpPr/>
          <p:nvPr/>
        </p:nvCxnSpPr>
        <p:spPr>
          <a:xfrm>
            <a:off x="1421130" y="2632710"/>
            <a:ext cx="1603058" cy="650690"/>
          </a:xfrm>
          <a:prstGeom prst="straightConnector1">
            <a:avLst/>
          </a:prstGeom>
          <a:ln w="19050" cmpd="sng">
            <a:solidFill>
              <a:srgbClr val="00B050"/>
            </a:solidFill>
            <a:prstDash val="solid"/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5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Final Array</a:t>
            </a:r>
            <a:endParaRPr lang="en-US" dirty="0"/>
          </a:p>
        </p:txBody>
      </p:sp>
      <p:pic>
        <p:nvPicPr>
          <p:cNvPr id="7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8268" y="1048017"/>
            <a:ext cx="3609805" cy="51054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4"/>
              <p:cNvSpPr txBox="1"/>
              <p:nvPr/>
            </p:nvSpPr>
            <p:spPr>
              <a:xfrm>
                <a:off x="3491536" y="1299477"/>
                <a:ext cx="2261081" cy="10154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 smtClean="0"/>
                  <a:t>Expected features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endParaRPr lang="en-US" dirty="0"/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/>
                  <a:t>Gain up to 20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endParaRPr lang="en-US" dirty="0"/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/>
                  <a:t>Collection efficiencies: &gt; 99%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endParaRPr lang="en-US" dirty="0"/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/>
                  <a:t>Pixel pitch: given by </a:t>
                </a:r>
                <a:r>
                  <a:rPr lang="en-US" dirty="0" smtClean="0"/>
                  <a:t>bump bond </a:t>
                </a:r>
                <a:r>
                  <a:rPr lang="en-US" dirty="0"/>
                  <a:t>technology 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 smtClean="0"/>
                  <a:t>and </a:t>
                </a:r>
                <a:r>
                  <a:rPr lang="en-US" dirty="0" err="1"/>
                  <a:t>ro</a:t>
                </a:r>
                <a:r>
                  <a:rPr lang="en-US" dirty="0"/>
                  <a:t> electronics space consumption (ATLAS 50µm)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endParaRPr lang="en-US" dirty="0"/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/>
                  <a:t>Position resolution:   &lt;&lt;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  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𝑝𝑖𝑡𝑐h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/>
                              </a:rPr>
                              <m:t>12</m:t>
                            </m:r>
                          </m:e>
                        </m:rad>
                      </m:den>
                    </m:f>
                  </m:oMath>
                </a14:m>
                <a:endParaRPr lang="en-US" dirty="0"/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/>
                  <a:t>  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/>
                  <a:t>Time resolution: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 smtClean="0"/>
                  <a:t>	Leading </a:t>
                </a:r>
                <a:r>
                  <a:rPr lang="en-US" dirty="0"/>
                  <a:t>edge trigger: &lt;50ps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/>
                  <a:t>	Full signal formation  50ns </a:t>
                </a:r>
                <a:r>
                  <a:rPr lang="en-US" dirty="0" smtClean="0"/>
                  <a:t>(450µm</a:t>
                </a:r>
                <a:r>
                  <a:rPr lang="en-US" dirty="0"/>
                  <a:t>)</a:t>
                </a:r>
              </a:p>
            </p:txBody>
          </p:sp>
        </mc:Choice>
        <mc:Fallback xmlns="">
          <p:sp>
            <p:nvSpPr>
              <p:cNvPr id="8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1536" y="1299477"/>
                <a:ext cx="2261081" cy="1015460"/>
              </a:xfrm>
              <a:prstGeom prst="rect">
                <a:avLst/>
              </a:prstGeom>
              <a:blipFill>
                <a:blip r:embed="rId3"/>
                <a:stretch>
                  <a:fillRect l="-2426" t="-2994" r="-149596" b="-34251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2208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Prototype production</a:t>
            </a:r>
            <a:endParaRPr lang="en-US" dirty="0"/>
          </a:p>
        </p:txBody>
      </p:sp>
      <p:grpSp>
        <p:nvGrpSpPr>
          <p:cNvPr id="19" name="Gruppieren 15"/>
          <p:cNvGrpSpPr/>
          <p:nvPr/>
        </p:nvGrpSpPr>
        <p:grpSpPr>
          <a:xfrm>
            <a:off x="4596088" y="1048017"/>
            <a:ext cx="4108133" cy="4197083"/>
            <a:chOff x="1088708" y="1388745"/>
            <a:chExt cx="4848225" cy="4781550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8708" y="1388745"/>
              <a:ext cx="4848225" cy="4781550"/>
            </a:xfrm>
            <a:prstGeom prst="rect">
              <a:avLst/>
            </a:prstGeom>
            <a:noFill/>
            <a:ln w="444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21" name="Rechteck 5"/>
            <p:cNvSpPr/>
            <p:nvPr/>
          </p:nvSpPr>
          <p:spPr bwMode="auto">
            <a:xfrm>
              <a:off x="2606040" y="2766060"/>
              <a:ext cx="1805940" cy="2788920"/>
            </a:xfrm>
            <a:prstGeom prst="rect">
              <a:avLst/>
            </a:prstGeom>
            <a:noFill/>
            <a:ln w="444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2" name="Rechteck 6"/>
            <p:cNvSpPr/>
            <p:nvPr/>
          </p:nvSpPr>
          <p:spPr bwMode="auto">
            <a:xfrm>
              <a:off x="4411980" y="2042160"/>
              <a:ext cx="914400" cy="1280160"/>
            </a:xfrm>
            <a:prstGeom prst="rect">
              <a:avLst/>
            </a:prstGeom>
            <a:noFill/>
            <a:ln w="44450" cap="flat" cmpd="sng" algn="ctr">
              <a:solidFill>
                <a:srgbClr val="00CC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3" name="Rechteck 8"/>
            <p:cNvSpPr/>
            <p:nvPr/>
          </p:nvSpPr>
          <p:spPr bwMode="auto">
            <a:xfrm>
              <a:off x="4419600" y="4251960"/>
              <a:ext cx="914400" cy="1280160"/>
            </a:xfrm>
            <a:prstGeom prst="rect">
              <a:avLst/>
            </a:prstGeom>
            <a:noFill/>
            <a:ln w="44450" cap="flat" cmpd="sng" algn="ctr">
              <a:solidFill>
                <a:srgbClr val="00CC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4" name="Rechteck 9"/>
            <p:cNvSpPr/>
            <p:nvPr/>
          </p:nvSpPr>
          <p:spPr bwMode="auto">
            <a:xfrm>
              <a:off x="1661160" y="2042160"/>
              <a:ext cx="914400" cy="1280160"/>
            </a:xfrm>
            <a:prstGeom prst="rect">
              <a:avLst/>
            </a:prstGeom>
            <a:noFill/>
            <a:ln w="44450" cap="flat" cmpd="sng" algn="ctr">
              <a:solidFill>
                <a:srgbClr val="00CC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5" name="Rechteck 10"/>
            <p:cNvSpPr/>
            <p:nvPr/>
          </p:nvSpPr>
          <p:spPr bwMode="auto">
            <a:xfrm>
              <a:off x="1668780" y="4251960"/>
              <a:ext cx="914400" cy="1280160"/>
            </a:xfrm>
            <a:prstGeom prst="rect">
              <a:avLst/>
            </a:prstGeom>
            <a:noFill/>
            <a:ln w="44450" cap="flat" cmpd="sng" algn="ctr">
              <a:solidFill>
                <a:srgbClr val="00CC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6" name="Rechteck 7"/>
            <p:cNvSpPr/>
            <p:nvPr/>
          </p:nvSpPr>
          <p:spPr bwMode="auto">
            <a:xfrm>
              <a:off x="1653540" y="3322320"/>
              <a:ext cx="937260" cy="929640"/>
            </a:xfrm>
            <a:prstGeom prst="rect">
              <a:avLst/>
            </a:prstGeom>
            <a:noFill/>
            <a:ln w="444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7" name="Rechteck 12"/>
            <p:cNvSpPr/>
            <p:nvPr/>
          </p:nvSpPr>
          <p:spPr bwMode="auto">
            <a:xfrm>
              <a:off x="4389120" y="3337560"/>
              <a:ext cx="937260" cy="929640"/>
            </a:xfrm>
            <a:prstGeom prst="rect">
              <a:avLst/>
            </a:prstGeom>
            <a:noFill/>
            <a:ln w="44450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8" name="Rechteck 11"/>
            <p:cNvSpPr/>
            <p:nvPr/>
          </p:nvSpPr>
          <p:spPr bwMode="auto">
            <a:xfrm>
              <a:off x="2606040" y="1958340"/>
              <a:ext cx="1783080" cy="800100"/>
            </a:xfrm>
            <a:prstGeom prst="rect">
              <a:avLst/>
            </a:prstGeom>
            <a:noFill/>
            <a:ln w="44450" cap="flat" cmpd="sng" algn="ctr">
              <a:solidFill>
                <a:srgbClr val="FF999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</p:grpSp>
      <p:sp>
        <p:nvSpPr>
          <p:cNvPr id="29" name="Textfeld 13"/>
          <p:cNvSpPr txBox="1"/>
          <p:nvPr/>
        </p:nvSpPr>
        <p:spPr>
          <a:xfrm>
            <a:off x="194836" y="5105987"/>
            <a:ext cx="3875606" cy="40994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fontAlgn="base">
              <a:spcBef>
                <a:spcPts val="100"/>
              </a:spcBef>
              <a:spcAft>
                <a:spcPts val="100"/>
              </a:spcAft>
            </a:pPr>
            <a:r>
              <a:rPr lang="en-US" sz="2000" dirty="0" smtClean="0">
                <a:solidFill>
                  <a:srgbClr val="00CC99"/>
                </a:solidFill>
                <a:latin typeface="+mj-lt"/>
              </a:rPr>
              <a:t>Pixel </a:t>
            </a:r>
            <a:r>
              <a:rPr lang="en-US" sz="2000" dirty="0" smtClean="0">
                <a:solidFill>
                  <a:srgbClr val="FF0000"/>
                </a:solidFill>
                <a:latin typeface="+mj-lt"/>
              </a:rPr>
              <a:t>Strips </a:t>
            </a:r>
            <a:r>
              <a:rPr lang="en-US" sz="2000" dirty="0" smtClean="0">
                <a:solidFill>
                  <a:srgbClr val="FFC000"/>
                </a:solidFill>
                <a:latin typeface="+mj-lt"/>
              </a:rPr>
              <a:t>Diodes </a:t>
            </a:r>
            <a:r>
              <a:rPr lang="en-US" sz="2000" dirty="0" err="1" smtClean="0">
                <a:solidFill>
                  <a:srgbClr val="FFB478"/>
                </a:solidFill>
                <a:latin typeface="+mj-lt"/>
              </a:rPr>
              <a:t>MGR</a:t>
            </a:r>
            <a:r>
              <a:rPr lang="en-US" sz="2000" dirty="0" smtClean="0">
                <a:solidFill>
                  <a:srgbClr val="FFB478"/>
                </a:solidFill>
                <a:latin typeface="+mj-lt"/>
              </a:rPr>
              <a:t> Diodes</a:t>
            </a:r>
            <a:endParaRPr lang="en-US" sz="2000" dirty="0">
              <a:solidFill>
                <a:srgbClr val="FFB478"/>
              </a:solidFill>
              <a:latin typeface="+mj-lt"/>
            </a:endParaRPr>
          </a:p>
        </p:txBody>
      </p:sp>
      <p:sp>
        <p:nvSpPr>
          <p:cNvPr id="30" name="Textfeld 14"/>
          <p:cNvSpPr txBox="1"/>
          <p:nvPr/>
        </p:nvSpPr>
        <p:spPr>
          <a:xfrm>
            <a:off x="5502323" y="5616858"/>
            <a:ext cx="2355345" cy="36068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fontAlgn="base">
              <a:spcBef>
                <a:spcPts val="100"/>
              </a:spcBef>
              <a:spcAft>
                <a:spcPts val="100"/>
              </a:spcAft>
            </a:pPr>
            <a:r>
              <a:rPr lang="en-US" sz="2000" dirty="0" smtClean="0">
                <a:solidFill>
                  <a:srgbClr val="00B050"/>
                </a:solidFill>
                <a:latin typeface="+mj-lt"/>
              </a:rPr>
              <a:t>production finished</a:t>
            </a:r>
          </a:p>
          <a:p>
            <a:pPr fontAlgn="base">
              <a:spcBef>
                <a:spcPts val="100"/>
              </a:spcBef>
              <a:spcAft>
                <a:spcPts val="100"/>
              </a:spcAft>
            </a:pPr>
            <a:r>
              <a:rPr lang="en-US" sz="2000" dirty="0" smtClean="0">
                <a:solidFill>
                  <a:srgbClr val="00B050"/>
                </a:solidFill>
                <a:latin typeface="+mj-lt"/>
              </a:rPr>
              <a:t>tests started</a:t>
            </a:r>
            <a:endParaRPr lang="en-US" sz="20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19</a:t>
            </a:fld>
            <a:endParaRPr lang="de-DE"/>
          </a:p>
        </p:txBody>
      </p:sp>
      <p:sp>
        <p:nvSpPr>
          <p:cNvPr id="31" name="Textfeld 8"/>
          <p:cNvSpPr txBox="1"/>
          <p:nvPr/>
        </p:nvSpPr>
        <p:spPr>
          <a:xfrm>
            <a:off x="91025" y="808322"/>
            <a:ext cx="4456609" cy="167981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fontAlgn="base">
              <a:spcBef>
                <a:spcPts val="100"/>
              </a:spcBef>
              <a:spcAft>
                <a:spcPts val="100"/>
              </a:spcAft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Aims</a:t>
            </a:r>
          </a:p>
          <a:p>
            <a:pPr marL="285737" indent="-285737" fontAlgn="base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proof of principle</a:t>
            </a:r>
          </a:p>
          <a:p>
            <a:pPr marL="285737" indent="-285737" fontAlgn="base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Efficiency, gain, cross talk, noise</a:t>
            </a:r>
          </a:p>
          <a:p>
            <a:pPr marL="285737" indent="-285737" fontAlgn="base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find reliable narrow guard ring structure </a:t>
            </a:r>
          </a:p>
          <a:p>
            <a:pPr fontAlgn="base">
              <a:spcBef>
                <a:spcPts val="100"/>
              </a:spcBef>
              <a:spcAft>
                <a:spcPts val="100"/>
              </a:spcAft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     (in view of </a:t>
            </a:r>
            <a:r>
              <a:rPr lang="en-US" dirty="0" err="1" smtClean="0">
                <a:solidFill>
                  <a:srgbClr val="000000"/>
                </a:solidFill>
                <a:latin typeface="+mj-lt"/>
              </a:rPr>
              <a:t>buttable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arrays) </a:t>
            </a:r>
          </a:p>
          <a:p>
            <a:pPr fontAlgn="base">
              <a:spcBef>
                <a:spcPts val="100"/>
              </a:spcBef>
              <a:spcAft>
                <a:spcPts val="100"/>
              </a:spcAft>
            </a:pPr>
            <a:endParaRPr lang="en-US" dirty="0">
              <a:solidFill>
                <a:srgbClr val="000000"/>
              </a:solidFill>
              <a:latin typeface="+mj-lt"/>
            </a:endParaRPr>
          </a:p>
        </p:txBody>
      </p:sp>
      <p:grpSp>
        <p:nvGrpSpPr>
          <p:cNvPr id="32" name="Gruppieren 13"/>
          <p:cNvGrpSpPr/>
          <p:nvPr/>
        </p:nvGrpSpPr>
        <p:grpSpPr>
          <a:xfrm>
            <a:off x="136199" y="2687893"/>
            <a:ext cx="4366260" cy="2423160"/>
            <a:chOff x="2590800" y="1524000"/>
            <a:chExt cx="4366260" cy="2423160"/>
          </a:xfrm>
        </p:grpSpPr>
        <p:sp>
          <p:nvSpPr>
            <p:cNvPr id="33" name="Rechteck 14"/>
            <p:cNvSpPr/>
            <p:nvPr/>
          </p:nvSpPr>
          <p:spPr bwMode="auto">
            <a:xfrm>
              <a:off x="2590800" y="2087880"/>
              <a:ext cx="3878580" cy="807720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sp>
          <p:nvSpPr>
            <p:cNvPr id="34" name="Rechteck 15"/>
            <p:cNvSpPr/>
            <p:nvPr/>
          </p:nvSpPr>
          <p:spPr bwMode="auto">
            <a:xfrm>
              <a:off x="3863340" y="2087880"/>
              <a:ext cx="35052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35" name="Rechteck 16"/>
            <p:cNvSpPr/>
            <p:nvPr/>
          </p:nvSpPr>
          <p:spPr bwMode="auto">
            <a:xfrm>
              <a:off x="4297680" y="2087880"/>
              <a:ext cx="35052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36" name="Rechteck 17"/>
            <p:cNvSpPr/>
            <p:nvPr/>
          </p:nvSpPr>
          <p:spPr bwMode="auto">
            <a:xfrm>
              <a:off x="4739640" y="2087880"/>
              <a:ext cx="35052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37" name="Textfeld 18"/>
            <p:cNvSpPr txBox="1"/>
            <p:nvPr/>
          </p:nvSpPr>
          <p:spPr>
            <a:xfrm>
              <a:off x="3817620" y="153924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FF0000"/>
                  </a:solidFill>
                  <a:latin typeface="Tahoma" charset="0"/>
                </a:rPr>
                <a:t>n+ </a:t>
              </a:r>
              <a:r>
                <a:rPr lang="de-DE" sz="1200" kern="0" dirty="0" err="1">
                  <a:solidFill>
                    <a:srgbClr val="FF0000"/>
                  </a:solidFill>
                  <a:latin typeface="Tahoma" charset="0"/>
                </a:rPr>
                <a:t>pixel</a:t>
              </a:r>
              <a:r>
                <a:rPr lang="de-DE" sz="1200" kern="0" dirty="0">
                  <a:solidFill>
                    <a:srgbClr val="FF0000"/>
                  </a:solidFill>
                  <a:latin typeface="Tahoma" charset="0"/>
                </a:rPr>
                <a:t> </a:t>
              </a:r>
              <a:r>
                <a:rPr lang="de-DE" sz="1200" kern="0" dirty="0" err="1">
                  <a:solidFill>
                    <a:srgbClr val="FF0000"/>
                  </a:solidFill>
                  <a:latin typeface="Tahoma" charset="0"/>
                </a:rPr>
                <a:t>or</a:t>
              </a:r>
              <a:r>
                <a:rPr lang="de-DE" sz="1200" kern="0" dirty="0">
                  <a:solidFill>
                    <a:srgbClr val="FF0000"/>
                  </a:solidFill>
                  <a:latin typeface="Tahoma" charset="0"/>
                </a:rPr>
                <a:t> </a:t>
              </a:r>
              <a:r>
                <a:rPr lang="de-DE" sz="1200" kern="0" dirty="0" err="1">
                  <a:solidFill>
                    <a:srgbClr val="FF0000"/>
                  </a:solidFill>
                  <a:latin typeface="Tahoma" charset="0"/>
                </a:rPr>
                <a:t>strips</a:t>
              </a:r>
              <a:endParaRPr lang="de-DE" sz="1200" kern="0" dirty="0">
                <a:solidFill>
                  <a:srgbClr val="FF0000"/>
                </a:solidFill>
                <a:latin typeface="Tahoma" charset="0"/>
              </a:endParaRPr>
            </a:p>
          </p:txBody>
        </p:sp>
        <p:sp>
          <p:nvSpPr>
            <p:cNvPr id="38" name="Rechteck 19"/>
            <p:cNvSpPr/>
            <p:nvPr/>
          </p:nvSpPr>
          <p:spPr bwMode="auto">
            <a:xfrm>
              <a:off x="2590800" y="2087880"/>
              <a:ext cx="228600" cy="68580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2D2DB9"/>
                </a:solidFill>
                <a:latin typeface="Tahoma" pitchFamily="34" charset="0"/>
              </a:endParaRPr>
            </a:p>
          </p:txBody>
        </p:sp>
        <p:sp>
          <p:nvSpPr>
            <p:cNvPr id="39" name="Rechteck 20"/>
            <p:cNvSpPr/>
            <p:nvPr/>
          </p:nvSpPr>
          <p:spPr bwMode="auto">
            <a:xfrm>
              <a:off x="6233160" y="2087880"/>
              <a:ext cx="228600" cy="68580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2D2DB9"/>
                </a:solidFill>
                <a:latin typeface="Tahoma" pitchFamily="34" charset="0"/>
              </a:endParaRPr>
            </a:p>
          </p:txBody>
        </p:sp>
        <p:sp>
          <p:nvSpPr>
            <p:cNvPr id="40" name="Rechteck 21"/>
            <p:cNvSpPr/>
            <p:nvPr/>
          </p:nvSpPr>
          <p:spPr bwMode="auto">
            <a:xfrm>
              <a:off x="2590800" y="2842260"/>
              <a:ext cx="3878580" cy="53340"/>
            </a:xfrm>
            <a:prstGeom prst="rect">
              <a:avLst/>
            </a:prstGeom>
            <a:solidFill>
              <a:srgbClr val="2D2DB9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1" name="Textfeld 22"/>
            <p:cNvSpPr txBox="1"/>
            <p:nvPr/>
          </p:nvSpPr>
          <p:spPr>
            <a:xfrm>
              <a:off x="4015740" y="303276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algn="ctr"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backside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>
                  <a:solidFill>
                    <a:srgbClr val="2D2DB9"/>
                  </a:solidFill>
                  <a:latin typeface="Tahoma" charset="0"/>
                </a:rPr>
                <a:t>p+ </a:t>
              </a:r>
              <a:r>
                <a:rPr lang="de-DE" sz="1200" kern="0" dirty="0" err="1">
                  <a:solidFill>
                    <a:srgbClr val="2D2DB9"/>
                  </a:solidFill>
                  <a:latin typeface="Tahoma" charset="0"/>
                </a:rPr>
                <a:t>entrace</a:t>
              </a:r>
              <a:r>
                <a:rPr lang="de-DE" sz="1200" kern="0" dirty="0">
                  <a:solidFill>
                    <a:srgbClr val="2D2DB9"/>
                  </a:solidFill>
                  <a:latin typeface="Tahoma" charset="0"/>
                </a:rPr>
                <a:t> </a:t>
              </a:r>
              <a:r>
                <a:rPr lang="de-DE" sz="1200" kern="0" dirty="0" err="1">
                  <a:solidFill>
                    <a:srgbClr val="2D2DB9"/>
                  </a:solidFill>
                  <a:latin typeface="Tahoma" charset="0"/>
                </a:rPr>
                <a:t>window</a:t>
              </a:r>
              <a:endParaRPr lang="de-DE" sz="1200" kern="0" dirty="0">
                <a:solidFill>
                  <a:srgbClr val="2D2DB9"/>
                </a:solidFill>
                <a:latin typeface="Tahoma" charset="0"/>
              </a:endParaRPr>
            </a:p>
            <a:p>
              <a:pPr algn="ctr"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non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structured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,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no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Al</a:t>
              </a:r>
            </a:p>
          </p:txBody>
        </p:sp>
        <p:sp>
          <p:nvSpPr>
            <p:cNvPr id="42" name="Rechteck 23"/>
            <p:cNvSpPr/>
            <p:nvPr/>
          </p:nvSpPr>
          <p:spPr bwMode="auto">
            <a:xfrm>
              <a:off x="3634740" y="2087880"/>
              <a:ext cx="13716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3" name="Rechteck 24"/>
            <p:cNvSpPr/>
            <p:nvPr/>
          </p:nvSpPr>
          <p:spPr bwMode="auto">
            <a:xfrm>
              <a:off x="3436620" y="2080260"/>
              <a:ext cx="13716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4" name="Rechteck 25"/>
            <p:cNvSpPr/>
            <p:nvPr/>
          </p:nvSpPr>
          <p:spPr bwMode="auto">
            <a:xfrm>
              <a:off x="3048000" y="2080260"/>
              <a:ext cx="13716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5" name="Rechteck 26"/>
            <p:cNvSpPr/>
            <p:nvPr/>
          </p:nvSpPr>
          <p:spPr bwMode="auto">
            <a:xfrm>
              <a:off x="3238500" y="2080260"/>
              <a:ext cx="13716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46" name="Gerade Verbindung 27"/>
            <p:cNvCxnSpPr/>
            <p:nvPr/>
          </p:nvCxnSpPr>
          <p:spPr bwMode="auto">
            <a:xfrm flipV="1">
              <a:off x="4038600" y="199644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7" name="Gerade Verbindung 28"/>
            <p:cNvCxnSpPr/>
            <p:nvPr/>
          </p:nvCxnSpPr>
          <p:spPr bwMode="auto">
            <a:xfrm flipV="1">
              <a:off x="4472940" y="201168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8" name="Gerade Verbindung 29"/>
            <p:cNvCxnSpPr/>
            <p:nvPr/>
          </p:nvCxnSpPr>
          <p:spPr bwMode="auto">
            <a:xfrm flipV="1">
              <a:off x="4899660" y="200406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9" name="Gerade Verbindung 30"/>
            <p:cNvCxnSpPr/>
            <p:nvPr/>
          </p:nvCxnSpPr>
          <p:spPr bwMode="auto">
            <a:xfrm flipV="1">
              <a:off x="3703320" y="201168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0" name="Gerade Verbindung 31"/>
            <p:cNvCxnSpPr/>
            <p:nvPr/>
          </p:nvCxnSpPr>
          <p:spPr bwMode="auto">
            <a:xfrm flipV="1">
              <a:off x="3505200" y="199644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1" name="Textfeld 32"/>
            <p:cNvSpPr txBox="1"/>
            <p:nvPr/>
          </p:nvSpPr>
          <p:spPr>
            <a:xfrm>
              <a:off x="3467100" y="181356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Vframe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52" name="Textfeld 33"/>
            <p:cNvSpPr txBox="1"/>
            <p:nvPr/>
          </p:nvSpPr>
          <p:spPr>
            <a:xfrm>
              <a:off x="3116580" y="166116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Vinn_guard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53" name="Textfeld 34"/>
            <p:cNvSpPr txBox="1"/>
            <p:nvPr/>
          </p:nvSpPr>
          <p:spPr>
            <a:xfrm>
              <a:off x="6042660" y="152400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Vbias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via CE</a:t>
              </a:r>
            </a:p>
          </p:txBody>
        </p:sp>
        <p:cxnSp>
          <p:nvCxnSpPr>
            <p:cNvPr id="54" name="Gerade Verbindung 35"/>
            <p:cNvCxnSpPr/>
            <p:nvPr/>
          </p:nvCxnSpPr>
          <p:spPr bwMode="auto">
            <a:xfrm flipV="1">
              <a:off x="6347460" y="200406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5" name="Gerade Verbindung 36"/>
            <p:cNvCxnSpPr/>
            <p:nvPr/>
          </p:nvCxnSpPr>
          <p:spPr bwMode="auto">
            <a:xfrm flipV="1">
              <a:off x="2720340" y="199644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56" name="Textfeld 37"/>
            <p:cNvSpPr txBox="1"/>
            <p:nvPr/>
          </p:nvSpPr>
          <p:spPr>
            <a:xfrm>
              <a:off x="4084320" y="257556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2D2DB9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2D2DB9"/>
                  </a:solidFill>
                  <a:latin typeface="Tahoma" charset="0"/>
                </a:rPr>
                <a:t>bulk</a:t>
              </a:r>
              <a:r>
                <a:rPr lang="de-DE" sz="1000" kern="0" dirty="0">
                  <a:solidFill>
                    <a:srgbClr val="2D2DB9"/>
                  </a:solidFill>
                  <a:latin typeface="Tahoma" charset="0"/>
                </a:rPr>
                <a:t> </a:t>
              </a:r>
            </a:p>
          </p:txBody>
        </p:sp>
        <p:sp>
          <p:nvSpPr>
            <p:cNvPr id="57" name="Rechteck 38"/>
            <p:cNvSpPr/>
            <p:nvPr/>
          </p:nvSpPr>
          <p:spPr bwMode="auto">
            <a:xfrm>
              <a:off x="5745480" y="2087880"/>
              <a:ext cx="13716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58" name="Rechteck 39"/>
            <p:cNvSpPr/>
            <p:nvPr/>
          </p:nvSpPr>
          <p:spPr bwMode="auto">
            <a:xfrm>
              <a:off x="5547360" y="2080260"/>
              <a:ext cx="13716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59" name="Rechteck 40"/>
            <p:cNvSpPr/>
            <p:nvPr/>
          </p:nvSpPr>
          <p:spPr bwMode="auto">
            <a:xfrm>
              <a:off x="5158740" y="2080260"/>
              <a:ext cx="13716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0" name="Rechteck 41"/>
            <p:cNvSpPr/>
            <p:nvPr/>
          </p:nvSpPr>
          <p:spPr bwMode="auto">
            <a:xfrm>
              <a:off x="5349240" y="2080260"/>
              <a:ext cx="137160" cy="68580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61" name="Gerade Verbindung 42"/>
            <p:cNvCxnSpPr/>
            <p:nvPr/>
          </p:nvCxnSpPr>
          <p:spPr bwMode="auto">
            <a:xfrm flipV="1">
              <a:off x="5425440" y="201168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Gerade Verbindung 43"/>
            <p:cNvCxnSpPr/>
            <p:nvPr/>
          </p:nvCxnSpPr>
          <p:spPr bwMode="auto">
            <a:xfrm flipV="1">
              <a:off x="5227320" y="199644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3" name="Rechteck 44"/>
            <p:cNvSpPr/>
            <p:nvPr/>
          </p:nvSpPr>
          <p:spPr bwMode="auto">
            <a:xfrm>
              <a:off x="3703320" y="2156460"/>
              <a:ext cx="1524000" cy="190500"/>
            </a:xfrm>
            <a:prstGeom prst="rect">
              <a:avLst/>
            </a:prstGeom>
            <a:solidFill>
              <a:srgbClr val="2D2DB9">
                <a:alpha val="26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de-DE" sz="1000" kern="0" dirty="0">
                  <a:solidFill>
                    <a:srgbClr val="2D2DB9"/>
                  </a:solidFill>
                  <a:latin typeface="Tahoma" pitchFamily="34" charset="0"/>
                </a:rPr>
                <a:t>high </a:t>
              </a:r>
              <a:r>
                <a:rPr lang="de-DE" sz="1000" kern="0" dirty="0" err="1">
                  <a:solidFill>
                    <a:srgbClr val="2D2DB9"/>
                  </a:solidFill>
                  <a:latin typeface="Tahoma" pitchFamily="34" charset="0"/>
                </a:rPr>
                <a:t>field</a:t>
              </a:r>
              <a:endParaRPr lang="de-DE" sz="1000" kern="0" dirty="0">
                <a:solidFill>
                  <a:srgbClr val="2D2DB9"/>
                </a:solidFill>
                <a:latin typeface="Tahoma" pitchFamily="34" charset="0"/>
              </a:endParaRPr>
            </a:p>
          </p:txBody>
        </p:sp>
        <p:cxnSp>
          <p:nvCxnSpPr>
            <p:cNvPr id="64" name="Gerade Verbindung 45"/>
            <p:cNvCxnSpPr/>
            <p:nvPr/>
          </p:nvCxnSpPr>
          <p:spPr bwMode="auto">
            <a:xfrm>
              <a:off x="4152900" y="2038350"/>
              <a:ext cx="228600" cy="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5" name="Gerade Verbindung 46"/>
            <p:cNvCxnSpPr/>
            <p:nvPr/>
          </p:nvCxnSpPr>
          <p:spPr bwMode="auto">
            <a:xfrm>
              <a:off x="4587240" y="2038350"/>
              <a:ext cx="228600" cy="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6" name="Gerade Verbindung 47"/>
            <p:cNvCxnSpPr/>
            <p:nvPr/>
          </p:nvCxnSpPr>
          <p:spPr bwMode="auto">
            <a:xfrm flipV="1">
              <a:off x="4274820" y="195072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7" name="Gerade Verbindung 48"/>
            <p:cNvCxnSpPr/>
            <p:nvPr/>
          </p:nvCxnSpPr>
          <p:spPr bwMode="auto">
            <a:xfrm flipV="1">
              <a:off x="4701540" y="1958340"/>
              <a:ext cx="0" cy="838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8" name="Gerade Verbindung 49"/>
            <p:cNvCxnSpPr/>
            <p:nvPr/>
          </p:nvCxnSpPr>
          <p:spPr bwMode="auto">
            <a:xfrm flipV="1">
              <a:off x="4274820" y="1950720"/>
              <a:ext cx="1341120" cy="7620"/>
            </a:xfrm>
            <a:prstGeom prst="line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9" name="Textfeld 50"/>
            <p:cNvSpPr txBox="1"/>
            <p:nvPr/>
          </p:nvSpPr>
          <p:spPr>
            <a:xfrm>
              <a:off x="5219700" y="172212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MOS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grid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52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MPG </a:t>
            </a:r>
            <a:r>
              <a:rPr lang="en-US" dirty="0" err="1" smtClean="0"/>
              <a:t>HLL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2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7" name="TextBox 18"/>
          <p:cNvSpPr txBox="1"/>
          <p:nvPr/>
        </p:nvSpPr>
        <p:spPr>
          <a:xfrm>
            <a:off x="263017" y="5551235"/>
            <a:ext cx="3803422" cy="859389"/>
          </a:xfrm>
          <a:prstGeom prst="rect">
            <a:avLst/>
          </a:prstGeom>
          <a:solidFill>
            <a:srgbClr val="C9DBD8"/>
          </a:solidFill>
          <a:ln>
            <a:noFill/>
          </a:ln>
          <a:effectLst>
            <a:outerShdw blurRad="50800" dist="50800" dir="5400000" algn="ctr" rotWithShape="0">
              <a:srgbClr val="000000">
                <a:alpha val="49000"/>
              </a:srgbClr>
            </a:outerShdw>
          </a:effectLst>
        </p:spPr>
        <p:txBody>
          <a:bodyPr wrap="none" rtlCol="0">
            <a:no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Segoe UI"/>
              </a:rPr>
              <a:t>Central facility of the Max Planck </a:t>
            </a:r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Society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40 scientists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, engineers and technicians </a:t>
            </a:r>
            <a:endParaRPr lang="en-US" sz="1600" dirty="0" smtClean="0">
              <a:solidFill>
                <a:srgbClr val="000000"/>
              </a:solidFill>
              <a:latin typeface="Segoe UI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+ 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guest scientists, </a:t>
            </a:r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and 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students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Segoe UI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59" y="1889681"/>
            <a:ext cx="3370538" cy="2527904"/>
          </a:xfrm>
          <a:prstGeom prst="rect">
            <a:avLst/>
          </a:prstGeom>
        </p:spPr>
      </p:pic>
      <p:sp>
        <p:nvSpPr>
          <p:cNvPr id="14" name="Inhaltsplatzhalter 2"/>
          <p:cNvSpPr>
            <a:spLocks noGrp="1"/>
          </p:cNvSpPr>
          <p:nvPr>
            <p:ph idx="1"/>
          </p:nvPr>
        </p:nvSpPr>
        <p:spPr>
          <a:xfrm>
            <a:off x="6906609" y="1916003"/>
            <a:ext cx="1913860" cy="324140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sensor</a:t>
            </a:r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simulation</a:t>
            </a:r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design</a:t>
            </a:r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fabrication</a:t>
            </a:r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camera</a:t>
            </a:r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design</a:t>
            </a:r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assembly</a:t>
            </a:r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test</a:t>
            </a:r>
            <a:endParaRPr lang="en-US" dirty="0"/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4526" y="4496833"/>
            <a:ext cx="2336130" cy="1951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pic>
        <p:nvPicPr>
          <p:cNvPr id="20" name="Picture 21" descr="PowerPoint Slide Show - [Ninkovic_ANL2014.pptx]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815" y="803636"/>
            <a:ext cx="2010804" cy="1830569"/>
          </a:xfrm>
          <a:prstGeom prst="rect">
            <a:avLst/>
          </a:prstGeom>
        </p:spPr>
      </p:pic>
      <p:pic>
        <p:nvPicPr>
          <p:cNvPr id="17" name="Picture 5" descr="ccd_cadence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4526" y="2550404"/>
            <a:ext cx="2336130" cy="1866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Inhaltsplatzhalter 2"/>
          <p:cNvSpPr txBox="1">
            <a:spLocks/>
          </p:cNvSpPr>
          <p:nvPr/>
        </p:nvSpPr>
        <p:spPr>
          <a:xfrm>
            <a:off x="482908" y="803636"/>
            <a:ext cx="4043989" cy="1112367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354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54" rtl="0" eaLnBrk="1" latinLnBrk="0" hangingPunct="1">
              <a:lnSpc>
                <a:spcPts val="2300"/>
              </a:lnSpc>
              <a:spcBef>
                <a:spcPts val="1151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0" indent="-179380" algn="l" defTabSz="914354" rtl="0" eaLnBrk="1" latinLnBrk="0" hangingPunct="1">
              <a:lnSpc>
                <a:spcPts val="2300"/>
              </a:lnSpc>
              <a:spcBef>
                <a:spcPts val="1151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0" indent="-179380" algn="l" defTabSz="914354" rtl="0" eaLnBrk="1" latinLnBrk="0" hangingPunct="1">
              <a:lnSpc>
                <a:spcPts val="2300"/>
              </a:lnSpc>
              <a:spcBef>
                <a:spcPts val="1151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70" indent="-179380" algn="l" defTabSz="914354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19" indent="-285737" algn="l" defTabSz="914354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889" algn="l" defTabSz="914354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54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354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dirty="0" smtClean="0"/>
              <a:t>New Building</a:t>
            </a:r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err="1" smtClean="0"/>
              <a:t>IPP</a:t>
            </a:r>
            <a:r>
              <a:rPr lang="en-US" dirty="0" smtClean="0"/>
              <a:t> Campus </a:t>
            </a:r>
            <a:r>
              <a:rPr lang="en-US" dirty="0" err="1" smtClean="0"/>
              <a:t>Garching</a:t>
            </a:r>
            <a:endParaRPr lang="en-US" dirty="0" smtClean="0"/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currently moving</a:t>
            </a:r>
          </a:p>
        </p:txBody>
      </p:sp>
      <p:sp>
        <p:nvSpPr>
          <p:cNvPr id="23" name="Inhaltsplatzhalter 2"/>
          <p:cNvSpPr txBox="1">
            <a:spLocks/>
          </p:cNvSpPr>
          <p:nvPr/>
        </p:nvSpPr>
        <p:spPr>
          <a:xfrm>
            <a:off x="479459" y="4424182"/>
            <a:ext cx="4043989" cy="1112367"/>
          </a:xfrm>
          <a:prstGeom prst="rect">
            <a:avLst/>
          </a:prstGeom>
        </p:spPr>
        <p:txBody>
          <a:bodyPr vert="horz" lIns="0" tIns="0" rIns="0" bIns="0" numCol="1" spcCol="540000" rtlCol="0">
            <a:noAutofit/>
          </a:bodyPr>
          <a:lstStyle>
            <a:lvl1pPr marL="0" marR="0" indent="0" algn="l" defTabSz="914354" rtl="0" eaLnBrk="1" fontAlgn="auto" latinLnBrk="0" hangingPunct="1">
              <a:lnSpc>
                <a:spcPts val="23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b="1" i="0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354" rtl="0" eaLnBrk="1" latinLnBrk="0" hangingPunct="1">
              <a:lnSpc>
                <a:spcPts val="2300"/>
              </a:lnSpc>
              <a:spcBef>
                <a:spcPts val="1151"/>
              </a:spcBef>
              <a:spcAft>
                <a:spcPts val="0"/>
              </a:spcAft>
              <a:buFont typeface="Arial" panose="020B0604020202020204" pitchFamily="34" charset="0"/>
              <a:buNone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0" indent="-179380" algn="l" defTabSz="914354" rtl="0" eaLnBrk="1" latinLnBrk="0" hangingPunct="1">
              <a:lnSpc>
                <a:spcPts val="2300"/>
              </a:lnSpc>
              <a:spcBef>
                <a:spcPts val="1151"/>
              </a:spcBef>
              <a:buFont typeface="Arial" panose="020B0604020202020204" pitchFamily="34" charset="0"/>
              <a:buChar char="•"/>
              <a:defRPr sz="1600" b="0" kern="4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9380" indent="-179380" algn="l" defTabSz="914354" rtl="0" eaLnBrk="1" latinLnBrk="0" hangingPunct="1">
              <a:lnSpc>
                <a:spcPts val="2300"/>
              </a:lnSpc>
              <a:spcBef>
                <a:spcPts val="1151"/>
              </a:spcBef>
              <a:buFont typeface="Arial" panose="020B0604020202020204" pitchFamily="34" charset="0"/>
              <a:buChar char="•"/>
              <a:defRPr sz="1600" b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357170" indent="-179380" algn="l" defTabSz="914354" rtl="0" eaLnBrk="1" latinLnBrk="0" hangingPunct="1">
              <a:lnSpc>
                <a:spcPts val="2300"/>
              </a:lnSpc>
              <a:spcBef>
                <a:spcPts val="525"/>
              </a:spcBef>
              <a:buFont typeface="Arial" panose="020B0604020202020204" pitchFamily="34" charset="0"/>
              <a:buChar char="•"/>
              <a:defRPr sz="160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645719" indent="-285737" algn="l" defTabSz="914354" rtl="0" eaLnBrk="1" latinLnBrk="0" hangingPunct="1">
              <a:lnSpc>
                <a:spcPts val="23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10000"/>
              <a:buFont typeface="Symbol" panose="05050102010706020507" pitchFamily="18" charset="2"/>
              <a:buChar char=""/>
              <a:defRPr sz="1600" b="0" i="0" kern="600" spc="4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0" indent="215889" algn="l" defTabSz="914354" rtl="0" eaLnBrk="1" latinLnBrk="0" hangingPunct="1">
              <a:lnSpc>
                <a:spcPts val="2300"/>
              </a:lnSpc>
              <a:spcBef>
                <a:spcPts val="525"/>
              </a:spcBef>
              <a:spcAft>
                <a:spcPts val="0"/>
              </a:spcAft>
              <a:buClr>
                <a:schemeClr val="tx2"/>
              </a:buClr>
              <a:buFont typeface="Wingdings 3" panose="05040102010807070707" pitchFamily="18" charset="2"/>
              <a:buChar char=""/>
              <a:defRPr sz="1300" b="0" i="1" kern="600" spc="4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0" indent="0" algn="l" defTabSz="914354" rtl="0" eaLnBrk="1" latinLnBrk="0" hangingPunct="1">
              <a:lnSpc>
                <a:spcPts val="1100"/>
              </a:lnSpc>
              <a:spcBef>
                <a:spcPts val="525"/>
              </a:spcBef>
              <a:spcAft>
                <a:spcPts val="0"/>
              </a:spcAft>
              <a:buSzPct val="110000"/>
              <a:buFont typeface=".SF NS Symbols Regular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914354" rtl="0" eaLnBrk="1" latinLnBrk="0" hangingPunct="1">
              <a:lnSpc>
                <a:spcPts val="1100"/>
              </a:lnSpc>
              <a:spcBef>
                <a:spcPts val="525"/>
              </a:spcBef>
              <a:buFont typeface="Arial" panose="020B0604020202020204" pitchFamily="34" charset="0"/>
              <a:buNone/>
              <a:defRPr sz="800" b="0" i="1" kern="600" spc="1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1500 m² cleanroom area</a:t>
            </a:r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 smtClean="0"/>
              <a:t>600 m² ISO3 &amp; ISO4 </a:t>
            </a:r>
            <a:r>
              <a:rPr lang="de-DE" dirty="0" err="1" smtClean="0"/>
              <a:t>area</a:t>
            </a:r>
            <a:endParaRPr lang="de-DE" dirty="0" smtClean="0"/>
          </a:p>
          <a:p>
            <a:pPr marL="2857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 smtClean="0"/>
              <a:t>6/8 </a:t>
            </a:r>
            <a:r>
              <a:rPr lang="de-DE" dirty="0" err="1" smtClean="0"/>
              <a:t>inch</a:t>
            </a:r>
            <a:r>
              <a:rPr lang="de-DE" dirty="0" smtClean="0"/>
              <a:t> </a:t>
            </a:r>
            <a:r>
              <a:rPr lang="de-DE" dirty="0" err="1" smtClean="0"/>
              <a:t>silicon</a:t>
            </a:r>
            <a:r>
              <a:rPr lang="de-DE" dirty="0" smtClean="0"/>
              <a:t> </a:t>
            </a:r>
            <a:r>
              <a:rPr lang="de-DE" dirty="0" err="1" smtClean="0"/>
              <a:t>process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80285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APD </a:t>
            </a:r>
            <a:r>
              <a:rPr lang="de-DE" dirty="0" err="1"/>
              <a:t>Diodes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Gaps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495" y="1743741"/>
            <a:ext cx="4938147" cy="3703610"/>
          </a:xfrm>
          <a:prstGeom prst="rect">
            <a:avLst/>
          </a:prstGeom>
        </p:spPr>
      </p:pic>
      <p:grpSp>
        <p:nvGrpSpPr>
          <p:cNvPr id="9" name="Gruppieren 48"/>
          <p:cNvGrpSpPr/>
          <p:nvPr/>
        </p:nvGrpSpPr>
        <p:grpSpPr>
          <a:xfrm>
            <a:off x="1768433" y="4525945"/>
            <a:ext cx="2950464" cy="1461443"/>
            <a:chOff x="969264" y="1652016"/>
            <a:chExt cx="2950464" cy="1460001"/>
          </a:xfrm>
        </p:grpSpPr>
        <p:sp>
          <p:nvSpPr>
            <p:cNvPr id="13" name="Rechteck 49"/>
            <p:cNvSpPr/>
            <p:nvPr/>
          </p:nvSpPr>
          <p:spPr bwMode="auto">
            <a:xfrm>
              <a:off x="969264" y="2048256"/>
              <a:ext cx="2560320" cy="560832"/>
            </a:xfrm>
            <a:prstGeom prst="rect">
              <a:avLst/>
            </a:prstGeom>
            <a:solidFill>
              <a:srgbClr val="00B0F0">
                <a:alpha val="23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4" name="Rechteck 50"/>
            <p:cNvSpPr/>
            <p:nvPr/>
          </p:nvSpPr>
          <p:spPr bwMode="auto">
            <a:xfrm>
              <a:off x="969264" y="1700784"/>
              <a:ext cx="2560320" cy="1411233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5" name="Rechteck 51"/>
            <p:cNvSpPr/>
            <p:nvPr/>
          </p:nvSpPr>
          <p:spPr bwMode="auto">
            <a:xfrm>
              <a:off x="2932176" y="1700784"/>
              <a:ext cx="597408" cy="158496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6" name="Rechteck 52"/>
            <p:cNvSpPr/>
            <p:nvPr/>
          </p:nvSpPr>
          <p:spPr bwMode="auto">
            <a:xfrm>
              <a:off x="1658112" y="1700784"/>
              <a:ext cx="1188720" cy="15849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19" name="Rechteck 55"/>
            <p:cNvSpPr/>
            <p:nvPr/>
          </p:nvSpPr>
          <p:spPr bwMode="auto">
            <a:xfrm>
              <a:off x="969264" y="1877073"/>
              <a:ext cx="2560320" cy="15849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sp>
          <p:nvSpPr>
            <p:cNvPr id="20" name="Textfeld 56"/>
            <p:cNvSpPr txBox="1"/>
            <p:nvPr/>
          </p:nvSpPr>
          <p:spPr>
            <a:xfrm>
              <a:off x="1731264" y="182880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field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drop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layer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layer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21" name="Textfeld 57"/>
            <p:cNvSpPr txBox="1"/>
            <p:nvPr/>
          </p:nvSpPr>
          <p:spPr>
            <a:xfrm>
              <a:off x="2048256" y="165811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N+</a:t>
              </a:r>
            </a:p>
          </p:txBody>
        </p:sp>
        <p:sp>
          <p:nvSpPr>
            <p:cNvPr id="22" name="Textfeld 58"/>
            <p:cNvSpPr txBox="1"/>
            <p:nvPr/>
          </p:nvSpPr>
          <p:spPr>
            <a:xfrm>
              <a:off x="3005328" y="165811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N+</a:t>
              </a:r>
            </a:p>
          </p:txBody>
        </p:sp>
        <p:sp>
          <p:nvSpPr>
            <p:cNvPr id="25" name="Rechteck 61"/>
            <p:cNvSpPr/>
            <p:nvPr/>
          </p:nvSpPr>
          <p:spPr bwMode="auto">
            <a:xfrm>
              <a:off x="969264" y="1700784"/>
              <a:ext cx="597408" cy="158496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26" name="Textfeld 62"/>
            <p:cNvSpPr txBox="1"/>
            <p:nvPr/>
          </p:nvSpPr>
          <p:spPr>
            <a:xfrm>
              <a:off x="1002435" y="1652016"/>
              <a:ext cx="464779" cy="23774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N+</a:t>
              </a:r>
            </a:p>
          </p:txBody>
        </p:sp>
      </p:grpSp>
      <p:grpSp>
        <p:nvGrpSpPr>
          <p:cNvPr id="42" name="Gruppieren 48"/>
          <p:cNvGrpSpPr/>
          <p:nvPr/>
        </p:nvGrpSpPr>
        <p:grpSpPr>
          <a:xfrm>
            <a:off x="1757202" y="2868789"/>
            <a:ext cx="2560320" cy="1461443"/>
            <a:chOff x="969264" y="1652016"/>
            <a:chExt cx="2560320" cy="1460001"/>
          </a:xfrm>
        </p:grpSpPr>
        <p:sp>
          <p:nvSpPr>
            <p:cNvPr id="43" name="Rechteck 49"/>
            <p:cNvSpPr/>
            <p:nvPr/>
          </p:nvSpPr>
          <p:spPr bwMode="auto">
            <a:xfrm>
              <a:off x="969264" y="2048256"/>
              <a:ext cx="2560320" cy="560832"/>
            </a:xfrm>
            <a:prstGeom prst="rect">
              <a:avLst/>
            </a:prstGeom>
            <a:solidFill>
              <a:srgbClr val="00B0F0">
                <a:alpha val="23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4" name="Rechteck 50"/>
            <p:cNvSpPr/>
            <p:nvPr/>
          </p:nvSpPr>
          <p:spPr bwMode="auto">
            <a:xfrm>
              <a:off x="969264" y="1700784"/>
              <a:ext cx="2560320" cy="1411233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6" name="Rechteck 52"/>
            <p:cNvSpPr/>
            <p:nvPr/>
          </p:nvSpPr>
          <p:spPr bwMode="auto">
            <a:xfrm>
              <a:off x="980494" y="1702004"/>
              <a:ext cx="2549090" cy="15971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7" name="Rechteck 55"/>
            <p:cNvSpPr/>
            <p:nvPr/>
          </p:nvSpPr>
          <p:spPr bwMode="auto">
            <a:xfrm>
              <a:off x="969264" y="1877073"/>
              <a:ext cx="2560320" cy="158496"/>
            </a:xfrm>
            <a:prstGeom prst="rect">
              <a:avLst/>
            </a:prstGeom>
            <a:solidFill>
              <a:srgbClr val="FF0000">
                <a:alpha val="30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 dirty="0">
                <a:solidFill>
                  <a:srgbClr val="FF0000"/>
                </a:solidFill>
                <a:latin typeface="Tahoma" pitchFamily="34" charset="0"/>
              </a:endParaRPr>
            </a:p>
          </p:txBody>
        </p:sp>
        <p:sp>
          <p:nvSpPr>
            <p:cNvPr id="48" name="Textfeld 56"/>
            <p:cNvSpPr txBox="1"/>
            <p:nvPr/>
          </p:nvSpPr>
          <p:spPr>
            <a:xfrm>
              <a:off x="1731264" y="182880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field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drop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layer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layer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  <a:p>
              <a:pPr algn="ctr" fontAlgn="base">
                <a:spcBef>
                  <a:spcPts val="100"/>
                </a:spcBef>
                <a:spcAft>
                  <a:spcPts val="10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52" name="Textfeld 62"/>
            <p:cNvSpPr txBox="1"/>
            <p:nvPr/>
          </p:nvSpPr>
          <p:spPr>
            <a:xfrm>
              <a:off x="2128147" y="165201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N+</a:t>
              </a:r>
            </a:p>
          </p:txBody>
        </p:sp>
      </p:grpSp>
      <p:grpSp>
        <p:nvGrpSpPr>
          <p:cNvPr id="53" name="Gruppieren 48"/>
          <p:cNvGrpSpPr/>
          <p:nvPr/>
        </p:nvGrpSpPr>
        <p:grpSpPr>
          <a:xfrm>
            <a:off x="1757202" y="1171420"/>
            <a:ext cx="2950464" cy="1461443"/>
            <a:chOff x="969264" y="1652016"/>
            <a:chExt cx="2950464" cy="1460001"/>
          </a:xfrm>
        </p:grpSpPr>
        <p:sp>
          <p:nvSpPr>
            <p:cNvPr id="57" name="Rechteck 52"/>
            <p:cNvSpPr/>
            <p:nvPr/>
          </p:nvSpPr>
          <p:spPr bwMode="auto">
            <a:xfrm>
              <a:off x="1658112" y="1700784"/>
              <a:ext cx="1188720" cy="158496"/>
            </a:xfrm>
            <a:prstGeom prst="rect">
              <a:avLst/>
            </a:prstGeom>
            <a:solidFill>
              <a:srgbClr val="FF0000">
                <a:alpha val="77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0" name="Textfeld 57"/>
            <p:cNvSpPr txBox="1"/>
            <p:nvPr/>
          </p:nvSpPr>
          <p:spPr>
            <a:xfrm>
              <a:off x="2048256" y="165811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N+</a:t>
              </a:r>
            </a:p>
          </p:txBody>
        </p:sp>
        <p:sp>
          <p:nvSpPr>
            <p:cNvPr id="54" name="Rechteck 49"/>
            <p:cNvSpPr/>
            <p:nvPr/>
          </p:nvSpPr>
          <p:spPr bwMode="auto">
            <a:xfrm>
              <a:off x="969264" y="1859279"/>
              <a:ext cx="2560320" cy="749809"/>
            </a:xfrm>
            <a:prstGeom prst="rect">
              <a:avLst/>
            </a:prstGeom>
            <a:solidFill>
              <a:srgbClr val="00B0F0">
                <a:alpha val="23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55" name="Rechteck 50"/>
            <p:cNvSpPr/>
            <p:nvPr/>
          </p:nvSpPr>
          <p:spPr bwMode="auto">
            <a:xfrm>
              <a:off x="969264" y="1700784"/>
              <a:ext cx="2560320" cy="1411233"/>
            </a:xfrm>
            <a:prstGeom prst="rect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56" name="Rechteck 51"/>
            <p:cNvSpPr/>
            <p:nvPr/>
          </p:nvSpPr>
          <p:spPr bwMode="auto">
            <a:xfrm>
              <a:off x="2932176" y="1700784"/>
              <a:ext cx="597408" cy="158496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1" name="Textfeld 58"/>
            <p:cNvSpPr txBox="1"/>
            <p:nvPr/>
          </p:nvSpPr>
          <p:spPr>
            <a:xfrm>
              <a:off x="3005328" y="165811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N+</a:t>
              </a:r>
            </a:p>
          </p:txBody>
        </p:sp>
        <p:sp>
          <p:nvSpPr>
            <p:cNvPr id="62" name="Rechteck 61"/>
            <p:cNvSpPr/>
            <p:nvPr/>
          </p:nvSpPr>
          <p:spPr bwMode="auto">
            <a:xfrm>
              <a:off x="969264" y="1700784"/>
              <a:ext cx="597408" cy="158496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3" name="Textfeld 62"/>
            <p:cNvSpPr txBox="1"/>
            <p:nvPr/>
          </p:nvSpPr>
          <p:spPr>
            <a:xfrm>
              <a:off x="1078992" y="165201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N+</a:t>
              </a:r>
            </a:p>
          </p:txBody>
        </p:sp>
      </p:grpSp>
      <p:sp>
        <p:nvSpPr>
          <p:cNvPr id="64" name="Textfeld 56"/>
          <p:cNvSpPr txBox="1"/>
          <p:nvPr/>
        </p:nvSpPr>
        <p:spPr>
          <a:xfrm>
            <a:off x="2661971" y="1337133"/>
            <a:ext cx="914400" cy="91530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algn="ctr" fontAlgn="base">
              <a:spcBef>
                <a:spcPts val="100"/>
              </a:spcBef>
              <a:spcAft>
                <a:spcPts val="10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charset="0"/>
            </a:endParaRPr>
          </a:p>
          <a:p>
            <a:pPr algn="ctr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p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multiplication</a:t>
            </a:r>
            <a:r>
              <a:rPr lang="de-DE" sz="1000" kern="0" dirty="0">
                <a:solidFill>
                  <a:srgbClr val="000000"/>
                </a:solidFill>
                <a:latin typeface="Tahoma" charset="0"/>
              </a:rPr>
              <a:t> </a:t>
            </a:r>
            <a:r>
              <a:rPr lang="de-DE" sz="1000" kern="0" dirty="0" err="1">
                <a:solidFill>
                  <a:srgbClr val="000000"/>
                </a:solidFill>
                <a:latin typeface="Tahoma" charset="0"/>
              </a:rPr>
              <a:t>layer</a:t>
            </a:r>
            <a:endParaRPr lang="de-DE" sz="1000" kern="0" dirty="0">
              <a:solidFill>
                <a:srgbClr val="000000"/>
              </a:solidFill>
              <a:latin typeface="Tahoma" charset="0"/>
            </a:endParaRPr>
          </a:p>
          <a:p>
            <a:pPr algn="ctr" fontAlgn="base">
              <a:spcBef>
                <a:spcPts val="100"/>
              </a:spcBef>
              <a:spcAft>
                <a:spcPts val="10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charset="0"/>
            </a:endParaRPr>
          </a:p>
          <a:p>
            <a:pPr algn="ctr" fontAlgn="base">
              <a:spcBef>
                <a:spcPts val="100"/>
              </a:spcBef>
              <a:spcAft>
                <a:spcPts val="10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charset="0"/>
            </a:endParaRPr>
          </a:p>
          <a:p>
            <a:pPr algn="ctr" fontAlgn="base">
              <a:spcBef>
                <a:spcPts val="100"/>
              </a:spcBef>
              <a:spcAft>
                <a:spcPts val="10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charset="0"/>
            </a:endParaRPr>
          </a:p>
          <a:p>
            <a:pPr algn="ctr" fontAlgn="base">
              <a:spcBef>
                <a:spcPts val="100"/>
              </a:spcBef>
              <a:spcAft>
                <a:spcPts val="10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charset="0"/>
            </a:endParaRPr>
          </a:p>
          <a:p>
            <a:pPr algn="ctr" fontAlgn="base">
              <a:spcBef>
                <a:spcPts val="100"/>
              </a:spcBef>
              <a:spcAft>
                <a:spcPts val="10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charset="0"/>
            </a:endParaRPr>
          </a:p>
          <a:p>
            <a:pPr algn="ctr" fontAlgn="base">
              <a:spcBef>
                <a:spcPts val="100"/>
              </a:spcBef>
              <a:spcAft>
                <a:spcPts val="100"/>
              </a:spcAft>
              <a:defRPr/>
            </a:pPr>
            <a:endParaRPr lang="de-DE" sz="1000" kern="0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14888" y="3341495"/>
            <a:ext cx="1387180" cy="3977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plane diode</a:t>
            </a:r>
            <a:endParaRPr lang="en-US" dirty="0"/>
          </a:p>
        </p:txBody>
      </p:sp>
      <p:sp>
        <p:nvSpPr>
          <p:cNvPr id="65" name="Textfeld 64"/>
          <p:cNvSpPr txBox="1"/>
          <p:nvPr/>
        </p:nvSpPr>
        <p:spPr>
          <a:xfrm>
            <a:off x="-12454" y="4815316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diode with gaps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and </a:t>
            </a:r>
            <a:r>
              <a:rPr lang="en-US" dirty="0" err="1" smtClean="0"/>
              <a:t>FDL</a:t>
            </a:r>
            <a:endParaRPr lang="en-US" dirty="0"/>
          </a:p>
        </p:txBody>
      </p:sp>
      <p:sp>
        <p:nvSpPr>
          <p:cNvPr id="66" name="Textfeld 65"/>
          <p:cNvSpPr txBox="1"/>
          <p:nvPr/>
        </p:nvSpPr>
        <p:spPr>
          <a:xfrm>
            <a:off x="-2225" y="1599170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diode with gaps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but without </a:t>
            </a:r>
            <a:r>
              <a:rPr lang="en-US" dirty="0" err="1" smtClean="0"/>
              <a:t>FDL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20</a:t>
            </a:fld>
            <a:endParaRPr lang="de-DE"/>
          </a:p>
        </p:txBody>
      </p:sp>
      <p:sp>
        <p:nvSpPr>
          <p:cNvPr id="49" name="Ellipse 11"/>
          <p:cNvSpPr/>
          <p:nvPr/>
        </p:nvSpPr>
        <p:spPr bwMode="auto">
          <a:xfrm>
            <a:off x="5351228" y="2239331"/>
            <a:ext cx="346509" cy="205352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50" name="Gerade Verbindung mit Pfeil 17"/>
          <p:cNvCxnSpPr/>
          <p:nvPr/>
        </p:nvCxnSpPr>
        <p:spPr bwMode="auto">
          <a:xfrm>
            <a:off x="4388718" y="1794784"/>
            <a:ext cx="972649" cy="554247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1" name="Ellipse 44"/>
          <p:cNvSpPr/>
          <p:nvPr/>
        </p:nvSpPr>
        <p:spPr bwMode="auto">
          <a:xfrm>
            <a:off x="5098415" y="4741950"/>
            <a:ext cx="346509" cy="205352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cxnSp>
        <p:nvCxnSpPr>
          <p:cNvPr id="58" name="Gerade Verbindung mit Pfeil 23"/>
          <p:cNvCxnSpPr/>
          <p:nvPr/>
        </p:nvCxnSpPr>
        <p:spPr bwMode="auto">
          <a:xfrm>
            <a:off x="4399949" y="3686627"/>
            <a:ext cx="871720" cy="1018712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Gerade Verbindung mit Pfeil 28"/>
          <p:cNvCxnSpPr/>
          <p:nvPr/>
        </p:nvCxnSpPr>
        <p:spPr bwMode="auto">
          <a:xfrm flipV="1">
            <a:off x="4399263" y="4922576"/>
            <a:ext cx="772304" cy="299093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8" name="Rectangle 17"/>
          <p:cNvSpPr/>
          <p:nvPr/>
        </p:nvSpPr>
        <p:spPr>
          <a:xfrm>
            <a:off x="2095391" y="768835"/>
            <a:ext cx="17620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/>
              <a:t>diodes</a:t>
            </a:r>
            <a:r>
              <a:rPr lang="de-DE" dirty="0"/>
              <a:t> 2x2mm²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5444924" y="5541439"/>
            <a:ext cx="3131185" cy="601636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Edge breakdown suppression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works as intended</a:t>
            </a:r>
          </a:p>
        </p:txBody>
      </p:sp>
    </p:spTree>
    <p:extLst>
      <p:ext uri="{BB962C8B-B14F-4D97-AF65-F5344CB8AC3E}">
        <p14:creationId xmlns:p14="http://schemas.microsoft.com/office/powerpoint/2010/main" val="87405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Homogeneity of high energy implantation (multiplication region)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523" y="1807365"/>
            <a:ext cx="4902936" cy="3677202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21</a:t>
            </a:fld>
            <a:endParaRPr lang="de-DE"/>
          </a:p>
        </p:txBody>
      </p:sp>
      <p:pic>
        <p:nvPicPr>
          <p:cNvPr id="11" name="Grafik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70"/>
          <a:stretch/>
        </p:blipFill>
        <p:spPr>
          <a:xfrm>
            <a:off x="0" y="1614254"/>
            <a:ext cx="4327907" cy="3969472"/>
          </a:xfrm>
          <a:prstGeom prst="rect">
            <a:avLst/>
          </a:prstGeom>
        </p:spPr>
      </p:pic>
      <p:sp>
        <p:nvSpPr>
          <p:cNvPr id="12" name="Textfeld 9"/>
          <p:cNvSpPr txBox="1"/>
          <p:nvPr/>
        </p:nvSpPr>
        <p:spPr>
          <a:xfrm>
            <a:off x="1085718" y="1265328"/>
            <a:ext cx="1804085" cy="37531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fontAlgn="base">
              <a:spcBef>
                <a:spcPts val="100"/>
              </a:spcBef>
              <a:spcAft>
                <a:spcPts val="100"/>
              </a:spcAft>
            </a:pPr>
            <a:r>
              <a:rPr lang="en-US" dirty="0">
                <a:solidFill>
                  <a:srgbClr val="000000"/>
                </a:solidFill>
                <a:latin typeface="Tahoma" charset="0"/>
              </a:rPr>
              <a:t>R. J. McIntyre, 1985</a:t>
            </a:r>
            <a:endParaRPr lang="de-DE" dirty="0">
              <a:solidFill>
                <a:srgbClr val="000000"/>
              </a:solidFill>
              <a:latin typeface="Tahoma" charset="0"/>
            </a:endParaRPr>
          </a:p>
        </p:txBody>
      </p:sp>
      <p:sp>
        <p:nvSpPr>
          <p:cNvPr id="13" name="Textfeld 21"/>
          <p:cNvSpPr txBox="1"/>
          <p:nvPr/>
        </p:nvSpPr>
        <p:spPr>
          <a:xfrm>
            <a:off x="631147" y="899356"/>
            <a:ext cx="3344376" cy="3086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fontAlgn="base">
              <a:spcBef>
                <a:spcPts val="100"/>
              </a:spcBef>
              <a:spcAft>
                <a:spcPts val="100"/>
              </a:spcAft>
            </a:pPr>
            <a:r>
              <a:rPr lang="en-US" dirty="0" smtClean="0">
                <a:solidFill>
                  <a:srgbClr val="000000"/>
                </a:solidFill>
                <a:latin typeface="Tahoma" charset="0"/>
              </a:rPr>
              <a:t>Typical Reach-Through </a:t>
            </a:r>
            <a:r>
              <a:rPr lang="en-US" dirty="0" err="1" smtClean="0">
                <a:solidFill>
                  <a:srgbClr val="000000"/>
                </a:solidFill>
                <a:latin typeface="Tahoma" charset="0"/>
              </a:rPr>
              <a:t>APD</a:t>
            </a:r>
            <a:r>
              <a:rPr lang="en-US" dirty="0" smtClean="0">
                <a:solidFill>
                  <a:srgbClr val="000000"/>
                </a:solidFill>
                <a:latin typeface="Tahoma" charset="0"/>
              </a:rPr>
              <a:t> IVs </a:t>
            </a:r>
            <a:endParaRPr lang="en-US" dirty="0">
              <a:solidFill>
                <a:srgbClr val="000000"/>
              </a:solidFill>
              <a:latin typeface="Tahoma" charset="0"/>
            </a:endParaRPr>
          </a:p>
        </p:txBody>
      </p:sp>
      <p:cxnSp>
        <p:nvCxnSpPr>
          <p:cNvPr id="14" name="Gerade Verbindung mit Pfeil 12"/>
          <p:cNvCxnSpPr/>
          <p:nvPr/>
        </p:nvCxnSpPr>
        <p:spPr bwMode="auto">
          <a:xfrm flipH="1">
            <a:off x="5369492" y="2489860"/>
            <a:ext cx="585511" cy="473242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Gerade Verbindung mit Pfeil 14"/>
          <p:cNvCxnSpPr/>
          <p:nvPr/>
        </p:nvCxnSpPr>
        <p:spPr bwMode="auto">
          <a:xfrm flipH="1">
            <a:off x="5369492" y="2489860"/>
            <a:ext cx="585511" cy="831382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6" name="Gerade Verbindung mit Pfeil 16"/>
          <p:cNvCxnSpPr/>
          <p:nvPr/>
        </p:nvCxnSpPr>
        <p:spPr bwMode="auto">
          <a:xfrm flipH="1">
            <a:off x="5454489" y="2489860"/>
            <a:ext cx="500514" cy="1463842"/>
          </a:xfrm>
          <a:prstGeom prst="straightConnector1">
            <a:avLst/>
          </a:prstGeom>
          <a:solidFill>
            <a:schemeClr val="tx2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feld 18"/>
          <p:cNvSpPr txBox="1"/>
          <p:nvPr/>
        </p:nvSpPr>
        <p:spPr>
          <a:xfrm>
            <a:off x="5380362" y="2131720"/>
            <a:ext cx="1740544" cy="357866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diodes with gaps</a:t>
            </a:r>
          </a:p>
        </p:txBody>
      </p:sp>
      <p:sp>
        <p:nvSpPr>
          <p:cNvPr id="18" name="Textfeld 1"/>
          <p:cNvSpPr txBox="1"/>
          <p:nvPr/>
        </p:nvSpPr>
        <p:spPr>
          <a:xfrm>
            <a:off x="491283" y="5592885"/>
            <a:ext cx="4124446" cy="95030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point of inflection  V</a:t>
            </a:r>
            <a:r>
              <a:rPr lang="en-US" baseline="-25000" dirty="0" smtClean="0"/>
              <a:t>A</a:t>
            </a:r>
            <a:r>
              <a:rPr lang="en-US" dirty="0" smtClean="0"/>
              <a:t> 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p multiplication region fully depleted</a:t>
            </a:r>
          </a:p>
        </p:txBody>
      </p:sp>
      <p:sp>
        <p:nvSpPr>
          <p:cNvPr id="19" name="Textfeld 10"/>
          <p:cNvSpPr txBox="1"/>
          <p:nvPr/>
        </p:nvSpPr>
        <p:spPr>
          <a:xfrm>
            <a:off x="4327907" y="5869845"/>
            <a:ext cx="4669074" cy="43167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>
                <a:solidFill>
                  <a:srgbClr val="00B050"/>
                </a:solidFill>
              </a:rPr>
              <a:t>no difference between diodes and gap diodes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>
                <a:solidFill>
                  <a:srgbClr val="00B050"/>
                </a:solidFill>
              </a:rPr>
              <a:t>	(preliminary)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en-US" dirty="0" smtClean="0">
              <a:solidFill>
                <a:srgbClr val="00B050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6761740" y="2682697"/>
            <a:ext cx="89230" cy="2994981"/>
          </a:xfrm>
          <a:prstGeom prst="line">
            <a:avLst/>
          </a:prstGeom>
          <a:ln w="19050" cmpd="sng"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6908892" y="5476460"/>
            <a:ext cx="4240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V</a:t>
            </a:r>
            <a:r>
              <a:rPr lang="de-DE" baseline="-25000" dirty="0"/>
              <a:t>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56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sz="1800" dirty="0" smtClean="0"/>
              <a:t>MARTHA – a new approach for an </a:t>
            </a:r>
            <a:r>
              <a:rPr lang="en-US" sz="1800" dirty="0" err="1" smtClean="0"/>
              <a:t>APD</a:t>
            </a:r>
            <a:r>
              <a:rPr lang="en-US" sz="1800" dirty="0" smtClean="0"/>
              <a:t> pixel array </a:t>
            </a:r>
            <a:endParaRPr lang="en-US" kern="0" dirty="0" smtClean="0"/>
          </a:p>
          <a:p>
            <a:pPr marL="285737" indent="-285737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kern="0" dirty="0" smtClean="0"/>
              <a:t>operated in RT proportional mode </a:t>
            </a:r>
          </a:p>
          <a:p>
            <a:pPr marL="285737" indent="-285737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kern="0" dirty="0" smtClean="0"/>
              <a:t>no inter pixel dead space</a:t>
            </a:r>
          </a:p>
          <a:p>
            <a:pPr marL="285737" indent="-285737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kern="0" dirty="0" smtClean="0"/>
              <a:t>suitable for large pixel arrays</a:t>
            </a:r>
          </a:p>
          <a:p>
            <a:pPr marL="285737" indent="-285737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kern="0" dirty="0" smtClean="0"/>
              <a:t>low excess noise due to HE high field implantation</a:t>
            </a:r>
          </a:p>
          <a:p>
            <a:pPr marL="285737" indent="-285737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kern="0" dirty="0" smtClean="0"/>
              <a:t>First prototyping – small </a:t>
            </a:r>
            <a:r>
              <a:rPr lang="en-US" kern="0" dirty="0" err="1" smtClean="0"/>
              <a:t>APD</a:t>
            </a:r>
            <a:r>
              <a:rPr lang="en-US" kern="0" dirty="0" smtClean="0"/>
              <a:t> arrays and strips </a:t>
            </a:r>
          </a:p>
          <a:p>
            <a:pPr marL="285737" indent="-285737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kern="0" dirty="0" smtClean="0">
                <a:solidFill>
                  <a:srgbClr val="FFC000"/>
                </a:solidFill>
              </a:rPr>
              <a:t>will be tested further soon</a:t>
            </a:r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100"/>
              </a:spcBef>
              <a:spcAft>
                <a:spcPts val="100"/>
              </a:spcAft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757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</a:t>
            </a:r>
            <a:endParaRPr lang="en-US" dirty="0"/>
          </a:p>
        </p:txBody>
      </p:sp>
      <p:grpSp>
        <p:nvGrpSpPr>
          <p:cNvPr id="8" name="Gruppieren 16"/>
          <p:cNvGrpSpPr/>
          <p:nvPr/>
        </p:nvGrpSpPr>
        <p:grpSpPr>
          <a:xfrm>
            <a:off x="111375" y="3313077"/>
            <a:ext cx="7835818" cy="3754757"/>
            <a:chOff x="335280" y="1158240"/>
            <a:chExt cx="8281034" cy="4183380"/>
          </a:xfrm>
        </p:grpSpPr>
        <p:sp>
          <p:nvSpPr>
            <p:cNvPr id="9" name="Rechteck 3"/>
            <p:cNvSpPr/>
            <p:nvPr/>
          </p:nvSpPr>
          <p:spPr bwMode="auto">
            <a:xfrm>
              <a:off x="1821181" y="1836421"/>
              <a:ext cx="5013959" cy="775332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 dirty="0">
                <a:latin typeface="Tahoma" pitchFamily="34" charset="0"/>
              </a:endParaRPr>
            </a:p>
          </p:txBody>
        </p:sp>
        <p:sp>
          <p:nvSpPr>
            <p:cNvPr id="10" name="Rechteck 9"/>
            <p:cNvSpPr/>
            <p:nvPr/>
          </p:nvSpPr>
          <p:spPr bwMode="auto">
            <a:xfrm>
              <a:off x="3147060" y="1912620"/>
              <a:ext cx="2369820" cy="160020"/>
            </a:xfrm>
            <a:prstGeom prst="rect">
              <a:avLst/>
            </a:prstGeom>
            <a:solidFill>
              <a:srgbClr val="92D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11" name="Rechteck 18"/>
            <p:cNvSpPr/>
            <p:nvPr/>
          </p:nvSpPr>
          <p:spPr bwMode="auto">
            <a:xfrm>
              <a:off x="1821181" y="2606039"/>
              <a:ext cx="5013959" cy="164592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feld 20"/>
                <p:cNvSpPr txBox="1"/>
                <p:nvPr/>
              </p:nvSpPr>
              <p:spPr>
                <a:xfrm>
                  <a:off x="6966584" y="3642363"/>
                  <a:ext cx="1649730" cy="533399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noAutofit/>
                </a:bodyPr>
                <a:lstStyle/>
                <a:p>
                  <a:pPr>
                    <a:spcBef>
                      <a:spcPts val="100"/>
                    </a:spcBef>
                    <a:spcAft>
                      <a:spcPts val="100"/>
                    </a:spcAft>
                  </a:pPr>
                  <a:r>
                    <a:rPr lang="de-DE" dirty="0" err="1"/>
                    <a:t>t</a:t>
                  </a:r>
                  <a:r>
                    <a:rPr lang="de-DE" baseline="-25000" dirty="0" err="1"/>
                    <a:t>APD</a:t>
                  </a:r>
                  <a:r>
                    <a:rPr lang="de-DE" baseline="-25000" dirty="0"/>
                    <a:t> </a:t>
                  </a:r>
                  <a:r>
                    <a:rPr lang="de-DE" dirty="0"/>
                    <a:t> </a:t>
                  </a:r>
                  <a14:m>
                    <m:oMath xmlns:m="http://schemas.openxmlformats.org/officeDocument/2006/math">
                      <m:r>
                        <a:rPr lang="de-DE" i="1">
                          <a:latin typeface="Cambria Math"/>
                        </a:rPr>
                        <m:t>≳</m:t>
                      </m:r>
                    </m:oMath>
                  </a14:m>
                  <a:r>
                    <a:rPr lang="de-DE" dirty="0"/>
                    <a:t> 20µm </a:t>
                  </a:r>
                </a:p>
                <a:p>
                  <a:pPr>
                    <a:spcBef>
                      <a:spcPts val="100"/>
                    </a:spcBef>
                    <a:spcAft>
                      <a:spcPts val="100"/>
                    </a:spcAft>
                  </a:pPr>
                  <a:endParaRPr lang="de-DE" dirty="0"/>
                </a:p>
              </p:txBody>
            </p:sp>
          </mc:Choice>
          <mc:Fallback xmlns="">
            <p:sp>
              <p:nvSpPr>
                <p:cNvPr id="12" name="Textfeld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66584" y="3642363"/>
                  <a:ext cx="1649730" cy="533399"/>
                </a:xfrm>
                <a:prstGeom prst="rect">
                  <a:avLst/>
                </a:prstGeom>
                <a:blipFill>
                  <a:blip r:embed="rId3"/>
                  <a:stretch>
                    <a:fillRect l="-3125" t="-7692" r="-2344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rapezoid 12"/>
            <p:cNvSpPr/>
            <p:nvPr/>
          </p:nvSpPr>
          <p:spPr bwMode="auto">
            <a:xfrm>
              <a:off x="2491740" y="2606041"/>
              <a:ext cx="3672839" cy="1645920"/>
            </a:xfrm>
            <a:prstGeom prst="trapezoid">
              <a:avLst>
                <a:gd name="adj" fmla="val 24160"/>
              </a:avLst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14" name="Rechteck 5"/>
            <p:cNvSpPr/>
            <p:nvPr/>
          </p:nvSpPr>
          <p:spPr bwMode="auto">
            <a:xfrm>
              <a:off x="2887979" y="2611753"/>
              <a:ext cx="2880361" cy="47627"/>
            </a:xfrm>
            <a:prstGeom prst="rect">
              <a:avLst/>
            </a:prstGeom>
            <a:solidFill>
              <a:schemeClr val="accent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15" name="Rechteck 7"/>
            <p:cNvSpPr/>
            <p:nvPr/>
          </p:nvSpPr>
          <p:spPr bwMode="auto">
            <a:xfrm>
              <a:off x="1821181" y="2606039"/>
              <a:ext cx="1066799" cy="12572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16" name="Rechteck 15"/>
            <p:cNvSpPr/>
            <p:nvPr/>
          </p:nvSpPr>
          <p:spPr bwMode="auto">
            <a:xfrm>
              <a:off x="5768341" y="2606039"/>
              <a:ext cx="1066799" cy="12572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17" name="Rechteck 17"/>
            <p:cNvSpPr/>
            <p:nvPr/>
          </p:nvSpPr>
          <p:spPr bwMode="auto">
            <a:xfrm>
              <a:off x="1821181" y="1722119"/>
              <a:ext cx="1066799" cy="12572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18" name="Rechteck 22"/>
            <p:cNvSpPr/>
            <p:nvPr/>
          </p:nvSpPr>
          <p:spPr bwMode="auto">
            <a:xfrm>
              <a:off x="5768341" y="1722119"/>
              <a:ext cx="1066799" cy="125729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19" name="Rechteck 8"/>
            <p:cNvSpPr/>
            <p:nvPr/>
          </p:nvSpPr>
          <p:spPr bwMode="auto">
            <a:xfrm>
              <a:off x="2887981" y="1836421"/>
              <a:ext cx="403860" cy="838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20" name="Rechteck 11"/>
            <p:cNvSpPr/>
            <p:nvPr/>
          </p:nvSpPr>
          <p:spPr bwMode="auto">
            <a:xfrm>
              <a:off x="2834640" y="2529840"/>
              <a:ext cx="2933701" cy="76199"/>
            </a:xfrm>
            <a:prstGeom prst="rect">
              <a:avLst/>
            </a:prstGeom>
            <a:solidFill>
              <a:srgbClr val="00B05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21" name="Textfeld 12"/>
            <p:cNvSpPr txBox="1"/>
            <p:nvPr/>
          </p:nvSpPr>
          <p:spPr>
            <a:xfrm>
              <a:off x="4110990" y="2167886"/>
              <a:ext cx="914400" cy="9144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r>
                <a:rPr lang="de-DE" dirty="0"/>
                <a:t>p-</a:t>
              </a:r>
            </a:p>
          </p:txBody>
        </p:sp>
        <p:sp>
          <p:nvSpPr>
            <p:cNvPr id="22" name="Textfeld 23"/>
            <p:cNvSpPr txBox="1"/>
            <p:nvPr/>
          </p:nvSpPr>
          <p:spPr>
            <a:xfrm>
              <a:off x="4118610" y="1832606"/>
              <a:ext cx="914400" cy="9144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r>
                <a:rPr lang="de-DE" dirty="0"/>
                <a:t>p</a:t>
              </a:r>
            </a:p>
          </p:txBody>
        </p:sp>
        <p:sp>
          <p:nvSpPr>
            <p:cNvPr id="23" name="Textfeld 14"/>
            <p:cNvSpPr txBox="1"/>
            <p:nvPr/>
          </p:nvSpPr>
          <p:spPr>
            <a:xfrm>
              <a:off x="5113020" y="115824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r>
                <a:rPr lang="de-DE" dirty="0"/>
                <a:t>n+ </a:t>
              </a:r>
              <a:r>
                <a:rPr lang="de-DE" dirty="0" err="1"/>
                <a:t>anodes</a:t>
              </a:r>
              <a:endParaRPr lang="de-DE" dirty="0"/>
            </a:p>
          </p:txBody>
        </p:sp>
        <p:cxnSp>
          <p:nvCxnSpPr>
            <p:cNvPr id="24" name="Gerade Verbindung mit Pfeil 27"/>
            <p:cNvCxnSpPr>
              <a:endCxn id="22" idx="0"/>
            </p:cNvCxnSpPr>
            <p:nvPr/>
          </p:nvCxnSpPr>
          <p:spPr bwMode="auto">
            <a:xfrm flipH="1">
              <a:off x="4575810" y="1341120"/>
              <a:ext cx="449581" cy="491486"/>
            </a:xfrm>
            <a:prstGeom prst="straightConnector1">
              <a:avLst/>
            </a:prstGeom>
            <a:solidFill>
              <a:schemeClr val="tx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5" name="Textfeld 28"/>
            <p:cNvSpPr txBox="1"/>
            <p:nvPr/>
          </p:nvSpPr>
          <p:spPr>
            <a:xfrm>
              <a:off x="335280" y="2127882"/>
              <a:ext cx="1897380" cy="3981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r>
                <a:rPr lang="de-DE" dirty="0"/>
                <a:t>high </a:t>
              </a:r>
              <a:r>
                <a:rPr lang="de-DE" dirty="0" err="1"/>
                <a:t>field</a:t>
              </a:r>
              <a:r>
                <a:rPr lang="de-DE" dirty="0"/>
                <a:t> </a:t>
              </a:r>
              <a:r>
                <a:rPr lang="de-DE" dirty="0" err="1"/>
                <a:t>region</a:t>
              </a:r>
              <a:endParaRPr lang="de-DE" dirty="0"/>
            </a:p>
          </p:txBody>
        </p:sp>
        <p:cxnSp>
          <p:nvCxnSpPr>
            <p:cNvPr id="26" name="Gerade Verbindung mit Pfeil 30"/>
            <p:cNvCxnSpPr/>
            <p:nvPr/>
          </p:nvCxnSpPr>
          <p:spPr bwMode="auto">
            <a:xfrm flipV="1">
              <a:off x="1592581" y="1992630"/>
              <a:ext cx="1699259" cy="201929"/>
            </a:xfrm>
            <a:prstGeom prst="straightConnector1">
              <a:avLst/>
            </a:prstGeom>
            <a:solidFill>
              <a:schemeClr val="tx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7" name="Textfeld 31"/>
            <p:cNvSpPr txBox="1"/>
            <p:nvPr/>
          </p:nvSpPr>
          <p:spPr>
            <a:xfrm>
              <a:off x="6949440" y="308228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r>
                <a:rPr lang="de-DE" dirty="0" err="1"/>
                <a:t>t_handle_wafer</a:t>
              </a:r>
              <a:r>
                <a:rPr lang="de-DE" dirty="0"/>
                <a:t> ≈ 400µm</a:t>
              </a:r>
            </a:p>
          </p:txBody>
        </p:sp>
        <p:cxnSp>
          <p:nvCxnSpPr>
            <p:cNvPr id="28" name="Gerade Verbindung mit Pfeil 33"/>
            <p:cNvCxnSpPr/>
            <p:nvPr/>
          </p:nvCxnSpPr>
          <p:spPr bwMode="auto">
            <a:xfrm flipV="1">
              <a:off x="4331970" y="2691762"/>
              <a:ext cx="0" cy="1697358"/>
            </a:xfrm>
            <a:prstGeom prst="straightConnector1">
              <a:avLst/>
            </a:prstGeom>
            <a:solidFill>
              <a:schemeClr val="tx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9" name="Textfeld 34"/>
            <p:cNvSpPr txBox="1"/>
            <p:nvPr/>
          </p:nvSpPr>
          <p:spPr>
            <a:xfrm>
              <a:off x="3672840" y="442722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r>
                <a:rPr lang="de-DE" dirty="0"/>
                <a:t>light </a:t>
              </a:r>
              <a:r>
                <a:rPr lang="de-DE" dirty="0" err="1"/>
                <a:t>entrance</a:t>
              </a:r>
              <a:r>
                <a:rPr lang="de-DE" dirty="0"/>
                <a:t> </a:t>
              </a:r>
              <a:r>
                <a:rPr lang="de-DE" dirty="0" err="1"/>
                <a:t>window</a:t>
              </a:r>
              <a:endParaRPr lang="de-DE" dirty="0"/>
            </a:p>
          </p:txBody>
        </p:sp>
        <p:sp>
          <p:nvSpPr>
            <p:cNvPr id="30" name="Textfeld 38"/>
            <p:cNvSpPr txBox="1"/>
            <p:nvPr/>
          </p:nvSpPr>
          <p:spPr>
            <a:xfrm>
              <a:off x="5558790" y="2058351"/>
              <a:ext cx="1798321" cy="37909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r>
                <a:rPr lang="de-DE" dirty="0" err="1"/>
                <a:t>thin</a:t>
              </a:r>
              <a:r>
                <a:rPr lang="de-DE" dirty="0"/>
                <a:t> p+ </a:t>
              </a:r>
              <a:r>
                <a:rPr lang="de-DE" dirty="0" err="1"/>
                <a:t>cathode</a:t>
              </a:r>
              <a:endParaRPr lang="de-DE" dirty="0"/>
            </a:p>
          </p:txBody>
        </p:sp>
        <p:cxnSp>
          <p:nvCxnSpPr>
            <p:cNvPr id="31" name="Gerade Verbindung mit Pfeil 40"/>
            <p:cNvCxnSpPr>
              <a:stCxn id="30" idx="1"/>
            </p:cNvCxnSpPr>
            <p:nvPr/>
          </p:nvCxnSpPr>
          <p:spPr bwMode="auto">
            <a:xfrm flipH="1">
              <a:off x="4930141" y="2247900"/>
              <a:ext cx="628649" cy="281940"/>
            </a:xfrm>
            <a:prstGeom prst="straightConnector1">
              <a:avLst/>
            </a:prstGeom>
            <a:solidFill>
              <a:schemeClr val="tx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32" name="Rechteck 10"/>
            <p:cNvSpPr/>
            <p:nvPr/>
          </p:nvSpPr>
          <p:spPr bwMode="auto">
            <a:xfrm>
              <a:off x="2232660" y="184784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33" name="Rechteck 32"/>
            <p:cNvSpPr/>
            <p:nvPr/>
          </p:nvSpPr>
          <p:spPr bwMode="auto">
            <a:xfrm>
              <a:off x="265176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34" name="Rechteck 35"/>
            <p:cNvSpPr/>
            <p:nvPr/>
          </p:nvSpPr>
          <p:spPr bwMode="auto">
            <a:xfrm>
              <a:off x="2446020" y="184784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35" name="Rechteck 36"/>
            <p:cNvSpPr/>
            <p:nvPr/>
          </p:nvSpPr>
          <p:spPr bwMode="auto">
            <a:xfrm>
              <a:off x="5875020" y="185546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36" name="Rechteck 39"/>
            <p:cNvSpPr/>
            <p:nvPr/>
          </p:nvSpPr>
          <p:spPr bwMode="auto">
            <a:xfrm>
              <a:off x="6294120" y="184784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37" name="Rechteck 41"/>
            <p:cNvSpPr/>
            <p:nvPr/>
          </p:nvSpPr>
          <p:spPr bwMode="auto">
            <a:xfrm>
              <a:off x="6088380" y="185546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38" name="Rechteck 42"/>
            <p:cNvSpPr/>
            <p:nvPr/>
          </p:nvSpPr>
          <p:spPr bwMode="auto">
            <a:xfrm>
              <a:off x="5364481" y="1828801"/>
              <a:ext cx="403860" cy="8381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39" name="Rechteck 43"/>
            <p:cNvSpPr/>
            <p:nvPr/>
          </p:nvSpPr>
          <p:spPr bwMode="auto">
            <a:xfrm>
              <a:off x="334518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0" name="Rechteck 44"/>
            <p:cNvSpPr/>
            <p:nvPr/>
          </p:nvSpPr>
          <p:spPr bwMode="auto">
            <a:xfrm>
              <a:off x="349758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1" name="Rechteck 45"/>
            <p:cNvSpPr/>
            <p:nvPr/>
          </p:nvSpPr>
          <p:spPr bwMode="auto">
            <a:xfrm>
              <a:off x="364998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2" name="Rechteck 46"/>
            <p:cNvSpPr/>
            <p:nvPr/>
          </p:nvSpPr>
          <p:spPr bwMode="auto">
            <a:xfrm>
              <a:off x="380238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3" name="Rechteck 47"/>
            <p:cNvSpPr/>
            <p:nvPr/>
          </p:nvSpPr>
          <p:spPr bwMode="auto">
            <a:xfrm>
              <a:off x="395478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4" name="Rechteck 48"/>
            <p:cNvSpPr/>
            <p:nvPr/>
          </p:nvSpPr>
          <p:spPr bwMode="auto">
            <a:xfrm>
              <a:off x="410718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5" name="Rechteck 49"/>
            <p:cNvSpPr/>
            <p:nvPr/>
          </p:nvSpPr>
          <p:spPr bwMode="auto">
            <a:xfrm>
              <a:off x="425196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6" name="Rechteck 50"/>
            <p:cNvSpPr/>
            <p:nvPr/>
          </p:nvSpPr>
          <p:spPr bwMode="auto">
            <a:xfrm>
              <a:off x="440436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7" name="Rechteck 51"/>
            <p:cNvSpPr/>
            <p:nvPr/>
          </p:nvSpPr>
          <p:spPr bwMode="auto">
            <a:xfrm>
              <a:off x="455676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8" name="Rechteck 52"/>
            <p:cNvSpPr/>
            <p:nvPr/>
          </p:nvSpPr>
          <p:spPr bwMode="auto">
            <a:xfrm>
              <a:off x="470916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49" name="Rechteck 53"/>
            <p:cNvSpPr/>
            <p:nvPr/>
          </p:nvSpPr>
          <p:spPr bwMode="auto">
            <a:xfrm>
              <a:off x="486156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50" name="Rechteck 54"/>
            <p:cNvSpPr/>
            <p:nvPr/>
          </p:nvSpPr>
          <p:spPr bwMode="auto">
            <a:xfrm>
              <a:off x="501396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51" name="Rechteck 55"/>
            <p:cNvSpPr/>
            <p:nvPr/>
          </p:nvSpPr>
          <p:spPr bwMode="auto">
            <a:xfrm>
              <a:off x="5166360" y="1840228"/>
              <a:ext cx="121920" cy="6477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400">
                <a:latin typeface="Tahoma" pitchFamily="34" charset="0"/>
              </a:endParaRPr>
            </a:p>
          </p:txBody>
        </p:sp>
        <p:sp>
          <p:nvSpPr>
            <p:cNvPr id="52" name="Textfeld 13"/>
            <p:cNvSpPr txBox="1"/>
            <p:nvPr/>
          </p:nvSpPr>
          <p:spPr>
            <a:xfrm>
              <a:off x="4118610" y="2994661"/>
              <a:ext cx="914400" cy="9144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>
                <a:spcBef>
                  <a:spcPts val="100"/>
                </a:spcBef>
                <a:spcAft>
                  <a:spcPts val="100"/>
                </a:spcAft>
              </a:pPr>
              <a:endParaRPr lang="de-DE" dirty="0"/>
            </a:p>
          </p:txBody>
        </p:sp>
      </p:grpSp>
      <p:sp>
        <p:nvSpPr>
          <p:cNvPr id="54" name="Footer Placeholder 5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55" name="Date Placeholder 5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56" name="Slide Number Placeholder 5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23</a:t>
            </a:fld>
            <a:endParaRPr lang="de-DE"/>
          </a:p>
        </p:txBody>
      </p:sp>
      <p:sp>
        <p:nvSpPr>
          <p:cNvPr id="5" name="Rectangle 4"/>
          <p:cNvSpPr/>
          <p:nvPr/>
        </p:nvSpPr>
        <p:spPr>
          <a:xfrm>
            <a:off x="710804" y="872073"/>
            <a:ext cx="7507495" cy="2336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354">
              <a:spcBef>
                <a:spcPts val="100"/>
              </a:spcBef>
              <a:spcAft>
                <a:spcPts val="100"/>
              </a:spcAft>
            </a:pPr>
            <a:r>
              <a:rPr lang="en-US" sz="2000" b="1" kern="600" spc="40" dirty="0" smtClean="0">
                <a:solidFill>
                  <a:srgbClr val="005555"/>
                </a:solidFill>
              </a:rPr>
              <a:t>next steps:</a:t>
            </a:r>
          </a:p>
          <a:p>
            <a:pPr marL="285737" lvl="0" indent="-285737" defTabSz="914354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2000" b="1" kern="600" spc="40" dirty="0" smtClean="0">
                <a:solidFill>
                  <a:srgbClr val="005555"/>
                </a:solidFill>
              </a:rPr>
              <a:t>proof of concept measurements (started)</a:t>
            </a:r>
          </a:p>
          <a:p>
            <a:pPr marL="285737" lvl="0" indent="-285737" defTabSz="914354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r>
              <a:rPr lang="en-US" sz="2000" b="1" kern="600" spc="40" dirty="0" smtClean="0">
                <a:solidFill>
                  <a:srgbClr val="005555"/>
                </a:solidFill>
              </a:rPr>
              <a:t>discussions with potential users and </a:t>
            </a:r>
            <a:r>
              <a:rPr lang="en-US" sz="2000" b="1" kern="600" spc="40" dirty="0" err="1" smtClean="0">
                <a:solidFill>
                  <a:srgbClr val="005555"/>
                </a:solidFill>
              </a:rPr>
              <a:t>ASIC</a:t>
            </a:r>
            <a:r>
              <a:rPr lang="en-US" sz="2000" b="1" kern="600" spc="40" dirty="0" smtClean="0">
                <a:solidFill>
                  <a:srgbClr val="005555"/>
                </a:solidFill>
              </a:rPr>
              <a:t> designers</a:t>
            </a:r>
          </a:p>
          <a:p>
            <a:pPr marL="285737" lvl="0" indent="-285737" defTabSz="914354">
              <a:spcBef>
                <a:spcPts val="100"/>
              </a:spcBef>
              <a:spcAft>
                <a:spcPts val="100"/>
              </a:spcAft>
              <a:buFont typeface="Arial" panose="020B0604020202020204" pitchFamily="34" charset="0"/>
              <a:buChar char="•"/>
            </a:pPr>
            <a:endParaRPr lang="en-US" sz="2000" b="1" kern="600" spc="40" dirty="0" smtClean="0">
              <a:solidFill>
                <a:srgbClr val="005555"/>
              </a:solidFill>
            </a:endParaRPr>
          </a:p>
          <a:p>
            <a:pPr marL="285750" lvl="0" indent="-285750" defTabSz="914354">
              <a:buFont typeface="Arial" panose="020B0604020202020204" pitchFamily="34" charset="0"/>
              <a:buChar char="•"/>
            </a:pPr>
            <a:r>
              <a:rPr lang="en-US" sz="2000" b="1" kern="600" spc="40" dirty="0" smtClean="0">
                <a:solidFill>
                  <a:srgbClr val="005555"/>
                </a:solidFill>
              </a:rPr>
              <a:t>MARTHA sensors can also be produced on thinned wafers</a:t>
            </a:r>
          </a:p>
          <a:p>
            <a:pPr marL="742950" lvl="1" indent="-285750" defTabSz="914354">
              <a:buFont typeface="Arial" panose="020B0604020202020204" pitchFamily="34" charset="0"/>
              <a:buChar char="•"/>
            </a:pPr>
            <a:r>
              <a:rPr lang="en-US" sz="2000" b="1" kern="600" spc="40" dirty="0" smtClean="0">
                <a:solidFill>
                  <a:srgbClr val="005555"/>
                </a:solidFill>
              </a:rPr>
              <a:t>improved timing capabilities</a:t>
            </a:r>
            <a:endParaRPr lang="en-US" sz="2000" b="1" kern="600" spc="40" dirty="0">
              <a:solidFill>
                <a:srgbClr val="00555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553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r"/>
            <a:r>
              <a:rPr lang="en-US" dirty="0" smtClean="0"/>
              <a:t>Thanks for your attention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2000" kern="0" dirty="0"/>
              <a:t>R. Richter, </a:t>
            </a:r>
            <a:r>
              <a:rPr lang="en-GB" sz="2000" u="sng" kern="0" dirty="0"/>
              <a:t>A. Bähr</a:t>
            </a:r>
            <a:r>
              <a:rPr lang="en-GB" sz="2000" kern="0" dirty="0"/>
              <a:t>, J. </a:t>
            </a:r>
            <a:r>
              <a:rPr lang="en-GB" sz="2000" kern="0" dirty="0" err="1"/>
              <a:t>Damore</a:t>
            </a:r>
            <a:r>
              <a:rPr lang="en-GB" sz="2000" kern="0" dirty="0"/>
              <a:t>, </a:t>
            </a:r>
            <a:br>
              <a:rPr lang="en-GB" sz="2000" kern="0" dirty="0"/>
            </a:br>
            <a:r>
              <a:rPr lang="en-GB" sz="2000" kern="0" dirty="0"/>
              <a:t>Ch. </a:t>
            </a:r>
            <a:r>
              <a:rPr lang="en-GB" sz="2000" kern="0" dirty="0" err="1"/>
              <a:t>Koffmane</a:t>
            </a:r>
            <a:r>
              <a:rPr lang="en-GB" sz="2000" kern="0" dirty="0"/>
              <a:t>, R. Lehmann, </a:t>
            </a:r>
            <a:br>
              <a:rPr lang="en-GB" sz="2000" kern="0" dirty="0"/>
            </a:br>
            <a:r>
              <a:rPr lang="en-GB" sz="2000" kern="0" dirty="0"/>
              <a:t>J. </a:t>
            </a:r>
            <a:r>
              <a:rPr lang="en-GB" sz="2000" kern="0" dirty="0" err="1"/>
              <a:t>Ninkovic</a:t>
            </a:r>
            <a:r>
              <a:rPr lang="en-GB" sz="2000" kern="0" dirty="0"/>
              <a:t>, G. Schaller, </a:t>
            </a:r>
            <a:br>
              <a:rPr lang="en-GB" sz="2000" kern="0" dirty="0"/>
            </a:br>
            <a:r>
              <a:rPr lang="en-GB" sz="2000" kern="0" dirty="0"/>
              <a:t>M. </a:t>
            </a:r>
            <a:r>
              <a:rPr lang="en-GB" sz="2000" kern="0" dirty="0" err="1"/>
              <a:t>Schnecke</a:t>
            </a:r>
            <a:r>
              <a:rPr lang="en-GB" sz="2000" kern="0" dirty="0"/>
              <a:t>, F. </a:t>
            </a:r>
            <a:r>
              <a:rPr lang="en-GB" sz="2000" kern="0" dirty="0" err="1"/>
              <a:t>Schopper</a:t>
            </a:r>
            <a:r>
              <a:rPr lang="en-GB" sz="2000" kern="0" dirty="0"/>
              <a:t>, J. </a:t>
            </a:r>
            <a:r>
              <a:rPr lang="en-GB" sz="2000" kern="0" dirty="0" err="1"/>
              <a:t>Treis</a:t>
            </a:r>
            <a:endParaRPr lang="en-GB" sz="2000" kern="0" dirty="0"/>
          </a:p>
        </p:txBody>
      </p:sp>
    </p:spTree>
    <p:extLst>
      <p:ext uri="{BB962C8B-B14F-4D97-AF65-F5344CB8AC3E}">
        <p14:creationId xmlns:p14="http://schemas.microsoft.com/office/powerpoint/2010/main" val="48621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874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expected pixel capacity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50um Pixel 3um gap:  ca. </a:t>
            </a:r>
            <a:r>
              <a:rPr lang="en-US" dirty="0" smtClean="0"/>
              <a:t>35fF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50um Pixel 10um gap:   ca. 20fF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Pixel Capacity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59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HLL</a:t>
            </a:r>
            <a:r>
              <a:rPr lang="en-US" dirty="0" smtClean="0"/>
              <a:t> thin entrance window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27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81282" y="1258924"/>
            <a:ext cx="4978894" cy="4282943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fully depleted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sensitive over the complete bulk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thickness 50 .. 450 .. 1000 µm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thin, non-structured entrance window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QE &gt; 90% for 0.3 </a:t>
            </a:r>
            <a:r>
              <a:rPr lang="en-US" dirty="0" err="1" smtClean="0"/>
              <a:t>keV</a:t>
            </a:r>
            <a:r>
              <a:rPr lang="en-US" dirty="0" smtClean="0"/>
              <a:t> &lt; E &lt; 15 </a:t>
            </a:r>
            <a:r>
              <a:rPr lang="en-US" dirty="0" err="1" smtClean="0"/>
              <a:t>keV</a:t>
            </a:r>
            <a:endParaRPr lang="en-US" dirty="0" smtClean="0"/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err="1" smtClean="0"/>
              <a:t>radhart</a:t>
            </a:r>
            <a:r>
              <a:rPr lang="en-US" dirty="0" smtClean="0"/>
              <a:t> @ soft X-rays (self shielding)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backside irradiation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100 % fill factor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optional light (&amp; UV) filter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integrated first amplifier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low noise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fast readout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err="1" smtClean="0"/>
              <a:t>emi</a:t>
            </a:r>
            <a:r>
              <a:rPr lang="en-US" dirty="0" smtClean="0"/>
              <a:t> robust</a:t>
            </a:r>
          </a:p>
          <a:p>
            <a:pPr marL="3240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</p:txBody>
      </p:sp>
      <p:pic>
        <p:nvPicPr>
          <p:cNvPr id="8" name="Picture 4" descr="C:\Users\pel723\home\hll\publications\160610RIXSWorkshop\qqq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3920" y="686088"/>
            <a:ext cx="4084811" cy="2912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pel723\home\hll\publications\160610RIXSWorkshop\yyy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1758" y="3617983"/>
            <a:ext cx="3869444" cy="2881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5455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Optimization for soft X-ray detection </a:t>
            </a:r>
            <a:br>
              <a:rPr lang="en-US" sz="2000" dirty="0" smtClean="0"/>
            </a:br>
            <a:r>
              <a:rPr lang="en-US" sz="2000" dirty="0" smtClean="0"/>
              <a:t>(low excess noise)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28</a:t>
            </a:fld>
            <a:endParaRPr lang="de-DE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38" y="2317789"/>
            <a:ext cx="4982305" cy="3735388"/>
          </a:xfrm>
        </p:spPr>
      </p:pic>
      <p:sp>
        <p:nvSpPr>
          <p:cNvPr id="10" name="Textfeld 9"/>
          <p:cNvSpPr txBox="1"/>
          <p:nvPr/>
        </p:nvSpPr>
        <p:spPr>
          <a:xfrm>
            <a:off x="5302938" y="1410397"/>
            <a:ext cx="2352306" cy="545012"/>
          </a:xfrm>
          <a:prstGeom prst="rect">
            <a:avLst/>
          </a:prstGeom>
        </p:spPr>
        <p:txBody>
          <a:bodyPr vert="horz" wrap="none" lIns="0" tIns="0" rIns="0" bIns="0" numCol="1" spcCol="540000" rtlCol="0">
            <a:noAutofit/>
          </a:bodyPr>
          <a:lstStyle/>
          <a:p>
            <a:r>
              <a:rPr lang="en-US" dirty="0" smtClean="0">
                <a:latin typeface="+mj-lt"/>
              </a:rPr>
              <a:t>deep implant (6 µm)</a:t>
            </a:r>
          </a:p>
          <a:p>
            <a:r>
              <a:rPr lang="en-US" dirty="0" smtClean="0">
                <a:latin typeface="+mj-lt"/>
              </a:rPr>
              <a:t>extend ML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609204" y="1131436"/>
                <a:ext cx="2589546" cy="7344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 smtClean="0">
                    <a:latin typeface="+mj-lt"/>
                  </a:rPr>
                  <a:t>Excess noise factor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en-US" dirty="0">
                    <a:latin typeface="+mj-lt"/>
                  </a:rPr>
                  <a:t> F = M * 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k</a:t>
                </a:r>
                <a:r>
                  <a:rPr lang="en-US" dirty="0">
                    <a:latin typeface="+mj-lt"/>
                  </a:rPr>
                  <a:t> + (2 -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𝑀</m:t>
                        </m:r>
                      </m:den>
                    </m:f>
                  </m:oMath>
                </a14:m>
                <a:r>
                  <a:rPr lang="en-US" dirty="0">
                    <a:latin typeface="+mj-lt"/>
                  </a:rPr>
                  <a:t>) (1 - 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k</a:t>
                </a:r>
                <a:r>
                  <a:rPr lang="en-US" dirty="0">
                    <a:latin typeface="+mj-lt"/>
                  </a:rPr>
                  <a:t>)</a:t>
                </a:r>
              </a:p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204" y="1131436"/>
                <a:ext cx="2589546" cy="734421"/>
              </a:xfrm>
              <a:prstGeom prst="rect">
                <a:avLst/>
              </a:prstGeom>
              <a:blipFill>
                <a:blip r:embed="rId4"/>
                <a:stretch>
                  <a:fillRect l="-2118" t="-5000" r="-7059" b="-116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Grafik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31" y="2441399"/>
            <a:ext cx="3074073" cy="23950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685404" y="1864285"/>
                <a:ext cx="1382411" cy="60196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>
                  <a:spcBef>
                    <a:spcPts val="100"/>
                  </a:spcBef>
                  <a:spcAft>
                    <a:spcPts val="100"/>
                  </a:spcAft>
                </a:pPr>
                <a:r>
                  <a:rPr lang="de-DE" dirty="0">
                    <a:latin typeface="+mj-lt"/>
                  </a:rPr>
                  <a:t>k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i="1">
                            <a:latin typeface="Cambria Math" panose="02040503050406030204" pitchFamily="18" charset="0"/>
                            <a:ea typeface="Cambria Math"/>
                          </a:rPr>
                          <m:t>𝛼</m:t>
                        </m:r>
                        <m:r>
                          <a:rPr lang="de-DE" i="1" baseline="-25000">
                            <a:latin typeface="Cambria Math" panose="02040503050406030204" pitchFamily="18" charset="0"/>
                            <a:ea typeface="Cambria Math"/>
                          </a:rPr>
                          <m:t>h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  <a:ea typeface="Cambria Math"/>
                          </a:rPr>
                          <m:t>𝛼</m:t>
                        </m:r>
                        <m:r>
                          <a:rPr lang="de-DE" i="1" baseline="-25000">
                            <a:latin typeface="Cambria Math" panose="02040503050406030204" pitchFamily="18" charset="0"/>
                            <a:ea typeface="Cambria Math"/>
                          </a:rPr>
                          <m:t>𝑒</m:t>
                        </m:r>
                      </m:den>
                    </m:f>
                  </m:oMath>
                </a14:m>
                <a:r>
                  <a:rPr lang="de-DE" dirty="0">
                    <a:latin typeface="+mj-lt"/>
                  </a:rPr>
                  <a:t> &lt; 1</a:t>
                </a:r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404" y="1864285"/>
                <a:ext cx="1382411" cy="601969"/>
              </a:xfrm>
              <a:prstGeom prst="rect">
                <a:avLst/>
              </a:prstGeom>
              <a:blipFill>
                <a:blip r:embed="rId6"/>
                <a:stretch>
                  <a:fillRect l="-3524" t="-202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14"/>
          <p:cNvSpPr txBox="1"/>
          <p:nvPr/>
        </p:nvSpPr>
        <p:spPr>
          <a:xfrm>
            <a:off x="0" y="5263929"/>
            <a:ext cx="4013200" cy="66082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>
                <a:latin typeface="+mj-lt"/>
              </a:rPr>
              <a:t>The lower E the lower k 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>
                <a:latin typeface="+mj-lt"/>
              </a:rPr>
              <a:t>the lower the noise </a:t>
            </a:r>
            <a:r>
              <a:rPr lang="en-US" dirty="0" smtClean="0">
                <a:solidFill>
                  <a:srgbClr val="FF0000"/>
                </a:solidFill>
                <a:latin typeface="+mj-lt"/>
              </a:rPr>
              <a:t>but</a:t>
            </a:r>
            <a:r>
              <a:rPr lang="en-US" dirty="0" smtClean="0">
                <a:latin typeface="+mj-lt"/>
              </a:rPr>
              <a:t> the lower gain!</a:t>
            </a:r>
            <a:endParaRPr lang="en-US" dirty="0">
              <a:latin typeface="+mj-lt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1050935" y="4889701"/>
            <a:ext cx="1706083" cy="2772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1200" dirty="0"/>
              <a:t>A. </a:t>
            </a:r>
            <a:r>
              <a:rPr lang="de-DE" sz="1200" dirty="0" err="1"/>
              <a:t>Pilotto</a:t>
            </a:r>
            <a:r>
              <a:rPr lang="de-DE" sz="1200" dirty="0"/>
              <a:t> et. al. (2022)</a:t>
            </a:r>
          </a:p>
        </p:txBody>
      </p:sp>
    </p:spTree>
    <p:extLst>
      <p:ext uri="{BB962C8B-B14F-4D97-AF65-F5344CB8AC3E}">
        <p14:creationId xmlns:p14="http://schemas.microsoft.com/office/powerpoint/2010/main" val="399335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MPG </a:t>
            </a:r>
            <a:r>
              <a:rPr lang="en-US" dirty="0" err="1" smtClean="0"/>
              <a:t>HLL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29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7" name="TextBox 18"/>
          <p:cNvSpPr txBox="1"/>
          <p:nvPr/>
        </p:nvSpPr>
        <p:spPr>
          <a:xfrm>
            <a:off x="2927540" y="5232759"/>
            <a:ext cx="3803422" cy="859389"/>
          </a:xfrm>
          <a:prstGeom prst="rect">
            <a:avLst/>
          </a:prstGeom>
          <a:solidFill>
            <a:srgbClr val="C9DBD8"/>
          </a:solidFill>
          <a:ln>
            <a:noFill/>
          </a:ln>
          <a:effectLst>
            <a:outerShdw blurRad="50800" dist="50800" dir="5400000" algn="ctr" rotWithShape="0">
              <a:srgbClr val="000000">
                <a:alpha val="49000"/>
              </a:srgbClr>
            </a:outerShdw>
          </a:effectLst>
        </p:spPr>
        <p:txBody>
          <a:bodyPr wrap="none" rtlCol="0">
            <a:no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Segoe UI"/>
              </a:rPr>
              <a:t>Central facility of the Max Planck </a:t>
            </a:r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Society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40 scientists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, engineers and technicians </a:t>
            </a:r>
            <a:endParaRPr lang="en-US" sz="1600" dirty="0" smtClean="0">
              <a:solidFill>
                <a:srgbClr val="000000"/>
              </a:solidFill>
              <a:latin typeface="Segoe UI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+ 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guest scientists, </a:t>
            </a:r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and 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students</a:t>
            </a:r>
          </a:p>
          <a:p>
            <a:pPr algn="ctr"/>
            <a:endParaRPr lang="en-US" sz="1600" dirty="0">
              <a:solidFill>
                <a:srgbClr val="000000"/>
              </a:solidFill>
              <a:latin typeface="Segoe UI"/>
            </a:endParaRPr>
          </a:p>
        </p:txBody>
      </p:sp>
      <p:sp>
        <p:nvSpPr>
          <p:cNvPr id="8" name="TextBox 1">
            <a:extLst>
              <a:ext uri="{FF2B5EF4-FFF2-40B4-BE49-F238E27FC236}">
                <a16:creationId xmlns:a16="http://schemas.microsoft.com/office/drawing/2014/main" id="{4580A4C6-9783-B94D-BF39-38DDBFC60E7D}"/>
              </a:ext>
            </a:extLst>
          </p:cNvPr>
          <p:cNvSpPr txBox="1"/>
          <p:nvPr/>
        </p:nvSpPr>
        <p:spPr>
          <a:xfrm>
            <a:off x="892947" y="974737"/>
            <a:ext cx="36615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Segoe UI"/>
              </a:rPr>
              <a:t>At present </a:t>
            </a:r>
          </a:p>
          <a:p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Siemens 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Campus </a:t>
            </a:r>
            <a:r>
              <a:rPr lang="en-US" sz="1600" dirty="0" err="1">
                <a:solidFill>
                  <a:srgbClr val="000000"/>
                </a:solidFill>
                <a:latin typeface="Segoe UI"/>
              </a:rPr>
              <a:t>Neuperlach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 Munich 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CBAF6A4A-7866-644F-A9F7-9B4248363C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709"/>
          <a:stretch/>
        </p:blipFill>
        <p:spPr>
          <a:xfrm>
            <a:off x="838077" y="1727039"/>
            <a:ext cx="3753350" cy="2538571"/>
          </a:xfrm>
          <a:prstGeom prst="rect">
            <a:avLst/>
          </a:prstGeom>
        </p:spPr>
      </p:pic>
      <p:sp>
        <p:nvSpPr>
          <p:cNvPr id="10" name="TextBox 5">
            <a:extLst>
              <a:ext uri="{FF2B5EF4-FFF2-40B4-BE49-F238E27FC236}">
                <a16:creationId xmlns:a16="http://schemas.microsoft.com/office/drawing/2014/main" id="{4C026F8C-0B29-5D44-9A34-72DDA2E87D14}"/>
              </a:ext>
            </a:extLst>
          </p:cNvPr>
          <p:cNvSpPr txBox="1"/>
          <p:nvPr/>
        </p:nvSpPr>
        <p:spPr>
          <a:xfrm>
            <a:off x="1151547" y="4365841"/>
            <a:ext cx="31119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Segoe UI"/>
              </a:rPr>
              <a:t>1000m</a:t>
            </a:r>
            <a:r>
              <a:rPr lang="en-US" sz="1600" baseline="30000" dirty="0">
                <a:solidFill>
                  <a:srgbClr val="000000"/>
                </a:solidFill>
                <a:latin typeface="Segoe UI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 of clean room area 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Segoe UI"/>
              </a:rPr>
              <a:t>330m</a:t>
            </a:r>
            <a:r>
              <a:rPr lang="en-US" sz="1600" baseline="30000" dirty="0">
                <a:solidFill>
                  <a:srgbClr val="000000"/>
                </a:solidFill>
                <a:latin typeface="Segoe UI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 of ISO3 area 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Segoe UI"/>
              </a:rPr>
              <a:t>Full 6 inch silicon process line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594EF6-FCBE-A444-B0FA-34B4A978A2CA}"/>
              </a:ext>
            </a:extLst>
          </p:cNvPr>
          <p:cNvSpPr txBox="1"/>
          <p:nvPr/>
        </p:nvSpPr>
        <p:spPr>
          <a:xfrm>
            <a:off x="5389842" y="4365842"/>
            <a:ext cx="29078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Segoe UI"/>
              </a:rPr>
              <a:t>1500m</a:t>
            </a:r>
            <a:r>
              <a:rPr lang="en-US" sz="1600" baseline="30000" dirty="0">
                <a:solidFill>
                  <a:srgbClr val="000000"/>
                </a:solidFill>
                <a:latin typeface="Segoe UI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 of clean room area 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Segoe UI"/>
              </a:rPr>
              <a:t>600m</a:t>
            </a:r>
            <a:r>
              <a:rPr lang="en-US" sz="1600" baseline="30000" dirty="0">
                <a:solidFill>
                  <a:srgbClr val="000000"/>
                </a:solidFill>
                <a:latin typeface="Segoe UI"/>
              </a:rPr>
              <a:t>2</a:t>
            </a:r>
            <a:r>
              <a:rPr lang="en-US" sz="1600" dirty="0">
                <a:solidFill>
                  <a:srgbClr val="000000"/>
                </a:solidFill>
                <a:latin typeface="Segoe UI"/>
              </a:rPr>
              <a:t> of ISO3 &amp; ISO4 area </a:t>
            </a:r>
          </a:p>
          <a:p>
            <a:pPr marL="214308" indent="-214308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  <a:latin typeface="Segoe UI"/>
              </a:rPr>
              <a:t>8 inch silicon process line </a:t>
            </a:r>
          </a:p>
        </p:txBody>
      </p:sp>
      <p:sp>
        <p:nvSpPr>
          <p:cNvPr id="15" name="TextBox 11">
            <a:extLst>
              <a:ext uri="{FF2B5EF4-FFF2-40B4-BE49-F238E27FC236}">
                <a16:creationId xmlns:a16="http://schemas.microsoft.com/office/drawing/2014/main" id="{42BA1E88-BDA9-684E-AE70-4E5F1072F5DC}"/>
              </a:ext>
            </a:extLst>
          </p:cNvPr>
          <p:cNvSpPr txBox="1"/>
          <p:nvPr/>
        </p:nvSpPr>
        <p:spPr>
          <a:xfrm>
            <a:off x="5341656" y="896043"/>
            <a:ext cx="30042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New building </a:t>
            </a:r>
          </a:p>
          <a:p>
            <a:r>
              <a:rPr lang="en-US" sz="1600" dirty="0" err="1" smtClean="0">
                <a:solidFill>
                  <a:srgbClr val="000000"/>
                </a:solidFill>
                <a:latin typeface="Segoe UI"/>
              </a:rPr>
              <a:t>IPP</a:t>
            </a:r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 Campus </a:t>
            </a:r>
            <a:r>
              <a:rPr lang="en-US" sz="1600" dirty="0" err="1" smtClean="0">
                <a:solidFill>
                  <a:srgbClr val="000000"/>
                </a:solidFill>
                <a:latin typeface="Segoe UI"/>
              </a:rPr>
              <a:t>Garching</a:t>
            </a:r>
            <a:endParaRPr lang="en-US" sz="1600" dirty="0" smtClean="0">
              <a:solidFill>
                <a:srgbClr val="000000"/>
              </a:solidFill>
              <a:latin typeface="Segoe UI"/>
            </a:endParaRPr>
          </a:p>
          <a:p>
            <a:r>
              <a:rPr lang="en-US" sz="1600" dirty="0" smtClean="0">
                <a:solidFill>
                  <a:srgbClr val="000000"/>
                </a:solidFill>
                <a:latin typeface="Segoe UI"/>
              </a:rPr>
              <a:t>in autumn 2023 – move started</a:t>
            </a:r>
            <a:endParaRPr lang="en-US" sz="1600" dirty="0">
              <a:solidFill>
                <a:srgbClr val="000000"/>
              </a:solidFill>
              <a:latin typeface="Segoe UI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8497" y="1737707"/>
            <a:ext cx="3370538" cy="2527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27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MPG </a:t>
            </a:r>
            <a:r>
              <a:rPr lang="en-US" dirty="0" err="1" smtClean="0"/>
              <a:t>HLL</a:t>
            </a:r>
            <a:r>
              <a:rPr lang="en-US" dirty="0" smtClean="0"/>
              <a:t> – </a:t>
            </a:r>
            <a:r>
              <a:rPr lang="en-US" cap="none" dirty="0" smtClean="0"/>
              <a:t>some examples</a:t>
            </a:r>
            <a:endParaRPr lang="en-US" cap="non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3</a:t>
            </a:fld>
            <a:endParaRPr lang="de-DE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grpSp>
        <p:nvGrpSpPr>
          <p:cNvPr id="7" name="グループ化 13"/>
          <p:cNvGrpSpPr/>
          <p:nvPr/>
        </p:nvGrpSpPr>
        <p:grpSpPr>
          <a:xfrm>
            <a:off x="3499660" y="998101"/>
            <a:ext cx="2826213" cy="1960873"/>
            <a:chOff x="467545" y="751911"/>
            <a:chExt cx="8030207" cy="5544944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751911"/>
              <a:ext cx="7848872" cy="5544944"/>
            </a:xfrm>
            <a:prstGeom prst="rect">
              <a:avLst/>
            </a:prstGeom>
            <a:noFill/>
            <a:ln w="28575" cmpd="sng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9" name="直線矢印コネクタ 6"/>
            <p:cNvCxnSpPr/>
            <p:nvPr/>
          </p:nvCxnSpPr>
          <p:spPr>
            <a:xfrm>
              <a:off x="539552" y="2348880"/>
              <a:ext cx="2201437" cy="519233"/>
            </a:xfrm>
            <a:prstGeom prst="straightConnector1">
              <a:avLst/>
            </a:prstGeom>
            <a:ln w="28575" cmpd="sng">
              <a:noFill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テキスト ボックス 7"/>
            <p:cNvSpPr txBox="1"/>
            <p:nvPr/>
          </p:nvSpPr>
          <p:spPr>
            <a:xfrm>
              <a:off x="467545" y="2733665"/>
              <a:ext cx="1971389" cy="1131428"/>
            </a:xfrm>
            <a:prstGeom prst="rect">
              <a:avLst/>
            </a:prstGeom>
            <a:noFill/>
            <a:ln w="28575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0000FF"/>
                  </a:solidFill>
                </a:rPr>
                <a:t>electron  (7GeV)</a:t>
              </a:r>
              <a:endParaRPr kumimoji="1" lang="ja-JP" altLang="en-US" sz="1000" dirty="0">
                <a:solidFill>
                  <a:srgbClr val="0000FF"/>
                </a:solidFill>
              </a:endParaRPr>
            </a:p>
          </p:txBody>
        </p:sp>
        <p:cxnSp>
          <p:nvCxnSpPr>
            <p:cNvPr id="11" name="直線矢印コネクタ 8"/>
            <p:cNvCxnSpPr/>
            <p:nvPr/>
          </p:nvCxnSpPr>
          <p:spPr>
            <a:xfrm>
              <a:off x="6893185" y="3882405"/>
              <a:ext cx="1604567" cy="410691"/>
            </a:xfrm>
            <a:prstGeom prst="straightConnector1">
              <a:avLst/>
            </a:prstGeom>
            <a:ln w="28575" cmpd="sng">
              <a:noFill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9"/>
            <p:cNvSpPr txBox="1"/>
            <p:nvPr/>
          </p:nvSpPr>
          <p:spPr>
            <a:xfrm>
              <a:off x="6464464" y="4284682"/>
              <a:ext cx="2017675" cy="1131428"/>
            </a:xfrm>
            <a:prstGeom prst="rect">
              <a:avLst/>
            </a:prstGeom>
            <a:noFill/>
            <a:ln w="28575" cmpd="sng"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000" dirty="0" smtClean="0">
                  <a:solidFill>
                    <a:srgbClr val="FF0000"/>
                  </a:solidFill>
                </a:rPr>
                <a:t>positron (4GeV)</a:t>
              </a:r>
              <a:endParaRPr kumimoji="1" lang="ja-JP" altLang="en-US" sz="1000" dirty="0">
                <a:solidFill>
                  <a:srgbClr val="FF0000"/>
                </a:solidFill>
              </a:endParaRPr>
            </a:p>
          </p:txBody>
        </p:sp>
        <p:sp>
          <p:nvSpPr>
            <p:cNvPr id="13" name="角丸四角形吹き出し 17"/>
            <p:cNvSpPr/>
            <p:nvPr/>
          </p:nvSpPr>
          <p:spPr>
            <a:xfrm>
              <a:off x="717509" y="5208487"/>
              <a:ext cx="3031301" cy="967462"/>
            </a:xfrm>
            <a:prstGeom prst="wedgeRoundRectCallout">
              <a:avLst>
                <a:gd name="adj1" fmla="val 54221"/>
                <a:gd name="adj2" fmla="val -258369"/>
                <a:gd name="adj3" fmla="val 16667"/>
              </a:avLst>
            </a:prstGeom>
            <a:solidFill>
              <a:schemeClr val="lt1">
                <a:tint val="100000"/>
                <a:shade val="100000"/>
                <a:satMod val="100000"/>
                <a:alpha val="30000"/>
              </a:schemeClr>
            </a:solidFill>
            <a:ln w="28575" cmpd="sng">
              <a:noFill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ja-JP" sz="800" dirty="0" smtClean="0"/>
                <a:t>Vertex Detector</a:t>
              </a:r>
            </a:p>
            <a:p>
              <a:r>
                <a:rPr kumimoji="1" lang="en-US" altLang="ja-JP" sz="800" dirty="0" smtClean="0"/>
                <a:t>2 layers DEPFET </a:t>
              </a:r>
              <a:br>
                <a:rPr kumimoji="1" lang="en-US" altLang="ja-JP" sz="800" dirty="0" smtClean="0"/>
              </a:br>
              <a:r>
                <a:rPr kumimoji="1" lang="en-US" altLang="ja-JP" sz="800" dirty="0" smtClean="0"/>
                <a:t>+ 4 layers DSSD</a:t>
              </a:r>
            </a:p>
          </p:txBody>
        </p:sp>
      </p:grpSp>
      <p:sp>
        <p:nvSpPr>
          <p:cNvPr id="14" name="TextBox 85"/>
          <p:cNvSpPr txBox="1"/>
          <p:nvPr/>
        </p:nvSpPr>
        <p:spPr>
          <a:xfrm>
            <a:off x="3773325" y="581917"/>
            <a:ext cx="2265748" cy="338554"/>
          </a:xfrm>
          <a:prstGeom prst="rect">
            <a:avLst/>
          </a:prstGeom>
          <a:solidFill>
            <a:srgbClr val="FFFFFF"/>
          </a:solidFill>
          <a:ln w="28575" cmpd="sng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accent5">
                    <a:lumMod val="75000"/>
                  </a:schemeClr>
                </a:solidFill>
              </a:rPr>
              <a:t>DePFETs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 at KEK - Japan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Textfeld 21"/>
          <p:cNvSpPr txBox="1"/>
          <p:nvPr/>
        </p:nvSpPr>
        <p:spPr>
          <a:xfrm>
            <a:off x="3796746" y="2998414"/>
            <a:ext cx="2037987" cy="45751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1200" dirty="0" err="1" smtClean="0"/>
              <a:t>DePFET</a:t>
            </a:r>
            <a:r>
              <a:rPr lang="de-DE" sz="1200" dirty="0" smtClean="0"/>
              <a:t> </a:t>
            </a:r>
            <a:r>
              <a:rPr lang="de-DE" sz="1200" dirty="0" err="1" smtClean="0"/>
              <a:t>for</a:t>
            </a:r>
            <a:r>
              <a:rPr lang="de-DE" sz="1200" dirty="0" smtClean="0"/>
              <a:t> </a:t>
            </a:r>
            <a:r>
              <a:rPr lang="de-DE" sz="1200" dirty="0" err="1" smtClean="0"/>
              <a:t>particle</a:t>
            </a:r>
            <a:r>
              <a:rPr lang="de-DE" sz="1200" dirty="0" smtClean="0"/>
              <a:t> </a:t>
            </a:r>
            <a:r>
              <a:rPr lang="de-DE" sz="1200" dirty="0" err="1" smtClean="0"/>
              <a:t>tracking</a:t>
            </a:r>
            <a:endParaRPr lang="de-DE" sz="1200" dirty="0" smtClean="0"/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800" dirty="0" err="1" smtClean="0"/>
              <a:t>curtesy</a:t>
            </a:r>
            <a:r>
              <a:rPr lang="de-DE" sz="800" dirty="0" smtClean="0"/>
              <a:t> Belle2 </a:t>
            </a:r>
            <a:r>
              <a:rPr lang="de-DE" sz="800" dirty="0" err="1" smtClean="0"/>
              <a:t>collaboration</a:t>
            </a:r>
            <a:endParaRPr lang="de-DE" sz="800" dirty="0" smtClean="0"/>
          </a:p>
        </p:txBody>
      </p:sp>
      <p:pic>
        <p:nvPicPr>
          <p:cNvPr id="16" name="Picture 6" descr="D:\axb\Promotion\thesis\bilder_2\Introduction\ATHEN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1149" y="3896649"/>
            <a:ext cx="2794335" cy="188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hteck 20"/>
          <p:cNvSpPr/>
          <p:nvPr/>
        </p:nvSpPr>
        <p:spPr>
          <a:xfrm>
            <a:off x="6290489" y="3534544"/>
            <a:ext cx="1710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WFI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on Athena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Rechteck 23"/>
          <p:cNvSpPr/>
          <p:nvPr/>
        </p:nvSpPr>
        <p:spPr>
          <a:xfrm>
            <a:off x="5761149" y="5955409"/>
            <a:ext cx="27943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DePFET</a:t>
            </a:r>
            <a:r>
              <a:rPr lang="en-US" sz="1200" dirty="0" smtClean="0"/>
              <a:t> - X-ray imaging spectroscopy</a:t>
            </a:r>
          </a:p>
          <a:p>
            <a:r>
              <a:rPr lang="en-US" sz="800" dirty="0" smtClean="0"/>
              <a:t>curtesy ESA</a:t>
            </a:r>
            <a:endParaRPr lang="en-US" sz="800" dirty="0"/>
          </a:p>
        </p:txBody>
      </p:sp>
      <p:sp>
        <p:nvSpPr>
          <p:cNvPr id="19" name="Textfeld 24"/>
          <p:cNvSpPr txBox="1"/>
          <p:nvPr/>
        </p:nvSpPr>
        <p:spPr>
          <a:xfrm>
            <a:off x="6950493" y="1712266"/>
            <a:ext cx="1938998" cy="1455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</a:rPr>
              <a:t>We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 also 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</a:rPr>
              <a:t>produce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-SDD (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</a:rPr>
              <a:t>silicon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</a:rPr>
              <a:t>drift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</a:rPr>
              <a:t>detectors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</a:rPr>
              <a:t>Diodes</a:t>
            </a:r>
            <a:endParaRPr lang="de-DE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-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</a:rPr>
              <a:t>Avalanche</a:t>
            </a: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</a:rPr>
              <a:t>Diodes</a:t>
            </a:r>
            <a:endParaRPr lang="de-DE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-Strip </a:t>
            </a:r>
            <a:r>
              <a:rPr lang="de-DE" sz="1200" dirty="0" err="1" smtClean="0">
                <a:solidFill>
                  <a:schemeClr val="bg1">
                    <a:lumMod val="50000"/>
                  </a:schemeClr>
                </a:solidFill>
              </a:rPr>
              <a:t>Detectors</a:t>
            </a:r>
            <a:endParaRPr lang="de-DE" sz="1200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de-DE" sz="1200" dirty="0" smtClean="0">
                <a:solidFill>
                  <a:schemeClr val="bg1">
                    <a:lumMod val="50000"/>
                  </a:schemeClr>
                </a:solidFill>
              </a:rPr>
              <a:t>-etc.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endParaRPr lang="de-DE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5" r="4849" b="8431"/>
          <a:stretch/>
        </p:blipFill>
        <p:spPr bwMode="auto">
          <a:xfrm>
            <a:off x="277021" y="1174284"/>
            <a:ext cx="2446176" cy="1667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85"/>
          <p:cNvSpPr txBox="1"/>
          <p:nvPr/>
        </p:nvSpPr>
        <p:spPr>
          <a:xfrm>
            <a:off x="764897" y="795930"/>
            <a:ext cx="1426994" cy="338554"/>
          </a:xfrm>
          <a:prstGeom prst="rect">
            <a:avLst/>
          </a:prstGeom>
          <a:solidFill>
            <a:srgbClr val="FFFFFF"/>
          </a:solidFill>
          <a:ln w="28575" cmpd="sng"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US" sz="1600" dirty="0" err="1" smtClean="0">
                <a:solidFill>
                  <a:schemeClr val="accent5">
                    <a:lumMod val="75000"/>
                  </a:schemeClr>
                </a:solidFill>
              </a:rPr>
              <a:t>XMM</a:t>
            </a:r>
            <a:r>
              <a:rPr lang="en-US" sz="1600" dirty="0" smtClean="0">
                <a:solidFill>
                  <a:schemeClr val="accent5">
                    <a:lumMod val="75000"/>
                  </a:schemeClr>
                </a:solidFill>
              </a:rPr>
              <a:t>-Newton</a:t>
            </a:r>
            <a:endParaRPr lang="en-US" sz="16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2" name="Rechteck 8"/>
          <p:cNvSpPr/>
          <p:nvPr/>
        </p:nvSpPr>
        <p:spPr>
          <a:xfrm>
            <a:off x="271456" y="2833214"/>
            <a:ext cx="24517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250" lvl="1"/>
            <a:r>
              <a:rPr lang="en-US" sz="1200" dirty="0" err="1" smtClean="0">
                <a:latin typeface="+mj-lt"/>
              </a:rPr>
              <a:t>pnCCD</a:t>
            </a:r>
            <a:endParaRPr lang="en-US" sz="1200" dirty="0" smtClean="0">
              <a:latin typeface="+mj-lt"/>
            </a:endParaRPr>
          </a:p>
          <a:p>
            <a:pPr marL="38250" lvl="1"/>
            <a:r>
              <a:rPr lang="en-US" sz="1200" kern="0" dirty="0" smtClean="0">
                <a:latin typeface="+mj-lt"/>
                <a:sym typeface="Wingdings 2"/>
              </a:rPr>
              <a:t>X-ray imaging spectroscopy</a:t>
            </a:r>
          </a:p>
          <a:p>
            <a:pPr marL="38250" lvl="1"/>
            <a:r>
              <a:rPr lang="en-US" sz="800" dirty="0"/>
              <a:t>curtesy ESA</a:t>
            </a:r>
          </a:p>
          <a:p>
            <a:pPr marL="38250" lvl="1"/>
            <a:endParaRPr lang="en-US" sz="1400" kern="0" dirty="0" smtClean="0">
              <a:latin typeface="+mj-lt"/>
              <a:sym typeface="Wingdings 2"/>
            </a:endParaRPr>
          </a:p>
          <a:p>
            <a:pPr marL="324000" lvl="1" indent="-285750">
              <a:buFont typeface="Courier New" panose="02070309020205020404" pitchFamily="49" charset="0"/>
              <a:buChar char="o"/>
            </a:pPr>
            <a:endParaRPr lang="en-US" sz="1400" kern="0" dirty="0">
              <a:latin typeface="+mj-lt"/>
              <a:sym typeface="Wingdings 2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02" y="3952698"/>
            <a:ext cx="2589501" cy="1766746"/>
          </a:xfrm>
          <a:prstGeom prst="rect">
            <a:avLst/>
          </a:prstGeom>
        </p:spPr>
      </p:pic>
      <p:sp>
        <p:nvSpPr>
          <p:cNvPr id="24" name="Rechteck 23"/>
          <p:cNvSpPr/>
          <p:nvPr/>
        </p:nvSpPr>
        <p:spPr>
          <a:xfrm>
            <a:off x="1650319" y="5795923"/>
            <a:ext cx="22726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 smtClean="0"/>
              <a:t>DePFET</a:t>
            </a:r>
            <a:r>
              <a:rPr lang="en-US" sz="1200" dirty="0" smtClean="0"/>
              <a:t> -planetary science</a:t>
            </a:r>
          </a:p>
          <a:p>
            <a:r>
              <a:rPr lang="en-US" sz="800" dirty="0" smtClean="0"/>
              <a:t>curtesy ESA</a:t>
            </a:r>
            <a:endParaRPr lang="en-US" sz="800" dirty="0"/>
          </a:p>
        </p:txBody>
      </p:sp>
      <p:sp>
        <p:nvSpPr>
          <p:cNvPr id="25" name="Rechteck 20"/>
          <p:cNvSpPr/>
          <p:nvPr/>
        </p:nvSpPr>
        <p:spPr>
          <a:xfrm>
            <a:off x="1397395" y="3585470"/>
            <a:ext cx="2518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MIXS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on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BepiColombo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21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794545" y="1648854"/>
            <a:ext cx="4184751" cy="4388259"/>
          </a:xfrm>
        </p:spPr>
        <p:txBody>
          <a:bodyPr/>
          <a:lstStyle/>
          <a:p>
            <a:r>
              <a:rPr lang="en-US" dirty="0" smtClean="0"/>
              <a:t>(Soft X-ray) Photon Counting</a:t>
            </a:r>
            <a:br>
              <a:rPr lang="en-US" dirty="0" smtClean="0"/>
            </a:br>
            <a:r>
              <a:rPr lang="en-US" dirty="0" smtClean="0"/>
              <a:t>           </a:t>
            </a:r>
            <a:r>
              <a:rPr lang="en-US" sz="1400" dirty="0" smtClean="0"/>
              <a:t>For applications at </a:t>
            </a:r>
            <a:r>
              <a:rPr lang="en-US" sz="1400" dirty="0" err="1" smtClean="0"/>
              <a:t>FELs</a:t>
            </a:r>
            <a:endParaRPr lang="en-US" sz="1400" dirty="0" smtClean="0"/>
          </a:p>
          <a:p>
            <a:pPr marL="285750" indent="-285750">
              <a:buFontTx/>
              <a:buChar char="-"/>
            </a:pPr>
            <a:r>
              <a:rPr lang="en-US" dirty="0" smtClean="0"/>
              <a:t>(</a:t>
            </a:r>
            <a:r>
              <a:rPr lang="en-US" dirty="0" err="1" smtClean="0"/>
              <a:t>HLL</a:t>
            </a:r>
            <a:r>
              <a:rPr lang="en-US" dirty="0" smtClean="0"/>
              <a:t>) thin entrance window + avalanche multiplication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homogeneous gain 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high </a:t>
            </a:r>
            <a:r>
              <a:rPr lang="en-US" dirty="0"/>
              <a:t>k-factor (low excess noise)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Martha - </a:t>
            </a:r>
            <a:r>
              <a:rPr lang="en-US" dirty="0" err="1" smtClean="0"/>
              <a:t>APD</a:t>
            </a:r>
            <a:r>
              <a:rPr lang="en-US" cap="none" dirty="0" err="1" smtClean="0"/>
              <a:t>s</a:t>
            </a:r>
            <a:r>
              <a:rPr lang="en-US" dirty="0" smtClean="0"/>
              <a:t> for soft X-Rays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4</a:t>
            </a:fld>
            <a:endParaRPr lang="de-DE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grpSp>
        <p:nvGrpSpPr>
          <p:cNvPr id="6" name="Group 5"/>
          <p:cNvGrpSpPr/>
          <p:nvPr/>
        </p:nvGrpSpPr>
        <p:grpSpPr>
          <a:xfrm>
            <a:off x="1108705" y="1464092"/>
            <a:ext cx="2859024" cy="4559083"/>
            <a:chOff x="-2955295" y="2072675"/>
            <a:chExt cx="2859024" cy="4559083"/>
          </a:xfrm>
        </p:grpSpPr>
        <p:grpSp>
          <p:nvGrpSpPr>
            <p:cNvPr id="23" name="Gruppieren 27"/>
            <p:cNvGrpSpPr/>
            <p:nvPr/>
          </p:nvGrpSpPr>
          <p:grpSpPr>
            <a:xfrm>
              <a:off x="-2955295" y="2689205"/>
              <a:ext cx="2859024" cy="3942553"/>
              <a:chOff x="969264" y="1700784"/>
              <a:chExt cx="2859024" cy="3942553"/>
            </a:xfrm>
          </p:grpSpPr>
          <p:sp>
            <p:nvSpPr>
              <p:cNvPr id="26" name="Rechteck 30"/>
              <p:cNvSpPr/>
              <p:nvPr/>
            </p:nvSpPr>
            <p:spPr bwMode="auto">
              <a:xfrm>
                <a:off x="969264" y="1859280"/>
                <a:ext cx="2560320" cy="749808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28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1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37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40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20" name="Textfeld 45"/>
            <p:cNvSpPr txBox="1"/>
            <p:nvPr/>
          </p:nvSpPr>
          <p:spPr>
            <a:xfrm>
              <a:off x="-2458471" y="3077825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21" name="Textfeld 46"/>
            <p:cNvSpPr txBox="1"/>
            <p:nvPr/>
          </p:nvSpPr>
          <p:spPr>
            <a:xfrm>
              <a:off x="-2130811" y="4505813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44" name="Rechteck 32"/>
            <p:cNvSpPr/>
            <p:nvPr/>
          </p:nvSpPr>
          <p:spPr bwMode="auto">
            <a:xfrm>
              <a:off x="-1461775" y="2694653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5" name="Textfeld 34"/>
            <p:cNvSpPr txBox="1"/>
            <p:nvPr/>
          </p:nvSpPr>
          <p:spPr>
            <a:xfrm>
              <a:off x="-1380808" y="2646533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46" name="Textfeld 34"/>
            <p:cNvSpPr txBox="1"/>
            <p:nvPr/>
          </p:nvSpPr>
          <p:spPr>
            <a:xfrm>
              <a:off x="-2869951" y="2646533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-2895600" y="2080441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-1428819" y="2072675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8663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>
          <a:xfrm>
            <a:off x="4831005" y="1660210"/>
            <a:ext cx="4184751" cy="4759146"/>
          </a:xfrm>
        </p:spPr>
        <p:txBody>
          <a:bodyPr/>
          <a:lstStyle/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err="1" smtClean="0"/>
              <a:t>Interpixel</a:t>
            </a:r>
            <a:r>
              <a:rPr lang="en-US" dirty="0" smtClean="0"/>
              <a:t> isolation requirements </a:t>
            </a:r>
          </a:p>
          <a:p>
            <a:pPr marL="285737" indent="-285737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/>
              <a:t>Isolation</a:t>
            </a:r>
          </a:p>
          <a:p>
            <a:pPr marL="285737" indent="-285737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/>
              <a:t>Suppress edge break down</a:t>
            </a:r>
          </a:p>
          <a:p>
            <a:pPr marL="285737" indent="-285737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/>
              <a:t>Reduction of E-fields at interface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dirty="0" smtClean="0"/>
              <a:t>    (oxide charge up, H-bond cracking)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Martha - Interpixel </a:t>
            </a:r>
            <a:r>
              <a:rPr lang="de-DE" dirty="0" err="1"/>
              <a:t>isolation</a:t>
            </a:r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5</a:t>
            </a:fld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grpSp>
        <p:nvGrpSpPr>
          <p:cNvPr id="42" name="Group 41"/>
          <p:cNvGrpSpPr/>
          <p:nvPr/>
        </p:nvGrpSpPr>
        <p:grpSpPr>
          <a:xfrm>
            <a:off x="1108705" y="1464092"/>
            <a:ext cx="2859024" cy="4559083"/>
            <a:chOff x="-2955295" y="2072675"/>
            <a:chExt cx="2859024" cy="4559083"/>
          </a:xfrm>
        </p:grpSpPr>
        <p:grpSp>
          <p:nvGrpSpPr>
            <p:cNvPr id="43" name="Gruppieren 27"/>
            <p:cNvGrpSpPr/>
            <p:nvPr/>
          </p:nvGrpSpPr>
          <p:grpSpPr>
            <a:xfrm>
              <a:off x="-2955295" y="2689205"/>
              <a:ext cx="2859024" cy="3942553"/>
              <a:chOff x="969264" y="1700784"/>
              <a:chExt cx="2859024" cy="3942553"/>
            </a:xfrm>
          </p:grpSpPr>
          <p:sp>
            <p:nvSpPr>
              <p:cNvPr id="52" name="Rechteck 30"/>
              <p:cNvSpPr/>
              <p:nvPr/>
            </p:nvSpPr>
            <p:spPr bwMode="auto">
              <a:xfrm>
                <a:off x="969264" y="1859280"/>
                <a:ext cx="2560320" cy="749808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3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4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5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56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44" name="Textfeld 45"/>
            <p:cNvSpPr txBox="1"/>
            <p:nvPr/>
          </p:nvSpPr>
          <p:spPr>
            <a:xfrm>
              <a:off x="-2458471" y="3077825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45" name="Textfeld 46"/>
            <p:cNvSpPr txBox="1"/>
            <p:nvPr/>
          </p:nvSpPr>
          <p:spPr>
            <a:xfrm>
              <a:off x="-2130811" y="4505813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46" name="Rechteck 32"/>
            <p:cNvSpPr/>
            <p:nvPr/>
          </p:nvSpPr>
          <p:spPr bwMode="auto">
            <a:xfrm>
              <a:off x="-1461775" y="2694653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47" name="Textfeld 34"/>
            <p:cNvSpPr txBox="1"/>
            <p:nvPr/>
          </p:nvSpPr>
          <p:spPr>
            <a:xfrm>
              <a:off x="-1380808" y="2646533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48" name="Textfeld 34"/>
            <p:cNvSpPr txBox="1"/>
            <p:nvPr/>
          </p:nvSpPr>
          <p:spPr>
            <a:xfrm>
              <a:off x="-2869951" y="2646533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 flipH="1">
              <a:off x="-1752600" y="2552700"/>
              <a:ext cx="50800" cy="3619500"/>
            </a:xfrm>
            <a:prstGeom prst="line">
              <a:avLst/>
            </a:prstGeom>
            <a:ln w="19050" cmpd="sng"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-2895600" y="2080441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-1428819" y="2072675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175505" y="1733829"/>
            <a:ext cx="426720" cy="63798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1">
                <a:lumMod val="75000"/>
              </a:schemeClr>
            </a:solidFill>
            <a:prstDash val="dash"/>
          </a:ln>
        </p:spPr>
        <p:txBody>
          <a:bodyPr vert="horz" wrap="none" lIns="0" tIns="0" rIns="0" bIns="0" numCol="1" spcCol="540000" rtlCol="0">
            <a:noAutofit/>
          </a:bodyPr>
          <a:lstStyle/>
          <a:p>
            <a:pPr algn="ctr"/>
            <a:r>
              <a:rPr lang="en-US" sz="3000" dirty="0" smtClean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6" name="Explosion 1 5"/>
          <p:cNvSpPr/>
          <p:nvPr/>
        </p:nvSpPr>
        <p:spPr>
          <a:xfrm>
            <a:off x="2073336" y="2098364"/>
            <a:ext cx="311152" cy="273447"/>
          </a:xfrm>
          <a:prstGeom prst="irregularSeal1">
            <a:avLst/>
          </a:prstGeom>
          <a:solidFill>
            <a:schemeClr val="bg2">
              <a:lumMod val="60000"/>
              <a:lumOff val="40000"/>
            </a:schemeClr>
          </a:solidFill>
          <a:ln w="19050" cmpd="sng">
            <a:noFill/>
            <a:prstDash val="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144000" tIns="108000" rIns="144000" bIns="144000" rtlCol="0" anchor="t" anchorCtr="0"/>
          <a:lstStyle/>
          <a:p>
            <a:pPr algn="l">
              <a:spcBef>
                <a:spcPts val="1150"/>
              </a:spcBef>
              <a:buClr>
                <a:srgbClr val="116656"/>
              </a:buClr>
              <a:buSzPct val="120000"/>
            </a:pPr>
            <a:endParaRPr lang="en-US" sz="13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52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30793" y="1069328"/>
            <a:ext cx="3460496" cy="4953847"/>
            <a:chOff x="630793" y="1069328"/>
            <a:chExt cx="3460496" cy="4953847"/>
          </a:xfrm>
        </p:grpSpPr>
        <p:grpSp>
          <p:nvGrpSpPr>
            <p:cNvPr id="62" name="Gruppieren 27"/>
            <p:cNvGrpSpPr/>
            <p:nvPr/>
          </p:nvGrpSpPr>
          <p:grpSpPr>
            <a:xfrm>
              <a:off x="1108705" y="2080622"/>
              <a:ext cx="2859024" cy="3942553"/>
              <a:chOff x="969264" y="1700784"/>
              <a:chExt cx="2859024" cy="3942553"/>
            </a:xfrm>
          </p:grpSpPr>
          <p:sp>
            <p:nvSpPr>
              <p:cNvPr id="70" name="Rechteck 30"/>
              <p:cNvSpPr/>
              <p:nvPr/>
            </p:nvSpPr>
            <p:spPr bwMode="auto">
              <a:xfrm>
                <a:off x="969264" y="1859280"/>
                <a:ext cx="2560320" cy="749808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1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2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3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4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63" name="Textfeld 45"/>
            <p:cNvSpPr txBox="1"/>
            <p:nvPr/>
          </p:nvSpPr>
          <p:spPr>
            <a:xfrm>
              <a:off x="1605529" y="246924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4" name="Textfeld 46"/>
            <p:cNvSpPr txBox="1"/>
            <p:nvPr/>
          </p:nvSpPr>
          <p:spPr>
            <a:xfrm>
              <a:off x="1933189" y="389723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5" name="Rechteck 32"/>
            <p:cNvSpPr/>
            <p:nvPr/>
          </p:nvSpPr>
          <p:spPr bwMode="auto">
            <a:xfrm>
              <a:off x="2602225" y="2086070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6" name="Textfeld 34"/>
            <p:cNvSpPr txBox="1"/>
            <p:nvPr/>
          </p:nvSpPr>
          <p:spPr>
            <a:xfrm>
              <a:off x="2683192" y="2037950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7" name="Textfeld 34"/>
            <p:cNvSpPr txBox="1"/>
            <p:nvPr/>
          </p:nvSpPr>
          <p:spPr>
            <a:xfrm>
              <a:off x="1194049" y="2037950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68400" y="1471858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635181" y="1464092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  <p:sp>
          <p:nvSpPr>
            <p:cNvPr id="89" name="Textfeld 23"/>
            <p:cNvSpPr txBox="1"/>
            <p:nvPr/>
          </p:nvSpPr>
          <p:spPr>
            <a:xfrm>
              <a:off x="1933189" y="1069328"/>
              <a:ext cx="914400" cy="2553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100" kern="0" dirty="0">
                  <a:solidFill>
                    <a:srgbClr val="000000"/>
                  </a:solidFill>
                  <a:latin typeface="Tahoma" charset="0"/>
                </a:rPr>
                <a:t>MOS Isolation</a:t>
              </a:r>
            </a:p>
          </p:txBody>
        </p:sp>
        <p:sp>
          <p:nvSpPr>
            <p:cNvPr id="90" name="Textfeld 26"/>
            <p:cNvSpPr txBox="1"/>
            <p:nvPr/>
          </p:nvSpPr>
          <p:spPr>
            <a:xfrm rot="16200000">
              <a:off x="630793" y="330263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450µm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1" name="Rechteck 37"/>
            <p:cNvSpPr/>
            <p:nvPr/>
          </p:nvSpPr>
          <p:spPr bwMode="auto">
            <a:xfrm>
              <a:off x="2178553" y="1939756"/>
              <a:ext cx="418710" cy="141115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92" name="Gerade Verbindung mit Pfeil 40"/>
            <p:cNvCxnSpPr/>
            <p:nvPr/>
          </p:nvCxnSpPr>
          <p:spPr bwMode="auto">
            <a:xfrm>
              <a:off x="911209" y="2072768"/>
              <a:ext cx="0" cy="32613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93" name="Gerade Verbindung mit Pfeil 43"/>
            <p:cNvCxnSpPr/>
            <p:nvPr/>
          </p:nvCxnSpPr>
          <p:spPr bwMode="auto">
            <a:xfrm>
              <a:off x="3794109" y="2258123"/>
              <a:ext cx="0" cy="71482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94" name="Textfeld 44"/>
            <p:cNvSpPr txBox="1"/>
            <p:nvPr/>
          </p:nvSpPr>
          <p:spPr>
            <a:xfrm rot="5400000">
              <a:off x="3176889" y="232219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>
                  <a:solidFill>
                    <a:srgbClr val="000000"/>
                  </a:solidFill>
                  <a:latin typeface="Tahoma" charset="0"/>
                </a:rPr>
                <a:t>10µm</a:t>
              </a:r>
            </a:p>
          </p:txBody>
        </p:sp>
        <p:cxnSp>
          <p:nvCxnSpPr>
            <p:cNvPr id="95" name="Gerade Verbindung mit Pfeil 28"/>
            <p:cNvCxnSpPr>
              <a:stCxn id="89" idx="2"/>
              <a:endCxn id="91" idx="0"/>
            </p:cNvCxnSpPr>
            <p:nvPr/>
          </p:nvCxnSpPr>
          <p:spPr bwMode="auto">
            <a:xfrm flipH="1">
              <a:off x="2387908" y="1324696"/>
              <a:ext cx="2481" cy="6150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Strip </a:t>
            </a:r>
            <a:r>
              <a:rPr lang="de-DE" dirty="0" err="1"/>
              <a:t>array</a:t>
            </a:r>
            <a:r>
              <a:rPr lang="de-DE" dirty="0"/>
              <a:t> 50</a:t>
            </a:r>
            <a:r>
              <a:rPr lang="de-DE" cap="none" dirty="0"/>
              <a:t>µm</a:t>
            </a:r>
            <a:r>
              <a:rPr lang="de-DE" dirty="0"/>
              <a:t> </a:t>
            </a:r>
            <a:r>
              <a:rPr lang="de-DE" dirty="0" err="1"/>
              <a:t>pitch</a:t>
            </a:r>
            <a:r>
              <a:rPr lang="de-DE" dirty="0"/>
              <a:t> (2D </a:t>
            </a:r>
            <a:r>
              <a:rPr lang="de-DE" dirty="0" err="1"/>
              <a:t>simulation</a:t>
            </a:r>
            <a:r>
              <a:rPr lang="de-DE" dirty="0"/>
              <a:t>) </a:t>
            </a:r>
            <a:br>
              <a:rPr lang="de-DE" dirty="0"/>
            </a:br>
            <a:endParaRPr lang="en-US" dirty="0"/>
          </a:p>
        </p:txBody>
      </p:sp>
      <p:sp>
        <p:nvSpPr>
          <p:cNvPr id="7" name="Rechteck 9"/>
          <p:cNvSpPr/>
          <p:nvPr/>
        </p:nvSpPr>
        <p:spPr>
          <a:xfrm>
            <a:off x="630878" y="5903878"/>
            <a:ext cx="3336851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r>
              <a:rPr lang="de-DE" sz="1600" dirty="0">
                <a:solidFill>
                  <a:srgbClr val="00B050"/>
                </a:solidFill>
                <a:latin typeface="+mj-lt"/>
              </a:rPr>
              <a:t>HF </a:t>
            </a:r>
            <a:r>
              <a:rPr lang="de-DE" sz="1600" dirty="0" err="1">
                <a:solidFill>
                  <a:srgbClr val="00B050"/>
                </a:solidFill>
                <a:latin typeface="+mj-lt"/>
              </a:rPr>
              <a:t>region</a:t>
            </a:r>
            <a:r>
              <a:rPr lang="de-DE" sz="16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00B050"/>
                </a:solidFill>
                <a:latin typeface="+mj-lt"/>
              </a:rPr>
              <a:t>extends</a:t>
            </a:r>
            <a:r>
              <a:rPr lang="de-DE" sz="160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+mj-lt"/>
              </a:rPr>
              <a:t>over</a:t>
            </a:r>
            <a:r>
              <a:rPr lang="de-DE" sz="1600" dirty="0">
                <a:solidFill>
                  <a:srgbClr val="00B050"/>
                </a:solidFill>
                <a:latin typeface="+mj-lt"/>
              </a:rPr>
              <a:t> </a:t>
            </a:r>
            <a:r>
              <a:rPr lang="de-DE" sz="1600" dirty="0" err="1" smtClean="0">
                <a:solidFill>
                  <a:srgbClr val="00B050"/>
                </a:solidFill>
                <a:latin typeface="+mj-lt"/>
              </a:rPr>
              <a:t>pixel</a:t>
            </a:r>
            <a:r>
              <a:rPr lang="de-DE" sz="1600" dirty="0" smtClean="0">
                <a:solidFill>
                  <a:srgbClr val="00B050"/>
                </a:solidFill>
                <a:latin typeface="+mj-lt"/>
              </a:rPr>
              <a:t> </a:t>
            </a:r>
            <a:r>
              <a:rPr lang="de-DE" sz="1600" dirty="0" err="1">
                <a:solidFill>
                  <a:srgbClr val="00B050"/>
                </a:solidFill>
                <a:latin typeface="+mj-lt"/>
              </a:rPr>
              <a:t>gaps</a:t>
            </a:r>
            <a:r>
              <a:rPr lang="de-DE" sz="1600" dirty="0">
                <a:solidFill>
                  <a:srgbClr val="00B050"/>
                </a:solidFill>
                <a:latin typeface="+mj-lt"/>
              </a:rPr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6</a:t>
            </a:fld>
            <a:endParaRPr lang="de-DE"/>
          </a:p>
        </p:txBody>
      </p:sp>
      <p:sp>
        <p:nvSpPr>
          <p:cNvPr id="35" name="Content Placeholder 14"/>
          <p:cNvSpPr>
            <a:spLocks noGrp="1"/>
          </p:cNvSpPr>
          <p:nvPr>
            <p:ph sz="half" idx="1"/>
          </p:nvPr>
        </p:nvSpPr>
        <p:spPr>
          <a:xfrm>
            <a:off x="4831005" y="1660210"/>
            <a:ext cx="4184751" cy="4759146"/>
          </a:xfrm>
        </p:spPr>
        <p:txBody>
          <a:bodyPr/>
          <a:lstStyle/>
          <a:p>
            <a:pPr marL="285737" indent="-285737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endParaRPr lang="en-US" dirty="0" smtClean="0"/>
          </a:p>
          <a:p>
            <a:pPr marL="285737" indent="-285737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/>
              <a:t>Reach-through </a:t>
            </a:r>
            <a:r>
              <a:rPr lang="en-US" dirty="0" err="1" smtClean="0"/>
              <a:t>APD</a:t>
            </a:r>
            <a:endParaRPr lang="en-US" dirty="0" smtClean="0"/>
          </a:p>
          <a:p>
            <a:pPr marL="285737" indent="-285737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/>
              <a:t>50 µm pitch</a:t>
            </a:r>
          </a:p>
          <a:p>
            <a:pPr marL="285737" indent="-285737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/>
              <a:t>MOS isolation</a:t>
            </a:r>
          </a:p>
          <a:p>
            <a:pPr marL="285737" indent="-285737">
              <a:spcBef>
                <a:spcPts val="100"/>
              </a:spcBef>
              <a:spcAft>
                <a:spcPts val="100"/>
              </a:spcAft>
              <a:buFontTx/>
              <a:buChar char="-"/>
            </a:pPr>
            <a:r>
              <a:rPr lang="en-US" dirty="0" smtClean="0"/>
              <a:t>Based on </a:t>
            </a:r>
            <a:r>
              <a:rPr lang="en-US" dirty="0" err="1" smtClean="0"/>
              <a:t>HLL</a:t>
            </a:r>
            <a:r>
              <a:rPr lang="en-US" dirty="0" smtClean="0"/>
              <a:t> „standard“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032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30793" y="1069328"/>
            <a:ext cx="3460496" cy="4953847"/>
            <a:chOff x="630793" y="1069328"/>
            <a:chExt cx="3460496" cy="4953847"/>
          </a:xfrm>
        </p:grpSpPr>
        <p:grpSp>
          <p:nvGrpSpPr>
            <p:cNvPr id="62" name="Gruppieren 27"/>
            <p:cNvGrpSpPr/>
            <p:nvPr/>
          </p:nvGrpSpPr>
          <p:grpSpPr>
            <a:xfrm>
              <a:off x="1108705" y="2080622"/>
              <a:ext cx="2859024" cy="3942553"/>
              <a:chOff x="969264" y="1700784"/>
              <a:chExt cx="2859024" cy="3942553"/>
            </a:xfrm>
          </p:grpSpPr>
          <p:sp>
            <p:nvSpPr>
              <p:cNvPr id="70" name="Rechteck 30"/>
              <p:cNvSpPr/>
              <p:nvPr/>
            </p:nvSpPr>
            <p:spPr bwMode="auto">
              <a:xfrm>
                <a:off x="969264" y="1859280"/>
                <a:ext cx="2560320" cy="749808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1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2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3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4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63" name="Textfeld 45"/>
            <p:cNvSpPr txBox="1"/>
            <p:nvPr/>
          </p:nvSpPr>
          <p:spPr>
            <a:xfrm>
              <a:off x="1605529" y="246924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4" name="Textfeld 46"/>
            <p:cNvSpPr txBox="1"/>
            <p:nvPr/>
          </p:nvSpPr>
          <p:spPr>
            <a:xfrm>
              <a:off x="1933189" y="389723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5" name="Rechteck 32"/>
            <p:cNvSpPr/>
            <p:nvPr/>
          </p:nvSpPr>
          <p:spPr bwMode="auto">
            <a:xfrm>
              <a:off x="2602225" y="2086070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6" name="Textfeld 34"/>
            <p:cNvSpPr txBox="1"/>
            <p:nvPr/>
          </p:nvSpPr>
          <p:spPr>
            <a:xfrm>
              <a:off x="2683192" y="2037950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7" name="Textfeld 34"/>
            <p:cNvSpPr txBox="1"/>
            <p:nvPr/>
          </p:nvSpPr>
          <p:spPr>
            <a:xfrm>
              <a:off x="1194049" y="2037950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68400" y="1471858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635181" y="1464092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  <p:sp>
          <p:nvSpPr>
            <p:cNvPr id="89" name="Textfeld 23"/>
            <p:cNvSpPr txBox="1"/>
            <p:nvPr/>
          </p:nvSpPr>
          <p:spPr>
            <a:xfrm>
              <a:off x="1933189" y="1069328"/>
              <a:ext cx="914400" cy="2553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100" kern="0" dirty="0">
                  <a:solidFill>
                    <a:srgbClr val="000000"/>
                  </a:solidFill>
                  <a:latin typeface="Tahoma" charset="0"/>
                </a:rPr>
                <a:t>MOS Isolation</a:t>
              </a:r>
            </a:p>
          </p:txBody>
        </p:sp>
        <p:sp>
          <p:nvSpPr>
            <p:cNvPr id="90" name="Textfeld 26"/>
            <p:cNvSpPr txBox="1"/>
            <p:nvPr/>
          </p:nvSpPr>
          <p:spPr>
            <a:xfrm rot="16200000">
              <a:off x="630793" y="330263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450µm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1" name="Rechteck 37"/>
            <p:cNvSpPr/>
            <p:nvPr/>
          </p:nvSpPr>
          <p:spPr bwMode="auto">
            <a:xfrm>
              <a:off x="2178553" y="1939756"/>
              <a:ext cx="418710" cy="141115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92" name="Gerade Verbindung mit Pfeil 40"/>
            <p:cNvCxnSpPr/>
            <p:nvPr/>
          </p:nvCxnSpPr>
          <p:spPr bwMode="auto">
            <a:xfrm>
              <a:off x="911209" y="2072768"/>
              <a:ext cx="0" cy="32613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93" name="Gerade Verbindung mit Pfeil 43"/>
            <p:cNvCxnSpPr/>
            <p:nvPr/>
          </p:nvCxnSpPr>
          <p:spPr bwMode="auto">
            <a:xfrm>
              <a:off x="3794109" y="2258123"/>
              <a:ext cx="0" cy="71482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94" name="Textfeld 44"/>
            <p:cNvSpPr txBox="1"/>
            <p:nvPr/>
          </p:nvSpPr>
          <p:spPr>
            <a:xfrm rot="5400000">
              <a:off x="3176889" y="232219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>
                  <a:solidFill>
                    <a:srgbClr val="000000"/>
                  </a:solidFill>
                  <a:latin typeface="Tahoma" charset="0"/>
                </a:rPr>
                <a:t>10µm</a:t>
              </a:r>
            </a:p>
          </p:txBody>
        </p:sp>
        <p:cxnSp>
          <p:nvCxnSpPr>
            <p:cNvPr id="95" name="Gerade Verbindung mit Pfeil 28"/>
            <p:cNvCxnSpPr>
              <a:stCxn id="89" idx="2"/>
              <a:endCxn id="91" idx="0"/>
            </p:cNvCxnSpPr>
            <p:nvPr/>
          </p:nvCxnSpPr>
          <p:spPr bwMode="auto">
            <a:xfrm flipH="1">
              <a:off x="2387908" y="1324696"/>
              <a:ext cx="2481" cy="6150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Strip Array (2D Simulation) </a:t>
            </a:r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  <p:sp>
        <p:nvSpPr>
          <p:cNvPr id="7" name="Rechteck 9"/>
          <p:cNvSpPr/>
          <p:nvPr/>
        </p:nvSpPr>
        <p:spPr>
          <a:xfrm>
            <a:off x="630878" y="5903878"/>
            <a:ext cx="3336851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solidFill>
                  <a:srgbClr val="00B050"/>
                </a:solidFill>
                <a:latin typeface="+mj-lt"/>
              </a:rPr>
              <a:t>HF</a:t>
            </a:r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 region extends over pixel gaps </a:t>
            </a:r>
            <a:endParaRPr lang="en-US" sz="16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7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331" y="1712726"/>
            <a:ext cx="4610623" cy="3664413"/>
          </a:xfrm>
          <a:prstGeom prst="rect">
            <a:avLst/>
          </a:prstGeom>
        </p:spPr>
      </p:pic>
      <p:sp>
        <p:nvSpPr>
          <p:cNvPr id="96" name="Textfeld 26"/>
          <p:cNvSpPr txBox="1"/>
          <p:nvPr/>
        </p:nvSpPr>
        <p:spPr>
          <a:xfrm>
            <a:off x="1982144" y="5523338"/>
            <a:ext cx="914400" cy="3624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 smtClean="0">
                <a:solidFill>
                  <a:srgbClr val="000000"/>
                </a:solidFill>
                <a:latin typeface="Tahoma" charset="0"/>
              </a:rPr>
              <a:t>100µm</a:t>
            </a:r>
            <a:endParaRPr lang="de-DE" sz="1400" kern="0" dirty="0">
              <a:solidFill>
                <a:srgbClr val="000000"/>
              </a:solidFill>
              <a:latin typeface="Tahoma" charset="0"/>
            </a:endParaRPr>
          </a:p>
        </p:txBody>
      </p:sp>
      <p:cxnSp>
        <p:nvCxnSpPr>
          <p:cNvPr id="97" name="Gerade Verbindung mit Pfeil 40"/>
          <p:cNvCxnSpPr/>
          <p:nvPr/>
        </p:nvCxnSpPr>
        <p:spPr bwMode="auto">
          <a:xfrm flipH="1" flipV="1">
            <a:off x="1194049" y="5497975"/>
            <a:ext cx="2474976" cy="1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37374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813" y="1712726"/>
            <a:ext cx="4610621" cy="366441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630793" y="1069328"/>
            <a:ext cx="3460496" cy="4953847"/>
            <a:chOff x="630793" y="1069328"/>
            <a:chExt cx="3460496" cy="4953847"/>
          </a:xfrm>
        </p:grpSpPr>
        <p:grpSp>
          <p:nvGrpSpPr>
            <p:cNvPr id="62" name="Gruppieren 27"/>
            <p:cNvGrpSpPr/>
            <p:nvPr/>
          </p:nvGrpSpPr>
          <p:grpSpPr>
            <a:xfrm>
              <a:off x="1108705" y="2080622"/>
              <a:ext cx="2859024" cy="3942553"/>
              <a:chOff x="969264" y="1700784"/>
              <a:chExt cx="2859024" cy="3942553"/>
            </a:xfrm>
          </p:grpSpPr>
          <p:sp>
            <p:nvSpPr>
              <p:cNvPr id="70" name="Rechteck 30"/>
              <p:cNvSpPr/>
              <p:nvPr/>
            </p:nvSpPr>
            <p:spPr bwMode="auto">
              <a:xfrm>
                <a:off x="969264" y="1859280"/>
                <a:ext cx="2560320" cy="749808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1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2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3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4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63" name="Textfeld 45"/>
            <p:cNvSpPr txBox="1"/>
            <p:nvPr/>
          </p:nvSpPr>
          <p:spPr>
            <a:xfrm>
              <a:off x="1605529" y="246924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4" name="Textfeld 46"/>
            <p:cNvSpPr txBox="1"/>
            <p:nvPr/>
          </p:nvSpPr>
          <p:spPr>
            <a:xfrm>
              <a:off x="1933189" y="389723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5" name="Rechteck 32"/>
            <p:cNvSpPr/>
            <p:nvPr/>
          </p:nvSpPr>
          <p:spPr bwMode="auto">
            <a:xfrm>
              <a:off x="2602225" y="2086070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6" name="Textfeld 34"/>
            <p:cNvSpPr txBox="1"/>
            <p:nvPr/>
          </p:nvSpPr>
          <p:spPr>
            <a:xfrm>
              <a:off x="2683192" y="2037950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7" name="Textfeld 34"/>
            <p:cNvSpPr txBox="1"/>
            <p:nvPr/>
          </p:nvSpPr>
          <p:spPr>
            <a:xfrm>
              <a:off x="1194049" y="2037950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68400" y="1471858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635181" y="1464092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  <p:sp>
          <p:nvSpPr>
            <p:cNvPr id="89" name="Textfeld 23"/>
            <p:cNvSpPr txBox="1"/>
            <p:nvPr/>
          </p:nvSpPr>
          <p:spPr>
            <a:xfrm>
              <a:off x="1933189" y="1069328"/>
              <a:ext cx="914400" cy="2553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100" kern="0" dirty="0">
                  <a:solidFill>
                    <a:srgbClr val="000000"/>
                  </a:solidFill>
                  <a:latin typeface="Tahoma" charset="0"/>
                </a:rPr>
                <a:t>MOS Isolation</a:t>
              </a:r>
            </a:p>
          </p:txBody>
        </p:sp>
        <p:sp>
          <p:nvSpPr>
            <p:cNvPr id="90" name="Textfeld 26"/>
            <p:cNvSpPr txBox="1"/>
            <p:nvPr/>
          </p:nvSpPr>
          <p:spPr>
            <a:xfrm rot="16200000">
              <a:off x="630793" y="330263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450µm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1" name="Rechteck 37"/>
            <p:cNvSpPr/>
            <p:nvPr/>
          </p:nvSpPr>
          <p:spPr bwMode="auto">
            <a:xfrm>
              <a:off x="2178553" y="1939756"/>
              <a:ext cx="418710" cy="141115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92" name="Gerade Verbindung mit Pfeil 40"/>
            <p:cNvCxnSpPr/>
            <p:nvPr/>
          </p:nvCxnSpPr>
          <p:spPr bwMode="auto">
            <a:xfrm>
              <a:off x="911209" y="2072768"/>
              <a:ext cx="0" cy="32613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93" name="Gerade Verbindung mit Pfeil 43"/>
            <p:cNvCxnSpPr/>
            <p:nvPr/>
          </p:nvCxnSpPr>
          <p:spPr bwMode="auto">
            <a:xfrm>
              <a:off x="3794109" y="2258123"/>
              <a:ext cx="0" cy="71482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94" name="Textfeld 44"/>
            <p:cNvSpPr txBox="1"/>
            <p:nvPr/>
          </p:nvSpPr>
          <p:spPr>
            <a:xfrm rot="5400000">
              <a:off x="3176889" y="232219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>
                  <a:solidFill>
                    <a:srgbClr val="000000"/>
                  </a:solidFill>
                  <a:latin typeface="Tahoma" charset="0"/>
                </a:rPr>
                <a:t>10µm</a:t>
              </a:r>
            </a:p>
          </p:txBody>
        </p:sp>
        <p:cxnSp>
          <p:nvCxnSpPr>
            <p:cNvPr id="95" name="Gerade Verbindung mit Pfeil 28"/>
            <p:cNvCxnSpPr>
              <a:stCxn id="89" idx="2"/>
              <a:endCxn id="91" idx="0"/>
            </p:cNvCxnSpPr>
            <p:nvPr/>
          </p:nvCxnSpPr>
          <p:spPr bwMode="auto">
            <a:xfrm flipH="1">
              <a:off x="2387908" y="1324696"/>
              <a:ext cx="2481" cy="6150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Strip Array (2D Simulation) </a:t>
            </a:r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  <p:sp>
        <p:nvSpPr>
          <p:cNvPr id="7" name="Rechteck 9"/>
          <p:cNvSpPr/>
          <p:nvPr/>
        </p:nvSpPr>
        <p:spPr>
          <a:xfrm>
            <a:off x="630878" y="5903878"/>
            <a:ext cx="3336851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solidFill>
                  <a:srgbClr val="00B050"/>
                </a:solidFill>
                <a:latin typeface="+mj-lt"/>
              </a:rPr>
              <a:t>HF</a:t>
            </a:r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 region extends over pixel gaps </a:t>
            </a:r>
            <a:endParaRPr lang="en-US" sz="16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8</a:t>
            </a:fld>
            <a:endParaRPr lang="de-DE"/>
          </a:p>
        </p:txBody>
      </p:sp>
      <p:sp>
        <p:nvSpPr>
          <p:cNvPr id="96" name="Textfeld 26"/>
          <p:cNvSpPr txBox="1"/>
          <p:nvPr/>
        </p:nvSpPr>
        <p:spPr>
          <a:xfrm>
            <a:off x="1982144" y="5523338"/>
            <a:ext cx="914400" cy="3624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 smtClean="0">
                <a:solidFill>
                  <a:srgbClr val="000000"/>
                </a:solidFill>
                <a:latin typeface="Tahoma" charset="0"/>
              </a:rPr>
              <a:t>100µm</a:t>
            </a:r>
            <a:endParaRPr lang="de-DE" sz="1400" kern="0" dirty="0">
              <a:solidFill>
                <a:srgbClr val="000000"/>
              </a:solidFill>
              <a:latin typeface="Tahoma" charset="0"/>
            </a:endParaRPr>
          </a:p>
        </p:txBody>
      </p:sp>
      <p:cxnSp>
        <p:nvCxnSpPr>
          <p:cNvPr id="97" name="Gerade Verbindung mit Pfeil 40"/>
          <p:cNvCxnSpPr/>
          <p:nvPr/>
        </p:nvCxnSpPr>
        <p:spPr bwMode="auto">
          <a:xfrm flipH="1" flipV="1">
            <a:off x="1194049" y="5497975"/>
            <a:ext cx="2474976" cy="1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77048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630793" y="1069328"/>
            <a:ext cx="3460496" cy="4953847"/>
            <a:chOff x="630793" y="1069328"/>
            <a:chExt cx="3460496" cy="4953847"/>
          </a:xfrm>
        </p:grpSpPr>
        <p:grpSp>
          <p:nvGrpSpPr>
            <p:cNvPr id="62" name="Gruppieren 27"/>
            <p:cNvGrpSpPr/>
            <p:nvPr/>
          </p:nvGrpSpPr>
          <p:grpSpPr>
            <a:xfrm>
              <a:off x="1108705" y="2080622"/>
              <a:ext cx="2859024" cy="3942553"/>
              <a:chOff x="969264" y="1700784"/>
              <a:chExt cx="2859024" cy="3942553"/>
            </a:xfrm>
          </p:grpSpPr>
          <p:sp>
            <p:nvSpPr>
              <p:cNvPr id="70" name="Rechteck 30"/>
              <p:cNvSpPr/>
              <p:nvPr/>
            </p:nvSpPr>
            <p:spPr bwMode="auto">
              <a:xfrm>
                <a:off x="969264" y="1859280"/>
                <a:ext cx="2560320" cy="749808"/>
              </a:xfrm>
              <a:prstGeom prst="rect">
                <a:avLst/>
              </a:prstGeom>
              <a:solidFill>
                <a:srgbClr val="00B0F0">
                  <a:alpha val="23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1" name="Rechteck 32"/>
              <p:cNvSpPr/>
              <p:nvPr/>
            </p:nvSpPr>
            <p:spPr bwMode="auto">
              <a:xfrm>
                <a:off x="969264" y="1700784"/>
                <a:ext cx="1066800" cy="154684"/>
              </a:xfrm>
              <a:prstGeom prst="rect">
                <a:avLst/>
              </a:prstGeom>
              <a:solidFill>
                <a:srgbClr val="FF0000">
                  <a:alpha val="79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000" kern="0" dirty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2" name="Rechteck 35"/>
              <p:cNvSpPr/>
              <p:nvPr/>
            </p:nvSpPr>
            <p:spPr bwMode="auto">
              <a:xfrm>
                <a:off x="969264" y="1700784"/>
                <a:ext cx="2560320" cy="3212592"/>
              </a:xfrm>
              <a:prstGeom prst="rect">
                <a:avLst/>
              </a:prstGeom>
              <a:noFill/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3" name="Rechteck 41"/>
              <p:cNvSpPr/>
              <p:nvPr/>
            </p:nvSpPr>
            <p:spPr bwMode="auto">
              <a:xfrm>
                <a:off x="969264" y="4791456"/>
                <a:ext cx="2560320" cy="121920"/>
              </a:xfrm>
              <a:prstGeom prst="rect">
                <a:avLst/>
              </a:prstGeom>
              <a:solidFill>
                <a:srgbClr val="00B0F0">
                  <a:alpha val="97000"/>
                </a:srgbClr>
              </a:solidFill>
              <a:ln w="12700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354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de-DE" sz="1400" kern="0">
                  <a:solidFill>
                    <a:srgbClr val="000000"/>
                  </a:solidFill>
                  <a:latin typeface="Tahoma" pitchFamily="34" charset="0"/>
                </a:endParaRPr>
              </a:p>
            </p:txBody>
          </p:sp>
          <p:sp>
            <p:nvSpPr>
              <p:cNvPr id="74" name="Textfeld 42"/>
              <p:cNvSpPr txBox="1"/>
              <p:nvPr/>
            </p:nvSpPr>
            <p:spPr>
              <a:xfrm>
                <a:off x="1267968" y="4728937"/>
                <a:ext cx="2560320" cy="9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noAutofit/>
              </a:bodyPr>
              <a:lstStyle/>
              <a:p>
                <a:pPr defTabSz="914354" fontAlgn="base">
                  <a:spcBef>
                    <a:spcPts val="100"/>
                  </a:spcBef>
                  <a:spcAft>
                    <a:spcPts val="100"/>
                  </a:spcAft>
                  <a:defRPr/>
                </a:pPr>
                <a:r>
                  <a:rPr lang="de-DE" sz="1000" kern="0" dirty="0">
                    <a:solidFill>
                      <a:srgbClr val="000000"/>
                    </a:solidFill>
                    <a:latin typeface="Tahoma" charset="0"/>
                  </a:rPr>
                  <a:t>p+ </a:t>
                </a:r>
                <a:r>
                  <a:rPr lang="de-DE" sz="1000" kern="0" dirty="0" err="1">
                    <a:solidFill>
                      <a:srgbClr val="000000"/>
                    </a:solidFill>
                    <a:latin typeface="Tahoma" charset="0"/>
                  </a:rPr>
                  <a:t>cathode</a:t>
                </a:r>
                <a:endParaRPr lang="de-DE" sz="1000" kern="0" dirty="0">
                  <a:solidFill>
                    <a:srgbClr val="000000"/>
                  </a:solidFill>
                  <a:latin typeface="Tahoma" charset="0"/>
                </a:endParaRPr>
              </a:p>
            </p:txBody>
          </p:sp>
        </p:grpSp>
        <p:sp>
          <p:nvSpPr>
            <p:cNvPr id="63" name="Textfeld 45"/>
            <p:cNvSpPr txBox="1"/>
            <p:nvPr/>
          </p:nvSpPr>
          <p:spPr>
            <a:xfrm>
              <a:off x="1605529" y="2469242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p </a:t>
              </a:r>
              <a:r>
                <a:rPr lang="de-DE" sz="1200" kern="0" dirty="0" err="1">
                  <a:solidFill>
                    <a:srgbClr val="000000"/>
                  </a:solidFill>
                  <a:latin typeface="Tahoma" charset="0"/>
                </a:rPr>
                <a:t>multiplication</a:t>
              </a:r>
              <a:r>
                <a:rPr lang="de-DE" sz="12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200" kern="0" dirty="0" err="1" smtClean="0">
                  <a:solidFill>
                    <a:srgbClr val="000000"/>
                  </a:solidFill>
                  <a:latin typeface="Tahoma" charset="0"/>
                </a:rPr>
                <a:t>layer</a:t>
              </a:r>
              <a:r>
                <a:rPr lang="de-DE" sz="1200" kern="0" dirty="0" smtClean="0">
                  <a:solidFill>
                    <a:srgbClr val="000000"/>
                  </a:solidFill>
                  <a:latin typeface="Tahoma" charset="0"/>
                </a:rPr>
                <a:t> (ML)</a:t>
              </a:r>
              <a:endParaRPr lang="de-DE" sz="12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4" name="Textfeld 46"/>
            <p:cNvSpPr txBox="1"/>
            <p:nvPr/>
          </p:nvSpPr>
          <p:spPr>
            <a:xfrm>
              <a:off x="1933189" y="3897230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p-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drift</a:t>
              </a:r>
              <a:r>
                <a:rPr lang="de-DE" sz="1000" kern="0" dirty="0">
                  <a:solidFill>
                    <a:srgbClr val="000000"/>
                  </a:solidFill>
                  <a:latin typeface="Tahoma" charset="0"/>
                </a:rPr>
                <a:t> </a:t>
              </a:r>
              <a:r>
                <a:rPr lang="de-DE" sz="1000" kern="0" dirty="0" err="1">
                  <a:solidFill>
                    <a:srgbClr val="000000"/>
                  </a:solidFill>
                  <a:latin typeface="Tahoma" charset="0"/>
                </a:rPr>
                <a:t>region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5" name="Rechteck 32"/>
            <p:cNvSpPr/>
            <p:nvPr/>
          </p:nvSpPr>
          <p:spPr bwMode="auto">
            <a:xfrm>
              <a:off x="2602225" y="2086070"/>
              <a:ext cx="1066800" cy="154684"/>
            </a:xfrm>
            <a:prstGeom prst="rect">
              <a:avLst/>
            </a:prstGeom>
            <a:solidFill>
              <a:srgbClr val="FF0000">
                <a:alpha val="79000"/>
              </a:srgbClr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000" kern="0" dirty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sp>
          <p:nvSpPr>
            <p:cNvPr id="66" name="Textfeld 34"/>
            <p:cNvSpPr txBox="1"/>
            <p:nvPr/>
          </p:nvSpPr>
          <p:spPr>
            <a:xfrm>
              <a:off x="2683192" y="2037950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7" name="Textfeld 34"/>
            <p:cNvSpPr txBox="1"/>
            <p:nvPr/>
          </p:nvSpPr>
          <p:spPr>
            <a:xfrm>
              <a:off x="1194049" y="2037950"/>
              <a:ext cx="914400" cy="2265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000" kern="0" dirty="0" smtClean="0">
                  <a:solidFill>
                    <a:srgbClr val="000000"/>
                  </a:solidFill>
                  <a:latin typeface="Tahoma" charset="0"/>
                </a:rPr>
                <a:t>n+ </a:t>
              </a:r>
              <a:r>
                <a:rPr lang="de-DE" sz="1000" kern="0" dirty="0" err="1" smtClean="0">
                  <a:solidFill>
                    <a:srgbClr val="000000"/>
                  </a:solidFill>
                  <a:latin typeface="Tahoma" charset="0"/>
                </a:rPr>
                <a:t>contact</a:t>
              </a:r>
              <a:endParaRPr lang="de-DE" sz="10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168400" y="1471858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left pixel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635181" y="1464092"/>
              <a:ext cx="792729" cy="289413"/>
            </a:xfrm>
            <a:prstGeom prst="rect">
              <a:avLst/>
            </a:prstGeom>
          </p:spPr>
          <p:txBody>
            <a:bodyPr vert="horz" wrap="none" lIns="0" tIns="0" rIns="0" bIns="0" numCol="1" spcCol="540000" rtlCol="0">
              <a:noAutofit/>
            </a:bodyPr>
            <a:lstStyle/>
            <a:p>
              <a:r>
                <a:rPr lang="en-US" dirty="0" smtClean="0"/>
                <a:t>right pixel</a:t>
              </a:r>
            </a:p>
          </p:txBody>
        </p:sp>
        <p:sp>
          <p:nvSpPr>
            <p:cNvPr id="89" name="Textfeld 23"/>
            <p:cNvSpPr txBox="1"/>
            <p:nvPr/>
          </p:nvSpPr>
          <p:spPr>
            <a:xfrm>
              <a:off x="1933189" y="1069328"/>
              <a:ext cx="914400" cy="25536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100" kern="0" dirty="0">
                  <a:solidFill>
                    <a:srgbClr val="000000"/>
                  </a:solidFill>
                  <a:latin typeface="Tahoma" charset="0"/>
                </a:rPr>
                <a:t>MOS Isolation</a:t>
              </a:r>
            </a:p>
          </p:txBody>
        </p:sp>
        <p:sp>
          <p:nvSpPr>
            <p:cNvPr id="90" name="Textfeld 26"/>
            <p:cNvSpPr txBox="1"/>
            <p:nvPr/>
          </p:nvSpPr>
          <p:spPr>
            <a:xfrm rot="16200000">
              <a:off x="630793" y="330263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 smtClean="0">
                  <a:solidFill>
                    <a:srgbClr val="000000"/>
                  </a:solidFill>
                  <a:latin typeface="Tahoma" charset="0"/>
                </a:rPr>
                <a:t>450µm</a:t>
              </a:r>
              <a:endParaRPr lang="de-DE" sz="1400" kern="0" dirty="0">
                <a:solidFill>
                  <a:srgbClr val="000000"/>
                </a:solidFill>
                <a:latin typeface="Tahoma" charset="0"/>
              </a:endParaRPr>
            </a:p>
          </p:txBody>
        </p:sp>
        <p:sp>
          <p:nvSpPr>
            <p:cNvPr id="91" name="Rechteck 37"/>
            <p:cNvSpPr/>
            <p:nvPr/>
          </p:nvSpPr>
          <p:spPr bwMode="auto">
            <a:xfrm>
              <a:off x="2178553" y="1939756"/>
              <a:ext cx="418710" cy="141115"/>
            </a:xfrm>
            <a:prstGeom prst="rect">
              <a:avLst/>
            </a:prstGeom>
            <a:solidFill>
              <a:srgbClr val="3333CC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54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de-DE" sz="1400" kern="0">
                <a:solidFill>
                  <a:srgbClr val="000000"/>
                </a:solidFill>
                <a:latin typeface="Tahoma" pitchFamily="34" charset="0"/>
              </a:endParaRPr>
            </a:p>
          </p:txBody>
        </p:sp>
        <p:cxnSp>
          <p:nvCxnSpPr>
            <p:cNvPr id="92" name="Gerade Verbindung mit Pfeil 40"/>
            <p:cNvCxnSpPr/>
            <p:nvPr/>
          </p:nvCxnSpPr>
          <p:spPr bwMode="auto">
            <a:xfrm>
              <a:off x="911209" y="2072768"/>
              <a:ext cx="0" cy="32613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cxnSp>
          <p:nvCxnSpPr>
            <p:cNvPr id="93" name="Gerade Verbindung mit Pfeil 43"/>
            <p:cNvCxnSpPr/>
            <p:nvPr/>
          </p:nvCxnSpPr>
          <p:spPr bwMode="auto">
            <a:xfrm>
              <a:off x="3794109" y="2258123"/>
              <a:ext cx="0" cy="714821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arrow"/>
              <a:tailEnd type="arrow"/>
            </a:ln>
            <a:effectLst/>
          </p:spPr>
        </p:cxnSp>
        <p:sp>
          <p:nvSpPr>
            <p:cNvPr id="94" name="Textfeld 44"/>
            <p:cNvSpPr txBox="1"/>
            <p:nvPr/>
          </p:nvSpPr>
          <p:spPr>
            <a:xfrm rot="5400000">
              <a:off x="3176889" y="2322196"/>
              <a:ext cx="914400" cy="91440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noAutofit/>
            </a:bodyPr>
            <a:lstStyle/>
            <a:p>
              <a:pPr defTabSz="914354" fontAlgn="base">
                <a:spcBef>
                  <a:spcPts val="100"/>
                </a:spcBef>
                <a:spcAft>
                  <a:spcPts val="100"/>
                </a:spcAft>
                <a:defRPr/>
              </a:pPr>
              <a:r>
                <a:rPr lang="de-DE" sz="1400" kern="0" dirty="0">
                  <a:solidFill>
                    <a:srgbClr val="000000"/>
                  </a:solidFill>
                  <a:latin typeface="Tahoma" charset="0"/>
                </a:rPr>
                <a:t>10µm</a:t>
              </a:r>
            </a:p>
          </p:txBody>
        </p:sp>
        <p:cxnSp>
          <p:nvCxnSpPr>
            <p:cNvPr id="95" name="Gerade Verbindung mit Pfeil 28"/>
            <p:cNvCxnSpPr>
              <a:stCxn id="89" idx="2"/>
              <a:endCxn id="91" idx="0"/>
            </p:cNvCxnSpPr>
            <p:nvPr/>
          </p:nvCxnSpPr>
          <p:spPr bwMode="auto">
            <a:xfrm flipH="1">
              <a:off x="2387908" y="1324696"/>
              <a:ext cx="2481" cy="615060"/>
            </a:xfrm>
            <a:prstGeom prst="straightConnector1">
              <a:avLst/>
            </a:prstGeom>
            <a:solidFill>
              <a:srgbClr val="000000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Strip Array (2D Simulation) </a:t>
            </a:r>
            <a:r>
              <a:rPr lang="de-DE" dirty="0"/>
              <a:t/>
            </a:r>
            <a:br>
              <a:rPr lang="de-DE" dirty="0"/>
            </a:br>
            <a:endParaRPr lang="en-US" dirty="0"/>
          </a:p>
        </p:txBody>
      </p:sp>
      <p:sp>
        <p:nvSpPr>
          <p:cNvPr id="7" name="Rechteck 9"/>
          <p:cNvSpPr/>
          <p:nvPr/>
        </p:nvSpPr>
        <p:spPr>
          <a:xfrm>
            <a:off x="630878" y="5903878"/>
            <a:ext cx="3336851" cy="33855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r>
              <a:rPr lang="en-US" sz="1600" dirty="0" err="1" smtClean="0">
                <a:solidFill>
                  <a:srgbClr val="00B050"/>
                </a:solidFill>
                <a:latin typeface="+mj-lt"/>
              </a:rPr>
              <a:t>HF</a:t>
            </a:r>
            <a:r>
              <a:rPr lang="en-US" sz="1600" dirty="0" smtClean="0">
                <a:solidFill>
                  <a:srgbClr val="00B050"/>
                </a:solidFill>
                <a:latin typeface="+mj-lt"/>
              </a:rPr>
              <a:t> region extends over pixel gaps </a:t>
            </a:r>
            <a:endParaRPr lang="en-US" sz="16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0" name="Textfeld 12"/>
          <p:cNvSpPr txBox="1"/>
          <p:nvPr/>
        </p:nvSpPr>
        <p:spPr>
          <a:xfrm>
            <a:off x="4888753" y="5679035"/>
            <a:ext cx="2695052" cy="56339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Tahoma" charset="0"/>
                <a:ea typeface="+mn-ea"/>
                <a:cs typeface="+mn-cs"/>
              </a:defRPr>
            </a:lvl9pPr>
          </a:lstStyle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600" dirty="0" smtClean="0">
                <a:latin typeface="+mj-lt"/>
              </a:rPr>
              <a:t>Avalanche (breakdown) at edges</a:t>
            </a:r>
          </a:p>
          <a:p>
            <a:pPr>
              <a:spcBef>
                <a:spcPts val="100"/>
              </a:spcBef>
              <a:spcAft>
                <a:spcPts val="100"/>
              </a:spcAft>
            </a:pPr>
            <a:r>
              <a:rPr lang="en-US" sz="1600" dirty="0" smtClean="0">
                <a:solidFill>
                  <a:srgbClr val="FF0000"/>
                </a:solidFill>
                <a:latin typeface="+mj-lt"/>
              </a:rPr>
              <a:t>Approach not usable </a:t>
            </a:r>
            <a:r>
              <a:rPr lang="en-US" sz="1600" dirty="0" smtClean="0">
                <a:latin typeface="+mj-lt"/>
              </a:rPr>
              <a:t> </a:t>
            </a:r>
            <a:endParaRPr lang="en-US" sz="1600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Alexander Bähr</a:t>
            </a:r>
            <a:endParaRPr lang="de-DE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05.2023</a:t>
            </a:r>
            <a:endParaRPr lang="de-DE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6956047-74D1-42A3-B253-A6AF271E6BB3}" type="slidenum">
              <a:rPr lang="de-DE" smtClean="0"/>
              <a:t>9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331" y="1712726"/>
            <a:ext cx="4610623" cy="366441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3813" y="1712726"/>
            <a:ext cx="4610621" cy="366441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851" y="1712725"/>
            <a:ext cx="4610621" cy="3664412"/>
          </a:xfrm>
          <a:prstGeom prst="rect">
            <a:avLst/>
          </a:prstGeom>
        </p:spPr>
      </p:pic>
      <p:sp>
        <p:nvSpPr>
          <p:cNvPr id="96" name="Textfeld 26"/>
          <p:cNvSpPr txBox="1"/>
          <p:nvPr/>
        </p:nvSpPr>
        <p:spPr>
          <a:xfrm>
            <a:off x="1982144" y="5523338"/>
            <a:ext cx="914400" cy="36242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noAutofit/>
          </a:bodyPr>
          <a:lstStyle/>
          <a:p>
            <a:pPr defTabSz="914354" fontAlgn="base">
              <a:spcBef>
                <a:spcPts val="100"/>
              </a:spcBef>
              <a:spcAft>
                <a:spcPts val="100"/>
              </a:spcAft>
              <a:defRPr/>
            </a:pPr>
            <a:r>
              <a:rPr lang="de-DE" sz="1400" kern="0" dirty="0" smtClean="0">
                <a:solidFill>
                  <a:srgbClr val="000000"/>
                </a:solidFill>
                <a:latin typeface="Tahoma" charset="0"/>
              </a:rPr>
              <a:t>100µm</a:t>
            </a:r>
            <a:endParaRPr lang="de-DE" sz="1400" kern="0" dirty="0">
              <a:solidFill>
                <a:srgbClr val="000000"/>
              </a:solidFill>
              <a:latin typeface="Tahoma" charset="0"/>
            </a:endParaRPr>
          </a:p>
        </p:txBody>
      </p:sp>
      <p:cxnSp>
        <p:nvCxnSpPr>
          <p:cNvPr id="97" name="Gerade Verbindung mit Pfeil 40"/>
          <p:cNvCxnSpPr/>
          <p:nvPr/>
        </p:nvCxnSpPr>
        <p:spPr bwMode="auto">
          <a:xfrm flipH="1" flipV="1">
            <a:off x="1194049" y="5497975"/>
            <a:ext cx="2474976" cy="1"/>
          </a:xfrm>
          <a:prstGeom prst="straightConnector1">
            <a:avLst/>
          </a:prstGeom>
          <a:solidFill>
            <a:srgbClr val="000000"/>
          </a:solidFill>
          <a:ln w="12700" cap="flat" cmpd="sng" algn="ctr">
            <a:solidFill>
              <a:srgbClr val="000000"/>
            </a:solidFill>
            <a:prstDash val="solid"/>
            <a:round/>
            <a:headEnd type="arrow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547136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OwljrLqbAKeirqT9tDIj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MluwZqXeC7BgPmxNJgfV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LHmIlg6ixrRaGTEjx9Lw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vLHmIlg6ixrRaGTEjx9Lw"/>
</p:tagLst>
</file>

<file path=ppt/theme/theme1.xml><?xml version="1.0" encoding="utf-8"?>
<a:theme xmlns:a="http://schemas.openxmlformats.org/drawingml/2006/main" name="HLL-Master_en_v2">
  <a:themeElements>
    <a:clrScheme name="MPG2020">
      <a:dk1>
        <a:srgbClr val="000000"/>
      </a:dk1>
      <a:lt1>
        <a:srgbClr val="FFFFFF"/>
      </a:lt1>
      <a:dk2>
        <a:srgbClr val="005555"/>
      </a:dk2>
      <a:lt2>
        <a:srgbClr val="C6D325"/>
      </a:lt2>
      <a:accent1>
        <a:srgbClr val="006C66"/>
      </a:accent1>
      <a:accent2>
        <a:srgbClr val="D2DC51"/>
      </a:accent2>
      <a:accent3>
        <a:srgbClr val="348A85"/>
      </a:accent3>
      <a:accent4>
        <a:srgbClr val="9AC5C2"/>
      </a:accent4>
      <a:accent5>
        <a:srgbClr val="EF7C00"/>
      </a:accent5>
      <a:accent6>
        <a:srgbClr val="F5B167"/>
      </a:accent6>
      <a:hlink>
        <a:srgbClr val="005555"/>
      </a:hlink>
      <a:folHlink>
        <a:srgbClr val="A7A7A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 w="19050" cmpd="sng">
          <a:noFill/>
          <a:prstDash val="dash"/>
          <a:tailEnd type="triangle" w="lg" len="med"/>
        </a:ln>
      </a:spPr>
      <a:bodyPr wrap="square" lIns="144000" tIns="108000" rIns="144000" bIns="144000" rtlCol="0" anchor="t" anchorCtr="0"/>
      <a:lstStyle>
        <a:defPPr algn="l">
          <a:spcBef>
            <a:spcPts val="1150"/>
          </a:spcBef>
          <a:buClr>
            <a:srgbClr val="116656"/>
          </a:buClr>
          <a:buSzPct val="120000"/>
          <a:defRPr sz="1300" b="1" dirty="0" smtClean="0">
            <a:solidFill>
              <a:schemeClr val="bg1"/>
            </a:solidFill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 w="19050" cmpd="sng">
          <a:prstDash val="dash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lIns="0" tIns="0" rIns="0" bIns="0" numCol="1" spcCol="540000" rtlCol="0">
        <a:no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LL-Master_en_v2" id="{82EC59AB-7798-4AEC-B6ED-FA8D0F397309}" vid="{FD1E4B78-A164-4158-B68D-15F623A080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HLL-Master_en_v2</Template>
  <TotalTime>9304</TotalTime>
  <Words>1736</Words>
  <Application>Microsoft Office PowerPoint</Application>
  <PresentationFormat>On-screen Show (4:3)</PresentationFormat>
  <Paragraphs>492</Paragraphs>
  <Slides>29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ＭＳ Ｐゴシック</vt:lpstr>
      <vt:lpstr>.SF NS Symbols Regular</vt:lpstr>
      <vt:lpstr>Arial</vt:lpstr>
      <vt:lpstr>Calibri</vt:lpstr>
      <vt:lpstr>Cambria Math</vt:lpstr>
      <vt:lpstr>Courier New</vt:lpstr>
      <vt:lpstr>Segoe UI</vt:lpstr>
      <vt:lpstr>Symbol</vt:lpstr>
      <vt:lpstr>Tahoma</vt:lpstr>
      <vt:lpstr>Wingdings 2</vt:lpstr>
      <vt:lpstr>Wingdings 3</vt:lpstr>
      <vt:lpstr>HLL-Master_en_v2</vt:lpstr>
      <vt:lpstr>think-cell Folie</vt:lpstr>
      <vt:lpstr>MARTHA - Monolithic Array of Reach Through Avalanche photo Diodes</vt:lpstr>
      <vt:lpstr>MPG HLL</vt:lpstr>
      <vt:lpstr>MPG HLL – some examples</vt:lpstr>
      <vt:lpstr>Martha - APDs for soft X-Rays</vt:lpstr>
      <vt:lpstr>Martha - Interpixel isolation </vt:lpstr>
      <vt:lpstr>Strip array 50µm pitch (2D simulation)  </vt:lpstr>
      <vt:lpstr>Strip Array (2D Simulation)  </vt:lpstr>
      <vt:lpstr>Strip Array (2D Simulation)  </vt:lpstr>
      <vt:lpstr>Strip Array (2D Simulation)  </vt:lpstr>
      <vt:lpstr>2D Simulation  Edge Breakdown Suppression </vt:lpstr>
      <vt:lpstr>Edge Breakdown Suppression </vt:lpstr>
      <vt:lpstr>2D Simulation  Edge Breakdown Suppression  </vt:lpstr>
      <vt:lpstr>Simulated signal Evolution (Current) </vt:lpstr>
      <vt:lpstr>Simulated signal Evolution (charge) </vt:lpstr>
      <vt:lpstr>Gain in the Gap region</vt:lpstr>
      <vt:lpstr>Gain in the Gap region</vt:lpstr>
      <vt:lpstr>What happens in the gap region? Gap loss gets ‘compensated’</vt:lpstr>
      <vt:lpstr>Final Array</vt:lpstr>
      <vt:lpstr>Prototype production</vt:lpstr>
      <vt:lpstr>APD Diodes with and without Gaps</vt:lpstr>
      <vt:lpstr>Homogeneity of high energy implantation (multiplication region) </vt:lpstr>
      <vt:lpstr>summary</vt:lpstr>
      <vt:lpstr>Outlook</vt:lpstr>
      <vt:lpstr>Thanks for your attention</vt:lpstr>
      <vt:lpstr>Backup Slides</vt:lpstr>
      <vt:lpstr>Pixel Capacity</vt:lpstr>
      <vt:lpstr>HLL thin entrance window</vt:lpstr>
      <vt:lpstr>Optimization for soft X-ray detection  (low excess noise)  </vt:lpstr>
      <vt:lpstr>MPG HLL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Alexander Bähr</dc:creator>
  <cp:lastModifiedBy>Alexander Bähr</cp:lastModifiedBy>
  <cp:revision>441</cp:revision>
  <dcterms:created xsi:type="dcterms:W3CDTF">2022-06-29T13:53:30Z</dcterms:created>
  <dcterms:modified xsi:type="dcterms:W3CDTF">2023-12-07T22:46:29Z</dcterms:modified>
</cp:coreProperties>
</file>