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1929" r:id="rId2"/>
    <p:sldId id="2117" r:id="rId3"/>
    <p:sldId id="1925" r:id="rId4"/>
    <p:sldId id="2082" r:id="rId5"/>
    <p:sldId id="2086" r:id="rId6"/>
    <p:sldId id="2064" r:id="rId7"/>
    <p:sldId id="2091" r:id="rId8"/>
    <p:sldId id="2066" r:id="rId9"/>
    <p:sldId id="2073" r:id="rId10"/>
    <p:sldId id="2034" r:id="rId11"/>
    <p:sldId id="2087" r:id="rId12"/>
    <p:sldId id="1955" r:id="rId13"/>
    <p:sldId id="2005" r:id="rId14"/>
    <p:sldId id="2093" r:id="rId15"/>
    <p:sldId id="2095" r:id="rId16"/>
    <p:sldId id="1777" r:id="rId17"/>
    <p:sldId id="2052" r:id="rId18"/>
    <p:sldId id="1946" r:id="rId19"/>
    <p:sldId id="1963" r:id="rId20"/>
    <p:sldId id="2022" r:id="rId21"/>
    <p:sldId id="2101" r:id="rId22"/>
    <p:sldId id="2111" r:id="rId23"/>
    <p:sldId id="2110" r:id="rId24"/>
    <p:sldId id="2118" r:id="rId25"/>
    <p:sldId id="2001" r:id="rId26"/>
    <p:sldId id="1998" r:id="rId27"/>
    <p:sldId id="2119" r:id="rId28"/>
    <p:sldId id="2014" r:id="rId29"/>
    <p:sldId id="2094" r:id="rId30"/>
    <p:sldId id="2032" r:id="rId31"/>
    <p:sldId id="2018" r:id="rId32"/>
    <p:sldId id="2017" r:id="rId33"/>
    <p:sldId id="2099" r:id="rId34"/>
    <p:sldId id="2100" r:id="rId35"/>
    <p:sldId id="2126" r:id="rId36"/>
    <p:sldId id="2098" r:id="rId37"/>
    <p:sldId id="2120" r:id="rId38"/>
    <p:sldId id="1953" r:id="rId39"/>
    <p:sldId id="2127" r:id="rId40"/>
    <p:sldId id="2112" r:id="rId41"/>
    <p:sldId id="1954" r:id="rId42"/>
    <p:sldId id="2089" r:id="rId43"/>
    <p:sldId id="2124" r:id="rId44"/>
    <p:sldId id="2125" r:id="rId45"/>
    <p:sldId id="2123" r:id="rId46"/>
    <p:sldId id="2102" r:id="rId47"/>
  </p:sldIdLst>
  <p:sldSz cx="9753600" cy="7315200"/>
  <p:notesSz cx="7315200" cy="96012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hlink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0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Holland" initials="S" lastIdx="1" clrIdx="0">
    <p:extLst>
      <p:ext uri="{19B8F6BF-5375-455C-9EA6-DF929625EA0E}">
        <p15:presenceInfo xmlns:p15="http://schemas.microsoft.com/office/powerpoint/2012/main" userId="SEHollan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CC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96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992" y="192"/>
      </p:cViewPr>
      <p:guideLst>
        <p:guide orient="horz" pos="2304"/>
        <p:guide pos="307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12368" y="9185279"/>
            <a:ext cx="428220" cy="325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358" tIns="46842" rIns="95358" bIns="46842" anchor="ctr">
            <a:spAutoFit/>
          </a:bodyPr>
          <a:lstStyle/>
          <a:p>
            <a:pPr algn="r" defTabSz="963590">
              <a:defRPr/>
            </a:pPr>
            <a:fld id="{69912485-480B-450B-B2A9-D6959DE99F5C}" type="slidenum">
              <a:rPr lang="en-US" sz="1500" b="0">
                <a:solidFill>
                  <a:schemeClr val="tx1"/>
                </a:solidFill>
                <a:latin typeface="Helvetica" pitchFamily="34" charset="0"/>
              </a:rPr>
              <a:pPr algn="r" defTabSz="963590">
                <a:defRPr/>
              </a:pPr>
              <a:t>‹#›</a:t>
            </a:fld>
            <a:endParaRPr lang="en-US" sz="1500" b="0" dirty="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896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4" y="4557713"/>
            <a:ext cx="5362575" cy="4322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358" tIns="46842" rIns="95358" bIns="468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notes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1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3650" y="725488"/>
            <a:ext cx="4781550" cy="3587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812368" y="9184485"/>
            <a:ext cx="428220" cy="3254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5358" tIns="46842" rIns="95358" bIns="46842" anchor="ctr">
            <a:spAutoFit/>
          </a:bodyPr>
          <a:lstStyle/>
          <a:p>
            <a:pPr algn="r" defTabSz="963590">
              <a:defRPr/>
            </a:pPr>
            <a:fld id="{C159EEEF-DCAB-4DFB-89D8-A369DA8759C6}" type="slidenum">
              <a:rPr lang="en-US" sz="1500" b="0">
                <a:solidFill>
                  <a:schemeClr val="tx1"/>
                </a:solidFill>
                <a:latin typeface="Helvetica" pitchFamily="34" charset="0"/>
              </a:rPr>
              <a:pPr algn="r" defTabSz="963590">
                <a:defRPr/>
              </a:pPr>
              <a:t>‹#›</a:t>
            </a:fld>
            <a:endParaRPr lang="en-US" sz="1500" b="0" dirty="0">
              <a:solidFill>
                <a:schemeClr val="tx1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353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54beefa0f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754beefa0f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0718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754beefa0f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754beefa0f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8385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2165" y="2271713"/>
            <a:ext cx="8289270" cy="1568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2719" y="4144964"/>
            <a:ext cx="6828165" cy="1870075"/>
          </a:xfrm>
        </p:spPr>
        <p:txBody>
          <a:bodyPr/>
          <a:lstStyle>
            <a:lvl1pPr marL="0" indent="0" algn="ctr">
              <a:buNone/>
              <a:defRPr/>
            </a:lvl1pPr>
            <a:lvl2pPr marL="464469" indent="0" algn="ctr">
              <a:buNone/>
              <a:defRPr/>
            </a:lvl2pPr>
            <a:lvl3pPr marL="928939" indent="0" algn="ctr">
              <a:buNone/>
              <a:defRPr/>
            </a:lvl3pPr>
            <a:lvl4pPr marL="1393408" indent="0" algn="ctr">
              <a:buNone/>
              <a:defRPr/>
            </a:lvl4pPr>
            <a:lvl5pPr marL="1857878" indent="0" algn="ctr">
              <a:buNone/>
              <a:defRPr/>
            </a:lvl5pPr>
            <a:lvl6pPr marL="2322347" indent="0" algn="ctr">
              <a:buNone/>
              <a:defRPr/>
            </a:lvl6pPr>
            <a:lvl7pPr marL="2786817" indent="0" algn="ctr">
              <a:buNone/>
              <a:defRPr/>
            </a:lvl7pPr>
            <a:lvl8pPr marL="3251286" indent="0" algn="ctr">
              <a:buNone/>
              <a:defRPr/>
            </a:lvl8pPr>
            <a:lvl9pPr marL="371575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4598" y="0"/>
            <a:ext cx="2138438" cy="6953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84" y="0"/>
            <a:ext cx="6260495" cy="6953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876" y="1"/>
            <a:ext cx="6852356" cy="741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9283" y="968376"/>
            <a:ext cx="4199467" cy="5984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3569" y="968376"/>
            <a:ext cx="4199467" cy="5984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876" y="1"/>
            <a:ext cx="6852356" cy="741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83" y="968376"/>
            <a:ext cx="4199467" cy="5984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3569" y="968375"/>
            <a:ext cx="4199467" cy="2916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23569" y="4037014"/>
            <a:ext cx="4199467" cy="2916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2244876" y="1"/>
            <a:ext cx="6852356" cy="741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69283" y="968375"/>
            <a:ext cx="4199467" cy="2916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3569" y="968375"/>
            <a:ext cx="4199467" cy="2916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69283" y="4037014"/>
            <a:ext cx="4199467" cy="2916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3569" y="4037014"/>
            <a:ext cx="4199467" cy="2916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876" y="1"/>
            <a:ext cx="6852356" cy="7413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69283" y="968376"/>
            <a:ext cx="4199467" cy="5984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23569" y="968375"/>
            <a:ext cx="4199467" cy="29162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23569" y="4037014"/>
            <a:ext cx="4199467" cy="2916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870" y="4700588"/>
            <a:ext cx="8290883" cy="1452562"/>
          </a:xfrm>
        </p:spPr>
        <p:txBody>
          <a:bodyPr anchor="t"/>
          <a:lstStyle>
            <a:lvl1pPr algn="l">
              <a:defRPr sz="406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0870" y="3100388"/>
            <a:ext cx="8290883" cy="1600200"/>
          </a:xfrm>
        </p:spPr>
        <p:txBody>
          <a:bodyPr anchor="b"/>
          <a:lstStyle>
            <a:lvl1pPr marL="0" indent="0">
              <a:buNone/>
              <a:defRPr sz="2032"/>
            </a:lvl1pPr>
            <a:lvl2pPr marL="464469" indent="0">
              <a:buNone/>
              <a:defRPr sz="1829"/>
            </a:lvl2pPr>
            <a:lvl3pPr marL="928939" indent="0">
              <a:buNone/>
              <a:defRPr sz="1625"/>
            </a:lvl3pPr>
            <a:lvl4pPr marL="1393408" indent="0">
              <a:buNone/>
              <a:defRPr sz="1422"/>
            </a:lvl4pPr>
            <a:lvl5pPr marL="1857878" indent="0">
              <a:buNone/>
              <a:defRPr sz="1422"/>
            </a:lvl5pPr>
            <a:lvl6pPr marL="2322347" indent="0">
              <a:buNone/>
              <a:defRPr sz="1422"/>
            </a:lvl6pPr>
            <a:lvl7pPr marL="2786817" indent="0">
              <a:buNone/>
              <a:defRPr sz="1422"/>
            </a:lvl7pPr>
            <a:lvl8pPr marL="3251286" indent="0">
              <a:buNone/>
              <a:defRPr sz="1422"/>
            </a:lvl8pPr>
            <a:lvl9pPr marL="3715756" indent="0">
              <a:buNone/>
              <a:defRPr sz="1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83" y="968376"/>
            <a:ext cx="4199467" cy="5984875"/>
          </a:xfrm>
        </p:spPr>
        <p:txBody>
          <a:bodyPr/>
          <a:lstStyle>
            <a:lvl1pPr>
              <a:defRPr sz="2845"/>
            </a:lvl1pPr>
            <a:lvl2pPr>
              <a:defRPr sz="2438"/>
            </a:lvl2pPr>
            <a:lvl3pPr>
              <a:defRPr sz="2032"/>
            </a:lvl3pPr>
            <a:lvl4pPr>
              <a:defRPr sz="1829"/>
            </a:lvl4pPr>
            <a:lvl5pPr>
              <a:defRPr sz="1829"/>
            </a:lvl5pPr>
            <a:lvl6pPr>
              <a:defRPr sz="1829"/>
            </a:lvl6pPr>
            <a:lvl7pPr>
              <a:defRPr sz="1829"/>
            </a:lvl7pPr>
            <a:lvl8pPr>
              <a:defRPr sz="1829"/>
            </a:lvl8pPr>
            <a:lvl9pPr>
              <a:defRPr sz="182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3569" y="968376"/>
            <a:ext cx="4199467" cy="5984875"/>
          </a:xfrm>
        </p:spPr>
        <p:txBody>
          <a:bodyPr/>
          <a:lstStyle>
            <a:lvl1pPr>
              <a:defRPr sz="2845"/>
            </a:lvl1pPr>
            <a:lvl2pPr>
              <a:defRPr sz="2438"/>
            </a:lvl2pPr>
            <a:lvl3pPr>
              <a:defRPr sz="2032"/>
            </a:lvl3pPr>
            <a:lvl4pPr>
              <a:defRPr sz="1829"/>
            </a:lvl4pPr>
            <a:lvl5pPr>
              <a:defRPr sz="1829"/>
            </a:lvl5pPr>
            <a:lvl6pPr>
              <a:defRPr sz="1829"/>
            </a:lvl6pPr>
            <a:lvl7pPr>
              <a:defRPr sz="1829"/>
            </a:lvl7pPr>
            <a:lvl8pPr>
              <a:defRPr sz="1829"/>
            </a:lvl8pPr>
            <a:lvl9pPr>
              <a:defRPr sz="182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35" y="293688"/>
            <a:ext cx="877953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035" y="1636714"/>
            <a:ext cx="4310743" cy="682625"/>
          </a:xfrm>
        </p:spPr>
        <p:txBody>
          <a:bodyPr anchor="b"/>
          <a:lstStyle>
            <a:lvl1pPr marL="0" indent="0">
              <a:buNone/>
              <a:defRPr sz="2438" b="1"/>
            </a:lvl1pPr>
            <a:lvl2pPr marL="464469" indent="0">
              <a:buNone/>
              <a:defRPr sz="2032" b="1"/>
            </a:lvl2pPr>
            <a:lvl3pPr marL="928939" indent="0">
              <a:buNone/>
              <a:defRPr sz="1829" b="1"/>
            </a:lvl3pPr>
            <a:lvl4pPr marL="1393408" indent="0">
              <a:buNone/>
              <a:defRPr sz="1625" b="1"/>
            </a:lvl4pPr>
            <a:lvl5pPr marL="1857878" indent="0">
              <a:buNone/>
              <a:defRPr sz="1625" b="1"/>
            </a:lvl5pPr>
            <a:lvl6pPr marL="2322347" indent="0">
              <a:buNone/>
              <a:defRPr sz="1625" b="1"/>
            </a:lvl6pPr>
            <a:lvl7pPr marL="2786817" indent="0">
              <a:buNone/>
              <a:defRPr sz="1625" b="1"/>
            </a:lvl7pPr>
            <a:lvl8pPr marL="3251286" indent="0">
              <a:buNone/>
              <a:defRPr sz="1625" b="1"/>
            </a:lvl8pPr>
            <a:lvl9pPr marL="3715756" indent="0">
              <a:buNone/>
              <a:defRPr sz="16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035" y="2319338"/>
            <a:ext cx="4310743" cy="4214812"/>
          </a:xfrm>
        </p:spPr>
        <p:txBody>
          <a:bodyPr/>
          <a:lstStyle>
            <a:lvl1pPr>
              <a:defRPr sz="2438"/>
            </a:lvl1pPr>
            <a:lvl2pPr>
              <a:defRPr sz="2032"/>
            </a:lvl2pPr>
            <a:lvl3pPr>
              <a:defRPr sz="1829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4210" y="1636714"/>
            <a:ext cx="4312356" cy="682625"/>
          </a:xfrm>
        </p:spPr>
        <p:txBody>
          <a:bodyPr anchor="b"/>
          <a:lstStyle>
            <a:lvl1pPr marL="0" indent="0">
              <a:buNone/>
              <a:defRPr sz="2438" b="1"/>
            </a:lvl1pPr>
            <a:lvl2pPr marL="464469" indent="0">
              <a:buNone/>
              <a:defRPr sz="2032" b="1"/>
            </a:lvl2pPr>
            <a:lvl3pPr marL="928939" indent="0">
              <a:buNone/>
              <a:defRPr sz="1829" b="1"/>
            </a:lvl3pPr>
            <a:lvl4pPr marL="1393408" indent="0">
              <a:buNone/>
              <a:defRPr sz="1625" b="1"/>
            </a:lvl4pPr>
            <a:lvl5pPr marL="1857878" indent="0">
              <a:buNone/>
              <a:defRPr sz="1625" b="1"/>
            </a:lvl5pPr>
            <a:lvl6pPr marL="2322347" indent="0">
              <a:buNone/>
              <a:defRPr sz="1625" b="1"/>
            </a:lvl6pPr>
            <a:lvl7pPr marL="2786817" indent="0">
              <a:buNone/>
              <a:defRPr sz="1625" b="1"/>
            </a:lvl7pPr>
            <a:lvl8pPr marL="3251286" indent="0">
              <a:buNone/>
              <a:defRPr sz="1625" b="1"/>
            </a:lvl8pPr>
            <a:lvl9pPr marL="3715756" indent="0">
              <a:buNone/>
              <a:defRPr sz="162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4210" y="2319338"/>
            <a:ext cx="4312356" cy="4214812"/>
          </a:xfrm>
        </p:spPr>
        <p:txBody>
          <a:bodyPr/>
          <a:lstStyle>
            <a:lvl1pPr>
              <a:defRPr sz="2438"/>
            </a:lvl1pPr>
            <a:lvl2pPr>
              <a:defRPr sz="2032"/>
            </a:lvl2pPr>
            <a:lvl3pPr>
              <a:defRPr sz="1829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035" y="290514"/>
            <a:ext cx="3209270" cy="1239837"/>
          </a:xfrm>
        </p:spPr>
        <p:txBody>
          <a:bodyPr anchor="b"/>
          <a:lstStyle>
            <a:lvl1pPr algn="l">
              <a:defRPr sz="2032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4033" y="290514"/>
            <a:ext cx="5452533" cy="6243637"/>
          </a:xfrm>
        </p:spPr>
        <p:txBody>
          <a:bodyPr/>
          <a:lstStyle>
            <a:lvl1pPr>
              <a:defRPr sz="3251"/>
            </a:lvl1pPr>
            <a:lvl2pPr>
              <a:defRPr sz="2845"/>
            </a:lvl2pPr>
            <a:lvl3pPr>
              <a:defRPr sz="2438"/>
            </a:lvl3pPr>
            <a:lvl4pPr>
              <a:defRPr sz="2032"/>
            </a:lvl4pPr>
            <a:lvl5pPr>
              <a:defRPr sz="2032"/>
            </a:lvl5pPr>
            <a:lvl6pPr>
              <a:defRPr sz="2032"/>
            </a:lvl6pPr>
            <a:lvl7pPr>
              <a:defRPr sz="2032"/>
            </a:lvl7pPr>
            <a:lvl8pPr>
              <a:defRPr sz="2032"/>
            </a:lvl8pPr>
            <a:lvl9pPr>
              <a:defRPr sz="2032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035" y="1530350"/>
            <a:ext cx="3209270" cy="5003800"/>
          </a:xfrm>
        </p:spPr>
        <p:txBody>
          <a:bodyPr/>
          <a:lstStyle>
            <a:lvl1pPr marL="0" indent="0">
              <a:buNone/>
              <a:defRPr sz="1422"/>
            </a:lvl1pPr>
            <a:lvl2pPr marL="464469" indent="0">
              <a:buNone/>
              <a:defRPr sz="1219"/>
            </a:lvl2pPr>
            <a:lvl3pPr marL="928939" indent="0">
              <a:buNone/>
              <a:defRPr sz="1016"/>
            </a:lvl3pPr>
            <a:lvl4pPr marL="1393408" indent="0">
              <a:buNone/>
              <a:defRPr sz="914"/>
            </a:lvl4pPr>
            <a:lvl5pPr marL="1857878" indent="0">
              <a:buNone/>
              <a:defRPr sz="914"/>
            </a:lvl5pPr>
            <a:lvl6pPr marL="2322347" indent="0">
              <a:buNone/>
              <a:defRPr sz="914"/>
            </a:lvl6pPr>
            <a:lvl7pPr marL="2786817" indent="0">
              <a:buNone/>
              <a:defRPr sz="914"/>
            </a:lvl7pPr>
            <a:lvl8pPr marL="3251286" indent="0">
              <a:buNone/>
              <a:defRPr sz="914"/>
            </a:lvl8pPr>
            <a:lvl9pPr marL="3715756" indent="0">
              <a:buNone/>
              <a:defRPr sz="914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1049" y="5121275"/>
            <a:ext cx="5852482" cy="603250"/>
          </a:xfrm>
        </p:spPr>
        <p:txBody>
          <a:bodyPr anchor="b"/>
          <a:lstStyle>
            <a:lvl1pPr algn="l">
              <a:defRPr sz="2032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11049" y="654050"/>
            <a:ext cx="5852482" cy="4389438"/>
          </a:xfrm>
        </p:spPr>
        <p:txBody>
          <a:bodyPr/>
          <a:lstStyle>
            <a:lvl1pPr marL="0" indent="0">
              <a:buNone/>
              <a:defRPr sz="3251"/>
            </a:lvl1pPr>
            <a:lvl2pPr marL="464469" indent="0">
              <a:buNone/>
              <a:defRPr sz="2845"/>
            </a:lvl2pPr>
            <a:lvl3pPr marL="928939" indent="0">
              <a:buNone/>
              <a:defRPr sz="2438"/>
            </a:lvl3pPr>
            <a:lvl4pPr marL="1393408" indent="0">
              <a:buNone/>
              <a:defRPr sz="2032"/>
            </a:lvl4pPr>
            <a:lvl5pPr marL="1857878" indent="0">
              <a:buNone/>
              <a:defRPr sz="2032"/>
            </a:lvl5pPr>
            <a:lvl6pPr marL="2322347" indent="0">
              <a:buNone/>
              <a:defRPr sz="2032"/>
            </a:lvl6pPr>
            <a:lvl7pPr marL="2786817" indent="0">
              <a:buNone/>
              <a:defRPr sz="2032"/>
            </a:lvl7pPr>
            <a:lvl8pPr marL="3251286" indent="0">
              <a:buNone/>
              <a:defRPr sz="2032"/>
            </a:lvl8pPr>
            <a:lvl9pPr marL="3715756" indent="0">
              <a:buNone/>
              <a:defRPr sz="203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11049" y="5724525"/>
            <a:ext cx="5852482" cy="858838"/>
          </a:xfrm>
        </p:spPr>
        <p:txBody>
          <a:bodyPr/>
          <a:lstStyle>
            <a:lvl1pPr marL="0" indent="0">
              <a:buNone/>
              <a:defRPr sz="1422"/>
            </a:lvl1pPr>
            <a:lvl2pPr marL="464469" indent="0">
              <a:buNone/>
              <a:defRPr sz="1219"/>
            </a:lvl2pPr>
            <a:lvl3pPr marL="928939" indent="0">
              <a:buNone/>
              <a:defRPr sz="1016"/>
            </a:lvl3pPr>
            <a:lvl4pPr marL="1393408" indent="0">
              <a:buNone/>
              <a:defRPr sz="914"/>
            </a:lvl4pPr>
            <a:lvl5pPr marL="1857878" indent="0">
              <a:buNone/>
              <a:defRPr sz="914"/>
            </a:lvl5pPr>
            <a:lvl6pPr marL="2322347" indent="0">
              <a:buNone/>
              <a:defRPr sz="914"/>
            </a:lvl6pPr>
            <a:lvl7pPr marL="2786817" indent="0">
              <a:buNone/>
              <a:defRPr sz="914"/>
            </a:lvl7pPr>
            <a:lvl8pPr marL="3251286" indent="0">
              <a:buNone/>
              <a:defRPr sz="914"/>
            </a:lvl8pPr>
            <a:lvl9pPr marL="3715756" indent="0">
              <a:buNone/>
              <a:defRPr sz="914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44876" y="1"/>
            <a:ext cx="6852356" cy="741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5647" tIns="46984" rIns="95647" bIns="469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One line title (two lines possible)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9283" y="968376"/>
            <a:ext cx="8553752" cy="5984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5647" tIns="46984" rIns="95647" bIns="469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 (suggestion:  avoid going beyond third level for the On Site Review Presentation- your stuff may be too detailed for the audience and hard to read in the back of the room)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H="1" flipV="1">
            <a:off x="619277" y="912814"/>
            <a:ext cx="8494083" cy="1587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625" b="0"/>
          </a:p>
        </p:txBody>
      </p:sp>
      <p:pic>
        <p:nvPicPr>
          <p:cNvPr id="9221" name="Picture 34" descr="sm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9276" y="0"/>
            <a:ext cx="1567543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19"/>
          <p:cNvSpPr txBox="1">
            <a:spLocks noChangeArrowheads="1"/>
          </p:cNvSpPr>
          <p:nvPr userDrawn="1"/>
        </p:nvSpPr>
        <p:spPr bwMode="auto">
          <a:xfrm>
            <a:off x="8335767" y="6924130"/>
            <a:ext cx="1344990" cy="31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/>
            <a:r>
              <a:rPr lang="en-US" sz="1016" b="0" dirty="0">
                <a:solidFill>
                  <a:srgbClr val="0043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Hiroshima 2023:  </a:t>
            </a:r>
            <a:fld id="{FCB2ED66-0C37-434B-951A-D4BACE70D3DB}" type="slidenum">
              <a:rPr lang="en-US" sz="1016" b="0" smtClean="0">
                <a:solidFill>
                  <a:srgbClr val="0043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l"/>
              <a:t>‹#›</a:t>
            </a:fld>
            <a:endParaRPr lang="en-US" sz="1016" b="0" dirty="0">
              <a:solidFill>
                <a:srgbClr val="0043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016" b="0" baseline="0" dirty="0">
                <a:solidFill>
                  <a:srgbClr val="0043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 7th, 2023</a:t>
            </a:r>
            <a:endParaRPr lang="en-US" sz="1016" b="0" dirty="0">
              <a:solidFill>
                <a:srgbClr val="0043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wipe dir="d"/>
  </p:transition>
  <p:hf hdr="0" ftr="0" dt="0"/>
  <p:txStyles>
    <p:titleStyle>
      <a:lvl1pPr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+mj-lt"/>
          <a:ea typeface="+mj-ea"/>
          <a:cs typeface="+mj-cs"/>
        </a:defRPr>
      </a:lvl1pPr>
      <a:lvl2pPr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2pPr>
      <a:lvl3pPr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3pPr>
      <a:lvl4pPr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4pPr>
      <a:lvl5pPr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5pPr>
      <a:lvl6pPr marL="464469"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6pPr>
      <a:lvl7pPr marL="928939"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7pPr>
      <a:lvl8pPr marL="1393408"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8pPr>
      <a:lvl9pPr marL="1857878" algn="l" defTabSz="982160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43" b="1">
          <a:solidFill>
            <a:schemeClr val="accent2"/>
          </a:solidFill>
          <a:latin typeface="Times New Roman" pitchFamily="18" charset="0"/>
        </a:defRPr>
      </a:lvl9pPr>
    </p:titleStyle>
    <p:bodyStyle>
      <a:lvl1pPr marL="367705" indent="-367705" algn="l" defTabSz="98216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930" b="1">
          <a:solidFill>
            <a:srgbClr val="00279F"/>
          </a:solidFill>
          <a:latin typeface="+mn-lt"/>
          <a:ea typeface="+mn-ea"/>
          <a:cs typeface="+mn-cs"/>
        </a:defRPr>
      </a:lvl1pPr>
      <a:lvl2pPr marL="798307" indent="-308034" algn="l" defTabSz="982160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1727" b="1">
          <a:solidFill>
            <a:srgbClr val="00279F"/>
          </a:solidFill>
          <a:latin typeface="+mn-lt"/>
        </a:defRPr>
      </a:lvl2pPr>
      <a:lvl3pPr marL="1227297" indent="-245137" algn="l" defTabSz="98216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1727" b="1">
          <a:solidFill>
            <a:srgbClr val="00279F"/>
          </a:solidFill>
          <a:latin typeface="+mn-lt"/>
        </a:defRPr>
      </a:lvl3pPr>
      <a:lvl4pPr marL="1719182" indent="-246750" algn="l" defTabSz="982160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1727" b="1">
          <a:solidFill>
            <a:srgbClr val="00279F"/>
          </a:solidFill>
          <a:latin typeface="+mn-lt"/>
        </a:defRPr>
      </a:lvl4pPr>
      <a:lvl5pPr marL="2209456" indent="-245137" algn="l" defTabSz="982160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</a:defRPr>
      </a:lvl5pPr>
      <a:lvl6pPr marL="2673925" indent="-245137" algn="l" defTabSz="982160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</a:defRPr>
      </a:lvl6pPr>
      <a:lvl7pPr marL="3138394" indent="-245137" algn="l" defTabSz="982160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</a:defRPr>
      </a:lvl7pPr>
      <a:lvl8pPr marL="3602864" indent="-245137" algn="l" defTabSz="982160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</a:defRPr>
      </a:lvl8pPr>
      <a:lvl9pPr marL="4067333" indent="-245137" algn="l" defTabSz="982160" rtl="0" eaLnBrk="0" fontAlgn="base" hangingPunct="0">
        <a:spcBef>
          <a:spcPct val="20000"/>
        </a:spcBef>
        <a:spcAft>
          <a:spcPct val="0"/>
        </a:spcAft>
        <a:buChar char="»"/>
        <a:defRPr sz="2133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1pPr>
      <a:lvl2pPr marL="464469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2pPr>
      <a:lvl3pPr marL="928939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3pPr>
      <a:lvl4pPr marL="1393408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4pPr>
      <a:lvl5pPr marL="1857878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5pPr>
      <a:lvl6pPr marL="2322347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6pPr>
      <a:lvl7pPr marL="2786817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7pPr>
      <a:lvl8pPr marL="3251286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8pPr>
      <a:lvl9pPr marL="3715756" algn="l" defTabSz="928939" rtl="0" eaLnBrk="1" latinLnBrk="0" hangingPunct="1">
        <a:defRPr sz="182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hyperlink" Target="https://onlinelibrary.wiley.com/doi/full/10.1002/asna.20230139" TargetMode="External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doi.org/10.1016/j.nima.2020.164676" TargetMode="External"/><Relationship Id="rId5" Type="http://schemas.openxmlformats.org/officeDocument/2006/relationships/hyperlink" Target="https://doi.org/10.1117/12.2560348" TargetMode="External"/><Relationship Id="rId4" Type="http://schemas.openxmlformats.org/officeDocument/2006/relationships/hyperlink" Target="https://doi.org/10.1117/12.262689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doi.org/10.48550/arXiv.1105.519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hyperlink" Target="https://doi.org/10.1016/j.physletb.2012.04.00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25.171802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7/12.19452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117/12.19457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3/PhysRevLett.119.131802" TargetMode="Externa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21.061803" TargetMode="External"/><Relationship Id="rId7" Type="http://schemas.openxmlformats.org/officeDocument/2006/relationships/hyperlink" Target="https://doi.org/10.1103/PhysRevX.12.011009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103/PhysRevApplied.17.044050" TargetMode="External"/><Relationship Id="rId5" Type="http://schemas.openxmlformats.org/officeDocument/2006/relationships/hyperlink" Target="https://journals.aps.org/prl/abstract/10.1103/PhysRevLett.125.171802" TargetMode="External"/><Relationship Id="rId4" Type="http://schemas.openxmlformats.org/officeDocument/2006/relationships/hyperlink" Target="https://journals.aps.org/prl/abstract/10.1103/PhysRevLett.122.16180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opscience.iop.org/article/10.1088/1748-0221/10/08/P0801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17/12.672393" TargetMode="External"/><Relationship Id="rId2" Type="http://schemas.openxmlformats.org/officeDocument/2006/relationships/hyperlink" Target="https://doi.org/10.1109/TED.2009.203063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psil.com/media/142192/pfz_product_note_september2014.pdf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tiff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abstract/document/1185186" TargetMode="External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i.org/10.48550/arXiv.2308.09822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Relationship Id="rId9" Type="http://schemas.openxmlformats.org/officeDocument/2006/relationships/image" Target="../media/image7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674659-9426-428B-BC96-F5D891B95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548" y="990285"/>
            <a:ext cx="7916736" cy="5934116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9A5A34B-E285-494E-AFC5-5F921D4CB5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7789" y="2539697"/>
            <a:ext cx="6929717" cy="1717055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pPr algn="ctr"/>
            <a:r>
              <a:rPr lang="en-US" sz="3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Single-electron counting, fully </a:t>
            </a:r>
            <a:br>
              <a:rPr lang="en-US" sz="3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depleted charge-coupled devices for </a:t>
            </a:r>
            <a:br>
              <a:rPr lang="en-US" sz="3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 detection</a:t>
            </a:r>
            <a:endParaRPr lang="en-US" sz="320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88B892-099E-4C82-847D-D319791DBD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5919" y="4344473"/>
            <a:ext cx="5676460" cy="1390475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Steve Holland</a:t>
            </a:r>
          </a:p>
          <a:p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Lawrence Berkeley National Laboratory</a:t>
            </a:r>
          </a:p>
          <a:p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 7</a:t>
            </a:r>
            <a:r>
              <a:rPr lang="en-US" sz="2438" b="0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120615-F7D4-45C4-986B-757477C4FE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00" t="30392" b="25164"/>
          <a:stretch/>
        </p:blipFill>
        <p:spPr>
          <a:xfrm>
            <a:off x="3594850" y="96166"/>
            <a:ext cx="2913526" cy="72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616034"/>
      </p:ext>
    </p:extLst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ross_section2"/>
          <p:cNvPicPr>
            <a:picLocks noChangeAspect="1" noChangeArrowheads="1"/>
          </p:cNvPicPr>
          <p:nvPr/>
        </p:nvPicPr>
        <p:blipFill>
          <a:blip r:embed="rId2" cstate="print"/>
          <a:srcRect l="5243"/>
          <a:stretch>
            <a:fillRect/>
          </a:stretch>
        </p:blipFill>
        <p:spPr bwMode="auto">
          <a:xfrm>
            <a:off x="170946" y="1025676"/>
            <a:ext cx="3776940" cy="5863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595987" y="5364084"/>
            <a:ext cx="1970748" cy="3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25" b="0" dirty="0">
                <a:solidFill>
                  <a:schemeClr val="tx1"/>
                </a:solidFill>
              </a:rPr>
              <a:t>MEDICI simulations</a:t>
            </a:r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H="1">
            <a:off x="1238552" y="5825067"/>
            <a:ext cx="3251200" cy="154819"/>
          </a:xfrm>
          <a:prstGeom prst="line">
            <a:avLst/>
          </a:prstGeom>
          <a:noFill/>
          <a:ln w="158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25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551035" y="5578325"/>
            <a:ext cx="4426212" cy="13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Potential minimum (collecting phase)</a:t>
            </a:r>
          </a:p>
          <a:p>
            <a:pPr>
              <a:buFont typeface="Arial" pitchFamily="34" charset="0"/>
              <a:buChar char="•"/>
            </a:pPr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Relatively insensitive to Vsub</a:t>
            </a:r>
          </a:p>
          <a:p>
            <a:pPr>
              <a:buFont typeface="Arial" pitchFamily="34" charset="0"/>
              <a:buChar char="•"/>
            </a:pPr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Capacitor voltage divider effect</a:t>
            </a:r>
          </a:p>
          <a:p>
            <a:pPr>
              <a:buFont typeface="Arial" pitchFamily="34" charset="0"/>
              <a:buChar char="•"/>
            </a:pPr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Wide range of V</a:t>
            </a:r>
            <a:r>
              <a:rPr lang="en-US" sz="2032" b="0" baseline="-25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sub</a:t>
            </a:r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possible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5805714" y="2573867"/>
            <a:ext cx="1102785" cy="3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25" b="0" i="1" dirty="0">
                <a:solidFill>
                  <a:schemeClr val="tx1"/>
                </a:solidFill>
              </a:rPr>
              <a:t>V</a:t>
            </a:r>
            <a:r>
              <a:rPr lang="en-US" sz="1625" b="0" baseline="-25000" dirty="0">
                <a:solidFill>
                  <a:schemeClr val="tx1"/>
                </a:solidFill>
              </a:rPr>
              <a:t>sub</a:t>
            </a:r>
            <a:r>
              <a:rPr lang="en-US" sz="1625" b="0" dirty="0">
                <a:solidFill>
                  <a:schemeClr val="tx1"/>
                </a:solidFill>
              </a:rPr>
              <a:t> = 80V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818362" y="2883505"/>
            <a:ext cx="1102785" cy="34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25" b="0" i="1" dirty="0"/>
              <a:t>V</a:t>
            </a:r>
            <a:r>
              <a:rPr lang="en-US" sz="1625" b="0" baseline="-25000" dirty="0"/>
              <a:t>sub</a:t>
            </a:r>
            <a:r>
              <a:rPr lang="en-US" sz="1625" b="0" dirty="0"/>
              <a:t> = 30V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4567162" y="4354286"/>
            <a:ext cx="0" cy="1238552"/>
          </a:xfrm>
          <a:prstGeom prst="line">
            <a:avLst/>
          </a:prstGeom>
          <a:noFill/>
          <a:ln w="15875">
            <a:solidFill>
              <a:srgbClr val="3333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625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33435" y="1335315"/>
            <a:ext cx="6165346" cy="421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27857" y="316710"/>
            <a:ext cx="7430696" cy="594490"/>
          </a:xfrm>
          <a:prstGeom prst="rect">
            <a:avLst/>
          </a:prstGeom>
        </p:spPr>
        <p:txBody>
          <a:bodyPr/>
          <a:lstStyle/>
          <a:p>
            <a:pPr defTabSz="982160">
              <a:lnSpc>
                <a:spcPct val="85000"/>
              </a:lnSpc>
              <a:defRPr/>
            </a:pPr>
            <a:r>
              <a:rPr lang="en-US" sz="2845" kern="0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Fully depleted CCDs / 2D simulations</a:t>
            </a:r>
            <a:endParaRPr lang="en-US" sz="2743" kern="0" dirty="0">
              <a:solidFill>
                <a:schemeClr val="accent2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964859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63A184C2-AB64-4666-A492-997B36AEFFD1}"/>
              </a:ext>
            </a:extLst>
          </p:cNvPr>
          <p:cNvSpPr/>
          <p:nvPr/>
        </p:nvSpPr>
        <p:spPr bwMode="auto">
          <a:xfrm>
            <a:off x="172517" y="-2641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5C5A6B-82DF-498E-BE05-9BBA0163B0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41" y="750963"/>
            <a:ext cx="4473399" cy="3444519"/>
          </a:xfrm>
          <a:prstGeom prst="rect">
            <a:avLst/>
          </a:prstGeom>
        </p:spPr>
      </p:pic>
      <p:sp>
        <p:nvSpPr>
          <p:cNvPr id="15" name="Rectangle 3">
            <a:extLst>
              <a:ext uri="{FF2B5EF4-FFF2-40B4-BE49-F238E27FC236}">
                <a16:creationId xmlns:a16="http://schemas.microsoft.com/office/drawing/2014/main" id="{40C44B33-1273-4B15-AD95-89518559E3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97" y="259173"/>
            <a:ext cx="9198654" cy="5835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Fully depleted CCDs in space applications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77CDD5-0630-4E09-BDC3-A9A7863D67EF}"/>
              </a:ext>
            </a:extLst>
          </p:cNvPr>
          <p:cNvSpPr txBox="1"/>
          <p:nvPr/>
        </p:nvSpPr>
        <p:spPr>
          <a:xfrm>
            <a:off x="143126" y="4195482"/>
            <a:ext cx="443268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Transiting Exoplanet Survey Satellite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Launch date April 18, 2018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x 4096 x 4096 (15 um)</a:t>
            </a:r>
            <a:r>
              <a:rPr lang="en-US" sz="2000" b="0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pixels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um thick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Fabrication at MIT Lincoln Laboratory</a:t>
            </a:r>
          </a:p>
          <a:p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66D09E-3EB5-44D8-87B9-5A89ED8F8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391" y="750962"/>
            <a:ext cx="4849020" cy="33774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DC2ABDB-798D-4758-B78B-D51A06AFEE4F}"/>
              </a:ext>
            </a:extLst>
          </p:cNvPr>
          <p:cNvSpPr txBox="1"/>
          <p:nvPr/>
        </p:nvSpPr>
        <p:spPr>
          <a:xfrm>
            <a:off x="4628540" y="4119495"/>
            <a:ext cx="461881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Xtend</a:t>
            </a:r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soft x-ray imaging telescope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XRISM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Launch date Sept 6, 2023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4 x 1028 x 1028 (24 um)</a:t>
            </a:r>
            <a:r>
              <a:rPr lang="en-US" sz="2000" b="0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pixels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um thick</a:t>
            </a:r>
          </a:p>
          <a:p>
            <a:pPr algn="ctr"/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Fabrication at Hamamatsu Corp</a:t>
            </a:r>
          </a:p>
          <a:p>
            <a:endParaRPr lang="en-US" sz="20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6102A6-B712-4C1B-AA7C-D9CED687FE74}"/>
              </a:ext>
            </a:extLst>
          </p:cNvPr>
          <p:cNvSpPr txBox="1"/>
          <p:nvPr/>
        </p:nvSpPr>
        <p:spPr>
          <a:xfrm>
            <a:off x="5441888" y="6060568"/>
            <a:ext cx="3706673" cy="760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https://doi.org/10.1117/12.2626894</a:t>
            </a:r>
            <a:endParaRPr lang="en-US" sz="1422" b="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22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https://doi.org/10.1117/12.2560348</a:t>
            </a:r>
            <a:endParaRPr lang="en-US" sz="1422" b="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2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https://doi.org/10.1016/j.nima.2020.164676</a:t>
            </a:r>
            <a:endParaRPr lang="en-US" sz="1422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FC80C4-D75A-43D9-8C35-386243DE2177}"/>
              </a:ext>
            </a:extLst>
          </p:cNvPr>
          <p:cNvSpPr txBox="1"/>
          <p:nvPr/>
        </p:nvSpPr>
        <p:spPr>
          <a:xfrm>
            <a:off x="833716" y="6060568"/>
            <a:ext cx="3246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https://doi.org/10.1002/asna.20230139</a:t>
            </a:r>
            <a:endParaRPr lang="en-US" sz="1400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515954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96692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565096"/>
            <a:ext cx="8995734" cy="593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Proposed by Juan Estrada et al of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FermiLab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(2008)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https://doi.org/10.48550/arXiv.1105.5191 </a:t>
            </a:r>
            <a:endParaRPr lang="en-US" sz="2032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Low noise / improves low-energy detection threshold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829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Si bandgap ~ 1.1 eV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Thick CCDs for larger mass/CCD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Expected dark-matter particle interactions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Nuclear recoil (silicon nucleus)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Scattering off electrons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8C99A1-BC00-4E45-9A9D-0F10221ECD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827"/>
          <a:stretch/>
        </p:blipFill>
        <p:spPr>
          <a:xfrm>
            <a:off x="659740" y="4550090"/>
            <a:ext cx="4351882" cy="2121932"/>
          </a:xfrm>
          <a:prstGeom prst="rect">
            <a:avLst/>
          </a:prstGeom>
        </p:spPr>
      </p:pic>
      <p:grpSp>
        <p:nvGrpSpPr>
          <p:cNvPr id="6" name="Google Shape;96;p17">
            <a:extLst>
              <a:ext uri="{FF2B5EF4-FFF2-40B4-BE49-F238E27FC236}">
                <a16:creationId xmlns:a16="http://schemas.microsoft.com/office/drawing/2014/main" id="{AB979E44-E91C-4E88-BE19-C8488E8C0184}"/>
              </a:ext>
            </a:extLst>
          </p:cNvPr>
          <p:cNvGrpSpPr>
            <a:grpSpLocks noChangeAspect="1"/>
          </p:cNvGrpSpPr>
          <p:nvPr/>
        </p:nvGrpSpPr>
        <p:grpSpPr>
          <a:xfrm>
            <a:off x="5122689" y="4699246"/>
            <a:ext cx="3901440" cy="2018310"/>
            <a:chOff x="38339" y="330944"/>
            <a:chExt cx="3655470" cy="1717269"/>
          </a:xfrm>
        </p:grpSpPr>
        <p:pic>
          <p:nvPicPr>
            <p:cNvPr id="8" name="Google Shape;97;p17">
              <a:extLst>
                <a:ext uri="{FF2B5EF4-FFF2-40B4-BE49-F238E27FC236}">
                  <a16:creationId xmlns:a16="http://schemas.microsoft.com/office/drawing/2014/main" id="{3112BDB8-D62C-49D2-8821-0F46247D0C62}"/>
                </a:ext>
              </a:extLst>
            </p:cNvPr>
            <p:cNvPicPr preferRelativeResize="0"/>
            <p:nvPr/>
          </p:nvPicPr>
          <p:blipFill rotWithShape="1">
            <a:blip r:embed="rId4">
              <a:alphaModFix amt="80000"/>
            </a:blip>
            <a:srcRect l="1629" r="1386" b="2381"/>
            <a:stretch/>
          </p:blipFill>
          <p:spPr>
            <a:xfrm>
              <a:off x="38339" y="330944"/>
              <a:ext cx="3655470" cy="171726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Google Shape;98;p17">
              <a:extLst>
                <a:ext uri="{FF2B5EF4-FFF2-40B4-BE49-F238E27FC236}">
                  <a16:creationId xmlns:a16="http://schemas.microsoft.com/office/drawing/2014/main" id="{32BF7548-3248-4C66-B52A-7BE0726E6D24}"/>
                </a:ext>
              </a:extLst>
            </p:cNvPr>
            <p:cNvSpPr txBox="1"/>
            <p:nvPr/>
          </p:nvSpPr>
          <p:spPr>
            <a:xfrm>
              <a:off x="2002825" y="1691100"/>
              <a:ext cx="381900" cy="210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876" tIns="92876" rIns="92876" bIns="92876" anchor="ctr" anchorCtr="0">
              <a:noAutofit/>
            </a:bodyPr>
            <a:lstStyle/>
            <a:p>
              <a:pPr algn="ctr">
                <a:spcBef>
                  <a:spcPts val="0"/>
                </a:spcBef>
                <a:spcAft>
                  <a:spcPts val="0"/>
                </a:spcAft>
              </a:pPr>
              <a:r>
                <a:rPr lang="en" sz="1117"/>
                <a:t>Si</a:t>
              </a:r>
              <a:endParaRPr sz="1117"/>
            </a:p>
          </p:txBody>
        </p:sp>
      </p:grpSp>
    </p:spTree>
    <p:extLst>
      <p:ext uri="{BB962C8B-B14F-4D97-AF65-F5344CB8AC3E}">
        <p14:creationId xmlns:p14="http://schemas.microsoft.com/office/powerpoint/2010/main" val="2919094050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12495" y="455859"/>
            <a:ext cx="9194899" cy="64404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algn="ctr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1" algn="ctr" defTabSz="1038242">
              <a:spcBef>
                <a:spcPct val="20000"/>
              </a:spcBef>
              <a:buSzPct val="100000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38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underground engineering run / one 4 </a:t>
            </a:r>
            <a:r>
              <a:rPr lang="en-US" sz="2438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Mpixel</a:t>
            </a: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38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DECam</a:t>
            </a: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CCD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https://doi.org/10.1016/j.physletb.2012.04.006</a:t>
            </a:r>
            <a:endParaRPr lang="en-US" sz="1625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82109" lvl="3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e- noise (2012)         now deep sub-electron (Skipper CCDs)</a:t>
            </a:r>
          </a:p>
          <a:p>
            <a:pPr marL="1782109" lvl="3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um thick (2012)          now 650-725 um (all fully depleted)</a:t>
            </a:r>
          </a:p>
          <a:p>
            <a:pPr marL="1782109" lvl="3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current orders of magnitude less than astronomy CCDs</a:t>
            </a:r>
          </a:p>
          <a:p>
            <a:pPr marL="1782109" lvl="3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processing at foundry</a:t>
            </a:r>
          </a:p>
          <a:p>
            <a:pPr marL="2239309" lvl="4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5 – 6 um backside P layer from the gettering process</a:t>
            </a:r>
          </a:p>
          <a:p>
            <a:pPr marL="1324909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SENSEI / DAMIC-M / OSCURA are 0.1/1/10 kg scale </a:t>
            </a:r>
          </a:p>
          <a:p>
            <a:pPr marL="1324909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AE70249B-933F-42CD-B675-02E084454668}"/>
              </a:ext>
            </a:extLst>
          </p:cNvPr>
          <p:cNvSpPr/>
          <p:nvPr/>
        </p:nvSpPr>
        <p:spPr bwMode="auto">
          <a:xfrm>
            <a:off x="4567030" y="5166814"/>
            <a:ext cx="476446" cy="2099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D48B24C-4BDB-4A0F-A298-C4231CEA4420}"/>
              </a:ext>
            </a:extLst>
          </p:cNvPr>
          <p:cNvSpPr/>
          <p:nvPr/>
        </p:nvSpPr>
        <p:spPr bwMode="auto">
          <a:xfrm>
            <a:off x="4236741" y="4803150"/>
            <a:ext cx="476446" cy="20995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DD6F9A-2A8D-4E37-8318-46B8C9BC38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851" y="1828601"/>
            <a:ext cx="4583942" cy="279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265520"/>
      </p:ext>
    </p:extLst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LBNL Dark Matter CCD development</a:t>
            </a:r>
          </a:p>
        </p:txBody>
      </p:sp>
      <p:sp>
        <p:nvSpPr>
          <p:cNvPr id="21" name="Google Shape;188;p22">
            <a:extLst>
              <a:ext uri="{FF2B5EF4-FFF2-40B4-BE49-F238E27FC236}">
                <a16:creationId xmlns:a16="http://schemas.microsoft.com/office/drawing/2014/main" id="{234C3C0A-1AC2-49B0-A6A3-37D83AC1AAEC}"/>
              </a:ext>
            </a:extLst>
          </p:cNvPr>
          <p:cNvSpPr txBox="1"/>
          <p:nvPr/>
        </p:nvSpPr>
        <p:spPr>
          <a:xfrm>
            <a:off x="187890" y="4384667"/>
            <a:ext cx="3795387" cy="2773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876" tIns="92876" rIns="92876" bIns="92876" anchor="t" anchorCtr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SENSEI@SNOLAB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2 km underground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100 g scale </a:t>
            </a:r>
            <a:r>
              <a:rPr lang="en-US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experiment</a:t>
            </a:r>
            <a:endParaRPr lang="en" sz="1829" b="0" kern="0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1 lot of 25 wafers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Full fabrication at DALSA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6k x 1k / (15 </a:t>
            </a:r>
            <a:r>
              <a:rPr lang="en-US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um)</a:t>
            </a:r>
            <a:r>
              <a:rPr lang="en-US" sz="1829" b="0" kern="0" baseline="3000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2</a:t>
            </a:r>
            <a:r>
              <a:rPr lang="en-US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 / </a:t>
            </a:r>
            <a:r>
              <a:rPr lang="en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650 </a:t>
            </a:r>
            <a:r>
              <a:rPr lang="en-US" sz="1829" b="0" kern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um thick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endParaRPr lang="en-US" sz="1829" b="0" kern="0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000" b="0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science run was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9/2022 – 4/2023</a:t>
            </a:r>
            <a:endParaRPr lang="en-US" sz="1829" b="0" kern="0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68DA962-0135-4D02-BB96-700F80DD2C1B}"/>
              </a:ext>
            </a:extLst>
          </p:cNvPr>
          <p:cNvGrpSpPr/>
          <p:nvPr/>
        </p:nvGrpSpPr>
        <p:grpSpPr>
          <a:xfrm>
            <a:off x="1705575" y="1070346"/>
            <a:ext cx="2911677" cy="3242233"/>
            <a:chOff x="898994" y="1203499"/>
            <a:chExt cx="2866182" cy="3191573"/>
          </a:xfrm>
        </p:grpSpPr>
        <p:pic>
          <p:nvPicPr>
            <p:cNvPr id="26" name="Google Shape;264;p27">
              <a:extLst>
                <a:ext uri="{FF2B5EF4-FFF2-40B4-BE49-F238E27FC236}">
                  <a16:creationId xmlns:a16="http://schemas.microsoft.com/office/drawing/2014/main" id="{197964FA-DC86-4A6C-9755-D99D8C6B0100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2">
              <a:alphaModFix/>
            </a:blip>
            <a:srcRect l="23756" r="16265"/>
            <a:stretch/>
          </p:blipFill>
          <p:spPr>
            <a:xfrm>
              <a:off x="898994" y="1203499"/>
              <a:ext cx="2866182" cy="31915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Google Shape;266;p27">
              <a:extLst>
                <a:ext uri="{FF2B5EF4-FFF2-40B4-BE49-F238E27FC236}">
                  <a16:creationId xmlns:a16="http://schemas.microsoft.com/office/drawing/2014/main" id="{0C262EDF-A707-45DF-A607-AE35CCFF733C}"/>
                </a:ext>
              </a:extLst>
            </p:cNvPr>
            <p:cNvSpPr txBox="1"/>
            <p:nvPr/>
          </p:nvSpPr>
          <p:spPr>
            <a:xfrm>
              <a:off x="898994" y="4022697"/>
              <a:ext cx="18696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876" tIns="92876" rIns="92876" bIns="92876" anchor="t" anchorCtr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"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rPr>
                <a:t>Copper cryostat</a:t>
              </a:r>
              <a:endParaRPr sz="1219" dirty="0">
                <a:highlight>
                  <a:schemeClr val="lt1"/>
                </a:highlight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FE525D9-CAD8-4244-8916-0B8228A57659}"/>
              </a:ext>
            </a:extLst>
          </p:cNvPr>
          <p:cNvGrpSpPr/>
          <p:nvPr/>
        </p:nvGrpSpPr>
        <p:grpSpPr>
          <a:xfrm>
            <a:off x="5136350" y="1115073"/>
            <a:ext cx="2804321" cy="3197506"/>
            <a:chOff x="4341502" y="1244452"/>
            <a:chExt cx="2760503" cy="3147545"/>
          </a:xfrm>
        </p:grpSpPr>
        <p:pic>
          <p:nvPicPr>
            <p:cNvPr id="25" name="Google Shape;261;p27">
              <a:extLst>
                <a:ext uri="{FF2B5EF4-FFF2-40B4-BE49-F238E27FC236}">
                  <a16:creationId xmlns:a16="http://schemas.microsoft.com/office/drawing/2014/main" id="{7EA13ADB-C55B-40CF-9127-525AC5819BD9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2927" t="286" r="3237" b="850"/>
            <a:stretch/>
          </p:blipFill>
          <p:spPr>
            <a:xfrm>
              <a:off x="4341502" y="1244452"/>
              <a:ext cx="2760503" cy="31475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267;p27">
              <a:extLst>
                <a:ext uri="{FF2B5EF4-FFF2-40B4-BE49-F238E27FC236}">
                  <a16:creationId xmlns:a16="http://schemas.microsoft.com/office/drawing/2014/main" id="{676A8897-DF02-4658-AE5B-9B1AFAAD9D91}"/>
                </a:ext>
              </a:extLst>
            </p:cNvPr>
            <p:cNvSpPr txBox="1"/>
            <p:nvPr/>
          </p:nvSpPr>
          <p:spPr>
            <a:xfrm>
              <a:off x="4341502" y="3992619"/>
              <a:ext cx="16002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2876" tIns="92876" rIns="92876" bIns="92876" anchor="t" anchorCtr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</a:pPr>
              <a:r>
                <a:rPr lang="en"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rPr>
                <a:t>Lead shield</a:t>
              </a:r>
              <a:endParaRPr sz="1219" dirty="0">
                <a:highlight>
                  <a:schemeClr val="lt1"/>
                </a:highlight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6980A121-AAC0-4119-8EED-C5E852CBF7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469" y="4437421"/>
            <a:ext cx="3839799" cy="258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79730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D420A70-EEDC-45D9-A361-F2381A37A1F0}"/>
              </a:ext>
            </a:extLst>
          </p:cNvPr>
          <p:cNvGraphicFramePr>
            <a:graphicFrameLocks noGrp="1"/>
          </p:cNvGraphicFramePr>
          <p:nvPr/>
        </p:nvGraphicFramePr>
        <p:xfrm>
          <a:off x="634991" y="1144066"/>
          <a:ext cx="8483619" cy="4905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7873">
                  <a:extLst>
                    <a:ext uri="{9D8B030D-6E8A-4147-A177-3AD203B41FA5}">
                      <a16:colId xmlns:a16="http://schemas.microsoft.com/office/drawing/2014/main" val="3832602222"/>
                    </a:ext>
                  </a:extLst>
                </a:gridCol>
                <a:gridCol w="2827873">
                  <a:extLst>
                    <a:ext uri="{9D8B030D-6E8A-4147-A177-3AD203B41FA5}">
                      <a16:colId xmlns:a16="http://schemas.microsoft.com/office/drawing/2014/main" val="2478761065"/>
                    </a:ext>
                  </a:extLst>
                </a:gridCol>
                <a:gridCol w="2827873">
                  <a:extLst>
                    <a:ext uri="{9D8B030D-6E8A-4147-A177-3AD203B41FA5}">
                      <a16:colId xmlns:a16="http://schemas.microsoft.com/office/drawing/2014/main" val="3419501890"/>
                    </a:ext>
                  </a:extLst>
                </a:gridCol>
              </a:tblGrid>
              <a:tr h="7680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9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Parameter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SENSEI</a:t>
                      </a:r>
                      <a:r>
                        <a:rPr lang="en-US" sz="19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1384385581"/>
                  </a:ext>
                </a:extLst>
              </a:tr>
              <a:tr h="942461">
                <a:tc>
                  <a:txBody>
                    <a:bodyPr/>
                    <a:lstStyle/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CCD format</a:t>
                      </a:r>
                    </a:p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Thickness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4k x 4k (15 um)</a:t>
                      </a:r>
                      <a:r>
                        <a:rPr lang="en-US" sz="19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250 um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6k x 1k (15 um)</a:t>
                      </a:r>
                      <a:r>
                        <a:rPr lang="en-US" sz="19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 um</a:t>
                      </a:r>
                      <a:endParaRPr lang="en-US" sz="19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US" sz="1900" baseline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2089826044"/>
                  </a:ext>
                </a:extLst>
              </a:tr>
              <a:tr h="768024">
                <a:tc>
                  <a:txBody>
                    <a:bodyPr/>
                    <a:lstStyle/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 noise</a:t>
                      </a:r>
                    </a:p>
                    <a:p>
                      <a:endParaRPr lang="en-US" sz="19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 – 3.0 e- rms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 e- rms</a:t>
                      </a:r>
                    </a:p>
                    <a:p>
                      <a:pPr algn="ctr"/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 note 1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970756901"/>
                  </a:ext>
                </a:extLst>
              </a:tr>
              <a:tr h="871502">
                <a:tc>
                  <a:txBody>
                    <a:bodyPr/>
                    <a:lstStyle/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Dark current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 e-/pixel-hour</a:t>
                      </a:r>
                    </a:p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(133K)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 1.6 x 10</a:t>
                      </a:r>
                      <a:r>
                        <a:rPr lang="en-US" sz="19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</a:t>
                      </a:r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e/pix-day</a:t>
                      </a:r>
                      <a:endParaRPr lang="en-US" sz="19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(135K)</a:t>
                      </a:r>
                    </a:p>
                    <a:p>
                      <a:pPr algn="ctr"/>
                      <a:r>
                        <a:rPr lang="en-US" sz="14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See note 2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3007920660"/>
                  </a:ext>
                </a:extLst>
              </a:tr>
              <a:tr h="768024">
                <a:tc>
                  <a:txBody>
                    <a:bodyPr/>
                    <a:lstStyle/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Exposure time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minutes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hours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438141898"/>
                  </a:ext>
                </a:extLst>
              </a:tr>
              <a:tr h="768024">
                <a:tc>
                  <a:txBody>
                    <a:bodyPr/>
                    <a:lstStyle/>
                    <a:p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Readout time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minute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7.7 hours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418404719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D02AEA3C-BCFE-41AC-B968-29752D0AF4CA}"/>
              </a:ext>
            </a:extLst>
          </p:cNvPr>
          <p:cNvGrpSpPr/>
          <p:nvPr/>
        </p:nvGrpSpPr>
        <p:grpSpPr>
          <a:xfrm>
            <a:off x="6213493" y="5988994"/>
            <a:ext cx="3141897" cy="819630"/>
            <a:chOff x="5883326" y="5047129"/>
            <a:chExt cx="3092805" cy="8068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E2E1A12-7116-4908-AB9C-01D72AD75C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2532"/>
            <a:stretch/>
          </p:blipFill>
          <p:spPr>
            <a:xfrm>
              <a:off x="6026955" y="5086677"/>
              <a:ext cx="2949176" cy="76727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816DB9-D105-434F-B4C8-756F1645538F}"/>
                </a:ext>
              </a:extLst>
            </p:cNvPr>
            <p:cNvSpPr txBox="1"/>
            <p:nvPr/>
          </p:nvSpPr>
          <p:spPr>
            <a:xfrm>
              <a:off x="5883326" y="5047129"/>
              <a:ext cx="285656" cy="311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22" b="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8CFB5D6C-847B-473A-A2F6-FE52C4955495}"/>
              </a:ext>
            </a:extLst>
          </p:cNvPr>
          <p:cNvSpPr txBox="1">
            <a:spLocks/>
          </p:cNvSpPr>
          <p:nvPr/>
        </p:nvSpPr>
        <p:spPr>
          <a:xfrm>
            <a:off x="2244876" y="292086"/>
            <a:ext cx="7508725" cy="851505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3251" kern="0" dirty="0">
                <a:latin typeface="Arial" pitchFamily="34" charset="0"/>
                <a:cs typeface="Arial" pitchFamily="34" charset="0"/>
              </a:rPr>
              <a:t>DESI (astronomy) vs SENSEI (DM)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CBEC31-3676-462B-A97F-730ABC21C9EA}"/>
              </a:ext>
            </a:extLst>
          </p:cNvPr>
          <p:cNvSpPr txBox="1"/>
          <p:nvPr/>
        </p:nvSpPr>
        <p:spPr>
          <a:xfrm>
            <a:off x="182136" y="6101303"/>
            <a:ext cx="5484194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1:  	Skipper CCD with 300 samples / pixel</a:t>
            </a:r>
          </a:p>
          <a:p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2:  	Cold Cu, some shielding / 100 m underground</a:t>
            </a:r>
          </a:p>
          <a:p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Number quoted is the single-electron event rate</a:t>
            </a:r>
          </a:p>
          <a:p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" sz="1625" b="0" u="sng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125.171802</a:t>
            </a:r>
            <a:endParaRPr lang="en-US" sz="1625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251688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4875" y="225533"/>
            <a:ext cx="7370918" cy="714550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Skipper CCD operation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1990" y="4674244"/>
            <a:ext cx="8746975" cy="1979561"/>
          </a:xfrm>
        </p:spPr>
        <p:txBody>
          <a:bodyPr/>
          <a:lstStyle/>
          <a:p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Multiple, nondestructive reads of the charge (floating-gate)</a:t>
            </a:r>
          </a:p>
          <a:p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Noise ∝ Inverse square root of the number of samples</a:t>
            </a:r>
          </a:p>
          <a:p>
            <a:pPr lvl="1"/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1990 results</a:t>
            </a:r>
          </a:p>
          <a:p>
            <a:pPr lvl="2"/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0.5 e- noise but no improvement after 256 samples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7B63B55-74DF-4D70-98D8-21987382B29C}"/>
              </a:ext>
            </a:extLst>
          </p:cNvPr>
          <p:cNvGrpSpPr>
            <a:grpSpLocks noChangeAspect="1"/>
          </p:cNvGrpSpPr>
          <p:nvPr/>
        </p:nvGrpSpPr>
        <p:grpSpPr>
          <a:xfrm>
            <a:off x="3194452" y="1039991"/>
            <a:ext cx="6065699" cy="3528310"/>
            <a:chOff x="923365" y="1260186"/>
            <a:chExt cx="4619434" cy="2687043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 rotWithShape="1">
            <a:blip r:embed="rId2"/>
            <a:srcRect t="95476" r="29187" b="769"/>
            <a:stretch/>
          </p:blipFill>
          <p:spPr bwMode="auto">
            <a:xfrm>
              <a:off x="1204346" y="3738282"/>
              <a:ext cx="3790772" cy="208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">
              <a:extLst>
                <a:ext uri="{FF2B5EF4-FFF2-40B4-BE49-F238E27FC236}">
                  <a16:creationId xmlns:a16="http://schemas.microsoft.com/office/drawing/2014/main" id="{ABECDF4F-029B-4C91-87FA-6E1F36278F1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/>
            <a:srcRect l="13708" b="56905"/>
            <a:stretch/>
          </p:blipFill>
          <p:spPr bwMode="auto">
            <a:xfrm>
              <a:off x="923365" y="1260186"/>
              <a:ext cx="4619434" cy="2397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5D70C83-8684-3E09-EF57-950D9044E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408" y="919980"/>
            <a:ext cx="4023360" cy="23859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Invented by Jim </a:t>
            </a:r>
            <a:r>
              <a:rPr lang="en-US" sz="24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Janesick</a:t>
            </a: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U.S. patent 5250824 (1993)</a:t>
            </a: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Based on the floating-gate amplifier (1970’s)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1C71DF-165A-E652-55F5-BCE6DB7BAEC4}"/>
              </a:ext>
            </a:extLst>
          </p:cNvPr>
          <p:cNvSpPr txBox="1"/>
          <p:nvPr/>
        </p:nvSpPr>
        <p:spPr>
          <a:xfrm>
            <a:off x="448248" y="3056762"/>
            <a:ext cx="282587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https://doi.org/10.1117/12.19452</a:t>
            </a:r>
            <a:endParaRPr lang="en-US" sz="1422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E8E92E-E1AE-3EAF-778C-951F2C7C3476}"/>
              </a:ext>
            </a:extLst>
          </p:cNvPr>
          <p:cNvSpPr txBox="1"/>
          <p:nvPr/>
        </p:nvSpPr>
        <p:spPr>
          <a:xfrm>
            <a:off x="438726" y="3520995"/>
            <a:ext cx="282587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https://doi.org/10.1117/12.19457</a:t>
            </a:r>
            <a:endParaRPr lang="en-US" sz="1422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335928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Floating-gate amplifier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D7E088B-7FBC-42A9-9607-B44B756C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996" y="782975"/>
            <a:ext cx="9046381" cy="10167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LBNL implementation (floating-gate amplifier)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F18845-5200-4121-A050-92069DE72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611" y="1954590"/>
            <a:ext cx="7734972" cy="464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048008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1754" y="1954025"/>
            <a:ext cx="4359107" cy="4220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-58056"/>
            <a:ext cx="7508725" cy="851505"/>
          </a:xfrm>
        </p:spPr>
        <p:txBody>
          <a:bodyPr/>
          <a:lstStyle/>
          <a:p>
            <a:r>
              <a:rPr lang="en-US" sz="2845" dirty="0">
                <a:latin typeface="Arial" pitchFamily="34" charset="0"/>
                <a:cs typeface="Arial" pitchFamily="34" charset="0"/>
              </a:rPr>
              <a:t>Version 2 Skipper CCD tested at </a:t>
            </a:r>
            <a:r>
              <a:rPr lang="en-US" sz="2845" dirty="0" err="1">
                <a:latin typeface="Arial" pitchFamily="34" charset="0"/>
                <a:cs typeface="Arial" pitchFamily="34" charset="0"/>
              </a:rPr>
              <a:t>FermiLab</a:t>
            </a:r>
            <a:endParaRPr lang="en-US" sz="2845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267971" y="962728"/>
            <a:ext cx="9485630" cy="4785005"/>
          </a:xfrm>
          <a:prstGeom prst="rect">
            <a:avLst/>
          </a:prstGeom>
        </p:spPr>
        <p:txBody>
          <a:bodyPr/>
          <a:lstStyle/>
          <a:p>
            <a:pPr marL="367705" indent="-367705" defTabSz="982160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45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version (LDRD 2013)</a:t>
            </a:r>
          </a:p>
          <a:p>
            <a:pPr marL="832174" lvl="1" indent="-367705" defTabSz="982160">
              <a:spcBef>
                <a:spcPct val="20000"/>
              </a:spcBef>
              <a:buSzPct val="100000"/>
              <a:buFontTx/>
              <a:buChar char="•"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0.068 e</a:t>
            </a:r>
            <a:r>
              <a:rPr lang="en-US" sz="2845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after 4k samples (2017)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429" y="2028069"/>
            <a:ext cx="3608580" cy="3672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349" y="5788921"/>
            <a:ext cx="4394721" cy="1400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18983F9-BE38-41CF-94C4-1A90C2ADC09F}"/>
              </a:ext>
            </a:extLst>
          </p:cNvPr>
          <p:cNvGrpSpPr/>
          <p:nvPr/>
        </p:nvGrpSpPr>
        <p:grpSpPr>
          <a:xfrm>
            <a:off x="4268159" y="5879025"/>
            <a:ext cx="3922454" cy="1277805"/>
            <a:chOff x="4120784" y="5942925"/>
            <a:chExt cx="3861166" cy="1257839"/>
          </a:xfrm>
        </p:grpSpPr>
        <p:pic>
          <p:nvPicPr>
            <p:cNvPr id="15" name="Picture 14" descr="ldrd2015.png">
              <a:extLst>
                <a:ext uri="{FF2B5EF4-FFF2-40B4-BE49-F238E27FC236}">
                  <a16:creationId xmlns:a16="http://schemas.microsoft.com/office/drawing/2014/main" id="{466CB9B8-AAA7-44E5-8D2F-C3E2D0B90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6672" r="2224"/>
            <a:stretch>
              <a:fillRect/>
            </a:stretch>
          </p:blipFill>
          <p:spPr>
            <a:xfrm>
              <a:off x="6695883" y="5942925"/>
              <a:ext cx="1286067" cy="1257839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E44F3F6-8CF4-4F9A-9422-3B0891793648}"/>
                </a:ext>
              </a:extLst>
            </p:cNvPr>
            <p:cNvSpPr txBox="1"/>
            <p:nvPr/>
          </p:nvSpPr>
          <p:spPr>
            <a:xfrm>
              <a:off x="4120784" y="6467475"/>
              <a:ext cx="2546524" cy="405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32" b="0" dirty="0">
                  <a:solidFill>
                    <a:srgbClr val="0000FF"/>
                  </a:solidFill>
                  <a:latin typeface="Arial"/>
                  <a:cs typeface="Arial"/>
                </a:rPr>
                <a:t>FG amplifier CCDs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CC03518-33A0-4665-83A4-05E4852E7AE0}"/>
                </a:ext>
              </a:extLst>
            </p:cNvPr>
            <p:cNvCxnSpPr/>
            <p:nvPr/>
          </p:nvCxnSpPr>
          <p:spPr bwMode="auto">
            <a:xfrm flipV="1">
              <a:off x="6491187" y="6600151"/>
              <a:ext cx="490638" cy="1143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6E6DF91-839D-4CBB-B8D6-75E309DB7C68}"/>
                </a:ext>
              </a:extLst>
            </p:cNvPr>
            <p:cNvCxnSpPr/>
            <p:nvPr/>
          </p:nvCxnSpPr>
          <p:spPr bwMode="auto">
            <a:xfrm flipV="1">
              <a:off x="6474467" y="6134935"/>
              <a:ext cx="1021708" cy="46521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4C1426A-E41B-4E45-A221-8091D6C80775}"/>
                </a:ext>
              </a:extLst>
            </p:cNvPr>
            <p:cNvCxnSpPr/>
            <p:nvPr/>
          </p:nvCxnSpPr>
          <p:spPr bwMode="auto">
            <a:xfrm flipV="1">
              <a:off x="6510237" y="6714451"/>
              <a:ext cx="1195488" cy="12382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FAC33C5-72FC-4ADC-87D2-6EEF23DF32CF}"/>
              </a:ext>
            </a:extLst>
          </p:cNvPr>
          <p:cNvSpPr txBox="1"/>
          <p:nvPr/>
        </p:nvSpPr>
        <p:spPr>
          <a:xfrm>
            <a:off x="3416162" y="6967278"/>
            <a:ext cx="3560959" cy="284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19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https://doi.org/10.1103/PhysRevLett.119.131802</a:t>
            </a:r>
            <a:endParaRPr lang="en-US" sz="1219" b="0" dirty="0">
              <a:solidFill>
                <a:srgbClr val="3333FF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90464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2845" dirty="0">
                <a:latin typeface="Arial" pitchFamily="34" charset="0"/>
                <a:cs typeface="Arial" pitchFamily="34" charset="0"/>
              </a:rPr>
              <a:t>Version 2 Skipper CCD tested at </a:t>
            </a:r>
            <a:r>
              <a:rPr lang="en-US" sz="2845" dirty="0" err="1">
                <a:latin typeface="Arial" pitchFamily="34" charset="0"/>
                <a:cs typeface="Arial" pitchFamily="34" charset="0"/>
              </a:rPr>
              <a:t>FermiLab</a:t>
            </a:r>
            <a:endParaRPr lang="en-US" sz="2845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267971" y="962728"/>
            <a:ext cx="9485630" cy="4785005"/>
          </a:xfrm>
          <a:prstGeom prst="rect">
            <a:avLst/>
          </a:prstGeom>
        </p:spPr>
        <p:txBody>
          <a:bodyPr/>
          <a:lstStyle/>
          <a:p>
            <a:pPr marL="367705" indent="-367705" defTabSz="982160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845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version (LDRD 2013)</a:t>
            </a:r>
          </a:p>
          <a:p>
            <a:pPr marL="832174" lvl="1" indent="-367705" defTabSz="982160">
              <a:spcBef>
                <a:spcPct val="20000"/>
              </a:spcBef>
              <a:buSzPct val="100000"/>
              <a:buFontTx/>
              <a:buChar char="•"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Low-level light charge histogram (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FermiLab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AACB4D9-CADC-4DA4-8679-02C90AA27200}"/>
              </a:ext>
            </a:extLst>
          </p:cNvPr>
          <p:cNvGrpSpPr/>
          <p:nvPr/>
        </p:nvGrpSpPr>
        <p:grpSpPr>
          <a:xfrm>
            <a:off x="5388321" y="5432781"/>
            <a:ext cx="3922454" cy="1277805"/>
            <a:chOff x="4120784" y="5942925"/>
            <a:chExt cx="3861166" cy="1257839"/>
          </a:xfrm>
        </p:grpSpPr>
        <p:pic>
          <p:nvPicPr>
            <p:cNvPr id="8" name="Picture 7" descr="ldrd2015.png"/>
            <p:cNvPicPr>
              <a:picLocks noChangeAspect="1"/>
            </p:cNvPicPr>
            <p:nvPr/>
          </p:nvPicPr>
          <p:blipFill>
            <a:blip r:embed="rId2"/>
            <a:srcRect l="6672" r="2224"/>
            <a:stretch>
              <a:fillRect/>
            </a:stretch>
          </p:blipFill>
          <p:spPr>
            <a:xfrm>
              <a:off x="6695883" y="5942925"/>
              <a:ext cx="1286067" cy="125783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120784" y="6467475"/>
              <a:ext cx="2546524" cy="405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32" b="0" dirty="0">
                  <a:solidFill>
                    <a:srgbClr val="0000FF"/>
                  </a:solidFill>
                  <a:latin typeface="Arial"/>
                  <a:cs typeface="Arial"/>
                </a:rPr>
                <a:t>FG amplifier CCDs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6491187" y="6600151"/>
              <a:ext cx="490638" cy="11430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6474467" y="6134935"/>
              <a:ext cx="1021708" cy="46521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6510237" y="6714451"/>
              <a:ext cx="1195488" cy="12382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39932BD-0FE1-404A-B6BB-AA823B9162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628" y="1995571"/>
            <a:ext cx="5155179" cy="375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48278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15296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Outline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64" y="731519"/>
            <a:ext cx="8936552" cy="42062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457200" indent="-4572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32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Fully depleted CCDs: basic concepts and applications in astronomy</a:t>
            </a:r>
          </a:p>
          <a:p>
            <a:pPr marL="457200" indent="-4572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32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32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Direct Dark Matter detection with single-counting Skipper CCDs / Multiple-amplifier sampling CCDs</a:t>
            </a:r>
          </a:p>
        </p:txBody>
      </p:sp>
      <p:pic>
        <p:nvPicPr>
          <p:cNvPr id="8" name="Picture 7" descr="A group of logos with white text&#10;&#10;Description automatically generated">
            <a:extLst>
              <a:ext uri="{FF2B5EF4-FFF2-40B4-BE49-F238E27FC236}">
                <a16:creationId xmlns:a16="http://schemas.microsoft.com/office/drawing/2014/main" id="{89A49752-1A0A-5BF7-A816-1F822C1C44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277" y="4576586"/>
            <a:ext cx="9143296" cy="21196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98162361"/>
      </p:ext>
    </p:extLst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421F5B-4B66-4D47-A4E6-8D41C1C83E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" r="643"/>
          <a:stretch/>
        </p:blipFill>
        <p:spPr>
          <a:xfrm>
            <a:off x="17927" y="675739"/>
            <a:ext cx="9735673" cy="56056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1AD6F-8E48-46F5-B36A-F9BB73B0699C}"/>
              </a:ext>
            </a:extLst>
          </p:cNvPr>
          <p:cNvSpPr txBox="1"/>
          <p:nvPr/>
        </p:nvSpPr>
        <p:spPr>
          <a:xfrm>
            <a:off x="1174376" y="6400800"/>
            <a:ext cx="4280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and animation from </a:t>
            </a:r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  <a:endParaRPr lang="en-US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073427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99735"/>
            <a:ext cx="9753600" cy="474444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3"/>
          <p:cNvSpPr txBox="1"/>
          <p:nvPr/>
        </p:nvSpPr>
        <p:spPr>
          <a:xfrm>
            <a:off x="7362107" y="5911821"/>
            <a:ext cx="1846400" cy="3865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7520" tIns="97520" rIns="97520" bIns="9752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419" sz="1173" dirty="0">
                <a:latin typeface="Montserrat SemiBold"/>
                <a:ea typeface="Montserrat SemiBold"/>
                <a:cs typeface="Montserrat SemiBold"/>
                <a:sym typeface="Montserrat SemiBold"/>
              </a:rPr>
              <a:t>                         [e-]</a:t>
            </a:r>
            <a:endParaRPr sz="1173" dirty="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8" name="Google Shape;128;p13"/>
          <p:cNvSpPr txBox="1"/>
          <p:nvPr/>
        </p:nvSpPr>
        <p:spPr>
          <a:xfrm>
            <a:off x="1778854" y="5926880"/>
            <a:ext cx="2432320" cy="3865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7520" tIns="97520" rIns="97520" bIns="9752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s-419" sz="1173" dirty="0">
                <a:latin typeface="Montserrat SemiBold"/>
                <a:ea typeface="Montserrat SemiBold"/>
                <a:cs typeface="Montserrat SemiBold"/>
                <a:sym typeface="Montserrat SemiBold"/>
              </a:rPr>
              <a:t> x [pixel]</a:t>
            </a:r>
            <a:endParaRPr sz="1173" dirty="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29" name="Google Shape;129;p13"/>
          <p:cNvSpPr txBox="1"/>
          <p:nvPr/>
        </p:nvSpPr>
        <p:spPr>
          <a:xfrm rot="-5400000">
            <a:off x="-1042426" y="3017186"/>
            <a:ext cx="2432320" cy="38653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7520" tIns="97520" rIns="97520" bIns="97520" anchor="t" anchorCtr="0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es-419" sz="1173" dirty="0">
                <a:latin typeface="Montserrat SemiBold"/>
                <a:ea typeface="Montserrat SemiBold"/>
                <a:cs typeface="Montserrat SemiBold"/>
                <a:sym typeface="Montserrat SemiBold"/>
              </a:rPr>
              <a:t> y [pixel]</a:t>
            </a:r>
            <a:endParaRPr sz="1173" dirty="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8453" y="914401"/>
            <a:ext cx="9753600" cy="441600"/>
          </a:xfrm>
          <a:prstGeom prst="rect">
            <a:avLst/>
          </a:prstGeom>
          <a:solidFill>
            <a:srgbClr val="0491B2"/>
          </a:solidFill>
          <a:ln>
            <a:noFill/>
          </a:ln>
          <a:effectLst>
            <a:outerShdw blurRad="100013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7520" tIns="97520" rIns="97520" bIns="9752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</a:pPr>
            <a:r>
              <a:rPr lang="es-419" sz="3200">
                <a:solidFill>
                  <a:schemeClr val="lt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Skipper-CCD basics</a:t>
            </a:r>
            <a:endParaRPr sz="3200">
              <a:solidFill>
                <a:schemeClr val="lt1"/>
              </a:solidFill>
              <a:latin typeface="Hind Medium"/>
              <a:ea typeface="Hind Medium"/>
              <a:cs typeface="Hind Medium"/>
              <a:sym typeface="Hind Medium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4E4576-50A5-42FD-9EAE-65561D718349}"/>
              </a:ext>
            </a:extLst>
          </p:cNvPr>
          <p:cNvSpPr txBox="1"/>
          <p:nvPr/>
        </p:nvSpPr>
        <p:spPr>
          <a:xfrm>
            <a:off x="1174376" y="6400800"/>
            <a:ext cx="4280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and animation from </a:t>
            </a:r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FermiLab</a:t>
            </a:r>
            <a:endParaRPr lang="en-US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431426"/>
      </p:ext>
    </p:extLst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565096"/>
            <a:ext cx="8995734" cy="593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Following topics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“Dark current” / background single-electron rates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829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Astronomy versus dark matter CCDs with shielding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Particle ID via energy deposit and spatial signature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Depletion of thick CCDs (650 – 725 um thick)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Faster readout Skipper CCDs for astronomy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4AD5B-E540-45FB-8375-2C51F4651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52" y="3657600"/>
            <a:ext cx="3311159" cy="220458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FF3D5BC-E7B6-42F7-8F4A-36201B38ABF9}"/>
              </a:ext>
            </a:extLst>
          </p:cNvPr>
          <p:cNvGrpSpPr/>
          <p:nvPr/>
        </p:nvGrpSpPr>
        <p:grpSpPr>
          <a:xfrm>
            <a:off x="4160036" y="3651885"/>
            <a:ext cx="5289876" cy="2791789"/>
            <a:chOff x="4072354" y="3595518"/>
            <a:chExt cx="5289876" cy="279178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E94789-2570-49FF-B1A5-27652197ABA6}"/>
                </a:ext>
              </a:extLst>
            </p:cNvPr>
            <p:cNvGrpSpPr/>
            <p:nvPr/>
          </p:nvGrpSpPr>
          <p:grpSpPr>
            <a:xfrm>
              <a:off x="4072354" y="3595518"/>
              <a:ext cx="2408355" cy="2791789"/>
              <a:chOff x="4341502" y="1244452"/>
              <a:chExt cx="2760503" cy="3147545"/>
            </a:xfrm>
          </p:grpSpPr>
          <p:pic>
            <p:nvPicPr>
              <p:cNvPr id="13" name="Google Shape;261;p27">
                <a:extLst>
                  <a:ext uri="{FF2B5EF4-FFF2-40B4-BE49-F238E27FC236}">
                    <a16:creationId xmlns:a16="http://schemas.microsoft.com/office/drawing/2014/main" id="{AC0E6A07-FC24-4C77-BF71-AB5116987CC1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2927" t="286" r="3237" b="850"/>
              <a:stretch/>
            </p:blipFill>
            <p:spPr>
              <a:xfrm>
                <a:off x="4341502" y="1244452"/>
                <a:ext cx="2760503" cy="314754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267;p27">
                <a:extLst>
                  <a:ext uri="{FF2B5EF4-FFF2-40B4-BE49-F238E27FC236}">
                    <a16:creationId xmlns:a16="http://schemas.microsoft.com/office/drawing/2014/main" id="{E50211DE-691E-46C6-849F-3395B2550049}"/>
                  </a:ext>
                </a:extLst>
              </p:cNvPr>
              <p:cNvSpPr txBox="1"/>
              <p:nvPr/>
            </p:nvSpPr>
            <p:spPr>
              <a:xfrm>
                <a:off x="4341502" y="3992619"/>
                <a:ext cx="16002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2876" tIns="92876" rIns="92876" bIns="92876" anchor="t" anchorCtr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" sz="1219" dirty="0">
                    <a:highlight>
                      <a:schemeClr val="lt1"/>
                    </a:highlight>
                    <a:latin typeface="Helvetica Neue"/>
                    <a:ea typeface="Helvetica Neue"/>
                    <a:cs typeface="Helvetica Neue"/>
                    <a:sym typeface="Helvetica Neue"/>
                  </a:rPr>
                  <a:t>Lead shield</a:t>
                </a:r>
                <a:endParaRPr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F121A70-AC0E-4238-84DD-11400F094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2889" y="3595518"/>
              <a:ext cx="2839341" cy="191021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811244D-E11F-47F9-875D-F92FF6C419B3}"/>
              </a:ext>
            </a:extLst>
          </p:cNvPr>
          <p:cNvSpPr txBox="1"/>
          <p:nvPr/>
        </p:nvSpPr>
        <p:spPr>
          <a:xfrm>
            <a:off x="569284" y="6144016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HyperSuprime</a:t>
            </a:r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3F8851-815D-4A5D-9510-6098123122CF}"/>
              </a:ext>
            </a:extLst>
          </p:cNvPr>
          <p:cNvSpPr txBox="1"/>
          <p:nvPr/>
        </p:nvSpPr>
        <p:spPr>
          <a:xfrm>
            <a:off x="6120229" y="6488544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SENSEI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3065992452"/>
      </p:ext>
    </p:extLst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AFD5FF51-216D-4E3D-84E2-DBE030CC4BB4}"/>
              </a:ext>
            </a:extLst>
          </p:cNvPr>
          <p:cNvSpPr/>
          <p:nvPr/>
        </p:nvSpPr>
        <p:spPr bwMode="auto">
          <a:xfrm>
            <a:off x="172517" y="3622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53E410-BB3D-487E-A2A3-BE6190F3E1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17" y="106513"/>
            <a:ext cx="7123893" cy="518009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084" y="5284683"/>
            <a:ext cx="9189431" cy="1554528"/>
          </a:xfrm>
        </p:spPr>
        <p:txBody>
          <a:bodyPr/>
          <a:lstStyle/>
          <a:p>
            <a:r>
              <a:rPr lang="en-US" sz="24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CCD DM background count rates not dominated by SHR electron-hole generation (dark current) </a:t>
            </a:r>
          </a:p>
          <a:p>
            <a:pPr lvl="1"/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IR shielding (cold Cu surrounding the CCD) / Underground / Pb shielding</a:t>
            </a:r>
          </a:p>
          <a:p>
            <a:pPr lvl="1"/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Carefully chosen, low-background radiation materials near the CCD</a:t>
            </a:r>
          </a:p>
          <a:p>
            <a:pPr lvl="2"/>
            <a:endParaRPr lang="en-US" sz="3251" b="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endParaRPr lang="en-US" sz="2845" b="0" dirty="0">
              <a:solidFill>
                <a:srgbClr val="063DE8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20D5C54-5E39-4B72-897F-CC0B34F821BA}"/>
              </a:ext>
            </a:extLst>
          </p:cNvPr>
          <p:cNvSpPr/>
          <p:nvPr/>
        </p:nvSpPr>
        <p:spPr>
          <a:xfrm>
            <a:off x="6638226" y="130313"/>
            <a:ext cx="3000551" cy="215443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ctr"/>
            <a:r>
              <a:rPr lang="en-US" sz="1400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Publications</a:t>
            </a:r>
          </a:p>
          <a:p>
            <a:pPr marL="348352" lvl="0" indent="-348352">
              <a:buFont typeface="Arial" panose="020B0604020202020204" pitchFamily="34" charset="0"/>
              <a:buChar char="•"/>
            </a:pPr>
            <a:r>
              <a:rPr lang="en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2018 Surface run </a:t>
            </a: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prototype CCD</a:t>
            </a:r>
          </a:p>
          <a:p>
            <a:pPr marL="812822" lvl="1" indent="-348352">
              <a:buFont typeface="Arial" panose="020B0604020202020204" pitchFamily="34" charset="0"/>
              <a:buChar char="•"/>
            </a:pPr>
            <a:r>
              <a:rPr lang="en" sz="1200" b="0" u="sng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121.061803</a:t>
            </a:r>
            <a:endParaRPr lang="en-US" sz="1200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  <a:sym typeface="Helvetica Neue"/>
            </a:endParaRPr>
          </a:p>
          <a:p>
            <a:pPr marL="348352" lvl="0" indent="-348352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2019 Underground prototype CCD</a:t>
            </a:r>
          </a:p>
          <a:p>
            <a:pPr marL="812822" lvl="1" indent="-348352">
              <a:buFont typeface="Arial" panose="020B0604020202020204" pitchFamily="34" charset="0"/>
              <a:buChar char="•"/>
            </a:pPr>
            <a:r>
              <a:rPr lang="en-US" sz="1200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122.161801</a:t>
            </a:r>
            <a:endParaRPr lang="en-US" sz="1200" b="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  <a:sym typeface="Helvetica Neue"/>
            </a:endParaRPr>
          </a:p>
          <a:p>
            <a:pPr marL="348352" lvl="0" indent="-348352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2020 Underground science CCD</a:t>
            </a:r>
          </a:p>
          <a:p>
            <a:pPr marL="812822" lvl="1" indent="-348352">
              <a:buFont typeface="Arial" panose="020B0604020202020204" pitchFamily="34" charset="0"/>
              <a:buChar char="•"/>
            </a:pPr>
            <a:r>
              <a:rPr lang="en" sz="1200" b="0" u="sng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PRL 125.171802</a:t>
            </a:r>
            <a:endParaRPr lang="en" sz="1200" b="0" u="sng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marL="355622" indent="-348352">
              <a:buFont typeface="Arial" panose="020B0604020202020204" pitchFamily="34" charset="0"/>
              <a:buChar char="•"/>
            </a:pPr>
            <a:r>
              <a:rPr lang="en" sz="1200" b="0" dirty="0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2022 Surface IR and Pb shi</a:t>
            </a:r>
            <a:r>
              <a:rPr lang="en-US" sz="1200" b="0" dirty="0" err="1">
                <a:solidFill>
                  <a:srgbClr val="3333FF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eld</a:t>
            </a:r>
            <a:endParaRPr lang="en-US" sz="1200" b="0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marL="812822" lvl="1" indent="-348352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PhysRevApplied.17.044050</a:t>
            </a:r>
            <a:endParaRPr lang="en" sz="1200" b="0" u="sng" dirty="0">
              <a:solidFill>
                <a:srgbClr val="3333FF"/>
              </a:solidFill>
              <a:latin typeface="Arial" panose="020B0604020202020204" pitchFamily="34" charset="0"/>
              <a:ea typeface="Helvetica Neue"/>
              <a:cs typeface="Arial" panose="020B0604020202020204" pitchFamily="34" charset="0"/>
              <a:sym typeface="Helvetica Neue"/>
            </a:endParaRPr>
          </a:p>
          <a:p>
            <a:pPr marL="355622" indent="-348352">
              <a:buFont typeface="Arial" panose="020B0604020202020204" pitchFamily="34" charset="0"/>
              <a:buChar char="•"/>
            </a:pPr>
            <a:r>
              <a:rPr lang="en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2022 Cherenkov / </a:t>
            </a: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sym typeface="Helvetica Neue"/>
              </a:rPr>
              <a:t>e/h recombination</a:t>
            </a:r>
            <a:endParaRPr lang="en" sz="1200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  <a:sym typeface="Helvetica Neue"/>
            </a:endParaRPr>
          </a:p>
          <a:p>
            <a:pPr marL="812822" lvl="1" indent="-348352">
              <a:buFont typeface="Arial" panose="020B0604020202020204" pitchFamily="34" charset="0"/>
              <a:buChar char="•"/>
            </a:pPr>
            <a:r>
              <a:rPr lang="en-US" sz="12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PhysRevX.12.011009</a:t>
            </a:r>
            <a:endParaRPr lang="en-US" sz="1200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171751"/>
      </p:ext>
    </p:extLst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565096"/>
            <a:ext cx="8995734" cy="593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Following topics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“Dark current” / background single-electron rates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829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Astronomy versus dark matter CCDs with shielding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Particle ID via energy deposit and spatial signature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Depletion of thick CCDs (650 – 725 um thick)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Faster readout Skipper CCDs for astronomy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4AD5B-E540-45FB-8375-2C51F4651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52" y="3657600"/>
            <a:ext cx="3311159" cy="220458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FF3D5BC-E7B6-42F7-8F4A-36201B38ABF9}"/>
              </a:ext>
            </a:extLst>
          </p:cNvPr>
          <p:cNvGrpSpPr/>
          <p:nvPr/>
        </p:nvGrpSpPr>
        <p:grpSpPr>
          <a:xfrm>
            <a:off x="4160036" y="3651885"/>
            <a:ext cx="5289876" cy="2791789"/>
            <a:chOff x="4072354" y="3595518"/>
            <a:chExt cx="5289876" cy="279178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E94789-2570-49FF-B1A5-27652197ABA6}"/>
                </a:ext>
              </a:extLst>
            </p:cNvPr>
            <p:cNvGrpSpPr/>
            <p:nvPr/>
          </p:nvGrpSpPr>
          <p:grpSpPr>
            <a:xfrm>
              <a:off x="4072354" y="3595518"/>
              <a:ext cx="2408355" cy="2791789"/>
              <a:chOff x="4341502" y="1244452"/>
              <a:chExt cx="2760503" cy="3147545"/>
            </a:xfrm>
          </p:grpSpPr>
          <p:pic>
            <p:nvPicPr>
              <p:cNvPr id="13" name="Google Shape;261;p27">
                <a:extLst>
                  <a:ext uri="{FF2B5EF4-FFF2-40B4-BE49-F238E27FC236}">
                    <a16:creationId xmlns:a16="http://schemas.microsoft.com/office/drawing/2014/main" id="{AC0E6A07-FC24-4C77-BF71-AB5116987CC1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2927" t="286" r="3237" b="850"/>
              <a:stretch/>
            </p:blipFill>
            <p:spPr>
              <a:xfrm>
                <a:off x="4341502" y="1244452"/>
                <a:ext cx="2760503" cy="314754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267;p27">
                <a:extLst>
                  <a:ext uri="{FF2B5EF4-FFF2-40B4-BE49-F238E27FC236}">
                    <a16:creationId xmlns:a16="http://schemas.microsoft.com/office/drawing/2014/main" id="{E50211DE-691E-46C6-849F-3395B2550049}"/>
                  </a:ext>
                </a:extLst>
              </p:cNvPr>
              <p:cNvSpPr txBox="1"/>
              <p:nvPr/>
            </p:nvSpPr>
            <p:spPr>
              <a:xfrm>
                <a:off x="4341502" y="3992619"/>
                <a:ext cx="16002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2876" tIns="92876" rIns="92876" bIns="92876" anchor="t" anchorCtr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" sz="1219" dirty="0">
                    <a:highlight>
                      <a:schemeClr val="lt1"/>
                    </a:highlight>
                    <a:latin typeface="Helvetica Neue"/>
                    <a:ea typeface="Helvetica Neue"/>
                    <a:cs typeface="Helvetica Neue"/>
                    <a:sym typeface="Helvetica Neue"/>
                  </a:rPr>
                  <a:t>Lead shield</a:t>
                </a:r>
                <a:endParaRPr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F121A70-AC0E-4238-84DD-11400F094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2889" y="3595518"/>
              <a:ext cx="2839341" cy="191021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811244D-E11F-47F9-875D-F92FF6C419B3}"/>
              </a:ext>
            </a:extLst>
          </p:cNvPr>
          <p:cNvSpPr txBox="1"/>
          <p:nvPr/>
        </p:nvSpPr>
        <p:spPr>
          <a:xfrm>
            <a:off x="569284" y="6144016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HyperSuprime</a:t>
            </a:r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3F8851-815D-4A5D-9510-6098123122CF}"/>
              </a:ext>
            </a:extLst>
          </p:cNvPr>
          <p:cNvSpPr txBox="1"/>
          <p:nvPr/>
        </p:nvSpPr>
        <p:spPr>
          <a:xfrm>
            <a:off x="6120229" y="6488544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SENSEI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3152811775"/>
      </p:ext>
    </p:extLst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1" name="Picture 2" descr="Picture: Background identification and rejection">
            <a:extLst>
              <a:ext uri="{FF2B5EF4-FFF2-40B4-BE49-F238E27FC236}">
                <a16:creationId xmlns:a16="http://schemas.microsoft.com/office/drawing/2014/main" id="{1B32B94F-DB03-46F2-A48B-1E63E39324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4" r="8380" b="32600"/>
          <a:stretch/>
        </p:blipFill>
        <p:spPr bwMode="auto">
          <a:xfrm>
            <a:off x="2188179" y="2444398"/>
            <a:ext cx="4692161" cy="476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5FE164B9-EB7B-4E96-834C-DA7CB22FD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151" y="902057"/>
            <a:ext cx="8955597" cy="23001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Fully depleted CCDs for dark-matter detection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Particle identification for background suppression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Spatial correlation and energy measurement</a:t>
            </a:r>
          </a:p>
        </p:txBody>
      </p:sp>
    </p:spTree>
    <p:extLst>
      <p:ext uri="{BB962C8B-B14F-4D97-AF65-F5344CB8AC3E}">
        <p14:creationId xmlns:p14="http://schemas.microsoft.com/office/powerpoint/2010/main" val="2416396925"/>
      </p:ext>
    </p:extLst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902056"/>
            <a:ext cx="9095619" cy="4970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Fully depleted CCDs for dark-matter detection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Radioactive contamination in the silicon substrate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Decay chain products spatially correlated (double </a:t>
            </a:r>
            <a:r>
              <a:rPr lang="en-US" sz="2032" b="0" kern="0" dirty="0">
                <a:solidFill>
                  <a:srgbClr val="3333FF"/>
                </a:solidFill>
                <a:latin typeface="Symbol" panose="05050102010706020507" pitchFamily="18" charset="2"/>
                <a:cs typeface="Arial" pitchFamily="34" charset="0"/>
              </a:rPr>
              <a:t>b </a:t>
            </a: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event below)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639987" lvl="7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Candidate </a:t>
            </a:r>
            <a:r>
              <a:rPr lang="en-US" sz="2032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32</a:t>
            </a: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Si – </a:t>
            </a:r>
            <a:r>
              <a:rPr lang="en-US" sz="2032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32</a:t>
            </a: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 event</a:t>
            </a:r>
          </a:p>
          <a:p>
            <a:pPr marL="3639987" lvl="7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Cosmogenic activation of silicon</a:t>
            </a:r>
          </a:p>
          <a:p>
            <a:pPr marL="3639987" lvl="7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Rejected by spatial / energy / decay time correlation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56BB6C-7A89-4CA0-B6F9-213B9FD98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916" y="2601641"/>
            <a:ext cx="6077191" cy="2111918"/>
          </a:xfrm>
          <a:prstGeom prst="rect">
            <a:avLst/>
          </a:prstGeom>
          <a:ln>
            <a:solidFill>
              <a:srgbClr val="3333FF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530981-F63A-47BE-978D-B67ADD861C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98" y="4917654"/>
            <a:ext cx="3289508" cy="22901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38B3063-AAD9-473F-830A-E237FB9C082D}"/>
              </a:ext>
            </a:extLst>
          </p:cNvPr>
          <p:cNvSpPr txBox="1"/>
          <p:nvPr/>
        </p:nvSpPr>
        <p:spPr>
          <a:xfrm>
            <a:off x="3925118" y="6599163"/>
            <a:ext cx="5551520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https://iopscience.iop.org/article/10.1088/1748-0221/10/08/P08014</a:t>
            </a:r>
            <a:endParaRPr lang="en-US" sz="1422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828200"/>
      </p:ext>
    </p:extLst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565096"/>
            <a:ext cx="8995734" cy="593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Following topics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“Dark current” / background single-electron rates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829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Astronomy versus dark matter CCDs with shielding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Particle ID via energy deposit and spatial signature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Depletion of thick CCDs (650 – 725 um thick)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Faster readout Skipper CCDs for astronomy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4AD5B-E540-45FB-8375-2C51F4651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52" y="3657600"/>
            <a:ext cx="3311159" cy="220458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FF3D5BC-E7B6-42F7-8F4A-36201B38ABF9}"/>
              </a:ext>
            </a:extLst>
          </p:cNvPr>
          <p:cNvGrpSpPr/>
          <p:nvPr/>
        </p:nvGrpSpPr>
        <p:grpSpPr>
          <a:xfrm>
            <a:off x="4160036" y="3651885"/>
            <a:ext cx="5289876" cy="2791789"/>
            <a:chOff x="4072354" y="3595518"/>
            <a:chExt cx="5289876" cy="279178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E94789-2570-49FF-B1A5-27652197ABA6}"/>
                </a:ext>
              </a:extLst>
            </p:cNvPr>
            <p:cNvGrpSpPr/>
            <p:nvPr/>
          </p:nvGrpSpPr>
          <p:grpSpPr>
            <a:xfrm>
              <a:off x="4072354" y="3595518"/>
              <a:ext cx="2408355" cy="2791789"/>
              <a:chOff x="4341502" y="1244452"/>
              <a:chExt cx="2760503" cy="3147545"/>
            </a:xfrm>
          </p:grpSpPr>
          <p:pic>
            <p:nvPicPr>
              <p:cNvPr id="13" name="Google Shape;261;p27">
                <a:extLst>
                  <a:ext uri="{FF2B5EF4-FFF2-40B4-BE49-F238E27FC236}">
                    <a16:creationId xmlns:a16="http://schemas.microsoft.com/office/drawing/2014/main" id="{AC0E6A07-FC24-4C77-BF71-AB5116987CC1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2927" t="286" r="3237" b="850"/>
              <a:stretch/>
            </p:blipFill>
            <p:spPr>
              <a:xfrm>
                <a:off x="4341502" y="1244452"/>
                <a:ext cx="2760503" cy="314754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267;p27">
                <a:extLst>
                  <a:ext uri="{FF2B5EF4-FFF2-40B4-BE49-F238E27FC236}">
                    <a16:creationId xmlns:a16="http://schemas.microsoft.com/office/drawing/2014/main" id="{E50211DE-691E-46C6-849F-3395B2550049}"/>
                  </a:ext>
                </a:extLst>
              </p:cNvPr>
              <p:cNvSpPr txBox="1"/>
              <p:nvPr/>
            </p:nvSpPr>
            <p:spPr>
              <a:xfrm>
                <a:off x="4341502" y="3992619"/>
                <a:ext cx="16002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2876" tIns="92876" rIns="92876" bIns="92876" anchor="t" anchorCtr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" sz="1219" dirty="0">
                    <a:highlight>
                      <a:schemeClr val="lt1"/>
                    </a:highlight>
                    <a:latin typeface="Helvetica Neue"/>
                    <a:ea typeface="Helvetica Neue"/>
                    <a:cs typeface="Helvetica Neue"/>
                    <a:sym typeface="Helvetica Neue"/>
                  </a:rPr>
                  <a:t>Lead shield</a:t>
                </a:r>
                <a:endParaRPr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F121A70-AC0E-4238-84DD-11400F094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2889" y="3595518"/>
              <a:ext cx="2839341" cy="191021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811244D-E11F-47F9-875D-F92FF6C419B3}"/>
              </a:ext>
            </a:extLst>
          </p:cNvPr>
          <p:cNvSpPr txBox="1"/>
          <p:nvPr/>
        </p:nvSpPr>
        <p:spPr>
          <a:xfrm>
            <a:off x="569284" y="6144016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HyperSuprime</a:t>
            </a:r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3F8851-815D-4A5D-9510-6098123122CF}"/>
              </a:ext>
            </a:extLst>
          </p:cNvPr>
          <p:cNvSpPr txBox="1"/>
          <p:nvPr/>
        </p:nvSpPr>
        <p:spPr>
          <a:xfrm>
            <a:off x="6120229" y="6488544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SENSEI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2105033147"/>
      </p:ext>
    </p:extLst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4992" y="653800"/>
            <a:ext cx="9504858" cy="644047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CCD mass is limited by the standard wafer thickness 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675 µm for 150 mm, 725 µm for 200 mm wafer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Depletion voltage goes as (thickness)</a:t>
            </a:r>
            <a:r>
              <a:rPr lang="en-US" sz="2400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and (resistivity)</a:t>
            </a:r>
            <a:r>
              <a:rPr lang="en-US" sz="2400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-1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baseline="30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Two advances for thick CCDs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Improvements in the production of float-zone silicon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Higher resistivity / lower depletion voltage</a:t>
            </a: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LBNL high-voltage compatible CCD designs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625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DOI: </a:t>
            </a:r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10.1109/TED.2009.2030631</a:t>
            </a:r>
            <a:r>
              <a:rPr lang="en-US" sz="1625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and </a:t>
            </a:r>
            <a:r>
              <a:rPr lang="en-US" sz="1625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https://doi.org/10.1117/12.672393</a:t>
            </a:r>
            <a:endParaRPr lang="en-US" sz="1625" b="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baseline="30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596F9F6-9EAF-4F8D-A4BF-3B0035ACE902}"/>
              </a:ext>
            </a:extLst>
          </p:cNvPr>
          <p:cNvGrpSpPr/>
          <p:nvPr/>
        </p:nvGrpSpPr>
        <p:grpSpPr>
          <a:xfrm>
            <a:off x="2381429" y="5607712"/>
            <a:ext cx="4990743" cy="1095143"/>
            <a:chOff x="-841921" y="1033563"/>
            <a:chExt cx="9228214" cy="2166015"/>
          </a:xfrm>
        </p:grpSpPr>
        <p:pic>
          <p:nvPicPr>
            <p:cNvPr id="6" name="Picture 5" descr="depl_eq.png">
              <a:extLst>
                <a:ext uri="{FF2B5EF4-FFF2-40B4-BE49-F238E27FC236}">
                  <a16:creationId xmlns:a16="http://schemas.microsoft.com/office/drawing/2014/main" id="{A212DDBF-7AF2-4064-8F08-F16E56238E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841921" y="1033563"/>
              <a:ext cx="5195764" cy="2123744"/>
            </a:xfrm>
            <a:prstGeom prst="rect">
              <a:avLst/>
            </a:prstGeom>
          </p:spPr>
        </p:pic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EEC0DEE6-FEB0-4D68-8C1B-296DC767E0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 l="41902" t="36119" r="41902" b="50376"/>
            <a:stretch>
              <a:fillRect/>
            </a:stretch>
          </p:blipFill>
          <p:spPr bwMode="auto">
            <a:xfrm>
              <a:off x="4802504" y="1233626"/>
              <a:ext cx="3583789" cy="196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28304532"/>
      </p:ext>
    </p:extLst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Enabling technology: Float-zone silicon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541C12-E1CE-43F8-9B82-709F9F4A6582}"/>
              </a:ext>
            </a:extLst>
          </p:cNvPr>
          <p:cNvSpPr/>
          <p:nvPr/>
        </p:nvSpPr>
        <p:spPr bwMode="auto">
          <a:xfrm>
            <a:off x="209461" y="4698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FEB46B4-6FBF-40BB-9760-32C7915BA9BA}"/>
              </a:ext>
            </a:extLst>
          </p:cNvPr>
          <p:cNvCxnSpPr/>
          <p:nvPr/>
        </p:nvCxnSpPr>
        <p:spPr bwMode="auto">
          <a:xfrm>
            <a:off x="1278036" y="547645"/>
            <a:ext cx="100996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0CAAB2E-3F26-44F4-9181-C7EC45421E4E}"/>
              </a:ext>
            </a:extLst>
          </p:cNvPr>
          <p:cNvSpPr txBox="1"/>
          <p:nvPr/>
        </p:nvSpPr>
        <p:spPr>
          <a:xfrm>
            <a:off x="1425881" y="622016"/>
            <a:ext cx="81617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Ingot</a:t>
            </a: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1FA79F97-6B7C-4118-BA19-D00B71EDDDD4}"/>
              </a:ext>
            </a:extLst>
          </p:cNvPr>
          <p:cNvSpPr/>
          <p:nvPr/>
        </p:nvSpPr>
        <p:spPr bwMode="auto">
          <a:xfrm>
            <a:off x="2462559" y="1314467"/>
            <a:ext cx="146193" cy="723181"/>
          </a:xfrm>
          <a:prstGeom prst="rightBracke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44B5B4-D34D-4FB7-B36B-15F863F278D4}"/>
              </a:ext>
            </a:extLst>
          </p:cNvPr>
          <p:cNvSpPr txBox="1"/>
          <p:nvPr/>
        </p:nvSpPr>
        <p:spPr>
          <a:xfrm>
            <a:off x="2659951" y="1418973"/>
            <a:ext cx="607737" cy="538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Melt</a:t>
            </a:r>
          </a:p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C1098-3D00-4B30-8857-8383FCC7B9F7}"/>
              </a:ext>
            </a:extLst>
          </p:cNvPr>
          <p:cNvSpPr txBox="1"/>
          <p:nvPr/>
        </p:nvSpPr>
        <p:spPr>
          <a:xfrm>
            <a:off x="545801" y="945164"/>
            <a:ext cx="74289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B62361-8214-4E83-BFEC-325C3EDD9A1D}"/>
              </a:ext>
            </a:extLst>
          </p:cNvPr>
          <p:cNvCxnSpPr>
            <a:stCxn id="11" idx="2"/>
          </p:cNvCxnSpPr>
          <p:nvPr/>
        </p:nvCxnSpPr>
        <p:spPr bwMode="auto">
          <a:xfrm>
            <a:off x="917250" y="1261277"/>
            <a:ext cx="229866" cy="4147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BA0CBCC-229B-49A8-922B-934BCE873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13" y="236668"/>
            <a:ext cx="5933254" cy="66931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E9782A-BF55-4C15-B715-B22E7FDE5E24}"/>
              </a:ext>
            </a:extLst>
          </p:cNvPr>
          <p:cNvSpPr txBox="1"/>
          <p:nvPr/>
        </p:nvSpPr>
        <p:spPr>
          <a:xfrm>
            <a:off x="6312668" y="2842137"/>
            <a:ext cx="2795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2000" b="0" baseline="-25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</a:t>
            </a: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90 – 120V for 15 – 20 </a:t>
            </a:r>
            <a:r>
              <a:rPr lang="en-US" sz="2000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kohm</a:t>
            </a:r>
            <a:r>
              <a:rPr lang="en-US" sz="20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-cm and 725 um thick (200 mm)</a:t>
            </a:r>
          </a:p>
        </p:txBody>
      </p:sp>
    </p:spTree>
    <p:extLst>
      <p:ext uri="{BB962C8B-B14F-4D97-AF65-F5344CB8AC3E}">
        <p14:creationId xmlns:p14="http://schemas.microsoft.com/office/powerpoint/2010/main" val="2072294784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B07A7D-CD28-4B65-BCD9-FABF4D5B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932" y="187832"/>
            <a:ext cx="7054466" cy="637615"/>
          </a:xfrm>
        </p:spPr>
        <p:txBody>
          <a:bodyPr/>
          <a:lstStyle/>
          <a:p>
            <a:r>
              <a:rPr lang="en-US" sz="2438" dirty="0">
                <a:latin typeface="Arial" pitchFamily="34" charset="0"/>
                <a:cs typeface="Arial" pitchFamily="34" charset="0"/>
              </a:rPr>
              <a:t>DOE Stage III Dark Energy Survey (2013-2019)</a:t>
            </a:r>
            <a:endParaRPr lang="en-US" sz="2438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C6D225-8D05-44B6-B28A-62DD26949151}"/>
              </a:ext>
            </a:extLst>
          </p:cNvPr>
          <p:cNvSpPr/>
          <p:nvPr/>
        </p:nvSpPr>
        <p:spPr bwMode="auto">
          <a:xfrm>
            <a:off x="172517" y="-2641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07F382-99AE-477A-8E62-D14A7AABB37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b="11992"/>
          <a:stretch>
            <a:fillRect/>
          </a:stretch>
        </p:blipFill>
        <p:spPr>
          <a:xfrm>
            <a:off x="732872" y="425011"/>
            <a:ext cx="3575029" cy="4723429"/>
          </a:xfrm>
          <a:prstGeom prst="rect">
            <a:avLst/>
          </a:prstGeom>
        </p:spPr>
      </p:pic>
      <p:sp>
        <p:nvSpPr>
          <p:cNvPr id="17" name="Rectangle 3">
            <a:extLst>
              <a:ext uri="{FF2B5EF4-FFF2-40B4-BE49-F238E27FC236}">
                <a16:creationId xmlns:a16="http://schemas.microsoft.com/office/drawing/2014/main" id="{E2E42DC4-F9F7-4360-87D1-1E12308C6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89" y="4813567"/>
            <a:ext cx="4642411" cy="23138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Dark Energy Camera: FNAL/LBNL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570 </a:t>
            </a:r>
            <a:r>
              <a:rPr lang="en-US" sz="20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Mpixels</a:t>
            </a: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250 um thick, fully depleted CCDs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Teledyne DALSA Semiconductor/LBNL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DOE Stage 3 Dark Energy project</a:t>
            </a:r>
          </a:p>
          <a:p>
            <a:pPr defTabSz="1038242">
              <a:spcBef>
                <a:spcPct val="20000"/>
              </a:spcBef>
              <a:buSzPct val="100000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44653E-260C-4B7D-A028-96A34A679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6052" y="410893"/>
            <a:ext cx="4706520" cy="3133616"/>
          </a:xfrm>
          <a:prstGeom prst="rect">
            <a:avLst/>
          </a:prstGeom>
        </p:spPr>
      </p:pic>
      <p:sp>
        <p:nvSpPr>
          <p:cNvPr id="22" name="Rectangle 3">
            <a:extLst>
              <a:ext uri="{FF2B5EF4-FFF2-40B4-BE49-F238E27FC236}">
                <a16:creationId xmlns:a16="http://schemas.microsoft.com/office/drawing/2014/main" id="{F59D430D-F14D-4AAF-92D5-89EE3DCEE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6055" y="3273855"/>
            <a:ext cx="4706518" cy="25083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HyperSuprime</a:t>
            </a: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CAM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870 </a:t>
            </a:r>
            <a:r>
              <a:rPr lang="en-US" sz="20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Mpixels</a:t>
            </a: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200 um thick, fully depleted CCDs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Hamamatsu Corporation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14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Satoshi Miyazaki (PI) and Yukiko </a:t>
            </a:r>
            <a:r>
              <a:rPr lang="en-US" sz="1400" b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Kamata</a:t>
            </a:r>
            <a:r>
              <a:rPr lang="en-US" sz="14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(CCD testing)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14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National Astronomical Observatory of Japan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B47180E-1E86-4DEB-AC9F-18601D97E52F}"/>
              </a:ext>
            </a:extLst>
          </p:cNvPr>
          <p:cNvSpPr txBox="1"/>
          <p:nvPr/>
        </p:nvSpPr>
        <p:spPr>
          <a:xfrm>
            <a:off x="5333566" y="5625143"/>
            <a:ext cx="401263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operation ~ 140K</a:t>
            </a:r>
          </a:p>
          <a:p>
            <a:pPr algn="ctr"/>
            <a:r>
              <a:rPr lang="en-US" sz="24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100 </a:t>
            </a:r>
            <a:r>
              <a:rPr lang="en-US" sz="2400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kpixels</a:t>
            </a:r>
            <a:r>
              <a:rPr lang="en-US" sz="24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/sec </a:t>
            </a:r>
          </a:p>
          <a:p>
            <a:r>
              <a:rPr 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HEP detector spinoff</a:t>
            </a:r>
          </a:p>
        </p:txBody>
      </p:sp>
    </p:spTree>
    <p:extLst>
      <p:ext uri="{BB962C8B-B14F-4D97-AF65-F5344CB8AC3E}">
        <p14:creationId xmlns:p14="http://schemas.microsoft.com/office/powerpoint/2010/main" val="1879655312"/>
      </p:ext>
    </p:extLst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77F18B0-9D22-4EA7-B8A0-31AE16B255AC}"/>
              </a:ext>
            </a:extLst>
          </p:cNvPr>
          <p:cNvSpPr txBox="1"/>
          <p:nvPr/>
        </p:nvSpPr>
        <p:spPr>
          <a:xfrm>
            <a:off x="1485374" y="951147"/>
            <a:ext cx="6782874" cy="792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OSCURA</a:t>
            </a:r>
          </a:p>
          <a:p>
            <a:pPr algn="ctr"/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Observatory of Skipper CCDs Unveiling Recoiling Atoms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FCF945-7C27-4F63-BD82-8E3C7C32D9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91" b="25179"/>
          <a:stretch/>
        </p:blipFill>
        <p:spPr>
          <a:xfrm>
            <a:off x="244226" y="1726910"/>
            <a:ext cx="4638781" cy="32967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D252134-0250-4AB1-ADA8-1B2D7B95E9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76" y="1722881"/>
            <a:ext cx="4390837" cy="32931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A7E21988-A87D-47BA-B691-1AAA9EC7A4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26" y="4733736"/>
            <a:ext cx="9135987" cy="23663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transfer of the LBNL p-channel fully depleted technology to Microchip Technology (above left) and Lincoln Laboratory (above right)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 mm wafers with step-and-repeat photolithography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kg scale (~20k 1Mpix CCDs, 10x more pixels than Rubin/LSST)</a:t>
            </a:r>
            <a:endParaRPr lang="en-US" sz="2032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625" b="0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7152265-E2DF-4F52-BA90-D10AC5470C43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LBNL Dark Matter CCD development</a:t>
            </a:r>
          </a:p>
        </p:txBody>
      </p:sp>
    </p:spTree>
    <p:extLst>
      <p:ext uri="{BB962C8B-B14F-4D97-AF65-F5344CB8AC3E}">
        <p14:creationId xmlns:p14="http://schemas.microsoft.com/office/powerpoint/2010/main" val="4244563765"/>
      </p:ext>
    </p:extLst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Enabling technology: Float-zone silicon</a:t>
            </a:r>
          </a:p>
        </p:txBody>
      </p:sp>
      <p:sp>
        <p:nvSpPr>
          <p:cNvPr id="6" name="Content Placeholder 18">
            <a:extLst>
              <a:ext uri="{FF2B5EF4-FFF2-40B4-BE49-F238E27FC236}">
                <a16:creationId xmlns:a16="http://schemas.microsoft.com/office/drawing/2014/main" id="{B5F2DD26-D248-47FE-A565-2D98633F4C8F}"/>
              </a:ext>
            </a:extLst>
          </p:cNvPr>
          <p:cNvSpPr txBox="1">
            <a:spLocks/>
          </p:cNvSpPr>
          <p:nvPr/>
        </p:nvSpPr>
        <p:spPr bwMode="auto">
          <a:xfrm>
            <a:off x="116999" y="3710027"/>
            <a:ext cx="3152303" cy="155645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8195" tIns="49098" rIns="98195" bIns="49098" numCol="1" anchor="t" anchorCtr="0" compatLnSpc="1">
            <a:prstTxWarp prst="textNoShape">
              <a:avLst/>
            </a:prstTxWarp>
          </a:bodyPr>
          <a:lstStyle>
            <a:lvl1pPr marL="361950" indent="-36195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900" b="1">
                <a:solidFill>
                  <a:srgbClr val="00279F"/>
                </a:solidFill>
                <a:latin typeface="+mn-lt"/>
                <a:ea typeface="+mn-ea"/>
                <a:cs typeface="+mn-cs"/>
              </a:defRPr>
            </a:lvl1pPr>
            <a:lvl2pPr marL="785813" indent="-303213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—"/>
              <a:defRPr sz="1700" b="1">
                <a:solidFill>
                  <a:srgbClr val="00279F"/>
                </a:solidFill>
                <a:latin typeface="+mn-lt"/>
              </a:defRPr>
            </a:lvl2pPr>
            <a:lvl3pPr marL="1208088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 sz="1700" b="1">
                <a:solidFill>
                  <a:srgbClr val="00279F"/>
                </a:solidFill>
                <a:latin typeface="+mn-lt"/>
              </a:defRPr>
            </a:lvl3pPr>
            <a:lvl4pPr marL="1692275" indent="-242888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—"/>
              <a:defRPr sz="1700" b="1">
                <a:solidFill>
                  <a:srgbClr val="00279F"/>
                </a:solidFill>
                <a:latin typeface="+mn-lt"/>
              </a:defRPr>
            </a:lvl4pPr>
            <a:lvl5pPr marL="2174875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5pPr>
            <a:lvl6pPr marL="2632075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6pPr>
            <a:lvl7pPr marL="3089275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7pPr>
            <a:lvl8pPr marL="3546475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8pPr>
            <a:lvl9pPr marL="4003675" indent="-241300" algn="l" defTabSz="966788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lnSpc>
                <a:spcPts val="2148"/>
              </a:lnSpc>
              <a:buNone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Blue table entries are 150-mm diameter</a:t>
            </a:r>
            <a:endParaRPr lang="en-US" sz="2438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0" indent="0" algn="ctr">
              <a:lnSpc>
                <a:spcPts val="2148"/>
              </a:lnSpc>
              <a:buNone/>
            </a:pPr>
            <a:r>
              <a:rPr lang="en-US" sz="2438" b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 are 200-mm diameter wafers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541C12-E1CE-43F8-9B82-709F9F4A6582}"/>
              </a:ext>
            </a:extLst>
          </p:cNvPr>
          <p:cNvSpPr/>
          <p:nvPr/>
        </p:nvSpPr>
        <p:spPr bwMode="auto">
          <a:xfrm>
            <a:off x="209461" y="-58057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73803E4-AE9D-4A43-9197-2DAB2AEF52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97"/>
          <a:stretch/>
        </p:blipFill>
        <p:spPr>
          <a:xfrm>
            <a:off x="116999" y="-976"/>
            <a:ext cx="3500249" cy="324184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FEB46B4-6FBF-40BB-9760-32C7915BA9BA}"/>
              </a:ext>
            </a:extLst>
          </p:cNvPr>
          <p:cNvCxnSpPr/>
          <p:nvPr/>
        </p:nvCxnSpPr>
        <p:spPr bwMode="auto">
          <a:xfrm>
            <a:off x="1278036" y="547645"/>
            <a:ext cx="100996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0CAAB2E-3F26-44F4-9181-C7EC45421E4E}"/>
              </a:ext>
            </a:extLst>
          </p:cNvPr>
          <p:cNvSpPr txBox="1"/>
          <p:nvPr/>
        </p:nvSpPr>
        <p:spPr>
          <a:xfrm>
            <a:off x="1425881" y="622016"/>
            <a:ext cx="81617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Ingot</a:t>
            </a: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1FA79F97-6B7C-4118-BA19-D00B71EDDDD4}"/>
              </a:ext>
            </a:extLst>
          </p:cNvPr>
          <p:cNvSpPr/>
          <p:nvPr/>
        </p:nvSpPr>
        <p:spPr bwMode="auto">
          <a:xfrm>
            <a:off x="2462559" y="1314467"/>
            <a:ext cx="146193" cy="723181"/>
          </a:xfrm>
          <a:prstGeom prst="rightBracket">
            <a:avLst/>
          </a:prstGeom>
          <a:noFill/>
          <a:ln w="222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44B5B4-D34D-4FB7-B36B-15F863F278D4}"/>
              </a:ext>
            </a:extLst>
          </p:cNvPr>
          <p:cNvSpPr txBox="1"/>
          <p:nvPr/>
        </p:nvSpPr>
        <p:spPr>
          <a:xfrm>
            <a:off x="2659951" y="1418973"/>
            <a:ext cx="607737" cy="538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Melt</a:t>
            </a:r>
          </a:p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C1098-3D00-4B30-8857-8383FCC7B9F7}"/>
              </a:ext>
            </a:extLst>
          </p:cNvPr>
          <p:cNvSpPr txBox="1"/>
          <p:nvPr/>
        </p:nvSpPr>
        <p:spPr>
          <a:xfrm>
            <a:off x="545801" y="945164"/>
            <a:ext cx="742898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B62361-8214-4E83-BFEC-325C3EDD9A1D}"/>
              </a:ext>
            </a:extLst>
          </p:cNvPr>
          <p:cNvCxnSpPr>
            <a:stCxn id="11" idx="2"/>
          </p:cNvCxnSpPr>
          <p:nvPr/>
        </p:nvCxnSpPr>
        <p:spPr bwMode="auto">
          <a:xfrm>
            <a:off x="917250" y="1261277"/>
            <a:ext cx="229866" cy="41477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>
            <a:hlinkClick r:id="rId3"/>
            <a:extLst>
              <a:ext uri="{FF2B5EF4-FFF2-40B4-BE49-F238E27FC236}">
                <a16:creationId xmlns:a16="http://schemas.microsoft.com/office/drawing/2014/main" id="{94F77CD8-A92B-4A10-B177-DD4CDBA35C82}"/>
              </a:ext>
            </a:extLst>
          </p:cNvPr>
          <p:cNvSpPr txBox="1"/>
          <p:nvPr/>
        </p:nvSpPr>
        <p:spPr>
          <a:xfrm>
            <a:off x="293012" y="3159825"/>
            <a:ext cx="2762759" cy="3161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 to </a:t>
            </a:r>
            <a:r>
              <a:rPr lang="en-US" sz="1422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Topsil</a:t>
            </a:r>
            <a:r>
              <a:rPr lang="en-US" sz="142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Float-Zone silicon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FDCCA23-46B9-4275-97FE-6D12EEBE5B95}"/>
              </a:ext>
            </a:extLst>
          </p:cNvPr>
          <p:cNvGraphicFramePr>
            <a:graphicFrameLocks noGrp="1"/>
          </p:cNvGraphicFramePr>
          <p:nvPr/>
        </p:nvGraphicFramePr>
        <p:xfrm>
          <a:off x="3525248" y="63358"/>
          <a:ext cx="5934390" cy="4009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1537">
                  <a:extLst>
                    <a:ext uri="{9D8B030D-6E8A-4147-A177-3AD203B41FA5}">
                      <a16:colId xmlns:a16="http://schemas.microsoft.com/office/drawing/2014/main" val="419045335"/>
                    </a:ext>
                  </a:extLst>
                </a:gridCol>
                <a:gridCol w="1277021">
                  <a:extLst>
                    <a:ext uri="{9D8B030D-6E8A-4147-A177-3AD203B41FA5}">
                      <a16:colId xmlns:a16="http://schemas.microsoft.com/office/drawing/2014/main" val="156479625"/>
                    </a:ext>
                  </a:extLst>
                </a:gridCol>
                <a:gridCol w="1475549">
                  <a:extLst>
                    <a:ext uri="{9D8B030D-6E8A-4147-A177-3AD203B41FA5}">
                      <a16:colId xmlns:a16="http://schemas.microsoft.com/office/drawing/2014/main" val="1877822301"/>
                    </a:ext>
                  </a:extLst>
                </a:gridCol>
                <a:gridCol w="1940283">
                  <a:extLst>
                    <a:ext uri="{9D8B030D-6E8A-4147-A177-3AD203B41FA5}">
                      <a16:colId xmlns:a16="http://schemas.microsoft.com/office/drawing/2014/main" val="3799660410"/>
                    </a:ext>
                  </a:extLst>
                </a:gridCol>
              </a:tblGrid>
              <a:tr h="61927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 Acquired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Topsil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Crystal #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Resistivity </a:t>
                      </a:r>
                      <a:r>
                        <a:rPr lang="en-US" sz="1800" baseline="0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r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</a:t>
                      </a:r>
                      <a:r>
                        <a:rPr lang="en-US" sz="1600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W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-cm)</a:t>
                      </a:r>
                    </a:p>
                  </a:txBody>
                  <a:tcPr marL="92891" marR="92891" marT="46446" marB="464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Lifetime </a:t>
                      </a:r>
                      <a:r>
                        <a:rPr lang="en-US" sz="1800" dirty="0">
                          <a:latin typeface="Symbol" panose="05050102010706020507" pitchFamily="18" charset="2"/>
                          <a:cs typeface="Arial" panose="020B0604020202020204" pitchFamily="34" charset="0"/>
                        </a:rPr>
                        <a:t>t</a:t>
                      </a:r>
                    </a:p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2891" marR="92891" marT="46446" marB="46446"/>
                </a:tc>
                <a:extLst>
                  <a:ext uri="{0D108BD9-81ED-4DB2-BD59-A6C34878D82A}">
                    <a16:rowId xmlns:a16="http://schemas.microsoft.com/office/drawing/2014/main" val="2147027685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2142946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 – 7.0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3581625248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2143310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5.0 - 6.0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16.3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3139863167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2009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2144322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14.0 - 20.0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2468940103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22-0572-10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20.0 - 28.0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7.3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4028103249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33-0203-20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22.0 - 26.0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21.4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4212571871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31-1062-10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10.0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22.4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994834422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33-1751-30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&gt; 10.0</a:t>
                      </a:r>
                    </a:p>
                  </a:txBody>
                  <a:tcPr marL="9676" marR="9676" marT="967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18.9</a:t>
                      </a:r>
                    </a:p>
                  </a:txBody>
                  <a:tcPr marL="9676" marR="9676" marT="9676" marB="0" anchor="b"/>
                </a:tc>
                <a:extLst>
                  <a:ext uri="{0D108BD9-81ED-4DB2-BD59-A6C34878D82A}">
                    <a16:rowId xmlns:a16="http://schemas.microsoft.com/office/drawing/2014/main" val="4034919889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 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32-1345-20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 – 20.0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23.5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2904220"/>
                  </a:ext>
                </a:extLst>
              </a:tr>
              <a:tr h="3767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34-1802-10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17.7 – 22.4 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18.4</a:t>
                      </a:r>
                    </a:p>
                  </a:txBody>
                  <a:tcPr marL="9676" marR="9676" marT="9676" marB="0" anchor="b">
                    <a:solidFill>
                      <a:srgbClr val="FF0000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8140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1544686"/>
      </p:ext>
    </p:extLst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HV-compatible CCD design (SNAP)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70B296-E9E7-4BFD-B709-4BC4B5FE4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4996" y="1526324"/>
            <a:ext cx="3713814" cy="3606849"/>
          </a:xfrm>
          <a:prstGeom prst="rect">
            <a:avLst/>
          </a:prstGeom>
        </p:spPr>
      </p:pic>
      <p:pic>
        <p:nvPicPr>
          <p:cNvPr id="9" name="Picture 3" descr="usaf6_fsub1">
            <a:extLst>
              <a:ext uri="{FF2B5EF4-FFF2-40B4-BE49-F238E27FC236}">
                <a16:creationId xmlns:a16="http://schemas.microsoft.com/office/drawing/2014/main" id="{003812C6-9B33-4F4A-A2F4-1BEEF18DD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30" y="1093978"/>
            <a:ext cx="5142896" cy="492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4">
            <a:extLst>
              <a:ext uri="{FF2B5EF4-FFF2-40B4-BE49-F238E27FC236}">
                <a16:creationId xmlns:a16="http://schemas.microsoft.com/office/drawing/2014/main" id="{A0DEA067-58CB-4C46-8E6E-B41F5EC92E8A}"/>
              </a:ext>
            </a:extLst>
          </p:cNvPr>
          <p:cNvGrpSpPr>
            <a:grpSpLocks/>
          </p:cNvGrpSpPr>
          <p:nvPr/>
        </p:nvGrpSpPr>
        <p:grpSpPr bwMode="auto">
          <a:xfrm>
            <a:off x="4157347" y="1481026"/>
            <a:ext cx="1393371" cy="1470781"/>
            <a:chOff x="4464" y="2256"/>
            <a:chExt cx="864" cy="912"/>
          </a:xfrm>
        </p:grpSpPr>
        <p:sp>
          <p:nvSpPr>
            <p:cNvPr id="11" name="Rectangle 5">
              <a:extLst>
                <a:ext uri="{FF2B5EF4-FFF2-40B4-BE49-F238E27FC236}">
                  <a16:creationId xmlns:a16="http://schemas.microsoft.com/office/drawing/2014/main" id="{EB2C44A4-4DF2-4FA5-9889-2CDD03C34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" y="2256"/>
              <a:ext cx="864" cy="912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sz="1625" b="0"/>
            </a:p>
          </p:txBody>
        </p:sp>
        <p:pic>
          <p:nvPicPr>
            <p:cNvPr id="12" name="Picture 6" descr="usaf6_f">
              <a:extLst>
                <a:ext uri="{FF2B5EF4-FFF2-40B4-BE49-F238E27FC236}">
                  <a16:creationId xmlns:a16="http://schemas.microsoft.com/office/drawing/2014/main" id="{013FC094-2529-4E02-999F-E4F593E3B8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12" y="2304"/>
              <a:ext cx="772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DDC57E1-DD61-4F26-B3E9-BEA5F80152D9}"/>
              </a:ext>
            </a:extLst>
          </p:cNvPr>
          <p:cNvSpPr txBox="1"/>
          <p:nvPr/>
        </p:nvSpPr>
        <p:spPr>
          <a:xfrm>
            <a:off x="6322198" y="1100411"/>
            <a:ext cx="3276586" cy="379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29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minute dark exposure	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786510-1BC9-4B3F-B548-711DEA3BB424}"/>
              </a:ext>
            </a:extLst>
          </p:cNvPr>
          <p:cNvSpPr txBox="1"/>
          <p:nvPr/>
        </p:nvSpPr>
        <p:spPr>
          <a:xfrm>
            <a:off x="5244120" y="5231010"/>
            <a:ext cx="2127505" cy="13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650 um thick</a:t>
            </a:r>
          </a:p>
          <a:p>
            <a:pPr algn="ctr"/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(10.5 um)</a:t>
            </a:r>
            <a:r>
              <a:rPr lang="en-US" sz="2032" b="0" baseline="3000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pixels</a:t>
            </a:r>
          </a:p>
          <a:p>
            <a:pPr algn="ctr"/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133K</a:t>
            </a:r>
          </a:p>
          <a:p>
            <a:pPr algn="ctr"/>
            <a:r>
              <a:rPr lang="en-US" sz="2400" b="0" u="sng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200V </a:t>
            </a:r>
            <a:r>
              <a:rPr lang="en-US" sz="2400" b="0" u="sng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Vsub</a:t>
            </a:r>
            <a:endParaRPr lang="en-US" sz="2400" b="0" u="sng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185294"/>
      </p:ext>
    </p:extLst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BB1DDE-41D9-4E6A-A5DD-B874B87D9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329" y="1723953"/>
            <a:ext cx="4408268" cy="540436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3DA2FC9-9575-4E01-597B-B1620CDAAEC1}"/>
              </a:ext>
            </a:extLst>
          </p:cNvPr>
          <p:cNvGrpSpPr/>
          <p:nvPr/>
        </p:nvGrpSpPr>
        <p:grpSpPr>
          <a:xfrm>
            <a:off x="150056" y="1186218"/>
            <a:ext cx="4681752" cy="5537254"/>
            <a:chOff x="4876800" y="1186218"/>
            <a:chExt cx="4681752" cy="5537254"/>
          </a:xfrm>
        </p:grpSpPr>
        <p:sp>
          <p:nvSpPr>
            <p:cNvPr id="3" name="Rectangle 3">
              <a:extLst>
                <a:ext uri="{FF2B5EF4-FFF2-40B4-BE49-F238E27FC236}">
                  <a16:creationId xmlns:a16="http://schemas.microsoft.com/office/drawing/2014/main" id="{A5579FC7-5223-E3ED-5D94-921C88A1D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800" y="1186218"/>
              <a:ext cx="4681752" cy="36075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97165" tIns="47730" rIns="97165" bIns="47730" numCol="1" anchor="t" anchorCtr="0" compatLnSpc="1">
              <a:prstTxWarp prst="textNoShape">
                <a:avLst/>
              </a:prstTxWarp>
            </a:bodyPr>
            <a:lstStyle/>
            <a:p>
              <a:pPr defTabSz="1038242">
                <a:spcBef>
                  <a:spcPct val="20000"/>
                </a:spcBef>
                <a:buSzPct val="100000"/>
                <a:defRPr/>
              </a:pPr>
              <a:endParaRPr lang="en-US" sz="2845" b="0" kern="0" dirty="0">
                <a:solidFill>
                  <a:srgbClr val="063DE8"/>
                </a:solidFill>
                <a:latin typeface="Arial" pitchFamily="34" charset="0"/>
                <a:cs typeface="Arial" pitchFamily="34" charset="0"/>
              </a:endParaRPr>
            </a:p>
            <a:p>
              <a:pPr marL="38870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ATLAS detector group at LBL 1995</a:t>
              </a:r>
            </a:p>
            <a:p>
              <a:pPr marL="38870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H. Spieler, D. Nygren, C. Haber, S. Holland, N. </a:t>
              </a:r>
              <a:r>
                <a:rPr lang="en-US" sz="2000" b="0" kern="0" dirty="0" err="1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Palaio</a:t>
              </a:r>
              <a:endPara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endParaRPr>
            </a:p>
            <a:p>
              <a:pPr marL="38870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Prototype detector development and fabrication at LBNL</a:t>
              </a:r>
            </a:p>
          </p:txBody>
        </p:sp>
        <p:pic>
          <p:nvPicPr>
            <p:cNvPr id="4" name="Picture 3" descr="A close-up of a microchip&#10;&#10;Description automatically generated">
              <a:extLst>
                <a:ext uri="{FF2B5EF4-FFF2-40B4-BE49-F238E27FC236}">
                  <a16:creationId xmlns:a16="http://schemas.microsoft.com/office/drawing/2014/main" id="{18031762-34C4-077F-8DFD-19D2B0953A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45969" y="3486685"/>
              <a:ext cx="3743414" cy="3236787"/>
            </a:xfrm>
            <a:prstGeom prst="rect">
              <a:avLst/>
            </a:prstGeom>
          </p:spPr>
        </p:pic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High-voltage CCD designs assisted by HEP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914875159"/>
      </p:ext>
    </p:extLst>
  </p:cSld>
  <p:clrMapOvr>
    <a:masterClrMapping/>
  </p:clrMapOvr>
  <p:transition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High-voltage CCD designs assisted by HEP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Work on n on p detectors at LBNL introduced us to concepts that were helpful for the future HV CCD effort</a:t>
            </a:r>
          </a:p>
          <a:p>
            <a:pPr marL="1303101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E.g. P stop floating potentials had relevance to CCDs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5C53BE-C0D9-4E35-8FFB-71AB316F7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785" y="3079334"/>
            <a:ext cx="3440620" cy="39124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C3A1588-8FC1-E207-1301-B00739D5B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54" y="3279107"/>
            <a:ext cx="4164405" cy="3379695"/>
          </a:xfrm>
          <a:prstGeom prst="rect">
            <a:avLst/>
          </a:prstGeom>
          <a:solidFill>
            <a:srgbClr val="00B0F0">
              <a:alpha val="86000"/>
            </a:srgbClr>
          </a:solidFill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51154911"/>
      </p:ext>
    </p:extLst>
  </p:cSld>
  <p:clrMapOvr>
    <a:masterClrMapping/>
  </p:clrMapOvr>
  <p:transition>
    <p:wipe dir="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High-voltage CCD designs assisted by HEP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Work on n on p detectors at LBNL introduced us to concepts that were helpful for the future HV CCD effort</a:t>
            </a:r>
          </a:p>
          <a:p>
            <a:pPr marL="1303101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E.g. P stop floating potentials had relevance to CCDs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5C53BE-C0D9-4E35-8FFB-71AB316F7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785" y="3079334"/>
            <a:ext cx="3440620" cy="391245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4" name="Picture 3" descr="sit_only.tif">
            <a:extLst>
              <a:ext uri="{FF2B5EF4-FFF2-40B4-BE49-F238E27FC236}">
                <a16:creationId xmlns:a16="http://schemas.microsoft.com/office/drawing/2014/main" id="{898319B7-1ADA-9329-E7C5-854C1015F1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81" y="3110545"/>
            <a:ext cx="4516184" cy="291043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EFF5074-3F99-4FA7-24E4-855A2F9F52D6}"/>
              </a:ext>
            </a:extLst>
          </p:cNvPr>
          <p:cNvSpPr txBox="1"/>
          <p:nvPr/>
        </p:nvSpPr>
        <p:spPr>
          <a:xfrm>
            <a:off x="555047" y="6133553"/>
            <a:ext cx="389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Static Induction Transistor present in fully depleted CCDs</a:t>
            </a:r>
          </a:p>
        </p:txBody>
      </p:sp>
    </p:spTree>
    <p:extLst>
      <p:ext uri="{BB962C8B-B14F-4D97-AF65-F5344CB8AC3E}">
        <p14:creationId xmlns:p14="http://schemas.microsoft.com/office/powerpoint/2010/main" val="3985760583"/>
      </p:ext>
    </p:extLst>
  </p:cSld>
  <p:clrMapOvr>
    <a:masterClrMapping/>
  </p:clrMapOvr>
  <p:transition>
    <p:wipe dir="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High-voltage CCD designs assisted by HEP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Floating guard rings and topside substrate contact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Standard power-semiconductor method, but our first exposure to this was via strip / pixel detector development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EE42F8-32AC-4E60-81CB-28552E6F249D}"/>
              </a:ext>
            </a:extLst>
          </p:cNvPr>
          <p:cNvGrpSpPr/>
          <p:nvPr/>
        </p:nvGrpSpPr>
        <p:grpSpPr>
          <a:xfrm>
            <a:off x="573741" y="2963612"/>
            <a:ext cx="8823478" cy="3972232"/>
            <a:chOff x="573741" y="2963612"/>
            <a:chExt cx="8823478" cy="397223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087B7EA6-F532-4994-8690-2E5494FE0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71107" y="2963612"/>
              <a:ext cx="4129548" cy="3972232"/>
            </a:xfrm>
            <a:prstGeom prst="rect">
              <a:avLst/>
            </a:prstGeom>
          </p:spPr>
        </p:pic>
        <p:sp>
          <p:nvSpPr>
            <p:cNvPr id="15" name="Rectangle 3">
              <a:extLst>
                <a:ext uri="{FF2B5EF4-FFF2-40B4-BE49-F238E27FC236}">
                  <a16:creationId xmlns:a16="http://schemas.microsoft.com/office/drawing/2014/main" id="{BFFB4833-50DA-4144-92DC-1AFA974F1B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10115" y="2963612"/>
              <a:ext cx="3887104" cy="356379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vert="horz" wrap="square" lIns="97165" tIns="47730" rIns="97165" bIns="47730" numCol="1" anchor="t" anchorCtr="0" compatLnSpc="1">
              <a:prstTxWarp prst="textNoShape">
                <a:avLst/>
              </a:prstTxWarp>
            </a:bodyPr>
            <a:lstStyle/>
            <a:p>
              <a:pPr defTabSz="1038242">
                <a:spcBef>
                  <a:spcPct val="20000"/>
                </a:spcBef>
                <a:buSzPct val="100000"/>
                <a:defRPr/>
              </a:pPr>
              <a:endParaRPr lang="en-US" sz="2845" b="0" kern="0" dirty="0">
                <a:solidFill>
                  <a:srgbClr val="063DE8"/>
                </a:solidFill>
                <a:latin typeface="Arial" pitchFamily="34" charset="0"/>
                <a:cs typeface="Arial" pitchFamily="34" charset="0"/>
              </a:endParaRPr>
            </a:p>
            <a:p>
              <a:pPr marL="38870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Topside n</a:t>
              </a:r>
              <a:r>
                <a:rPr lang="en-US" sz="2000" b="0" kern="0" baseline="3000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+</a:t>
              </a: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 substrate contact beyond the depletion edge</a:t>
              </a:r>
            </a:p>
            <a:p>
              <a:pPr marL="38870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Backside contact is not practical</a:t>
              </a:r>
            </a:p>
            <a:p>
              <a:pPr marL="845901" lvl="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Insulating anti-reflection coatings</a:t>
              </a:r>
            </a:p>
            <a:p>
              <a:pPr marL="845901" lvl="1" indent="-388701" defTabSz="1038242">
                <a:spcBef>
                  <a:spcPct val="20000"/>
                </a:spcBef>
                <a:buSzPct val="100000"/>
                <a:buFontTx/>
                <a:buChar char="•"/>
                <a:defRPr/>
              </a:pPr>
              <a:r>
                <a:rPr lang="en-US" sz="2000" b="0" kern="0" dirty="0">
                  <a:solidFill>
                    <a:srgbClr val="3333FF"/>
                  </a:solidFill>
                  <a:latin typeface="Arial" pitchFamily="34" charset="0"/>
                  <a:cs typeface="Arial" pitchFamily="34" charset="0"/>
                </a:rPr>
                <a:t>Back illumination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AFBB74D-D071-4B6A-965C-78EEED138429}"/>
                </a:ext>
              </a:extLst>
            </p:cNvPr>
            <p:cNvCxnSpPr/>
            <p:nvPr/>
          </p:nvCxnSpPr>
          <p:spPr bwMode="auto">
            <a:xfrm flipH="1">
              <a:off x="699247" y="3657600"/>
              <a:ext cx="1102659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E48968A-2C8A-4083-AB42-88BE70A9E136}"/>
                </a:ext>
              </a:extLst>
            </p:cNvPr>
            <p:cNvSpPr txBox="1"/>
            <p:nvPr/>
          </p:nvSpPr>
          <p:spPr>
            <a:xfrm>
              <a:off x="573741" y="3254188"/>
              <a:ext cx="12073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CCD pixels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A22DD2A-D1A0-0267-E08C-62FD19C66B5C}"/>
              </a:ext>
            </a:extLst>
          </p:cNvPr>
          <p:cNvSpPr txBox="1"/>
          <p:nvPr/>
        </p:nvSpPr>
        <p:spPr>
          <a:xfrm>
            <a:off x="6063175" y="6260123"/>
            <a:ext cx="1846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3333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TED.2002.806476</a:t>
            </a:r>
            <a:endParaRPr lang="en-US" dirty="0">
              <a:solidFill>
                <a:srgbClr val="3333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923809"/>
      </p:ext>
    </p:extLst>
  </p:cSld>
  <p:clrMapOvr>
    <a:masterClrMapping/>
  </p:clrMapOvr>
  <p:transition>
    <p:wipe dir="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44876" y="82624"/>
            <a:ext cx="7508725" cy="851505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Dark Matter detection with CCDs</a:t>
            </a: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428E61CF-7C93-4E56-9E7F-FDF38936D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284" y="2657088"/>
            <a:ext cx="187663" cy="665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891" tIns="46446" rIns="92891" bIns="46446" numCol="1" anchor="ctr" anchorCtr="0" compatLnSpc="1">
            <a:prstTxWarp prst="textNoShape">
              <a:avLst/>
            </a:prstTxWarp>
            <a:spAutoFit/>
          </a:bodyPr>
          <a:lstStyle/>
          <a:p>
            <a:pPr defTabSz="928939"/>
            <a:br>
              <a:rPr lang="en-US" altLang="en-US" sz="1829" b="0">
                <a:solidFill>
                  <a:schemeClr val="tx1"/>
                </a:solidFill>
                <a:latin typeface="Arial" panose="020B0604020202020204" pitchFamily="34" charset="0"/>
              </a:rPr>
            </a:br>
            <a:endParaRPr lang="en-US" altLang="en-US" sz="1829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37538423-79B1-441E-B5A8-753F7115D0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96" y="565096"/>
            <a:ext cx="8995734" cy="5933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Following topics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“Dark current” / background single-electron rates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1829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Astronomy versus dark matter CCDs with shielding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Particle ID via energy deposit and spatial signature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Depletion of thick CCDs (650 – 725 um thick)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38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Faster readout Skipper CCDs for astronomy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lvl="2"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38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C4AD5B-E540-45FB-8375-2C51F4651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52" y="3657600"/>
            <a:ext cx="3311159" cy="2204581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FF3D5BC-E7B6-42F7-8F4A-36201B38ABF9}"/>
              </a:ext>
            </a:extLst>
          </p:cNvPr>
          <p:cNvGrpSpPr/>
          <p:nvPr/>
        </p:nvGrpSpPr>
        <p:grpSpPr>
          <a:xfrm>
            <a:off x="4160036" y="3651885"/>
            <a:ext cx="5289876" cy="2791789"/>
            <a:chOff x="4072354" y="3595518"/>
            <a:chExt cx="5289876" cy="279178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3E94789-2570-49FF-B1A5-27652197ABA6}"/>
                </a:ext>
              </a:extLst>
            </p:cNvPr>
            <p:cNvGrpSpPr/>
            <p:nvPr/>
          </p:nvGrpSpPr>
          <p:grpSpPr>
            <a:xfrm>
              <a:off x="4072354" y="3595518"/>
              <a:ext cx="2408355" cy="2791789"/>
              <a:chOff x="4341502" y="1244452"/>
              <a:chExt cx="2760503" cy="3147545"/>
            </a:xfrm>
          </p:grpSpPr>
          <p:pic>
            <p:nvPicPr>
              <p:cNvPr id="13" name="Google Shape;261;p27">
                <a:extLst>
                  <a:ext uri="{FF2B5EF4-FFF2-40B4-BE49-F238E27FC236}">
                    <a16:creationId xmlns:a16="http://schemas.microsoft.com/office/drawing/2014/main" id="{AC0E6A07-FC24-4C77-BF71-AB5116987CC1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2927" t="286" r="3237" b="850"/>
              <a:stretch/>
            </p:blipFill>
            <p:spPr>
              <a:xfrm>
                <a:off x="4341502" y="1244452"/>
                <a:ext cx="2760503" cy="314754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5" name="Google Shape;267;p27">
                <a:extLst>
                  <a:ext uri="{FF2B5EF4-FFF2-40B4-BE49-F238E27FC236}">
                    <a16:creationId xmlns:a16="http://schemas.microsoft.com/office/drawing/2014/main" id="{E50211DE-691E-46C6-849F-3395B2550049}"/>
                  </a:ext>
                </a:extLst>
              </p:cNvPr>
              <p:cNvSpPr txBox="1"/>
              <p:nvPr/>
            </p:nvSpPr>
            <p:spPr>
              <a:xfrm>
                <a:off x="4341502" y="3992619"/>
                <a:ext cx="1600200" cy="369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2876" tIns="92876" rIns="92876" bIns="92876" anchor="t" anchorCtr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" sz="1219" dirty="0">
                    <a:highlight>
                      <a:schemeClr val="lt1"/>
                    </a:highlight>
                    <a:latin typeface="Helvetica Neue"/>
                    <a:ea typeface="Helvetica Neue"/>
                    <a:cs typeface="Helvetica Neue"/>
                    <a:sym typeface="Helvetica Neue"/>
                  </a:rPr>
                  <a:t>Lead shield</a:t>
                </a:r>
                <a:endParaRPr sz="1219" dirty="0">
                  <a:highlight>
                    <a:schemeClr val="lt1"/>
                  </a:highlight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F121A70-AC0E-4238-84DD-11400F094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22889" y="3595518"/>
              <a:ext cx="2839341" cy="191021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811244D-E11F-47F9-875D-F92FF6C419B3}"/>
              </a:ext>
            </a:extLst>
          </p:cNvPr>
          <p:cNvSpPr txBox="1"/>
          <p:nvPr/>
        </p:nvSpPr>
        <p:spPr>
          <a:xfrm>
            <a:off x="569284" y="6144016"/>
            <a:ext cx="1984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err="1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HyperSuprime</a:t>
            </a:r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Cam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Astronomy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3F8851-815D-4A5D-9510-6098123122CF}"/>
              </a:ext>
            </a:extLst>
          </p:cNvPr>
          <p:cNvSpPr txBox="1"/>
          <p:nvPr/>
        </p:nvSpPr>
        <p:spPr>
          <a:xfrm>
            <a:off x="6120229" y="6488544"/>
            <a:ext cx="12586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SENSEI</a:t>
            </a:r>
          </a:p>
          <a:p>
            <a:pPr algn="ctr"/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956376257"/>
      </p:ext>
    </p:extLst>
  </p:cSld>
  <p:clrMapOvr>
    <a:masterClrMapping/>
  </p:clrMapOvr>
  <p:transition>
    <p:wipe dir="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70810" y="347033"/>
            <a:ext cx="7314591" cy="585201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00" kern="0" dirty="0">
                <a:latin typeface="Arial" pitchFamily="34" charset="0"/>
                <a:cs typeface="Arial" pitchFamily="34" charset="0"/>
              </a:rPr>
              <a:t>Faster readout for Skipper CCDs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D7E088B-7FBC-42A9-9607-B44B756C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01" y="639633"/>
            <a:ext cx="8818463" cy="31614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5647" tIns="46984" rIns="95647" bIns="46984" numCol="1" anchor="t" anchorCtr="0" compatLnSpc="1">
            <a:prstTxWarp prst="textNoShape">
              <a:avLst/>
            </a:prstTxWarp>
          </a:bodyPr>
          <a:lstStyle/>
          <a:p>
            <a:pPr marL="805510" lvl="1" indent="-382617" defTabSz="1021992">
              <a:spcBef>
                <a:spcPct val="20000"/>
              </a:spcBef>
              <a:buSzPct val="100000"/>
              <a:defRPr/>
            </a:pPr>
            <a:endParaRPr lang="en-US" sz="1700" kern="0" dirty="0">
              <a:solidFill>
                <a:srgbClr val="063DE8"/>
              </a:solidFill>
              <a:latin typeface="+mn-lt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00" b="0" kern="0" dirty="0">
                <a:solidFill>
                  <a:srgbClr val="063DE8"/>
                </a:solidFill>
                <a:latin typeface="Arial" pitchFamily="34" charset="0"/>
                <a:cs typeface="Arial" pitchFamily="34" charset="0"/>
              </a:rPr>
              <a:t>Loosely based on the “Distributed amplifier concept” described in the original 1973 FG-amplifier paper</a:t>
            </a: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658C59-463B-422C-89A0-7D7826BFC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84" y="3498911"/>
            <a:ext cx="8256494" cy="3159052"/>
          </a:xfrm>
          <a:prstGeom prst="rect">
            <a:avLst/>
          </a:prstGeom>
        </p:spPr>
      </p:pic>
      <p:pic>
        <p:nvPicPr>
          <p:cNvPr id="6" name="Picture 5" descr="A close-up of a card&#10;&#10;Description automatically generated">
            <a:extLst>
              <a:ext uri="{FF2B5EF4-FFF2-40B4-BE49-F238E27FC236}">
                <a16:creationId xmlns:a16="http://schemas.microsoft.com/office/drawing/2014/main" id="{86EFE039-1EB7-BC46-701C-12D30189B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55" y="1998593"/>
            <a:ext cx="4159055" cy="144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00569"/>
      </p:ext>
    </p:extLst>
  </p:cSld>
  <p:clrMapOvr>
    <a:masterClrMapping/>
  </p:clrMapOvr>
  <p:transition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70810" y="347033"/>
            <a:ext cx="7314591" cy="585201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00" kern="0" dirty="0">
                <a:latin typeface="Arial" pitchFamily="34" charset="0"/>
                <a:cs typeface="Arial" pitchFamily="34" charset="0"/>
              </a:rPr>
              <a:t>Faster readout for Skipper CCDs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D7E088B-7FBC-42A9-9607-B44B756C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01" y="639633"/>
            <a:ext cx="8818463" cy="31614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5647" tIns="46984" rIns="95647" bIns="46984" numCol="1" anchor="t" anchorCtr="0" compatLnSpc="1">
            <a:prstTxWarp prst="textNoShape">
              <a:avLst/>
            </a:prstTxWarp>
          </a:bodyPr>
          <a:lstStyle/>
          <a:p>
            <a:pPr marL="805510" lvl="1" indent="-382617" defTabSz="1021992">
              <a:spcBef>
                <a:spcPct val="20000"/>
              </a:spcBef>
              <a:buSzPct val="100000"/>
              <a:defRPr/>
            </a:pPr>
            <a:endParaRPr lang="en-US" sz="1700" kern="0" dirty="0">
              <a:solidFill>
                <a:srgbClr val="063DE8"/>
              </a:solidFill>
              <a:latin typeface="+mn-lt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00" b="0" kern="0" dirty="0">
                <a:solidFill>
                  <a:srgbClr val="063DE8"/>
                </a:solidFill>
                <a:latin typeface="Arial" pitchFamily="34" charset="0"/>
                <a:cs typeface="Arial" pitchFamily="34" charset="0"/>
              </a:rPr>
              <a:t>Loosely based on the “Distributed amplifier concept” described in the original 1973 FG-amplifier paper</a:t>
            </a: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2617" indent="-382617" defTabSz="102199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00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3EE49E-53A5-4AD9-AE6E-4AE33A67244F}"/>
              </a:ext>
            </a:extLst>
          </p:cNvPr>
          <p:cNvGrpSpPr/>
          <p:nvPr/>
        </p:nvGrpSpPr>
        <p:grpSpPr>
          <a:xfrm>
            <a:off x="549184" y="3498911"/>
            <a:ext cx="8256494" cy="3159052"/>
            <a:chOff x="472984" y="2078074"/>
            <a:chExt cx="8256494" cy="315905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1658C59-463B-422C-89A0-7D7826BFC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984" y="2078074"/>
              <a:ext cx="8256494" cy="3159052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711A36D-3F8B-4BC4-97C0-A8F411049979}"/>
                </a:ext>
              </a:extLst>
            </p:cNvPr>
            <p:cNvSpPr/>
            <p:nvPr/>
          </p:nvSpPr>
          <p:spPr bwMode="auto">
            <a:xfrm>
              <a:off x="2805953" y="3801035"/>
              <a:ext cx="5208494" cy="1353671"/>
            </a:xfrm>
            <a:prstGeom prst="rect">
              <a:avLst/>
            </a:prstGeom>
            <a:solidFill>
              <a:srgbClr val="FF0000">
                <a:alpha val="2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b="0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66EBCE7E-D52A-4F56-A2CC-0FF85855BFCA}"/>
                </a:ext>
              </a:extLst>
            </p:cNvPr>
            <p:cNvCxnSpPr/>
            <p:nvPr/>
          </p:nvCxnSpPr>
          <p:spPr bwMode="auto">
            <a:xfrm>
              <a:off x="2805953" y="3801035"/>
              <a:ext cx="5208494" cy="135367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007E63F-7910-4922-8D8A-5E653BA3330A}"/>
                </a:ext>
              </a:extLst>
            </p:cNvPr>
            <p:cNvCxnSpPr/>
            <p:nvPr/>
          </p:nvCxnSpPr>
          <p:spPr bwMode="auto">
            <a:xfrm flipH="1">
              <a:off x="2805953" y="3801035"/>
              <a:ext cx="5208494" cy="135367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6" name="Picture 5" descr="A close-up of a card&#10;&#10;Description automatically generated">
            <a:extLst>
              <a:ext uri="{FF2B5EF4-FFF2-40B4-BE49-F238E27FC236}">
                <a16:creationId xmlns:a16="http://schemas.microsoft.com/office/drawing/2014/main" id="{86EFE039-1EB7-BC46-701C-12D30189B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655" y="1998593"/>
            <a:ext cx="4159055" cy="144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75907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B07A7D-CD28-4B65-BCD9-FABF4D5B9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932" y="187832"/>
            <a:ext cx="7054466" cy="637615"/>
          </a:xfrm>
        </p:spPr>
        <p:txBody>
          <a:bodyPr/>
          <a:lstStyle/>
          <a:p>
            <a:r>
              <a:rPr lang="en-US" sz="2438" dirty="0">
                <a:latin typeface="Arial" pitchFamily="34" charset="0"/>
                <a:cs typeface="Arial" pitchFamily="34" charset="0"/>
              </a:rPr>
              <a:t>DOE Stage III Dark Energy Survey (2013-2019)</a:t>
            </a:r>
            <a:endParaRPr lang="en-US" sz="2438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9C6D225-8D05-44B6-B28A-62DD26949151}"/>
              </a:ext>
            </a:extLst>
          </p:cNvPr>
          <p:cNvSpPr/>
          <p:nvPr/>
        </p:nvSpPr>
        <p:spPr bwMode="auto">
          <a:xfrm>
            <a:off x="172517" y="-2641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75885F3-10E9-4297-9D51-8D51D33A20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5" b="1041"/>
          <a:stretch/>
        </p:blipFill>
        <p:spPr>
          <a:xfrm>
            <a:off x="622559" y="187832"/>
            <a:ext cx="2113261" cy="3110947"/>
          </a:xfrm>
          <a:prstGeom prst="rect">
            <a:avLst/>
          </a:prstGeom>
        </p:spPr>
      </p:pic>
      <p:sp>
        <p:nvSpPr>
          <p:cNvPr id="24" name="Rectangle 3">
            <a:extLst>
              <a:ext uri="{FF2B5EF4-FFF2-40B4-BE49-F238E27FC236}">
                <a16:creationId xmlns:a16="http://schemas.microsoft.com/office/drawing/2014/main" id="{B8A918D0-5F40-4106-B098-1226705612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887" y="31112"/>
            <a:ext cx="3218615" cy="38326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Dark Energy Camera</a:t>
            </a: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000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light Sept 2012</a:t>
            </a: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1.1M + images to date</a:t>
            </a: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endParaRPr lang="en-US" sz="20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150 mm high resistivity Si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(15 um)</a:t>
            </a:r>
            <a:r>
              <a:rPr lang="en-US" sz="2000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pixels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C6318C-8639-4074-980F-5186D7A10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8518" y="1247597"/>
            <a:ext cx="2249746" cy="1825579"/>
          </a:xfrm>
          <a:prstGeom prst="rect">
            <a:avLst/>
          </a:prstGeom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09C27681-6FF3-428D-A8E7-247DC9AF5977}"/>
              </a:ext>
            </a:extLst>
          </p:cNvPr>
          <p:cNvGrpSpPr/>
          <p:nvPr/>
        </p:nvGrpSpPr>
        <p:grpSpPr>
          <a:xfrm>
            <a:off x="1836113" y="328512"/>
            <a:ext cx="6050344" cy="6661203"/>
            <a:chOff x="1892385" y="187832"/>
            <a:chExt cx="6050344" cy="666120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129EF1A-095B-4FB4-9AA8-DA0275BC8656}"/>
                </a:ext>
              </a:extLst>
            </p:cNvPr>
            <p:cNvGrpSpPr/>
            <p:nvPr/>
          </p:nvGrpSpPr>
          <p:grpSpPr>
            <a:xfrm>
              <a:off x="3170151" y="187832"/>
              <a:ext cx="3381463" cy="3110947"/>
              <a:chOff x="3170151" y="187832"/>
              <a:chExt cx="3381463" cy="3110947"/>
            </a:xfrm>
          </p:grpSpPr>
          <p:pic>
            <p:nvPicPr>
              <p:cNvPr id="13" name="Picture 12" descr="decam_v1.jpg"/>
              <p:cNvPicPr>
                <a:picLocks noChangeAspect="1"/>
              </p:cNvPicPr>
              <p:nvPr/>
            </p:nvPicPr>
            <p:blipFill>
              <a:blip r:embed="rId4">
                <a:lum bright="5000" contrast="5000"/>
              </a:blip>
              <a:stretch>
                <a:fillRect/>
              </a:stretch>
            </p:blipFill>
            <p:spPr>
              <a:xfrm>
                <a:off x="3170151" y="187832"/>
                <a:ext cx="3381463" cy="3110947"/>
              </a:xfrm>
              <a:prstGeom prst="rect">
                <a:avLst/>
              </a:prstGeom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7BD9CC49-49D5-4F6A-BB0C-7F0A55F00047}"/>
                  </a:ext>
                </a:extLst>
              </p:cNvPr>
              <p:cNvSpPr/>
              <p:nvPr/>
            </p:nvSpPr>
            <p:spPr bwMode="auto">
              <a:xfrm>
                <a:off x="4876800" y="2714625"/>
                <a:ext cx="447675" cy="271463"/>
              </a:xfrm>
              <a:prstGeom prst="rect">
                <a:avLst/>
              </a:prstGeom>
              <a:noFill/>
              <a:ln w="2540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noFill/>
                  <a:effectLst/>
                  <a:latin typeface="Times New Roman" pitchFamily="18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4473C18-F42A-47D9-AC0B-B2E6060F1185}"/>
                </a:ext>
              </a:extLst>
            </p:cNvPr>
            <p:cNvGrpSpPr/>
            <p:nvPr/>
          </p:nvGrpSpPr>
          <p:grpSpPr>
            <a:xfrm>
              <a:off x="1892385" y="3792071"/>
              <a:ext cx="6050344" cy="3056964"/>
              <a:chOff x="1892385" y="3792071"/>
              <a:chExt cx="6050344" cy="3056964"/>
            </a:xfrm>
          </p:grpSpPr>
          <p:pic>
            <p:nvPicPr>
              <p:cNvPr id="22" name="Picture 2">
                <a:extLst>
                  <a:ext uri="{FF2B5EF4-FFF2-40B4-BE49-F238E27FC236}">
                    <a16:creationId xmlns:a16="http://schemas.microsoft.com/office/drawing/2014/main" id="{2DC11C4A-9923-43C9-A2C9-E9564E0C13A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1963639" y="3863788"/>
                <a:ext cx="5897576" cy="29120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30001A7C-8D75-4D41-BA10-5CE71CCDBB94}"/>
                  </a:ext>
                </a:extLst>
              </p:cNvPr>
              <p:cNvSpPr/>
              <p:nvPr/>
            </p:nvSpPr>
            <p:spPr bwMode="auto">
              <a:xfrm>
                <a:off x="1892385" y="3792071"/>
                <a:ext cx="6050344" cy="3056964"/>
              </a:xfrm>
              <a:prstGeom prst="rect">
                <a:avLst/>
              </a:prstGeom>
              <a:noFill/>
              <a:ln w="25400" cap="flat" cmpd="sng" algn="ctr">
                <a:solidFill>
                  <a:srgbClr val="3333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AEB69D33-B5F7-4CEC-B709-CBE11D3E2AF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892385" y="2986088"/>
              <a:ext cx="2979653" cy="80598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3845FCC-B389-4CDF-A4FB-262FB27013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47640" y="2986088"/>
              <a:ext cx="2595089" cy="80445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43974013"/>
      </p:ext>
    </p:extLst>
  </p:cSld>
  <p:clrMapOvr>
    <a:masterClrMapping/>
  </p:clrMapOvr>
  <p:transition>
    <p:wipe dir="d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Faster readout for Skipper CCDs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1983D2-227E-47B7-A2AF-DBCB22E10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810" y="1026677"/>
            <a:ext cx="5392182" cy="25602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6FD736B-6F53-48DF-B464-62F991B845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68" y="3652525"/>
            <a:ext cx="8356664" cy="2383748"/>
          </a:xfrm>
          <a:prstGeom prst="rect">
            <a:avLst/>
          </a:prstGeom>
        </p:spPr>
      </p:pic>
      <p:sp>
        <p:nvSpPr>
          <p:cNvPr id="9" name="Rectangle 3">
            <a:extLst>
              <a:ext uri="{FF2B5EF4-FFF2-40B4-BE49-F238E27FC236}">
                <a16:creationId xmlns:a16="http://schemas.microsoft.com/office/drawing/2014/main" id="{2D7E088B-7FBC-42A9-9607-B44B756C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781" y="5104350"/>
            <a:ext cx="8919725" cy="19882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8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Multiple-amplifier sensing CCD</a:t>
            </a:r>
          </a:p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8 and 16 amplifier prototypes under test</a:t>
            </a:r>
          </a:p>
        </p:txBody>
      </p:sp>
    </p:spTree>
    <p:extLst>
      <p:ext uri="{BB962C8B-B14F-4D97-AF65-F5344CB8AC3E}">
        <p14:creationId xmlns:p14="http://schemas.microsoft.com/office/powerpoint/2010/main" val="3630683224"/>
      </p:ext>
    </p:extLst>
  </p:cSld>
  <p:clrMapOvr>
    <a:masterClrMapping/>
  </p:clrMapOvr>
  <p:transition>
    <p:wipe dir="d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Faster readout for Skipper CCDs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2D7E088B-7FBC-42A9-9607-B44B756CF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032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80A2EFB-7E6E-412D-A251-DB5D7522EF9B}"/>
              </a:ext>
            </a:extLst>
          </p:cNvPr>
          <p:cNvGrpSpPr/>
          <p:nvPr/>
        </p:nvGrpSpPr>
        <p:grpSpPr>
          <a:xfrm>
            <a:off x="172435" y="3050811"/>
            <a:ext cx="9294294" cy="3874468"/>
            <a:chOff x="172435" y="3370224"/>
            <a:chExt cx="9294294" cy="387446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3EA339A-96BF-4284-BD97-DAEF34C3A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41894" y="3499873"/>
              <a:ext cx="3724835" cy="322919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BAC52A-1006-484C-8202-A548491DB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435" y="3370224"/>
              <a:ext cx="4032012" cy="367419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A8EC0F6-EB60-4804-B791-BDAB6AD5F114}"/>
                </a:ext>
              </a:extLst>
            </p:cNvPr>
            <p:cNvSpPr/>
            <p:nvPr/>
          </p:nvSpPr>
          <p:spPr>
            <a:xfrm>
              <a:off x="301911" y="6906138"/>
              <a:ext cx="39921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t"/>
              <a:r>
                <a:rPr lang="en-US" b="0" dirty="0">
                  <a:solidFill>
                    <a:srgbClr val="3333FF"/>
                  </a:solidFill>
                  <a:latin typeface="Lucida Grande"/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https://doi.org/10.48550/arXiv.2308.09822</a:t>
              </a:r>
              <a:endParaRPr lang="en-US" b="0" dirty="0">
                <a:solidFill>
                  <a:srgbClr val="3333FF"/>
                </a:solidFill>
                <a:latin typeface="Lucida Grande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8A3410-0A87-4086-A43D-CB121990EEDB}"/>
                </a:ext>
              </a:extLst>
            </p:cNvPr>
            <p:cNvSpPr txBox="1"/>
            <p:nvPr/>
          </p:nvSpPr>
          <p:spPr>
            <a:xfrm>
              <a:off x="4025154" y="3836156"/>
              <a:ext cx="1533177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0" dirty="0">
                  <a:latin typeface="Arial" panose="020B0604020202020204" pitchFamily="34" charset="0"/>
                  <a:cs typeface="Arial" panose="020B0604020202020204" pitchFamily="34" charset="0"/>
                </a:rPr>
                <a:t>FNAL 8 amps</a:t>
              </a:r>
            </a:p>
            <a:p>
              <a:endParaRPr lang="en-US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b="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0" dirty="0">
                  <a:solidFill>
                    <a:srgbClr val="3333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LBNL 16 amps</a:t>
              </a:r>
            </a:p>
          </p:txBody>
        </p:sp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715F8A2F-D970-4293-86DA-4357DAF5A179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3946336" y="4155320"/>
              <a:ext cx="1136655" cy="269567"/>
            </a:xfrm>
            <a:prstGeom prst="bentConnector3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Connector: Elbow 16">
              <a:extLst>
                <a:ext uri="{FF2B5EF4-FFF2-40B4-BE49-F238E27FC236}">
                  <a16:creationId xmlns:a16="http://schemas.microsoft.com/office/drawing/2014/main" id="{1E96E4B6-D351-4867-A206-F993FF3E00C6}"/>
                </a:ext>
              </a:extLst>
            </p:cNvPr>
            <p:cNvCxnSpPr/>
            <p:nvPr/>
          </p:nvCxnSpPr>
          <p:spPr bwMode="auto">
            <a:xfrm>
              <a:off x="4383744" y="5414682"/>
              <a:ext cx="1264237" cy="277906"/>
            </a:xfrm>
            <a:prstGeom prst="bentConnector3">
              <a:avLst/>
            </a:prstGeom>
            <a:solidFill>
              <a:schemeClr val="accent1"/>
            </a:solidFill>
            <a:ln w="19050" cap="flat" cmpd="sng" algn="ctr">
              <a:solidFill>
                <a:srgbClr val="3333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1" name="Rectangle 3">
            <a:extLst>
              <a:ext uri="{FF2B5EF4-FFF2-40B4-BE49-F238E27FC236}">
                <a16:creationId xmlns:a16="http://schemas.microsoft.com/office/drawing/2014/main" id="{1BD91A9D-4338-497C-8121-247DE55D8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448" y="744128"/>
            <a:ext cx="9100458" cy="2461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marL="818318" lvl="1" indent="-388701" defTabSz="1038242">
              <a:spcBef>
                <a:spcPct val="20000"/>
              </a:spcBef>
              <a:buSzPct val="100000"/>
              <a:defRPr/>
            </a:pPr>
            <a:endParaRPr lang="en-US" sz="1727" kern="0" dirty="0">
              <a:solidFill>
                <a:srgbClr val="063DE8"/>
              </a:solidFill>
              <a:latin typeface="+mn-lt"/>
            </a:endParaRPr>
          </a:p>
          <a:p>
            <a:pPr marL="86044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Overhead to get to the </a:t>
            </a:r>
            <a:r>
              <a:rPr lang="en-US" sz="2032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032" b="0" kern="0" baseline="3000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amp, then conventional CCD readout</a:t>
            </a:r>
          </a:p>
          <a:p>
            <a:pPr marL="85317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Interest for spectroscopic astronomy applications, e.g. DESI II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Read once per amp with ~ 1 e- after averaging (16 amplifiers)</a:t>
            </a:r>
          </a:p>
          <a:p>
            <a:pPr marL="860440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In progress:  16 amplifier x 4 corner layout design for 4k x 4k FD CCD</a:t>
            </a:r>
          </a:p>
          <a:p>
            <a:pPr marL="1317640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032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Photolithography stitching  </a:t>
            </a:r>
          </a:p>
        </p:txBody>
      </p:sp>
    </p:spTree>
    <p:extLst>
      <p:ext uri="{BB962C8B-B14F-4D97-AF65-F5344CB8AC3E}">
        <p14:creationId xmlns:p14="http://schemas.microsoft.com/office/powerpoint/2010/main" val="3524451633"/>
      </p:ext>
    </p:extLst>
  </p:cSld>
  <p:clrMapOvr>
    <a:masterClrMapping/>
  </p:clrMapOvr>
  <p:transition>
    <p:wipe dir="d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60AEE4C-3DC2-4DB6-8283-55DEA10220ED}"/>
              </a:ext>
            </a:extLst>
          </p:cNvPr>
          <p:cNvSpPr/>
          <p:nvPr/>
        </p:nvSpPr>
        <p:spPr bwMode="auto">
          <a:xfrm>
            <a:off x="172517" y="-2641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0E7A0545-1721-45B5-97ED-964269975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97" y="259172"/>
            <a:ext cx="9352166" cy="89185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4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DECam</a:t>
            </a: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: Fabrication at Teledyne DALSA Semiconductor and LBNL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941AFE35-3349-4402-8BF0-1F44B96A9E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86" y="4565459"/>
            <a:ext cx="9489378" cy="24905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Teledyne DALSA Semiconductor fabricated fully depleted CCDs for</a:t>
            </a:r>
          </a:p>
          <a:p>
            <a:pPr marL="800100" lvl="1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SENSEI and DAMIC/DAMIC-M Dark matter CCDs (all DALSA)</a:t>
            </a:r>
          </a:p>
          <a:p>
            <a:pPr marL="800100" lvl="1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Dark Energy Spectroscopic Instrument</a:t>
            </a:r>
          </a:p>
          <a:p>
            <a:pPr marL="1257300" lvl="2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20 4k x 4k (15um)</a:t>
            </a:r>
            <a:r>
              <a:rPr lang="en-US" sz="2000" b="0" kern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pixels with LBNL, 10 with STA / U of Arizona</a:t>
            </a:r>
          </a:p>
          <a:p>
            <a:pPr marL="800100" lvl="1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sz="20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~ 1/3 of the 100 um thick, fully depleted CCDs for Rubin Observatory/LSST </a:t>
            </a:r>
          </a:p>
          <a:p>
            <a:pPr marL="1714500" lvl="3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DALSA / Semiconductor Technology Associates (STA) / U Arizona</a:t>
            </a:r>
          </a:p>
          <a:p>
            <a:pPr marL="1714500" lvl="3" indent="-342900" defTabSz="1038242">
              <a:spcBef>
                <a:spcPct val="20000"/>
              </a:spcBef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Remainder of the Rubin CCDs from e2V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D27169B-6CE2-4C83-B64A-4C99E78EE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929" y="752032"/>
            <a:ext cx="6746316" cy="378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74964"/>
      </p:ext>
    </p:extLst>
  </p:cSld>
  <p:clrMapOvr>
    <a:masterClrMapping/>
  </p:clrMapOvr>
  <p:transition>
    <p:wipe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.S. Department of Energy Office of Science">
            <a:extLst>
              <a:ext uri="{FF2B5EF4-FFF2-40B4-BE49-F238E27FC236}">
                <a16:creationId xmlns:a16="http://schemas.microsoft.com/office/drawing/2014/main" id="{E1150F13-EC03-BC12-3EF2-B3D12C604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763031"/>
            <a:ext cx="7319958" cy="123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973954"/>
      </p:ext>
    </p:extLst>
  </p:cSld>
  <p:clrMapOvr>
    <a:masterClrMapping/>
  </p:clrMapOvr>
  <p:transition>
    <p:wipe dir="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3CAED-232C-C8E1-109A-4929EA5B8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063907"/>
      </p:ext>
    </p:extLst>
  </p:cSld>
  <p:clrMapOvr>
    <a:masterClrMapping/>
  </p:clrMapOvr>
  <p:transition>
    <p:wipe dir="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22" y="591728"/>
            <a:ext cx="9477870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en-US" sz="2845" b="0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red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attendees at the LBNL Atlas SCT meeting (1995)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257349-C106-4485-9EEB-DB70DC0CACBC}"/>
              </a:ext>
            </a:extLst>
          </p:cNvPr>
          <p:cNvGrpSpPr/>
          <p:nvPr/>
        </p:nvGrpSpPr>
        <p:grpSpPr>
          <a:xfrm>
            <a:off x="797613" y="1687481"/>
            <a:ext cx="7449671" cy="5469787"/>
            <a:chOff x="672353" y="1687481"/>
            <a:chExt cx="7449671" cy="546978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DD370D5-24A6-4F17-83B6-0E91B090A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2353" y="1687481"/>
              <a:ext cx="7297271" cy="5469787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0D8A30F5-ABE1-42A9-8DC0-2DE79C1EBE7A}"/>
                </a:ext>
              </a:extLst>
            </p:cNvPr>
            <p:cNvSpPr/>
            <p:nvPr/>
          </p:nvSpPr>
          <p:spPr bwMode="auto">
            <a:xfrm>
              <a:off x="6015318" y="4159624"/>
              <a:ext cx="1873623" cy="20618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9A0DA26-C9AB-4ECD-B846-693CBFE28A26}"/>
                </a:ext>
              </a:extLst>
            </p:cNvPr>
            <p:cNvSpPr/>
            <p:nvPr/>
          </p:nvSpPr>
          <p:spPr bwMode="auto">
            <a:xfrm>
              <a:off x="6113928" y="5495368"/>
              <a:ext cx="1873623" cy="20618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28041B7-D7D8-4A19-9D30-AB6E76F18D05}"/>
                </a:ext>
              </a:extLst>
            </p:cNvPr>
            <p:cNvSpPr/>
            <p:nvPr/>
          </p:nvSpPr>
          <p:spPr bwMode="auto">
            <a:xfrm>
              <a:off x="5172636" y="5038165"/>
              <a:ext cx="2949388" cy="42404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0" i="0" u="none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8029789"/>
      </p:ext>
    </p:extLst>
  </p:cSld>
  <p:clrMapOvr>
    <a:masterClrMapping/>
  </p:clrMapOvr>
  <p:transition>
    <p:wipe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F537E9F-1CAA-4C94-B5C1-2EFD146F1242}"/>
              </a:ext>
            </a:extLst>
          </p:cNvPr>
          <p:cNvSpPr txBox="1">
            <a:spLocks/>
          </p:cNvSpPr>
          <p:nvPr/>
        </p:nvSpPr>
        <p:spPr>
          <a:xfrm>
            <a:off x="2127857" y="294484"/>
            <a:ext cx="7430696" cy="594490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45" kern="0" dirty="0">
                <a:latin typeface="Arial" pitchFamily="34" charset="0"/>
                <a:cs typeface="Arial" pitchFamily="34" charset="0"/>
              </a:rPr>
              <a:t>More HEP heritage</a:t>
            </a: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A215227D-26AA-41F5-A6FA-DE4DC3AED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048" y="591728"/>
            <a:ext cx="9100458" cy="64888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7165" tIns="47730" rIns="97165" bIns="47730" numCol="1" anchor="t" anchorCtr="0" compatLnSpc="1">
            <a:prstTxWarp prst="textNoShape">
              <a:avLst/>
            </a:prstTxWarp>
          </a:bodyPr>
          <a:lstStyle/>
          <a:p>
            <a:pPr defTabSz="1038242">
              <a:spcBef>
                <a:spcPct val="20000"/>
              </a:spcBef>
              <a:buSzPct val="100000"/>
              <a:defRPr/>
            </a:pPr>
            <a:endParaRPr lang="en-US" sz="2845" b="0" kern="0" dirty="0">
              <a:solidFill>
                <a:srgbClr val="063DE8"/>
              </a:solidFill>
              <a:latin typeface="Arial" pitchFamily="34" charset="0"/>
              <a:cs typeface="Arial" pitchFamily="34" charset="0"/>
            </a:endParaRPr>
          </a:p>
          <a:p>
            <a:pPr marL="38870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High-voltage CCD designs assisted by HEP </a:t>
            </a:r>
            <a:r>
              <a:rPr lang="en-US" sz="2845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cont</a:t>
            </a:r>
            <a:r>
              <a:rPr lang="en-US" sz="2845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’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Collaborators in 1995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Also Sally Seidel and Grant </a:t>
            </a:r>
            <a:r>
              <a:rPr lang="en-US" sz="2400" b="0" kern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Gorfine</a:t>
            </a: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(U New Mexico)</a:t>
            </a:r>
          </a:p>
          <a:p>
            <a:pPr marL="1303101" lvl="2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r>
              <a:rPr lang="en-US" sz="2400" b="0" kern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Testing of LBNL devices at UNM</a:t>
            </a:r>
          </a:p>
          <a:p>
            <a:pPr marL="845901" lvl="1" indent="-388701" defTabSz="1038242">
              <a:spcBef>
                <a:spcPct val="20000"/>
              </a:spcBef>
              <a:buSzPct val="100000"/>
              <a:buFontTx/>
              <a:buChar char="•"/>
              <a:defRPr/>
            </a:pPr>
            <a:endParaRPr lang="en-US" sz="2400" b="0" kern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E276CDC-5CD5-461D-B297-AE338750E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27" y="2307978"/>
            <a:ext cx="2202426" cy="122903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C3DAE4-9326-42B8-B96E-4D09577F6E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636" y="2289178"/>
            <a:ext cx="1927123" cy="12486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90844F7-34AD-4F3E-B64B-D7F2BF5C7E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5296" y="3500295"/>
            <a:ext cx="2281084" cy="12683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FA265FE-AC4A-4B08-8657-8EFCE44D7D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5598" y="2268937"/>
            <a:ext cx="1966452" cy="11995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64F5D7-F13F-4222-98CE-88F242E822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705" y="2268937"/>
            <a:ext cx="1943550" cy="11995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18DBCB-B482-4453-A0EA-08440B0F55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790" y="3523130"/>
            <a:ext cx="1927124" cy="12674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DEF969-C331-4066-873A-B530095FA3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08964" y="3555810"/>
            <a:ext cx="1927124" cy="12082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611F95F-257C-471D-A51C-7029B7522B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5698" y="3537010"/>
            <a:ext cx="1779412" cy="113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28054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5897" y="6365693"/>
            <a:ext cx="6662842" cy="601850"/>
          </a:xfrm>
          <a:prstGeom prst="rect">
            <a:avLst/>
          </a:prstGeom>
          <a:noFill/>
        </p:spPr>
        <p:txBody>
          <a:bodyPr wrap="none" lIns="92867" tIns="46434" rIns="92867" bIns="46434" rtlCol="0">
            <a:spAutoFit/>
          </a:bodyPr>
          <a:lstStyle/>
          <a:p>
            <a:r>
              <a:rPr lang="en-US" sz="1625" b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HyperSuprimeCam</a:t>
            </a:r>
            <a:r>
              <a:rPr lang="en-US" sz="1625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– 116 2k x 4k, (15 µm)</a:t>
            </a:r>
            <a:r>
              <a:rPr lang="en-US" sz="1625" b="0" baseline="30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25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-pixel CCDs (870 </a:t>
            </a:r>
            <a:r>
              <a:rPr lang="en-US" sz="1625" b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Mpixels</a:t>
            </a:r>
            <a:r>
              <a:rPr lang="en-US" sz="1625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en-US" sz="1625" b="0" i="1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CCDs from Hamamatsu Corporation / Subaru 8-m Telescope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A184C2-AB64-4666-A492-997B36AEFFD1}"/>
              </a:ext>
            </a:extLst>
          </p:cNvPr>
          <p:cNvSpPr/>
          <p:nvPr/>
        </p:nvSpPr>
        <p:spPr bwMode="auto">
          <a:xfrm>
            <a:off x="172517" y="3622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14" name="Rectangle 13"/>
          <p:cNvSpPr/>
          <p:nvPr/>
        </p:nvSpPr>
        <p:spPr bwMode="auto">
          <a:xfrm>
            <a:off x="5176762" y="2922229"/>
            <a:ext cx="372533" cy="17417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 dirty="0"/>
          </a:p>
        </p:txBody>
      </p:sp>
      <p:grpSp>
        <p:nvGrpSpPr>
          <p:cNvPr id="3" name="Group 17"/>
          <p:cNvGrpSpPr/>
          <p:nvPr/>
        </p:nvGrpSpPr>
        <p:grpSpPr>
          <a:xfrm>
            <a:off x="1582211" y="1064809"/>
            <a:ext cx="7839635" cy="5218843"/>
            <a:chOff x="1557488" y="1105321"/>
            <a:chExt cx="7717141" cy="5137299"/>
          </a:xfrm>
        </p:grpSpPr>
        <p:pic>
          <p:nvPicPr>
            <p:cNvPr id="13" name="Picture 12" descr="fig2e_s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7488" y="1105321"/>
              <a:ext cx="6192908" cy="513729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8007441" y="2888516"/>
              <a:ext cx="1267188" cy="592446"/>
            </a:xfrm>
            <a:prstGeom prst="rect">
              <a:avLst/>
            </a:prstGeom>
            <a:noFill/>
          </p:spPr>
          <p:txBody>
            <a:bodyPr wrap="square" lIns="92867" tIns="46434" rIns="92867" bIns="46434" rtlCol="0">
              <a:spAutoFit/>
            </a:bodyPr>
            <a:lstStyle/>
            <a:p>
              <a:pPr algn="ctr"/>
              <a:r>
                <a:rPr lang="en-US" sz="1625" b="0" dirty="0">
                  <a:solidFill>
                    <a:srgbClr val="063DE8"/>
                  </a:solidFill>
                  <a:latin typeface="Arial" pitchFamily="34" charset="0"/>
                  <a:cs typeface="Arial" pitchFamily="34" charset="0"/>
                </a:rPr>
                <a:t>Full moon for scale</a:t>
              </a:r>
              <a:endParaRPr lang="en-US" sz="1625" b="0" i="1" dirty="0">
                <a:solidFill>
                  <a:srgbClr val="063DE8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4775201" y="1388534"/>
            <a:ext cx="3062513" cy="2704495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 dirty="0"/>
          </a:p>
        </p:txBody>
      </p:sp>
      <p:pic>
        <p:nvPicPr>
          <p:cNvPr id="20" name="Picture 6" descr="reu_kpno_8ccds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8280836" y="1782405"/>
            <a:ext cx="945945" cy="96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9E29C0-4661-44B9-AF98-763C5C057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801" y="175931"/>
            <a:ext cx="4207811" cy="61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81913"/>
      </p:ext>
    </p:extLst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7857" y="246370"/>
            <a:ext cx="7430696" cy="594490"/>
          </a:xfrm>
        </p:spPr>
        <p:txBody>
          <a:bodyPr/>
          <a:lstStyle/>
          <a:p>
            <a:r>
              <a:rPr lang="en-US" sz="2845" dirty="0">
                <a:latin typeface="Arial" pitchFamily="34" charset="0"/>
                <a:cs typeface="Arial" pitchFamily="34" charset="0"/>
              </a:rPr>
              <a:t>Fully depleted CCDs 101</a:t>
            </a:r>
          </a:p>
        </p:txBody>
      </p:sp>
      <p:pic>
        <p:nvPicPr>
          <p:cNvPr id="6" name="Picture 15" descr="cross_s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639" y="948270"/>
            <a:ext cx="3723721" cy="389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14719" y="1258827"/>
            <a:ext cx="5660244" cy="5159008"/>
          </a:xfrm>
          <a:prstGeom prst="rect">
            <a:avLst/>
          </a:prstGeom>
          <a:noFill/>
        </p:spPr>
        <p:txBody>
          <a:bodyPr wrap="square" lIns="92867" tIns="46434" rIns="92867" bIns="46434" rtlCol="0">
            <a:spAutoFit/>
          </a:bodyPr>
          <a:lstStyle/>
          <a:p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CCD fabricated on a </a:t>
            </a:r>
            <a:r>
              <a:rPr lang="en-US" sz="2743" b="0" u="sng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high-resistivity</a:t>
            </a: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silicon substrate that is </a:t>
            </a:r>
            <a:r>
              <a:rPr lang="en-US" sz="2743" b="0" u="sng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fully depleted</a:t>
            </a: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by the application of a </a:t>
            </a:r>
            <a:r>
              <a:rPr lang="en-US" sz="2743" b="0" u="sng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substrate bias</a:t>
            </a:r>
          </a:p>
          <a:p>
            <a:endParaRPr lang="en-US" sz="2743" b="0" dirty="0">
              <a:solidFill>
                <a:srgbClr val="3333FF"/>
              </a:solidFill>
              <a:latin typeface="Calibri" pitchFamily="34" charset="0"/>
              <a:cs typeface="Calibri" pitchFamily="34" charset="0"/>
            </a:endParaRPr>
          </a:p>
          <a:p>
            <a:pPr marL="462857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Merging of CCD / p-</a:t>
            </a:r>
            <a:r>
              <a:rPr lang="en-US" sz="2743" b="0" dirty="0" err="1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-n detector</a:t>
            </a:r>
          </a:p>
          <a:p>
            <a:pPr marL="920057" lvl="1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HEP spinoff</a:t>
            </a:r>
          </a:p>
          <a:p>
            <a:pPr marL="462857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Typical thickness for astronomy is 200 – 250 µm 	</a:t>
            </a:r>
          </a:p>
          <a:p>
            <a:pPr marL="462857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Thick device results in high near-infrared response</a:t>
            </a:r>
          </a:p>
          <a:p>
            <a:pPr marL="462857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Main advantage for astronomy</a:t>
            </a:r>
          </a:p>
          <a:p>
            <a:pPr marL="927327" lvl="1" indent="119343">
              <a:buFont typeface="Arial" pitchFamily="34" charset="0"/>
              <a:buChar char="•"/>
            </a:pPr>
            <a:r>
              <a:rPr lang="en-US" sz="2743" b="0" dirty="0">
                <a:solidFill>
                  <a:srgbClr val="3333FF"/>
                </a:solidFill>
                <a:latin typeface="Calibri" pitchFamily="34" charset="0"/>
                <a:cs typeface="Calibri" pitchFamily="34" charset="0"/>
              </a:rPr>
              <a:t> Detect high redshift objects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1087" y="4794047"/>
            <a:ext cx="1579920" cy="411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32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3374090560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CC272FD-7DAD-4FB5-B479-6D6EEA38DC6B}"/>
              </a:ext>
            </a:extLst>
          </p:cNvPr>
          <p:cNvSpPr/>
          <p:nvPr/>
        </p:nvSpPr>
        <p:spPr bwMode="auto">
          <a:xfrm>
            <a:off x="172517" y="-2641"/>
            <a:ext cx="9198654" cy="118391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891" tIns="46446" rIns="92891" bIns="46446" numCol="1" rtlCol="0" anchor="t" anchorCtr="0" compatLnSpc="1">
            <a:prstTxWarp prst="textNoShape">
              <a:avLst/>
            </a:prstTxWarp>
          </a:bodyPr>
          <a:lstStyle/>
          <a:p>
            <a:pPr defTabSz="928939"/>
            <a:endParaRPr lang="en-US" sz="1625" b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8C30A9-A118-47BD-8936-EEF59D4BC80C}"/>
              </a:ext>
            </a:extLst>
          </p:cNvPr>
          <p:cNvSpPr txBox="1"/>
          <p:nvPr/>
        </p:nvSpPr>
        <p:spPr>
          <a:xfrm>
            <a:off x="1121792" y="6079839"/>
            <a:ext cx="7035131" cy="707886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Near IR – Silicon becoming transparent, E</a:t>
            </a:r>
            <a:r>
              <a:rPr lang="en-US" sz="2000" b="0" baseline="-2500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ph</a:t>
            </a:r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&lt; Si </a:t>
            </a:r>
            <a:r>
              <a:rPr lang="en-US" sz="2000" b="0" dirty="0" err="1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bandgap</a:t>
            </a:r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 (~ 1.1 </a:t>
            </a:r>
            <a:r>
              <a:rPr lang="en-US" sz="2000" b="0" dirty="0" err="1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eV</a:t>
            </a:r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)</a:t>
            </a:r>
          </a:p>
          <a:p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Blue end – Strong absorption in dead layers (n</a:t>
            </a:r>
            <a:r>
              <a:rPr lang="en-US" sz="2000" b="0" baseline="3000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+</a:t>
            </a:r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 of p-</a:t>
            </a:r>
            <a:r>
              <a:rPr lang="en-US" sz="2000" b="0" dirty="0" err="1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000" b="0" dirty="0">
                <a:solidFill>
                  <a:srgbClr val="063DE8"/>
                </a:solidFill>
                <a:latin typeface="Calibri" pitchFamily="34" charset="0"/>
                <a:cs typeface="Calibri" pitchFamily="34" charset="0"/>
              </a:rPr>
              <a:t>-n structure)</a:t>
            </a:r>
            <a:endParaRPr lang="en-US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9E410DF-F5F5-4D1A-8935-E1C86A37A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763" y="82050"/>
            <a:ext cx="7951148" cy="577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22483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73670B-0D71-4CF0-AEAE-8850F1AAA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86" y="1102657"/>
            <a:ext cx="7791449" cy="563267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19A3113-27BA-4125-A4A5-1E93FEB74541}"/>
              </a:ext>
            </a:extLst>
          </p:cNvPr>
          <p:cNvSpPr txBox="1">
            <a:spLocks/>
          </p:cNvSpPr>
          <p:nvPr/>
        </p:nvSpPr>
        <p:spPr>
          <a:xfrm>
            <a:off x="2286000" y="361295"/>
            <a:ext cx="6940924" cy="741363"/>
          </a:xfrm>
          <a:prstGeom prst="rect">
            <a:avLst/>
          </a:prstGeom>
        </p:spPr>
        <p:txBody>
          <a:bodyPr/>
          <a:lstStyle>
            <a:lvl1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2pPr>
            <a:lvl3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3pPr>
            <a:lvl4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4pPr>
            <a:lvl5pPr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5pPr>
            <a:lvl6pPr marL="4572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6pPr>
            <a:lvl7pPr marL="9144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7pPr>
            <a:lvl8pPr marL="13716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8pPr>
            <a:lvl9pPr marL="1828800" algn="l" defTabSz="966788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accent2"/>
                </a:solidFill>
                <a:latin typeface="Times New Roman" pitchFamily="18" charset="0"/>
              </a:defRPr>
            </a:lvl9pPr>
          </a:lstStyle>
          <a:p>
            <a:r>
              <a:rPr lang="en-US" sz="2800" kern="0">
                <a:latin typeface="Arial" pitchFamily="34" charset="0"/>
                <a:cs typeface="Arial" pitchFamily="34" charset="0"/>
              </a:rPr>
              <a:t>Dark Energy Spectroscopic Instrument</a:t>
            </a:r>
            <a:endParaRPr lang="en-US" sz="2800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CC3045-E749-1277-D3F4-F7EB970A5A51}"/>
              </a:ext>
            </a:extLst>
          </p:cNvPr>
          <p:cNvSpPr txBox="1"/>
          <p:nvPr/>
        </p:nvSpPr>
        <p:spPr>
          <a:xfrm>
            <a:off x="2567354" y="1378168"/>
            <a:ext cx="48814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038242">
              <a:spcBef>
                <a:spcPct val="20000"/>
              </a:spcBef>
              <a:buSzPct val="100000"/>
              <a:defRPr/>
            </a:pPr>
            <a:r>
              <a:rPr lang="en-US" sz="2000" b="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DOE Stage 4 Dark Energy project</a:t>
            </a:r>
          </a:p>
        </p:txBody>
      </p:sp>
    </p:spTree>
    <p:extLst>
      <p:ext uri="{BB962C8B-B14F-4D97-AF65-F5344CB8AC3E}">
        <p14:creationId xmlns:p14="http://schemas.microsoft.com/office/powerpoint/2010/main" val="275596733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028" y="927694"/>
            <a:ext cx="5573487" cy="999718"/>
          </a:xfrm>
        </p:spPr>
        <p:txBody>
          <a:bodyPr/>
          <a:lstStyle/>
          <a:p>
            <a:pPr marL="0" indent="0">
              <a:buNone/>
            </a:pPr>
            <a:r>
              <a:rPr lang="en-US" sz="3251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TEM cross-sectional image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44876" y="117727"/>
            <a:ext cx="6852356" cy="753131"/>
          </a:xfrm>
        </p:spPr>
        <p:txBody>
          <a:bodyPr/>
          <a:lstStyle/>
          <a:p>
            <a:r>
              <a:rPr lang="en-US" sz="3251" dirty="0">
                <a:latin typeface="Arial" pitchFamily="34" charset="0"/>
                <a:cs typeface="Arial" pitchFamily="34" charset="0"/>
              </a:rPr>
              <a:t>Backside layers:  LBNL CCDs</a:t>
            </a:r>
          </a:p>
        </p:txBody>
      </p:sp>
      <p:pic>
        <p:nvPicPr>
          <p:cNvPr id="5" name="Picture 4" descr="sample 88k1"/>
          <p:cNvPicPr>
            <a:picLocks noGrp="1"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657" y="1590511"/>
            <a:ext cx="5573486" cy="55734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316617" y="3936274"/>
            <a:ext cx="834092" cy="474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SiO</a:t>
            </a:r>
            <a:r>
              <a:rPr lang="en-US" sz="2438" b="0" baseline="-25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16617" y="4914806"/>
            <a:ext cx="852004" cy="474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ZrO</a:t>
            </a:r>
            <a:r>
              <a:rPr lang="en-US" sz="2438" b="0" baseline="-2500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16617" y="5528962"/>
            <a:ext cx="711111" cy="4749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38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ITO</a:t>
            </a:r>
            <a:endParaRPr lang="en-US" sz="2438" b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16618" y="6061461"/>
            <a:ext cx="3001554" cy="4114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32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In-situ doped </a:t>
            </a:r>
            <a:r>
              <a:rPr lang="en-US" sz="2032" b="0" dirty="0" err="1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polysilicon</a:t>
            </a:r>
            <a:endParaRPr lang="en-US" sz="2032" b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6617" y="6593956"/>
            <a:ext cx="20665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Silicon substrate</a:t>
            </a:r>
            <a:endParaRPr lang="en-US" sz="2000" b="0" baseline="-25000" dirty="0">
              <a:solidFill>
                <a:srgbClr val="3333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CCD_backside_cross_section_30March2016"/>
          <p:cNvPicPr>
            <a:picLocks noChangeAspect="1" noChangeArrowheads="1"/>
          </p:cNvPicPr>
          <p:nvPr/>
        </p:nvPicPr>
        <p:blipFill>
          <a:blip r:embed="rId3"/>
          <a:srcRect b="11057"/>
          <a:stretch>
            <a:fillRect/>
          </a:stretch>
        </p:blipFill>
        <p:spPr bwMode="auto">
          <a:xfrm>
            <a:off x="6358543" y="1189997"/>
            <a:ext cx="3156708" cy="251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64E0C45-B83E-4F8D-86B4-F41A6C0D33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764053" y="3834675"/>
            <a:ext cx="1745925" cy="1827265"/>
          </a:xfrm>
          <a:prstGeom prst="rect">
            <a:avLst/>
          </a:prstGeom>
          <a:ln>
            <a:solidFill>
              <a:srgbClr val="3333FF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8F5097-27D3-1DAE-92BC-77BB1C819E8F}"/>
              </a:ext>
            </a:extLst>
          </p:cNvPr>
          <p:cNvSpPr txBox="1"/>
          <p:nvPr/>
        </p:nvSpPr>
        <p:spPr>
          <a:xfrm>
            <a:off x="1059543" y="6003033"/>
            <a:ext cx="1252602" cy="284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n+ polysilicon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7B420D-52AD-A551-D45A-0819C15FFD78}"/>
              </a:ext>
            </a:extLst>
          </p:cNvPr>
          <p:cNvSpPr txBox="1"/>
          <p:nvPr/>
        </p:nvSpPr>
        <p:spPr>
          <a:xfrm>
            <a:off x="1059544" y="6635004"/>
            <a:ext cx="1952834" cy="284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</a:t>
            </a:r>
            <a:r>
              <a:rPr lang="en-US" sz="1219" dirty="0">
                <a:solidFill>
                  <a:schemeClr val="tx1"/>
                </a:solidFill>
                <a:latin typeface="Symbol" pitchFamily="2" charset="2"/>
                <a:cs typeface="Arial" panose="020B0604020202020204" pitchFamily="34" charset="0"/>
              </a:rPr>
              <a:t>r </a:t>
            </a:r>
            <a:r>
              <a:rPr lang="en-US" sz="1219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n-type substrate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B6E230-C5DA-4B4F-9F4E-BA7F8DD0D5E3}"/>
              </a:ext>
            </a:extLst>
          </p:cNvPr>
          <p:cNvSpPr txBox="1"/>
          <p:nvPr/>
        </p:nvSpPr>
        <p:spPr>
          <a:xfrm>
            <a:off x="1990163" y="1713311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coating design by Don Groom</a:t>
            </a:r>
          </a:p>
        </p:txBody>
      </p:sp>
    </p:spTree>
    <p:extLst>
      <p:ext uri="{BB962C8B-B14F-4D97-AF65-F5344CB8AC3E}">
        <p14:creationId xmlns:p14="http://schemas.microsoft.com/office/powerpoint/2010/main" val="2200652155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49730</TotalTime>
  <Words>2071</Words>
  <Application>Microsoft Macintosh PowerPoint</Application>
  <PresentationFormat>Custom</PresentationFormat>
  <Paragraphs>482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6" baseType="lpstr">
      <vt:lpstr>Arial</vt:lpstr>
      <vt:lpstr>Calibri</vt:lpstr>
      <vt:lpstr>Helvetica</vt:lpstr>
      <vt:lpstr>Helvetica Neue</vt:lpstr>
      <vt:lpstr>Hind Medium</vt:lpstr>
      <vt:lpstr>Lucida Grande</vt:lpstr>
      <vt:lpstr>Montserrat SemiBold</vt:lpstr>
      <vt:lpstr>Symbol</vt:lpstr>
      <vt:lpstr>Times New Roman</vt:lpstr>
      <vt:lpstr>Default Design</vt:lpstr>
      <vt:lpstr>Single-electron counting, fully  depleted charge-coupled devices for  dark matter detection</vt:lpstr>
      <vt:lpstr>Outline</vt:lpstr>
      <vt:lpstr>DOE Stage III Dark Energy Survey (2013-2019)</vt:lpstr>
      <vt:lpstr>DOE Stage III Dark Energy Survey (2013-2019)</vt:lpstr>
      <vt:lpstr>PowerPoint Presentation</vt:lpstr>
      <vt:lpstr>Fully depleted CCDs 101</vt:lpstr>
      <vt:lpstr>PowerPoint Presentation</vt:lpstr>
      <vt:lpstr>PowerPoint Presentation</vt:lpstr>
      <vt:lpstr>Backside layers:  LBNL CCDs</vt:lpstr>
      <vt:lpstr>PowerPoint Presentation</vt:lpstr>
      <vt:lpstr>PowerPoint Presentation</vt:lpstr>
      <vt:lpstr>Dark Matter detection with CCDs</vt:lpstr>
      <vt:lpstr>Dark Matter detection with CCDs</vt:lpstr>
      <vt:lpstr>PowerPoint Presentation</vt:lpstr>
      <vt:lpstr>PowerPoint Presentation</vt:lpstr>
      <vt:lpstr>Skipper CCD operation</vt:lpstr>
      <vt:lpstr>PowerPoint Presentation</vt:lpstr>
      <vt:lpstr>Version 2 Skipper CCD tested at FermiLab</vt:lpstr>
      <vt:lpstr>Version 2 Skipper CCD tested at FermiLab</vt:lpstr>
      <vt:lpstr>PowerPoint Presentation</vt:lpstr>
      <vt:lpstr>PowerPoint Presentation</vt:lpstr>
      <vt:lpstr>Dark Matter detection with CCDs</vt:lpstr>
      <vt:lpstr>PowerPoint Presentation</vt:lpstr>
      <vt:lpstr>Dark Matter detection with CCDs</vt:lpstr>
      <vt:lpstr>Dark Matter detection with CCDs</vt:lpstr>
      <vt:lpstr>Dark Matter detection with CCDs</vt:lpstr>
      <vt:lpstr>Dark Matter detection with CCDs</vt:lpstr>
      <vt:lpstr>Dark Matter detection with CCDs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Dark Matter detection with CCDs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Holland</dc:creator>
  <cp:lastModifiedBy>Steve Holland</cp:lastModifiedBy>
  <cp:revision>570</cp:revision>
  <dcterms:modified xsi:type="dcterms:W3CDTF">2023-12-07T00:06:37Z</dcterms:modified>
</cp:coreProperties>
</file>