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Lst>
  <p:notesMasterIdLst>
    <p:notesMasterId r:id="rId22"/>
  </p:notesMasterIdLst>
  <p:sldIdLst>
    <p:sldId id="256" r:id="rId2"/>
    <p:sldId id="263" r:id="rId3"/>
    <p:sldId id="280" r:id="rId4"/>
    <p:sldId id="262" r:id="rId5"/>
    <p:sldId id="281" r:id="rId6"/>
    <p:sldId id="276" r:id="rId7"/>
    <p:sldId id="277" r:id="rId8"/>
    <p:sldId id="275" r:id="rId9"/>
    <p:sldId id="282" r:id="rId10"/>
    <p:sldId id="283" r:id="rId11"/>
    <p:sldId id="284" r:id="rId12"/>
    <p:sldId id="285" r:id="rId13"/>
    <p:sldId id="265" r:id="rId14"/>
    <p:sldId id="266" r:id="rId15"/>
    <p:sldId id="267" r:id="rId16"/>
    <p:sldId id="268" r:id="rId17"/>
    <p:sldId id="278" r:id="rId18"/>
    <p:sldId id="269" r:id="rId19"/>
    <p:sldId id="274" r:id="rId20"/>
    <p:sldId id="260" r:id="rId21"/>
  </p:sldIdLst>
  <p:sldSz cx="12192000" cy="6858000"/>
  <p:notesSz cx="6858000" cy="9144000"/>
  <p:defaultText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9ADB3"/>
    <a:srgbClr val="B999B1"/>
    <a:srgbClr val="A07799"/>
    <a:srgbClr val="88547E"/>
    <a:srgbClr val="7779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5807"/>
  </p:normalViewPr>
  <p:slideViewPr>
    <p:cSldViewPr snapToGrid="0">
      <p:cViewPr varScale="1">
        <p:scale>
          <a:sx n="108" d="100"/>
          <a:sy n="108" d="100"/>
        </p:scale>
        <p:origin x="736"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3EA1E-17AC-ED45-BBA8-11DFA20A2E32}" type="datetimeFigureOut">
              <a:rPr lang="en-US" smtClean="0"/>
              <a:t>6/16/23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D1EC74-78A8-1342-9643-490986C1954C}" type="slidenum">
              <a:rPr lang="en-US" smtClean="0"/>
              <a:t>‹#›</a:t>
            </a:fld>
            <a:endParaRPr lang="en-US"/>
          </a:p>
        </p:txBody>
      </p:sp>
    </p:spTree>
    <p:extLst>
      <p:ext uri="{BB962C8B-B14F-4D97-AF65-F5344CB8AC3E}">
        <p14:creationId xmlns:p14="http://schemas.microsoft.com/office/powerpoint/2010/main" val="1557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6FB65-11FC-99FD-1A15-0D294E2B57B9}"/>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639F5813-AC85-F17B-16C2-32AB9A92D8C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BE75EB8F-08F5-02AA-0A0D-449505D94FEA}"/>
              </a:ext>
            </a:extLst>
          </p:cNvPr>
          <p:cNvSpPr>
            <a:spLocks noGrp="1"/>
          </p:cNvSpPr>
          <p:nvPr>
            <p:ph type="dt" sz="half" idx="10"/>
          </p:nvPr>
        </p:nvSpPr>
        <p:spPr/>
        <p:txBody>
          <a:bodyPr/>
          <a:lstStyle/>
          <a:p>
            <a:fld id="{59C7A7B1-67A5-3E41-BFF6-5E8ECF991EAC}" type="datetime1">
              <a:rPr lang="it-IT" smtClean="0"/>
              <a:t>16/06/23</a:t>
            </a:fld>
            <a:endParaRPr lang="en-US"/>
          </a:p>
        </p:txBody>
      </p:sp>
      <p:sp>
        <p:nvSpPr>
          <p:cNvPr id="5" name="Footer Placeholder 4">
            <a:extLst>
              <a:ext uri="{FF2B5EF4-FFF2-40B4-BE49-F238E27FC236}">
                <a16:creationId xmlns:a16="http://schemas.microsoft.com/office/drawing/2014/main" id="{AE45AB2E-34BA-1B3D-6380-D78119BC9884}"/>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790F2EE8-8FE3-A78E-8BB2-28C05B3D0EDF}"/>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7298738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48154-7A2A-6CAA-BCAB-D6C101F814C5}"/>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DC56E128-437A-E499-D767-863EEB3274A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BC77E51-D4A4-AA6D-FB6E-7DF78CDF77F2}"/>
              </a:ext>
            </a:extLst>
          </p:cNvPr>
          <p:cNvSpPr>
            <a:spLocks noGrp="1"/>
          </p:cNvSpPr>
          <p:nvPr>
            <p:ph type="dt" sz="half" idx="10"/>
          </p:nvPr>
        </p:nvSpPr>
        <p:spPr/>
        <p:txBody>
          <a:bodyPr/>
          <a:lstStyle/>
          <a:p>
            <a:fld id="{FF2FE52C-B13C-6F4F-A9AF-44365A0B23B0}" type="datetime1">
              <a:rPr lang="it-IT" smtClean="0"/>
              <a:t>16/06/23</a:t>
            </a:fld>
            <a:endParaRPr lang="en-US"/>
          </a:p>
        </p:txBody>
      </p:sp>
      <p:sp>
        <p:nvSpPr>
          <p:cNvPr id="5" name="Footer Placeholder 4">
            <a:extLst>
              <a:ext uri="{FF2B5EF4-FFF2-40B4-BE49-F238E27FC236}">
                <a16:creationId xmlns:a16="http://schemas.microsoft.com/office/drawing/2014/main" id="{22373501-DF0E-BF12-352E-58A841080C03}"/>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61DAFCB7-E0B2-F135-C022-83D7D6D332A7}"/>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5258931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4AAEC99-5CA4-5ABA-DD5A-878BF47B681D}"/>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1F029417-3E75-3AD6-5E2F-8E6841E109C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CE40B843-C302-A93D-4DD7-9A1EE85928BC}"/>
              </a:ext>
            </a:extLst>
          </p:cNvPr>
          <p:cNvSpPr>
            <a:spLocks noGrp="1"/>
          </p:cNvSpPr>
          <p:nvPr>
            <p:ph type="dt" sz="half" idx="10"/>
          </p:nvPr>
        </p:nvSpPr>
        <p:spPr/>
        <p:txBody>
          <a:bodyPr/>
          <a:lstStyle/>
          <a:p>
            <a:fld id="{3ED8B533-8FA0-CE43-924A-7EA71FBD0A78}" type="datetime1">
              <a:rPr lang="it-IT" smtClean="0"/>
              <a:t>16/06/23</a:t>
            </a:fld>
            <a:endParaRPr lang="en-US"/>
          </a:p>
        </p:txBody>
      </p:sp>
      <p:sp>
        <p:nvSpPr>
          <p:cNvPr id="5" name="Footer Placeholder 4">
            <a:extLst>
              <a:ext uri="{FF2B5EF4-FFF2-40B4-BE49-F238E27FC236}">
                <a16:creationId xmlns:a16="http://schemas.microsoft.com/office/drawing/2014/main" id="{B807CA14-8435-8D25-08CC-111DF2F61BF0}"/>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B0D8327E-2535-19F5-A650-708807F26BD3}"/>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669584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AFC2E-4C9F-8745-C442-B290AC78AE91}"/>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A8F321A6-0422-4034-057A-68C1A6C1B31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90F513E9-F70E-6D4E-B754-3BBB9DB2B1E2}"/>
              </a:ext>
            </a:extLst>
          </p:cNvPr>
          <p:cNvSpPr>
            <a:spLocks noGrp="1"/>
          </p:cNvSpPr>
          <p:nvPr>
            <p:ph type="dt" sz="half" idx="10"/>
          </p:nvPr>
        </p:nvSpPr>
        <p:spPr/>
        <p:txBody>
          <a:bodyPr/>
          <a:lstStyle/>
          <a:p>
            <a:fld id="{43AA7F34-BF63-DB42-A034-259AC3B0C8CE}" type="datetime1">
              <a:rPr lang="it-IT" smtClean="0"/>
              <a:t>16/06/23</a:t>
            </a:fld>
            <a:endParaRPr lang="en-US"/>
          </a:p>
        </p:txBody>
      </p:sp>
      <p:sp>
        <p:nvSpPr>
          <p:cNvPr id="5" name="Footer Placeholder 4">
            <a:extLst>
              <a:ext uri="{FF2B5EF4-FFF2-40B4-BE49-F238E27FC236}">
                <a16:creationId xmlns:a16="http://schemas.microsoft.com/office/drawing/2014/main" id="{75C6FA2C-87C4-5349-1D43-6B83242AED29}"/>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865A8BA9-BD69-F4BA-1463-BC7BFDBAE385}"/>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5427146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AD22E9-74A0-A59F-75D6-94E40551A256}"/>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B0320D5-D6C4-C664-A140-B003A87771B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E3C7CC8B-ECE6-9347-6E2D-556F93BBEC35}"/>
              </a:ext>
            </a:extLst>
          </p:cNvPr>
          <p:cNvSpPr>
            <a:spLocks noGrp="1"/>
          </p:cNvSpPr>
          <p:nvPr>
            <p:ph type="dt" sz="half" idx="10"/>
          </p:nvPr>
        </p:nvSpPr>
        <p:spPr/>
        <p:txBody>
          <a:bodyPr/>
          <a:lstStyle/>
          <a:p>
            <a:fld id="{4828C953-A2F3-3548-B7A0-138743B8966D}" type="datetime1">
              <a:rPr lang="it-IT" smtClean="0"/>
              <a:t>16/06/23</a:t>
            </a:fld>
            <a:endParaRPr lang="en-US"/>
          </a:p>
        </p:txBody>
      </p:sp>
      <p:sp>
        <p:nvSpPr>
          <p:cNvPr id="5" name="Footer Placeholder 4">
            <a:extLst>
              <a:ext uri="{FF2B5EF4-FFF2-40B4-BE49-F238E27FC236}">
                <a16:creationId xmlns:a16="http://schemas.microsoft.com/office/drawing/2014/main" id="{B231DA06-917C-A7C2-8ED0-207345AD20BB}"/>
              </a:ext>
            </a:extLst>
          </p:cNvPr>
          <p:cNvSpPr>
            <a:spLocks noGrp="1"/>
          </p:cNvSpPr>
          <p:nvPr>
            <p:ph type="ftr" sz="quarter" idx="11"/>
          </p:nvPr>
        </p:nvSpPr>
        <p:spPr/>
        <p:txBody>
          <a:bodyPr/>
          <a:lstStyle/>
          <a:p>
            <a:r>
              <a:rPr lang="en-US"/>
              <a:t>HEPTech Board meeting June 2023</a:t>
            </a:r>
          </a:p>
        </p:txBody>
      </p:sp>
      <p:sp>
        <p:nvSpPr>
          <p:cNvPr id="6" name="Slide Number Placeholder 5">
            <a:extLst>
              <a:ext uri="{FF2B5EF4-FFF2-40B4-BE49-F238E27FC236}">
                <a16:creationId xmlns:a16="http://schemas.microsoft.com/office/drawing/2014/main" id="{1DB9B7B9-A6EC-C9BD-7476-5CF04EB2EB08}"/>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701596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A7FAD-F73D-DF69-69B6-6C0D383093BC}"/>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828B319-6213-3BA6-6A56-B8F0E3EF35DF}"/>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13F6B591-CAE9-4061-A2EF-FB4F483EFED8}"/>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536DA545-37E9-E85F-B371-5B1A03DEE829}"/>
              </a:ext>
            </a:extLst>
          </p:cNvPr>
          <p:cNvSpPr>
            <a:spLocks noGrp="1"/>
          </p:cNvSpPr>
          <p:nvPr>
            <p:ph type="dt" sz="half" idx="10"/>
          </p:nvPr>
        </p:nvSpPr>
        <p:spPr/>
        <p:txBody>
          <a:bodyPr/>
          <a:lstStyle/>
          <a:p>
            <a:fld id="{DDEAFE2D-00B3-434A-BF98-FC000AE87873}" type="datetime1">
              <a:rPr lang="it-IT" smtClean="0"/>
              <a:t>16/06/23</a:t>
            </a:fld>
            <a:endParaRPr lang="en-US"/>
          </a:p>
        </p:txBody>
      </p:sp>
      <p:sp>
        <p:nvSpPr>
          <p:cNvPr id="6" name="Footer Placeholder 5">
            <a:extLst>
              <a:ext uri="{FF2B5EF4-FFF2-40B4-BE49-F238E27FC236}">
                <a16:creationId xmlns:a16="http://schemas.microsoft.com/office/drawing/2014/main" id="{24525E0F-FBF2-B178-84DC-D3C39525513B}"/>
              </a:ext>
            </a:extLst>
          </p:cNvPr>
          <p:cNvSpPr>
            <a:spLocks noGrp="1"/>
          </p:cNvSpPr>
          <p:nvPr>
            <p:ph type="ftr" sz="quarter" idx="11"/>
          </p:nvPr>
        </p:nvSpPr>
        <p:spPr/>
        <p:txBody>
          <a:bodyPr/>
          <a:lstStyle/>
          <a:p>
            <a:r>
              <a:rPr lang="en-US"/>
              <a:t>HEPTech Board meeting June 2023</a:t>
            </a:r>
          </a:p>
        </p:txBody>
      </p:sp>
      <p:sp>
        <p:nvSpPr>
          <p:cNvPr id="7" name="Slide Number Placeholder 6">
            <a:extLst>
              <a:ext uri="{FF2B5EF4-FFF2-40B4-BE49-F238E27FC236}">
                <a16:creationId xmlns:a16="http://schemas.microsoft.com/office/drawing/2014/main" id="{14FDD6F3-F43E-9B59-B945-D1DD168D6CD0}"/>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0975989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8BFA58-AA14-A66F-2115-D29B661CFCDB}"/>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B3E0E64E-3519-81EB-7826-7A08DEE3E9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BBFA4612-B150-525F-D5DB-2511ED4D374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A64F4212-5445-4EBF-6C96-03300976B8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62946DC6-BC4F-AA81-AA0E-6C3809DA3AB7}"/>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5C45CBB3-D3C9-E219-14C7-3F4CF784BD7B}"/>
              </a:ext>
            </a:extLst>
          </p:cNvPr>
          <p:cNvSpPr>
            <a:spLocks noGrp="1"/>
          </p:cNvSpPr>
          <p:nvPr>
            <p:ph type="dt" sz="half" idx="10"/>
          </p:nvPr>
        </p:nvSpPr>
        <p:spPr/>
        <p:txBody>
          <a:bodyPr/>
          <a:lstStyle/>
          <a:p>
            <a:fld id="{259525AE-0F14-D244-A73D-FE4F75C995C1}" type="datetime1">
              <a:rPr lang="it-IT" smtClean="0"/>
              <a:t>16/06/23</a:t>
            </a:fld>
            <a:endParaRPr lang="en-US"/>
          </a:p>
        </p:txBody>
      </p:sp>
      <p:sp>
        <p:nvSpPr>
          <p:cNvPr id="8" name="Footer Placeholder 7">
            <a:extLst>
              <a:ext uri="{FF2B5EF4-FFF2-40B4-BE49-F238E27FC236}">
                <a16:creationId xmlns:a16="http://schemas.microsoft.com/office/drawing/2014/main" id="{FFF3191F-5093-84AF-80D5-854C8AB9E14F}"/>
              </a:ext>
            </a:extLst>
          </p:cNvPr>
          <p:cNvSpPr>
            <a:spLocks noGrp="1"/>
          </p:cNvSpPr>
          <p:nvPr>
            <p:ph type="ftr" sz="quarter" idx="11"/>
          </p:nvPr>
        </p:nvSpPr>
        <p:spPr/>
        <p:txBody>
          <a:bodyPr/>
          <a:lstStyle/>
          <a:p>
            <a:r>
              <a:rPr lang="en-US"/>
              <a:t>HEPTech Board meeting June 2023</a:t>
            </a:r>
          </a:p>
        </p:txBody>
      </p:sp>
      <p:sp>
        <p:nvSpPr>
          <p:cNvPr id="9" name="Slide Number Placeholder 8">
            <a:extLst>
              <a:ext uri="{FF2B5EF4-FFF2-40B4-BE49-F238E27FC236}">
                <a16:creationId xmlns:a16="http://schemas.microsoft.com/office/drawing/2014/main" id="{FFA9F715-9E2C-3FD7-2F54-344F95211513}"/>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230912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732400-F95E-DE44-362E-AF267B38722D}"/>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EAE3165D-B6DD-A2DB-F344-831B11BC50C2}"/>
              </a:ext>
            </a:extLst>
          </p:cNvPr>
          <p:cNvSpPr>
            <a:spLocks noGrp="1"/>
          </p:cNvSpPr>
          <p:nvPr>
            <p:ph type="dt" sz="half" idx="10"/>
          </p:nvPr>
        </p:nvSpPr>
        <p:spPr/>
        <p:txBody>
          <a:bodyPr/>
          <a:lstStyle/>
          <a:p>
            <a:fld id="{6B256456-638E-594D-B13E-12D339895341}" type="datetime1">
              <a:rPr lang="it-IT" smtClean="0"/>
              <a:t>16/06/23</a:t>
            </a:fld>
            <a:endParaRPr lang="en-US"/>
          </a:p>
        </p:txBody>
      </p:sp>
      <p:sp>
        <p:nvSpPr>
          <p:cNvPr id="4" name="Footer Placeholder 3">
            <a:extLst>
              <a:ext uri="{FF2B5EF4-FFF2-40B4-BE49-F238E27FC236}">
                <a16:creationId xmlns:a16="http://schemas.microsoft.com/office/drawing/2014/main" id="{2D18F03A-3B3D-6F94-227F-7DD176EF4A45}"/>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90D841AA-5EE6-621E-1B45-B8DE16F9B736}"/>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9389140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E151BF5-AAEC-6B6C-D98C-34C703C6F053}"/>
              </a:ext>
            </a:extLst>
          </p:cNvPr>
          <p:cNvSpPr>
            <a:spLocks noGrp="1"/>
          </p:cNvSpPr>
          <p:nvPr>
            <p:ph type="dt" sz="half" idx="10"/>
          </p:nvPr>
        </p:nvSpPr>
        <p:spPr/>
        <p:txBody>
          <a:bodyPr/>
          <a:lstStyle/>
          <a:p>
            <a:fld id="{090B737F-55D1-1D4D-BBB4-DF87DE0A1581}" type="datetime1">
              <a:rPr lang="it-IT" smtClean="0"/>
              <a:t>16/06/23</a:t>
            </a:fld>
            <a:endParaRPr lang="en-US"/>
          </a:p>
        </p:txBody>
      </p:sp>
      <p:sp>
        <p:nvSpPr>
          <p:cNvPr id="3" name="Footer Placeholder 2">
            <a:extLst>
              <a:ext uri="{FF2B5EF4-FFF2-40B4-BE49-F238E27FC236}">
                <a16:creationId xmlns:a16="http://schemas.microsoft.com/office/drawing/2014/main" id="{D3FFE8FC-7E0F-B404-5B8C-DD97A5F6F033}"/>
              </a:ext>
            </a:extLst>
          </p:cNvPr>
          <p:cNvSpPr>
            <a:spLocks noGrp="1"/>
          </p:cNvSpPr>
          <p:nvPr>
            <p:ph type="ftr" sz="quarter" idx="11"/>
          </p:nvPr>
        </p:nvSpPr>
        <p:spPr/>
        <p:txBody>
          <a:bodyPr/>
          <a:lstStyle/>
          <a:p>
            <a:r>
              <a:rPr lang="en-US"/>
              <a:t>HEPTech Board meeting June 2023</a:t>
            </a:r>
          </a:p>
        </p:txBody>
      </p:sp>
      <p:sp>
        <p:nvSpPr>
          <p:cNvPr id="4" name="Slide Number Placeholder 3">
            <a:extLst>
              <a:ext uri="{FF2B5EF4-FFF2-40B4-BE49-F238E27FC236}">
                <a16:creationId xmlns:a16="http://schemas.microsoft.com/office/drawing/2014/main" id="{1A19C0C3-9637-4F80-07F3-C3DD13E693D9}"/>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1994540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58AB1-74EE-0C0D-5201-A125EBBCB3A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BECFFFA0-B4F4-A6EB-03E6-07D40010F7A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9C6B0304-9427-A0AA-DEF6-E007AAADF5B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338E0771-0C44-5F0A-A8E5-0AF6A0DED181}"/>
              </a:ext>
            </a:extLst>
          </p:cNvPr>
          <p:cNvSpPr>
            <a:spLocks noGrp="1"/>
          </p:cNvSpPr>
          <p:nvPr>
            <p:ph type="dt" sz="half" idx="10"/>
          </p:nvPr>
        </p:nvSpPr>
        <p:spPr/>
        <p:txBody>
          <a:bodyPr/>
          <a:lstStyle/>
          <a:p>
            <a:fld id="{E9C26718-038F-5F44-AC54-96F9849FD9EE}" type="datetime1">
              <a:rPr lang="it-IT" smtClean="0"/>
              <a:t>16/06/23</a:t>
            </a:fld>
            <a:endParaRPr lang="en-US"/>
          </a:p>
        </p:txBody>
      </p:sp>
      <p:sp>
        <p:nvSpPr>
          <p:cNvPr id="6" name="Footer Placeholder 5">
            <a:extLst>
              <a:ext uri="{FF2B5EF4-FFF2-40B4-BE49-F238E27FC236}">
                <a16:creationId xmlns:a16="http://schemas.microsoft.com/office/drawing/2014/main" id="{BB044419-5479-0585-C36B-8CB22D9226E9}"/>
              </a:ext>
            </a:extLst>
          </p:cNvPr>
          <p:cNvSpPr>
            <a:spLocks noGrp="1"/>
          </p:cNvSpPr>
          <p:nvPr>
            <p:ph type="ftr" sz="quarter" idx="11"/>
          </p:nvPr>
        </p:nvSpPr>
        <p:spPr/>
        <p:txBody>
          <a:bodyPr/>
          <a:lstStyle/>
          <a:p>
            <a:r>
              <a:rPr lang="en-US"/>
              <a:t>HEPTech Board meeting June 2023</a:t>
            </a:r>
          </a:p>
        </p:txBody>
      </p:sp>
      <p:sp>
        <p:nvSpPr>
          <p:cNvPr id="7" name="Slide Number Placeholder 6">
            <a:extLst>
              <a:ext uri="{FF2B5EF4-FFF2-40B4-BE49-F238E27FC236}">
                <a16:creationId xmlns:a16="http://schemas.microsoft.com/office/drawing/2014/main" id="{0EF412FC-24C7-A365-5119-52C184D218C6}"/>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3002423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73A04B-B26C-F17E-DDA1-6682EF0CC3A2}"/>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83005BA1-91B7-0402-DFC9-F358006F486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3171A13-6AA9-D571-1B53-AC395467795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26B04028-2B0D-F050-F19D-024E6CBA5F88}"/>
              </a:ext>
            </a:extLst>
          </p:cNvPr>
          <p:cNvSpPr>
            <a:spLocks noGrp="1"/>
          </p:cNvSpPr>
          <p:nvPr>
            <p:ph type="dt" sz="half" idx="10"/>
          </p:nvPr>
        </p:nvSpPr>
        <p:spPr/>
        <p:txBody>
          <a:bodyPr/>
          <a:lstStyle/>
          <a:p>
            <a:fld id="{E2849FF6-A627-8344-BAC0-F9290601003B}" type="datetime1">
              <a:rPr lang="it-IT" smtClean="0"/>
              <a:t>16/06/23</a:t>
            </a:fld>
            <a:endParaRPr lang="en-US"/>
          </a:p>
        </p:txBody>
      </p:sp>
      <p:sp>
        <p:nvSpPr>
          <p:cNvPr id="6" name="Footer Placeholder 5">
            <a:extLst>
              <a:ext uri="{FF2B5EF4-FFF2-40B4-BE49-F238E27FC236}">
                <a16:creationId xmlns:a16="http://schemas.microsoft.com/office/drawing/2014/main" id="{03F85D9C-AFFD-FCFC-556C-BCEF0B87A645}"/>
              </a:ext>
            </a:extLst>
          </p:cNvPr>
          <p:cNvSpPr>
            <a:spLocks noGrp="1"/>
          </p:cNvSpPr>
          <p:nvPr>
            <p:ph type="ftr" sz="quarter" idx="11"/>
          </p:nvPr>
        </p:nvSpPr>
        <p:spPr/>
        <p:txBody>
          <a:bodyPr/>
          <a:lstStyle/>
          <a:p>
            <a:r>
              <a:rPr lang="en-US"/>
              <a:t>HEPTech Board meeting June 2023</a:t>
            </a:r>
          </a:p>
        </p:txBody>
      </p:sp>
      <p:sp>
        <p:nvSpPr>
          <p:cNvPr id="7" name="Slide Number Placeholder 6">
            <a:extLst>
              <a:ext uri="{FF2B5EF4-FFF2-40B4-BE49-F238E27FC236}">
                <a16:creationId xmlns:a16="http://schemas.microsoft.com/office/drawing/2014/main" id="{8EF92522-4697-8258-EC59-7D98722C29D3}"/>
              </a:ext>
            </a:extLst>
          </p:cNvPr>
          <p:cNvSpPr>
            <a:spLocks noGrp="1"/>
          </p:cNvSpPr>
          <p:nvPr>
            <p:ph type="sldNum" sz="quarter" idx="12"/>
          </p:nvPr>
        </p:nvSpPr>
        <p:spPr/>
        <p:txBody>
          <a:bodyPr/>
          <a:lstStyle/>
          <a:p>
            <a:fld id="{1FF2B022-F444-0D43-9A63-74F242586B15}" type="slidenum">
              <a:rPr lang="en-US" smtClean="0"/>
              <a:t>‹#›</a:t>
            </a:fld>
            <a:endParaRPr lang="en-US"/>
          </a:p>
        </p:txBody>
      </p:sp>
    </p:spTree>
    <p:extLst>
      <p:ext uri="{BB962C8B-B14F-4D97-AF65-F5344CB8AC3E}">
        <p14:creationId xmlns:p14="http://schemas.microsoft.com/office/powerpoint/2010/main" val="2788086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9E901C2-A392-ADB4-74A8-69FFD52128F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CB2D6100-FF24-FA02-C884-6C2E9E041CA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BDC4B580-770A-515B-45E4-362E044C1C4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D497A91-8F9F-8F4E-A0B6-00F54E2FF49A}" type="datetime1">
              <a:rPr lang="it-IT" smtClean="0"/>
              <a:t>16/06/23</a:t>
            </a:fld>
            <a:endParaRPr lang="en-US"/>
          </a:p>
        </p:txBody>
      </p:sp>
      <p:sp>
        <p:nvSpPr>
          <p:cNvPr id="5" name="Footer Placeholder 4">
            <a:extLst>
              <a:ext uri="{FF2B5EF4-FFF2-40B4-BE49-F238E27FC236}">
                <a16:creationId xmlns:a16="http://schemas.microsoft.com/office/drawing/2014/main" id="{2DEC5E35-DBE5-314D-021A-2FB5154E32D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HEPTech Board meeting June 2023</a:t>
            </a:r>
          </a:p>
        </p:txBody>
      </p:sp>
      <p:sp>
        <p:nvSpPr>
          <p:cNvPr id="6" name="Slide Number Placeholder 5">
            <a:extLst>
              <a:ext uri="{FF2B5EF4-FFF2-40B4-BE49-F238E27FC236}">
                <a16:creationId xmlns:a16="http://schemas.microsoft.com/office/drawing/2014/main" id="{F01A299A-628B-A7F7-E1B7-48CCF212A1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F2B022-F444-0D43-9A63-74F242586B15}" type="slidenum">
              <a:rPr lang="en-US" smtClean="0"/>
              <a:t>‹#›</a:t>
            </a:fld>
            <a:endParaRPr lang="en-US"/>
          </a:p>
        </p:txBody>
      </p:sp>
    </p:spTree>
    <p:extLst>
      <p:ext uri="{BB962C8B-B14F-4D97-AF65-F5344CB8AC3E}">
        <p14:creationId xmlns:p14="http://schemas.microsoft.com/office/powerpoint/2010/main" val="2980522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4531F76-1E29-EE22-2CA5-791C8570AE08}"/>
              </a:ext>
            </a:extLst>
          </p:cNvPr>
          <p:cNvCxnSpPr>
            <a:cxnSpLocks/>
          </p:cNvCxnSpPr>
          <p:nvPr/>
        </p:nvCxnSpPr>
        <p:spPr>
          <a:xfrm>
            <a:off x="1180618" y="4443271"/>
            <a:ext cx="10421073"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245E272-C0DC-D921-B651-FE1DDA784C79}"/>
              </a:ext>
            </a:extLst>
          </p:cNvPr>
          <p:cNvSpPr/>
          <p:nvPr/>
        </p:nvSpPr>
        <p:spPr>
          <a:xfrm>
            <a:off x="8414795" y="4328932"/>
            <a:ext cx="3186896" cy="114339"/>
          </a:xfrm>
          <a:prstGeom prst="rect">
            <a:avLst/>
          </a:prstGeom>
          <a:solidFill>
            <a:srgbClr val="8854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font, graphics, graphic design, logo&#10;&#10;Description automatically generated">
            <a:extLst>
              <a:ext uri="{FF2B5EF4-FFF2-40B4-BE49-F238E27FC236}">
                <a16:creationId xmlns:a16="http://schemas.microsoft.com/office/drawing/2014/main" id="{C1F24439-5531-4DCD-9454-44E10B6C58F7}"/>
              </a:ext>
            </a:extLst>
          </p:cNvPr>
          <p:cNvPicPr>
            <a:picLocks noChangeAspect="1"/>
          </p:cNvPicPr>
          <p:nvPr/>
        </p:nvPicPr>
        <p:blipFill>
          <a:blip r:embed="rId2"/>
          <a:stretch>
            <a:fillRect/>
          </a:stretch>
        </p:blipFill>
        <p:spPr>
          <a:xfrm>
            <a:off x="1180618" y="2540000"/>
            <a:ext cx="6134100" cy="1778000"/>
          </a:xfrm>
          <a:prstGeom prst="rect">
            <a:avLst/>
          </a:prstGeom>
        </p:spPr>
      </p:pic>
      <p:sp>
        <p:nvSpPr>
          <p:cNvPr id="17" name="Footer Placeholder 16">
            <a:extLst>
              <a:ext uri="{FF2B5EF4-FFF2-40B4-BE49-F238E27FC236}">
                <a16:creationId xmlns:a16="http://schemas.microsoft.com/office/drawing/2014/main" id="{9A42F365-F875-423A-DA45-FE960B51D012}"/>
              </a:ext>
            </a:extLst>
          </p:cNvPr>
          <p:cNvSpPr>
            <a:spLocks noGrp="1"/>
          </p:cNvSpPr>
          <p:nvPr>
            <p:ph type="ftr" sz="quarter" idx="11"/>
          </p:nvPr>
        </p:nvSpPr>
        <p:spPr>
          <a:xfrm>
            <a:off x="3519366" y="6370637"/>
            <a:ext cx="5743575" cy="365125"/>
          </a:xfrm>
        </p:spPr>
        <p:txBody>
          <a:bodyPr/>
          <a:lstStyle/>
          <a:p>
            <a:r>
              <a:rPr lang="en-US" sz="2800" dirty="0" err="1"/>
              <a:t>HEPTech</a:t>
            </a:r>
            <a:r>
              <a:rPr lang="en-US" sz="2800" dirty="0"/>
              <a:t> Board meeting June 2023</a:t>
            </a:r>
          </a:p>
        </p:txBody>
      </p:sp>
      <p:sp>
        <p:nvSpPr>
          <p:cNvPr id="19" name="TextBox 18">
            <a:extLst>
              <a:ext uri="{FF2B5EF4-FFF2-40B4-BE49-F238E27FC236}">
                <a16:creationId xmlns:a16="http://schemas.microsoft.com/office/drawing/2014/main" id="{6E6170E5-CC46-4EA0-BB14-1DB5C61C0C1E}"/>
              </a:ext>
            </a:extLst>
          </p:cNvPr>
          <p:cNvSpPr txBox="1"/>
          <p:nvPr/>
        </p:nvSpPr>
        <p:spPr>
          <a:xfrm>
            <a:off x="5177742" y="4557610"/>
            <a:ext cx="6423949" cy="461665"/>
          </a:xfrm>
          <a:prstGeom prst="rect">
            <a:avLst/>
          </a:prstGeom>
          <a:noFill/>
        </p:spPr>
        <p:txBody>
          <a:bodyPr wrap="square" rtlCol="0">
            <a:spAutoFit/>
          </a:bodyPr>
          <a:lstStyle/>
          <a:p>
            <a:pPr algn="r"/>
            <a:r>
              <a:rPr lang="en-US" sz="2400" dirty="0">
                <a:solidFill>
                  <a:srgbClr val="77797A"/>
                </a:solidFill>
                <a:latin typeface="Arial" panose="020B0604020202020204" pitchFamily="34" charset="0"/>
                <a:cs typeface="Arial" panose="020B0604020202020204" pitchFamily="34" charset="0"/>
              </a:rPr>
              <a:t>E. Bains</a:t>
            </a:r>
          </a:p>
        </p:txBody>
      </p:sp>
      <p:sp>
        <p:nvSpPr>
          <p:cNvPr id="20" name="TextBox 19">
            <a:extLst>
              <a:ext uri="{FF2B5EF4-FFF2-40B4-BE49-F238E27FC236}">
                <a16:creationId xmlns:a16="http://schemas.microsoft.com/office/drawing/2014/main" id="{CAC65C6F-A7CD-8CCF-2982-27CD68F76F12}"/>
              </a:ext>
            </a:extLst>
          </p:cNvPr>
          <p:cNvSpPr txBox="1"/>
          <p:nvPr/>
        </p:nvSpPr>
        <p:spPr>
          <a:xfrm>
            <a:off x="5202820" y="3794781"/>
            <a:ext cx="6423949" cy="523220"/>
          </a:xfrm>
          <a:prstGeom prst="rect">
            <a:avLst/>
          </a:prstGeom>
          <a:noFill/>
        </p:spPr>
        <p:txBody>
          <a:bodyPr wrap="square" rtlCol="0">
            <a:spAutoFit/>
          </a:bodyPr>
          <a:lstStyle/>
          <a:p>
            <a:pPr algn="r"/>
            <a:r>
              <a:rPr lang="en-US" sz="2800" dirty="0">
                <a:solidFill>
                  <a:srgbClr val="77797A"/>
                </a:solidFill>
                <a:latin typeface="Arial" panose="020B0604020202020204" pitchFamily="34" charset="0"/>
                <a:cs typeface="Arial" panose="020B0604020202020204" pitchFamily="34" charset="0"/>
              </a:rPr>
              <a:t>Finances</a:t>
            </a:r>
          </a:p>
        </p:txBody>
      </p:sp>
    </p:spTree>
    <p:extLst>
      <p:ext uri="{BB962C8B-B14F-4D97-AF65-F5344CB8AC3E}">
        <p14:creationId xmlns:p14="http://schemas.microsoft.com/office/powerpoint/2010/main" val="14269001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5F5F0-5C27-E2A6-DD38-DFE7D6C4B79B}"/>
              </a:ext>
            </a:extLst>
          </p:cNvPr>
          <p:cNvSpPr>
            <a:spLocks noGrp="1"/>
          </p:cNvSpPr>
          <p:nvPr>
            <p:ph type="title"/>
          </p:nvPr>
        </p:nvSpPr>
        <p:spPr/>
        <p:txBody>
          <a:bodyPr/>
          <a:lstStyle/>
          <a:p>
            <a:r>
              <a:rPr lang="en-GB" dirty="0" err="1"/>
              <a:t>HEPTrepreneurs</a:t>
            </a:r>
            <a:r>
              <a:rPr lang="en-GB" dirty="0"/>
              <a:t> series</a:t>
            </a:r>
          </a:p>
        </p:txBody>
      </p:sp>
      <p:sp>
        <p:nvSpPr>
          <p:cNvPr id="4" name="Footer Placeholder 3">
            <a:extLst>
              <a:ext uri="{FF2B5EF4-FFF2-40B4-BE49-F238E27FC236}">
                <a16:creationId xmlns:a16="http://schemas.microsoft.com/office/drawing/2014/main" id="{EB8A2023-B5CC-4D72-F6DC-1E539AB5633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8031664B-1265-CA3F-FDAE-9B82AF7A7FE5}"/>
              </a:ext>
            </a:extLst>
          </p:cNvPr>
          <p:cNvSpPr>
            <a:spLocks noGrp="1"/>
          </p:cNvSpPr>
          <p:nvPr>
            <p:ph type="sldNum" sz="quarter" idx="12"/>
          </p:nvPr>
        </p:nvSpPr>
        <p:spPr/>
        <p:txBody>
          <a:bodyPr/>
          <a:lstStyle/>
          <a:p>
            <a:fld id="{1FF2B022-F444-0D43-9A63-74F242586B15}" type="slidenum">
              <a:rPr lang="en-US" smtClean="0"/>
              <a:t>9</a:t>
            </a:fld>
            <a:endParaRPr lang="en-US"/>
          </a:p>
        </p:txBody>
      </p:sp>
      <p:grpSp>
        <p:nvGrpSpPr>
          <p:cNvPr id="6" name="Group 5">
            <a:extLst>
              <a:ext uri="{FF2B5EF4-FFF2-40B4-BE49-F238E27FC236}">
                <a16:creationId xmlns:a16="http://schemas.microsoft.com/office/drawing/2014/main" id="{4E880512-3FAA-417E-985F-A427C3EF9A5B}"/>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0C27AF50-8EA0-58A5-E3CB-CFE6C8EF75BC}"/>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02449A37-2E9B-8ABA-834B-49074663874F}"/>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C2493A-139D-ADEB-F72C-AE9C4A56AC5F}"/>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Content Placeholder 2">
            <a:extLst>
              <a:ext uri="{FF2B5EF4-FFF2-40B4-BE49-F238E27FC236}">
                <a16:creationId xmlns:a16="http://schemas.microsoft.com/office/drawing/2014/main" id="{D0C38708-28AC-4FB3-6BD1-EDC5AD403432}"/>
              </a:ext>
            </a:extLst>
          </p:cNvPr>
          <p:cNvSpPr txBox="1">
            <a:spLocks/>
          </p:cNvSpPr>
          <p:nvPr/>
        </p:nvSpPr>
        <p:spPr>
          <a:xfrm>
            <a:off x="838200" y="1825625"/>
            <a:ext cx="662747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Arial" panose="020B0604020202020204" pitchFamily="34" charset="0"/>
                <a:cs typeface="Arial" panose="020B0604020202020204" pitchFamily="34" charset="0"/>
              </a:rPr>
              <a:t>Episode 12: Dr Norbert Linn</a:t>
            </a:r>
          </a:p>
          <a:p>
            <a:pPr marL="0" indent="0">
              <a:buNone/>
            </a:pPr>
            <a:endParaRPr lang="en-US" dirty="0">
              <a:solidFill>
                <a:schemeClr val="tx1">
                  <a:lumMod val="75000"/>
                  <a:lumOff val="25000"/>
                </a:schemeClr>
              </a:solidFill>
              <a:latin typeface="Arial" panose="020B0604020202020204" pitchFamily="34" charset="0"/>
              <a:cs typeface="Arial" panose="020B0604020202020204" pitchFamily="34" charset="0"/>
            </a:endParaRPr>
          </a:p>
          <a:p>
            <a:pPr marL="0" indent="0">
              <a:buNone/>
            </a:pPr>
            <a:r>
              <a:rPr lang="en-US" sz="2000" dirty="0">
                <a:solidFill>
                  <a:schemeClr val="tx1">
                    <a:lumMod val="75000"/>
                    <a:lumOff val="25000"/>
                  </a:schemeClr>
                </a:solidFill>
                <a:latin typeface="Arial" panose="020B0604020202020204" pitchFamily="34" charset="0"/>
                <a:cs typeface="Arial" panose="020B0604020202020204" pitchFamily="34" charset="0"/>
              </a:rPr>
              <a:t>Startup financing</a:t>
            </a:r>
          </a:p>
          <a:p>
            <a:pPr marL="0" indent="0">
              <a:buNone/>
            </a:pPr>
            <a:r>
              <a:rPr lang="en-US" sz="2000" dirty="0">
                <a:solidFill>
                  <a:schemeClr val="tx1">
                    <a:lumMod val="75000"/>
                    <a:lumOff val="25000"/>
                  </a:schemeClr>
                </a:solidFill>
                <a:latin typeface="Arial" panose="020B0604020202020204" pitchFamily="34" charset="0"/>
                <a:cs typeface="Arial" panose="020B0604020202020204" pitchFamily="34" charset="0"/>
              </a:rPr>
              <a:t>Nice presentation on fundings and some insights from an Angel investor prospective</a:t>
            </a:r>
          </a:p>
          <a:p>
            <a:endParaRPr lang="en-US" dirty="0">
              <a:solidFill>
                <a:schemeClr val="tx1">
                  <a:lumMod val="75000"/>
                  <a:lumOff val="25000"/>
                </a:schemeClr>
              </a:solidFill>
              <a:latin typeface="Arial" panose="020B0604020202020204" pitchFamily="34" charset="0"/>
              <a:cs typeface="Arial" panose="020B0604020202020204" pitchFamily="34" charset="0"/>
            </a:endParaRPr>
          </a:p>
          <a:p>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11" name="Picture 10" descr="A picture containing text, screenshot, font, graphics&#10;&#10;Description automatically generated">
            <a:extLst>
              <a:ext uri="{FF2B5EF4-FFF2-40B4-BE49-F238E27FC236}">
                <a16:creationId xmlns:a16="http://schemas.microsoft.com/office/drawing/2014/main" id="{6C9F9043-9DF9-B56F-5CCC-C180733CE56E}"/>
              </a:ext>
            </a:extLst>
          </p:cNvPr>
          <p:cNvPicPr>
            <a:picLocks noChangeAspect="1"/>
          </p:cNvPicPr>
          <p:nvPr/>
        </p:nvPicPr>
        <p:blipFill>
          <a:blip r:embed="rId3"/>
          <a:stretch>
            <a:fillRect/>
          </a:stretch>
        </p:blipFill>
        <p:spPr>
          <a:xfrm>
            <a:off x="7689485" y="2091653"/>
            <a:ext cx="4174566" cy="2939970"/>
          </a:xfrm>
          <a:prstGeom prst="rect">
            <a:avLst/>
          </a:prstGeom>
        </p:spPr>
      </p:pic>
    </p:spTree>
    <p:extLst>
      <p:ext uri="{BB962C8B-B14F-4D97-AF65-F5344CB8AC3E}">
        <p14:creationId xmlns:p14="http://schemas.microsoft.com/office/powerpoint/2010/main" val="3202672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5F5F0-5C27-E2A6-DD38-DFE7D6C4B79B}"/>
              </a:ext>
            </a:extLst>
          </p:cNvPr>
          <p:cNvSpPr>
            <a:spLocks noGrp="1"/>
          </p:cNvSpPr>
          <p:nvPr>
            <p:ph type="title"/>
          </p:nvPr>
        </p:nvSpPr>
        <p:spPr/>
        <p:txBody>
          <a:bodyPr/>
          <a:lstStyle/>
          <a:p>
            <a:r>
              <a:rPr lang="en-GB" dirty="0" err="1"/>
              <a:t>HEPTrepreneurs</a:t>
            </a:r>
            <a:r>
              <a:rPr lang="en-GB" dirty="0"/>
              <a:t> series</a:t>
            </a:r>
          </a:p>
        </p:txBody>
      </p:sp>
      <p:sp>
        <p:nvSpPr>
          <p:cNvPr id="4" name="Footer Placeholder 3">
            <a:extLst>
              <a:ext uri="{FF2B5EF4-FFF2-40B4-BE49-F238E27FC236}">
                <a16:creationId xmlns:a16="http://schemas.microsoft.com/office/drawing/2014/main" id="{EB8A2023-B5CC-4D72-F6DC-1E539AB5633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8031664B-1265-CA3F-FDAE-9B82AF7A7FE5}"/>
              </a:ext>
            </a:extLst>
          </p:cNvPr>
          <p:cNvSpPr>
            <a:spLocks noGrp="1"/>
          </p:cNvSpPr>
          <p:nvPr>
            <p:ph type="sldNum" sz="quarter" idx="12"/>
          </p:nvPr>
        </p:nvSpPr>
        <p:spPr/>
        <p:txBody>
          <a:bodyPr/>
          <a:lstStyle/>
          <a:p>
            <a:fld id="{1FF2B022-F444-0D43-9A63-74F242586B15}" type="slidenum">
              <a:rPr lang="en-US" smtClean="0"/>
              <a:t>10</a:t>
            </a:fld>
            <a:endParaRPr lang="en-US"/>
          </a:p>
        </p:txBody>
      </p:sp>
      <p:grpSp>
        <p:nvGrpSpPr>
          <p:cNvPr id="6" name="Group 5">
            <a:extLst>
              <a:ext uri="{FF2B5EF4-FFF2-40B4-BE49-F238E27FC236}">
                <a16:creationId xmlns:a16="http://schemas.microsoft.com/office/drawing/2014/main" id="{4E880512-3FAA-417E-985F-A427C3EF9A5B}"/>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0C27AF50-8EA0-58A5-E3CB-CFE6C8EF75BC}"/>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02449A37-2E9B-8ABA-834B-49074663874F}"/>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C2493A-139D-ADEB-F72C-AE9C4A56AC5F}"/>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Content Placeholder 2">
            <a:extLst>
              <a:ext uri="{FF2B5EF4-FFF2-40B4-BE49-F238E27FC236}">
                <a16:creationId xmlns:a16="http://schemas.microsoft.com/office/drawing/2014/main" id="{D0C38708-28AC-4FB3-6BD1-EDC5AD403432}"/>
              </a:ext>
            </a:extLst>
          </p:cNvPr>
          <p:cNvSpPr txBox="1">
            <a:spLocks/>
          </p:cNvSpPr>
          <p:nvPr/>
        </p:nvSpPr>
        <p:spPr>
          <a:xfrm>
            <a:off x="838200" y="1825625"/>
            <a:ext cx="662747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Arial" panose="020B0604020202020204" pitchFamily="34" charset="0"/>
                <a:cs typeface="Arial" panose="020B0604020202020204" pitchFamily="34" charset="0"/>
              </a:rPr>
              <a:t>Survey</a:t>
            </a:r>
          </a:p>
          <a:p>
            <a:endParaRPr lang="en-US" dirty="0">
              <a:solidFill>
                <a:schemeClr val="tx1">
                  <a:lumMod val="75000"/>
                  <a:lumOff val="25000"/>
                </a:schemeClr>
              </a:solidFill>
              <a:latin typeface="Arial" panose="020B0604020202020204" pitchFamily="34" charset="0"/>
              <a:cs typeface="Arial" panose="020B0604020202020204" pitchFamily="34" charset="0"/>
            </a:endParaRPr>
          </a:p>
          <a:p>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14" name="Picture 13" descr="A picture containing text, screenshot, colorfulness, font&#10;&#10;Description automatically generated">
            <a:extLst>
              <a:ext uri="{FF2B5EF4-FFF2-40B4-BE49-F238E27FC236}">
                <a16:creationId xmlns:a16="http://schemas.microsoft.com/office/drawing/2014/main" id="{42F78EA2-22D0-A9C9-7282-9236EE6AF33B}"/>
              </a:ext>
            </a:extLst>
          </p:cNvPr>
          <p:cNvPicPr>
            <a:picLocks noChangeAspect="1"/>
          </p:cNvPicPr>
          <p:nvPr/>
        </p:nvPicPr>
        <p:blipFill rotWithShape="1">
          <a:blip r:embed="rId3"/>
          <a:srcRect l="16819"/>
          <a:stretch/>
        </p:blipFill>
        <p:spPr>
          <a:xfrm>
            <a:off x="8153400" y="1621507"/>
            <a:ext cx="4021884" cy="5038281"/>
          </a:xfrm>
          <a:prstGeom prst="rect">
            <a:avLst/>
          </a:prstGeom>
        </p:spPr>
      </p:pic>
      <p:sp>
        <p:nvSpPr>
          <p:cNvPr id="16" name="TextBox 15">
            <a:extLst>
              <a:ext uri="{FF2B5EF4-FFF2-40B4-BE49-F238E27FC236}">
                <a16:creationId xmlns:a16="http://schemas.microsoft.com/office/drawing/2014/main" id="{374DA1B4-AA76-5066-8450-B16EB21DAF7B}"/>
              </a:ext>
            </a:extLst>
          </p:cNvPr>
          <p:cNvSpPr txBox="1"/>
          <p:nvPr/>
        </p:nvSpPr>
        <p:spPr>
          <a:xfrm>
            <a:off x="838200" y="2779258"/>
            <a:ext cx="3641118" cy="1477328"/>
          </a:xfrm>
          <a:prstGeom prst="rect">
            <a:avLst/>
          </a:prstGeom>
          <a:noFill/>
        </p:spPr>
        <p:txBody>
          <a:bodyPr wrap="square">
            <a:spAutoFit/>
          </a:bodyPr>
          <a:lstStyle/>
          <a:p>
            <a:r>
              <a:rPr lang="en-GB" sz="1800" dirty="0">
                <a:effectLst/>
                <a:latin typeface="LiberationSans"/>
              </a:rPr>
              <a:t>List competencies …</a:t>
            </a:r>
          </a:p>
          <a:p>
            <a:endParaRPr lang="en-GB" sz="1800" dirty="0">
              <a:effectLst/>
              <a:latin typeface="LiberationSans"/>
            </a:endParaRPr>
          </a:p>
          <a:p>
            <a:r>
              <a:rPr lang="en-GB" sz="1800" dirty="0">
                <a:effectLst/>
                <a:latin typeface="LiberationSans"/>
              </a:rPr>
              <a:t>I would like to hear presentations on the following topics (multiple choice possible)</a:t>
            </a:r>
            <a:endParaRPr lang="en-GB" dirty="0">
              <a:effectLst/>
            </a:endParaRPr>
          </a:p>
        </p:txBody>
      </p:sp>
      <p:pic>
        <p:nvPicPr>
          <p:cNvPr id="18" name="Picture 17" descr="A screenshot of a phone&#10;&#10;Description automatically generated with medium confidence">
            <a:extLst>
              <a:ext uri="{FF2B5EF4-FFF2-40B4-BE49-F238E27FC236}">
                <a16:creationId xmlns:a16="http://schemas.microsoft.com/office/drawing/2014/main" id="{E27A843C-0FEF-5821-5643-11F227211EDF}"/>
              </a:ext>
            </a:extLst>
          </p:cNvPr>
          <p:cNvPicPr>
            <a:picLocks noChangeAspect="1"/>
          </p:cNvPicPr>
          <p:nvPr/>
        </p:nvPicPr>
        <p:blipFill>
          <a:blip r:embed="rId4"/>
          <a:stretch>
            <a:fillRect/>
          </a:stretch>
        </p:blipFill>
        <p:spPr>
          <a:xfrm>
            <a:off x="5300802" y="1805027"/>
            <a:ext cx="2746260" cy="4351338"/>
          </a:xfrm>
          <a:prstGeom prst="rect">
            <a:avLst/>
          </a:prstGeom>
        </p:spPr>
      </p:pic>
    </p:spTree>
    <p:extLst>
      <p:ext uri="{BB962C8B-B14F-4D97-AF65-F5344CB8AC3E}">
        <p14:creationId xmlns:p14="http://schemas.microsoft.com/office/powerpoint/2010/main" val="409504633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5F5F0-5C27-E2A6-DD38-DFE7D6C4B79B}"/>
              </a:ext>
            </a:extLst>
          </p:cNvPr>
          <p:cNvSpPr>
            <a:spLocks noGrp="1"/>
          </p:cNvSpPr>
          <p:nvPr>
            <p:ph type="title"/>
          </p:nvPr>
        </p:nvSpPr>
        <p:spPr/>
        <p:txBody>
          <a:bodyPr/>
          <a:lstStyle/>
          <a:p>
            <a:r>
              <a:rPr lang="en-GB" dirty="0" err="1"/>
              <a:t>HEPTrepreneurs</a:t>
            </a:r>
            <a:r>
              <a:rPr lang="en-GB" dirty="0"/>
              <a:t> series</a:t>
            </a:r>
          </a:p>
        </p:txBody>
      </p:sp>
      <p:sp>
        <p:nvSpPr>
          <p:cNvPr id="4" name="Footer Placeholder 3">
            <a:extLst>
              <a:ext uri="{FF2B5EF4-FFF2-40B4-BE49-F238E27FC236}">
                <a16:creationId xmlns:a16="http://schemas.microsoft.com/office/drawing/2014/main" id="{EB8A2023-B5CC-4D72-F6DC-1E539AB5633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8031664B-1265-CA3F-FDAE-9B82AF7A7FE5}"/>
              </a:ext>
            </a:extLst>
          </p:cNvPr>
          <p:cNvSpPr>
            <a:spLocks noGrp="1"/>
          </p:cNvSpPr>
          <p:nvPr>
            <p:ph type="sldNum" sz="quarter" idx="12"/>
          </p:nvPr>
        </p:nvSpPr>
        <p:spPr/>
        <p:txBody>
          <a:bodyPr/>
          <a:lstStyle/>
          <a:p>
            <a:fld id="{1FF2B022-F444-0D43-9A63-74F242586B15}" type="slidenum">
              <a:rPr lang="en-US" smtClean="0"/>
              <a:t>11</a:t>
            </a:fld>
            <a:endParaRPr lang="en-US"/>
          </a:p>
        </p:txBody>
      </p:sp>
      <p:grpSp>
        <p:nvGrpSpPr>
          <p:cNvPr id="6" name="Group 5">
            <a:extLst>
              <a:ext uri="{FF2B5EF4-FFF2-40B4-BE49-F238E27FC236}">
                <a16:creationId xmlns:a16="http://schemas.microsoft.com/office/drawing/2014/main" id="{4E880512-3FAA-417E-985F-A427C3EF9A5B}"/>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0C27AF50-8EA0-58A5-E3CB-CFE6C8EF75BC}"/>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02449A37-2E9B-8ABA-834B-49074663874F}"/>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C2493A-139D-ADEB-F72C-AE9C4A56AC5F}"/>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Content Placeholder 2">
            <a:extLst>
              <a:ext uri="{FF2B5EF4-FFF2-40B4-BE49-F238E27FC236}">
                <a16:creationId xmlns:a16="http://schemas.microsoft.com/office/drawing/2014/main" id="{D0C38708-28AC-4FB3-6BD1-EDC5AD403432}"/>
              </a:ext>
            </a:extLst>
          </p:cNvPr>
          <p:cNvSpPr txBox="1">
            <a:spLocks/>
          </p:cNvSpPr>
          <p:nvPr/>
        </p:nvSpPr>
        <p:spPr>
          <a:xfrm>
            <a:off x="838200" y="1825625"/>
            <a:ext cx="662747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Arial" panose="020B0604020202020204" pitchFamily="34" charset="0"/>
                <a:cs typeface="Arial" panose="020B0604020202020204" pitchFamily="34" charset="0"/>
              </a:rPr>
              <a:t>Survey</a:t>
            </a:r>
          </a:p>
          <a:p>
            <a:endParaRPr lang="en-US" dirty="0">
              <a:solidFill>
                <a:schemeClr val="tx1">
                  <a:lumMod val="75000"/>
                  <a:lumOff val="25000"/>
                </a:schemeClr>
              </a:solidFill>
              <a:latin typeface="Arial" panose="020B0604020202020204" pitchFamily="34" charset="0"/>
              <a:cs typeface="Arial" panose="020B0604020202020204" pitchFamily="34" charset="0"/>
            </a:endParaRPr>
          </a:p>
          <a:p>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12" name="Picture 11" descr="A picture containing text, screenshot, font, line&#10;&#10;Description automatically generated">
            <a:extLst>
              <a:ext uri="{FF2B5EF4-FFF2-40B4-BE49-F238E27FC236}">
                <a16:creationId xmlns:a16="http://schemas.microsoft.com/office/drawing/2014/main" id="{BF16E19C-8845-2166-0EC7-E95761C522F7}"/>
              </a:ext>
            </a:extLst>
          </p:cNvPr>
          <p:cNvPicPr>
            <a:picLocks noChangeAspect="1"/>
          </p:cNvPicPr>
          <p:nvPr/>
        </p:nvPicPr>
        <p:blipFill>
          <a:blip r:embed="rId3"/>
          <a:stretch>
            <a:fillRect/>
          </a:stretch>
        </p:blipFill>
        <p:spPr>
          <a:xfrm>
            <a:off x="2576945" y="1632125"/>
            <a:ext cx="8443356" cy="4341506"/>
          </a:xfrm>
          <a:prstGeom prst="rect">
            <a:avLst/>
          </a:prstGeom>
        </p:spPr>
      </p:pic>
    </p:spTree>
    <p:extLst>
      <p:ext uri="{BB962C8B-B14F-4D97-AF65-F5344CB8AC3E}">
        <p14:creationId xmlns:p14="http://schemas.microsoft.com/office/powerpoint/2010/main" val="34475713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F94723-D226-9EF3-E3C4-FD415B7CB5A0}"/>
              </a:ext>
            </a:extLst>
          </p:cNvPr>
          <p:cNvSpPr>
            <a:spLocks noGrp="1"/>
          </p:cNvSpPr>
          <p:nvPr>
            <p:ph type="title"/>
          </p:nvPr>
        </p:nvSpPr>
        <p:spPr/>
        <p:txBody>
          <a:bodyPr/>
          <a:lstStyle/>
          <a:p>
            <a:r>
              <a:rPr lang="en-GB" b="1" dirty="0"/>
              <a:t>Board papers</a:t>
            </a:r>
            <a:endParaRPr lang="en-GB" dirty="0"/>
          </a:p>
        </p:txBody>
      </p:sp>
      <p:sp>
        <p:nvSpPr>
          <p:cNvPr id="3" name="Content Placeholder 2">
            <a:extLst>
              <a:ext uri="{FF2B5EF4-FFF2-40B4-BE49-F238E27FC236}">
                <a16:creationId xmlns:a16="http://schemas.microsoft.com/office/drawing/2014/main" id="{8CE0F7E2-8617-741A-A43D-5DD5213F3B4D}"/>
              </a:ext>
            </a:extLst>
          </p:cNvPr>
          <p:cNvSpPr>
            <a:spLocks noGrp="1"/>
          </p:cNvSpPr>
          <p:nvPr>
            <p:ph idx="1"/>
          </p:nvPr>
        </p:nvSpPr>
        <p:spPr/>
        <p:txBody>
          <a:bodyPr>
            <a:normAutofit/>
          </a:bodyPr>
          <a:lstStyle/>
          <a:p>
            <a:pPr marL="342900" indent="-342900">
              <a:lnSpc>
                <a:spcPct val="107000"/>
              </a:lnSpc>
              <a:spcAft>
                <a:spcPts val="800"/>
              </a:spcAft>
              <a:buFont typeface="+mj-lt"/>
              <a:buAutoNum type="arabicPeriod"/>
            </a:pPr>
            <a:r>
              <a:rPr lang="en-GB" sz="3600" dirty="0">
                <a:effectLst/>
                <a:latin typeface="Arial" panose="020B0604020202020204" pitchFamily="34" charset="0"/>
                <a:ea typeface="Times New Roman" panose="02020603050405020304" pitchFamily="18" charset="0"/>
                <a:cs typeface="Times New Roman" panose="02020603050405020304" pitchFamily="18" charset="0"/>
              </a:rPr>
              <a:t>AIME Proposal – Peter Levai WIGNER</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nSpc>
                <a:spcPct val="107000"/>
              </a:lnSpc>
              <a:spcAft>
                <a:spcPts val="800"/>
              </a:spcAft>
              <a:buFont typeface="+mj-lt"/>
              <a:buAutoNum type="arabicPeriod"/>
            </a:pPr>
            <a:r>
              <a:rPr lang="en-GB" sz="3600" dirty="0">
                <a:effectLst/>
                <a:latin typeface="Arial" panose="020B0604020202020204" pitchFamily="34" charset="0"/>
                <a:ea typeface="Times New Roman" panose="02020603050405020304" pitchFamily="18" charset="0"/>
                <a:cs typeface="Times New Roman" panose="02020603050405020304" pitchFamily="18" charset="0"/>
              </a:rPr>
              <a:t>Rotating Chair  - Elizabeth Bain Liam Brennen</a:t>
            </a:r>
            <a:endParaRPr lang="en-GB" sz="36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buFont typeface="+mj-lt"/>
              <a:buAutoNum type="arabicPeriod"/>
            </a:pPr>
            <a:r>
              <a:rPr lang="en-GB" sz="3600" dirty="0">
                <a:effectLst/>
                <a:latin typeface="Arial" panose="020B0604020202020204" pitchFamily="34" charset="0"/>
                <a:ea typeface="Times New Roman" panose="02020603050405020304" pitchFamily="18" charset="0"/>
              </a:rPr>
              <a:t>Communications Officer – Elizabeth Bain</a:t>
            </a:r>
            <a:endParaRPr lang="en-GB" sz="3600" dirty="0"/>
          </a:p>
        </p:txBody>
      </p:sp>
      <p:sp>
        <p:nvSpPr>
          <p:cNvPr id="4" name="Footer Placeholder 3">
            <a:extLst>
              <a:ext uri="{FF2B5EF4-FFF2-40B4-BE49-F238E27FC236}">
                <a16:creationId xmlns:a16="http://schemas.microsoft.com/office/drawing/2014/main" id="{ACF4561B-9A52-8AE6-5BB2-4B8D3A47D921}"/>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EC5E5389-864F-5D05-866A-C8E19A7A1F20}"/>
              </a:ext>
            </a:extLst>
          </p:cNvPr>
          <p:cNvSpPr>
            <a:spLocks noGrp="1"/>
          </p:cNvSpPr>
          <p:nvPr>
            <p:ph type="sldNum" sz="quarter" idx="12"/>
          </p:nvPr>
        </p:nvSpPr>
        <p:spPr/>
        <p:txBody>
          <a:bodyPr/>
          <a:lstStyle/>
          <a:p>
            <a:fld id="{1FF2B022-F444-0D43-9A63-74F242586B15}" type="slidenum">
              <a:rPr lang="en-US" smtClean="0"/>
              <a:t>12</a:t>
            </a:fld>
            <a:endParaRPr lang="en-US"/>
          </a:p>
        </p:txBody>
      </p:sp>
      <p:grpSp>
        <p:nvGrpSpPr>
          <p:cNvPr id="6" name="Group 5">
            <a:extLst>
              <a:ext uri="{FF2B5EF4-FFF2-40B4-BE49-F238E27FC236}">
                <a16:creationId xmlns:a16="http://schemas.microsoft.com/office/drawing/2014/main" id="{B22CF375-E173-61AA-51CF-B6C9D7E0053E}"/>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45541E85-0ECD-5D15-9E17-9B21C5CF5440}"/>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9DD0F37A-B428-74B0-CABF-8940A824D0AE}"/>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93F2A7F8-481C-007F-8578-0D2D800A46F7}"/>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2186125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5DD50D-1685-2C48-8977-DFCCB70A3F03}"/>
              </a:ext>
            </a:extLst>
          </p:cNvPr>
          <p:cNvSpPr>
            <a:spLocks noGrp="1"/>
          </p:cNvSpPr>
          <p:nvPr>
            <p:ph type="title"/>
          </p:nvPr>
        </p:nvSpPr>
        <p:spPr/>
        <p:txBody>
          <a:bodyPr/>
          <a:lstStyle/>
          <a:p>
            <a:r>
              <a:rPr lang="en-GB" sz="4400" dirty="0">
                <a:effectLst/>
                <a:latin typeface="Arial" panose="020B0604020202020204" pitchFamily="34" charset="0"/>
                <a:ea typeface="Times New Roman" panose="02020603050405020304" pitchFamily="18" charset="0"/>
                <a:cs typeface="Times New Roman" panose="02020603050405020304" pitchFamily="18" charset="0"/>
              </a:rPr>
              <a:t>AIME Proposal</a:t>
            </a:r>
            <a:br>
              <a:rPr lang="en-GB" sz="4400" dirty="0">
                <a:effectLst/>
                <a:latin typeface="Calibri" panose="020F0502020204030204" pitchFamily="34" charset="0"/>
                <a:ea typeface="Calibri" panose="020F0502020204030204" pitchFamily="34"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7F862ED9-FBFF-AD9E-7D9F-0CED0A344104}"/>
              </a:ext>
            </a:extLst>
          </p:cNvPr>
          <p:cNvSpPr>
            <a:spLocks noGrp="1"/>
          </p:cNvSpPr>
          <p:nvPr>
            <p:ph idx="1"/>
          </p:nvPr>
        </p:nvSpPr>
        <p:spPr/>
        <p:txBody>
          <a:bodyPr>
            <a:normAutofit/>
          </a:bodyPr>
          <a:lstStyle/>
          <a:p>
            <a:pPr marL="0" indent="0">
              <a:buNone/>
            </a:pPr>
            <a:r>
              <a:rPr lang="en-GB" dirty="0"/>
              <a:t>The 7th Academy Industry Matching Event with an IT focus </a:t>
            </a:r>
          </a:p>
          <a:p>
            <a:pPr marL="0" indent="0">
              <a:buNone/>
            </a:pPr>
            <a:r>
              <a:rPr lang="en-GB" dirty="0"/>
              <a:t>Budapest, Hungary -24-25 October 2023 -Hybrid</a:t>
            </a:r>
          </a:p>
          <a:p>
            <a:r>
              <a:rPr lang="en-GB" dirty="0"/>
              <a:t>by Wigner RCP, CERN, and HEPTECH. </a:t>
            </a:r>
          </a:p>
          <a:p>
            <a:r>
              <a:rPr lang="en-GB" dirty="0"/>
              <a:t>The aim of this event is to bring together Academic researchers and Industry experts to share ideas, potential applications and foster collaborations on the crossroad of natural and artificial intelligence. </a:t>
            </a:r>
          </a:p>
          <a:p>
            <a:r>
              <a:rPr lang="en-GB" dirty="0"/>
              <a:t>A half day scientific computing as a basket of advanced methods which may find application in the industry.</a:t>
            </a:r>
          </a:p>
          <a:p>
            <a:r>
              <a:rPr lang="en-GB" dirty="0"/>
              <a:t>Asking for HEPTech Support to the tune of €1600</a:t>
            </a:r>
          </a:p>
        </p:txBody>
      </p:sp>
      <p:sp>
        <p:nvSpPr>
          <p:cNvPr id="4" name="Footer Placeholder 3">
            <a:extLst>
              <a:ext uri="{FF2B5EF4-FFF2-40B4-BE49-F238E27FC236}">
                <a16:creationId xmlns:a16="http://schemas.microsoft.com/office/drawing/2014/main" id="{3E094755-FA83-EA70-4784-BFB466392EB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20FD43CB-37C9-407D-0043-E00C56910736}"/>
              </a:ext>
            </a:extLst>
          </p:cNvPr>
          <p:cNvSpPr>
            <a:spLocks noGrp="1"/>
          </p:cNvSpPr>
          <p:nvPr>
            <p:ph type="sldNum" sz="quarter" idx="12"/>
          </p:nvPr>
        </p:nvSpPr>
        <p:spPr/>
        <p:txBody>
          <a:bodyPr/>
          <a:lstStyle/>
          <a:p>
            <a:fld id="{1FF2B022-F444-0D43-9A63-74F242586B15}" type="slidenum">
              <a:rPr lang="en-US" smtClean="0"/>
              <a:t>13</a:t>
            </a:fld>
            <a:endParaRPr lang="en-US"/>
          </a:p>
        </p:txBody>
      </p:sp>
      <p:grpSp>
        <p:nvGrpSpPr>
          <p:cNvPr id="6" name="Group 5">
            <a:extLst>
              <a:ext uri="{FF2B5EF4-FFF2-40B4-BE49-F238E27FC236}">
                <a16:creationId xmlns:a16="http://schemas.microsoft.com/office/drawing/2014/main" id="{0ED28AC8-AC3B-01DD-3BC4-4FC0D704A34D}"/>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5DC3FEC8-D3C5-EFDC-F8E7-39B4D8C55D5A}"/>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96448FEB-8A41-D3FA-D4C3-8FA33F63B1F3}"/>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6C233F1-4EFE-3657-84D7-F0D389280612}"/>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744587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8BEC8-B081-D798-2CFB-9B45B4AB595B}"/>
              </a:ext>
            </a:extLst>
          </p:cNvPr>
          <p:cNvSpPr>
            <a:spLocks noGrp="1"/>
          </p:cNvSpPr>
          <p:nvPr>
            <p:ph type="title"/>
          </p:nvPr>
        </p:nvSpPr>
        <p:spPr/>
        <p:txBody>
          <a:bodyPr>
            <a:normAutofit/>
          </a:bodyPr>
          <a:lstStyle/>
          <a:p>
            <a:r>
              <a:rPr lang="en-US" sz="4400" dirty="0">
                <a:solidFill>
                  <a:srgbClr val="212121"/>
                </a:solidFill>
                <a:effectLst/>
                <a:latin typeface="Open Sans" panose="020B0606030504020204" pitchFamily="34" charset="0"/>
                <a:ea typeface="Times New Roman" panose="02020603050405020304" pitchFamily="18" charset="0"/>
                <a:cs typeface="Times New Roman" panose="02020603050405020304" pitchFamily="18" charset="0"/>
              </a:rPr>
              <a:t>A fixed Rota for the HEPTech Chair </a:t>
            </a:r>
            <a:br>
              <a:rPr lang="en-US" sz="4400" dirty="0">
                <a:solidFill>
                  <a:srgbClr val="212121"/>
                </a:solidFill>
                <a:effectLst/>
                <a:latin typeface="Open Sans" panose="020B0606030504020204" pitchFamily="34" charset="0"/>
                <a:ea typeface="Times New Roman" panose="02020603050405020304" pitchFamily="18" charset="0"/>
                <a:cs typeface="Times New Roman" panose="02020603050405020304" pitchFamily="18" charset="0"/>
              </a:rPr>
            </a:br>
            <a:endParaRPr lang="en-GB" dirty="0"/>
          </a:p>
        </p:txBody>
      </p:sp>
      <p:sp>
        <p:nvSpPr>
          <p:cNvPr id="3" name="Content Placeholder 2">
            <a:extLst>
              <a:ext uri="{FF2B5EF4-FFF2-40B4-BE49-F238E27FC236}">
                <a16:creationId xmlns:a16="http://schemas.microsoft.com/office/drawing/2014/main" id="{E6007DC5-69C5-A725-251E-D0A50F15B622}"/>
              </a:ext>
            </a:extLst>
          </p:cNvPr>
          <p:cNvSpPr>
            <a:spLocks noGrp="1"/>
          </p:cNvSpPr>
          <p:nvPr>
            <p:ph idx="1"/>
          </p:nvPr>
        </p:nvSpPr>
        <p:spPr>
          <a:xfrm>
            <a:off x="838200" y="1825624"/>
            <a:ext cx="10929730" cy="4667245"/>
          </a:xfrm>
        </p:spPr>
        <p:txBody>
          <a:bodyPr>
            <a:normAutofit fontScale="85000" lnSpcReduction="20000"/>
          </a:bodyPr>
          <a:lstStyle/>
          <a:p>
            <a:pPr marL="0" indent="0">
              <a:buNone/>
            </a:pPr>
            <a:r>
              <a:rPr lang="en-US" sz="2600" dirty="0">
                <a:solidFill>
                  <a:srgbClr val="212121"/>
                </a:solidFill>
                <a:effectLst/>
                <a:latin typeface="+mj-lt"/>
                <a:ea typeface="Times New Roman" panose="02020603050405020304" pitchFamily="18" charset="0"/>
                <a:cs typeface="Times New Roman" panose="02020603050405020304" pitchFamily="18" charset="0"/>
              </a:rPr>
              <a:t>Enabling HEPTech to leverage the strengths of its institutional members to work together identify and exploit possible synergies within the network by voluntary supporting each member in their technology and knowledge transfer activities. </a:t>
            </a:r>
          </a:p>
          <a:p>
            <a:pPr marL="0" indent="0">
              <a:buNone/>
            </a:pPr>
            <a:endParaRPr lang="en-GB" sz="2600" dirty="0">
              <a:effectLst/>
              <a:latin typeface="+mj-lt"/>
              <a:ea typeface="Times New Roman" panose="02020603050405020304" pitchFamily="18" charset="0"/>
              <a:cs typeface="Times New Roman" panose="02020603050405020304" pitchFamily="18" charset="0"/>
            </a:endParaRPr>
          </a:p>
          <a:p>
            <a:pPr>
              <a:spcAft>
                <a:spcPts val="300"/>
              </a:spcAft>
            </a:pPr>
            <a:r>
              <a:rPr lang="en-US" sz="2600" dirty="0">
                <a:solidFill>
                  <a:srgbClr val="212121"/>
                </a:solidFill>
                <a:effectLst/>
                <a:latin typeface="Open Sans" panose="020B0606030504020204" pitchFamily="34" charset="0"/>
                <a:ea typeface="Times New Roman" panose="02020603050405020304" pitchFamily="18" charset="0"/>
                <a:cs typeface="Times New Roman" panose="02020603050405020304" pitchFamily="18" charset="0"/>
              </a:rPr>
              <a:t>Benefits:</a:t>
            </a:r>
            <a:endParaRPr lang="en-GB" sz="2600" dirty="0">
              <a:effectLst/>
              <a:latin typeface="Arial" panose="020B0604020202020204" pitchFamily="34" charset="0"/>
              <a:ea typeface="Times New Roman" panose="02020603050405020304" pitchFamily="18" charset="0"/>
              <a:cs typeface="Times New Roman" panose="02020603050405020304" pitchFamily="18" charset="0"/>
            </a:endParaRPr>
          </a:p>
          <a:p>
            <a:pPr marL="342900" lvl="0" indent="-342900" algn="just">
              <a:lnSpc>
                <a:spcPct val="107000"/>
              </a:lnSpc>
              <a:buFont typeface="Symbol" panose="05050102010706020507" pitchFamily="18" charset="2"/>
              <a:buChar char=""/>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Shared Leadership: Each member of the board gets an opportunity to serve as the Chair, </a:t>
            </a:r>
          </a:p>
          <a:p>
            <a:pPr marL="342900" lvl="0" indent="-342900" algn="just">
              <a:lnSpc>
                <a:spcPct val="107000"/>
              </a:lnSpc>
              <a:buFont typeface="Symbol" panose="05050102010706020507" pitchFamily="18" charset="2"/>
              <a:buChar char=""/>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Equality: The rotating chair system reflects the principle of equality among the members of the board. </a:t>
            </a:r>
          </a:p>
          <a:p>
            <a:pPr marL="342900" lvl="0" indent="-342900" algn="just">
              <a:lnSpc>
                <a:spcPct val="107000"/>
              </a:lnSpc>
              <a:buFont typeface="Symbol" panose="05050102010706020507" pitchFamily="18" charset="2"/>
              <a:buChar char=""/>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Exposure: increased visibility for the Chair during their term, both in home organisations and in the wider field of particle physics with a chance to build new skills. </a:t>
            </a:r>
          </a:p>
          <a:p>
            <a:pPr marL="342900" lvl="0" indent="-342900" algn="just">
              <a:lnSpc>
                <a:spcPct val="107000"/>
              </a:lnSpc>
              <a:buFont typeface="Symbol" panose="05050102010706020507" pitchFamily="18" charset="2"/>
              <a:buChar char=""/>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Balanced Decision-Making: </a:t>
            </a:r>
            <a:r>
              <a:rPr lang="en-GB" sz="2200" kern="100" dirty="0">
                <a:latin typeface="Calibri" panose="020F0502020204030204" pitchFamily="34" charset="0"/>
                <a:ea typeface="Calibri" panose="020F0502020204030204" pitchFamily="34" charset="0"/>
                <a:cs typeface="Times New Roman" panose="02020603050405020304" pitchFamily="18" charset="0"/>
              </a:rPr>
              <a:t>M</a:t>
            </a: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aintain balance and stability within the Board by distributing responsibilities and decision-making among its members. </a:t>
            </a:r>
          </a:p>
          <a:p>
            <a:pPr marL="342900" lvl="0" indent="-342900" algn="just">
              <a:lnSpc>
                <a:spcPct val="107000"/>
              </a:lnSpc>
              <a:buFont typeface="Symbol" panose="05050102010706020507" pitchFamily="18" charset="2"/>
              <a:buChar char=""/>
            </a:pPr>
            <a:r>
              <a:rPr lang="en-GB" sz="2200" kern="100" dirty="0">
                <a:effectLst/>
                <a:latin typeface="Calibri" panose="020F0502020204030204" pitchFamily="34" charset="0"/>
                <a:ea typeface="Calibri" panose="020F0502020204030204" pitchFamily="34" charset="0"/>
                <a:cs typeface="Times New Roman" panose="02020603050405020304" pitchFamily="18" charset="0"/>
              </a:rPr>
              <a:t>Smooth Transitions: The annual rotation allows for a smooth transition of the position. The incoming chair can learn from their predecessors, benefitting from their experience and insights. This facilitates continuity and ensures that HEPTech can function effectively despite leadership changes.</a:t>
            </a:r>
          </a:p>
        </p:txBody>
      </p:sp>
      <p:sp>
        <p:nvSpPr>
          <p:cNvPr id="4" name="Footer Placeholder 3">
            <a:extLst>
              <a:ext uri="{FF2B5EF4-FFF2-40B4-BE49-F238E27FC236}">
                <a16:creationId xmlns:a16="http://schemas.microsoft.com/office/drawing/2014/main" id="{424180B2-5017-8282-64BF-6ADA4B53EBF2}"/>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D183A979-A1CC-61B4-8FCA-094D1F7402FC}"/>
              </a:ext>
            </a:extLst>
          </p:cNvPr>
          <p:cNvSpPr>
            <a:spLocks noGrp="1"/>
          </p:cNvSpPr>
          <p:nvPr>
            <p:ph type="sldNum" sz="quarter" idx="12"/>
          </p:nvPr>
        </p:nvSpPr>
        <p:spPr/>
        <p:txBody>
          <a:bodyPr/>
          <a:lstStyle/>
          <a:p>
            <a:fld id="{1FF2B022-F444-0D43-9A63-74F242586B15}" type="slidenum">
              <a:rPr lang="en-US" smtClean="0"/>
              <a:t>14</a:t>
            </a:fld>
            <a:endParaRPr lang="en-US"/>
          </a:p>
        </p:txBody>
      </p:sp>
      <p:grpSp>
        <p:nvGrpSpPr>
          <p:cNvPr id="6" name="Group 5">
            <a:extLst>
              <a:ext uri="{FF2B5EF4-FFF2-40B4-BE49-F238E27FC236}">
                <a16:creationId xmlns:a16="http://schemas.microsoft.com/office/drawing/2014/main" id="{B8EBBA8E-5018-A28E-EABA-ED0F15608D9C}"/>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5ED26E6C-4B06-0D50-95EC-0FFBD6B651DC}"/>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32BFC550-7A26-41B8-FBA3-02540F504991}"/>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FDDF0B7A-2B9C-F548-D3C4-C8F0C21B7790}"/>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841714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5D1FF5-B882-FB3A-38E2-CE8467343DAE}"/>
              </a:ext>
            </a:extLst>
          </p:cNvPr>
          <p:cNvSpPr>
            <a:spLocks noGrp="1"/>
          </p:cNvSpPr>
          <p:nvPr>
            <p:ph type="title"/>
          </p:nvPr>
        </p:nvSpPr>
        <p:spPr/>
        <p:txBody>
          <a:bodyPr/>
          <a:lstStyle/>
          <a:p>
            <a:r>
              <a:rPr lang="en-GB" sz="4400" dirty="0">
                <a:effectLst/>
                <a:latin typeface="Arial" panose="020B0604020202020204" pitchFamily="34" charset="0"/>
                <a:ea typeface="Times New Roman" panose="02020603050405020304" pitchFamily="18" charset="0"/>
              </a:rPr>
              <a:t>Proposed Rota</a:t>
            </a:r>
            <a:endParaRPr lang="en-GB" dirty="0"/>
          </a:p>
        </p:txBody>
      </p:sp>
      <p:sp>
        <p:nvSpPr>
          <p:cNvPr id="4" name="Footer Placeholder 3">
            <a:extLst>
              <a:ext uri="{FF2B5EF4-FFF2-40B4-BE49-F238E27FC236}">
                <a16:creationId xmlns:a16="http://schemas.microsoft.com/office/drawing/2014/main" id="{6847F1A1-24E1-FF08-2D53-52CB99E30B8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FE78F3E9-A07D-505F-0569-F59DAFC13FD6}"/>
              </a:ext>
            </a:extLst>
          </p:cNvPr>
          <p:cNvSpPr>
            <a:spLocks noGrp="1"/>
          </p:cNvSpPr>
          <p:nvPr>
            <p:ph type="sldNum" sz="quarter" idx="12"/>
          </p:nvPr>
        </p:nvSpPr>
        <p:spPr/>
        <p:txBody>
          <a:bodyPr/>
          <a:lstStyle/>
          <a:p>
            <a:fld id="{1FF2B022-F444-0D43-9A63-74F242586B15}" type="slidenum">
              <a:rPr lang="en-US" smtClean="0"/>
              <a:t>15</a:t>
            </a:fld>
            <a:endParaRPr lang="en-US"/>
          </a:p>
        </p:txBody>
      </p:sp>
      <p:grpSp>
        <p:nvGrpSpPr>
          <p:cNvPr id="6" name="Group 5">
            <a:extLst>
              <a:ext uri="{FF2B5EF4-FFF2-40B4-BE49-F238E27FC236}">
                <a16:creationId xmlns:a16="http://schemas.microsoft.com/office/drawing/2014/main" id="{9E9EE68A-339B-CBA8-172D-45EEE4F763E8}"/>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FA9A424C-5336-8C9D-176C-E6A84455A17C}"/>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9D5BD40E-89B2-6FCE-15F9-3B2C97F7D62A}"/>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9BF3D3BD-EEE7-C245-9FB8-3B947101CD65}"/>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14" name="Content Placeholder 13">
            <a:extLst>
              <a:ext uri="{FF2B5EF4-FFF2-40B4-BE49-F238E27FC236}">
                <a16:creationId xmlns:a16="http://schemas.microsoft.com/office/drawing/2014/main" id="{C2DFB9A5-4744-57E4-DA67-1A8106B1507E}"/>
              </a:ext>
            </a:extLst>
          </p:cNvPr>
          <p:cNvGraphicFramePr>
            <a:graphicFrameLocks noGrp="1"/>
          </p:cNvGraphicFramePr>
          <p:nvPr>
            <p:ph idx="1"/>
            <p:extLst>
              <p:ext uri="{D42A27DB-BD31-4B8C-83A1-F6EECF244321}">
                <p14:modId xmlns:p14="http://schemas.microsoft.com/office/powerpoint/2010/main" val="3613361060"/>
              </p:ext>
            </p:extLst>
          </p:nvPr>
        </p:nvGraphicFramePr>
        <p:xfrm>
          <a:off x="1302026" y="1967947"/>
          <a:ext cx="9183755" cy="4151411"/>
        </p:xfrm>
        <a:graphic>
          <a:graphicData uri="http://schemas.openxmlformats.org/drawingml/2006/table">
            <a:tbl>
              <a:tblPr firstRow="1" firstCol="1" bandRow="1"/>
              <a:tblGrid>
                <a:gridCol w="7673991">
                  <a:extLst>
                    <a:ext uri="{9D8B030D-6E8A-4147-A177-3AD203B41FA5}">
                      <a16:colId xmlns:a16="http://schemas.microsoft.com/office/drawing/2014/main" val="1629639971"/>
                    </a:ext>
                  </a:extLst>
                </a:gridCol>
                <a:gridCol w="1509764">
                  <a:extLst>
                    <a:ext uri="{9D8B030D-6E8A-4147-A177-3AD203B41FA5}">
                      <a16:colId xmlns:a16="http://schemas.microsoft.com/office/drawing/2014/main" val="3945244787"/>
                    </a:ext>
                  </a:extLst>
                </a:gridCol>
              </a:tblGrid>
              <a:tr h="384390">
                <a:tc>
                  <a:txBody>
                    <a:bodyPr/>
                    <a:lstStyle/>
                    <a:p>
                      <a:pPr algn="ctr" fontAlgn="base">
                        <a:spcAft>
                          <a:spcPts val="300"/>
                        </a:spcAft>
                      </a:pPr>
                      <a:r>
                        <a:rPr lang="en-GB"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Client Institute Description</a:t>
                      </a:r>
                      <a:r>
                        <a:rPr lang="en-GB"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KEY</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7E6E6"/>
                    </a:solidFill>
                  </a:tcPr>
                </a:tc>
                <a:extLst>
                  <a:ext uri="{0D108BD9-81ED-4DB2-BD59-A6C34878D82A}">
                    <a16:rowId xmlns:a16="http://schemas.microsoft.com/office/drawing/2014/main" val="665075888"/>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SCIENCE AND TECHNOLOGY FACILITIES COUNCIL (STFC)</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STFC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793043554"/>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MTA WIGNER FIZIKAI KUTATKZPONT</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WIG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822016273"/>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UNIVERSITY OF THE AEGEAN</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AEG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109898166"/>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CERN</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CERN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62328200"/>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NCSR Demokritos</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DEM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552114754"/>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Extreme Light Infrastructure ERIC (CZ &amp;HU)</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ELIEr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082747810"/>
                  </a:ext>
                </a:extLst>
              </a:tr>
              <a:tr h="563771">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FOR R&amp;D IN PHYSICS AND NUCLEAR ENGINEERING / ELI - IFIN-HH, Horia Hulubei National Institute of Physics and Nuclear Engineering</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ELINP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76931609"/>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EUROPEAN SPALLATION SOURCE ERIC</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ESS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275248147"/>
                  </a:ext>
                </a:extLst>
              </a:tr>
              <a:tr h="320325">
                <a:tc>
                  <a:txBody>
                    <a:bodyPr/>
                    <a:lstStyle/>
                    <a:p>
                      <a:pPr algn="ctr" fontAlgn="base">
                        <a:spcAft>
                          <a:spcPts val="300"/>
                        </a:spcAft>
                      </a:pPr>
                      <a:r>
                        <a:rPr lang="en-GB" sz="1800" b="1"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GSI HELMHOLTZZENTRUM FUR</a:t>
                      </a:r>
                      <a:r>
                        <a:rPr lang="en-GB"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GSI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5798077"/>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INFN - Sezione di Milano Bicocca</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INFN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606587424"/>
                  </a:ext>
                </a:extLst>
              </a:tr>
              <a:tr h="320325">
                <a:tc>
                  <a:txBody>
                    <a:bodyPr/>
                    <a:lstStyle/>
                    <a:p>
                      <a:pPr algn="ctr" fontAlgn="base">
                        <a:spcAft>
                          <a:spcPts val="300"/>
                        </a:spcAft>
                      </a:pPr>
                      <a:r>
                        <a:rPr lang="en-GB" sz="1800" b="1">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UNIVERSITY OF SOFIA - FACULTY OF PHYSICS</a:t>
                      </a:r>
                      <a:r>
                        <a:rPr lang="en-GB"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GB" sz="180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ase">
                        <a:spcAft>
                          <a:spcPts val="300"/>
                        </a:spcAft>
                      </a:pPr>
                      <a:r>
                        <a:rPr lang="en-GB"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SOF </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0" marR="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290947855"/>
                  </a:ext>
                </a:extLst>
              </a:tr>
            </a:tbl>
          </a:graphicData>
        </a:graphic>
      </p:graphicFrame>
    </p:spTree>
    <p:extLst>
      <p:ext uri="{BB962C8B-B14F-4D97-AF65-F5344CB8AC3E}">
        <p14:creationId xmlns:p14="http://schemas.microsoft.com/office/powerpoint/2010/main" val="31997126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4E5AE-FE04-BE5D-ED6E-F35120A5716D}"/>
              </a:ext>
            </a:extLst>
          </p:cNvPr>
          <p:cNvSpPr>
            <a:spLocks noGrp="1"/>
          </p:cNvSpPr>
          <p:nvPr>
            <p:ph type="title"/>
          </p:nvPr>
        </p:nvSpPr>
        <p:spPr/>
        <p:txBody>
          <a:bodyPr/>
          <a:lstStyle/>
          <a:p>
            <a:r>
              <a:rPr lang="en-GB" sz="4400" dirty="0">
                <a:effectLst/>
                <a:latin typeface="Arial" panose="020B0604020202020204" pitchFamily="34" charset="0"/>
                <a:ea typeface="Times New Roman" panose="02020603050405020304" pitchFamily="18" charset="0"/>
              </a:rPr>
              <a:t>Communications Officer</a:t>
            </a:r>
            <a:endParaRPr lang="en-GB" dirty="0"/>
          </a:p>
        </p:txBody>
      </p:sp>
      <p:sp>
        <p:nvSpPr>
          <p:cNvPr id="3" name="Content Placeholder 2">
            <a:extLst>
              <a:ext uri="{FF2B5EF4-FFF2-40B4-BE49-F238E27FC236}">
                <a16:creationId xmlns:a16="http://schemas.microsoft.com/office/drawing/2014/main" id="{012C9EB8-9B04-9852-9A14-5283DC83FD46}"/>
              </a:ext>
            </a:extLst>
          </p:cNvPr>
          <p:cNvSpPr>
            <a:spLocks noGrp="1"/>
          </p:cNvSpPr>
          <p:nvPr>
            <p:ph idx="1"/>
          </p:nvPr>
        </p:nvSpPr>
        <p:spPr/>
        <p:txBody>
          <a:bodyPr>
            <a:normAutofit/>
          </a:bodyPr>
          <a:lstStyle/>
          <a:p>
            <a:pPr algn="just">
              <a:spcBef>
                <a:spcPts val="50"/>
              </a:spcBef>
              <a:spcAft>
                <a:spcPts val="50"/>
              </a:spcAft>
            </a:pPr>
            <a:r>
              <a:rPr lang="en-GB" sz="1800" dirty="0">
                <a:effectLst/>
                <a:ea typeface="Times New Roman" panose="02020603050405020304" pitchFamily="18" charset="0"/>
                <a:cs typeface="Arial" panose="020B0604020202020204" pitchFamily="34" charset="0"/>
              </a:rPr>
              <a:t>There is a requirement for Communications/Administrative support, however the budget </a:t>
            </a:r>
            <a:r>
              <a:rPr lang="en-GB" sz="1800" dirty="0">
                <a:ea typeface="Times New Roman" panose="02020603050405020304" pitchFamily="18" charset="0"/>
                <a:cs typeface="Arial" panose="020B0604020202020204" pitchFamily="34" charset="0"/>
              </a:rPr>
              <a:t>no longer runs to covering a Communications Officer.</a:t>
            </a:r>
          </a:p>
          <a:p>
            <a:pPr marL="0" indent="0" algn="just">
              <a:spcBef>
                <a:spcPts val="50"/>
              </a:spcBef>
              <a:spcAft>
                <a:spcPts val="50"/>
              </a:spcAft>
              <a:buNone/>
            </a:pPr>
            <a:endParaRPr lang="en-GB" sz="1800" dirty="0">
              <a:ea typeface="Times New Roman" panose="02020603050405020304" pitchFamily="18" charset="0"/>
              <a:cs typeface="Arial" panose="020B0604020202020204" pitchFamily="34" charset="0"/>
            </a:endParaRPr>
          </a:p>
          <a:p>
            <a:pPr algn="just">
              <a:spcBef>
                <a:spcPts val="50"/>
              </a:spcBef>
              <a:spcAft>
                <a:spcPts val="50"/>
              </a:spcAft>
            </a:pPr>
            <a:r>
              <a:rPr lang="en-GB" sz="1800" dirty="0">
                <a:effectLst/>
                <a:ea typeface="Times New Roman" panose="02020603050405020304" pitchFamily="18" charset="0"/>
                <a:cs typeface="Arial" panose="020B0604020202020204" pitchFamily="34" charset="0"/>
              </a:rPr>
              <a:t> The Communications officer and the Chair have looked at the role </a:t>
            </a:r>
            <a:r>
              <a:rPr lang="en-GB" sz="1800" dirty="0">
                <a:ea typeface="Times New Roman" panose="02020603050405020304" pitchFamily="18" charset="0"/>
                <a:cs typeface="Arial" panose="020B0604020202020204" pitchFamily="34" charset="0"/>
              </a:rPr>
              <a:t>and </a:t>
            </a:r>
            <a:r>
              <a:rPr lang="en-GB" sz="1800" dirty="0">
                <a:effectLst/>
                <a:ea typeface="Times New Roman" panose="02020603050405020304" pitchFamily="18" charset="0"/>
                <a:cs typeface="Arial" panose="020B0604020202020204" pitchFamily="34" charset="0"/>
              </a:rPr>
              <a:t>believe it is possible to reduce the scope of the role by 50% therein the salary by 50%. </a:t>
            </a:r>
          </a:p>
          <a:p>
            <a:pPr algn="just">
              <a:spcBef>
                <a:spcPts val="50"/>
              </a:spcBef>
              <a:spcAft>
                <a:spcPts val="50"/>
              </a:spcAft>
            </a:pPr>
            <a:endParaRPr lang="en-GB" sz="1800" dirty="0">
              <a:ea typeface="Times New Roman" panose="02020603050405020304" pitchFamily="18" charset="0"/>
              <a:cs typeface="Arial" panose="020B0604020202020204" pitchFamily="34" charset="0"/>
            </a:endParaRPr>
          </a:p>
          <a:p>
            <a:pPr algn="just">
              <a:spcBef>
                <a:spcPts val="50"/>
              </a:spcBef>
              <a:spcAft>
                <a:spcPts val="50"/>
              </a:spcAft>
            </a:pPr>
            <a:r>
              <a:rPr lang="en-GB" sz="1800" dirty="0">
                <a:effectLst/>
                <a:ea typeface="Times New Roman" panose="02020603050405020304" pitchFamily="18" charset="0"/>
                <a:cs typeface="Arial" panose="020B0604020202020204" pitchFamily="34" charset="0"/>
              </a:rPr>
              <a:t>This will result in a new role at €7.500  for 2.5 days per month. See paper for detail.</a:t>
            </a:r>
          </a:p>
          <a:p>
            <a:pPr algn="just">
              <a:spcBef>
                <a:spcPts val="50"/>
              </a:spcBef>
              <a:spcAft>
                <a:spcPts val="50"/>
              </a:spcAft>
            </a:pPr>
            <a:endParaRPr lang="en-GB" sz="1800" dirty="0">
              <a:ea typeface="Times New Roman" panose="02020603050405020304" pitchFamily="18" charset="0"/>
              <a:cs typeface="Arial" panose="020B0604020202020204" pitchFamily="34" charset="0"/>
            </a:endParaRPr>
          </a:p>
          <a:p>
            <a:pPr algn="just">
              <a:spcBef>
                <a:spcPts val="50"/>
              </a:spcBef>
              <a:spcAft>
                <a:spcPts val="50"/>
              </a:spcAft>
            </a:pPr>
            <a:r>
              <a:rPr lang="en-GB" sz="1800" dirty="0">
                <a:effectLst/>
                <a:ea typeface="Times New Roman" panose="02020603050405020304" pitchFamily="18" charset="0"/>
                <a:cs typeface="Arial" panose="020B0604020202020204" pitchFamily="34" charset="0"/>
              </a:rPr>
              <a:t>We need to decide which option we should proceed with:</a:t>
            </a:r>
          </a:p>
          <a:p>
            <a:pPr algn="just">
              <a:spcBef>
                <a:spcPts val="50"/>
              </a:spcBef>
              <a:spcAft>
                <a:spcPts val="50"/>
              </a:spcAft>
            </a:pPr>
            <a:endParaRPr lang="en-GB" sz="1800" dirty="0">
              <a:ea typeface="Times New Roman" panose="02020603050405020304" pitchFamily="18" charset="0"/>
              <a:cs typeface="Arial" panose="020B0604020202020204" pitchFamily="34" charset="0"/>
            </a:endParaRPr>
          </a:p>
          <a:p>
            <a:pPr marL="342900" indent="-342900" algn="just">
              <a:spcBef>
                <a:spcPts val="50"/>
              </a:spcBef>
              <a:spcAft>
                <a:spcPts val="50"/>
              </a:spcAft>
              <a:buFont typeface="+mj-lt"/>
              <a:buAutoNum type="arabicPeriod"/>
            </a:pPr>
            <a:r>
              <a:rPr lang="en-GB" sz="1800" dirty="0">
                <a:effectLst/>
                <a:ea typeface="Times New Roman" panose="02020603050405020304" pitchFamily="18" charset="0"/>
                <a:cs typeface="Arial" panose="020B0604020202020204" pitchFamily="34" charset="0"/>
              </a:rPr>
              <a:t>Extend Valentine’s contract for a further year to ensure continuity. At the moment there is only the chair in post so opportunities for training new staff is limited.  </a:t>
            </a:r>
            <a:endParaRPr lang="en-GB" sz="1800" dirty="0">
              <a:effectLst/>
              <a:ea typeface="Times New Roman" panose="02020603050405020304" pitchFamily="18" charset="0"/>
            </a:endParaRPr>
          </a:p>
          <a:p>
            <a:pPr marL="342900" lvl="0" indent="-342900" algn="just">
              <a:spcBef>
                <a:spcPts val="50"/>
              </a:spcBef>
              <a:spcAft>
                <a:spcPts val="50"/>
              </a:spcAft>
              <a:buFont typeface="+mj-lt"/>
              <a:buAutoNum type="arabicPeriod"/>
            </a:pPr>
            <a:r>
              <a:rPr lang="en-GB" sz="1800" dirty="0">
                <a:effectLst/>
                <a:ea typeface="Times New Roman" panose="02020603050405020304" pitchFamily="18" charset="0"/>
                <a:cs typeface="Arial" panose="020B0604020202020204" pitchFamily="34" charset="0"/>
              </a:rPr>
              <a:t>Advertise the post and recruit a new Communications Administrator to the post.</a:t>
            </a:r>
            <a:endParaRPr lang="en-GB" sz="1800" dirty="0">
              <a:effectLst/>
              <a:ea typeface="Times New Roman" panose="02020603050405020304" pitchFamily="18" charset="0"/>
            </a:endParaRPr>
          </a:p>
          <a:p>
            <a:pPr marL="342900" lvl="0" indent="-342900" algn="just">
              <a:spcBef>
                <a:spcPts val="50"/>
              </a:spcBef>
              <a:spcAft>
                <a:spcPts val="50"/>
              </a:spcAft>
              <a:buFont typeface="+mj-lt"/>
              <a:buAutoNum type="arabicPeriod"/>
            </a:pPr>
            <a:r>
              <a:rPr lang="en-GB" sz="1800" dirty="0">
                <a:effectLst/>
                <a:ea typeface="Times New Roman" panose="02020603050405020304" pitchFamily="18" charset="0"/>
                <a:cs typeface="Arial" panose="020B0604020202020204" pitchFamily="34" charset="0"/>
              </a:rPr>
              <a:t>Discontinue the position and seek and in-kind contribution until such time as we have sufficient funds to warrant a communications officer. </a:t>
            </a:r>
            <a:endParaRPr lang="en-GB" sz="1800" dirty="0">
              <a:effectLst/>
              <a:ea typeface="Times New Roman" panose="02020603050405020304" pitchFamily="18" charset="0"/>
            </a:endParaRPr>
          </a:p>
          <a:p>
            <a:endParaRPr lang="en-GB" dirty="0"/>
          </a:p>
        </p:txBody>
      </p:sp>
      <p:sp>
        <p:nvSpPr>
          <p:cNvPr id="4" name="Footer Placeholder 3">
            <a:extLst>
              <a:ext uri="{FF2B5EF4-FFF2-40B4-BE49-F238E27FC236}">
                <a16:creationId xmlns:a16="http://schemas.microsoft.com/office/drawing/2014/main" id="{F12E266F-A99B-EA63-C71A-7448BEA00F60}"/>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01C10CC7-26B9-5DB7-0BC7-41C15A9256CC}"/>
              </a:ext>
            </a:extLst>
          </p:cNvPr>
          <p:cNvSpPr>
            <a:spLocks noGrp="1"/>
          </p:cNvSpPr>
          <p:nvPr>
            <p:ph type="sldNum" sz="quarter" idx="12"/>
          </p:nvPr>
        </p:nvSpPr>
        <p:spPr/>
        <p:txBody>
          <a:bodyPr/>
          <a:lstStyle/>
          <a:p>
            <a:fld id="{1FF2B022-F444-0D43-9A63-74F242586B15}" type="slidenum">
              <a:rPr lang="en-US" smtClean="0"/>
              <a:t>16</a:t>
            </a:fld>
            <a:endParaRPr lang="en-US"/>
          </a:p>
        </p:txBody>
      </p:sp>
      <p:grpSp>
        <p:nvGrpSpPr>
          <p:cNvPr id="6" name="Group 5">
            <a:extLst>
              <a:ext uri="{FF2B5EF4-FFF2-40B4-BE49-F238E27FC236}">
                <a16:creationId xmlns:a16="http://schemas.microsoft.com/office/drawing/2014/main" id="{7F013444-44F2-7A9E-FBDD-5F8764C87851}"/>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6F5349A3-B19C-66D3-DA0E-05A7131EEF20}"/>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B030032B-45C0-F678-EC9A-5673AE311C9F}"/>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AB23D49-68BC-C8DB-A95F-805C01170E01}"/>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3066685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61D260-A3ED-21C3-D347-D19F4D78AD70}"/>
              </a:ext>
            </a:extLst>
          </p:cNvPr>
          <p:cNvSpPr>
            <a:spLocks noGrp="1"/>
          </p:cNvSpPr>
          <p:nvPr>
            <p:ph type="title"/>
          </p:nvPr>
        </p:nvSpPr>
        <p:spPr/>
        <p:txBody>
          <a:bodyPr/>
          <a:lstStyle/>
          <a:p>
            <a:r>
              <a:rPr lang="en-GB" dirty="0"/>
              <a:t>Discussion and Members Highlights</a:t>
            </a:r>
          </a:p>
        </p:txBody>
      </p:sp>
      <p:sp>
        <p:nvSpPr>
          <p:cNvPr id="3" name="Content Placeholder 2">
            <a:extLst>
              <a:ext uri="{FF2B5EF4-FFF2-40B4-BE49-F238E27FC236}">
                <a16:creationId xmlns:a16="http://schemas.microsoft.com/office/drawing/2014/main" id="{2A725B57-6842-42A1-413F-13A07851020B}"/>
              </a:ext>
            </a:extLst>
          </p:cNvPr>
          <p:cNvSpPr>
            <a:spLocks noGrp="1"/>
          </p:cNvSpPr>
          <p:nvPr>
            <p:ph idx="1"/>
          </p:nvPr>
        </p:nvSpPr>
        <p:spPr/>
        <p:txBody>
          <a:bodyPr>
            <a:normAutofit/>
          </a:bodyPr>
          <a:lstStyle/>
          <a:p>
            <a:pPr>
              <a:lnSpc>
                <a:spcPct val="107000"/>
              </a:lnSpc>
              <a:spcAft>
                <a:spcPts val="800"/>
              </a:spcAft>
            </a:pPr>
            <a:r>
              <a:rPr lang="en-GB" dirty="0">
                <a:effectLst/>
                <a:latin typeface="Arial" panose="020B0604020202020204" pitchFamily="34" charset="0"/>
                <a:ea typeface="Times New Roman" panose="02020603050405020304" pitchFamily="18" charset="0"/>
                <a:cs typeface="Times New Roman" panose="02020603050405020304" pitchFamily="18" charset="0"/>
              </a:rPr>
              <a:t>Organisations TT Highlights 3 -5 mins per organisation</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dirty="0">
                <a:effectLst/>
                <a:latin typeface="Arial" panose="020B0604020202020204" pitchFamily="34" charset="0"/>
                <a:ea typeface="Times New Roman" panose="02020603050405020304" pitchFamily="18" charset="0"/>
                <a:cs typeface="Times New Roman" panose="02020603050405020304" pitchFamily="18" charset="0"/>
              </a:rPr>
              <a:t>Discussion Topics</a:t>
            </a:r>
            <a:endParaRPr lang="en-GB" dirty="0">
              <a:effectLst/>
              <a:latin typeface="Calibri" panose="020F0502020204030204" pitchFamily="34" charset="0"/>
              <a:ea typeface="Calibri" panose="020F0502020204030204" pitchFamily="34" charset="0"/>
              <a:cs typeface="Times New Roman" panose="02020603050405020304" pitchFamily="18" charset="0"/>
            </a:endParaRPr>
          </a:p>
          <a:p>
            <a:pPr lvl="1">
              <a:lnSpc>
                <a:spcPct val="107000"/>
              </a:lnSpc>
              <a:spcAft>
                <a:spcPts val="800"/>
              </a:spcAft>
            </a:pPr>
            <a:r>
              <a:rPr lang="en-GB" sz="2800" dirty="0">
                <a:effectLst/>
                <a:latin typeface="Arial" panose="020B0604020202020204" pitchFamily="34" charset="0"/>
                <a:ea typeface="Times New Roman" panose="02020603050405020304" pitchFamily="18" charset="0"/>
                <a:cs typeface="Times New Roman" panose="02020603050405020304" pitchFamily="18" charset="0"/>
              </a:rPr>
              <a:t>Should we run an annual HEP TT conference/workshop, similar to that of Bilbao? </a:t>
            </a:r>
            <a:endParaRPr lang="en-GB" sz="2800" dirty="0">
              <a:effectLst/>
              <a:latin typeface="Calibri" panose="020F0502020204030204" pitchFamily="34" charset="0"/>
              <a:ea typeface="Calibri" panose="020F0502020204030204" pitchFamily="34" charset="0"/>
              <a:cs typeface="Times New Roman" panose="02020603050405020304" pitchFamily="18" charset="0"/>
            </a:endParaRPr>
          </a:p>
          <a:p>
            <a:r>
              <a:rPr lang="en-GB" dirty="0">
                <a:effectLst/>
                <a:latin typeface="Arial" panose="020B0604020202020204" pitchFamily="34" charset="0"/>
                <a:ea typeface="Times New Roman" panose="02020603050405020304" pitchFamily="18" charset="0"/>
              </a:rPr>
              <a:t>Working Group –Future of HEPTech Dates for meeting June/September</a:t>
            </a:r>
            <a:endParaRPr lang="en-GB" dirty="0"/>
          </a:p>
        </p:txBody>
      </p:sp>
      <p:sp>
        <p:nvSpPr>
          <p:cNvPr id="4" name="Footer Placeholder 3">
            <a:extLst>
              <a:ext uri="{FF2B5EF4-FFF2-40B4-BE49-F238E27FC236}">
                <a16:creationId xmlns:a16="http://schemas.microsoft.com/office/drawing/2014/main" id="{4E82B52C-EA83-5A85-FB39-A2F4919ED3F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322402F0-A806-4B0A-F11A-9CD2F553904A}"/>
              </a:ext>
            </a:extLst>
          </p:cNvPr>
          <p:cNvSpPr>
            <a:spLocks noGrp="1"/>
          </p:cNvSpPr>
          <p:nvPr>
            <p:ph type="sldNum" sz="quarter" idx="12"/>
          </p:nvPr>
        </p:nvSpPr>
        <p:spPr/>
        <p:txBody>
          <a:bodyPr/>
          <a:lstStyle/>
          <a:p>
            <a:fld id="{1FF2B022-F444-0D43-9A63-74F242586B15}" type="slidenum">
              <a:rPr lang="en-US" smtClean="0"/>
              <a:t>17</a:t>
            </a:fld>
            <a:endParaRPr lang="en-US"/>
          </a:p>
        </p:txBody>
      </p:sp>
      <p:grpSp>
        <p:nvGrpSpPr>
          <p:cNvPr id="6" name="Group 5">
            <a:extLst>
              <a:ext uri="{FF2B5EF4-FFF2-40B4-BE49-F238E27FC236}">
                <a16:creationId xmlns:a16="http://schemas.microsoft.com/office/drawing/2014/main" id="{41187F02-B1EA-F50D-5F7B-A4DFA5FEBF63}"/>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79F5D5D7-58FA-B5D1-DEE9-5DCE3B3E8759}"/>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1D1B23C8-0315-E319-A2CF-50F28AC60E70}"/>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EC5AA5B7-EEBB-EFCD-C764-89CB570274D6}"/>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72925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02BFBD-641C-BF23-AF4A-08015ACF83A6}"/>
              </a:ext>
            </a:extLst>
          </p:cNvPr>
          <p:cNvSpPr>
            <a:spLocks noGrp="1"/>
          </p:cNvSpPr>
          <p:nvPr>
            <p:ph type="title"/>
          </p:nvPr>
        </p:nvSpPr>
        <p:spPr/>
        <p:txBody>
          <a:bodyPr/>
          <a:lstStyle/>
          <a:p>
            <a:r>
              <a:rPr lang="en-GB" dirty="0"/>
              <a:t>Outlook, AOB</a:t>
            </a:r>
          </a:p>
        </p:txBody>
      </p:sp>
      <p:sp>
        <p:nvSpPr>
          <p:cNvPr id="3" name="Content Placeholder 2">
            <a:extLst>
              <a:ext uri="{FF2B5EF4-FFF2-40B4-BE49-F238E27FC236}">
                <a16:creationId xmlns:a16="http://schemas.microsoft.com/office/drawing/2014/main" id="{74D07C4D-1816-8C42-8A07-9BDB5DF5608D}"/>
              </a:ext>
            </a:extLst>
          </p:cNvPr>
          <p:cNvSpPr>
            <a:spLocks noGrp="1"/>
          </p:cNvSpPr>
          <p:nvPr>
            <p:ph idx="1"/>
          </p:nvPr>
        </p:nvSpPr>
        <p:spPr/>
        <p:txBody>
          <a:bodyPr/>
          <a:lstStyle/>
          <a:p>
            <a:r>
              <a:rPr lang="en-GB" dirty="0"/>
              <a:t>Note in the minutes that the Board paper for:</a:t>
            </a:r>
          </a:p>
          <a:p>
            <a:r>
              <a:rPr lang="en-GB" dirty="0"/>
              <a:t> EUSTAR for the Bilbao Tech Transfer</a:t>
            </a:r>
          </a:p>
          <a:p>
            <a:r>
              <a:rPr lang="en-GB" dirty="0"/>
              <a:t>Cryogenics Day </a:t>
            </a:r>
          </a:p>
        </p:txBody>
      </p:sp>
      <p:sp>
        <p:nvSpPr>
          <p:cNvPr id="4" name="Footer Placeholder 3">
            <a:extLst>
              <a:ext uri="{FF2B5EF4-FFF2-40B4-BE49-F238E27FC236}">
                <a16:creationId xmlns:a16="http://schemas.microsoft.com/office/drawing/2014/main" id="{6153F147-F9F9-C4E8-4FAB-E0B5BE9C7B75}"/>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544D4D28-4CEE-A8E3-8A2C-8AABCFE70F95}"/>
              </a:ext>
            </a:extLst>
          </p:cNvPr>
          <p:cNvSpPr>
            <a:spLocks noGrp="1"/>
          </p:cNvSpPr>
          <p:nvPr>
            <p:ph type="sldNum" sz="quarter" idx="12"/>
          </p:nvPr>
        </p:nvSpPr>
        <p:spPr/>
        <p:txBody>
          <a:bodyPr/>
          <a:lstStyle/>
          <a:p>
            <a:fld id="{1FF2B022-F444-0D43-9A63-74F242586B15}" type="slidenum">
              <a:rPr lang="en-US" smtClean="0"/>
              <a:t>18</a:t>
            </a:fld>
            <a:endParaRPr lang="en-US"/>
          </a:p>
        </p:txBody>
      </p:sp>
      <p:grpSp>
        <p:nvGrpSpPr>
          <p:cNvPr id="6" name="Group 5">
            <a:extLst>
              <a:ext uri="{FF2B5EF4-FFF2-40B4-BE49-F238E27FC236}">
                <a16:creationId xmlns:a16="http://schemas.microsoft.com/office/drawing/2014/main" id="{CD0B6BF2-807F-42BF-80BE-CF7B25D7F0AC}"/>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E03E661-1E81-EAE9-A5BC-D9AFF521EBB1}"/>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51874D5F-82D4-2EF1-DC78-2A51F8784BAF}"/>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E23CB97-F1FC-0398-9A29-D794A27842D7}"/>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665112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members 2022</a:t>
            </a:r>
          </a:p>
        </p:txBody>
      </p:sp>
      <p:sp>
        <p:nvSpPr>
          <p:cNvPr id="4" name="Footer Placeholder 3">
            <a:extLst>
              <a:ext uri="{FF2B5EF4-FFF2-40B4-BE49-F238E27FC236}">
                <a16:creationId xmlns:a16="http://schemas.microsoft.com/office/drawing/2014/main" id="{7E0604B3-6034-62C3-8642-0BF1C48AA630}"/>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1</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A0E5F8DA-63AD-31DA-4EC5-328C40DF9B27}"/>
              </a:ext>
            </a:extLst>
          </p:cNvPr>
          <p:cNvGrpSpPr/>
          <p:nvPr/>
        </p:nvGrpSpPr>
        <p:grpSpPr>
          <a:xfrm>
            <a:off x="2755837" y="1922984"/>
            <a:ext cx="6742440" cy="3797397"/>
            <a:chOff x="1278729" y="2016768"/>
            <a:chExt cx="6742440" cy="3797397"/>
          </a:xfrm>
        </p:grpSpPr>
        <p:grpSp>
          <p:nvGrpSpPr>
            <p:cNvPr id="20" name="Group 19">
              <a:extLst>
                <a:ext uri="{FF2B5EF4-FFF2-40B4-BE49-F238E27FC236}">
                  <a16:creationId xmlns:a16="http://schemas.microsoft.com/office/drawing/2014/main" id="{81EEDAF1-880A-74F4-5865-578ABDDC4D7D}"/>
                </a:ext>
              </a:extLst>
            </p:cNvPr>
            <p:cNvGrpSpPr/>
            <p:nvPr/>
          </p:nvGrpSpPr>
          <p:grpSpPr>
            <a:xfrm>
              <a:off x="1278729" y="3041174"/>
              <a:ext cx="6742440" cy="2772991"/>
              <a:chOff x="1340289" y="3036600"/>
              <a:chExt cx="6742440" cy="2772991"/>
            </a:xfrm>
          </p:grpSpPr>
          <p:pic>
            <p:nvPicPr>
              <p:cNvPr id="22" name="Grafik 2">
                <a:extLst>
                  <a:ext uri="{FF2B5EF4-FFF2-40B4-BE49-F238E27FC236}">
                    <a16:creationId xmlns:a16="http://schemas.microsoft.com/office/drawing/2014/main" id="{59876A2B-0FE8-8AAD-A441-C45F7FAF8D0A}"/>
                  </a:ext>
                </a:extLst>
              </p:cNvPr>
              <p:cNvPicPr/>
              <p:nvPr/>
            </p:nvPicPr>
            <p:blipFill>
              <a:blip r:embed="rId3"/>
              <a:srcRect l="19267" t="28635" b="32016"/>
              <a:stretch/>
            </p:blipFill>
            <p:spPr>
              <a:xfrm>
                <a:off x="1340289" y="3036600"/>
                <a:ext cx="6742440" cy="1587960"/>
              </a:xfrm>
              <a:prstGeom prst="rect">
                <a:avLst/>
              </a:prstGeom>
              <a:ln>
                <a:noFill/>
              </a:ln>
            </p:spPr>
          </p:pic>
          <p:pic>
            <p:nvPicPr>
              <p:cNvPr id="23" name="Picture 20">
                <a:extLst>
                  <a:ext uri="{FF2B5EF4-FFF2-40B4-BE49-F238E27FC236}">
                    <a16:creationId xmlns:a16="http://schemas.microsoft.com/office/drawing/2014/main" id="{28081494-341B-00F1-11CF-EDFBC4C0812E}"/>
                  </a:ext>
                </a:extLst>
              </p:cNvPr>
              <p:cNvPicPr/>
              <p:nvPr/>
            </p:nvPicPr>
            <p:blipFill rotWithShape="1">
              <a:blip r:embed="rId4"/>
              <a:srcRect l="34048" t="68945" r="33103"/>
              <a:stretch/>
            </p:blipFill>
            <p:spPr>
              <a:xfrm>
                <a:off x="3282939" y="4556345"/>
                <a:ext cx="2743535" cy="1253246"/>
              </a:xfrm>
              <a:prstGeom prst="rect">
                <a:avLst/>
              </a:prstGeom>
              <a:ln>
                <a:noFill/>
              </a:ln>
            </p:spPr>
          </p:pic>
          <p:pic>
            <p:nvPicPr>
              <p:cNvPr id="24" name="Picture 20">
                <a:extLst>
                  <a:ext uri="{FF2B5EF4-FFF2-40B4-BE49-F238E27FC236}">
                    <a16:creationId xmlns:a16="http://schemas.microsoft.com/office/drawing/2014/main" id="{2073D11F-AF74-9FF1-4CDA-940E0E126FB6}"/>
                  </a:ext>
                </a:extLst>
              </p:cNvPr>
              <p:cNvPicPr/>
              <p:nvPr/>
            </p:nvPicPr>
            <p:blipFill rotWithShape="1">
              <a:blip r:embed="rId4"/>
              <a:srcRect l="-1" t="65575" r="83727"/>
              <a:stretch/>
            </p:blipFill>
            <p:spPr>
              <a:xfrm>
                <a:off x="2043391" y="4302738"/>
                <a:ext cx="1359246" cy="1389240"/>
              </a:xfrm>
              <a:prstGeom prst="rect">
                <a:avLst/>
              </a:prstGeom>
              <a:ln>
                <a:noFill/>
              </a:ln>
            </p:spPr>
          </p:pic>
        </p:grpSp>
        <p:pic>
          <p:nvPicPr>
            <p:cNvPr id="21" name="Picture 20">
              <a:extLst>
                <a:ext uri="{FF2B5EF4-FFF2-40B4-BE49-F238E27FC236}">
                  <a16:creationId xmlns:a16="http://schemas.microsoft.com/office/drawing/2014/main" id="{377A136F-5729-EE97-6EF8-2B369A42BED6}"/>
                </a:ext>
              </a:extLst>
            </p:cNvPr>
            <p:cNvPicPr/>
            <p:nvPr/>
          </p:nvPicPr>
          <p:blipFill rotWithShape="1">
            <a:blip r:embed="rId4"/>
            <a:srcRect r="76280" b="70589"/>
            <a:stretch/>
          </p:blipFill>
          <p:spPr>
            <a:xfrm>
              <a:off x="1336493" y="2016768"/>
              <a:ext cx="1981138" cy="1186920"/>
            </a:xfrm>
            <a:prstGeom prst="rect">
              <a:avLst/>
            </a:prstGeom>
            <a:ln>
              <a:noFill/>
            </a:ln>
          </p:spPr>
        </p:pic>
      </p:grpSp>
      <p:pic>
        <p:nvPicPr>
          <p:cNvPr id="25" name="Picture 24" descr="cid:image001.png@01D588D1.2837B6E0">
            <a:extLst>
              <a:ext uri="{FF2B5EF4-FFF2-40B4-BE49-F238E27FC236}">
                <a16:creationId xmlns:a16="http://schemas.microsoft.com/office/drawing/2014/main" id="{103754EC-9867-F56C-7B34-A62227D3BA20}"/>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7681594" y="4658111"/>
            <a:ext cx="2435062" cy="539537"/>
          </a:xfrm>
          <a:prstGeom prst="rect">
            <a:avLst/>
          </a:prstGeom>
          <a:noFill/>
          <a:ln>
            <a:noFill/>
          </a:ln>
        </p:spPr>
      </p:pic>
      <p:sp>
        <p:nvSpPr>
          <p:cNvPr id="26" name="TextBox 25">
            <a:extLst>
              <a:ext uri="{FF2B5EF4-FFF2-40B4-BE49-F238E27FC236}">
                <a16:creationId xmlns:a16="http://schemas.microsoft.com/office/drawing/2014/main" id="{D4B9FEC2-D362-99F2-F2A3-BE7BBDC85872}"/>
              </a:ext>
            </a:extLst>
          </p:cNvPr>
          <p:cNvSpPr txBox="1"/>
          <p:nvPr/>
        </p:nvSpPr>
        <p:spPr>
          <a:xfrm>
            <a:off x="7966932" y="5264214"/>
            <a:ext cx="1911928" cy="276999"/>
          </a:xfrm>
          <a:prstGeom prst="rect">
            <a:avLst/>
          </a:prstGeom>
          <a:noFill/>
        </p:spPr>
        <p:txBody>
          <a:bodyPr wrap="square" rtlCol="0">
            <a:spAutoFit/>
          </a:bodyPr>
          <a:lstStyle/>
          <a:p>
            <a:r>
              <a:rPr lang="en-GB" sz="1200" b="1" dirty="0">
                <a:solidFill>
                  <a:srgbClr val="7030A0"/>
                </a:solidFill>
              </a:rPr>
              <a:t>United Kingdom</a:t>
            </a:r>
          </a:p>
        </p:txBody>
      </p:sp>
      <p:pic>
        <p:nvPicPr>
          <p:cNvPr id="27" name="Picture 20">
            <a:extLst>
              <a:ext uri="{FF2B5EF4-FFF2-40B4-BE49-F238E27FC236}">
                <a16:creationId xmlns:a16="http://schemas.microsoft.com/office/drawing/2014/main" id="{3867837A-E58A-0F7A-7C75-D9A43B4AFAC3}"/>
              </a:ext>
            </a:extLst>
          </p:cNvPr>
          <p:cNvPicPr/>
          <p:nvPr/>
        </p:nvPicPr>
        <p:blipFill rotWithShape="1">
          <a:blip r:embed="rId4"/>
          <a:srcRect l="47161" r="344" b="70589"/>
          <a:stretch/>
        </p:blipFill>
        <p:spPr>
          <a:xfrm>
            <a:off x="5169877" y="1946429"/>
            <a:ext cx="4384368" cy="1186920"/>
          </a:xfrm>
          <a:prstGeom prst="rect">
            <a:avLst/>
          </a:prstGeom>
          <a:ln>
            <a:noFill/>
          </a:ln>
        </p:spPr>
      </p:pic>
      <p:sp>
        <p:nvSpPr>
          <p:cNvPr id="28" name="CustomShape 3">
            <a:extLst>
              <a:ext uri="{FF2B5EF4-FFF2-40B4-BE49-F238E27FC236}">
                <a16:creationId xmlns:a16="http://schemas.microsoft.com/office/drawing/2014/main" id="{E5BC2A8B-B38F-3BF9-CA39-94249C697BBB}"/>
              </a:ext>
            </a:extLst>
          </p:cNvPr>
          <p:cNvSpPr/>
          <p:nvPr/>
        </p:nvSpPr>
        <p:spPr>
          <a:xfrm>
            <a:off x="37538" y="5402713"/>
            <a:ext cx="3741863" cy="644877"/>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de-DE" b="1" spc="-1" dirty="0">
                <a:solidFill>
                  <a:srgbClr val="000000"/>
                </a:solidFill>
                <a:latin typeface="Calibri" panose="020F0502020204030204" pitchFamily="34" charset="0"/>
                <a:ea typeface="ＭＳ Ｐゴシック"/>
                <a:cs typeface="Calibri" panose="020F0502020204030204" pitchFamily="34" charset="0"/>
              </a:rPr>
              <a:t>2022</a:t>
            </a:r>
            <a:r>
              <a:rPr lang="de-DE" spc="-1" dirty="0">
                <a:solidFill>
                  <a:srgbClr val="000000"/>
                </a:solidFill>
                <a:latin typeface="Calibri" panose="020F0502020204030204" pitchFamily="34" charset="0"/>
                <a:ea typeface="ＭＳ Ｐゴシック"/>
                <a:cs typeface="Calibri" panose="020F0502020204030204" pitchFamily="34" charset="0"/>
              </a:rPr>
              <a:t>: 13 </a:t>
            </a:r>
            <a:r>
              <a:rPr lang="de-DE" b="1" spc="-1" dirty="0">
                <a:solidFill>
                  <a:srgbClr val="1D99A1"/>
                </a:solidFill>
                <a:latin typeface="Calibri" panose="020F0502020204030204" pitchFamily="34" charset="0"/>
                <a:ea typeface="ＭＳ Ｐゴシック"/>
                <a:cs typeface="Calibri" panose="020F0502020204030204" pitchFamily="34" charset="0"/>
              </a:rPr>
              <a:t>HEP</a:t>
            </a:r>
            <a:r>
              <a:rPr lang="de-DE" dirty="0">
                <a:solidFill>
                  <a:srgbClr val="77797B"/>
                </a:solidFill>
                <a:latin typeface="Calibri" panose="020F0502020204030204" pitchFamily="34" charset="0"/>
                <a:cs typeface="Calibri" panose="020F0502020204030204" pitchFamily="34" charset="0"/>
              </a:rPr>
              <a:t>Tech</a:t>
            </a:r>
            <a:r>
              <a:rPr lang="de-DE" spc="-1" dirty="0">
                <a:solidFill>
                  <a:srgbClr val="000000"/>
                </a:solidFill>
                <a:latin typeface="Calibri" panose="020F0502020204030204" pitchFamily="34" charset="0"/>
                <a:ea typeface="ＭＳ Ｐゴシック"/>
                <a:cs typeface="Calibri" panose="020F0502020204030204" pitchFamily="34" charset="0"/>
              </a:rPr>
              <a:t> members </a:t>
            </a:r>
          </a:p>
          <a:p>
            <a:pPr algn="ctr">
              <a:lnSpc>
                <a:spcPct val="100000"/>
              </a:lnSpc>
            </a:pPr>
            <a:r>
              <a:rPr lang="de-DE" spc="-1" dirty="0">
                <a:solidFill>
                  <a:srgbClr val="000000"/>
                </a:solidFill>
                <a:latin typeface="Calibri" panose="020F0502020204030204" pitchFamily="34" charset="0"/>
                <a:ea typeface="ＭＳ Ｐゴシック"/>
                <a:cs typeface="Calibri" panose="020F0502020204030204" pitchFamily="34" charset="0"/>
              </a:rPr>
              <a:t>from 12 european countries</a:t>
            </a:r>
            <a:endParaRPr lang="de-DE" spc="-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34576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Connector 4">
            <a:extLst>
              <a:ext uri="{FF2B5EF4-FFF2-40B4-BE49-F238E27FC236}">
                <a16:creationId xmlns:a16="http://schemas.microsoft.com/office/drawing/2014/main" id="{34531F76-1E29-EE22-2CA5-791C8570AE08}"/>
              </a:ext>
            </a:extLst>
          </p:cNvPr>
          <p:cNvCxnSpPr>
            <a:cxnSpLocks/>
          </p:cNvCxnSpPr>
          <p:nvPr/>
        </p:nvCxnSpPr>
        <p:spPr>
          <a:xfrm>
            <a:off x="1166330" y="6159758"/>
            <a:ext cx="10421073"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2245E272-C0DC-D921-B651-FE1DDA784C79}"/>
              </a:ext>
            </a:extLst>
          </p:cNvPr>
          <p:cNvSpPr/>
          <p:nvPr/>
        </p:nvSpPr>
        <p:spPr>
          <a:xfrm>
            <a:off x="8400507" y="6045419"/>
            <a:ext cx="3186896" cy="114339"/>
          </a:xfrm>
          <a:prstGeom prst="rect">
            <a:avLst/>
          </a:prstGeom>
          <a:solidFill>
            <a:srgbClr val="8854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Picture 12" descr="A picture containing font, graphics, graphic design, logo&#10;&#10;Description automatically generated">
            <a:extLst>
              <a:ext uri="{FF2B5EF4-FFF2-40B4-BE49-F238E27FC236}">
                <a16:creationId xmlns:a16="http://schemas.microsoft.com/office/drawing/2014/main" id="{C1F24439-5531-4DCD-9454-44E10B6C58F7}"/>
              </a:ext>
            </a:extLst>
          </p:cNvPr>
          <p:cNvPicPr>
            <a:picLocks noChangeAspect="1"/>
          </p:cNvPicPr>
          <p:nvPr/>
        </p:nvPicPr>
        <p:blipFill>
          <a:blip r:embed="rId2"/>
          <a:stretch>
            <a:fillRect/>
          </a:stretch>
        </p:blipFill>
        <p:spPr>
          <a:xfrm>
            <a:off x="1166330" y="5076327"/>
            <a:ext cx="3305657" cy="958161"/>
          </a:xfrm>
          <a:prstGeom prst="rect">
            <a:avLst/>
          </a:prstGeom>
        </p:spPr>
      </p:pic>
      <p:sp>
        <p:nvSpPr>
          <p:cNvPr id="17" name="Footer Placeholder 16">
            <a:extLst>
              <a:ext uri="{FF2B5EF4-FFF2-40B4-BE49-F238E27FC236}">
                <a16:creationId xmlns:a16="http://schemas.microsoft.com/office/drawing/2014/main" id="{9A42F365-F875-423A-DA45-FE960B51D012}"/>
              </a:ext>
            </a:extLst>
          </p:cNvPr>
          <p:cNvSpPr>
            <a:spLocks noGrp="1"/>
          </p:cNvSpPr>
          <p:nvPr>
            <p:ph type="ftr" sz="quarter" idx="11"/>
          </p:nvPr>
        </p:nvSpPr>
        <p:spPr>
          <a:xfrm>
            <a:off x="3519366" y="6370637"/>
            <a:ext cx="5743575" cy="365125"/>
          </a:xfrm>
        </p:spPr>
        <p:txBody>
          <a:bodyPr/>
          <a:lstStyle/>
          <a:p>
            <a:r>
              <a:rPr lang="en-US" sz="2400" dirty="0" err="1"/>
              <a:t>HEPTech</a:t>
            </a:r>
            <a:r>
              <a:rPr lang="en-US" sz="2400" dirty="0"/>
              <a:t> Board meeting June 2023</a:t>
            </a:r>
          </a:p>
        </p:txBody>
      </p:sp>
      <p:sp>
        <p:nvSpPr>
          <p:cNvPr id="19" name="TextBox 18">
            <a:extLst>
              <a:ext uri="{FF2B5EF4-FFF2-40B4-BE49-F238E27FC236}">
                <a16:creationId xmlns:a16="http://schemas.microsoft.com/office/drawing/2014/main" id="{6E6170E5-CC46-4EA0-BB14-1DB5C61C0C1E}"/>
              </a:ext>
            </a:extLst>
          </p:cNvPr>
          <p:cNvSpPr txBox="1"/>
          <p:nvPr/>
        </p:nvSpPr>
        <p:spPr>
          <a:xfrm>
            <a:off x="5163454" y="6274097"/>
            <a:ext cx="6423949" cy="461665"/>
          </a:xfrm>
          <a:prstGeom prst="rect">
            <a:avLst/>
          </a:prstGeom>
          <a:noFill/>
        </p:spPr>
        <p:txBody>
          <a:bodyPr wrap="square" rtlCol="0">
            <a:spAutoFit/>
          </a:bodyPr>
          <a:lstStyle/>
          <a:p>
            <a:pPr algn="r"/>
            <a:r>
              <a:rPr lang="en-US" sz="2400" dirty="0">
                <a:solidFill>
                  <a:srgbClr val="77797A"/>
                </a:solidFill>
                <a:latin typeface="Arial" panose="020B0604020202020204" pitchFamily="34" charset="0"/>
                <a:cs typeface="Arial" panose="020B0604020202020204" pitchFamily="34" charset="0"/>
              </a:rPr>
              <a:t>V. Venturi - E. Bains</a:t>
            </a:r>
          </a:p>
        </p:txBody>
      </p:sp>
      <p:sp>
        <p:nvSpPr>
          <p:cNvPr id="2" name="Footer Placeholder 16">
            <a:extLst>
              <a:ext uri="{FF2B5EF4-FFF2-40B4-BE49-F238E27FC236}">
                <a16:creationId xmlns:a16="http://schemas.microsoft.com/office/drawing/2014/main" id="{3A5F2C41-54A9-03C1-2563-F648FED77CF1}"/>
              </a:ext>
            </a:extLst>
          </p:cNvPr>
          <p:cNvSpPr txBox="1">
            <a:spLocks/>
          </p:cNvSpPr>
          <p:nvPr/>
        </p:nvSpPr>
        <p:spPr>
          <a:xfrm>
            <a:off x="3114553" y="1876940"/>
            <a:ext cx="5743575" cy="365125"/>
          </a:xfrm>
          <a:prstGeom prst="rect">
            <a:avLst/>
          </a:prstGeom>
        </p:spPr>
        <p:txBody>
          <a:bodyPr vert="horz" lIns="91440" tIns="45720" rIns="91440" bIns="45720" rtlCol="0" anchor="ctr"/>
          <a:lstStyle>
            <a:defPPr>
              <a:defRPr lang="en-IT"/>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5400" dirty="0">
                <a:latin typeface="Arial" panose="020B0604020202020204" pitchFamily="34" charset="0"/>
                <a:cs typeface="Arial" panose="020B0604020202020204" pitchFamily="34" charset="0"/>
              </a:rPr>
              <a:t>Thank you for the attention!</a:t>
            </a:r>
          </a:p>
        </p:txBody>
      </p:sp>
    </p:spTree>
    <p:extLst>
      <p:ext uri="{BB962C8B-B14F-4D97-AF65-F5344CB8AC3E}">
        <p14:creationId xmlns:p14="http://schemas.microsoft.com/office/powerpoint/2010/main" val="1535290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5CAE3E-C268-6376-51C7-4A810AD08390}"/>
              </a:ext>
            </a:extLst>
          </p:cNvPr>
          <p:cNvSpPr>
            <a:spLocks noGrp="1"/>
          </p:cNvSpPr>
          <p:nvPr>
            <p:ph type="title"/>
          </p:nvPr>
        </p:nvSpPr>
        <p:spPr/>
        <p:txBody>
          <a:bodyPr/>
          <a:lstStyle/>
          <a:p>
            <a:r>
              <a:rPr lang="en-GB" dirty="0" err="1"/>
              <a:t>HEPTech</a:t>
            </a:r>
            <a:r>
              <a:rPr lang="en-GB" dirty="0"/>
              <a:t> Board meeting agenda</a:t>
            </a:r>
          </a:p>
        </p:txBody>
      </p:sp>
      <p:sp>
        <p:nvSpPr>
          <p:cNvPr id="3" name="Content Placeholder 2">
            <a:extLst>
              <a:ext uri="{FF2B5EF4-FFF2-40B4-BE49-F238E27FC236}">
                <a16:creationId xmlns:a16="http://schemas.microsoft.com/office/drawing/2014/main" id="{C5B169BD-BC9F-18B8-4FEC-4E5CAF4C807B}"/>
              </a:ext>
            </a:extLst>
          </p:cNvPr>
          <p:cNvSpPr>
            <a:spLocks noGrp="1"/>
          </p:cNvSpPr>
          <p:nvPr>
            <p:ph idx="1"/>
          </p:nvPr>
        </p:nvSpPr>
        <p:spPr/>
        <p:txBody>
          <a:bodyPr/>
          <a:lstStyle/>
          <a:p>
            <a:r>
              <a:rPr lang="en-GB" dirty="0"/>
              <a:t>9</a:t>
            </a:r>
            <a:r>
              <a:rPr lang="en-GB" baseline="30000" dirty="0"/>
              <a:t>th</a:t>
            </a:r>
            <a:r>
              <a:rPr lang="en-GB" dirty="0"/>
              <a:t> June 2023 CERN/hybrid</a:t>
            </a:r>
          </a:p>
        </p:txBody>
      </p:sp>
      <p:sp>
        <p:nvSpPr>
          <p:cNvPr id="4" name="Footer Placeholder 3">
            <a:extLst>
              <a:ext uri="{FF2B5EF4-FFF2-40B4-BE49-F238E27FC236}">
                <a16:creationId xmlns:a16="http://schemas.microsoft.com/office/drawing/2014/main" id="{7E0604B3-6034-62C3-8642-0BF1C48AA630}"/>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9664C81C-52E9-BAAD-A556-36EDAC265F46}"/>
              </a:ext>
            </a:extLst>
          </p:cNvPr>
          <p:cNvSpPr>
            <a:spLocks noGrp="1"/>
          </p:cNvSpPr>
          <p:nvPr>
            <p:ph type="sldNum" sz="quarter" idx="12"/>
          </p:nvPr>
        </p:nvSpPr>
        <p:spPr/>
        <p:txBody>
          <a:bodyPr/>
          <a:lstStyle/>
          <a:p>
            <a:fld id="{1FF2B022-F444-0D43-9A63-74F242586B15}" type="slidenum">
              <a:rPr lang="en-US" smtClean="0"/>
              <a:t>2</a:t>
            </a:fld>
            <a:endParaRPr lang="en-US"/>
          </a:p>
        </p:txBody>
      </p:sp>
      <p:grpSp>
        <p:nvGrpSpPr>
          <p:cNvPr id="6" name="Group 5">
            <a:extLst>
              <a:ext uri="{FF2B5EF4-FFF2-40B4-BE49-F238E27FC236}">
                <a16:creationId xmlns:a16="http://schemas.microsoft.com/office/drawing/2014/main" id="{4F5ECD52-8040-B789-E355-386A9F3F4842}"/>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E08DBFAA-07EB-2C5C-A26D-1864CBE62794}"/>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6B82817B-C4B7-59E4-8BDF-FF340C9F1BBD}"/>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3D98C9C-50F6-7601-6148-59BDD9B21708}"/>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10" name="Table 9">
            <a:extLst>
              <a:ext uri="{FF2B5EF4-FFF2-40B4-BE49-F238E27FC236}">
                <a16:creationId xmlns:a16="http://schemas.microsoft.com/office/drawing/2014/main" id="{9EF52A20-229F-5B9D-6594-5B59A68D111C}"/>
              </a:ext>
            </a:extLst>
          </p:cNvPr>
          <p:cNvGraphicFramePr>
            <a:graphicFrameLocks noGrp="1"/>
          </p:cNvGraphicFramePr>
          <p:nvPr>
            <p:extLst>
              <p:ext uri="{D42A27DB-BD31-4B8C-83A1-F6EECF244321}">
                <p14:modId xmlns:p14="http://schemas.microsoft.com/office/powerpoint/2010/main" val="3175545350"/>
              </p:ext>
            </p:extLst>
          </p:nvPr>
        </p:nvGraphicFramePr>
        <p:xfrm>
          <a:off x="5201855" y="1633083"/>
          <a:ext cx="6151945" cy="4524649"/>
        </p:xfrm>
        <a:graphic>
          <a:graphicData uri="http://schemas.openxmlformats.org/drawingml/2006/table">
            <a:tbl>
              <a:tblPr firstRow="1" firstCol="1" bandRow="1"/>
              <a:tblGrid>
                <a:gridCol w="1227232">
                  <a:extLst>
                    <a:ext uri="{9D8B030D-6E8A-4147-A177-3AD203B41FA5}">
                      <a16:colId xmlns:a16="http://schemas.microsoft.com/office/drawing/2014/main" val="491544064"/>
                    </a:ext>
                  </a:extLst>
                </a:gridCol>
                <a:gridCol w="4924713">
                  <a:extLst>
                    <a:ext uri="{9D8B030D-6E8A-4147-A177-3AD203B41FA5}">
                      <a16:colId xmlns:a16="http://schemas.microsoft.com/office/drawing/2014/main" val="1977743763"/>
                    </a:ext>
                  </a:extLst>
                </a:gridCol>
              </a:tblGrid>
              <a:tr h="267657">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09:30 - 09:35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Quorum and Proxies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1202849"/>
                  </a:ext>
                </a:extLst>
              </a:tr>
              <a:tr h="267657">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09:35 - 09:40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Approval of Agenda</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9274792"/>
                  </a:ext>
                </a:extLst>
              </a:tr>
              <a:tr h="267657">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09:40 - 09:45</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Approval of the last Board Meeting minutes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8790243"/>
                  </a:ext>
                </a:extLst>
              </a:tr>
              <a:tr h="218308">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09:45 - 10:00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Report: Finances &amp; Expenses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4345809"/>
                  </a:ext>
                </a:extLst>
              </a:tr>
              <a:tr h="1102669">
                <a:tc>
                  <a:txBody>
                    <a:bodyPr/>
                    <a:lstStyle/>
                    <a:p>
                      <a:pPr>
                        <a:lnSpc>
                          <a:spcPct val="100000"/>
                        </a:lnSpc>
                        <a:spcAft>
                          <a:spcPts val="6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10:00 - 10:15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Information: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Event’s and Meetings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Bilbao</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err="1">
                          <a:effectLst/>
                          <a:latin typeface="Arial" panose="020B0604020202020204" pitchFamily="34" charset="0"/>
                          <a:ea typeface="Times New Roman" panose="02020603050405020304" pitchFamily="18" charset="0"/>
                          <a:cs typeface="Times New Roman" panose="02020603050405020304" pitchFamily="18" charset="0"/>
                        </a:rPr>
                        <a:t>HEPTrepreneurs</a:t>
                      </a:r>
                      <a:r>
                        <a:rPr lang="en-GB" sz="1100" dirty="0">
                          <a:effectLst/>
                          <a:latin typeface="Arial" panose="020B0604020202020204" pitchFamily="34" charset="0"/>
                          <a:ea typeface="Times New Roman" panose="02020603050405020304" pitchFamily="18" charset="0"/>
                          <a:cs typeface="Times New Roman" panose="02020603050405020304" pitchFamily="18" charset="0"/>
                        </a:rPr>
                        <a:t> event series (report &amp; feedback)</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Communication activities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3684462"/>
                  </a:ext>
                </a:extLst>
              </a:tr>
              <a:tr h="907259">
                <a:tc>
                  <a:txBody>
                    <a:bodyPr/>
                    <a:lstStyle/>
                    <a:p>
                      <a:pPr>
                        <a:lnSpc>
                          <a:spcPct val="100000"/>
                        </a:lnSpc>
                        <a:spcAft>
                          <a:spcPts val="6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10:15 - 10:45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Board papers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AIME Proposal</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Rotating Chair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Communications Officer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4964544"/>
                  </a:ext>
                </a:extLst>
              </a:tr>
              <a:tr h="991760">
                <a:tc>
                  <a:txBody>
                    <a:bodyPr/>
                    <a:lstStyle/>
                    <a:p>
                      <a:pPr>
                        <a:lnSpc>
                          <a:spcPct val="100000"/>
                        </a:lnSpc>
                        <a:spcAft>
                          <a:spcPts val="6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10:45 - 11:30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 </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Organisations TT Highlights 3 -5 mins per organisation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Discussion Topics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Should we run an annual HEP TT conference? </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Working Group –Future of HEPTech Dates for meeting June/September</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36372313"/>
                  </a:ext>
                </a:extLst>
              </a:tr>
              <a:tr h="267657">
                <a:tc>
                  <a:txBody>
                    <a:bodyPr/>
                    <a:lstStyle/>
                    <a:p>
                      <a:pPr>
                        <a:lnSpc>
                          <a:spcPct val="100000"/>
                        </a:lnSpc>
                        <a:spcAft>
                          <a:spcPts val="600"/>
                        </a:spcAft>
                      </a:pPr>
                      <a:r>
                        <a:rPr lang="en-GB" sz="1100">
                          <a:effectLst/>
                          <a:latin typeface="Arial" panose="020B0604020202020204" pitchFamily="34" charset="0"/>
                          <a:ea typeface="Times New Roman" panose="02020603050405020304" pitchFamily="18" charset="0"/>
                          <a:cs typeface="Times New Roman" panose="02020603050405020304" pitchFamily="18" charset="0"/>
                        </a:rPr>
                        <a:t>11:30 - 11:50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Outlook for 2023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58232358"/>
                  </a:ext>
                </a:extLst>
              </a:tr>
              <a:tr h="193694">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11:50 – 12:00</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600"/>
                        </a:spcAft>
                      </a:pPr>
                      <a:r>
                        <a:rPr lang="en-GB" sz="1100" dirty="0">
                          <a:effectLst/>
                          <a:latin typeface="Arial" panose="020B0604020202020204" pitchFamily="34" charset="0"/>
                          <a:ea typeface="Times New Roman" panose="02020603050405020304" pitchFamily="18" charset="0"/>
                          <a:cs typeface="Times New Roman" panose="02020603050405020304" pitchFamily="18" charset="0"/>
                        </a:rPr>
                        <a:t>AOB</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51530" marR="5153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60560049"/>
                  </a:ext>
                </a:extLst>
              </a:tr>
            </a:tbl>
          </a:graphicData>
        </a:graphic>
      </p:graphicFrame>
    </p:spTree>
    <p:extLst>
      <p:ext uri="{BB962C8B-B14F-4D97-AF65-F5344CB8AC3E}">
        <p14:creationId xmlns:p14="http://schemas.microsoft.com/office/powerpoint/2010/main" val="22543054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01EFB-FCC3-56E9-9432-6410BB1DE110}"/>
              </a:ext>
            </a:extLst>
          </p:cNvPr>
          <p:cNvSpPr>
            <a:spLocks noGrp="1"/>
          </p:cNvSpPr>
          <p:nvPr>
            <p:ph type="title"/>
          </p:nvPr>
        </p:nvSpPr>
        <p:spPr/>
        <p:txBody>
          <a:bodyPr/>
          <a:lstStyle/>
          <a:p>
            <a:r>
              <a:rPr lang="en-US" b="1" spc="-1" dirty="0">
                <a:ea typeface="ＭＳ Ｐゴシック"/>
              </a:rPr>
              <a:t>Finances June 2023</a:t>
            </a:r>
            <a:endParaRPr lang="en-GB" dirty="0"/>
          </a:p>
        </p:txBody>
      </p:sp>
      <p:sp>
        <p:nvSpPr>
          <p:cNvPr id="4" name="Footer Placeholder 3">
            <a:extLst>
              <a:ext uri="{FF2B5EF4-FFF2-40B4-BE49-F238E27FC236}">
                <a16:creationId xmlns:a16="http://schemas.microsoft.com/office/drawing/2014/main" id="{732AE64C-19A8-73B3-9688-CE2B31882E94}"/>
              </a:ext>
            </a:extLst>
          </p:cNvPr>
          <p:cNvSpPr>
            <a:spLocks noGrp="1"/>
          </p:cNvSpPr>
          <p:nvPr>
            <p:ph type="ftr" sz="quarter" idx="11"/>
          </p:nvPr>
        </p:nvSpPr>
        <p:spPr/>
        <p:txBody>
          <a:bodyPr/>
          <a:lstStyle/>
          <a:p>
            <a:r>
              <a:rPr lang="en-US" dirty="0"/>
              <a:t>HEPTech Board meeting June 2023</a:t>
            </a:r>
          </a:p>
        </p:txBody>
      </p:sp>
      <p:sp>
        <p:nvSpPr>
          <p:cNvPr id="5" name="Slide Number Placeholder 4">
            <a:extLst>
              <a:ext uri="{FF2B5EF4-FFF2-40B4-BE49-F238E27FC236}">
                <a16:creationId xmlns:a16="http://schemas.microsoft.com/office/drawing/2014/main" id="{A69B83F7-E3E5-7829-A819-16D2153A5AA5}"/>
              </a:ext>
            </a:extLst>
          </p:cNvPr>
          <p:cNvSpPr>
            <a:spLocks noGrp="1"/>
          </p:cNvSpPr>
          <p:nvPr>
            <p:ph type="sldNum" sz="quarter" idx="12"/>
          </p:nvPr>
        </p:nvSpPr>
        <p:spPr/>
        <p:txBody>
          <a:bodyPr/>
          <a:lstStyle/>
          <a:p>
            <a:fld id="{1FF2B022-F444-0D43-9A63-74F242586B15}" type="slidenum">
              <a:rPr lang="en-US" smtClean="0"/>
              <a:t>3</a:t>
            </a:fld>
            <a:endParaRPr lang="en-US"/>
          </a:p>
        </p:txBody>
      </p:sp>
      <p:grpSp>
        <p:nvGrpSpPr>
          <p:cNvPr id="6" name="Group 5">
            <a:extLst>
              <a:ext uri="{FF2B5EF4-FFF2-40B4-BE49-F238E27FC236}">
                <a16:creationId xmlns:a16="http://schemas.microsoft.com/office/drawing/2014/main" id="{C3662456-9007-70F1-578E-DEA9C70ACCFB}"/>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A20A0966-FBBF-9815-3517-7DC8E1446273}"/>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DA23AD0B-D7F1-B2A7-8FE8-28A739224791}"/>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372EC6F-7052-D70D-4039-7C8764FC5F9F}"/>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13" name="Content Placeholder 12">
            <a:extLst>
              <a:ext uri="{FF2B5EF4-FFF2-40B4-BE49-F238E27FC236}">
                <a16:creationId xmlns:a16="http://schemas.microsoft.com/office/drawing/2014/main" id="{857DFF44-34E9-9E6E-40E0-0410C0CC6115}"/>
              </a:ext>
            </a:extLst>
          </p:cNvPr>
          <p:cNvGraphicFramePr>
            <a:graphicFrameLocks noGrp="1"/>
          </p:cNvGraphicFramePr>
          <p:nvPr>
            <p:ph idx="1"/>
            <p:extLst>
              <p:ext uri="{D42A27DB-BD31-4B8C-83A1-F6EECF244321}">
                <p14:modId xmlns:p14="http://schemas.microsoft.com/office/powerpoint/2010/main" val="1873488242"/>
              </p:ext>
            </p:extLst>
          </p:nvPr>
        </p:nvGraphicFramePr>
        <p:xfrm>
          <a:off x="1581150" y="2072481"/>
          <a:ext cx="9029700" cy="3857625"/>
        </p:xfrm>
        <a:graphic>
          <a:graphicData uri="http://schemas.openxmlformats.org/drawingml/2006/table">
            <a:tbl>
              <a:tblPr/>
              <a:tblGrid>
                <a:gridCol w="1778000">
                  <a:extLst>
                    <a:ext uri="{9D8B030D-6E8A-4147-A177-3AD203B41FA5}">
                      <a16:colId xmlns:a16="http://schemas.microsoft.com/office/drawing/2014/main" val="933144937"/>
                    </a:ext>
                  </a:extLst>
                </a:gridCol>
                <a:gridCol w="1206500">
                  <a:extLst>
                    <a:ext uri="{9D8B030D-6E8A-4147-A177-3AD203B41FA5}">
                      <a16:colId xmlns:a16="http://schemas.microsoft.com/office/drawing/2014/main" val="484878864"/>
                    </a:ext>
                  </a:extLst>
                </a:gridCol>
                <a:gridCol w="952500">
                  <a:extLst>
                    <a:ext uri="{9D8B030D-6E8A-4147-A177-3AD203B41FA5}">
                      <a16:colId xmlns:a16="http://schemas.microsoft.com/office/drawing/2014/main" val="4146632571"/>
                    </a:ext>
                  </a:extLst>
                </a:gridCol>
                <a:gridCol w="4165600">
                  <a:extLst>
                    <a:ext uri="{9D8B030D-6E8A-4147-A177-3AD203B41FA5}">
                      <a16:colId xmlns:a16="http://schemas.microsoft.com/office/drawing/2014/main" val="969701286"/>
                    </a:ext>
                  </a:extLst>
                </a:gridCol>
                <a:gridCol w="927100">
                  <a:extLst>
                    <a:ext uri="{9D8B030D-6E8A-4147-A177-3AD203B41FA5}">
                      <a16:colId xmlns:a16="http://schemas.microsoft.com/office/drawing/2014/main" val="1413207653"/>
                    </a:ext>
                  </a:extLst>
                </a:gridCol>
              </a:tblGrid>
              <a:tr h="428625">
                <a:tc>
                  <a:txBody>
                    <a:bodyPr/>
                    <a:lstStyle/>
                    <a:p>
                      <a:pPr algn="l" rtl="0" fontAlgn="b"/>
                      <a:r>
                        <a:rPr lang="en-GB" sz="1400" b="1" i="0" u="none" strike="noStrike">
                          <a:solidFill>
                            <a:srgbClr val="000000"/>
                          </a:solidFill>
                          <a:effectLst/>
                          <a:latin typeface="Calibri" panose="020F0502020204030204" pitchFamily="34" charset="0"/>
                        </a:rPr>
                        <a:t>Date</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l" rtl="0" fontAlgn="b"/>
                      <a:r>
                        <a:rPr lang="en-GB" sz="1400" b="1" i="0" u="none" strike="noStrike">
                          <a:solidFill>
                            <a:srgbClr val="000000"/>
                          </a:solidFill>
                          <a:effectLst/>
                          <a:latin typeface="Calibri" panose="020F0502020204030204" pitchFamily="34" charset="0"/>
                        </a:rPr>
                        <a:t>Outgoings CHF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l" rtl="0" fontAlgn="b"/>
                      <a:r>
                        <a:rPr lang="en-GB" sz="1400" b="1" i="0" u="none" strike="noStrike">
                          <a:solidFill>
                            <a:srgbClr val="000000"/>
                          </a:solidFill>
                          <a:effectLst/>
                          <a:latin typeface="Calibri" panose="020F0502020204030204" pitchFamily="34" charset="0"/>
                        </a:rPr>
                        <a:t>Income CHF</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l" rtl="0" fontAlgn="b"/>
                      <a:r>
                        <a:rPr lang="en-GB" sz="1400" b="1" i="0" u="none" strike="noStrike" dirty="0">
                          <a:solidFill>
                            <a:srgbClr val="000000"/>
                          </a:solidFill>
                          <a:effectLst/>
                          <a:latin typeface="Calibri" panose="020F0502020204030204" pitchFamily="34" charset="0"/>
                        </a:rPr>
                        <a:t> Detail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tc>
                  <a:txBody>
                    <a:bodyPr/>
                    <a:lstStyle/>
                    <a:p>
                      <a:pPr algn="l" rtl="0" fontAlgn="b"/>
                      <a:r>
                        <a:rPr lang="en-GB" sz="1400" b="1" i="0" u="none" strike="noStrike" dirty="0">
                          <a:solidFill>
                            <a:srgbClr val="000000"/>
                          </a:solidFill>
                          <a:effectLst/>
                          <a:latin typeface="Calibri" panose="020F0502020204030204" pitchFamily="34" charset="0"/>
                        </a:rPr>
                        <a:t>Total  CHF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8900000" scaled="1"/>
                      <a:tileRect/>
                    </a:gradFill>
                  </a:tcPr>
                </a:tc>
                <a:extLst>
                  <a:ext uri="{0D108BD9-81ED-4DB2-BD59-A6C34878D82A}">
                    <a16:rowId xmlns:a16="http://schemas.microsoft.com/office/drawing/2014/main" val="3666776647"/>
                  </a:ext>
                </a:extLst>
              </a:tr>
              <a:tr h="428625">
                <a:tc>
                  <a:txBody>
                    <a:bodyPr/>
                    <a:lstStyle/>
                    <a:p>
                      <a:pPr algn="l" rtl="0" fontAlgn="b"/>
                      <a:r>
                        <a:rPr lang="en-GB" sz="1400" b="1" i="0" u="none" strike="noStrike">
                          <a:solidFill>
                            <a:srgbClr val="000000"/>
                          </a:solidFill>
                          <a:effectLst/>
                          <a:latin typeface="Calibri" panose="020F0502020204030204" pitchFamily="34" charset="0"/>
                        </a:rPr>
                        <a:t>Dec-22</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32,067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400" b="1" i="0" u="none" strike="noStrike">
                          <a:solidFill>
                            <a:srgbClr val="000000"/>
                          </a:solidFill>
                          <a:effectLst/>
                          <a:latin typeface="Calibri" panose="020F0502020204030204" pitchFamily="34" charset="0"/>
                        </a:rPr>
                        <a:t>Carried over end of 2022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32,067</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75796270"/>
                  </a:ext>
                </a:extLst>
              </a:tr>
              <a:tr h="428625">
                <a:tc>
                  <a:txBody>
                    <a:bodyPr/>
                    <a:lstStyle/>
                    <a:p>
                      <a:pPr algn="l" rtl="0" fontAlgn="b"/>
                      <a:r>
                        <a:rPr lang="en-GB" sz="1400" b="1" i="0" u="none" strike="noStrike">
                          <a:solidFill>
                            <a:srgbClr val="000000"/>
                          </a:solidFill>
                          <a:effectLst/>
                          <a:latin typeface="Calibri" panose="020F0502020204030204" pitchFamily="34" charset="0"/>
                        </a:rPr>
                        <a:t>24.01.2023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-3,551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400" b="1" i="0" u="none" strike="noStrike">
                          <a:solidFill>
                            <a:srgbClr val="000000"/>
                          </a:solidFill>
                          <a:effectLst/>
                          <a:latin typeface="Calibri" panose="020F0502020204030204" pitchFamily="34" charset="0"/>
                        </a:rPr>
                        <a:t>Communication Officer (CO) services Sep-Dec</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5879626"/>
                  </a:ext>
                </a:extLst>
              </a:tr>
              <a:tr h="428625">
                <a:tc>
                  <a:txBody>
                    <a:bodyPr/>
                    <a:lstStyle/>
                    <a:p>
                      <a:pPr algn="l" rtl="0" fontAlgn="b"/>
                      <a:r>
                        <a:rPr lang="en-GB" sz="1400" b="1" i="0" u="none" strike="noStrike">
                          <a:solidFill>
                            <a:srgbClr val="000000"/>
                          </a:solidFill>
                          <a:effectLst/>
                          <a:latin typeface="Calibri" panose="020F0502020204030204" pitchFamily="34" charset="0"/>
                        </a:rPr>
                        <a:t>21.02.2023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-481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400" b="1" i="0" u="none" strike="noStrike">
                          <a:solidFill>
                            <a:srgbClr val="000000"/>
                          </a:solidFill>
                          <a:effectLst/>
                          <a:latin typeface="Calibri" panose="020F0502020204030204" pitchFamily="34" charset="0"/>
                        </a:rPr>
                        <a:t>CO travel expenses 9612993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86114286"/>
                  </a:ext>
                </a:extLst>
              </a:tr>
              <a:tr h="428625">
                <a:tc>
                  <a:txBody>
                    <a:bodyPr/>
                    <a:lstStyle/>
                    <a:p>
                      <a:pPr algn="l" rtl="0" fontAlgn="b"/>
                      <a:r>
                        <a:rPr lang="en-GB" sz="1400" b="1" i="0" u="none" strike="noStrike">
                          <a:solidFill>
                            <a:srgbClr val="000000"/>
                          </a:solidFill>
                          <a:effectLst/>
                          <a:latin typeface="Calibri" panose="020F0502020204030204" pitchFamily="34" charset="0"/>
                        </a:rPr>
                        <a:t>03.04.2023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-1,996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400" b="1" i="0" u="none" strike="noStrike">
                          <a:solidFill>
                            <a:srgbClr val="000000"/>
                          </a:solidFill>
                          <a:effectLst/>
                          <a:latin typeface="Calibri" panose="020F0502020204030204" pitchFamily="34" charset="0"/>
                        </a:rPr>
                        <a:t>Sponsorship European Cryogenics Days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0108594"/>
                  </a:ext>
                </a:extLst>
              </a:tr>
              <a:tr h="428625">
                <a:tc>
                  <a:txBody>
                    <a:bodyPr/>
                    <a:lstStyle/>
                    <a:p>
                      <a:pPr algn="l" rtl="0" fontAlgn="b"/>
                      <a:r>
                        <a:rPr lang="en-GB" sz="1400" b="1" i="0" u="none" strike="noStrike">
                          <a:solidFill>
                            <a:srgbClr val="000000"/>
                          </a:solidFill>
                          <a:effectLst/>
                          <a:latin typeface="Calibri" panose="020F0502020204030204" pitchFamily="34" charset="0"/>
                        </a:rPr>
                        <a:t>30.03.2023</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-3,894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400" b="1" i="0" u="none" strike="noStrike" dirty="0">
                          <a:solidFill>
                            <a:srgbClr val="000000"/>
                          </a:solidFill>
                          <a:effectLst/>
                          <a:latin typeface="Calibri" panose="020F0502020204030204" pitchFamily="34" charset="0"/>
                        </a:rPr>
                        <a:t>Communication Officer (CO) services Jan-Mar</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30506783"/>
                  </a:ext>
                </a:extLst>
              </a:tr>
              <a:tr h="428625">
                <a:tc>
                  <a:txBody>
                    <a:bodyPr/>
                    <a:lstStyle/>
                    <a:p>
                      <a:pPr algn="l" rtl="0" fontAlgn="b"/>
                      <a:r>
                        <a:rPr lang="en-GB" sz="1400" b="1" i="0" u="none" strike="noStrike">
                          <a:solidFill>
                            <a:srgbClr val="000000"/>
                          </a:solidFill>
                          <a:effectLst/>
                          <a:latin typeface="Calibri" panose="020F0502020204030204" pitchFamily="34" charset="0"/>
                        </a:rPr>
                        <a:t>To be paid</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400" b="1" i="0" u="none" strike="noStrike">
                          <a:solidFill>
                            <a:srgbClr val="000000"/>
                          </a:solidFill>
                          <a:effectLst/>
                          <a:latin typeface="Calibri" panose="020F0502020204030204" pitchFamily="34" charset="0"/>
                        </a:rPr>
                        <a:t>Bilbao Event (</a:t>
                      </a:r>
                      <a:r>
                        <a:rPr lang="en-GB" sz="1400" b="0" i="0" u="none" strike="noStrike">
                          <a:solidFill>
                            <a:srgbClr val="000000"/>
                          </a:solidFill>
                          <a:effectLst/>
                          <a:latin typeface="Calibri" panose="020F0502020204030204" pitchFamily="34" charset="0"/>
                        </a:rPr>
                        <a:t>€1000)</a:t>
                      </a:r>
                      <a:endParaRPr lang="en-GB" sz="1400" b="1" i="0" u="none" strike="noStrike">
                        <a:solidFill>
                          <a:srgbClr val="000000"/>
                        </a:solidFill>
                        <a:effectLst/>
                        <a:latin typeface="Calibri" panose="020F0502020204030204" pitchFamily="34" charset="0"/>
                      </a:endParaRP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18820216"/>
                  </a:ext>
                </a:extLst>
              </a:tr>
              <a:tr h="428625">
                <a:tc>
                  <a:txBody>
                    <a:bodyPr/>
                    <a:lstStyle/>
                    <a:p>
                      <a:pPr algn="l" rtl="0" fontAlgn="b"/>
                      <a:r>
                        <a:rPr lang="en-GB" sz="1400" b="1" i="0" u="none" strike="noStrike">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19,985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26373694"/>
                  </a:ext>
                </a:extLst>
              </a:tr>
              <a:tr h="428625">
                <a:tc>
                  <a:txBody>
                    <a:bodyPr/>
                    <a:lstStyle/>
                    <a:p>
                      <a:pPr algn="l" rtl="0" fontAlgn="b"/>
                      <a:r>
                        <a:rPr lang="en-GB" sz="1400" b="1" i="0" u="none" strike="noStrike" dirty="0">
                          <a:solidFill>
                            <a:srgbClr val="000000"/>
                          </a:solidFill>
                          <a:effectLst/>
                          <a:latin typeface="Calibri" panose="020F0502020204030204" pitchFamily="34" charset="0"/>
                        </a:rPr>
                        <a:t> </a:t>
                      </a:r>
                    </a:p>
                  </a:txBody>
                  <a:tcPr marL="9525" marR="9525" marT="9525"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r" rtl="0" fontAlgn="b"/>
                      <a:r>
                        <a:rPr lang="en-GB" sz="1400" b="1" i="0" u="none" strike="noStrike">
                          <a:solidFill>
                            <a:srgbClr val="000000"/>
                          </a:solidFill>
                          <a:effectLst/>
                          <a:latin typeface="Calibri" panose="020F0502020204030204" pitchFamily="34" charset="0"/>
                        </a:rPr>
                        <a:t>-10,922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r" rtl="0" fontAlgn="b"/>
                      <a:r>
                        <a:rPr lang="en-GB" sz="1400" b="1" i="0" u="none" strike="noStrike" dirty="0">
                          <a:solidFill>
                            <a:srgbClr val="000000"/>
                          </a:solidFill>
                          <a:effectLst/>
                          <a:latin typeface="Calibri" panose="020F0502020204030204" pitchFamily="34" charset="0"/>
                        </a:rPr>
                        <a:t>52,052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l" rtl="0" fontAlgn="b"/>
                      <a:r>
                        <a:rPr lang="en-GB" sz="14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tc>
                  <a:txBody>
                    <a:bodyPr/>
                    <a:lstStyle/>
                    <a:p>
                      <a:pPr algn="r" rtl="0" fontAlgn="b"/>
                      <a:r>
                        <a:rPr lang="en-GB" sz="1400" b="1" i="0" u="none" strike="noStrike" dirty="0">
                          <a:solidFill>
                            <a:srgbClr val="000000"/>
                          </a:solidFill>
                          <a:effectLst/>
                          <a:latin typeface="Calibri" panose="020F0502020204030204" pitchFamily="34" charset="0"/>
                        </a:rPr>
                        <a:t>41,130</a:t>
                      </a:r>
                    </a:p>
                  </a:txBody>
                  <a:tcPr marL="9525" marR="9525" marT="9525"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1850626211"/>
                  </a:ext>
                </a:extLst>
              </a:tr>
            </a:tbl>
          </a:graphicData>
        </a:graphic>
      </p:graphicFrame>
    </p:spTree>
    <p:extLst>
      <p:ext uri="{BB962C8B-B14F-4D97-AF65-F5344CB8AC3E}">
        <p14:creationId xmlns:p14="http://schemas.microsoft.com/office/powerpoint/2010/main" val="2890925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801EFB-FCC3-56E9-9432-6410BB1DE110}"/>
              </a:ext>
            </a:extLst>
          </p:cNvPr>
          <p:cNvSpPr>
            <a:spLocks noGrp="1"/>
          </p:cNvSpPr>
          <p:nvPr>
            <p:ph type="title"/>
          </p:nvPr>
        </p:nvSpPr>
        <p:spPr/>
        <p:txBody>
          <a:bodyPr/>
          <a:lstStyle/>
          <a:p>
            <a:r>
              <a:rPr lang="en-US" b="1" spc="-1" dirty="0">
                <a:ea typeface="ＭＳ Ｐゴシック"/>
              </a:rPr>
              <a:t>Budget and estimated Spend for 2023</a:t>
            </a:r>
            <a:endParaRPr lang="en-GB" dirty="0"/>
          </a:p>
        </p:txBody>
      </p:sp>
      <p:sp>
        <p:nvSpPr>
          <p:cNvPr id="4" name="Footer Placeholder 3">
            <a:extLst>
              <a:ext uri="{FF2B5EF4-FFF2-40B4-BE49-F238E27FC236}">
                <a16:creationId xmlns:a16="http://schemas.microsoft.com/office/drawing/2014/main" id="{732AE64C-19A8-73B3-9688-CE2B31882E94}"/>
              </a:ext>
            </a:extLst>
          </p:cNvPr>
          <p:cNvSpPr>
            <a:spLocks noGrp="1"/>
          </p:cNvSpPr>
          <p:nvPr>
            <p:ph type="ftr" sz="quarter" idx="11"/>
          </p:nvPr>
        </p:nvSpPr>
        <p:spPr/>
        <p:txBody>
          <a:bodyPr/>
          <a:lstStyle/>
          <a:p>
            <a:r>
              <a:rPr lang="en-US" dirty="0"/>
              <a:t>HEPTech Board meeting June 2023</a:t>
            </a:r>
          </a:p>
        </p:txBody>
      </p:sp>
      <p:sp>
        <p:nvSpPr>
          <p:cNvPr id="5" name="Slide Number Placeholder 4">
            <a:extLst>
              <a:ext uri="{FF2B5EF4-FFF2-40B4-BE49-F238E27FC236}">
                <a16:creationId xmlns:a16="http://schemas.microsoft.com/office/drawing/2014/main" id="{A69B83F7-E3E5-7829-A819-16D2153A5AA5}"/>
              </a:ext>
            </a:extLst>
          </p:cNvPr>
          <p:cNvSpPr>
            <a:spLocks noGrp="1"/>
          </p:cNvSpPr>
          <p:nvPr>
            <p:ph type="sldNum" sz="quarter" idx="12"/>
          </p:nvPr>
        </p:nvSpPr>
        <p:spPr/>
        <p:txBody>
          <a:bodyPr/>
          <a:lstStyle/>
          <a:p>
            <a:fld id="{1FF2B022-F444-0D43-9A63-74F242586B15}" type="slidenum">
              <a:rPr lang="en-US" smtClean="0"/>
              <a:t>4</a:t>
            </a:fld>
            <a:endParaRPr lang="en-US"/>
          </a:p>
        </p:txBody>
      </p:sp>
      <p:grpSp>
        <p:nvGrpSpPr>
          <p:cNvPr id="6" name="Group 5">
            <a:extLst>
              <a:ext uri="{FF2B5EF4-FFF2-40B4-BE49-F238E27FC236}">
                <a16:creationId xmlns:a16="http://schemas.microsoft.com/office/drawing/2014/main" id="{C3662456-9007-70F1-578E-DEA9C70ACCFB}"/>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A20A0966-FBBF-9815-3517-7DC8E1446273}"/>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DA23AD0B-D7F1-B2A7-8FE8-28A739224791}"/>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372EC6F-7052-D70D-4039-7C8764FC5F9F}"/>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aphicFrame>
        <p:nvGraphicFramePr>
          <p:cNvPr id="11" name="Table 10">
            <a:extLst>
              <a:ext uri="{FF2B5EF4-FFF2-40B4-BE49-F238E27FC236}">
                <a16:creationId xmlns:a16="http://schemas.microsoft.com/office/drawing/2014/main" id="{B6AF41E5-123A-41CB-E6E1-4EE074EFA7AC}"/>
              </a:ext>
            </a:extLst>
          </p:cNvPr>
          <p:cNvGraphicFramePr>
            <a:graphicFrameLocks noGrp="1"/>
          </p:cNvGraphicFramePr>
          <p:nvPr>
            <p:extLst>
              <p:ext uri="{D42A27DB-BD31-4B8C-83A1-F6EECF244321}">
                <p14:modId xmlns:p14="http://schemas.microsoft.com/office/powerpoint/2010/main" val="3850708118"/>
              </p:ext>
            </p:extLst>
          </p:nvPr>
        </p:nvGraphicFramePr>
        <p:xfrm>
          <a:off x="1341783" y="1626485"/>
          <a:ext cx="9742694" cy="4958534"/>
        </p:xfrm>
        <a:graphic>
          <a:graphicData uri="http://schemas.openxmlformats.org/drawingml/2006/table">
            <a:tbl>
              <a:tblPr/>
              <a:tblGrid>
                <a:gridCol w="1729919">
                  <a:extLst>
                    <a:ext uri="{9D8B030D-6E8A-4147-A177-3AD203B41FA5}">
                      <a16:colId xmlns:a16="http://schemas.microsoft.com/office/drawing/2014/main" val="289410954"/>
                    </a:ext>
                  </a:extLst>
                </a:gridCol>
                <a:gridCol w="1311455">
                  <a:extLst>
                    <a:ext uri="{9D8B030D-6E8A-4147-A177-3AD203B41FA5}">
                      <a16:colId xmlns:a16="http://schemas.microsoft.com/office/drawing/2014/main" val="711313143"/>
                    </a:ext>
                  </a:extLst>
                </a:gridCol>
                <a:gridCol w="1411763">
                  <a:extLst>
                    <a:ext uri="{9D8B030D-6E8A-4147-A177-3AD203B41FA5}">
                      <a16:colId xmlns:a16="http://schemas.microsoft.com/office/drawing/2014/main" val="2287024"/>
                    </a:ext>
                  </a:extLst>
                </a:gridCol>
                <a:gridCol w="4176234">
                  <a:extLst>
                    <a:ext uri="{9D8B030D-6E8A-4147-A177-3AD203B41FA5}">
                      <a16:colId xmlns:a16="http://schemas.microsoft.com/office/drawing/2014/main" val="1706289225"/>
                    </a:ext>
                  </a:extLst>
                </a:gridCol>
                <a:gridCol w="1113323">
                  <a:extLst>
                    <a:ext uri="{9D8B030D-6E8A-4147-A177-3AD203B41FA5}">
                      <a16:colId xmlns:a16="http://schemas.microsoft.com/office/drawing/2014/main" val="3465357310"/>
                    </a:ext>
                  </a:extLst>
                </a:gridCol>
              </a:tblGrid>
              <a:tr h="388995">
                <a:tc>
                  <a:txBody>
                    <a:bodyPr/>
                    <a:lstStyle/>
                    <a:p>
                      <a:pPr algn="l" rtl="0" fontAlgn="b"/>
                      <a:r>
                        <a:rPr lang="en-GB" sz="1600" b="1" i="0" u="none" strike="noStrike" dirty="0">
                          <a:solidFill>
                            <a:srgbClr val="000000"/>
                          </a:solidFill>
                          <a:effectLst/>
                          <a:latin typeface="Calibri" panose="020F0502020204030204" pitchFamily="34" charset="0"/>
                        </a:rPr>
                        <a:t>Date</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b"/>
                      <a:r>
                        <a:rPr lang="en-GB" sz="1600" b="1" i="0" u="none" strike="noStrike">
                          <a:solidFill>
                            <a:srgbClr val="000000"/>
                          </a:solidFill>
                          <a:effectLst/>
                          <a:latin typeface="Calibri" panose="020F0502020204030204" pitchFamily="34" charset="0"/>
                        </a:rPr>
                        <a:t>Outgoings CHF</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b"/>
                      <a:r>
                        <a:rPr lang="en-GB" sz="1600" b="1" i="0" u="none" strike="noStrike">
                          <a:solidFill>
                            <a:srgbClr val="000000"/>
                          </a:solidFill>
                          <a:effectLst/>
                          <a:latin typeface="Calibri" panose="020F0502020204030204" pitchFamily="34" charset="0"/>
                        </a:rPr>
                        <a:t>Income CHF</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b"/>
                      <a:r>
                        <a:rPr lang="en-GB" sz="1600" b="1" i="0" u="none" strike="noStrike">
                          <a:solidFill>
                            <a:srgbClr val="000000"/>
                          </a:solidFill>
                          <a:effectLst/>
                          <a:latin typeface="Calibri" panose="020F0502020204030204" pitchFamily="34" charset="0"/>
                        </a:rPr>
                        <a:t> Detail</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tc>
                  <a:txBody>
                    <a:bodyPr/>
                    <a:lstStyle/>
                    <a:p>
                      <a:pPr algn="l" rtl="0" fontAlgn="b"/>
                      <a:r>
                        <a:rPr lang="en-GB" sz="1600" b="1" i="0" u="none" strike="noStrike" dirty="0">
                          <a:solidFill>
                            <a:srgbClr val="000000"/>
                          </a:solidFill>
                          <a:effectLst/>
                          <a:latin typeface="Calibri" panose="020F0502020204030204" pitchFamily="34" charset="0"/>
                        </a:rPr>
                        <a:t>Total  CHF      </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4">
                        <a:lumMod val="20000"/>
                        <a:lumOff val="80000"/>
                      </a:schemeClr>
                    </a:solidFill>
                  </a:tcPr>
                </a:tc>
                <a:extLst>
                  <a:ext uri="{0D108BD9-81ED-4DB2-BD59-A6C34878D82A}">
                    <a16:rowId xmlns:a16="http://schemas.microsoft.com/office/drawing/2014/main" val="1567060440"/>
                  </a:ext>
                </a:extLst>
              </a:tr>
              <a:tr h="388995">
                <a:tc>
                  <a:txBody>
                    <a:bodyPr/>
                    <a:lstStyle/>
                    <a:p>
                      <a:pPr algn="l" rtl="0" fontAlgn="b"/>
                      <a:r>
                        <a:rPr lang="en-GB" sz="1600" b="0" i="0" u="none" strike="noStrike" dirty="0">
                          <a:solidFill>
                            <a:srgbClr val="000000"/>
                          </a:solidFill>
                          <a:effectLst/>
                          <a:latin typeface="Calibri" panose="020F0502020204030204" pitchFamily="34" charset="0"/>
                        </a:rPr>
                        <a:t>Dec-22</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32,067</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Carried over end of 2022</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32,067</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474483"/>
                  </a:ext>
                </a:extLst>
              </a:tr>
              <a:tr h="388995">
                <a:tc>
                  <a:txBody>
                    <a:bodyPr/>
                    <a:lstStyle/>
                    <a:p>
                      <a:pPr algn="l" rtl="0" fontAlgn="b"/>
                      <a:r>
                        <a:rPr lang="en-GB" sz="1600" b="0" i="0" u="none" strike="noStrike">
                          <a:solidFill>
                            <a:srgbClr val="000000"/>
                          </a:solidFill>
                          <a:effectLst/>
                          <a:latin typeface="Calibri" panose="020F0502020204030204" pitchFamily="34" charset="0"/>
                        </a:rPr>
                        <a:t>24.01.2023</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-3,551</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Communication Officer (CO) services Sep-Dec</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28,516</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656817"/>
                  </a:ext>
                </a:extLst>
              </a:tr>
              <a:tr h="372575">
                <a:tc>
                  <a:txBody>
                    <a:bodyPr/>
                    <a:lstStyle/>
                    <a:p>
                      <a:pPr algn="l" rtl="0" fontAlgn="b"/>
                      <a:r>
                        <a:rPr lang="en-GB" sz="1600" b="0" i="0" u="none" strike="noStrike">
                          <a:solidFill>
                            <a:srgbClr val="000000"/>
                          </a:solidFill>
                          <a:effectLst/>
                          <a:latin typeface="Calibri" panose="020F0502020204030204" pitchFamily="34" charset="0"/>
                        </a:rPr>
                        <a:t>21.02.2023</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-481</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CO travel expenses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28,035</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13643062"/>
                  </a:ext>
                </a:extLst>
              </a:tr>
              <a:tr h="388995">
                <a:tc>
                  <a:txBody>
                    <a:bodyPr/>
                    <a:lstStyle/>
                    <a:p>
                      <a:pPr algn="l" rtl="0" fontAlgn="b"/>
                      <a:r>
                        <a:rPr lang="en-GB" sz="1600" b="0" i="0" u="none" strike="noStrike">
                          <a:solidFill>
                            <a:srgbClr val="000000"/>
                          </a:solidFill>
                          <a:effectLst/>
                          <a:latin typeface="Calibri" panose="020F0502020204030204" pitchFamily="34" charset="0"/>
                        </a:rPr>
                        <a:t>03.04.2023</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-1,996</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Sponsorship European Cryogenics Days</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26,039</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1727311"/>
                  </a:ext>
                </a:extLst>
              </a:tr>
              <a:tr h="388995">
                <a:tc>
                  <a:txBody>
                    <a:bodyPr/>
                    <a:lstStyle/>
                    <a:p>
                      <a:pPr algn="l" rtl="0" fontAlgn="b"/>
                      <a:r>
                        <a:rPr lang="en-GB" sz="1600" b="0" i="0" u="none" strike="noStrike">
                          <a:solidFill>
                            <a:srgbClr val="000000"/>
                          </a:solidFill>
                          <a:effectLst/>
                          <a:latin typeface="Calibri" panose="020F0502020204030204" pitchFamily="34" charset="0"/>
                        </a:rPr>
                        <a:t>30.03.2023</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dirty="0">
                          <a:solidFill>
                            <a:srgbClr val="000000"/>
                          </a:solidFill>
                          <a:effectLst/>
                          <a:latin typeface="Calibri" panose="020F0502020204030204" pitchFamily="34" charset="0"/>
                        </a:rPr>
                        <a:t>-3,894</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dirty="0">
                          <a:solidFill>
                            <a:srgbClr val="000000"/>
                          </a:solidFill>
                          <a:effectLst/>
                          <a:latin typeface="Calibri" panose="020F0502020204030204" pitchFamily="34" charset="0"/>
                        </a:rPr>
                        <a:t>Communication Officer (CO) services Jan-Mar</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22,145</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15062343"/>
                  </a:ext>
                </a:extLst>
              </a:tr>
              <a:tr h="372575">
                <a:tc>
                  <a:txBody>
                    <a:bodyPr/>
                    <a:lstStyle/>
                    <a:p>
                      <a:pPr algn="l" rtl="0" fontAlgn="b"/>
                      <a:r>
                        <a:rPr lang="en-GB" sz="1600" b="0" i="0" u="none" strike="noStrike">
                          <a:solidFill>
                            <a:srgbClr val="000000"/>
                          </a:solidFill>
                          <a:effectLst/>
                          <a:latin typeface="Calibri" panose="020F0502020204030204" pitchFamily="34" charset="0"/>
                        </a:rPr>
                        <a:t>To be paid</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-1,000</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Bilbao Event (€1000)</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21,145</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7142683"/>
                  </a:ext>
                </a:extLst>
              </a:tr>
              <a:tr h="372575">
                <a:tc>
                  <a:txBody>
                    <a:bodyPr/>
                    <a:lstStyle/>
                    <a:p>
                      <a:pPr algn="l" rtl="0" fontAlgn="b"/>
                      <a:r>
                        <a:rPr lang="en-GB" sz="1600" b="0" i="0" u="none" strike="noStrike">
                          <a:solidFill>
                            <a:srgbClr val="000000"/>
                          </a:solidFill>
                          <a:effectLst/>
                          <a:latin typeface="Calibri" panose="020F0502020204030204" pitchFamily="34" charset="0"/>
                        </a:rPr>
                        <a:t> </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dirty="0">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19,985</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41,130</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1929878"/>
                  </a:ext>
                </a:extLst>
              </a:tr>
              <a:tr h="388995">
                <a:tc>
                  <a:txBody>
                    <a:bodyPr/>
                    <a:lstStyle/>
                    <a:p>
                      <a:pPr algn="l" rtl="0" fontAlgn="b"/>
                      <a:r>
                        <a:rPr lang="en-GB" sz="1600" b="0" i="0" u="none" strike="noStrike">
                          <a:solidFill>
                            <a:srgbClr val="000000"/>
                          </a:solidFill>
                          <a:effectLst/>
                          <a:latin typeface="Calibri" panose="020F0502020204030204" pitchFamily="34" charset="0"/>
                        </a:rPr>
                        <a:t>30.06.2023</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dirty="0">
                          <a:solidFill>
                            <a:srgbClr val="000000"/>
                          </a:solidFill>
                          <a:effectLst/>
                          <a:latin typeface="Calibri" panose="020F0502020204030204" pitchFamily="34" charset="0"/>
                        </a:rPr>
                        <a:t>-11683</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Communication Officer (CO) services Sep-Dec</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dirty="0">
                          <a:solidFill>
                            <a:srgbClr val="000000"/>
                          </a:solidFill>
                          <a:effectLst/>
                          <a:latin typeface="Calibri" panose="020F0502020204030204" pitchFamily="34" charset="0"/>
                        </a:rPr>
                        <a:t>29,447</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74717202"/>
                  </a:ext>
                </a:extLst>
              </a:tr>
              <a:tr h="372575">
                <a:tc>
                  <a:txBody>
                    <a:bodyPr/>
                    <a:lstStyle/>
                    <a:p>
                      <a:pPr algn="l" fontAlgn="b"/>
                      <a:r>
                        <a:rPr lang="en-GB" sz="1600" b="0" i="0" u="none" strike="noStrike">
                          <a:solidFill>
                            <a:srgbClr val="000000"/>
                          </a:solidFill>
                          <a:effectLst/>
                          <a:latin typeface="Calibri" panose="020F0502020204030204" pitchFamily="34" charset="0"/>
                        </a:rPr>
                        <a:t> </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-3,000</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CO expenses</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dirty="0">
                          <a:solidFill>
                            <a:srgbClr val="000000"/>
                          </a:solidFill>
                          <a:effectLst/>
                          <a:latin typeface="Calibri" panose="020F0502020204030204" pitchFamily="34" charset="0"/>
                        </a:rPr>
                        <a:t>26,447</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5758752"/>
                  </a:ext>
                </a:extLst>
              </a:tr>
              <a:tr h="289779">
                <a:tc>
                  <a:txBody>
                    <a:bodyPr/>
                    <a:lstStyle/>
                    <a:p>
                      <a:pPr algn="l" fontAlgn="b"/>
                      <a:r>
                        <a:rPr lang="en-GB" sz="1600" b="0" i="0" u="none" strike="noStrike">
                          <a:solidFill>
                            <a:srgbClr val="000000"/>
                          </a:solidFill>
                          <a:effectLst/>
                          <a:latin typeface="Calibri" panose="020F0502020204030204" pitchFamily="34" charset="0"/>
                        </a:rPr>
                        <a:t> </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-1,600</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AIME WIGNER</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dirty="0">
                          <a:solidFill>
                            <a:srgbClr val="000000"/>
                          </a:solidFill>
                          <a:effectLst/>
                          <a:latin typeface="Calibri" panose="020F0502020204030204" pitchFamily="34" charset="0"/>
                        </a:rPr>
                        <a:t>24,847</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81080920"/>
                  </a:ext>
                </a:extLst>
              </a:tr>
              <a:tr h="289879">
                <a:tc>
                  <a:txBody>
                    <a:bodyPr/>
                    <a:lstStyle/>
                    <a:p>
                      <a:pPr algn="l" fontAlgn="b"/>
                      <a:r>
                        <a:rPr lang="en-GB" sz="1600" b="0" i="0" u="none" strike="noStrike">
                          <a:solidFill>
                            <a:srgbClr val="000000"/>
                          </a:solidFill>
                          <a:effectLst/>
                          <a:latin typeface="Calibri" panose="020F0502020204030204" pitchFamily="34" charset="0"/>
                        </a:rPr>
                        <a:t> </a:t>
                      </a:r>
                    </a:p>
                  </a:txBody>
                  <a:tcPr marL="5966" marR="5966" marT="5966"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dirty="0">
                          <a:solidFill>
                            <a:srgbClr val="000000"/>
                          </a:solidFill>
                          <a:effectLst/>
                          <a:latin typeface="Calibri" panose="020F0502020204030204" pitchFamily="34" charset="0"/>
                        </a:rPr>
                        <a:t>-2,000</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n-GB" sz="1600" b="0" i="0" u="none" strike="noStrike" dirty="0">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b"/>
                      <a:r>
                        <a:rPr lang="en-GB" sz="1600" b="0" i="0" u="none" strike="noStrike">
                          <a:solidFill>
                            <a:srgbClr val="000000"/>
                          </a:solidFill>
                          <a:effectLst/>
                          <a:latin typeface="Calibri" panose="020F0502020204030204" pitchFamily="34" charset="0"/>
                        </a:rPr>
                        <a:t>ELI HU visit</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rtl="0" fontAlgn="b"/>
                      <a:r>
                        <a:rPr lang="en-GB" sz="1600" b="0" i="0" u="none" strike="noStrike">
                          <a:solidFill>
                            <a:srgbClr val="000000"/>
                          </a:solidFill>
                          <a:effectLst/>
                          <a:latin typeface="Calibri" panose="020F0502020204030204" pitchFamily="34" charset="0"/>
                        </a:rPr>
                        <a:t>22,847</a:t>
                      </a:r>
                    </a:p>
                  </a:txBody>
                  <a:tcPr marL="5966" marR="5966" marT="5966"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4042062"/>
                  </a:ext>
                </a:extLst>
              </a:tr>
              <a:tr h="0">
                <a:tc gridSpan="4">
                  <a:txBody>
                    <a:bodyPr/>
                    <a:lstStyle/>
                    <a:p>
                      <a:pPr algn="l" rtl="0" fontAlgn="ctr"/>
                      <a:endParaRPr lang="en-GB" sz="1800" b="1" i="0" u="none" strike="noStrike" dirty="0">
                        <a:solidFill>
                          <a:srgbClr val="000000"/>
                        </a:solidFill>
                        <a:effectLst/>
                        <a:latin typeface="Calibri" panose="020F0502020204030204" pitchFamily="34" charset="0"/>
                      </a:endParaRPr>
                    </a:p>
                    <a:p>
                      <a:pPr algn="l" rtl="0" fontAlgn="ctr"/>
                      <a:r>
                        <a:rPr lang="en-GB" sz="1800" b="1" i="0" u="none" strike="noStrike" dirty="0">
                          <a:solidFill>
                            <a:srgbClr val="000000"/>
                          </a:solidFill>
                          <a:effectLst/>
                          <a:latin typeface="Calibri" panose="020F0502020204030204" pitchFamily="34" charset="0"/>
                        </a:rPr>
                        <a:t>Estimated remaining budget for year after commitments</a:t>
                      </a:r>
                    </a:p>
                  </a:txBody>
                  <a:tcPr marL="5966" marR="5966" marT="5966"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path path="circle">
                        <a:fillToRect t="100000" r="100000"/>
                      </a:path>
                      <a:tileRect l="-100000" b="-100000"/>
                    </a:gradFill>
                  </a:tcPr>
                </a:tc>
                <a:tc hMerge="1">
                  <a:txBody>
                    <a:bodyPr/>
                    <a:lstStyle/>
                    <a:p>
                      <a:pPr algn="l" rtl="0" fontAlgn="b"/>
                      <a:r>
                        <a:rPr lang="en-GB" sz="900" b="1"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rtl="0" fontAlgn="b"/>
                      <a:r>
                        <a:rPr lang="en-GB" sz="900" b="1" i="0" u="none" strike="noStrike">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pPr algn="l" rtl="0" fontAlgn="b"/>
                      <a:r>
                        <a:rPr lang="en-GB" sz="900" b="1" i="0" u="none" strike="noStrike" dirty="0">
                          <a:solidFill>
                            <a:srgbClr val="000000"/>
                          </a:solidFill>
                          <a:effectLst/>
                          <a:latin typeface="Calibri" panose="020F0502020204030204" pitchFamily="34" charset="0"/>
                        </a:rPr>
                        <a:t> </a:t>
                      </a:r>
                    </a:p>
                  </a:txBody>
                  <a:tcPr marL="5966" marR="5966" marT="596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ctr"/>
                      <a:r>
                        <a:rPr lang="en-GB" sz="1800" b="1" i="0" u="none" strike="noStrike" dirty="0">
                          <a:solidFill>
                            <a:srgbClr val="000000"/>
                          </a:solidFill>
                          <a:effectLst/>
                          <a:latin typeface="Calibri" panose="020F0502020204030204" pitchFamily="34" charset="0"/>
                        </a:rPr>
                        <a:t>22,847</a:t>
                      </a:r>
                    </a:p>
                  </a:txBody>
                  <a:tcPr marL="5966" marR="5966" marT="5966"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path path="circle">
                        <a:fillToRect t="100000" r="100000"/>
                      </a:path>
                      <a:tileRect l="-100000" b="-100000"/>
                    </a:gradFill>
                  </a:tcPr>
                </a:tc>
                <a:extLst>
                  <a:ext uri="{0D108BD9-81ED-4DB2-BD59-A6C34878D82A}">
                    <a16:rowId xmlns:a16="http://schemas.microsoft.com/office/drawing/2014/main" val="3618516975"/>
                  </a:ext>
                </a:extLst>
              </a:tr>
            </a:tbl>
          </a:graphicData>
        </a:graphic>
      </p:graphicFrame>
    </p:spTree>
    <p:extLst>
      <p:ext uri="{BB962C8B-B14F-4D97-AF65-F5344CB8AC3E}">
        <p14:creationId xmlns:p14="http://schemas.microsoft.com/office/powerpoint/2010/main" val="11625576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392494-F2B7-E04E-1FC9-5104ED49137C}"/>
              </a:ext>
            </a:extLst>
          </p:cNvPr>
          <p:cNvSpPr>
            <a:spLocks noGrp="1"/>
          </p:cNvSpPr>
          <p:nvPr>
            <p:ph type="title"/>
          </p:nvPr>
        </p:nvSpPr>
        <p:spPr/>
        <p:txBody>
          <a:bodyPr/>
          <a:lstStyle/>
          <a:p>
            <a:r>
              <a:rPr lang="en-GB" b="1" dirty="0"/>
              <a:t>Membership 2023</a:t>
            </a:r>
            <a:endParaRPr lang="en-GB" dirty="0"/>
          </a:p>
        </p:txBody>
      </p:sp>
      <p:graphicFrame>
        <p:nvGraphicFramePr>
          <p:cNvPr id="10" name="Content Placeholder 9">
            <a:extLst>
              <a:ext uri="{FF2B5EF4-FFF2-40B4-BE49-F238E27FC236}">
                <a16:creationId xmlns:a16="http://schemas.microsoft.com/office/drawing/2014/main" id="{A8F4523A-0C4A-CAB5-8896-5366600760FB}"/>
              </a:ext>
            </a:extLst>
          </p:cNvPr>
          <p:cNvGraphicFramePr>
            <a:graphicFrameLocks noGrp="1"/>
          </p:cNvGraphicFramePr>
          <p:nvPr>
            <p:ph idx="1"/>
            <p:extLst>
              <p:ext uri="{D42A27DB-BD31-4B8C-83A1-F6EECF244321}">
                <p14:modId xmlns:p14="http://schemas.microsoft.com/office/powerpoint/2010/main" val="2400173220"/>
              </p:ext>
            </p:extLst>
          </p:nvPr>
        </p:nvGraphicFramePr>
        <p:xfrm>
          <a:off x="2326095" y="1568035"/>
          <a:ext cx="7944508" cy="4788315"/>
        </p:xfrm>
        <a:graphic>
          <a:graphicData uri="http://schemas.openxmlformats.org/drawingml/2006/table">
            <a:tbl>
              <a:tblPr/>
              <a:tblGrid>
                <a:gridCol w="4566339">
                  <a:extLst>
                    <a:ext uri="{9D8B030D-6E8A-4147-A177-3AD203B41FA5}">
                      <a16:colId xmlns:a16="http://schemas.microsoft.com/office/drawing/2014/main" val="3062217929"/>
                    </a:ext>
                  </a:extLst>
                </a:gridCol>
                <a:gridCol w="947383">
                  <a:extLst>
                    <a:ext uri="{9D8B030D-6E8A-4147-A177-3AD203B41FA5}">
                      <a16:colId xmlns:a16="http://schemas.microsoft.com/office/drawing/2014/main" val="2628105260"/>
                    </a:ext>
                  </a:extLst>
                </a:gridCol>
                <a:gridCol w="1209160">
                  <a:extLst>
                    <a:ext uri="{9D8B030D-6E8A-4147-A177-3AD203B41FA5}">
                      <a16:colId xmlns:a16="http://schemas.microsoft.com/office/drawing/2014/main" val="3306350357"/>
                    </a:ext>
                  </a:extLst>
                </a:gridCol>
                <a:gridCol w="1221626">
                  <a:extLst>
                    <a:ext uri="{9D8B030D-6E8A-4147-A177-3AD203B41FA5}">
                      <a16:colId xmlns:a16="http://schemas.microsoft.com/office/drawing/2014/main" val="2940710107"/>
                    </a:ext>
                  </a:extLst>
                </a:gridCol>
              </a:tblGrid>
              <a:tr h="492523">
                <a:tc>
                  <a:txBody>
                    <a:bodyPr/>
                    <a:lstStyle/>
                    <a:p>
                      <a:pPr algn="l" rtl="0" fontAlgn="b"/>
                      <a:r>
                        <a:rPr lang="en-GB" sz="1400" b="1" i="0" u="none" strike="noStrike" dirty="0">
                          <a:solidFill>
                            <a:srgbClr val="000000"/>
                          </a:solidFill>
                          <a:effectLst/>
                          <a:latin typeface="Calibri" panose="020F0502020204030204" pitchFamily="34" charset="0"/>
                        </a:rPr>
                        <a:t>Membership 2023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1" i="0" u="none" strike="noStrike" dirty="0">
                          <a:solidFill>
                            <a:srgbClr val="000000"/>
                          </a:solidFill>
                          <a:effectLst/>
                          <a:latin typeface="Calibri" panose="020F0502020204030204" pitchFamily="34" charset="0"/>
                        </a:rPr>
                        <a:t> Date</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1" i="0" u="none" strike="noStrike">
                          <a:solidFill>
                            <a:srgbClr val="000000"/>
                          </a:solidFill>
                          <a:effectLst/>
                          <a:latin typeface="Calibri" panose="020F0502020204030204" pitchFamily="34" charset="0"/>
                        </a:rPr>
                        <a:t>Income CHF</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1" i="0" u="none" strike="noStrike" dirty="0">
                          <a:solidFill>
                            <a:srgbClr val="000000"/>
                          </a:solidFill>
                          <a:effectLst/>
                          <a:latin typeface="Calibri" panose="020F0502020204030204" pitchFamily="34" charset="0"/>
                        </a:rPr>
                        <a:t> In Kind contribution</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7159569"/>
                  </a:ext>
                </a:extLst>
              </a:tr>
              <a:tr h="250124">
                <a:tc>
                  <a:txBody>
                    <a:bodyPr/>
                    <a:lstStyle/>
                    <a:p>
                      <a:pPr algn="l" rtl="0" fontAlgn="b"/>
                      <a:r>
                        <a:rPr lang="en-GB" sz="1400" b="0" i="0" u="none" strike="noStrike">
                          <a:solidFill>
                            <a:srgbClr val="000000"/>
                          </a:solidFill>
                          <a:effectLst/>
                          <a:latin typeface="Calibri" panose="020F0502020204030204" pitchFamily="34" charset="0"/>
                        </a:rPr>
                        <a:t>CERN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dirty="0">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3,000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2510368"/>
                  </a:ext>
                </a:extLst>
              </a:tr>
              <a:tr h="341923">
                <a:tc>
                  <a:txBody>
                    <a:bodyPr/>
                    <a:lstStyle/>
                    <a:p>
                      <a:pPr algn="l" rtl="0" fontAlgn="b"/>
                      <a:r>
                        <a:rPr lang="en-GB" sz="1400" b="0" i="0" u="none" strike="noStrike" dirty="0">
                          <a:solidFill>
                            <a:srgbClr val="000000"/>
                          </a:solidFill>
                          <a:effectLst/>
                          <a:latin typeface="Calibri" panose="020F0502020204030204" pitchFamily="34" charset="0"/>
                        </a:rPr>
                        <a:t>UNIVERSITY OF THE AEGEAN</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1,500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060401"/>
                  </a:ext>
                </a:extLst>
              </a:tr>
              <a:tr h="308132">
                <a:tc>
                  <a:txBody>
                    <a:bodyPr/>
                    <a:lstStyle/>
                    <a:p>
                      <a:pPr algn="l" rtl="0" fontAlgn="b"/>
                      <a:r>
                        <a:rPr lang="it-IT" sz="1400" b="0" i="0" u="none" strike="noStrike" dirty="0">
                          <a:solidFill>
                            <a:srgbClr val="000000"/>
                          </a:solidFill>
                          <a:effectLst/>
                          <a:latin typeface="Calibri" panose="020F0502020204030204" pitchFamily="34" charset="0"/>
                        </a:rPr>
                        <a:t>INFN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3,000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81760266"/>
                  </a:ext>
                </a:extLst>
              </a:tr>
              <a:tr h="375865">
                <a:tc>
                  <a:txBody>
                    <a:bodyPr/>
                    <a:lstStyle/>
                    <a:p>
                      <a:pPr algn="l" rtl="0" fontAlgn="b"/>
                      <a:r>
                        <a:rPr lang="en-GB" sz="1400" b="0" i="0" u="none" strike="noStrike" dirty="0">
                          <a:solidFill>
                            <a:srgbClr val="000000"/>
                          </a:solidFill>
                          <a:effectLst/>
                          <a:latin typeface="Calibri" panose="020F0502020204030204" pitchFamily="34" charset="0"/>
                        </a:rPr>
                        <a:t>ELI ERIC</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dirty="0">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1,500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0701457"/>
                  </a:ext>
                </a:extLst>
              </a:tr>
              <a:tr h="270767">
                <a:tc>
                  <a:txBody>
                    <a:bodyPr/>
                    <a:lstStyle/>
                    <a:p>
                      <a:pPr algn="l" rtl="0" fontAlgn="b"/>
                      <a:r>
                        <a:rPr lang="en-GB" sz="1400" b="0" i="0" u="none" strike="noStrike" dirty="0">
                          <a:solidFill>
                            <a:srgbClr val="000000"/>
                          </a:solidFill>
                          <a:effectLst/>
                          <a:latin typeface="Calibri" panose="020F0502020204030204" pitchFamily="34" charset="0"/>
                        </a:rPr>
                        <a:t>WIGNER</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dirty="0">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1,500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53674162"/>
                  </a:ext>
                </a:extLst>
              </a:tr>
              <a:tr h="321580">
                <a:tc>
                  <a:txBody>
                    <a:bodyPr/>
                    <a:lstStyle/>
                    <a:p>
                      <a:pPr algn="l" rtl="0" fontAlgn="b"/>
                      <a:r>
                        <a:rPr lang="en-GB" sz="1400" b="0" i="0" u="none" strike="noStrike" dirty="0">
                          <a:solidFill>
                            <a:srgbClr val="000000"/>
                          </a:solidFill>
                          <a:effectLst/>
                          <a:latin typeface="Calibri" panose="020F0502020204030204" pitchFamily="34" charset="0"/>
                        </a:rPr>
                        <a:t>UNIVERSITY OF SOFIA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1,500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0263199"/>
                  </a:ext>
                </a:extLst>
              </a:tr>
              <a:tr h="355471">
                <a:tc>
                  <a:txBody>
                    <a:bodyPr/>
                    <a:lstStyle/>
                    <a:p>
                      <a:pPr algn="l" rtl="0" fontAlgn="b"/>
                      <a:r>
                        <a:rPr lang="en-GB" sz="1400" b="0" i="0" u="none" strike="noStrike" dirty="0">
                          <a:solidFill>
                            <a:srgbClr val="000000"/>
                          </a:solidFill>
                          <a:effectLst/>
                          <a:latin typeface="Calibri" panose="020F0502020204030204" pitchFamily="34" charset="0"/>
                        </a:rPr>
                        <a:t>GSI</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1,500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1,538  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66945"/>
                  </a:ext>
                </a:extLst>
              </a:tr>
              <a:tr h="284215">
                <a:tc>
                  <a:txBody>
                    <a:bodyPr/>
                    <a:lstStyle/>
                    <a:p>
                      <a:pPr algn="l" rtl="0" fontAlgn="b"/>
                      <a:r>
                        <a:rPr lang="en-GB" sz="1400" b="0" i="0" u="none" strike="noStrike" dirty="0">
                          <a:solidFill>
                            <a:srgbClr val="000000"/>
                          </a:solidFill>
                          <a:effectLst/>
                          <a:latin typeface="Calibri" panose="020F0502020204030204" pitchFamily="34" charset="0"/>
                        </a:rPr>
                        <a:t>ESS</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3,000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27698674"/>
                  </a:ext>
                </a:extLst>
              </a:tr>
              <a:tr h="250124">
                <a:tc>
                  <a:txBody>
                    <a:bodyPr/>
                    <a:lstStyle/>
                    <a:p>
                      <a:pPr algn="l" rtl="0" fontAlgn="b"/>
                      <a:r>
                        <a:rPr lang="en-GB" sz="1400" b="0" i="0" u="none" strike="noStrike">
                          <a:solidFill>
                            <a:srgbClr val="000000"/>
                          </a:solidFill>
                          <a:effectLst/>
                          <a:latin typeface="Calibri" panose="020F0502020204030204" pitchFamily="34" charset="0"/>
                        </a:rPr>
                        <a:t>STFC</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3,000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62476137"/>
                  </a:ext>
                </a:extLst>
              </a:tr>
              <a:tr h="335074">
                <a:tc>
                  <a:txBody>
                    <a:bodyPr/>
                    <a:lstStyle/>
                    <a:p>
                      <a:pPr algn="l" rtl="0" fontAlgn="b"/>
                      <a:r>
                        <a:rPr lang="en-GB" sz="1400" b="0" i="0" u="none" strike="noStrike">
                          <a:solidFill>
                            <a:srgbClr val="000000"/>
                          </a:solidFill>
                          <a:effectLst/>
                          <a:latin typeface="Calibri" panose="020F0502020204030204" pitchFamily="34" charset="0"/>
                        </a:rPr>
                        <a:t>TECHNICAL UNIVERSITY OF KOSICE</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Apr-23</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a:solidFill>
                            <a:srgbClr val="000000"/>
                          </a:solidFill>
                          <a:effectLst/>
                          <a:latin typeface="Calibri" panose="020F0502020204030204" pitchFamily="34" charset="0"/>
                        </a:rPr>
                        <a:t>1544</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8445383"/>
                  </a:ext>
                </a:extLst>
              </a:tr>
              <a:tr h="307844">
                <a:tc>
                  <a:txBody>
                    <a:bodyPr/>
                    <a:lstStyle/>
                    <a:p>
                      <a:pPr algn="l" rtl="0" fontAlgn="b"/>
                      <a:r>
                        <a:rPr lang="en-GB" sz="1400" b="0" i="0" u="none" strike="noStrike">
                          <a:solidFill>
                            <a:srgbClr val="000000"/>
                          </a:solidFill>
                          <a:effectLst/>
                          <a:latin typeface="Calibri" panose="020F0502020204030204" pitchFamily="34" charset="0"/>
                        </a:rPr>
                        <a:t>LIP</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1,537</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22997187"/>
                  </a:ext>
                </a:extLst>
              </a:tr>
              <a:tr h="307844">
                <a:tc>
                  <a:txBody>
                    <a:bodyPr/>
                    <a:lstStyle/>
                    <a:p>
                      <a:pPr algn="l" rtl="0" fontAlgn="b"/>
                      <a:r>
                        <a:rPr lang="en-GB" sz="1400" b="0" i="0" u="none" strike="noStrike">
                          <a:solidFill>
                            <a:srgbClr val="000000"/>
                          </a:solidFill>
                          <a:effectLst/>
                          <a:latin typeface="Calibri" panose="020F0502020204030204" pitchFamily="34" charset="0"/>
                        </a:rPr>
                        <a:t>NCSR Demokritos</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1,537</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54112683"/>
                  </a:ext>
                </a:extLst>
              </a:tr>
              <a:tr h="307844">
                <a:tc>
                  <a:txBody>
                    <a:bodyPr/>
                    <a:lstStyle/>
                    <a:p>
                      <a:pPr algn="l" rtl="0" fontAlgn="b"/>
                      <a:r>
                        <a:rPr lang="en-GB" sz="1400" b="0" i="0" u="none" strike="noStrike" dirty="0">
                          <a:solidFill>
                            <a:srgbClr val="000000"/>
                          </a:solidFill>
                          <a:effectLst/>
                          <a:latin typeface="Calibri" panose="020F0502020204030204" pitchFamily="34" charset="0"/>
                        </a:rPr>
                        <a:t>IFIN-HH</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b"/>
                      <a:r>
                        <a:rPr lang="en-GB" sz="1400" b="0" i="0" u="none" strike="noStrike">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rtl="0" fontAlgn="b"/>
                      <a:r>
                        <a:rPr lang="en-GB" sz="1400" b="0" i="0" u="none" strike="noStrike" dirty="0">
                          <a:solidFill>
                            <a:srgbClr val="000000"/>
                          </a:solidFill>
                          <a:effectLst/>
                          <a:latin typeface="Calibri" panose="020F0502020204030204" pitchFamily="34" charset="0"/>
                        </a:rPr>
                        <a:t>1,537</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5995128"/>
                  </a:ext>
                </a:extLst>
              </a:tr>
              <a:tr h="278985">
                <a:tc>
                  <a:txBody>
                    <a:bodyPr/>
                    <a:lstStyle/>
                    <a:p>
                      <a:pPr algn="l" rtl="0" fontAlgn="b"/>
                      <a:r>
                        <a:rPr lang="en-GB" sz="1400" b="1" i="0" u="none" strike="noStrike">
                          <a:solidFill>
                            <a:srgbClr val="000000"/>
                          </a:solidFill>
                          <a:effectLst/>
                          <a:latin typeface="Calibri" panose="020F0502020204030204" pitchFamily="34" charset="0"/>
                        </a:rPr>
                        <a:t>Total</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tcPr>
                </a:tc>
                <a:tc>
                  <a:txBody>
                    <a:bodyPr/>
                    <a:lstStyle/>
                    <a:p>
                      <a:pPr algn="l" rtl="0" fontAlgn="b"/>
                      <a:r>
                        <a:rPr lang="en-GB" sz="1400" b="1" i="0" u="none" strike="noStrike" dirty="0">
                          <a:solidFill>
                            <a:srgbClr val="000000"/>
                          </a:solidFill>
                          <a:effectLst/>
                          <a:latin typeface="Calibri" panose="020F0502020204030204" pitchFamily="34" charset="0"/>
                        </a:rPr>
                        <a:t> </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tcPr>
                </a:tc>
                <a:tc>
                  <a:txBody>
                    <a:bodyPr/>
                    <a:lstStyle/>
                    <a:p>
                      <a:pPr algn="r" rtl="0" fontAlgn="b"/>
                      <a:r>
                        <a:rPr lang="en-GB" sz="1400" b="1" i="0" u="none" strike="noStrike">
                          <a:solidFill>
                            <a:srgbClr val="000000"/>
                          </a:solidFill>
                          <a:effectLst/>
                          <a:latin typeface="Calibri" panose="020F0502020204030204" pitchFamily="34" charset="0"/>
                        </a:rPr>
                        <a:t>19,500</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tcPr>
                </a:tc>
                <a:tc>
                  <a:txBody>
                    <a:bodyPr/>
                    <a:lstStyle/>
                    <a:p>
                      <a:pPr algn="r" rtl="0" fontAlgn="b"/>
                      <a:r>
                        <a:rPr lang="en-GB" sz="1400" b="1" i="0" u="none" strike="noStrike" dirty="0">
                          <a:solidFill>
                            <a:srgbClr val="000000"/>
                          </a:solidFill>
                          <a:effectLst/>
                          <a:latin typeface="Calibri" panose="020F0502020204030204" pitchFamily="34" charset="0"/>
                        </a:rPr>
                        <a:t>6155</a:t>
                      </a:r>
                    </a:p>
                  </a:txBody>
                  <a:tcPr marL="5651" marR="5651" marT="5651"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6200000" scaled="1"/>
                      <a:tileRect/>
                    </a:gradFill>
                  </a:tcPr>
                </a:tc>
                <a:extLst>
                  <a:ext uri="{0D108BD9-81ED-4DB2-BD59-A6C34878D82A}">
                    <a16:rowId xmlns:a16="http://schemas.microsoft.com/office/drawing/2014/main" val="4271331192"/>
                  </a:ext>
                </a:extLst>
              </a:tr>
            </a:tbl>
          </a:graphicData>
        </a:graphic>
      </p:graphicFrame>
      <p:sp>
        <p:nvSpPr>
          <p:cNvPr id="4" name="Footer Placeholder 3">
            <a:extLst>
              <a:ext uri="{FF2B5EF4-FFF2-40B4-BE49-F238E27FC236}">
                <a16:creationId xmlns:a16="http://schemas.microsoft.com/office/drawing/2014/main" id="{029BB727-BE06-E175-2571-E30F9F888329}"/>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619FE69C-FF01-75AC-4264-A14A060EF698}"/>
              </a:ext>
            </a:extLst>
          </p:cNvPr>
          <p:cNvSpPr>
            <a:spLocks noGrp="1"/>
          </p:cNvSpPr>
          <p:nvPr>
            <p:ph type="sldNum" sz="quarter" idx="12"/>
          </p:nvPr>
        </p:nvSpPr>
        <p:spPr/>
        <p:txBody>
          <a:bodyPr/>
          <a:lstStyle/>
          <a:p>
            <a:fld id="{1FF2B022-F444-0D43-9A63-74F242586B15}" type="slidenum">
              <a:rPr lang="en-US" smtClean="0"/>
              <a:t>5</a:t>
            </a:fld>
            <a:endParaRPr lang="en-US"/>
          </a:p>
        </p:txBody>
      </p:sp>
      <p:grpSp>
        <p:nvGrpSpPr>
          <p:cNvPr id="6" name="Group 5">
            <a:extLst>
              <a:ext uri="{FF2B5EF4-FFF2-40B4-BE49-F238E27FC236}">
                <a16:creationId xmlns:a16="http://schemas.microsoft.com/office/drawing/2014/main" id="{B482F2CA-1752-128D-1F71-9504DEDE3E4D}"/>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AA18F134-F481-E476-F519-E918EA58F962}"/>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1C2000B1-6CE8-26BC-7564-25AED12291A8}"/>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114C9869-FC97-71E7-98BC-98961C20CBC9}"/>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189467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1D94C9-D208-1E99-18DD-E302648CE94C}"/>
              </a:ext>
            </a:extLst>
          </p:cNvPr>
          <p:cNvSpPr>
            <a:spLocks noGrp="1"/>
          </p:cNvSpPr>
          <p:nvPr>
            <p:ph type="title"/>
          </p:nvPr>
        </p:nvSpPr>
        <p:spPr/>
        <p:txBody>
          <a:bodyPr/>
          <a:lstStyle/>
          <a:p>
            <a:r>
              <a:rPr lang="en-GB" dirty="0"/>
              <a:t>Communications and Events</a:t>
            </a:r>
          </a:p>
        </p:txBody>
      </p:sp>
      <p:sp>
        <p:nvSpPr>
          <p:cNvPr id="3" name="Content Placeholder 2">
            <a:extLst>
              <a:ext uri="{FF2B5EF4-FFF2-40B4-BE49-F238E27FC236}">
                <a16:creationId xmlns:a16="http://schemas.microsoft.com/office/drawing/2014/main" id="{E6E06F18-AE77-3FCE-5286-3FD6E51D55C7}"/>
              </a:ext>
            </a:extLst>
          </p:cNvPr>
          <p:cNvSpPr>
            <a:spLocks noGrp="1"/>
          </p:cNvSpPr>
          <p:nvPr>
            <p:ph idx="1"/>
          </p:nvPr>
        </p:nvSpPr>
        <p:spPr/>
        <p:txBody>
          <a:bodyPr/>
          <a:lstStyle/>
          <a:p>
            <a:pPr>
              <a:lnSpc>
                <a:spcPct val="107000"/>
              </a:lnSpc>
              <a:spcAft>
                <a:spcPts val="800"/>
              </a:spcAf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Information: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Event’s and Meetings</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rial" panose="020B0604020202020204" pitchFamily="34" charset="0"/>
                <a:ea typeface="Times New Roman" panose="02020603050405020304" pitchFamily="18" charset="0"/>
                <a:cs typeface="Times New Roman" panose="02020603050405020304" pitchFamily="18" charset="0"/>
              </a:rPr>
              <a:t>Bilbao</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err="1">
                <a:effectLst/>
                <a:latin typeface="Arial" panose="020B0604020202020204" pitchFamily="34" charset="0"/>
                <a:ea typeface="Times New Roman" panose="02020603050405020304" pitchFamily="18" charset="0"/>
                <a:cs typeface="Times New Roman" panose="02020603050405020304" pitchFamily="18" charset="0"/>
              </a:rPr>
              <a:t>HEPTrepreneurs</a:t>
            </a:r>
            <a:r>
              <a:rPr lang="en-GB" sz="1800" dirty="0">
                <a:effectLst/>
                <a:latin typeface="Arial" panose="020B0604020202020204" pitchFamily="34" charset="0"/>
                <a:ea typeface="Times New Roman" panose="02020603050405020304" pitchFamily="18" charset="0"/>
                <a:cs typeface="Times New Roman" panose="02020603050405020304" pitchFamily="18" charset="0"/>
              </a:rPr>
              <a:t> event series (report &amp; feedback)</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effectLst/>
                <a:latin typeface="Arial" panose="020B0604020202020204" pitchFamily="34" charset="0"/>
                <a:ea typeface="Times New Roman" panose="02020603050405020304" pitchFamily="18" charset="0"/>
              </a:rPr>
              <a:t>Communication activities</a:t>
            </a:r>
            <a:endParaRPr lang="en-GB" dirty="0"/>
          </a:p>
        </p:txBody>
      </p:sp>
      <p:sp>
        <p:nvSpPr>
          <p:cNvPr id="4" name="Footer Placeholder 3">
            <a:extLst>
              <a:ext uri="{FF2B5EF4-FFF2-40B4-BE49-F238E27FC236}">
                <a16:creationId xmlns:a16="http://schemas.microsoft.com/office/drawing/2014/main" id="{594D10DE-E60B-5032-6B19-CC018512B777}"/>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6DF3112F-521F-2046-B5AD-1DCDAB8143BF}"/>
              </a:ext>
            </a:extLst>
          </p:cNvPr>
          <p:cNvSpPr>
            <a:spLocks noGrp="1"/>
          </p:cNvSpPr>
          <p:nvPr>
            <p:ph type="sldNum" sz="quarter" idx="12"/>
          </p:nvPr>
        </p:nvSpPr>
        <p:spPr/>
        <p:txBody>
          <a:bodyPr/>
          <a:lstStyle/>
          <a:p>
            <a:fld id="{1FF2B022-F444-0D43-9A63-74F242586B15}" type="slidenum">
              <a:rPr lang="en-US" smtClean="0"/>
              <a:t>6</a:t>
            </a:fld>
            <a:endParaRPr lang="en-US"/>
          </a:p>
        </p:txBody>
      </p:sp>
      <p:grpSp>
        <p:nvGrpSpPr>
          <p:cNvPr id="6" name="Group 5">
            <a:extLst>
              <a:ext uri="{FF2B5EF4-FFF2-40B4-BE49-F238E27FC236}">
                <a16:creationId xmlns:a16="http://schemas.microsoft.com/office/drawing/2014/main" id="{773364CA-3596-77C0-7E05-369865AF4015}"/>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B0B0D592-1938-F962-FF57-484C37E64A81}"/>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5C71F044-E473-E4EE-4E6B-529A4C4AD700}"/>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A8B4B1D1-156B-114C-48F0-86DEF79EAF91}"/>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286490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5F5F0-5C27-E2A6-DD38-DFE7D6C4B79B}"/>
              </a:ext>
            </a:extLst>
          </p:cNvPr>
          <p:cNvSpPr>
            <a:spLocks noGrp="1"/>
          </p:cNvSpPr>
          <p:nvPr>
            <p:ph type="title"/>
          </p:nvPr>
        </p:nvSpPr>
        <p:spPr/>
        <p:txBody>
          <a:bodyPr/>
          <a:lstStyle/>
          <a:p>
            <a:r>
              <a:rPr lang="en-GB" dirty="0"/>
              <a:t>Communications </a:t>
            </a:r>
          </a:p>
        </p:txBody>
      </p:sp>
      <p:sp>
        <p:nvSpPr>
          <p:cNvPr id="4" name="Footer Placeholder 3">
            <a:extLst>
              <a:ext uri="{FF2B5EF4-FFF2-40B4-BE49-F238E27FC236}">
                <a16:creationId xmlns:a16="http://schemas.microsoft.com/office/drawing/2014/main" id="{EB8A2023-B5CC-4D72-F6DC-1E539AB5633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8031664B-1265-CA3F-FDAE-9B82AF7A7FE5}"/>
              </a:ext>
            </a:extLst>
          </p:cNvPr>
          <p:cNvSpPr>
            <a:spLocks noGrp="1"/>
          </p:cNvSpPr>
          <p:nvPr>
            <p:ph type="sldNum" sz="quarter" idx="12"/>
          </p:nvPr>
        </p:nvSpPr>
        <p:spPr/>
        <p:txBody>
          <a:bodyPr/>
          <a:lstStyle/>
          <a:p>
            <a:fld id="{1FF2B022-F444-0D43-9A63-74F242586B15}" type="slidenum">
              <a:rPr lang="en-US" smtClean="0"/>
              <a:t>7</a:t>
            </a:fld>
            <a:endParaRPr lang="en-US"/>
          </a:p>
        </p:txBody>
      </p:sp>
      <p:grpSp>
        <p:nvGrpSpPr>
          <p:cNvPr id="6" name="Group 5">
            <a:extLst>
              <a:ext uri="{FF2B5EF4-FFF2-40B4-BE49-F238E27FC236}">
                <a16:creationId xmlns:a16="http://schemas.microsoft.com/office/drawing/2014/main" id="{4E880512-3FAA-417E-985F-A427C3EF9A5B}"/>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0C27AF50-8EA0-58A5-E3CB-CFE6C8EF75BC}"/>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02449A37-2E9B-8ABA-834B-49074663874F}"/>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C2493A-139D-ADEB-F72C-AE9C4A56AC5F}"/>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Content Placeholder 2">
            <a:extLst>
              <a:ext uri="{FF2B5EF4-FFF2-40B4-BE49-F238E27FC236}">
                <a16:creationId xmlns:a16="http://schemas.microsoft.com/office/drawing/2014/main" id="{D0C38708-28AC-4FB3-6BD1-EDC5AD403432}"/>
              </a:ext>
            </a:extLst>
          </p:cNvPr>
          <p:cNvSpPr txBox="1">
            <a:spLocks/>
          </p:cNvSpPr>
          <p:nvPr/>
        </p:nvSpPr>
        <p:spPr>
          <a:xfrm>
            <a:off x="838200" y="1825625"/>
            <a:ext cx="662747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tx1">
                    <a:lumMod val="75000"/>
                    <a:lumOff val="25000"/>
                  </a:schemeClr>
                </a:solidFill>
                <a:latin typeface="Arial" panose="020B0604020202020204" pitchFamily="34" charset="0"/>
                <a:cs typeface="Arial" panose="020B0604020202020204" pitchFamily="34" charset="0"/>
              </a:rPr>
              <a:t>Emails (newsletters from </a:t>
            </a:r>
            <a:r>
              <a:rPr lang="en-US" dirty="0" err="1">
                <a:solidFill>
                  <a:schemeClr val="tx1">
                    <a:lumMod val="75000"/>
                    <a:lumOff val="25000"/>
                  </a:schemeClr>
                </a:solidFill>
                <a:latin typeface="Arial" panose="020B0604020202020204" pitchFamily="34" charset="0"/>
                <a:cs typeface="Arial" panose="020B0604020202020204" pitchFamily="34" charset="0"/>
              </a:rPr>
              <a:t>Demokritos</a:t>
            </a:r>
            <a:r>
              <a:rPr lang="en-US" dirty="0">
                <a:solidFill>
                  <a:schemeClr val="tx1">
                    <a:lumMod val="75000"/>
                    <a:lumOff val="25000"/>
                  </a:schemeClr>
                </a:solidFill>
                <a:latin typeface="Arial" panose="020B0604020202020204" pitchFamily="34" charset="0"/>
                <a:cs typeface="Arial" panose="020B0604020202020204" pitchFamily="34" charset="0"/>
              </a:rPr>
              <a:t> and INFN)</a:t>
            </a:r>
          </a:p>
          <a:p>
            <a:r>
              <a:rPr lang="en-US" dirty="0">
                <a:solidFill>
                  <a:schemeClr val="tx1">
                    <a:lumMod val="75000"/>
                    <a:lumOff val="25000"/>
                  </a:schemeClr>
                </a:solidFill>
                <a:latin typeface="Arial" panose="020B0604020202020204" pitchFamily="34" charset="0"/>
                <a:cs typeface="Arial" panose="020B0604020202020204" pitchFamily="34" charset="0"/>
              </a:rPr>
              <a:t>LinkedIn: </a:t>
            </a:r>
            <a:r>
              <a:rPr lang="en-US" u="sng" dirty="0">
                <a:solidFill>
                  <a:schemeClr val="tx1">
                    <a:lumMod val="75000"/>
                    <a:lumOff val="25000"/>
                  </a:schemeClr>
                </a:solidFill>
                <a:latin typeface="Arial" panose="020B0604020202020204" pitchFamily="34" charset="0"/>
                <a:cs typeface="Arial" panose="020B0604020202020204" pitchFamily="34" charset="0"/>
              </a:rPr>
              <a:t>Lizzy and Martina very active! Please join the page and contribute!</a:t>
            </a:r>
          </a:p>
          <a:p>
            <a:r>
              <a:rPr lang="en-US" dirty="0" err="1">
                <a:solidFill>
                  <a:schemeClr val="tx1">
                    <a:lumMod val="75000"/>
                    <a:lumOff val="25000"/>
                  </a:schemeClr>
                </a:solidFill>
                <a:latin typeface="Arial" panose="020B0604020202020204" pitchFamily="34" charset="0"/>
                <a:cs typeface="Arial" panose="020B0604020202020204" pitchFamily="34" charset="0"/>
              </a:rPr>
              <a:t>HEPTech</a:t>
            </a:r>
            <a:r>
              <a:rPr lang="en-US" dirty="0">
                <a:solidFill>
                  <a:schemeClr val="tx1">
                    <a:lumMod val="75000"/>
                    <a:lumOff val="25000"/>
                  </a:schemeClr>
                </a:solidFill>
                <a:latin typeface="Arial" panose="020B0604020202020204" pitchFamily="34" charset="0"/>
                <a:cs typeface="Arial" panose="020B0604020202020204" pitchFamily="34" charset="0"/>
              </a:rPr>
              <a:t> Newsletter</a:t>
            </a:r>
          </a:p>
          <a:p>
            <a:r>
              <a:rPr lang="en-US" dirty="0" err="1">
                <a:solidFill>
                  <a:schemeClr val="tx1">
                    <a:lumMod val="75000"/>
                    <a:lumOff val="25000"/>
                  </a:schemeClr>
                </a:solidFill>
                <a:latin typeface="Arial" panose="020B0604020202020204" pitchFamily="34" charset="0"/>
                <a:cs typeface="Arial" panose="020B0604020202020204" pitchFamily="34" charset="0"/>
              </a:rPr>
              <a:t>HEPTrepreneurs</a:t>
            </a:r>
            <a:r>
              <a:rPr lang="en-US" dirty="0">
                <a:solidFill>
                  <a:schemeClr val="tx1">
                    <a:lumMod val="75000"/>
                    <a:lumOff val="25000"/>
                  </a:schemeClr>
                </a:solidFill>
                <a:latin typeface="Arial" panose="020B0604020202020204" pitchFamily="34" charset="0"/>
                <a:cs typeface="Arial" panose="020B0604020202020204" pitchFamily="34" charset="0"/>
              </a:rPr>
              <a:t> information</a:t>
            </a:r>
          </a:p>
          <a:p>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13" name="Picture 12" descr="A picture containing text, businesscard, screenshot, design&#10;&#10;Description automatically generated">
            <a:extLst>
              <a:ext uri="{FF2B5EF4-FFF2-40B4-BE49-F238E27FC236}">
                <a16:creationId xmlns:a16="http://schemas.microsoft.com/office/drawing/2014/main" id="{EBD4FE5A-191F-94B7-C8C7-A11693E23A99}"/>
              </a:ext>
            </a:extLst>
          </p:cNvPr>
          <p:cNvPicPr>
            <a:picLocks noChangeAspect="1"/>
          </p:cNvPicPr>
          <p:nvPr/>
        </p:nvPicPr>
        <p:blipFill>
          <a:blip r:embed="rId3"/>
          <a:stretch>
            <a:fillRect/>
          </a:stretch>
        </p:blipFill>
        <p:spPr>
          <a:xfrm>
            <a:off x="8291585" y="1923979"/>
            <a:ext cx="3381229" cy="4154629"/>
          </a:xfrm>
          <a:prstGeom prst="rect">
            <a:avLst/>
          </a:prstGeom>
        </p:spPr>
      </p:pic>
    </p:spTree>
    <p:extLst>
      <p:ext uri="{BB962C8B-B14F-4D97-AF65-F5344CB8AC3E}">
        <p14:creationId xmlns:p14="http://schemas.microsoft.com/office/powerpoint/2010/main" val="3130131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5F5F0-5C27-E2A6-DD38-DFE7D6C4B79B}"/>
              </a:ext>
            </a:extLst>
          </p:cNvPr>
          <p:cNvSpPr>
            <a:spLocks noGrp="1"/>
          </p:cNvSpPr>
          <p:nvPr>
            <p:ph type="title"/>
          </p:nvPr>
        </p:nvSpPr>
        <p:spPr/>
        <p:txBody>
          <a:bodyPr/>
          <a:lstStyle/>
          <a:p>
            <a:r>
              <a:rPr lang="en-GB" dirty="0" err="1"/>
              <a:t>HEPTrepreneurs</a:t>
            </a:r>
            <a:r>
              <a:rPr lang="en-GB" dirty="0"/>
              <a:t> series</a:t>
            </a:r>
          </a:p>
        </p:txBody>
      </p:sp>
      <p:sp>
        <p:nvSpPr>
          <p:cNvPr id="4" name="Footer Placeholder 3">
            <a:extLst>
              <a:ext uri="{FF2B5EF4-FFF2-40B4-BE49-F238E27FC236}">
                <a16:creationId xmlns:a16="http://schemas.microsoft.com/office/drawing/2014/main" id="{EB8A2023-B5CC-4D72-F6DC-1E539AB5633C}"/>
              </a:ext>
            </a:extLst>
          </p:cNvPr>
          <p:cNvSpPr>
            <a:spLocks noGrp="1"/>
          </p:cNvSpPr>
          <p:nvPr>
            <p:ph type="ftr" sz="quarter" idx="11"/>
          </p:nvPr>
        </p:nvSpPr>
        <p:spPr/>
        <p:txBody>
          <a:bodyPr/>
          <a:lstStyle/>
          <a:p>
            <a:r>
              <a:rPr lang="en-US"/>
              <a:t>HEPTech Board meeting June 2023</a:t>
            </a:r>
          </a:p>
        </p:txBody>
      </p:sp>
      <p:sp>
        <p:nvSpPr>
          <p:cNvPr id="5" name="Slide Number Placeholder 4">
            <a:extLst>
              <a:ext uri="{FF2B5EF4-FFF2-40B4-BE49-F238E27FC236}">
                <a16:creationId xmlns:a16="http://schemas.microsoft.com/office/drawing/2014/main" id="{8031664B-1265-CA3F-FDAE-9B82AF7A7FE5}"/>
              </a:ext>
            </a:extLst>
          </p:cNvPr>
          <p:cNvSpPr>
            <a:spLocks noGrp="1"/>
          </p:cNvSpPr>
          <p:nvPr>
            <p:ph type="sldNum" sz="quarter" idx="12"/>
          </p:nvPr>
        </p:nvSpPr>
        <p:spPr/>
        <p:txBody>
          <a:bodyPr/>
          <a:lstStyle/>
          <a:p>
            <a:fld id="{1FF2B022-F444-0D43-9A63-74F242586B15}" type="slidenum">
              <a:rPr lang="en-US" smtClean="0"/>
              <a:t>8</a:t>
            </a:fld>
            <a:endParaRPr lang="en-US"/>
          </a:p>
        </p:txBody>
      </p:sp>
      <p:grpSp>
        <p:nvGrpSpPr>
          <p:cNvPr id="6" name="Group 5">
            <a:extLst>
              <a:ext uri="{FF2B5EF4-FFF2-40B4-BE49-F238E27FC236}">
                <a16:creationId xmlns:a16="http://schemas.microsoft.com/office/drawing/2014/main" id="{4E880512-3FAA-417E-985F-A427C3EF9A5B}"/>
              </a:ext>
            </a:extLst>
          </p:cNvPr>
          <p:cNvGrpSpPr/>
          <p:nvPr/>
        </p:nvGrpSpPr>
        <p:grpSpPr>
          <a:xfrm>
            <a:off x="299555" y="716456"/>
            <a:ext cx="11564496" cy="737239"/>
            <a:chOff x="299555" y="716456"/>
            <a:chExt cx="11564496" cy="737239"/>
          </a:xfrm>
        </p:grpSpPr>
        <p:pic>
          <p:nvPicPr>
            <p:cNvPr id="7" name="Picture 6" descr="A picture containing font, graphics, graphic design, logo&#10;&#10;Description automatically generated">
              <a:extLst>
                <a:ext uri="{FF2B5EF4-FFF2-40B4-BE49-F238E27FC236}">
                  <a16:creationId xmlns:a16="http://schemas.microsoft.com/office/drawing/2014/main" id="{0C27AF50-8EA0-58A5-E3CB-CFE6C8EF75BC}"/>
                </a:ext>
              </a:extLst>
            </p:cNvPr>
            <p:cNvPicPr>
              <a:picLocks noChangeAspect="1"/>
            </p:cNvPicPr>
            <p:nvPr/>
          </p:nvPicPr>
          <p:blipFill rotWithShape="1">
            <a:blip r:embed="rId2"/>
            <a:srcRect r="74935"/>
            <a:stretch/>
          </p:blipFill>
          <p:spPr>
            <a:xfrm>
              <a:off x="299555" y="716456"/>
              <a:ext cx="538645" cy="622900"/>
            </a:xfrm>
            <a:prstGeom prst="rect">
              <a:avLst/>
            </a:prstGeom>
          </p:spPr>
        </p:pic>
        <p:cxnSp>
          <p:nvCxnSpPr>
            <p:cNvPr id="8" name="Straight Connector 7">
              <a:extLst>
                <a:ext uri="{FF2B5EF4-FFF2-40B4-BE49-F238E27FC236}">
                  <a16:creationId xmlns:a16="http://schemas.microsoft.com/office/drawing/2014/main" id="{02449A37-2E9B-8ABA-834B-49074663874F}"/>
                </a:ext>
              </a:extLst>
            </p:cNvPr>
            <p:cNvCxnSpPr>
              <a:cxnSpLocks/>
            </p:cNvCxnSpPr>
            <p:nvPr/>
          </p:nvCxnSpPr>
          <p:spPr>
            <a:xfrm>
              <a:off x="299555" y="1453695"/>
              <a:ext cx="11564496" cy="0"/>
            </a:xfrm>
            <a:prstGeom prst="line">
              <a:avLst/>
            </a:prstGeom>
            <a:ln w="28575">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38C2493A-139D-ADEB-F72C-AE9C4A56AC5F}"/>
                </a:ext>
              </a:extLst>
            </p:cNvPr>
            <p:cNvSpPr/>
            <p:nvPr/>
          </p:nvSpPr>
          <p:spPr>
            <a:xfrm>
              <a:off x="8677155" y="1327781"/>
              <a:ext cx="3186896" cy="114339"/>
            </a:xfrm>
            <a:prstGeom prst="rect">
              <a:avLst/>
            </a:prstGeom>
            <a:solidFill>
              <a:srgbClr val="49AD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 name="Content Placeholder 2">
            <a:extLst>
              <a:ext uri="{FF2B5EF4-FFF2-40B4-BE49-F238E27FC236}">
                <a16:creationId xmlns:a16="http://schemas.microsoft.com/office/drawing/2014/main" id="{D0C38708-28AC-4FB3-6BD1-EDC5AD403432}"/>
              </a:ext>
            </a:extLst>
          </p:cNvPr>
          <p:cNvSpPr txBox="1">
            <a:spLocks/>
          </p:cNvSpPr>
          <p:nvPr/>
        </p:nvSpPr>
        <p:spPr>
          <a:xfrm>
            <a:off x="838201" y="1825625"/>
            <a:ext cx="4262438" cy="390366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75000"/>
                    <a:lumOff val="25000"/>
                  </a:schemeClr>
                </a:solidFill>
                <a:latin typeface="Arial" panose="020B0604020202020204" pitchFamily="34" charset="0"/>
                <a:cs typeface="Arial" panose="020B0604020202020204" pitchFamily="34" charset="0"/>
              </a:rPr>
              <a:t>Episode 11: Ana </a:t>
            </a:r>
            <a:r>
              <a:rPr lang="en-US" dirty="0" err="1">
                <a:solidFill>
                  <a:schemeClr val="tx1">
                    <a:lumMod val="75000"/>
                    <a:lumOff val="25000"/>
                  </a:schemeClr>
                </a:solidFill>
                <a:latin typeface="Arial" panose="020B0604020202020204" pitchFamily="34" charset="0"/>
                <a:cs typeface="Arial" panose="020B0604020202020204" pitchFamily="34" charset="0"/>
              </a:rPr>
              <a:t>Megia</a:t>
            </a:r>
            <a:endParaRPr lang="en-US" dirty="0">
              <a:solidFill>
                <a:schemeClr val="tx1">
                  <a:lumMod val="75000"/>
                  <a:lumOff val="25000"/>
                </a:schemeClr>
              </a:solidFill>
              <a:latin typeface="Arial" panose="020B0604020202020204" pitchFamily="34" charset="0"/>
              <a:cs typeface="Arial" panose="020B0604020202020204" pitchFamily="34" charset="0"/>
            </a:endParaRPr>
          </a:p>
          <a:p>
            <a:endParaRPr lang="en-US" dirty="0">
              <a:solidFill>
                <a:schemeClr val="tx1">
                  <a:lumMod val="75000"/>
                  <a:lumOff val="25000"/>
                </a:schemeClr>
              </a:solidFill>
              <a:latin typeface="Arial" panose="020B0604020202020204" pitchFamily="34" charset="0"/>
              <a:cs typeface="Arial" panose="020B0604020202020204" pitchFamily="34" charset="0"/>
            </a:endParaRPr>
          </a:p>
          <a:p>
            <a:pPr marL="0" indent="0">
              <a:buNone/>
            </a:pPr>
            <a:r>
              <a:rPr lang="en-US" sz="2000" dirty="0">
                <a:solidFill>
                  <a:schemeClr val="tx1">
                    <a:lumMod val="75000"/>
                    <a:lumOff val="25000"/>
                  </a:schemeClr>
                </a:solidFill>
                <a:latin typeface="Arial" panose="020B0604020202020204" pitchFamily="34" charset="0"/>
                <a:cs typeface="Arial" panose="020B0604020202020204" pitchFamily="34" charset="0"/>
              </a:rPr>
              <a:t>Ex-CERN</a:t>
            </a:r>
          </a:p>
          <a:p>
            <a:pPr marL="0" indent="0">
              <a:buNone/>
            </a:pPr>
            <a:r>
              <a:rPr lang="en-US" sz="2000" dirty="0">
                <a:solidFill>
                  <a:schemeClr val="tx1">
                    <a:lumMod val="75000"/>
                    <a:lumOff val="25000"/>
                  </a:schemeClr>
                </a:solidFill>
                <a:latin typeface="Arial" panose="020B0604020202020204" pitchFamily="34" charset="0"/>
                <a:cs typeface="Arial" panose="020B0604020202020204" pitchFamily="34" charset="0"/>
              </a:rPr>
              <a:t>Founder of:</a:t>
            </a:r>
          </a:p>
          <a:p>
            <a:pPr marL="0" indent="0">
              <a:buNone/>
            </a:pPr>
            <a:r>
              <a:rPr lang="en-US" sz="2000" dirty="0">
                <a:solidFill>
                  <a:schemeClr val="tx1">
                    <a:lumMod val="75000"/>
                    <a:lumOff val="25000"/>
                  </a:schemeClr>
                </a:solidFill>
                <a:latin typeface="Arial" panose="020B0604020202020204" pitchFamily="34" charset="0"/>
                <a:cs typeface="Arial" panose="020B0604020202020204" pitchFamily="34" charset="0"/>
              </a:rPr>
              <a:t>Ion Biotech</a:t>
            </a:r>
          </a:p>
          <a:p>
            <a:endParaRPr lang="en-US" dirty="0">
              <a:solidFill>
                <a:schemeClr val="tx1">
                  <a:lumMod val="75000"/>
                  <a:lumOff val="25000"/>
                </a:schemeClr>
              </a:solidFill>
              <a:latin typeface="Arial" panose="020B0604020202020204" pitchFamily="34" charset="0"/>
              <a:cs typeface="Arial" panose="020B0604020202020204" pitchFamily="34" charset="0"/>
            </a:endParaRPr>
          </a:p>
          <a:p>
            <a:endParaRPr lang="en-US" dirty="0">
              <a:solidFill>
                <a:schemeClr val="tx1">
                  <a:lumMod val="75000"/>
                  <a:lumOff val="25000"/>
                </a:schemeClr>
              </a:solidFill>
              <a:latin typeface="Arial" panose="020B0604020202020204" pitchFamily="34" charset="0"/>
              <a:cs typeface="Arial" panose="020B0604020202020204" pitchFamily="34" charset="0"/>
            </a:endParaRPr>
          </a:p>
        </p:txBody>
      </p:sp>
      <p:pic>
        <p:nvPicPr>
          <p:cNvPr id="12" name="Picture 11" descr="A screenshot of a computer screen&#10;&#10;Description automatically generated with low confidence">
            <a:extLst>
              <a:ext uri="{FF2B5EF4-FFF2-40B4-BE49-F238E27FC236}">
                <a16:creationId xmlns:a16="http://schemas.microsoft.com/office/drawing/2014/main" id="{F657779A-2CAA-7484-9E2B-55CD2CBE269B}"/>
              </a:ext>
            </a:extLst>
          </p:cNvPr>
          <p:cNvPicPr>
            <a:picLocks noChangeAspect="1"/>
          </p:cNvPicPr>
          <p:nvPr/>
        </p:nvPicPr>
        <p:blipFill rotWithShape="1">
          <a:blip r:embed="rId3"/>
          <a:srcRect l="22748" t="18037" b="285"/>
          <a:stretch/>
        </p:blipFill>
        <p:spPr>
          <a:xfrm>
            <a:off x="4980172" y="1805027"/>
            <a:ext cx="7211828" cy="4282145"/>
          </a:xfrm>
          <a:prstGeom prst="rect">
            <a:avLst/>
          </a:prstGeom>
        </p:spPr>
      </p:pic>
      <p:pic>
        <p:nvPicPr>
          <p:cNvPr id="14" name="Picture 13" descr="A picture containing person, indoor, nail, cosmetics&#10;&#10;Description automatically generated">
            <a:extLst>
              <a:ext uri="{FF2B5EF4-FFF2-40B4-BE49-F238E27FC236}">
                <a16:creationId xmlns:a16="http://schemas.microsoft.com/office/drawing/2014/main" id="{382D7846-AA66-B04A-1F13-D48160B541BF}"/>
              </a:ext>
            </a:extLst>
          </p:cNvPr>
          <p:cNvPicPr>
            <a:picLocks noChangeAspect="1"/>
          </p:cNvPicPr>
          <p:nvPr/>
        </p:nvPicPr>
        <p:blipFill>
          <a:blip r:embed="rId4"/>
          <a:stretch>
            <a:fillRect/>
          </a:stretch>
        </p:blipFill>
        <p:spPr>
          <a:xfrm>
            <a:off x="3132230" y="2349012"/>
            <a:ext cx="1968409" cy="3380275"/>
          </a:xfrm>
          <a:prstGeom prst="rect">
            <a:avLst/>
          </a:prstGeom>
        </p:spPr>
      </p:pic>
    </p:spTree>
    <p:extLst>
      <p:ext uri="{BB962C8B-B14F-4D97-AF65-F5344CB8AC3E}">
        <p14:creationId xmlns:p14="http://schemas.microsoft.com/office/powerpoint/2010/main" val="34531096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18777</TotalTime>
  <Words>1258</Words>
  <Application>Microsoft Macintosh PowerPoint</Application>
  <PresentationFormat>Widescreen</PresentationFormat>
  <Paragraphs>345</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Calibri Light</vt:lpstr>
      <vt:lpstr>LiberationSans</vt:lpstr>
      <vt:lpstr>Open Sans</vt:lpstr>
      <vt:lpstr>Symbol</vt:lpstr>
      <vt:lpstr>Office Theme</vt:lpstr>
      <vt:lpstr>PowerPoint Presentation</vt:lpstr>
      <vt:lpstr>HEPTech members 2022</vt:lpstr>
      <vt:lpstr>HEPTech Board meeting agenda</vt:lpstr>
      <vt:lpstr>Finances June 2023</vt:lpstr>
      <vt:lpstr>Budget and estimated Spend for 2023</vt:lpstr>
      <vt:lpstr>Membership 2023</vt:lpstr>
      <vt:lpstr>Communications and Events</vt:lpstr>
      <vt:lpstr>Communications </vt:lpstr>
      <vt:lpstr>HEPTrepreneurs series</vt:lpstr>
      <vt:lpstr>HEPTrepreneurs series</vt:lpstr>
      <vt:lpstr>HEPTrepreneurs series</vt:lpstr>
      <vt:lpstr>HEPTrepreneurs series</vt:lpstr>
      <vt:lpstr>Board papers</vt:lpstr>
      <vt:lpstr>AIME Proposal </vt:lpstr>
      <vt:lpstr>A fixed Rota for the HEPTech Chair  </vt:lpstr>
      <vt:lpstr>Proposed Rota</vt:lpstr>
      <vt:lpstr>Communications Officer</vt:lpstr>
      <vt:lpstr>Discussion and Members Highlights</vt:lpstr>
      <vt:lpstr>Outlook, AOB</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Valentina Venturi</dc:creator>
  <cp:lastModifiedBy>Valentina Venturi</cp:lastModifiedBy>
  <cp:revision>14</cp:revision>
  <dcterms:created xsi:type="dcterms:W3CDTF">2023-05-15T13:11:50Z</dcterms:created>
  <dcterms:modified xsi:type="dcterms:W3CDTF">2023-06-16T06:31:26Z</dcterms:modified>
</cp:coreProperties>
</file>