
<file path=[Content_Types].xml><?xml version="1.0" encoding="utf-8"?>
<Types xmlns="http://schemas.openxmlformats.org/package/2006/content-types">
  <Default Extension="gif" ContentType="image/gif"/>
  <Default Extension="jpeg" ContentType="image/jpeg"/>
  <Default Extension="jp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7" r:id="rId1"/>
    <p:sldMasterId id="2147484228" r:id="rId2"/>
    <p:sldMasterId id="2147484245" r:id="rId3"/>
  </p:sldMasterIdLst>
  <p:notesMasterIdLst>
    <p:notesMasterId r:id="rId84"/>
  </p:notesMasterIdLst>
  <p:handoutMasterIdLst>
    <p:handoutMasterId r:id="rId85"/>
  </p:handoutMasterIdLst>
  <p:sldIdLst>
    <p:sldId id="864" r:id="rId4"/>
    <p:sldId id="918" r:id="rId5"/>
    <p:sldId id="1739" r:id="rId6"/>
    <p:sldId id="1353" r:id="rId7"/>
    <p:sldId id="1760" r:id="rId8"/>
    <p:sldId id="1761" r:id="rId9"/>
    <p:sldId id="1296" r:id="rId10"/>
    <p:sldId id="957" r:id="rId11"/>
    <p:sldId id="1312" r:id="rId12"/>
    <p:sldId id="1304" r:id="rId13"/>
    <p:sldId id="964" r:id="rId14"/>
    <p:sldId id="1303" r:id="rId15"/>
    <p:sldId id="1270" r:id="rId16"/>
    <p:sldId id="1310" r:id="rId17"/>
    <p:sldId id="1315" r:id="rId18"/>
    <p:sldId id="1297" r:id="rId19"/>
    <p:sldId id="1314" r:id="rId20"/>
    <p:sldId id="929" r:id="rId21"/>
    <p:sldId id="1401" r:id="rId22"/>
    <p:sldId id="1402" r:id="rId23"/>
    <p:sldId id="1298" r:id="rId24"/>
    <p:sldId id="1405" r:id="rId25"/>
    <p:sldId id="992" r:id="rId26"/>
    <p:sldId id="1000" r:id="rId27"/>
    <p:sldId id="989" r:id="rId28"/>
    <p:sldId id="1305" r:id="rId29"/>
    <p:sldId id="1403" r:id="rId30"/>
    <p:sldId id="1404" r:id="rId31"/>
    <p:sldId id="894" r:id="rId32"/>
    <p:sldId id="1267" r:id="rId33"/>
    <p:sldId id="1263" r:id="rId34"/>
    <p:sldId id="1268" r:id="rId35"/>
    <p:sldId id="1001" r:id="rId36"/>
    <p:sldId id="1406" r:id="rId37"/>
    <p:sldId id="987" r:id="rId38"/>
    <p:sldId id="979" r:id="rId39"/>
    <p:sldId id="1269" r:id="rId40"/>
    <p:sldId id="1355" r:id="rId41"/>
    <p:sldId id="1407" r:id="rId42"/>
    <p:sldId id="988" r:id="rId43"/>
    <p:sldId id="1262" r:id="rId44"/>
    <p:sldId id="1765" r:id="rId45"/>
    <p:sldId id="1380" r:id="rId46"/>
    <p:sldId id="1766" r:id="rId47"/>
    <p:sldId id="1767" r:id="rId48"/>
    <p:sldId id="930" r:id="rId49"/>
    <p:sldId id="1780" r:id="rId50"/>
    <p:sldId id="1743" r:id="rId51"/>
    <p:sldId id="1768" r:id="rId52"/>
    <p:sldId id="1750" r:id="rId53"/>
    <p:sldId id="1358" r:id="rId54"/>
    <p:sldId id="1396" r:id="rId55"/>
    <p:sldId id="1758" r:id="rId56"/>
    <p:sldId id="1781" r:id="rId57"/>
    <p:sldId id="1349" r:id="rId58"/>
    <p:sldId id="1759" r:id="rId59"/>
    <p:sldId id="1394" r:id="rId60"/>
    <p:sldId id="1350" r:id="rId61"/>
    <p:sldId id="1778" r:id="rId62"/>
    <p:sldId id="1774" r:id="rId63"/>
    <p:sldId id="1772" r:id="rId64"/>
    <p:sldId id="1409" r:id="rId65"/>
    <p:sldId id="1773" r:id="rId66"/>
    <p:sldId id="1373" r:id="rId67"/>
    <p:sldId id="1426" r:id="rId68"/>
    <p:sldId id="1301" r:id="rId69"/>
    <p:sldId id="1264" r:id="rId70"/>
    <p:sldId id="1265" r:id="rId71"/>
    <p:sldId id="1266" r:id="rId72"/>
    <p:sldId id="1272" r:id="rId73"/>
    <p:sldId id="1271" r:id="rId74"/>
    <p:sldId id="1782" r:id="rId75"/>
    <p:sldId id="1241" r:id="rId76"/>
    <p:sldId id="866" r:id="rId77"/>
    <p:sldId id="260" r:id="rId78"/>
    <p:sldId id="1319" r:id="rId79"/>
    <p:sldId id="1318" r:id="rId80"/>
    <p:sldId id="1420" r:id="rId81"/>
    <p:sldId id="916" r:id="rId82"/>
    <p:sldId id="919" r:id="rId83"/>
  </p:sldIdLst>
  <p:sldSz cx="9144000" cy="5143500" type="screen16x9"/>
  <p:notesSz cx="6858000" cy="9144000"/>
  <p:defaultTextStyle>
    <a:defPPr>
      <a:defRPr lang="en-US"/>
    </a:defPPr>
    <a:lvl1pPr algn="l" rtl="0" fontAlgn="base">
      <a:spcBef>
        <a:spcPct val="0"/>
      </a:spcBef>
      <a:spcAft>
        <a:spcPct val="0"/>
      </a:spcAft>
      <a:defRPr sz="4400" kern="1200">
        <a:solidFill>
          <a:schemeClr val="bg1"/>
        </a:solidFill>
        <a:latin typeface="Arial" charset="0"/>
        <a:ea typeface="MS Pゴシック" charset="0"/>
        <a:cs typeface="MS Pゴシック" charset="0"/>
      </a:defRPr>
    </a:lvl1pPr>
    <a:lvl2pPr marL="457200" algn="l" rtl="0" fontAlgn="base">
      <a:spcBef>
        <a:spcPct val="0"/>
      </a:spcBef>
      <a:spcAft>
        <a:spcPct val="0"/>
      </a:spcAft>
      <a:defRPr sz="4400" kern="1200">
        <a:solidFill>
          <a:schemeClr val="bg1"/>
        </a:solidFill>
        <a:latin typeface="Arial" charset="0"/>
        <a:ea typeface="MS Pゴシック" charset="0"/>
        <a:cs typeface="MS Pゴシック" charset="0"/>
      </a:defRPr>
    </a:lvl2pPr>
    <a:lvl3pPr marL="914400" algn="l" rtl="0" fontAlgn="base">
      <a:spcBef>
        <a:spcPct val="0"/>
      </a:spcBef>
      <a:spcAft>
        <a:spcPct val="0"/>
      </a:spcAft>
      <a:defRPr sz="4400" kern="1200">
        <a:solidFill>
          <a:schemeClr val="bg1"/>
        </a:solidFill>
        <a:latin typeface="Arial" charset="0"/>
        <a:ea typeface="MS Pゴシック" charset="0"/>
        <a:cs typeface="MS Pゴシック" charset="0"/>
      </a:defRPr>
    </a:lvl3pPr>
    <a:lvl4pPr marL="1371600" algn="l" rtl="0" fontAlgn="base">
      <a:spcBef>
        <a:spcPct val="0"/>
      </a:spcBef>
      <a:spcAft>
        <a:spcPct val="0"/>
      </a:spcAft>
      <a:defRPr sz="4400" kern="1200">
        <a:solidFill>
          <a:schemeClr val="bg1"/>
        </a:solidFill>
        <a:latin typeface="Arial" charset="0"/>
        <a:ea typeface="MS Pゴシック" charset="0"/>
        <a:cs typeface="MS Pゴシック" charset="0"/>
      </a:defRPr>
    </a:lvl4pPr>
    <a:lvl5pPr marL="1828800" algn="l" rtl="0" fontAlgn="base">
      <a:spcBef>
        <a:spcPct val="0"/>
      </a:spcBef>
      <a:spcAft>
        <a:spcPct val="0"/>
      </a:spcAft>
      <a:defRPr sz="4400" kern="1200">
        <a:solidFill>
          <a:schemeClr val="bg1"/>
        </a:solidFill>
        <a:latin typeface="Arial" charset="0"/>
        <a:ea typeface="MS Pゴシック" charset="0"/>
        <a:cs typeface="MS Pゴシック" charset="0"/>
      </a:defRPr>
    </a:lvl5pPr>
    <a:lvl6pPr marL="2286000" algn="l" defTabSz="457200" rtl="0" eaLnBrk="1" latinLnBrk="0" hangingPunct="1">
      <a:defRPr sz="4400" kern="1200">
        <a:solidFill>
          <a:schemeClr val="bg1"/>
        </a:solidFill>
        <a:latin typeface="Arial" charset="0"/>
        <a:ea typeface="MS Pゴシック" charset="0"/>
        <a:cs typeface="MS Pゴシック" charset="0"/>
      </a:defRPr>
    </a:lvl6pPr>
    <a:lvl7pPr marL="2743200" algn="l" defTabSz="457200" rtl="0" eaLnBrk="1" latinLnBrk="0" hangingPunct="1">
      <a:defRPr sz="4400" kern="1200">
        <a:solidFill>
          <a:schemeClr val="bg1"/>
        </a:solidFill>
        <a:latin typeface="Arial" charset="0"/>
        <a:ea typeface="MS Pゴシック" charset="0"/>
        <a:cs typeface="MS Pゴシック" charset="0"/>
      </a:defRPr>
    </a:lvl7pPr>
    <a:lvl8pPr marL="3200400" algn="l" defTabSz="457200" rtl="0" eaLnBrk="1" latinLnBrk="0" hangingPunct="1">
      <a:defRPr sz="4400" kern="1200">
        <a:solidFill>
          <a:schemeClr val="bg1"/>
        </a:solidFill>
        <a:latin typeface="Arial" charset="0"/>
        <a:ea typeface="MS Pゴシック" charset="0"/>
        <a:cs typeface="MS Pゴシック" charset="0"/>
      </a:defRPr>
    </a:lvl8pPr>
    <a:lvl9pPr marL="3657600" algn="l" defTabSz="457200" rtl="0" eaLnBrk="1" latinLnBrk="0" hangingPunct="1">
      <a:defRPr sz="4400" kern="1200">
        <a:solidFill>
          <a:schemeClr val="bg1"/>
        </a:solidFill>
        <a:latin typeface="Arial" charset="0"/>
        <a:ea typeface="MS Pゴシック" charset="0"/>
        <a:cs typeface="MS Pゴシック" charset="0"/>
      </a:defRPr>
    </a:lvl9pPr>
  </p:defaultTextStyle>
  <p:extLst>
    <p:ext uri="{521415D9-36F7-43E2-AB2F-B90AF26B5E84}">
      <p14:sectionLst xmlns:p14="http://schemas.microsoft.com/office/powerpoint/2010/main">
        <p14:section name="Default Section" id="{0033CBFD-FD2E-4ABA-A224-B53ECD003B15}">
          <p14:sldIdLst>
            <p14:sldId id="864"/>
            <p14:sldId id="918"/>
            <p14:sldId id="1739"/>
            <p14:sldId id="1353"/>
            <p14:sldId id="1760"/>
            <p14:sldId id="1761"/>
            <p14:sldId id="1296"/>
            <p14:sldId id="957"/>
            <p14:sldId id="1312"/>
            <p14:sldId id="1304"/>
            <p14:sldId id="964"/>
            <p14:sldId id="1303"/>
            <p14:sldId id="1270"/>
            <p14:sldId id="1310"/>
            <p14:sldId id="1315"/>
          </p14:sldIdLst>
        </p14:section>
        <p14:section name="CO2 absorbs IR" id="{33C6004D-6C55-4B9D-B429-FC148BAD5941}">
          <p14:sldIdLst>
            <p14:sldId id="1297"/>
            <p14:sldId id="1314"/>
          </p14:sldIdLst>
        </p14:section>
        <p14:section name="Heat Demos" id="{44CD7590-9BA3-49D8-B5E9-F12D03388300}">
          <p14:sldIdLst>
            <p14:sldId id="929"/>
            <p14:sldId id="1401"/>
            <p14:sldId id="1402"/>
            <p14:sldId id="1298"/>
            <p14:sldId id="1405"/>
            <p14:sldId id="992"/>
          </p14:sldIdLst>
        </p14:section>
        <p14:section name="Heat Capacity" id="{BF7733FC-1E29-4144-B15D-073808A3A1DF}">
          <p14:sldIdLst>
            <p14:sldId id="1000"/>
            <p14:sldId id="989"/>
            <p14:sldId id="1305"/>
          </p14:sldIdLst>
        </p14:section>
        <p14:section name="Sea Level Rise" id="{A6B39852-1DF6-43C0-A355-FFBD2159244E}">
          <p14:sldIdLst>
            <p14:sldId id="1403"/>
            <p14:sldId id="1404"/>
            <p14:sldId id="894"/>
            <p14:sldId id="1267"/>
            <p14:sldId id="1263"/>
            <p14:sldId id="1268"/>
            <p14:sldId id="1001"/>
            <p14:sldId id="1406"/>
            <p14:sldId id="987"/>
            <p14:sldId id="979"/>
            <p14:sldId id="1269"/>
            <p14:sldId id="1355"/>
            <p14:sldId id="1407"/>
            <p14:sldId id="988"/>
            <p14:sldId id="1262"/>
          </p14:sldIdLst>
        </p14:section>
        <p14:section name="Effects of Climate Change" id="{3606E127-6E08-492F-9707-EE409B43AFD2}">
          <p14:sldIdLst>
            <p14:sldId id="1765"/>
            <p14:sldId id="1380"/>
            <p14:sldId id="1766"/>
            <p14:sldId id="1767"/>
          </p14:sldIdLst>
        </p14:section>
        <p14:section name="Modelling" id="{B038F941-A429-45B2-B1F5-6E984E3567A1}">
          <p14:sldIdLst>
            <p14:sldId id="930"/>
            <p14:sldId id="1780"/>
            <p14:sldId id="1743"/>
          </p14:sldIdLst>
        </p14:section>
        <p14:section name="Actions" id="{96FCEFB1-1074-452C-AFF6-600D142187F5}">
          <p14:sldIdLst>
            <p14:sldId id="1768"/>
            <p14:sldId id="1750"/>
            <p14:sldId id="1358"/>
            <p14:sldId id="1396"/>
            <p14:sldId id="1758"/>
            <p14:sldId id="1781"/>
            <p14:sldId id="1349"/>
            <p14:sldId id="1759"/>
            <p14:sldId id="1394"/>
            <p14:sldId id="1350"/>
            <p14:sldId id="1778"/>
            <p14:sldId id="1774"/>
            <p14:sldId id="1772"/>
            <p14:sldId id="1409"/>
            <p14:sldId id="1773"/>
            <p14:sldId id="1373"/>
            <p14:sldId id="1426"/>
            <p14:sldId id="1301"/>
          </p14:sldIdLst>
        </p14:section>
        <p14:section name="Other Lessons" id="{5B46DFFB-D30F-4455-9F4B-E29DF5D2992B}">
          <p14:sldIdLst>
            <p14:sldId id="1264"/>
            <p14:sldId id="1265"/>
            <p14:sldId id="1266"/>
            <p14:sldId id="1272"/>
            <p14:sldId id="1271"/>
            <p14:sldId id="1782"/>
            <p14:sldId id="1241"/>
          </p14:sldIdLst>
        </p14:section>
        <p14:section name="Who is Perimeter?" id="{0AF7DF7C-6F43-476D-9AC5-5DE1D20D6626}">
          <p14:sldIdLst>
            <p14:sldId id="866"/>
            <p14:sldId id="260"/>
            <p14:sldId id="1319"/>
            <p14:sldId id="1318"/>
            <p14:sldId id="1420"/>
            <p14:sldId id="916"/>
            <p14:sldId id="919"/>
          </p14:sldIdLst>
        </p14:section>
        <p14:section name="wrap up" id="{FA0A96AD-2E15-4605-BAC9-03F6DBFC859B}">
          <p14:sldIdLst/>
        </p14:section>
      </p14:sectionLst>
    </p:ext>
    <p:ext uri="{EFAFB233-063F-42B5-8137-9DF3F51BA10A}">
      <p15:sldGuideLst xmlns:p15="http://schemas.microsoft.com/office/powerpoint/2012/main">
        <p15:guide id="1" orient="horz" pos="576">
          <p15:clr>
            <a:srgbClr val="A4A3A4"/>
          </p15:clr>
        </p15:guide>
        <p15:guide id="2" pos="4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hael Duschenes" initials="MD" lastIdx="1" clrIdx="0"/>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8F25"/>
    <a:srgbClr val="B56F4D"/>
    <a:srgbClr val="030F15"/>
    <a:srgbClr val="0E426D"/>
    <a:srgbClr val="45C2FD"/>
    <a:srgbClr val="31A2FA"/>
    <a:srgbClr val="32A3FD"/>
    <a:srgbClr val="3BB4FD"/>
    <a:srgbClr val="F58345"/>
    <a:srgbClr val="F1AC32"/>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85333" autoAdjust="0"/>
  </p:normalViewPr>
  <p:slideViewPr>
    <p:cSldViewPr>
      <p:cViewPr varScale="1">
        <p:scale>
          <a:sx n="143" d="100"/>
          <a:sy n="143" d="100"/>
        </p:scale>
        <p:origin x="720" y="108"/>
      </p:cViewPr>
      <p:guideLst>
        <p:guide orient="horz" pos="576"/>
        <p:guide pos="4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6" d="100"/>
          <a:sy n="66" d="100"/>
        </p:scale>
        <p:origin x="3134" y="48"/>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3.xml"/><Relationship Id="rId21" Type="http://schemas.openxmlformats.org/officeDocument/2006/relationships/slide" Target="slides/slide18.xml"/><Relationship Id="rId42" Type="http://schemas.openxmlformats.org/officeDocument/2006/relationships/slide" Target="slides/slide39.xml"/><Relationship Id="rId47" Type="http://schemas.openxmlformats.org/officeDocument/2006/relationships/slide" Target="slides/slide44.xml"/><Relationship Id="rId63" Type="http://schemas.openxmlformats.org/officeDocument/2006/relationships/slide" Target="slides/slide60.xml"/><Relationship Id="rId68" Type="http://schemas.openxmlformats.org/officeDocument/2006/relationships/slide" Target="slides/slide65.xml"/><Relationship Id="rId84" Type="http://schemas.openxmlformats.org/officeDocument/2006/relationships/notesMaster" Target="notesMasters/notesMaster1.xml"/><Relationship Id="rId89" Type="http://schemas.openxmlformats.org/officeDocument/2006/relationships/theme" Target="theme/theme1.xml"/><Relationship Id="rId16" Type="http://schemas.openxmlformats.org/officeDocument/2006/relationships/slide" Target="slides/slide13.xml"/><Relationship Id="rId11" Type="http://schemas.openxmlformats.org/officeDocument/2006/relationships/slide" Target="slides/slide8.xml"/><Relationship Id="rId32" Type="http://schemas.openxmlformats.org/officeDocument/2006/relationships/slide" Target="slides/slide29.xml"/><Relationship Id="rId37" Type="http://schemas.openxmlformats.org/officeDocument/2006/relationships/slide" Target="slides/slide34.xml"/><Relationship Id="rId53" Type="http://schemas.openxmlformats.org/officeDocument/2006/relationships/slide" Target="slides/slide50.xml"/><Relationship Id="rId58" Type="http://schemas.openxmlformats.org/officeDocument/2006/relationships/slide" Target="slides/slide55.xml"/><Relationship Id="rId74" Type="http://schemas.openxmlformats.org/officeDocument/2006/relationships/slide" Target="slides/slide71.xml"/><Relationship Id="rId79" Type="http://schemas.openxmlformats.org/officeDocument/2006/relationships/slide" Target="slides/slide76.xml"/><Relationship Id="rId5" Type="http://schemas.openxmlformats.org/officeDocument/2006/relationships/slide" Target="slides/slide2.xml"/><Relationship Id="rId90" Type="http://schemas.openxmlformats.org/officeDocument/2006/relationships/tableStyles" Target="tableStyles.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slide" Target="slides/slide66.xml"/><Relationship Id="rId77" Type="http://schemas.openxmlformats.org/officeDocument/2006/relationships/slide" Target="slides/slide74.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slide" Target="slides/slide69.xml"/><Relationship Id="rId80" Type="http://schemas.openxmlformats.org/officeDocument/2006/relationships/slide" Target="slides/slide77.xml"/><Relationship Id="rId85" Type="http://schemas.openxmlformats.org/officeDocument/2006/relationships/handoutMaster" Target="handoutMasters/handoutMaster1.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slide" Target="slides/slide64.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slide" Target="slides/slide67.xml"/><Relationship Id="rId75" Type="http://schemas.openxmlformats.org/officeDocument/2006/relationships/slide" Target="slides/slide72.xml"/><Relationship Id="rId83" Type="http://schemas.openxmlformats.org/officeDocument/2006/relationships/slide" Target="slides/slide80.xml"/><Relationship Id="rId88"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slide" Target="slides/slide70.xml"/><Relationship Id="rId78" Type="http://schemas.openxmlformats.org/officeDocument/2006/relationships/slide" Target="slides/slide75.xml"/><Relationship Id="rId81" Type="http://schemas.openxmlformats.org/officeDocument/2006/relationships/slide" Target="slides/slide78.xml"/><Relationship Id="rId86" Type="http://schemas.openxmlformats.org/officeDocument/2006/relationships/commentAuthors" Target="commentAuthors.xml"/><Relationship Id="rId4" Type="http://schemas.openxmlformats.org/officeDocument/2006/relationships/slide" Target="slides/slide1.xml"/><Relationship Id="rId9" Type="http://schemas.openxmlformats.org/officeDocument/2006/relationships/slide" Target="slides/slide6.xml"/><Relationship Id="rId13" Type="http://schemas.openxmlformats.org/officeDocument/2006/relationships/slide" Target="slides/slide10.xml"/><Relationship Id="rId18" Type="http://schemas.openxmlformats.org/officeDocument/2006/relationships/slide" Target="slides/slide15.xml"/><Relationship Id="rId39" Type="http://schemas.openxmlformats.org/officeDocument/2006/relationships/slide" Target="slides/slide36.xml"/><Relationship Id="rId34" Type="http://schemas.openxmlformats.org/officeDocument/2006/relationships/slide" Target="slides/slide31.xml"/><Relationship Id="rId50" Type="http://schemas.openxmlformats.org/officeDocument/2006/relationships/slide" Target="slides/slide47.xml"/><Relationship Id="rId55" Type="http://schemas.openxmlformats.org/officeDocument/2006/relationships/slide" Target="slides/slide52.xml"/><Relationship Id="rId76" Type="http://schemas.openxmlformats.org/officeDocument/2006/relationships/slide" Target="slides/slide73.xml"/><Relationship Id="rId7" Type="http://schemas.openxmlformats.org/officeDocument/2006/relationships/slide" Target="slides/slide4.xml"/><Relationship Id="rId71" Type="http://schemas.openxmlformats.org/officeDocument/2006/relationships/slide" Target="slides/slide68.xml"/><Relationship Id="rId2" Type="http://schemas.openxmlformats.org/officeDocument/2006/relationships/slideMaster" Target="slideMasters/slideMaster2.xml"/><Relationship Id="rId29" Type="http://schemas.openxmlformats.org/officeDocument/2006/relationships/slide" Target="slides/slide26.xml"/><Relationship Id="rId24" Type="http://schemas.openxmlformats.org/officeDocument/2006/relationships/slide" Target="slides/slide21.xml"/><Relationship Id="rId40" Type="http://schemas.openxmlformats.org/officeDocument/2006/relationships/slide" Target="slides/slide37.xml"/><Relationship Id="rId45" Type="http://schemas.openxmlformats.org/officeDocument/2006/relationships/slide" Target="slides/slide42.xml"/><Relationship Id="rId66" Type="http://schemas.openxmlformats.org/officeDocument/2006/relationships/slide" Target="slides/slide63.xml"/><Relationship Id="rId87" Type="http://schemas.openxmlformats.org/officeDocument/2006/relationships/presProps" Target="presProps.xml"/><Relationship Id="rId61" Type="http://schemas.openxmlformats.org/officeDocument/2006/relationships/slide" Target="slides/slide58.xml"/><Relationship Id="rId82" Type="http://schemas.openxmlformats.org/officeDocument/2006/relationships/slide" Target="slides/slide79.xml"/><Relationship Id="rId19" Type="http://schemas.openxmlformats.org/officeDocument/2006/relationships/slide" Target="slides/slide16.xml"/></Relationships>
</file>

<file path=ppt/diagrams/colors1.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12D20BD-5F30-44C3-A19C-5BEDCB57FC77}" type="doc">
      <dgm:prSet loTypeId="urn:microsoft.com/office/officeart/2005/8/layout/default" loCatId="list" qsTypeId="urn:microsoft.com/office/officeart/2005/8/quickstyle/3d2" qsCatId="3D" csTypeId="urn:microsoft.com/office/officeart/2005/8/colors/accent1_3" csCatId="accent1" phldr="1"/>
      <dgm:spPr/>
      <dgm:t>
        <a:bodyPr/>
        <a:lstStyle/>
        <a:p>
          <a:endParaRPr lang="en-CA"/>
        </a:p>
      </dgm:t>
    </dgm:pt>
    <dgm:pt modelId="{63E089B3-D391-4E1E-9EA3-0C3733944D63}">
      <dgm:prSet phldrT="[Text]"/>
      <dgm:spPr/>
      <dgm:t>
        <a:bodyPr/>
        <a:lstStyle/>
        <a:p>
          <a:r>
            <a:rPr lang="en-CA" dirty="0"/>
            <a:t>TRANSPORT</a:t>
          </a:r>
        </a:p>
      </dgm:t>
    </dgm:pt>
    <dgm:pt modelId="{F9412EF5-8324-4246-ADFF-3F7CBDCABECF}" type="parTrans" cxnId="{251CE14E-C1FD-4E16-921A-F71A318A336C}">
      <dgm:prSet/>
      <dgm:spPr/>
      <dgm:t>
        <a:bodyPr/>
        <a:lstStyle/>
        <a:p>
          <a:endParaRPr lang="en-CA"/>
        </a:p>
      </dgm:t>
    </dgm:pt>
    <dgm:pt modelId="{71B17ECE-DAC6-4CAA-92FE-5646EF963423}" type="sibTrans" cxnId="{251CE14E-C1FD-4E16-921A-F71A318A336C}">
      <dgm:prSet/>
      <dgm:spPr/>
      <dgm:t>
        <a:bodyPr/>
        <a:lstStyle/>
        <a:p>
          <a:endParaRPr lang="en-CA"/>
        </a:p>
      </dgm:t>
    </dgm:pt>
    <dgm:pt modelId="{FAB9B285-1B0B-43C5-A2F0-691D936443BD}">
      <dgm:prSet phldrT="[Text]"/>
      <dgm:spPr/>
      <dgm:t>
        <a:bodyPr/>
        <a:lstStyle/>
        <a:p>
          <a:r>
            <a:rPr lang="en-CA" dirty="0"/>
            <a:t>SHOPPING</a:t>
          </a:r>
        </a:p>
      </dgm:t>
    </dgm:pt>
    <dgm:pt modelId="{1B295088-58B6-40E1-A6D0-805BF716E3C7}" type="parTrans" cxnId="{D51F070D-C133-461D-88B0-21492DB0179D}">
      <dgm:prSet/>
      <dgm:spPr/>
      <dgm:t>
        <a:bodyPr/>
        <a:lstStyle/>
        <a:p>
          <a:endParaRPr lang="en-CA"/>
        </a:p>
      </dgm:t>
    </dgm:pt>
    <dgm:pt modelId="{976A583C-3697-476B-AA5F-8F88E3F10C07}" type="sibTrans" cxnId="{D51F070D-C133-461D-88B0-21492DB0179D}">
      <dgm:prSet/>
      <dgm:spPr/>
      <dgm:t>
        <a:bodyPr/>
        <a:lstStyle/>
        <a:p>
          <a:endParaRPr lang="en-CA"/>
        </a:p>
      </dgm:t>
    </dgm:pt>
    <dgm:pt modelId="{7EA8FC3B-2A30-4E78-962A-76AB4BEB1A44}">
      <dgm:prSet phldrT="[Text]"/>
      <dgm:spPr/>
      <dgm:t>
        <a:bodyPr/>
        <a:lstStyle/>
        <a:p>
          <a:r>
            <a:rPr lang="en-CA" dirty="0"/>
            <a:t>INFLUENCE</a:t>
          </a:r>
        </a:p>
      </dgm:t>
    </dgm:pt>
    <dgm:pt modelId="{6964873C-33B7-4809-8FAD-34338846E814}" type="parTrans" cxnId="{7994B18C-C219-4D84-8B4F-83E024B1AB24}">
      <dgm:prSet/>
      <dgm:spPr/>
      <dgm:t>
        <a:bodyPr/>
        <a:lstStyle/>
        <a:p>
          <a:endParaRPr lang="en-CA"/>
        </a:p>
      </dgm:t>
    </dgm:pt>
    <dgm:pt modelId="{A443E56E-C6DD-4554-BC3D-169652AC464A}" type="sibTrans" cxnId="{7994B18C-C219-4D84-8B4F-83E024B1AB24}">
      <dgm:prSet/>
      <dgm:spPr/>
      <dgm:t>
        <a:bodyPr/>
        <a:lstStyle/>
        <a:p>
          <a:endParaRPr lang="en-CA"/>
        </a:p>
      </dgm:t>
    </dgm:pt>
    <dgm:pt modelId="{AC19FAA5-4FB7-462E-B5DF-BB466B673DA0}">
      <dgm:prSet phldrT="[Text]"/>
      <dgm:spPr/>
      <dgm:t>
        <a:bodyPr/>
        <a:lstStyle/>
        <a:p>
          <a:r>
            <a:rPr lang="en-CA" dirty="0"/>
            <a:t>FOOD</a:t>
          </a:r>
        </a:p>
      </dgm:t>
    </dgm:pt>
    <dgm:pt modelId="{D4E1BF51-78B6-4891-B484-58501472979E}" type="parTrans" cxnId="{DA28235D-14B8-49B8-8074-5A323FA78C4F}">
      <dgm:prSet/>
      <dgm:spPr/>
      <dgm:t>
        <a:bodyPr/>
        <a:lstStyle/>
        <a:p>
          <a:endParaRPr lang="en-CA"/>
        </a:p>
      </dgm:t>
    </dgm:pt>
    <dgm:pt modelId="{804F8F5F-D235-452E-AB35-109E327EF976}" type="sibTrans" cxnId="{DA28235D-14B8-49B8-8074-5A323FA78C4F}">
      <dgm:prSet/>
      <dgm:spPr/>
      <dgm:t>
        <a:bodyPr/>
        <a:lstStyle/>
        <a:p>
          <a:endParaRPr lang="en-CA"/>
        </a:p>
      </dgm:t>
    </dgm:pt>
    <dgm:pt modelId="{0F4D3B84-27F9-41B7-A879-3BECBAE0CAF2}">
      <dgm:prSet phldrT="[Text]"/>
      <dgm:spPr/>
      <dgm:t>
        <a:bodyPr/>
        <a:lstStyle/>
        <a:p>
          <a:r>
            <a:rPr lang="en-CA" dirty="0"/>
            <a:t>CITIZENSHIP</a:t>
          </a:r>
        </a:p>
      </dgm:t>
    </dgm:pt>
    <dgm:pt modelId="{8C9EB53B-A84F-40AD-89BC-D5DDF2874D68}" type="parTrans" cxnId="{15F437CE-C9EF-4D24-BDD8-4B12CB7E8540}">
      <dgm:prSet/>
      <dgm:spPr/>
      <dgm:t>
        <a:bodyPr/>
        <a:lstStyle/>
        <a:p>
          <a:endParaRPr lang="en-CA"/>
        </a:p>
      </dgm:t>
    </dgm:pt>
    <dgm:pt modelId="{42B452CB-F799-4641-BBA5-BE9C494B0FAB}" type="sibTrans" cxnId="{15F437CE-C9EF-4D24-BDD8-4B12CB7E8540}">
      <dgm:prSet/>
      <dgm:spPr/>
      <dgm:t>
        <a:bodyPr/>
        <a:lstStyle/>
        <a:p>
          <a:endParaRPr lang="en-CA"/>
        </a:p>
      </dgm:t>
    </dgm:pt>
    <dgm:pt modelId="{ED6CB6F9-3705-4A64-A6F1-6110F531C925}">
      <dgm:prSet phldrT="[Text]"/>
      <dgm:spPr/>
      <dgm:t>
        <a:bodyPr/>
        <a:lstStyle/>
        <a:p>
          <a:r>
            <a:rPr lang="en-CA" dirty="0"/>
            <a:t>ENERGY IN THE HOME</a:t>
          </a:r>
        </a:p>
      </dgm:t>
    </dgm:pt>
    <dgm:pt modelId="{CF6A3CF5-2009-46CE-B680-043EF83F83E4}" type="parTrans" cxnId="{D0B2B4F6-B203-4AE9-B29F-59D2654DE4A4}">
      <dgm:prSet/>
      <dgm:spPr/>
      <dgm:t>
        <a:bodyPr/>
        <a:lstStyle/>
        <a:p>
          <a:endParaRPr lang="en-CA"/>
        </a:p>
      </dgm:t>
    </dgm:pt>
    <dgm:pt modelId="{01B4B27A-F654-49C0-8AA2-8F4ECD764FD5}" type="sibTrans" cxnId="{D0B2B4F6-B203-4AE9-B29F-59D2654DE4A4}">
      <dgm:prSet/>
      <dgm:spPr/>
      <dgm:t>
        <a:bodyPr/>
        <a:lstStyle/>
        <a:p>
          <a:endParaRPr lang="en-CA"/>
        </a:p>
      </dgm:t>
    </dgm:pt>
    <dgm:pt modelId="{89416EA2-2149-4C68-BE28-CE0DCF98B819}" type="pres">
      <dgm:prSet presAssocID="{912D20BD-5F30-44C3-A19C-5BEDCB57FC77}" presName="diagram" presStyleCnt="0">
        <dgm:presLayoutVars>
          <dgm:dir/>
          <dgm:resizeHandles val="exact"/>
        </dgm:presLayoutVars>
      </dgm:prSet>
      <dgm:spPr/>
    </dgm:pt>
    <dgm:pt modelId="{690EBF52-D04C-4D5B-9D25-C9DAA7071971}" type="pres">
      <dgm:prSet presAssocID="{63E089B3-D391-4E1E-9EA3-0C3733944D63}" presName="node" presStyleLbl="node1" presStyleIdx="0" presStyleCnt="6">
        <dgm:presLayoutVars>
          <dgm:bulletEnabled val="1"/>
        </dgm:presLayoutVars>
      </dgm:prSet>
      <dgm:spPr/>
    </dgm:pt>
    <dgm:pt modelId="{27CAD9AD-DBC3-4473-A5E5-28B900197AF0}" type="pres">
      <dgm:prSet presAssocID="{71B17ECE-DAC6-4CAA-92FE-5646EF963423}" presName="sibTrans" presStyleCnt="0"/>
      <dgm:spPr/>
    </dgm:pt>
    <dgm:pt modelId="{9569AA3F-4AE1-4736-AFB9-4003677C977A}" type="pres">
      <dgm:prSet presAssocID="{FAB9B285-1B0B-43C5-A2F0-691D936443BD}" presName="node" presStyleLbl="node1" presStyleIdx="1" presStyleCnt="6">
        <dgm:presLayoutVars>
          <dgm:bulletEnabled val="1"/>
        </dgm:presLayoutVars>
      </dgm:prSet>
      <dgm:spPr/>
    </dgm:pt>
    <dgm:pt modelId="{7B7777AF-3F7C-46C4-A268-3D2B8073B4B3}" type="pres">
      <dgm:prSet presAssocID="{976A583C-3697-476B-AA5F-8F88E3F10C07}" presName="sibTrans" presStyleCnt="0"/>
      <dgm:spPr/>
    </dgm:pt>
    <dgm:pt modelId="{A74CC303-4F97-422D-8664-789A80FB20E1}" type="pres">
      <dgm:prSet presAssocID="{7EA8FC3B-2A30-4E78-962A-76AB4BEB1A44}" presName="node" presStyleLbl="node1" presStyleIdx="2" presStyleCnt="6">
        <dgm:presLayoutVars>
          <dgm:bulletEnabled val="1"/>
        </dgm:presLayoutVars>
      </dgm:prSet>
      <dgm:spPr/>
    </dgm:pt>
    <dgm:pt modelId="{32CE7E66-8D84-417F-9EC4-13B25A3848F8}" type="pres">
      <dgm:prSet presAssocID="{A443E56E-C6DD-4554-BC3D-169652AC464A}" presName="sibTrans" presStyleCnt="0"/>
      <dgm:spPr/>
    </dgm:pt>
    <dgm:pt modelId="{90322165-5A49-401F-AB86-1448AC37D2A5}" type="pres">
      <dgm:prSet presAssocID="{AC19FAA5-4FB7-462E-B5DF-BB466B673DA0}" presName="node" presStyleLbl="node1" presStyleIdx="3" presStyleCnt="6">
        <dgm:presLayoutVars>
          <dgm:bulletEnabled val="1"/>
        </dgm:presLayoutVars>
      </dgm:prSet>
      <dgm:spPr/>
    </dgm:pt>
    <dgm:pt modelId="{7FA04C65-7F8A-417B-9446-A7AA54837450}" type="pres">
      <dgm:prSet presAssocID="{804F8F5F-D235-452E-AB35-109E327EF976}" presName="sibTrans" presStyleCnt="0"/>
      <dgm:spPr/>
    </dgm:pt>
    <dgm:pt modelId="{0E24C133-EFC7-4977-BEF9-58D2A27269D5}" type="pres">
      <dgm:prSet presAssocID="{0F4D3B84-27F9-41B7-A879-3BECBAE0CAF2}" presName="node" presStyleLbl="node1" presStyleIdx="4" presStyleCnt="6">
        <dgm:presLayoutVars>
          <dgm:bulletEnabled val="1"/>
        </dgm:presLayoutVars>
      </dgm:prSet>
      <dgm:spPr/>
    </dgm:pt>
    <dgm:pt modelId="{34EBFDD9-F475-4C71-A273-91103F384675}" type="pres">
      <dgm:prSet presAssocID="{42B452CB-F799-4641-BBA5-BE9C494B0FAB}" presName="sibTrans" presStyleCnt="0"/>
      <dgm:spPr/>
    </dgm:pt>
    <dgm:pt modelId="{D764A093-2062-424A-8F8D-7950465608A9}" type="pres">
      <dgm:prSet presAssocID="{ED6CB6F9-3705-4A64-A6F1-6110F531C925}" presName="node" presStyleLbl="node1" presStyleIdx="5" presStyleCnt="6">
        <dgm:presLayoutVars>
          <dgm:bulletEnabled val="1"/>
        </dgm:presLayoutVars>
      </dgm:prSet>
      <dgm:spPr/>
    </dgm:pt>
  </dgm:ptLst>
  <dgm:cxnLst>
    <dgm:cxn modelId="{D51F070D-C133-461D-88B0-21492DB0179D}" srcId="{912D20BD-5F30-44C3-A19C-5BEDCB57FC77}" destId="{FAB9B285-1B0B-43C5-A2F0-691D936443BD}" srcOrd="1" destOrd="0" parTransId="{1B295088-58B6-40E1-A6D0-805BF716E3C7}" sibTransId="{976A583C-3697-476B-AA5F-8F88E3F10C07}"/>
    <dgm:cxn modelId="{AE03B92F-DF40-4208-9027-D80A20173961}" type="presOf" srcId="{0F4D3B84-27F9-41B7-A879-3BECBAE0CAF2}" destId="{0E24C133-EFC7-4977-BEF9-58D2A27269D5}" srcOrd="0" destOrd="0" presId="urn:microsoft.com/office/officeart/2005/8/layout/default"/>
    <dgm:cxn modelId="{DA28235D-14B8-49B8-8074-5A323FA78C4F}" srcId="{912D20BD-5F30-44C3-A19C-5BEDCB57FC77}" destId="{AC19FAA5-4FB7-462E-B5DF-BB466B673DA0}" srcOrd="3" destOrd="0" parTransId="{D4E1BF51-78B6-4891-B484-58501472979E}" sibTransId="{804F8F5F-D235-452E-AB35-109E327EF976}"/>
    <dgm:cxn modelId="{251CE14E-C1FD-4E16-921A-F71A318A336C}" srcId="{912D20BD-5F30-44C3-A19C-5BEDCB57FC77}" destId="{63E089B3-D391-4E1E-9EA3-0C3733944D63}" srcOrd="0" destOrd="0" parTransId="{F9412EF5-8324-4246-ADFF-3F7CBDCABECF}" sibTransId="{71B17ECE-DAC6-4CAA-92FE-5646EF963423}"/>
    <dgm:cxn modelId="{97252459-B0B7-4FC7-85BF-DA4925AF78FF}" type="presOf" srcId="{AC19FAA5-4FB7-462E-B5DF-BB466B673DA0}" destId="{90322165-5A49-401F-AB86-1448AC37D2A5}" srcOrd="0" destOrd="0" presId="urn:microsoft.com/office/officeart/2005/8/layout/default"/>
    <dgm:cxn modelId="{7994B18C-C219-4D84-8B4F-83E024B1AB24}" srcId="{912D20BD-5F30-44C3-A19C-5BEDCB57FC77}" destId="{7EA8FC3B-2A30-4E78-962A-76AB4BEB1A44}" srcOrd="2" destOrd="0" parTransId="{6964873C-33B7-4809-8FAD-34338846E814}" sibTransId="{A443E56E-C6DD-4554-BC3D-169652AC464A}"/>
    <dgm:cxn modelId="{4FB1618F-BFE1-4E19-8A0D-CFE06BF82BBF}" type="presOf" srcId="{63E089B3-D391-4E1E-9EA3-0C3733944D63}" destId="{690EBF52-D04C-4D5B-9D25-C9DAA7071971}" srcOrd="0" destOrd="0" presId="urn:microsoft.com/office/officeart/2005/8/layout/default"/>
    <dgm:cxn modelId="{D8BA2EAC-514D-45B6-AD81-CDD39C2CAEE2}" type="presOf" srcId="{FAB9B285-1B0B-43C5-A2F0-691D936443BD}" destId="{9569AA3F-4AE1-4736-AFB9-4003677C977A}" srcOrd="0" destOrd="0" presId="urn:microsoft.com/office/officeart/2005/8/layout/default"/>
    <dgm:cxn modelId="{4FC83DB0-AA07-4BE8-B2B8-3710A0159CE2}" type="presOf" srcId="{ED6CB6F9-3705-4A64-A6F1-6110F531C925}" destId="{D764A093-2062-424A-8F8D-7950465608A9}" srcOrd="0" destOrd="0" presId="urn:microsoft.com/office/officeart/2005/8/layout/default"/>
    <dgm:cxn modelId="{E2D5B5B7-4B6C-4A4F-8D56-DFBC2002C3E6}" type="presOf" srcId="{7EA8FC3B-2A30-4E78-962A-76AB4BEB1A44}" destId="{A74CC303-4F97-422D-8664-789A80FB20E1}" srcOrd="0" destOrd="0" presId="urn:microsoft.com/office/officeart/2005/8/layout/default"/>
    <dgm:cxn modelId="{6FCE50BF-4211-4BFD-8C32-40E3CBDD618A}" type="presOf" srcId="{912D20BD-5F30-44C3-A19C-5BEDCB57FC77}" destId="{89416EA2-2149-4C68-BE28-CE0DCF98B819}" srcOrd="0" destOrd="0" presId="urn:microsoft.com/office/officeart/2005/8/layout/default"/>
    <dgm:cxn modelId="{15F437CE-C9EF-4D24-BDD8-4B12CB7E8540}" srcId="{912D20BD-5F30-44C3-A19C-5BEDCB57FC77}" destId="{0F4D3B84-27F9-41B7-A879-3BECBAE0CAF2}" srcOrd="4" destOrd="0" parTransId="{8C9EB53B-A84F-40AD-89BC-D5DDF2874D68}" sibTransId="{42B452CB-F799-4641-BBA5-BE9C494B0FAB}"/>
    <dgm:cxn modelId="{D0B2B4F6-B203-4AE9-B29F-59D2654DE4A4}" srcId="{912D20BD-5F30-44C3-A19C-5BEDCB57FC77}" destId="{ED6CB6F9-3705-4A64-A6F1-6110F531C925}" srcOrd="5" destOrd="0" parTransId="{CF6A3CF5-2009-46CE-B680-043EF83F83E4}" sibTransId="{01B4B27A-F654-49C0-8AA2-8F4ECD764FD5}"/>
    <dgm:cxn modelId="{6FEDB434-EAB4-431C-9447-6B7FC88AAC47}" type="presParOf" srcId="{89416EA2-2149-4C68-BE28-CE0DCF98B819}" destId="{690EBF52-D04C-4D5B-9D25-C9DAA7071971}" srcOrd="0" destOrd="0" presId="urn:microsoft.com/office/officeart/2005/8/layout/default"/>
    <dgm:cxn modelId="{1EDB4B29-80ED-4116-94E1-77EE2523CF43}" type="presParOf" srcId="{89416EA2-2149-4C68-BE28-CE0DCF98B819}" destId="{27CAD9AD-DBC3-4473-A5E5-28B900197AF0}" srcOrd="1" destOrd="0" presId="urn:microsoft.com/office/officeart/2005/8/layout/default"/>
    <dgm:cxn modelId="{38E5B731-C985-4838-9182-7F0623E93522}" type="presParOf" srcId="{89416EA2-2149-4C68-BE28-CE0DCF98B819}" destId="{9569AA3F-4AE1-4736-AFB9-4003677C977A}" srcOrd="2" destOrd="0" presId="urn:microsoft.com/office/officeart/2005/8/layout/default"/>
    <dgm:cxn modelId="{76897ED4-9230-47D0-85F8-B2D36688E9DA}" type="presParOf" srcId="{89416EA2-2149-4C68-BE28-CE0DCF98B819}" destId="{7B7777AF-3F7C-46C4-A268-3D2B8073B4B3}" srcOrd="3" destOrd="0" presId="urn:microsoft.com/office/officeart/2005/8/layout/default"/>
    <dgm:cxn modelId="{50F59169-A7A2-481E-9D28-9572040E20DE}" type="presParOf" srcId="{89416EA2-2149-4C68-BE28-CE0DCF98B819}" destId="{A74CC303-4F97-422D-8664-789A80FB20E1}" srcOrd="4" destOrd="0" presId="urn:microsoft.com/office/officeart/2005/8/layout/default"/>
    <dgm:cxn modelId="{4D2B497A-6A23-4521-918C-8880F6D522C5}" type="presParOf" srcId="{89416EA2-2149-4C68-BE28-CE0DCF98B819}" destId="{32CE7E66-8D84-417F-9EC4-13B25A3848F8}" srcOrd="5" destOrd="0" presId="urn:microsoft.com/office/officeart/2005/8/layout/default"/>
    <dgm:cxn modelId="{4D30BB98-C97C-41B9-BD78-1CEF5BE00658}" type="presParOf" srcId="{89416EA2-2149-4C68-BE28-CE0DCF98B819}" destId="{90322165-5A49-401F-AB86-1448AC37D2A5}" srcOrd="6" destOrd="0" presId="urn:microsoft.com/office/officeart/2005/8/layout/default"/>
    <dgm:cxn modelId="{28C46F9B-1C60-426B-99C1-C2A7F9D2F19E}" type="presParOf" srcId="{89416EA2-2149-4C68-BE28-CE0DCF98B819}" destId="{7FA04C65-7F8A-417B-9446-A7AA54837450}" srcOrd="7" destOrd="0" presId="urn:microsoft.com/office/officeart/2005/8/layout/default"/>
    <dgm:cxn modelId="{14B5D4BA-25FD-4C3C-993B-05BAE8FBCA6C}" type="presParOf" srcId="{89416EA2-2149-4C68-BE28-CE0DCF98B819}" destId="{0E24C133-EFC7-4977-BEF9-58D2A27269D5}" srcOrd="8" destOrd="0" presId="urn:microsoft.com/office/officeart/2005/8/layout/default"/>
    <dgm:cxn modelId="{95D8835B-6429-464D-BAAF-4977B577CCF7}" type="presParOf" srcId="{89416EA2-2149-4C68-BE28-CE0DCF98B819}" destId="{34EBFDD9-F475-4C71-A273-91103F384675}" srcOrd="9" destOrd="0" presId="urn:microsoft.com/office/officeart/2005/8/layout/default"/>
    <dgm:cxn modelId="{72A25B18-221E-4211-A94F-D6A95A9B3F8D}" type="presParOf" srcId="{89416EA2-2149-4C68-BE28-CE0DCF98B819}" destId="{D764A093-2062-424A-8F8D-7950465608A9}" srcOrd="10"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0EBF52-D04C-4D5B-9D25-C9DAA7071971}">
      <dsp:nvSpPr>
        <dsp:cNvPr id="0" name=""/>
        <dsp:cNvSpPr/>
      </dsp:nvSpPr>
      <dsp:spPr>
        <a:xfrm>
          <a:off x="916483" y="1984"/>
          <a:ext cx="2030015" cy="1218009"/>
        </a:xfrm>
        <a:prstGeom prst="rect">
          <a:avLst/>
        </a:prstGeom>
        <a:gradFill rotWithShape="0">
          <a:gsLst>
            <a:gs pos="0">
              <a:schemeClr val="accent1">
                <a:shade val="80000"/>
                <a:hueOff val="0"/>
                <a:satOff val="0"/>
                <a:lumOff val="0"/>
                <a:alphaOff val="0"/>
                <a:shade val="51000"/>
                <a:satMod val="130000"/>
              </a:schemeClr>
            </a:gs>
            <a:gs pos="80000">
              <a:schemeClr val="accent1">
                <a:shade val="80000"/>
                <a:hueOff val="0"/>
                <a:satOff val="0"/>
                <a:lumOff val="0"/>
                <a:alphaOff val="0"/>
                <a:shade val="93000"/>
                <a:satMod val="130000"/>
              </a:schemeClr>
            </a:gs>
            <a:gs pos="100000">
              <a:schemeClr val="accent1">
                <a:shade val="8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CA" sz="2300" kern="1200" dirty="0"/>
            <a:t>TRANSPORT</a:t>
          </a:r>
        </a:p>
      </dsp:txBody>
      <dsp:txXfrm>
        <a:off x="916483" y="1984"/>
        <a:ext cx="2030015" cy="1218009"/>
      </dsp:txXfrm>
    </dsp:sp>
    <dsp:sp modelId="{9569AA3F-4AE1-4736-AFB9-4003677C977A}">
      <dsp:nvSpPr>
        <dsp:cNvPr id="0" name=""/>
        <dsp:cNvSpPr/>
      </dsp:nvSpPr>
      <dsp:spPr>
        <a:xfrm>
          <a:off x="3149500" y="1984"/>
          <a:ext cx="2030015" cy="1218009"/>
        </a:xfrm>
        <a:prstGeom prst="rect">
          <a:avLst/>
        </a:prstGeom>
        <a:gradFill rotWithShape="0">
          <a:gsLst>
            <a:gs pos="0">
              <a:schemeClr val="accent1">
                <a:shade val="80000"/>
                <a:hueOff val="25022"/>
                <a:satOff val="6790"/>
                <a:lumOff val="3021"/>
                <a:alphaOff val="0"/>
                <a:shade val="51000"/>
                <a:satMod val="130000"/>
              </a:schemeClr>
            </a:gs>
            <a:gs pos="80000">
              <a:schemeClr val="accent1">
                <a:shade val="80000"/>
                <a:hueOff val="25022"/>
                <a:satOff val="6790"/>
                <a:lumOff val="3021"/>
                <a:alphaOff val="0"/>
                <a:shade val="93000"/>
                <a:satMod val="130000"/>
              </a:schemeClr>
            </a:gs>
            <a:gs pos="100000">
              <a:schemeClr val="accent1">
                <a:shade val="80000"/>
                <a:hueOff val="25022"/>
                <a:satOff val="6790"/>
                <a:lumOff val="3021"/>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CA" sz="2300" kern="1200" dirty="0"/>
            <a:t>SHOPPING</a:t>
          </a:r>
        </a:p>
      </dsp:txBody>
      <dsp:txXfrm>
        <a:off x="3149500" y="1984"/>
        <a:ext cx="2030015" cy="1218009"/>
      </dsp:txXfrm>
    </dsp:sp>
    <dsp:sp modelId="{A74CC303-4F97-422D-8664-789A80FB20E1}">
      <dsp:nvSpPr>
        <dsp:cNvPr id="0" name=""/>
        <dsp:cNvSpPr/>
      </dsp:nvSpPr>
      <dsp:spPr>
        <a:xfrm>
          <a:off x="916483" y="1422995"/>
          <a:ext cx="2030015" cy="1218009"/>
        </a:xfrm>
        <a:prstGeom prst="rect">
          <a:avLst/>
        </a:prstGeom>
        <a:gradFill rotWithShape="0">
          <a:gsLst>
            <a:gs pos="0">
              <a:schemeClr val="accent1">
                <a:shade val="80000"/>
                <a:hueOff val="50044"/>
                <a:satOff val="13580"/>
                <a:lumOff val="6042"/>
                <a:alphaOff val="0"/>
                <a:shade val="51000"/>
                <a:satMod val="130000"/>
              </a:schemeClr>
            </a:gs>
            <a:gs pos="80000">
              <a:schemeClr val="accent1">
                <a:shade val="80000"/>
                <a:hueOff val="50044"/>
                <a:satOff val="13580"/>
                <a:lumOff val="6042"/>
                <a:alphaOff val="0"/>
                <a:shade val="93000"/>
                <a:satMod val="130000"/>
              </a:schemeClr>
            </a:gs>
            <a:gs pos="100000">
              <a:schemeClr val="accent1">
                <a:shade val="80000"/>
                <a:hueOff val="50044"/>
                <a:satOff val="13580"/>
                <a:lumOff val="6042"/>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CA" sz="2300" kern="1200" dirty="0"/>
            <a:t>INFLUENCE</a:t>
          </a:r>
        </a:p>
      </dsp:txBody>
      <dsp:txXfrm>
        <a:off x="916483" y="1422995"/>
        <a:ext cx="2030015" cy="1218009"/>
      </dsp:txXfrm>
    </dsp:sp>
    <dsp:sp modelId="{90322165-5A49-401F-AB86-1448AC37D2A5}">
      <dsp:nvSpPr>
        <dsp:cNvPr id="0" name=""/>
        <dsp:cNvSpPr/>
      </dsp:nvSpPr>
      <dsp:spPr>
        <a:xfrm>
          <a:off x="3149500" y="1422995"/>
          <a:ext cx="2030015" cy="1218009"/>
        </a:xfrm>
        <a:prstGeom prst="rect">
          <a:avLst/>
        </a:prstGeom>
        <a:gradFill rotWithShape="0">
          <a:gsLst>
            <a:gs pos="0">
              <a:schemeClr val="accent1">
                <a:shade val="80000"/>
                <a:hueOff val="75066"/>
                <a:satOff val="20369"/>
                <a:lumOff val="9064"/>
                <a:alphaOff val="0"/>
                <a:shade val="51000"/>
                <a:satMod val="130000"/>
              </a:schemeClr>
            </a:gs>
            <a:gs pos="80000">
              <a:schemeClr val="accent1">
                <a:shade val="80000"/>
                <a:hueOff val="75066"/>
                <a:satOff val="20369"/>
                <a:lumOff val="9064"/>
                <a:alphaOff val="0"/>
                <a:shade val="93000"/>
                <a:satMod val="130000"/>
              </a:schemeClr>
            </a:gs>
            <a:gs pos="100000">
              <a:schemeClr val="accent1">
                <a:shade val="80000"/>
                <a:hueOff val="75066"/>
                <a:satOff val="20369"/>
                <a:lumOff val="9064"/>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CA" sz="2300" kern="1200" dirty="0"/>
            <a:t>FOOD</a:t>
          </a:r>
        </a:p>
      </dsp:txBody>
      <dsp:txXfrm>
        <a:off x="3149500" y="1422995"/>
        <a:ext cx="2030015" cy="1218009"/>
      </dsp:txXfrm>
    </dsp:sp>
    <dsp:sp modelId="{0E24C133-EFC7-4977-BEF9-58D2A27269D5}">
      <dsp:nvSpPr>
        <dsp:cNvPr id="0" name=""/>
        <dsp:cNvSpPr/>
      </dsp:nvSpPr>
      <dsp:spPr>
        <a:xfrm>
          <a:off x="916483" y="2844006"/>
          <a:ext cx="2030015" cy="1218009"/>
        </a:xfrm>
        <a:prstGeom prst="rect">
          <a:avLst/>
        </a:prstGeom>
        <a:gradFill rotWithShape="0">
          <a:gsLst>
            <a:gs pos="0">
              <a:schemeClr val="accent1">
                <a:shade val="80000"/>
                <a:hueOff val="100088"/>
                <a:satOff val="27159"/>
                <a:lumOff val="12085"/>
                <a:alphaOff val="0"/>
                <a:shade val="51000"/>
                <a:satMod val="130000"/>
              </a:schemeClr>
            </a:gs>
            <a:gs pos="80000">
              <a:schemeClr val="accent1">
                <a:shade val="80000"/>
                <a:hueOff val="100088"/>
                <a:satOff val="27159"/>
                <a:lumOff val="12085"/>
                <a:alphaOff val="0"/>
                <a:shade val="93000"/>
                <a:satMod val="130000"/>
              </a:schemeClr>
            </a:gs>
            <a:gs pos="100000">
              <a:schemeClr val="accent1">
                <a:shade val="80000"/>
                <a:hueOff val="100088"/>
                <a:satOff val="27159"/>
                <a:lumOff val="1208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CA" sz="2300" kern="1200" dirty="0"/>
            <a:t>CITIZENSHIP</a:t>
          </a:r>
        </a:p>
      </dsp:txBody>
      <dsp:txXfrm>
        <a:off x="916483" y="2844006"/>
        <a:ext cx="2030015" cy="1218009"/>
      </dsp:txXfrm>
    </dsp:sp>
    <dsp:sp modelId="{D764A093-2062-424A-8F8D-7950465608A9}">
      <dsp:nvSpPr>
        <dsp:cNvPr id="0" name=""/>
        <dsp:cNvSpPr/>
      </dsp:nvSpPr>
      <dsp:spPr>
        <a:xfrm>
          <a:off x="3149500" y="2844006"/>
          <a:ext cx="2030015" cy="1218009"/>
        </a:xfrm>
        <a:prstGeom prst="rect">
          <a:avLst/>
        </a:prstGeom>
        <a:gradFill rotWithShape="0">
          <a:gsLst>
            <a:gs pos="0">
              <a:schemeClr val="accent1">
                <a:shade val="80000"/>
                <a:hueOff val="125110"/>
                <a:satOff val="33949"/>
                <a:lumOff val="15106"/>
                <a:alphaOff val="0"/>
                <a:shade val="51000"/>
                <a:satMod val="130000"/>
              </a:schemeClr>
            </a:gs>
            <a:gs pos="80000">
              <a:schemeClr val="accent1">
                <a:shade val="80000"/>
                <a:hueOff val="125110"/>
                <a:satOff val="33949"/>
                <a:lumOff val="15106"/>
                <a:alphaOff val="0"/>
                <a:shade val="93000"/>
                <a:satMod val="130000"/>
              </a:schemeClr>
            </a:gs>
            <a:gs pos="100000">
              <a:schemeClr val="accent1">
                <a:shade val="80000"/>
                <a:hueOff val="125110"/>
                <a:satOff val="33949"/>
                <a:lumOff val="1510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CA" sz="2300" kern="1200" dirty="0"/>
            <a:t>ENERGY IN THE HOME</a:t>
          </a:r>
        </a:p>
      </dsp:txBody>
      <dsp:txXfrm>
        <a:off x="3149500" y="2844006"/>
        <a:ext cx="2030015" cy="1218009"/>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27" tIns="45714" rIns="91427" bIns="45714" numCol="1" anchor="t" anchorCtr="0" compatLnSpc="1">
            <a:prstTxWarp prst="textNoShape">
              <a:avLst/>
            </a:prstTxWarp>
          </a:bodyPr>
          <a:lstStyle>
            <a:lvl1pPr>
              <a:defRPr sz="1200">
                <a:solidFill>
                  <a:schemeClr val="tx1"/>
                </a:solidFill>
                <a:latin typeface="Arial" charset="0"/>
                <a:ea typeface="+mn-ea"/>
                <a:cs typeface="+mn-cs"/>
              </a:defRPr>
            </a:lvl1pPr>
          </a:lstStyle>
          <a:p>
            <a:pPr>
              <a:defRPr/>
            </a:pPr>
            <a:endParaRPr lang="en-US" dirty="0"/>
          </a:p>
        </p:txBody>
      </p:sp>
      <p:sp>
        <p:nvSpPr>
          <p:cNvPr id="36867" name="Rectangle 3"/>
          <p:cNvSpPr>
            <a:spLocks noGrp="1" noChangeArrowheads="1"/>
          </p:cNvSpPr>
          <p:nvPr>
            <p:ph type="dt" sz="quarter" idx="1"/>
          </p:nvPr>
        </p:nvSpPr>
        <p:spPr bwMode="auto">
          <a:xfrm>
            <a:off x="3884614" y="0"/>
            <a:ext cx="2971800" cy="457200"/>
          </a:xfrm>
          <a:prstGeom prst="rect">
            <a:avLst/>
          </a:prstGeom>
          <a:noFill/>
          <a:ln w="9525">
            <a:noFill/>
            <a:miter lim="800000"/>
            <a:headEnd/>
            <a:tailEnd/>
          </a:ln>
          <a:effectLst/>
        </p:spPr>
        <p:txBody>
          <a:bodyPr vert="horz" wrap="square" lIns="91427" tIns="45714" rIns="91427" bIns="45714" numCol="1" anchor="t" anchorCtr="0" compatLnSpc="1">
            <a:prstTxWarp prst="textNoShape">
              <a:avLst/>
            </a:prstTxWarp>
          </a:bodyPr>
          <a:lstStyle>
            <a:lvl1pPr algn="r">
              <a:defRPr sz="1200">
                <a:solidFill>
                  <a:schemeClr val="tx1"/>
                </a:solidFill>
                <a:latin typeface="Arial" charset="0"/>
                <a:ea typeface="+mn-ea"/>
                <a:cs typeface="+mn-cs"/>
              </a:defRPr>
            </a:lvl1pPr>
          </a:lstStyle>
          <a:p>
            <a:pPr>
              <a:defRPr/>
            </a:pPr>
            <a:endParaRPr lang="en-US" dirty="0"/>
          </a:p>
        </p:txBody>
      </p:sp>
      <p:sp>
        <p:nvSpPr>
          <p:cNvPr id="36868"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27" tIns="45714" rIns="91427" bIns="45714" numCol="1" anchor="b" anchorCtr="0" compatLnSpc="1">
            <a:prstTxWarp prst="textNoShape">
              <a:avLst/>
            </a:prstTxWarp>
          </a:bodyPr>
          <a:lstStyle>
            <a:lvl1pPr>
              <a:defRPr sz="1200">
                <a:solidFill>
                  <a:schemeClr val="tx1"/>
                </a:solidFill>
                <a:latin typeface="Arial" charset="0"/>
                <a:ea typeface="+mn-ea"/>
                <a:cs typeface="+mn-cs"/>
              </a:defRPr>
            </a:lvl1pPr>
          </a:lstStyle>
          <a:p>
            <a:pPr>
              <a:defRPr/>
            </a:pPr>
            <a:endParaRPr lang="en-US" dirty="0"/>
          </a:p>
        </p:txBody>
      </p:sp>
      <p:sp>
        <p:nvSpPr>
          <p:cNvPr id="36869" name="Rectangle 5"/>
          <p:cNvSpPr>
            <a:spLocks noGrp="1" noChangeArrowheads="1"/>
          </p:cNvSpPr>
          <p:nvPr>
            <p:ph type="sldNum" sz="quarter" idx="3"/>
          </p:nvPr>
        </p:nvSpPr>
        <p:spPr bwMode="auto">
          <a:xfrm>
            <a:off x="3884614" y="8685213"/>
            <a:ext cx="2971800" cy="457200"/>
          </a:xfrm>
          <a:prstGeom prst="rect">
            <a:avLst/>
          </a:prstGeom>
          <a:noFill/>
          <a:ln w="9525">
            <a:noFill/>
            <a:miter lim="800000"/>
            <a:headEnd/>
            <a:tailEnd/>
          </a:ln>
          <a:effectLst/>
        </p:spPr>
        <p:txBody>
          <a:bodyPr vert="horz" wrap="square" lIns="91427" tIns="45714" rIns="91427" bIns="45714" numCol="1" anchor="b" anchorCtr="0" compatLnSpc="1">
            <a:prstTxWarp prst="textNoShape">
              <a:avLst/>
            </a:prstTxWarp>
          </a:bodyPr>
          <a:lstStyle>
            <a:lvl1pPr algn="r">
              <a:defRPr sz="1200">
                <a:solidFill>
                  <a:schemeClr val="tx1"/>
                </a:solidFill>
              </a:defRPr>
            </a:lvl1pPr>
          </a:lstStyle>
          <a:p>
            <a:fld id="{BF04A745-CA2F-9446-8CF4-A6A8960481A7}" type="slidenum">
              <a:rPr lang="en-US"/>
              <a:pPr/>
              <a:t>‹#›</a:t>
            </a:fld>
            <a:endParaRPr lang="en-US" dirty="0"/>
          </a:p>
        </p:txBody>
      </p:sp>
    </p:spTree>
    <p:extLst>
      <p:ext uri="{BB962C8B-B14F-4D97-AF65-F5344CB8AC3E}">
        <p14:creationId xmlns:p14="http://schemas.microsoft.com/office/powerpoint/2010/main" val="2627500569"/>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49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27" tIns="45714" rIns="91427" bIns="45714" numCol="1" anchor="t" anchorCtr="0" compatLnSpc="1">
            <a:prstTxWarp prst="textNoShape">
              <a:avLst/>
            </a:prstTxWarp>
          </a:bodyPr>
          <a:lstStyle>
            <a:lvl1pPr>
              <a:defRPr sz="1200">
                <a:solidFill>
                  <a:schemeClr val="tx1"/>
                </a:solidFill>
                <a:latin typeface="Arial" charset="0"/>
                <a:ea typeface="+mn-ea"/>
                <a:cs typeface="+mn-cs"/>
              </a:defRPr>
            </a:lvl1pPr>
          </a:lstStyle>
          <a:p>
            <a:pPr>
              <a:defRPr/>
            </a:pPr>
            <a:endParaRPr lang="en-US" dirty="0"/>
          </a:p>
        </p:txBody>
      </p:sp>
      <p:sp>
        <p:nvSpPr>
          <p:cNvPr id="84995" name="Rectangle 3"/>
          <p:cNvSpPr>
            <a:spLocks noGrp="1" noChangeArrowheads="1"/>
          </p:cNvSpPr>
          <p:nvPr>
            <p:ph type="dt" idx="1"/>
          </p:nvPr>
        </p:nvSpPr>
        <p:spPr bwMode="auto">
          <a:xfrm>
            <a:off x="3884614" y="0"/>
            <a:ext cx="2971800" cy="457200"/>
          </a:xfrm>
          <a:prstGeom prst="rect">
            <a:avLst/>
          </a:prstGeom>
          <a:noFill/>
          <a:ln w="9525">
            <a:noFill/>
            <a:miter lim="800000"/>
            <a:headEnd/>
            <a:tailEnd/>
          </a:ln>
          <a:effectLst/>
        </p:spPr>
        <p:txBody>
          <a:bodyPr vert="horz" wrap="square" lIns="91427" tIns="45714" rIns="91427" bIns="45714" numCol="1" anchor="t" anchorCtr="0" compatLnSpc="1">
            <a:prstTxWarp prst="textNoShape">
              <a:avLst/>
            </a:prstTxWarp>
          </a:bodyPr>
          <a:lstStyle>
            <a:lvl1pPr algn="r">
              <a:defRPr sz="1200">
                <a:solidFill>
                  <a:schemeClr val="tx1"/>
                </a:solidFill>
                <a:latin typeface="Arial" charset="0"/>
                <a:ea typeface="+mn-ea"/>
                <a:cs typeface="+mn-cs"/>
              </a:defRPr>
            </a:lvl1pPr>
          </a:lstStyle>
          <a:p>
            <a:pPr>
              <a:defRPr/>
            </a:pPr>
            <a:endParaRPr lang="en-US" dirty="0"/>
          </a:p>
        </p:txBody>
      </p:sp>
      <p:sp>
        <p:nvSpPr>
          <p:cNvPr id="70660" name="Rectangle 4"/>
          <p:cNvSpPr>
            <a:spLocks noGrp="1" noRot="1" noChangeAspect="1" noChangeArrowheads="1" noTextEdit="1"/>
          </p:cNvSpPr>
          <p:nvPr>
            <p:ph type="sldImg" idx="2"/>
          </p:nvPr>
        </p:nvSpPr>
        <p:spPr bwMode="auto">
          <a:xfrm>
            <a:off x="382588" y="687388"/>
            <a:ext cx="6092825" cy="342741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8499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27" tIns="45714" rIns="91427" bIns="45714"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8499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27" tIns="45714" rIns="91427" bIns="45714" numCol="1" anchor="b" anchorCtr="0" compatLnSpc="1">
            <a:prstTxWarp prst="textNoShape">
              <a:avLst/>
            </a:prstTxWarp>
          </a:bodyPr>
          <a:lstStyle>
            <a:lvl1pPr>
              <a:defRPr sz="1200">
                <a:solidFill>
                  <a:schemeClr val="tx1"/>
                </a:solidFill>
                <a:latin typeface="Arial" charset="0"/>
                <a:ea typeface="+mn-ea"/>
                <a:cs typeface="+mn-cs"/>
              </a:defRPr>
            </a:lvl1pPr>
          </a:lstStyle>
          <a:p>
            <a:pPr>
              <a:defRPr/>
            </a:pPr>
            <a:endParaRPr lang="en-US" dirty="0"/>
          </a:p>
        </p:txBody>
      </p:sp>
      <p:sp>
        <p:nvSpPr>
          <p:cNvPr id="84999" name="Rectangle 7"/>
          <p:cNvSpPr>
            <a:spLocks noGrp="1" noChangeArrowheads="1"/>
          </p:cNvSpPr>
          <p:nvPr>
            <p:ph type="sldNum" sz="quarter" idx="5"/>
          </p:nvPr>
        </p:nvSpPr>
        <p:spPr bwMode="auto">
          <a:xfrm>
            <a:off x="3884614" y="8685213"/>
            <a:ext cx="2971800" cy="457200"/>
          </a:xfrm>
          <a:prstGeom prst="rect">
            <a:avLst/>
          </a:prstGeom>
          <a:noFill/>
          <a:ln w="9525">
            <a:noFill/>
            <a:miter lim="800000"/>
            <a:headEnd/>
            <a:tailEnd/>
          </a:ln>
          <a:effectLst/>
        </p:spPr>
        <p:txBody>
          <a:bodyPr vert="horz" wrap="square" lIns="91427" tIns="45714" rIns="91427" bIns="45714" numCol="1" anchor="b" anchorCtr="0" compatLnSpc="1">
            <a:prstTxWarp prst="textNoShape">
              <a:avLst/>
            </a:prstTxWarp>
          </a:bodyPr>
          <a:lstStyle>
            <a:lvl1pPr algn="r">
              <a:defRPr sz="1200">
                <a:solidFill>
                  <a:schemeClr val="tx1"/>
                </a:solidFill>
              </a:defRPr>
            </a:lvl1pPr>
          </a:lstStyle>
          <a:p>
            <a:fld id="{C6266454-B220-D54C-9664-412C6F84C3D3}" type="slidenum">
              <a:rPr lang="en-US"/>
              <a:pPr/>
              <a:t>‹#›</a:t>
            </a:fld>
            <a:endParaRPr lang="en-US" dirty="0"/>
          </a:p>
        </p:txBody>
      </p:sp>
    </p:spTree>
    <p:extLst>
      <p:ext uri="{BB962C8B-B14F-4D97-AF65-F5344CB8AC3E}">
        <p14:creationId xmlns:p14="http://schemas.microsoft.com/office/powerpoint/2010/main" val="2465090395"/>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0"/>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www.cmar.csiro.au/" TargetMode="External"/><Relationship Id="rId2" Type="http://schemas.openxmlformats.org/officeDocument/2006/relationships/slide" Target="../slides/slide12.xml"/><Relationship Id="rId1" Type="http://schemas.openxmlformats.org/officeDocument/2006/relationships/notesMaster" Target="../notesMasters/notesMaster1.xml"/><Relationship Id="rId4" Type="http://schemas.openxmlformats.org/officeDocument/2006/relationships/hyperlink" Target="https://climate.nasa.gov/vital-signs/sea-level/" TargetMode="Externa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3" Type="http://schemas.openxmlformats.org/officeDocument/2006/relationships/hyperlink" Target="https://pdpwbj.clicks.mlsend.com/te/cl/eyJ2Ijoie1wiYVwiOjI0OTYxNyxcImxcIjo4ODk1MDAxNTUxNTQyODI2MSxcInJcIjo4ODk1MDA0MjUxNDE2Mjc2NX0iLCJzIjoiMmJkOWQ1M2ZlZjk5MjljMSJ9" TargetMode="External"/><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3" Type="http://schemas.openxmlformats.org/officeDocument/2006/relationships/hyperlink" Target="https://en.wikipedia.org/wiki/United_Nations_Human_Rights_Committee" TargetMode="External"/><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3" Type="http://schemas.openxmlformats.org/officeDocument/2006/relationships/hyperlink" Target="https://www.skepticalscience.com/" TargetMode="External"/><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showyourstripes.info/"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www.carbonbrief.org/mapped-how-every-part-of-the-world-has-warmed-and-could-continue-to-warm"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Rot="1" noChangeAspect="1" noChangeArrowheads="1" noTextEdit="1"/>
          </p:cNvSpPr>
          <p:nvPr>
            <p:ph type="sldImg"/>
          </p:nvPr>
        </p:nvSpPr>
        <p:spPr>
          <a:xfrm>
            <a:off x="382588" y="687388"/>
            <a:ext cx="6092825" cy="3427412"/>
          </a:xfrm>
          <a:ln/>
        </p:spPr>
      </p:sp>
      <p:sp>
        <p:nvSpPr>
          <p:cNvPr id="7168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p>
        </p:txBody>
      </p:sp>
    </p:spTree>
    <p:extLst>
      <p:ext uri="{BB962C8B-B14F-4D97-AF65-F5344CB8AC3E}">
        <p14:creationId xmlns:p14="http://schemas.microsoft.com/office/powerpoint/2010/main" val="29742403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b="0" i="0" kern="1200" dirty="0">
                <a:solidFill>
                  <a:schemeClr val="tx1"/>
                </a:solidFill>
                <a:effectLst/>
                <a:latin typeface="Arial" charset="0"/>
                <a:ea typeface="ＭＳ Ｐゴシック" charset="0"/>
                <a:cs typeface="+mn-cs"/>
              </a:rPr>
              <a:t>Data source: Coastal tide gauge records. </a:t>
            </a:r>
            <a:br>
              <a:rPr lang="en-CA" dirty="0"/>
            </a:br>
            <a:r>
              <a:rPr lang="en-CA" sz="1200" b="0" i="0" kern="1200" dirty="0">
                <a:solidFill>
                  <a:schemeClr val="tx1"/>
                </a:solidFill>
                <a:effectLst/>
                <a:latin typeface="Arial" charset="0"/>
                <a:ea typeface="ＭＳ Ｐゴシック" charset="0"/>
                <a:cs typeface="+mn-cs"/>
              </a:rPr>
              <a:t>Credit: </a:t>
            </a:r>
            <a:r>
              <a:rPr lang="en-CA" sz="1200" b="0" i="0" u="sng" kern="1200" dirty="0">
                <a:solidFill>
                  <a:schemeClr val="tx1"/>
                </a:solidFill>
                <a:effectLst/>
                <a:latin typeface="Arial" charset="0"/>
                <a:ea typeface="ＭＳ Ｐゴシック" charset="0"/>
                <a:cs typeface="+mn-cs"/>
                <a:hlinkClick r:id="rId3"/>
              </a:rPr>
              <a:t>CSIRO</a:t>
            </a:r>
            <a:endParaRPr lang="en-CA" sz="1200" b="0" i="0" u="sng" kern="1200" dirty="0">
              <a:solidFill>
                <a:schemeClr val="tx1"/>
              </a:solidFill>
              <a:effectLst/>
              <a:latin typeface="Arial" charset="0"/>
              <a:ea typeface="ＭＳ Ｐゴシック" charset="0"/>
              <a:cs typeface="+mn-cs"/>
            </a:endParaRPr>
          </a:p>
          <a:p>
            <a:endParaRPr lang="en-US" sz="1200" b="0" i="0" u="sng" kern="1200" dirty="0">
              <a:solidFill>
                <a:schemeClr val="tx1"/>
              </a:solidFill>
              <a:effectLst/>
              <a:latin typeface="Arial" charset="0"/>
              <a:ea typeface="ＭＳ Ｐゴシック" charset="0"/>
              <a:cs typeface="+mn-cs"/>
            </a:endParaRPr>
          </a:p>
          <a:p>
            <a:r>
              <a:rPr lang="en-CA" dirty="0">
                <a:hlinkClick r:id="rId4"/>
              </a:rPr>
              <a:t>https://climate.nasa.gov/vital-signs/sea-level/</a:t>
            </a:r>
            <a:endParaRPr lang="en-US" dirty="0"/>
          </a:p>
        </p:txBody>
      </p:sp>
    </p:spTree>
    <p:extLst>
      <p:ext uri="{BB962C8B-B14F-4D97-AF65-F5344CB8AC3E}">
        <p14:creationId xmlns:p14="http://schemas.microsoft.com/office/powerpoint/2010/main" val="15832212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Distribute the Satellite Altimetry card. Quick explanation for one way to measure sea levels is to bounce radar signals between satellites and sea surface</a:t>
            </a:r>
            <a:endParaRPr lang="en-CA" dirty="0"/>
          </a:p>
        </p:txBody>
      </p:sp>
    </p:spTree>
    <p:extLst>
      <p:ext uri="{BB962C8B-B14F-4D97-AF65-F5344CB8AC3E}">
        <p14:creationId xmlns:p14="http://schemas.microsoft.com/office/powerpoint/2010/main" val="36660956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Students might think that 20 cm is that big of a deal but…</a:t>
            </a:r>
          </a:p>
        </p:txBody>
      </p:sp>
    </p:spTree>
    <p:extLst>
      <p:ext uri="{BB962C8B-B14F-4D97-AF65-F5344CB8AC3E}">
        <p14:creationId xmlns:p14="http://schemas.microsoft.com/office/powerpoint/2010/main" val="4601859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Discuss with </a:t>
            </a:r>
            <a:r>
              <a:rPr lang="en-US" dirty="0" err="1"/>
              <a:t>neighbours</a:t>
            </a:r>
            <a:r>
              <a:rPr lang="en-US" dirty="0"/>
              <a:t> about reasons that you have heard for the rise in temperature</a:t>
            </a:r>
          </a:p>
        </p:txBody>
      </p:sp>
    </p:spTree>
    <p:extLst>
      <p:ext uri="{BB962C8B-B14F-4D97-AF65-F5344CB8AC3E}">
        <p14:creationId xmlns:p14="http://schemas.microsoft.com/office/powerpoint/2010/main" val="39983846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751362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a:t>Heat</a:t>
            </a:r>
          </a:p>
          <a:p>
            <a:r>
              <a:rPr lang="en-US" sz="1200" dirty="0"/>
              <a:t>Predict</a:t>
            </a:r>
          </a:p>
          <a:p>
            <a:r>
              <a:rPr lang="en-US" sz="1200" dirty="0"/>
              <a:t>Observe</a:t>
            </a:r>
          </a:p>
          <a:p>
            <a:r>
              <a:rPr lang="en-US" sz="1200" dirty="0"/>
              <a:t>Explain</a:t>
            </a:r>
          </a:p>
          <a:p>
            <a:r>
              <a:rPr lang="en-US" sz="1200" dirty="0"/>
              <a:t>Apply</a:t>
            </a:r>
          </a:p>
        </p:txBody>
      </p:sp>
    </p:spTree>
    <p:extLst>
      <p:ext uri="{BB962C8B-B14F-4D97-AF65-F5344CB8AC3E}">
        <p14:creationId xmlns:p14="http://schemas.microsoft.com/office/powerpoint/2010/main" val="9966037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What happens to the balloons?</a:t>
            </a:r>
          </a:p>
          <a:p>
            <a:r>
              <a:rPr lang="en-US" b="0" dirty="0"/>
              <a:t>How does this relate to the Earth?</a:t>
            </a:r>
          </a:p>
        </p:txBody>
      </p:sp>
    </p:spTree>
    <p:extLst>
      <p:ext uri="{BB962C8B-B14F-4D97-AF65-F5344CB8AC3E}">
        <p14:creationId xmlns:p14="http://schemas.microsoft.com/office/powerpoint/2010/main" val="40992187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What happens when water heats up?</a:t>
            </a:r>
          </a:p>
          <a:p>
            <a:r>
              <a:rPr lang="en-US" dirty="0"/>
              <a:t>How does this relate to the Earth?</a:t>
            </a:r>
          </a:p>
        </p:txBody>
      </p:sp>
    </p:spTree>
    <p:extLst>
      <p:ext uri="{BB962C8B-B14F-4D97-AF65-F5344CB8AC3E}">
        <p14:creationId xmlns:p14="http://schemas.microsoft.com/office/powerpoint/2010/main" val="426816110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What happens when ice heats up?</a:t>
            </a:r>
          </a:p>
          <a:p>
            <a:r>
              <a:rPr lang="en-US" dirty="0"/>
              <a:t>How does this relate to Earth?</a:t>
            </a:r>
          </a:p>
        </p:txBody>
      </p:sp>
    </p:spTree>
    <p:extLst>
      <p:ext uri="{BB962C8B-B14F-4D97-AF65-F5344CB8AC3E}">
        <p14:creationId xmlns:p14="http://schemas.microsoft.com/office/powerpoint/2010/main" val="142297042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The implications</a:t>
            </a:r>
          </a:p>
          <a:p>
            <a:r>
              <a:rPr lang="en-US" dirty="0"/>
              <a:t>How does this relate to the Earth?</a:t>
            </a:r>
          </a:p>
        </p:txBody>
      </p:sp>
    </p:spTree>
    <p:extLst>
      <p:ext uri="{BB962C8B-B14F-4D97-AF65-F5344CB8AC3E}">
        <p14:creationId xmlns:p14="http://schemas.microsoft.com/office/powerpoint/2010/main" val="10155609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73570252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72244523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70% of the Earth is covered by water</a:t>
            </a:r>
          </a:p>
        </p:txBody>
      </p:sp>
    </p:spTree>
    <p:extLst>
      <p:ext uri="{BB962C8B-B14F-4D97-AF65-F5344CB8AC3E}">
        <p14:creationId xmlns:p14="http://schemas.microsoft.com/office/powerpoint/2010/main" val="363072379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What happens when water heats up?</a:t>
            </a:r>
          </a:p>
          <a:p>
            <a:r>
              <a:rPr lang="en-US" dirty="0"/>
              <a:t>How does this relate to the Earth?</a:t>
            </a:r>
          </a:p>
        </p:txBody>
      </p:sp>
    </p:spTree>
    <p:extLst>
      <p:ext uri="{BB962C8B-B14F-4D97-AF65-F5344CB8AC3E}">
        <p14:creationId xmlns:p14="http://schemas.microsoft.com/office/powerpoint/2010/main" val="235369535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What happens when water heats up?</a:t>
            </a:r>
          </a:p>
          <a:p>
            <a:r>
              <a:rPr lang="en-US" dirty="0"/>
              <a:t>How does this relate to the Earth?</a:t>
            </a:r>
          </a:p>
        </p:txBody>
      </p:sp>
    </p:spTree>
    <p:extLst>
      <p:ext uri="{BB962C8B-B14F-4D97-AF65-F5344CB8AC3E}">
        <p14:creationId xmlns:p14="http://schemas.microsoft.com/office/powerpoint/2010/main" val="233940838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58855751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ARGO measures salinity and temperature at two different depths</a:t>
            </a:r>
          </a:p>
          <a:p>
            <a:endParaRPr lang="en-CA" dirty="0"/>
          </a:p>
        </p:txBody>
      </p:sp>
    </p:spTree>
    <p:extLst>
      <p:ext uri="{BB962C8B-B14F-4D97-AF65-F5344CB8AC3E}">
        <p14:creationId xmlns:p14="http://schemas.microsoft.com/office/powerpoint/2010/main" val="300756136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Almost 4000 probes spread around the globe</a:t>
            </a:r>
            <a:endParaRPr lang="en-CA" dirty="0"/>
          </a:p>
        </p:txBody>
      </p:sp>
    </p:spTree>
    <p:extLst>
      <p:ext uri="{BB962C8B-B14F-4D97-AF65-F5344CB8AC3E}">
        <p14:creationId xmlns:p14="http://schemas.microsoft.com/office/powerpoint/2010/main" val="421244093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What happens when ice heats up?</a:t>
            </a:r>
          </a:p>
          <a:p>
            <a:r>
              <a:rPr lang="en-US" dirty="0"/>
              <a:t>How does this relate to Earth?</a:t>
            </a:r>
          </a:p>
        </p:txBody>
      </p:sp>
    </p:spTree>
    <p:extLst>
      <p:ext uri="{BB962C8B-B14F-4D97-AF65-F5344CB8AC3E}">
        <p14:creationId xmlns:p14="http://schemas.microsoft.com/office/powerpoint/2010/main" val="416625915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Land ice vs Sea Ice</a:t>
            </a:r>
          </a:p>
        </p:txBody>
      </p:sp>
    </p:spTree>
    <p:extLst>
      <p:ext uri="{BB962C8B-B14F-4D97-AF65-F5344CB8AC3E}">
        <p14:creationId xmlns:p14="http://schemas.microsoft.com/office/powerpoint/2010/main" val="264781744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dirty="0">
                <a:latin typeface="Century Gothic" panose="020B0502020202020204" pitchFamily="34" charset="0"/>
              </a:rPr>
              <a:t>A melting ice berg does not cause a direct change in sea level</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dirty="0">
                <a:latin typeface="Century Gothic" panose="020B0502020202020204" pitchFamily="34" charset="0"/>
              </a:rPr>
              <a:t>A melting glacier adds water to the ocean and causes a direct change in sea level</a:t>
            </a:r>
          </a:p>
          <a:p>
            <a:endParaRPr lang="en-US" dirty="0"/>
          </a:p>
        </p:txBody>
      </p:sp>
    </p:spTree>
    <p:extLst>
      <p:ext uri="{BB962C8B-B14F-4D97-AF65-F5344CB8AC3E}">
        <p14:creationId xmlns:p14="http://schemas.microsoft.com/office/powerpoint/2010/main" val="26325986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20157184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Two satellites orbiting 220 km apart. Exact separation is measured using microwaves and GPS.</a:t>
            </a:r>
          </a:p>
          <a:p>
            <a:endParaRPr lang="en-US" dirty="0"/>
          </a:p>
          <a:p>
            <a:r>
              <a:rPr lang="en-US" dirty="0"/>
              <a:t>As lead satellite approaches more mass it accelerates slightly and moves away from trailing satellite.</a:t>
            </a:r>
          </a:p>
          <a:p>
            <a:endParaRPr lang="en-US" dirty="0"/>
          </a:p>
          <a:p>
            <a:r>
              <a:rPr lang="en-US" dirty="0"/>
              <a:t>GRACE can map out gravitational anomaly (and therefore mass) with great precision. </a:t>
            </a:r>
            <a:endParaRPr lang="en-CA" dirty="0"/>
          </a:p>
        </p:txBody>
      </p:sp>
    </p:spTree>
    <p:extLst>
      <p:ext uri="{BB962C8B-B14F-4D97-AF65-F5344CB8AC3E}">
        <p14:creationId xmlns:p14="http://schemas.microsoft.com/office/powerpoint/2010/main" val="180393320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4350">
              <a:defRPr/>
            </a:pPr>
            <a:r>
              <a:rPr lang="en-US" dirty="0">
                <a:latin typeface="Century Gothic" panose="020B0502020202020204" pitchFamily="34" charset="0"/>
              </a:rPr>
              <a:t>Distribute/inspect GRACE postcard</a:t>
            </a:r>
          </a:p>
          <a:p>
            <a:pPr defTabSz="914350">
              <a:defRPr/>
            </a:pPr>
            <a:endParaRPr lang="en-US" dirty="0">
              <a:latin typeface="Century Gothic" panose="020B0502020202020204" pitchFamily="34" charset="0"/>
            </a:endParaRPr>
          </a:p>
          <a:p>
            <a:pPr defTabSz="914350">
              <a:defRPr/>
            </a:pPr>
            <a:r>
              <a:rPr lang="en-US" dirty="0">
                <a:latin typeface="Century Gothic" panose="020B0502020202020204" pitchFamily="34" charset="0"/>
              </a:rPr>
              <a:t>Antarctica ice mass is decreasing at 150 </a:t>
            </a:r>
            <a:r>
              <a:rPr lang="en-US" dirty="0" err="1">
                <a:latin typeface="Century Gothic" panose="020B0502020202020204" pitchFamily="34" charset="0"/>
              </a:rPr>
              <a:t>Gigatonnes</a:t>
            </a:r>
            <a:r>
              <a:rPr lang="en-US" dirty="0">
                <a:latin typeface="Century Gothic" panose="020B0502020202020204" pitchFamily="34" charset="0"/>
              </a:rPr>
              <a:t> per year</a:t>
            </a:r>
          </a:p>
          <a:p>
            <a:pPr defTabSz="914350">
              <a:defRPr/>
            </a:pPr>
            <a:r>
              <a:rPr lang="en-US" dirty="0">
                <a:latin typeface="Century Gothic" panose="020B0502020202020204" pitchFamily="34" charset="0"/>
              </a:rPr>
              <a:t>Greenland ice mass is decreasing at 278 </a:t>
            </a:r>
            <a:r>
              <a:rPr lang="en-US" dirty="0" err="1">
                <a:latin typeface="Century Gothic" panose="020B0502020202020204" pitchFamily="34" charset="0"/>
              </a:rPr>
              <a:t>Gigatonnes</a:t>
            </a:r>
            <a:r>
              <a:rPr lang="en-US" dirty="0">
                <a:latin typeface="Century Gothic" panose="020B0502020202020204" pitchFamily="34" charset="0"/>
              </a:rPr>
              <a:t> per year</a:t>
            </a:r>
          </a:p>
          <a:p>
            <a:endParaRPr lang="en-US" dirty="0"/>
          </a:p>
          <a:p>
            <a:endParaRPr lang="en-US" dirty="0"/>
          </a:p>
          <a:p>
            <a:r>
              <a:rPr lang="en-US" dirty="0"/>
              <a:t>https://climate.nasa.gov/</a:t>
            </a:r>
          </a:p>
          <a:p>
            <a:endParaRPr lang="en-US" dirty="0"/>
          </a:p>
        </p:txBody>
      </p:sp>
    </p:spTree>
    <p:extLst>
      <p:ext uri="{BB962C8B-B14F-4D97-AF65-F5344CB8AC3E}">
        <p14:creationId xmlns:p14="http://schemas.microsoft.com/office/powerpoint/2010/main" val="141897257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we combine the sea level rise determined by ARGO (Thermal expansion) and GRACE (Added meltwater) we get the total observed sea level rise.</a:t>
            </a:r>
            <a:endParaRPr lang="en-CA" dirty="0"/>
          </a:p>
        </p:txBody>
      </p:sp>
    </p:spTree>
    <p:extLst>
      <p:ext uri="{BB962C8B-B14F-4D97-AF65-F5344CB8AC3E}">
        <p14:creationId xmlns:p14="http://schemas.microsoft.com/office/powerpoint/2010/main" val="282786213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The Effects of Climate Change</a:t>
            </a:r>
          </a:p>
          <a:p>
            <a:r>
              <a:rPr lang="en-US" dirty="0"/>
              <a:t>More extreme weather events</a:t>
            </a:r>
          </a:p>
          <a:p>
            <a:endParaRPr lang="en-US" dirty="0"/>
          </a:p>
          <a:p>
            <a:r>
              <a:rPr lang="en-US" dirty="0"/>
              <a:t>https://climate.nasa.gov/effects/</a:t>
            </a:r>
          </a:p>
        </p:txBody>
      </p:sp>
    </p:spTree>
    <p:extLst>
      <p:ext uri="{BB962C8B-B14F-4D97-AF65-F5344CB8AC3E}">
        <p14:creationId xmlns:p14="http://schemas.microsoft.com/office/powerpoint/2010/main" val="127988243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The Effects of Climate Change</a:t>
            </a:r>
          </a:p>
          <a:p>
            <a:r>
              <a:rPr lang="en-US" dirty="0"/>
              <a:t>More heat waves</a:t>
            </a:r>
          </a:p>
          <a:p>
            <a:endParaRPr lang="en-US" dirty="0"/>
          </a:p>
          <a:p>
            <a:r>
              <a:rPr lang="en-US" dirty="0"/>
              <a:t>A tropical night means temperatures do not fall below 20C overnight.</a:t>
            </a:r>
          </a:p>
          <a:p>
            <a:endParaRPr lang="en-US" dirty="0"/>
          </a:p>
          <a:p>
            <a:r>
              <a:rPr lang="en-US" dirty="0"/>
              <a:t>Almost 600 people died in BC during the weeklong heatwave at the end of June 2021</a:t>
            </a:r>
          </a:p>
          <a:p>
            <a:endParaRPr lang="en-US" dirty="0"/>
          </a:p>
          <a:p>
            <a:r>
              <a:rPr lang="en-US" dirty="0"/>
              <a:t>https://www.cbc.ca/news/science/nighttime-temperatures-climate-change-1.6112778</a:t>
            </a:r>
          </a:p>
          <a:p>
            <a:endParaRPr lang="en-US" dirty="0"/>
          </a:p>
          <a:p>
            <a:r>
              <a:rPr lang="en-CA" b="1" i="0" dirty="0">
                <a:solidFill>
                  <a:srgbClr val="111111"/>
                </a:solidFill>
                <a:effectLst/>
                <a:latin typeface="Georgia" panose="02040502050405020303" pitchFamily="18" charset="0"/>
              </a:rPr>
              <a:t>The 11 Deadliest Heat Waves in World History</a:t>
            </a:r>
            <a:br>
              <a:rPr lang="en-CA" dirty="0"/>
            </a:br>
            <a:r>
              <a:rPr lang="en-CA" b="0" i="0" dirty="0">
                <a:solidFill>
                  <a:srgbClr val="111111"/>
                </a:solidFill>
                <a:effectLst/>
                <a:latin typeface="Georgia" panose="02040502050405020303" pitchFamily="18" charset="0"/>
              </a:rPr>
              <a:t>1) Europe, 2003: 71,310</a:t>
            </a:r>
            <a:br>
              <a:rPr lang="en-CA" dirty="0"/>
            </a:br>
            <a:r>
              <a:rPr lang="en-CA" b="0" i="0" dirty="0">
                <a:solidFill>
                  <a:srgbClr val="111111"/>
                </a:solidFill>
                <a:effectLst/>
                <a:latin typeface="Georgia" panose="02040502050405020303" pitchFamily="18" charset="0"/>
              </a:rPr>
              <a:t>2) Russia, 2010: 55,736</a:t>
            </a:r>
            <a:br>
              <a:rPr lang="en-CA" dirty="0"/>
            </a:br>
            <a:r>
              <a:rPr lang="en-CA" b="0" i="0" dirty="0">
                <a:solidFill>
                  <a:srgbClr val="111111"/>
                </a:solidFill>
                <a:effectLst/>
                <a:latin typeface="Georgia" panose="02040502050405020303" pitchFamily="18" charset="0"/>
              </a:rPr>
              <a:t>3) France/Belgium, 2015: 3,685</a:t>
            </a:r>
            <a:br>
              <a:rPr lang="en-CA" dirty="0"/>
            </a:br>
            <a:r>
              <a:rPr lang="en-CA" b="0" i="0" dirty="0">
                <a:solidFill>
                  <a:srgbClr val="111111"/>
                </a:solidFill>
                <a:effectLst/>
                <a:latin typeface="Georgia" panose="02040502050405020303" pitchFamily="18" charset="0"/>
              </a:rPr>
              <a:t>4) India/Pakistan, 2015: 3,477</a:t>
            </a:r>
            <a:br>
              <a:rPr lang="en-CA" dirty="0"/>
            </a:br>
            <a:r>
              <a:rPr lang="en-CA" b="0" i="0" dirty="0">
                <a:solidFill>
                  <a:srgbClr val="111111"/>
                </a:solidFill>
                <a:effectLst/>
                <a:latin typeface="Georgia" panose="02040502050405020303" pitchFamily="18" charset="0"/>
              </a:rPr>
              <a:t>5) Europe, 2006: 3,418</a:t>
            </a:r>
            <a:br>
              <a:rPr lang="en-CA" dirty="0"/>
            </a:br>
            <a:r>
              <a:rPr lang="en-CA" b="0" i="0" dirty="0">
                <a:solidFill>
                  <a:srgbClr val="111111"/>
                </a:solidFill>
                <a:effectLst/>
                <a:latin typeface="Georgia" panose="02040502050405020303" pitchFamily="18" charset="0"/>
              </a:rPr>
              <a:t>6) India, 1998: 2,541</a:t>
            </a:r>
            <a:br>
              <a:rPr lang="en-CA" dirty="0"/>
            </a:br>
            <a:r>
              <a:rPr lang="en-CA" b="0" i="0" dirty="0">
                <a:solidFill>
                  <a:srgbClr val="111111"/>
                </a:solidFill>
                <a:effectLst/>
                <a:latin typeface="Georgia" panose="02040502050405020303" pitchFamily="18" charset="0"/>
              </a:rPr>
              <a:t>7) U.S. and Canada, 1936: 1,693</a:t>
            </a:r>
            <a:br>
              <a:rPr lang="en-CA" dirty="0"/>
            </a:br>
            <a:r>
              <a:rPr lang="en-CA" b="0" i="0" dirty="0">
                <a:solidFill>
                  <a:srgbClr val="111111"/>
                </a:solidFill>
                <a:effectLst/>
                <a:latin typeface="Georgia" panose="02040502050405020303" pitchFamily="18" charset="0"/>
              </a:rPr>
              <a:t>8) India/Pakistan/Bangladesh, 2003: 1,472</a:t>
            </a:r>
            <a:br>
              <a:rPr lang="en-CA" dirty="0"/>
            </a:br>
            <a:r>
              <a:rPr lang="en-CA" b="0" i="0" dirty="0">
                <a:solidFill>
                  <a:srgbClr val="111111"/>
                </a:solidFill>
                <a:effectLst/>
                <a:latin typeface="Georgia" panose="02040502050405020303" pitchFamily="18" charset="0"/>
              </a:rPr>
              <a:t>9) U.S., 1980: 1,260</a:t>
            </a:r>
            <a:br>
              <a:rPr lang="en-CA" dirty="0"/>
            </a:br>
            <a:r>
              <a:rPr lang="en-CA" b="0" i="0" dirty="0">
                <a:solidFill>
                  <a:srgbClr val="111111"/>
                </a:solidFill>
                <a:effectLst/>
                <a:latin typeface="Georgia" panose="02040502050405020303" pitchFamily="18" charset="0"/>
              </a:rPr>
              <a:t>10) U.S./Canada, 2021: 1037</a:t>
            </a:r>
            <a:br>
              <a:rPr lang="en-CA" dirty="0"/>
            </a:br>
            <a:r>
              <a:rPr lang="en-CA" b="0" i="0" dirty="0">
                <a:solidFill>
                  <a:srgbClr val="111111"/>
                </a:solidFill>
                <a:effectLst/>
                <a:latin typeface="Georgia" panose="02040502050405020303" pitchFamily="18" charset="0"/>
              </a:rPr>
              <a:t>11) India, 2002: 1,030</a:t>
            </a:r>
            <a:endParaRPr lang="en-US" dirty="0"/>
          </a:p>
        </p:txBody>
      </p:sp>
    </p:spTree>
    <p:extLst>
      <p:ext uri="{BB962C8B-B14F-4D97-AF65-F5344CB8AC3E}">
        <p14:creationId xmlns:p14="http://schemas.microsoft.com/office/powerpoint/2010/main" val="131462387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Environmental Effects are listed in video.</a:t>
            </a:r>
          </a:p>
          <a:p>
            <a:endParaRPr lang="en-US" b="1" dirty="0"/>
          </a:p>
          <a:p>
            <a:r>
              <a:rPr lang="en-US" b="1" dirty="0"/>
              <a:t>Economic Costs of Climate Change</a:t>
            </a:r>
          </a:p>
          <a:p>
            <a:endParaRPr lang="en-US" dirty="0"/>
          </a:p>
          <a:p>
            <a:r>
              <a:rPr lang="en-US" dirty="0"/>
              <a:t>Deloitte Global Turning Point Report: Climate Inaction will cost world economy US$178 trillion. Accelerating towards net-zero would increase economy by US$43 trillion (over next 50 years)</a:t>
            </a:r>
          </a:p>
          <a:p>
            <a:endParaRPr lang="en-US" dirty="0"/>
          </a:p>
          <a:p>
            <a:r>
              <a:rPr lang="en-US" dirty="0"/>
              <a:t>According to Swiss Re will cost the world $23 trillion by 2050 (~11-14% of GDP)</a:t>
            </a:r>
          </a:p>
          <a:p>
            <a:endParaRPr lang="en-US" dirty="0"/>
          </a:p>
          <a:p>
            <a:r>
              <a:rPr lang="en-US" dirty="0"/>
              <a:t>After the last hurricane season dozens of gulf coast insurance companies went insolvent forcing state-chartered insurance to borrow money to cover claims:</a:t>
            </a:r>
          </a:p>
          <a:p>
            <a:r>
              <a:rPr lang="en-US" dirty="0"/>
              <a:t>https://www.eenews.net/articles/fla-and-la-must-borrow-millions-to-pay-insurance-claims/</a:t>
            </a:r>
          </a:p>
          <a:p>
            <a:endParaRPr lang="en-US" dirty="0"/>
          </a:p>
          <a:p>
            <a:r>
              <a:rPr lang="en-US" b="0" i="0" dirty="0">
                <a:solidFill>
                  <a:srgbClr val="333333"/>
                </a:solidFill>
                <a:effectLst/>
                <a:latin typeface="PT Sans" panose="020B0503020203020204" pitchFamily="34" charset="0"/>
              </a:rPr>
              <a:t>The </a:t>
            </a:r>
            <a:r>
              <a:rPr lang="en-US" b="0" i="0" u="none" strike="noStrike" dirty="0">
                <a:solidFill>
                  <a:srgbClr val="2F8FCE"/>
                </a:solidFill>
                <a:effectLst/>
                <a:latin typeface="PT Sans" panose="020B0503020203020204" pitchFamily="34" charset="0"/>
                <a:hlinkClick r:id="rId3"/>
              </a:rPr>
              <a:t>Associated Press</a:t>
            </a:r>
            <a:r>
              <a:rPr lang="en-US" b="0" i="0" dirty="0">
                <a:solidFill>
                  <a:srgbClr val="333333"/>
                </a:solidFill>
                <a:effectLst/>
                <a:latin typeface="PT Sans" panose="020B0503020203020204" pitchFamily="34" charset="0"/>
              </a:rPr>
              <a:t> reports that extreme weather events have inflicted $4.3tn in damages in total since 1970, with $1.7tn recorded in the US. </a:t>
            </a:r>
            <a:endParaRPr lang="en-US" dirty="0"/>
          </a:p>
        </p:txBody>
      </p:sp>
    </p:spTree>
    <p:extLst>
      <p:ext uri="{BB962C8B-B14F-4D97-AF65-F5344CB8AC3E}">
        <p14:creationId xmlns:p14="http://schemas.microsoft.com/office/powerpoint/2010/main" val="396364412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The Effects of Climate Change</a:t>
            </a:r>
          </a:p>
          <a:p>
            <a:r>
              <a:rPr lang="en-US" dirty="0"/>
              <a:t>Displaced peoples (~40% OF HUMAN POPULATION IS WITHIN 100 km of coast)</a:t>
            </a:r>
          </a:p>
          <a:p>
            <a:endParaRPr lang="en-US" dirty="0"/>
          </a:p>
          <a:p>
            <a:r>
              <a:rPr lang="en-US" dirty="0"/>
              <a:t>Current prediction is 150-200 million climate change refugees by 2050</a:t>
            </a:r>
          </a:p>
          <a:p>
            <a:endParaRPr lang="en-US" dirty="0"/>
          </a:p>
          <a:p>
            <a:r>
              <a:rPr lang="en-US" b="0" i="0" dirty="0">
                <a:solidFill>
                  <a:srgbClr val="202122"/>
                </a:solidFill>
                <a:effectLst/>
                <a:latin typeface="Arial" panose="020B0604020202020204" pitchFamily="34" charset="0"/>
              </a:rPr>
              <a:t>In January 2020, the </a:t>
            </a:r>
            <a:r>
              <a:rPr lang="en-US" b="0" i="0" u="none" strike="noStrike" dirty="0">
                <a:solidFill>
                  <a:srgbClr val="0645AD"/>
                </a:solidFill>
                <a:effectLst/>
                <a:latin typeface="Arial" panose="020B0604020202020204" pitchFamily="34" charset="0"/>
                <a:hlinkClick r:id="rId3" tooltip="United Nations Human Rights Committee"/>
              </a:rPr>
              <a:t>UN Human Rights Committee</a:t>
            </a:r>
            <a:r>
              <a:rPr lang="en-US" b="0" i="0" dirty="0">
                <a:solidFill>
                  <a:srgbClr val="202122"/>
                </a:solidFill>
                <a:effectLst/>
                <a:latin typeface="Arial" panose="020B0604020202020204" pitchFamily="34" charset="0"/>
              </a:rPr>
              <a:t> ruled that "refugees fleeing the effects of the climate crisis cannot be forced to return home by their adoptive countries."</a:t>
            </a:r>
            <a:endParaRPr lang="en-US" dirty="0"/>
          </a:p>
        </p:txBody>
      </p:sp>
    </p:spTree>
    <p:extLst>
      <p:ext uri="{BB962C8B-B14F-4D97-AF65-F5344CB8AC3E}">
        <p14:creationId xmlns:p14="http://schemas.microsoft.com/office/powerpoint/2010/main" val="326560765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What’s Causing the Warming?</a:t>
            </a:r>
            <a:endParaRPr lang="en-US" dirty="0"/>
          </a:p>
        </p:txBody>
      </p:sp>
    </p:spTree>
    <p:extLst>
      <p:ext uri="{BB962C8B-B14F-4D97-AF65-F5344CB8AC3E}">
        <p14:creationId xmlns:p14="http://schemas.microsoft.com/office/powerpoint/2010/main" val="73356689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What’s Causing the Warming?</a:t>
            </a:r>
          </a:p>
          <a:p>
            <a:endParaRPr lang="en-CA" dirty="0"/>
          </a:p>
          <a:p>
            <a:r>
              <a:rPr lang="en-CA" dirty="0"/>
              <a:t>In this activity students examine data plots for possible forcing factors.</a:t>
            </a:r>
          </a:p>
          <a:p>
            <a:endParaRPr lang="en-CA" dirty="0"/>
          </a:p>
          <a:p>
            <a:r>
              <a:rPr lang="en-CA" dirty="0"/>
              <a:t>Use JIGSAW format</a:t>
            </a:r>
            <a:endParaRPr lang="en-US" dirty="0"/>
          </a:p>
        </p:txBody>
      </p:sp>
    </p:spTree>
    <p:extLst>
      <p:ext uri="{BB962C8B-B14F-4D97-AF65-F5344CB8AC3E}">
        <p14:creationId xmlns:p14="http://schemas.microsoft.com/office/powerpoint/2010/main" val="391455799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When we combine all of the Forcing Factors we get the grey line, which follows the observations (just like sea </a:t>
            </a:r>
            <a:r>
              <a:rPr lang="en-CA" dirty="0" err="1"/>
              <a:t>level</a:t>
            </a:r>
            <a:r>
              <a:rPr lang="en-CA" dirty="0" err="1">
                <a:sym typeface="Wingdings" panose="05000000000000000000" pitchFamily="2" charset="2"/>
              </a:rPr>
              <a:t>we</a:t>
            </a:r>
            <a:r>
              <a:rPr lang="en-CA" dirty="0">
                <a:sym typeface="Wingdings" panose="05000000000000000000" pitchFamily="2" charset="2"/>
              </a:rPr>
              <a:t> know what is going on!)</a:t>
            </a:r>
            <a:endParaRPr lang="en-CA" dirty="0"/>
          </a:p>
        </p:txBody>
      </p:sp>
    </p:spTree>
    <p:extLst>
      <p:ext uri="{BB962C8B-B14F-4D97-AF65-F5344CB8AC3E}">
        <p14:creationId xmlns:p14="http://schemas.microsoft.com/office/powerpoint/2010/main" val="8333487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Describe the experiment done in the video. Mention the SHM activity in Beyond Bohr</a:t>
            </a:r>
          </a:p>
        </p:txBody>
      </p:sp>
    </p:spTree>
    <p:extLst>
      <p:ext uri="{BB962C8B-B14F-4D97-AF65-F5344CB8AC3E}">
        <p14:creationId xmlns:p14="http://schemas.microsoft.com/office/powerpoint/2010/main" val="150367246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Use IPCC categories and definitions on cards. In groups discuss and rank them.</a:t>
            </a:r>
          </a:p>
          <a:p>
            <a:endParaRPr lang="en-US" dirty="0"/>
          </a:p>
          <a:p>
            <a:r>
              <a:rPr lang="en-US" dirty="0"/>
              <a:t>Assign a percentage to each.</a:t>
            </a:r>
            <a:endParaRPr lang="en-CA" dirty="0"/>
          </a:p>
        </p:txBody>
      </p:sp>
    </p:spTree>
    <p:extLst>
      <p:ext uri="{BB962C8B-B14F-4D97-AF65-F5344CB8AC3E}">
        <p14:creationId xmlns:p14="http://schemas.microsoft.com/office/powerpoint/2010/main" val="357332061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is no one source of GHGs so there cannot be one solution.</a:t>
            </a:r>
          </a:p>
          <a:p>
            <a:endParaRPr lang="en-US" dirty="0"/>
          </a:p>
          <a:p>
            <a:r>
              <a:rPr lang="en-US" dirty="0"/>
              <a:t>Going SOLAR? Great. Electricity contributes about 25%</a:t>
            </a:r>
          </a:p>
          <a:p>
            <a:endParaRPr lang="en-US" dirty="0"/>
          </a:p>
          <a:p>
            <a:r>
              <a:rPr lang="en-US" dirty="0"/>
              <a:t>Going VEGAN? Great. Agriculture contributes about 24%</a:t>
            </a:r>
          </a:p>
          <a:p>
            <a:endParaRPr lang="en-US" dirty="0"/>
          </a:p>
          <a:p>
            <a:r>
              <a:rPr lang="en-US" dirty="0"/>
              <a:t>Sell your CAR or stop FLYING? Sure. Transportation contributes 14%</a:t>
            </a:r>
            <a:endParaRPr lang="en-CA" dirty="0"/>
          </a:p>
        </p:txBody>
      </p:sp>
    </p:spTree>
    <p:extLst>
      <p:ext uri="{BB962C8B-B14F-4D97-AF65-F5344CB8AC3E}">
        <p14:creationId xmlns:p14="http://schemas.microsoft.com/office/powerpoint/2010/main" val="326505352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b="0" i="0" dirty="0">
                <a:solidFill>
                  <a:srgbClr val="292929"/>
                </a:solidFill>
                <a:effectLst/>
                <a:latin typeface="charter"/>
              </a:rPr>
              <a:t>I think we need a portfolio approach to address climate change, and not put all of our greenhouse eggs in one solutions basket. I’d focus on several issues to start, including enhancing energy conservation, scaling up renewable electricity generation, reducing food waste, shifting diets to less damaging foods, improving agricultural systems, electrifying transport where possible and using sustainable fuels where not, constructing and retrofitting buildings for extreme energy efficiency, and electrifying heating and cooling systems. We should also target methane, and so-called super-pollutants, as soon as possible, to help us buy time to do the rest.</a:t>
            </a:r>
          </a:p>
          <a:p>
            <a:pPr algn="l"/>
            <a:r>
              <a:rPr lang="en-US" b="0" i="0" dirty="0">
                <a:solidFill>
                  <a:srgbClr val="292929"/>
                </a:solidFill>
                <a:effectLst/>
                <a:latin typeface="charter"/>
              </a:rPr>
              <a:t>And we should look for ways to </a:t>
            </a:r>
            <a:r>
              <a:rPr lang="en-US" b="0" i="1" dirty="0">
                <a:solidFill>
                  <a:srgbClr val="292929"/>
                </a:solidFill>
                <a:effectLst/>
                <a:latin typeface="charter"/>
              </a:rPr>
              <a:t>remove</a:t>
            </a:r>
            <a:r>
              <a:rPr lang="en-US" b="0" i="0" dirty="0">
                <a:solidFill>
                  <a:srgbClr val="292929"/>
                </a:solidFill>
                <a:effectLst/>
                <a:latin typeface="charter"/>
              </a:rPr>
              <a:t> greenhouse gas emissions (especially those emissions that will take time to eliminate at the source) through the development of safe carbon sinks. I strongly recommend natural carbon sink solutions, like replanting forests, increasing “carbon farming” on agricultural lands, and restoring coastal ecosystems, as an excellent “no regrets” strategy to start.</a:t>
            </a:r>
          </a:p>
          <a:p>
            <a:endParaRPr lang="en-CA" dirty="0"/>
          </a:p>
          <a:p>
            <a:r>
              <a:rPr lang="en-CA" dirty="0"/>
              <a:t>Jonathon Foley (globalecoguy.org)</a:t>
            </a:r>
          </a:p>
        </p:txBody>
      </p:sp>
    </p:spTree>
    <p:extLst>
      <p:ext uri="{BB962C8B-B14F-4D97-AF65-F5344CB8AC3E}">
        <p14:creationId xmlns:p14="http://schemas.microsoft.com/office/powerpoint/2010/main" val="270046495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(responding to IPCC 4 in 2007 )</a:t>
            </a:r>
            <a:endParaRPr lang="en-CA" dirty="0"/>
          </a:p>
        </p:txBody>
      </p:sp>
    </p:spTree>
    <p:extLst>
      <p:ext uri="{BB962C8B-B14F-4D97-AF65-F5344CB8AC3E}">
        <p14:creationId xmlns:p14="http://schemas.microsoft.com/office/powerpoint/2010/main" val="375742173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First large scale project captures 4000 tons per year at a cost of about $800 per ton which is equivalent to 870 cars.</a:t>
            </a:r>
          </a:p>
          <a:p>
            <a:endParaRPr lang="en-US" dirty="0"/>
          </a:p>
          <a:p>
            <a:r>
              <a:rPr lang="en-US" dirty="0"/>
              <a:t>The google slideshow has the top 10 projects to be put in order:</a:t>
            </a:r>
          </a:p>
          <a:p>
            <a:endParaRPr lang="en-US" dirty="0"/>
          </a:p>
          <a:p>
            <a:r>
              <a:rPr lang="en-CA" dirty="0"/>
              <a:t>https://docs.google.com/presentation/d/1OPideGsQfOFhUzykCkiFtHIeDUkw3lBJlEXZYm7kqYY/copy</a:t>
            </a:r>
          </a:p>
        </p:txBody>
      </p:sp>
    </p:spTree>
    <p:extLst>
      <p:ext uri="{BB962C8B-B14F-4D97-AF65-F5344CB8AC3E}">
        <p14:creationId xmlns:p14="http://schemas.microsoft.com/office/powerpoint/2010/main" val="357332061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First large-scale project captures 4000 tons per year at a cost of about $800 per ton which is equivalent to 870 cars.</a:t>
            </a:r>
          </a:p>
          <a:p>
            <a:endParaRPr lang="en-US" dirty="0"/>
          </a:p>
          <a:p>
            <a:r>
              <a:rPr lang="en-US" dirty="0"/>
              <a:t>State of Wyoming tried to legislate Carbon Capture for coal burning power plants. Utility companies say it is too expensive and will drive electricity rates up.</a:t>
            </a:r>
            <a:endParaRPr lang="en-CA" dirty="0"/>
          </a:p>
        </p:txBody>
      </p:sp>
    </p:spTree>
    <p:extLst>
      <p:ext uri="{BB962C8B-B14F-4D97-AF65-F5344CB8AC3E}">
        <p14:creationId xmlns:p14="http://schemas.microsoft.com/office/powerpoint/2010/main" val="30755380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1" i="0" kern="1200" dirty="0">
              <a:solidFill>
                <a:schemeClr val="tx1"/>
              </a:solidFill>
              <a:effectLst/>
              <a:latin typeface="Arial" charset="0"/>
              <a:ea typeface="ＭＳ Ｐゴシック" charset="0"/>
              <a:cs typeface="+mn-cs"/>
            </a:endParaRPr>
          </a:p>
          <a:p>
            <a:r>
              <a:rPr lang="en-US" sz="1200" b="1" i="0" kern="1200" dirty="0">
                <a:solidFill>
                  <a:schemeClr val="tx1"/>
                </a:solidFill>
                <a:effectLst/>
                <a:latin typeface="Arial" charset="0"/>
                <a:ea typeface="ＭＳ Ｐゴシック" charset="0"/>
                <a:cs typeface="+mn-cs"/>
              </a:rPr>
              <a:t>Use Project Drawdown Top 10</a:t>
            </a:r>
            <a:endParaRPr lang="en-CA" dirty="0"/>
          </a:p>
          <a:p>
            <a:r>
              <a:rPr lang="en-CA" dirty="0"/>
              <a:t>https://drawdown.org/solutions/table-of-solutions</a:t>
            </a:r>
          </a:p>
          <a:p>
            <a:endParaRPr lang="en-CA" dirty="0"/>
          </a:p>
          <a:p>
            <a:r>
              <a:rPr lang="en-CA" dirty="0"/>
              <a:t>Online version use this Google Slideshow: https://docs.google.com/presentation/d/1UNPjdTj6Xe80DaRVUWz4ktZ25oQmtrqfHQsZP7qnmJs/copy</a:t>
            </a:r>
          </a:p>
          <a:p>
            <a:endParaRPr lang="en-CA" dirty="0"/>
          </a:p>
        </p:txBody>
      </p:sp>
    </p:spTree>
    <p:extLst>
      <p:ext uri="{BB962C8B-B14F-4D97-AF65-F5344CB8AC3E}">
        <p14:creationId xmlns:p14="http://schemas.microsoft.com/office/powerpoint/2010/main" val="215479816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kern="1200" dirty="0">
                <a:solidFill>
                  <a:schemeClr val="tx1"/>
                </a:solidFill>
                <a:effectLst/>
                <a:latin typeface="Arial" charset="0"/>
                <a:ea typeface="ＭＳ Ｐゴシック" charset="0"/>
                <a:cs typeface="+mn-cs"/>
              </a:rPr>
              <a:t>This table provides the detailed results of the Plausible Scenario,</a:t>
            </a:r>
            <a:r>
              <a:rPr lang="en-US" sz="1200" b="0" i="0" kern="1200" dirty="0">
                <a:solidFill>
                  <a:schemeClr val="tx1"/>
                </a:solidFill>
                <a:effectLst/>
                <a:latin typeface="Arial" charset="0"/>
                <a:ea typeface="ＭＳ Ｐゴシック" charset="0"/>
                <a:cs typeface="+mn-cs"/>
              </a:rPr>
              <a:t> which models the growth solutions on the Drawdown list based on a reasonable, but vigorous rate from 2020-2050. Results depicted represent a comparison to a reference case that assumes 2014 levels of adoption continue in proportion to the growth in global markets.</a:t>
            </a:r>
          </a:p>
          <a:p>
            <a:endParaRPr lang="en-CA" dirty="0"/>
          </a:p>
          <a:p>
            <a:r>
              <a:rPr lang="en-CA" dirty="0"/>
              <a:t>https://drawdown.org/solutions/table-of-solutions</a:t>
            </a:r>
          </a:p>
        </p:txBody>
      </p:sp>
    </p:spTree>
    <p:extLst>
      <p:ext uri="{BB962C8B-B14F-4D97-AF65-F5344CB8AC3E}">
        <p14:creationId xmlns:p14="http://schemas.microsoft.com/office/powerpoint/2010/main" val="215479816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192930"/>
                </a:solidFill>
                <a:effectLst/>
                <a:latin typeface="Cooper Hewitt"/>
              </a:rPr>
              <a:t>“All persons who participate by their actions in the ongoing schemes of cooperation that constitute these structures are responsible for them, in the sense that they are part of the process that causes them.  They are not responsible, however, in the sense of having directed the process or intended its outcomes” (Young, 2006, p.114).  But Young is also careful to point out that her model “does not necessarily mean that all who share responsibility have an </a:t>
            </a:r>
            <a:r>
              <a:rPr lang="en-US" b="0" i="1" dirty="0">
                <a:solidFill>
                  <a:srgbClr val="192930"/>
                </a:solidFill>
                <a:effectLst/>
                <a:latin typeface="Cooper Hewitt"/>
              </a:rPr>
              <a:t>equal </a:t>
            </a:r>
            <a:r>
              <a:rPr lang="en-US" b="0" i="0" dirty="0">
                <a:solidFill>
                  <a:srgbClr val="192930"/>
                </a:solidFill>
                <a:effectLst/>
                <a:latin typeface="Cooper Hewitt"/>
              </a:rPr>
              <a:t>responsibility.  The power to influence the processes that produce unjust outcomes is an important factor that distinguishes degrees of responsibility” (p.125).  For Young, our responsibility is directly proportionate to our </a:t>
            </a:r>
            <a:r>
              <a:rPr lang="en-US" b="1" i="0" dirty="0">
                <a:solidFill>
                  <a:srgbClr val="192930"/>
                </a:solidFill>
                <a:effectLst/>
                <a:latin typeface="Cooper Hewitt"/>
              </a:rPr>
              <a:t>capacity </a:t>
            </a:r>
            <a:r>
              <a:rPr lang="en-US" b="0" i="0" dirty="0">
                <a:solidFill>
                  <a:srgbClr val="192930"/>
                </a:solidFill>
                <a:effectLst/>
                <a:latin typeface="Cooper Hewitt"/>
              </a:rPr>
              <a:t>to make things right. </a:t>
            </a:r>
          </a:p>
          <a:p>
            <a:endParaRPr lang="en-US" b="0" i="0" dirty="0">
              <a:solidFill>
                <a:srgbClr val="192930"/>
              </a:solidFill>
              <a:effectLst/>
              <a:latin typeface="Cooper Hewitt"/>
            </a:endParaRPr>
          </a:p>
          <a:p>
            <a:r>
              <a:rPr lang="en-US" b="1" i="0" dirty="0">
                <a:solidFill>
                  <a:srgbClr val="192930"/>
                </a:solidFill>
                <a:effectLst/>
                <a:latin typeface="Cooper Hewitt"/>
              </a:rPr>
              <a:t>If you remember only one thing from this discussion of responsibility, remember this: searching for someone to blame is a waste of our time when we have such a difficult task ahead of us.  Instead, we should be asking who has the power to make things right, who is impeding progress on these problems and how can we engage those most responsible for this crisis in the work of building a better world.</a:t>
            </a:r>
            <a:endParaRPr lang="en-CA" dirty="0"/>
          </a:p>
        </p:txBody>
      </p:sp>
    </p:spTree>
    <p:extLst>
      <p:ext uri="{BB962C8B-B14F-4D97-AF65-F5344CB8AC3E}">
        <p14:creationId xmlns:p14="http://schemas.microsoft.com/office/powerpoint/2010/main" val="396134259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Online: Use chat function to have teachers suggest actions that individuals can take.</a:t>
            </a:r>
          </a:p>
        </p:txBody>
      </p:sp>
    </p:spTree>
    <p:extLst>
      <p:ext uri="{BB962C8B-B14F-4D97-AF65-F5344CB8AC3E}">
        <p14:creationId xmlns:p14="http://schemas.microsoft.com/office/powerpoint/2010/main" val="21873909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Describe the Keeling Curve Activity</a:t>
            </a:r>
          </a:p>
        </p:txBody>
      </p:sp>
    </p:spTree>
    <p:extLst>
      <p:ext uri="{BB962C8B-B14F-4D97-AF65-F5344CB8AC3E}">
        <p14:creationId xmlns:p14="http://schemas.microsoft.com/office/powerpoint/2010/main" val="3833146562"/>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800" b="0" i="0" u="none" strike="noStrike" baseline="0" dirty="0">
                <a:latin typeface="AdvPSA189"/>
              </a:rPr>
              <a:t>Figure 1. The six domains of choice for</a:t>
            </a:r>
          </a:p>
          <a:p>
            <a:pPr algn="l"/>
            <a:r>
              <a:rPr lang="en-CA" sz="1800" b="0" i="0" u="none" strike="noStrike" baseline="0" dirty="0">
                <a:latin typeface="AdvPSA189"/>
              </a:rPr>
              <a:t>climate action</a:t>
            </a:r>
          </a:p>
          <a:p>
            <a:pPr algn="l"/>
            <a:r>
              <a:rPr lang="en-US" sz="1800" b="0" i="0" u="none" strike="noStrike" baseline="0" dirty="0">
                <a:latin typeface="AdvPSA183"/>
              </a:rPr>
              <a:t>Food, energy, transport, and shopping represent</a:t>
            </a:r>
          </a:p>
          <a:p>
            <a:pPr algn="l"/>
            <a:r>
              <a:rPr lang="en-US" sz="1800" b="0" i="0" u="none" strike="noStrike" baseline="0" dirty="0">
                <a:latin typeface="AdvPSA183"/>
              </a:rPr>
              <a:t>direct emissions-related choices and constitute the</a:t>
            </a:r>
          </a:p>
          <a:p>
            <a:pPr algn="l"/>
            <a:r>
              <a:rPr lang="en-US" sz="1800" b="0" i="0" u="none" strike="noStrike" baseline="0" dirty="0">
                <a:latin typeface="AdvPSA183"/>
              </a:rPr>
              <a:t>majority of individual carbon footprints. Influence</a:t>
            </a:r>
          </a:p>
          <a:p>
            <a:pPr algn="l"/>
            <a:r>
              <a:rPr lang="en-US" sz="1800" b="0" i="0" u="none" strike="noStrike" baseline="0" dirty="0">
                <a:latin typeface="AdvPSA183"/>
              </a:rPr>
              <a:t>and citizenship are important, indirect domains of</a:t>
            </a:r>
          </a:p>
          <a:p>
            <a:pPr algn="l"/>
            <a:r>
              <a:rPr lang="en-US" sz="1800" b="0" i="0" u="none" strike="noStrike" baseline="0" dirty="0">
                <a:latin typeface="AdvPSA183"/>
              </a:rPr>
              <a:t>choice that have a bearing on climate change. Examples</a:t>
            </a:r>
          </a:p>
          <a:p>
            <a:pPr algn="l"/>
            <a:r>
              <a:rPr lang="en-US" sz="1800" b="0" i="0" u="none" strike="noStrike" baseline="0" dirty="0">
                <a:latin typeface="AdvPSA183"/>
              </a:rPr>
              <a:t>of key choices within each are represented.</a:t>
            </a:r>
          </a:p>
          <a:p>
            <a:pPr algn="l"/>
            <a:endParaRPr lang="en-US" sz="1800" b="0" i="0" u="none" strike="noStrike" baseline="0" dirty="0">
              <a:latin typeface="AdvPSA183"/>
            </a:endParaRPr>
          </a:p>
          <a:p>
            <a:pPr algn="l"/>
            <a:r>
              <a:rPr lang="en-US" sz="1800" b="0" i="0" u="none" strike="noStrike" baseline="0" dirty="0">
                <a:latin typeface="AdvPSA183"/>
              </a:rPr>
              <a:t>From:</a:t>
            </a:r>
          </a:p>
          <a:p>
            <a:pPr algn="l"/>
            <a:r>
              <a:rPr lang="en-US" sz="1800" b="0" i="0" u="none" strike="noStrike" baseline="0" dirty="0">
                <a:latin typeface="AdvPSA189"/>
              </a:rPr>
              <a:t>Choices for climate action: A review</a:t>
            </a:r>
          </a:p>
          <a:p>
            <a:pPr algn="l"/>
            <a:r>
              <a:rPr lang="en-US" sz="1800" b="0" i="0" u="none" strike="noStrike" baseline="0" dirty="0">
                <a:latin typeface="AdvPSA189"/>
              </a:rPr>
              <a:t>of the multiple roles individuals play</a:t>
            </a:r>
          </a:p>
          <a:p>
            <a:pPr algn="l"/>
            <a:r>
              <a:rPr lang="en-US" sz="1800" b="0" i="0" u="none" strike="noStrike" baseline="0" dirty="0">
                <a:latin typeface="AdvPSHN-M"/>
              </a:rPr>
              <a:t>Sam Hampton1,* and Lorraine Whitmarsh1</a:t>
            </a:r>
          </a:p>
          <a:p>
            <a:pPr algn="l"/>
            <a:r>
              <a:rPr lang="en-US" sz="1800" b="0" i="0" u="none" strike="noStrike" baseline="0" dirty="0">
                <a:latin typeface="AdvPSA183"/>
              </a:rPr>
              <a:t>1Department of Psychology, University of Bath, </a:t>
            </a:r>
            <a:r>
              <a:rPr lang="en-US" sz="1800" b="0" i="0" u="none" strike="noStrike" baseline="0" dirty="0" err="1">
                <a:latin typeface="AdvPSA183"/>
              </a:rPr>
              <a:t>Claverton</a:t>
            </a:r>
            <a:r>
              <a:rPr lang="en-US" sz="1800" b="0" i="0" u="none" strike="noStrike" baseline="0" dirty="0">
                <a:latin typeface="AdvPSA183"/>
              </a:rPr>
              <a:t> Down, Bath BA2 7AY, UK</a:t>
            </a:r>
          </a:p>
          <a:p>
            <a:pPr algn="l"/>
            <a:r>
              <a:rPr lang="en-CA" sz="1800" b="0" i="0" u="none" strike="noStrike" baseline="0" dirty="0">
                <a:latin typeface="AdvPSA183"/>
              </a:rPr>
              <a:t>*Correspondence: sah53@bath.ac.uk</a:t>
            </a:r>
          </a:p>
          <a:p>
            <a:pPr algn="l"/>
            <a:r>
              <a:rPr lang="en-CA" sz="1800" b="0" i="0" u="none" strike="noStrike" baseline="0">
                <a:latin typeface="AdvPSA183"/>
              </a:rPr>
              <a:t>https://doi.org/10.1016/j.oneear.2023.08.006</a:t>
            </a:r>
            <a:endParaRPr lang="en-CA"/>
          </a:p>
        </p:txBody>
      </p:sp>
    </p:spTree>
    <p:extLst>
      <p:ext uri="{BB962C8B-B14F-4D97-AF65-F5344CB8AC3E}">
        <p14:creationId xmlns:p14="http://schemas.microsoft.com/office/powerpoint/2010/main" val="227642035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As teachers we have a responsibility to be role models. </a:t>
            </a:r>
          </a:p>
          <a:p>
            <a:endParaRPr lang="en-CA" dirty="0"/>
          </a:p>
          <a:p>
            <a:r>
              <a:rPr lang="en-CA" dirty="0"/>
              <a:t>That means following through and showing our students what it looks like.</a:t>
            </a:r>
          </a:p>
          <a:p>
            <a:endParaRPr lang="en-CA" dirty="0"/>
          </a:p>
          <a:p>
            <a:r>
              <a:rPr lang="en-CA" dirty="0"/>
              <a:t>When my students see me on the bus or my colleagues biking up the hill to school they know we are committed.</a:t>
            </a:r>
          </a:p>
        </p:txBody>
      </p:sp>
    </p:spTree>
    <p:extLst>
      <p:ext uri="{BB962C8B-B14F-4D97-AF65-F5344CB8AC3E}">
        <p14:creationId xmlns:p14="http://schemas.microsoft.com/office/powerpoint/2010/main" val="42174600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Use chat function to have teachers voice reactions that they have observed in the classroom before revealing this list (not exhaustive by any means)</a:t>
            </a:r>
          </a:p>
        </p:txBody>
      </p:sp>
    </p:spTree>
    <p:extLst>
      <p:ext uri="{BB962C8B-B14F-4D97-AF65-F5344CB8AC3E}">
        <p14:creationId xmlns:p14="http://schemas.microsoft.com/office/powerpoint/2010/main" val="339075601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i="0" dirty="0">
              <a:solidFill>
                <a:srgbClr val="192930"/>
              </a:solidFill>
              <a:effectLst/>
              <a:latin typeface="Cooper Hewitt"/>
            </a:endParaRPr>
          </a:p>
          <a:p>
            <a:r>
              <a:rPr lang="en-US" b="0" i="0" dirty="0">
                <a:solidFill>
                  <a:srgbClr val="192930"/>
                </a:solidFill>
                <a:effectLst/>
                <a:latin typeface="Cooper Hewitt"/>
              </a:rPr>
              <a:t>Teaching Facts about Climate Change Isn’t Enough: https://www.scientificamerican.com/article/to-teach-students-about-climate-change-lsquo-just-the-facts-rsquo-isn-rsquo-t-enough/</a:t>
            </a:r>
          </a:p>
          <a:p>
            <a:endParaRPr lang="en-US" b="0" i="0" dirty="0">
              <a:solidFill>
                <a:srgbClr val="192930"/>
              </a:solidFill>
              <a:effectLst/>
              <a:latin typeface="Cooper Hewitt"/>
            </a:endParaRPr>
          </a:p>
          <a:p>
            <a:endParaRPr lang="en-US" b="0" i="0" dirty="0">
              <a:solidFill>
                <a:srgbClr val="192930"/>
              </a:solidFill>
              <a:effectLst/>
              <a:latin typeface="Cooper Hewitt"/>
            </a:endParaRPr>
          </a:p>
          <a:p>
            <a:r>
              <a:rPr lang="en-US" b="0" i="0" dirty="0">
                <a:solidFill>
                  <a:srgbClr val="192930"/>
                </a:solidFill>
                <a:effectLst/>
                <a:latin typeface="Cooper Hewitt"/>
              </a:rPr>
              <a:t>https://www.thelancet.com/journals/lanplh/article/PIIS2542-5196(20)30223-0/fulltext</a:t>
            </a:r>
          </a:p>
          <a:p>
            <a:endParaRPr lang="en-US" b="0" i="0" dirty="0">
              <a:solidFill>
                <a:srgbClr val="192930"/>
              </a:solidFill>
              <a:effectLst/>
              <a:latin typeface="Cooper Hewitt"/>
            </a:endParaRPr>
          </a:p>
          <a:p>
            <a:endParaRPr lang="en-US" b="0" i="0" dirty="0">
              <a:solidFill>
                <a:srgbClr val="192930"/>
              </a:solidFill>
              <a:effectLst/>
              <a:latin typeface="Cooper Hewitt"/>
            </a:endParaRPr>
          </a:p>
          <a:p>
            <a:r>
              <a:rPr lang="en-US" b="0" i="0" dirty="0">
                <a:solidFill>
                  <a:srgbClr val="192930"/>
                </a:solidFill>
                <a:effectLst/>
                <a:latin typeface="Cooper Hewitt"/>
              </a:rPr>
              <a:t>TIPS:</a:t>
            </a:r>
          </a:p>
          <a:p>
            <a:pPr marL="171450" indent="-171450">
              <a:buFontTx/>
              <a:buChar char="-"/>
            </a:pPr>
            <a:r>
              <a:rPr lang="en-US" b="0" i="0" dirty="0">
                <a:solidFill>
                  <a:srgbClr val="192930"/>
                </a:solidFill>
                <a:effectLst/>
                <a:latin typeface="Cooper Hewitt"/>
              </a:rPr>
              <a:t>Give room for emotional response</a:t>
            </a:r>
          </a:p>
          <a:p>
            <a:pPr marL="171450" indent="-171450">
              <a:buFontTx/>
              <a:buChar char="-"/>
            </a:pPr>
            <a:r>
              <a:rPr lang="en-US" b="0" i="0" dirty="0">
                <a:solidFill>
                  <a:srgbClr val="192930"/>
                </a:solidFill>
                <a:effectLst/>
                <a:latin typeface="Cooper Hewitt"/>
              </a:rPr>
              <a:t>Give immediate and concrete steps to take</a:t>
            </a:r>
          </a:p>
          <a:p>
            <a:pPr marL="171450" indent="-171450">
              <a:buFontTx/>
              <a:buChar char="-"/>
            </a:pPr>
            <a:r>
              <a:rPr lang="en-US" b="0" i="0" dirty="0">
                <a:solidFill>
                  <a:srgbClr val="192930"/>
                </a:solidFill>
                <a:effectLst/>
                <a:latin typeface="Cooper Hewitt"/>
              </a:rPr>
              <a:t>Allow for collective response, they are in this together</a:t>
            </a:r>
          </a:p>
          <a:p>
            <a:pPr marL="171450" indent="-171450">
              <a:buFontTx/>
              <a:buChar char="-"/>
            </a:pPr>
            <a:r>
              <a:rPr lang="en-US" b="0" i="0" dirty="0">
                <a:solidFill>
                  <a:srgbClr val="192930"/>
                </a:solidFill>
                <a:effectLst/>
                <a:latin typeface="Cooper Hewitt"/>
              </a:rPr>
              <a:t>Model hope and intentionality</a:t>
            </a:r>
          </a:p>
          <a:p>
            <a:pPr marL="171450" indent="-171450">
              <a:buFontTx/>
              <a:buChar char="-"/>
            </a:pPr>
            <a:endParaRPr lang="en-US" b="0" i="0" dirty="0">
              <a:solidFill>
                <a:srgbClr val="192930"/>
              </a:solidFill>
              <a:effectLst/>
              <a:latin typeface="Cooper Hewitt"/>
            </a:endParaRPr>
          </a:p>
          <a:p>
            <a:pPr marL="0" indent="0">
              <a:buFontTx/>
              <a:buNone/>
            </a:pPr>
            <a:r>
              <a:rPr lang="en-US" b="0" i="0" dirty="0">
                <a:solidFill>
                  <a:srgbClr val="192930"/>
                </a:solidFill>
                <a:effectLst/>
                <a:latin typeface="Cooper Hewitt"/>
              </a:rPr>
              <a:t>How are you feeling about the future?</a:t>
            </a:r>
          </a:p>
          <a:p>
            <a:endParaRPr lang="en-US" b="0" i="0" dirty="0">
              <a:solidFill>
                <a:srgbClr val="192930"/>
              </a:solidFill>
              <a:effectLst/>
              <a:latin typeface="Cooper Hewitt"/>
            </a:endParaRPr>
          </a:p>
          <a:p>
            <a:endParaRPr lang="en-CA" dirty="0"/>
          </a:p>
        </p:txBody>
      </p:sp>
    </p:spTree>
    <p:extLst>
      <p:ext uri="{BB962C8B-B14F-4D97-AF65-F5344CB8AC3E}">
        <p14:creationId xmlns:p14="http://schemas.microsoft.com/office/powerpoint/2010/main" val="1263673068"/>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Find relevant examples of good things that are happening.</a:t>
            </a:r>
          </a:p>
        </p:txBody>
      </p:sp>
    </p:spTree>
    <p:extLst>
      <p:ext uri="{BB962C8B-B14F-4D97-AF65-F5344CB8AC3E}">
        <p14:creationId xmlns:p14="http://schemas.microsoft.com/office/powerpoint/2010/main" val="2489259203"/>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https://scripps.ucsd.edu/programs/keelingcurve/wp-content/plugins/sio-bluemoon/graphs/mlo_full_record.png</a:t>
            </a:r>
          </a:p>
          <a:p>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What do you notice?</a:t>
            </a:r>
          </a:p>
          <a:p>
            <a:endParaRPr lang="en-US" dirty="0"/>
          </a:p>
          <a:p>
            <a:r>
              <a:rPr lang="en-US" dirty="0"/>
              <a:t>Consider what you saw in the video about how carbon dioxide interacts with IR light. What does this imply about the energy in the atmosphere.</a:t>
            </a:r>
          </a:p>
        </p:txBody>
      </p:sp>
    </p:spTree>
    <p:extLst>
      <p:ext uri="{BB962C8B-B14F-4D97-AF65-F5344CB8AC3E}">
        <p14:creationId xmlns:p14="http://schemas.microsoft.com/office/powerpoint/2010/main" val="2599381092"/>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What’s Causing the Warming?</a:t>
            </a:r>
            <a:endParaRPr lang="en-US" dirty="0"/>
          </a:p>
        </p:txBody>
      </p:sp>
    </p:spTree>
    <p:extLst>
      <p:ext uri="{BB962C8B-B14F-4D97-AF65-F5344CB8AC3E}">
        <p14:creationId xmlns:p14="http://schemas.microsoft.com/office/powerpoint/2010/main" val="1265796772"/>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Students consider the impact of transportation (personal and commercial)</a:t>
            </a:r>
          </a:p>
          <a:p>
            <a:endParaRPr lang="en-US" dirty="0"/>
          </a:p>
          <a:p>
            <a:r>
              <a:rPr lang="en-US" dirty="0"/>
              <a:t>Discuss various scenarios to consider some of the issues surrounding transportation.</a:t>
            </a:r>
            <a:endParaRPr lang="en-CA" dirty="0"/>
          </a:p>
        </p:txBody>
      </p:sp>
    </p:spTree>
    <p:extLst>
      <p:ext uri="{BB962C8B-B14F-4D97-AF65-F5344CB8AC3E}">
        <p14:creationId xmlns:p14="http://schemas.microsoft.com/office/powerpoint/2010/main" val="3876991952"/>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Use trig to determine height of tree. Measure circumference at chest height. Calculate amount of carbon stored in tree.</a:t>
            </a:r>
          </a:p>
          <a:p>
            <a:endParaRPr lang="en-US" dirty="0"/>
          </a:p>
          <a:p>
            <a:r>
              <a:rPr lang="en-US" dirty="0"/>
              <a:t>Students also do a simple carbon footprint calculation.</a:t>
            </a:r>
            <a:endParaRPr lang="en-CA" dirty="0"/>
          </a:p>
        </p:txBody>
      </p:sp>
    </p:spTree>
    <p:extLst>
      <p:ext uri="{BB962C8B-B14F-4D97-AF65-F5344CB8AC3E}">
        <p14:creationId xmlns:p14="http://schemas.microsoft.com/office/powerpoint/2010/main" val="1864044869"/>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Comparing the cost to buy and operate electric vehicles with gas vehicles.</a:t>
            </a:r>
            <a:endParaRPr lang="en-CA" dirty="0"/>
          </a:p>
        </p:txBody>
      </p:sp>
    </p:spTree>
    <p:extLst>
      <p:ext uri="{BB962C8B-B14F-4D97-AF65-F5344CB8AC3E}">
        <p14:creationId xmlns:p14="http://schemas.microsoft.com/office/powerpoint/2010/main" val="42108676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652961967"/>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CA" sz="1200" dirty="0"/>
              <a:t>Project Drawdown (https://drawdown.org/) does great research about effective solutions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CA" sz="1200"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CA" sz="1200" dirty="0"/>
              <a:t>Kathrine </a:t>
            </a:r>
            <a:r>
              <a:rPr lang="en-CA" sz="1200" dirty="0" err="1"/>
              <a:t>Hayhoe</a:t>
            </a:r>
            <a:r>
              <a:rPr lang="en-CA" sz="1200" dirty="0"/>
              <a:t> is a Canadian climate scientist in Texas. Follow her on Twitter and YouTube.</a:t>
            </a:r>
          </a:p>
          <a:p>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CA" sz="1200" dirty="0" err="1">
                <a:hlinkClick r:id="rId3"/>
              </a:rPr>
              <a:t>SkepticalScience</a:t>
            </a:r>
            <a:r>
              <a:rPr lang="en-CA" sz="1200" dirty="0"/>
              <a:t> is a fantastic website/app with a huge amount of climate information. They had an app but it seems to have been removed from Google Play Store.</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CA" sz="1200"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CA" sz="1200" dirty="0"/>
              <a:t>https://www.carbonbrief.org/ is an excellent environmental website with lots of good, current data and analysis.</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CA" sz="1200"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CA" sz="1200" dirty="0"/>
              <a:t>https://climate.nasa.gov/ is the official NASA Climate site</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CA" sz="1200"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CA" sz="1200" dirty="0"/>
              <a:t>https://www.climateprediction.net/ is a large citizen science project running climate models on individual computers.</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CA" sz="1200"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CA" sz="1200" dirty="0"/>
              <a:t>Active Hope is an excellent book with online supports and training</a:t>
            </a:r>
          </a:p>
          <a:p>
            <a:endParaRPr lang="en-US" dirty="0"/>
          </a:p>
          <a:p>
            <a:r>
              <a:rPr lang="en-US" dirty="0"/>
              <a:t>Climate Psychology Alliance is a group of psychologists working with climate anxiety</a:t>
            </a:r>
          </a:p>
        </p:txBody>
      </p:sp>
    </p:spTree>
    <p:extLst>
      <p:ext uri="{BB962C8B-B14F-4D97-AF65-F5344CB8AC3E}">
        <p14:creationId xmlns:p14="http://schemas.microsoft.com/office/powerpoint/2010/main" val="1465570678"/>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r>
              <a:rPr lang="en-CA" dirty="0"/>
              <a:t>13 short years later, PI is now the largest theoretical physics institute in the world.</a:t>
            </a:r>
          </a:p>
          <a:p>
            <a:r>
              <a:rPr lang="en-CA" dirty="0"/>
              <a:t>We recently double the size of the facility, tripling capacity with the addition of the Stephen Hawking Centre at PI. </a:t>
            </a:r>
          </a:p>
          <a:p>
            <a:r>
              <a:rPr lang="en-CA" dirty="0"/>
              <a:t>Stephen is a DVRC and a huge supporter, this is the first time he has ever lent his name to a facility</a:t>
            </a:r>
          </a:p>
        </p:txBody>
      </p:sp>
    </p:spTree>
    <p:extLst>
      <p:ext uri="{BB962C8B-B14F-4D97-AF65-F5344CB8AC3E}">
        <p14:creationId xmlns:p14="http://schemas.microsoft.com/office/powerpoint/2010/main" val="3886403623"/>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2900" y="696913"/>
            <a:ext cx="6196013" cy="3486150"/>
          </a:xfrm>
        </p:spPr>
      </p:sp>
      <p:sp>
        <p:nvSpPr>
          <p:cNvPr id="3" name="Notes Placeholder 2"/>
          <p:cNvSpPr>
            <a:spLocks noGrp="1"/>
          </p:cNvSpPr>
          <p:nvPr>
            <p:ph type="body" idx="1"/>
          </p:nvPr>
        </p:nvSpPr>
        <p:spPr/>
        <p:txBody>
          <a:bodyPr/>
          <a:lstStyle/>
          <a:p>
            <a:endParaRPr lang="en-CA" dirty="0"/>
          </a:p>
          <a:p>
            <a:r>
              <a:rPr lang="en-CA" dirty="0"/>
              <a:t>We produce about two resources per year, each with a suite of lessons and often with a short video. Our resource centre has 21 compilations and over 100 individual resources.</a:t>
            </a:r>
          </a:p>
          <a:p>
            <a:endParaRPr lang="en-CA" dirty="0"/>
          </a:p>
          <a:p>
            <a:r>
              <a:rPr lang="en-CA" dirty="0"/>
              <a:t>The resources are written by a team of teachers and outreach scientists. All lessons are reviewed and tested by our teacher network. All science content is carefully vetted by one of our researchers to ensure not just correctness, but insight and depth.</a:t>
            </a:r>
          </a:p>
          <a:p>
            <a:endParaRPr lang="en-CA" dirty="0"/>
          </a:p>
          <a:p>
            <a:r>
              <a:rPr lang="en-CA" dirty="0"/>
              <a:t>One of our goals is to equip teachers with excellent material that they can use in their </a:t>
            </a:r>
            <a:r>
              <a:rPr lang="en-CA" dirty="0" err="1"/>
              <a:t>classroom.Face</a:t>
            </a:r>
            <a:r>
              <a:rPr lang="en-CA" dirty="0"/>
              <a:t> to face just can’t scale; how do we reach as</a:t>
            </a:r>
            <a:r>
              <a:rPr lang="en-CA" baseline="0" dirty="0"/>
              <a:t> many youth as possible in an extremely impactful way … we choose to reach them through their teachers … we know where they are, we know what they are trying to do, and we know how we can help…</a:t>
            </a:r>
          </a:p>
          <a:p>
            <a:endParaRPr lang="en-CA" baseline="0" dirty="0"/>
          </a:p>
          <a:p>
            <a:endParaRPr lang="en-CA" dirty="0"/>
          </a:p>
          <a:p>
            <a:endParaRPr lang="en-CA" dirty="0"/>
          </a:p>
          <a:p>
            <a:r>
              <a:rPr lang="en-CA" dirty="0"/>
              <a:t>Raising the research culture throughout the Region, across Ontario and Canada – joint hires, exchanges, joint-workshops, etc.   </a:t>
            </a:r>
          </a:p>
          <a:p>
            <a:endParaRPr lang="en-CA" dirty="0"/>
          </a:p>
          <a:p>
            <a:r>
              <a:rPr lang="en-CA" dirty="0"/>
              <a:t>96%  report  “increase value</a:t>
            </a:r>
            <a:r>
              <a:rPr lang="en-CA" baseline="0" dirty="0"/>
              <a:t> of scientific skills of creativity, critical thinking, communication”</a:t>
            </a:r>
          </a:p>
          <a:p>
            <a:endParaRPr lang="en-CA" baseline="0" dirty="0"/>
          </a:p>
          <a:p>
            <a:r>
              <a:rPr lang="en-CA" baseline="0" dirty="0"/>
              <a:t>Teachers</a:t>
            </a:r>
          </a:p>
          <a:p>
            <a:r>
              <a:rPr lang="en-CA" baseline="0" dirty="0"/>
              <a:t>Researchers</a:t>
            </a:r>
          </a:p>
          <a:p>
            <a:r>
              <a:rPr lang="en-CA" baseline="0" dirty="0"/>
              <a:t>Professional Editorial and Design</a:t>
            </a:r>
          </a:p>
          <a:p>
            <a:endParaRPr lang="en-CA" baseline="0" dirty="0"/>
          </a:p>
          <a:p>
            <a:r>
              <a:rPr lang="en-CA" baseline="0" dirty="0"/>
              <a:t>Classroom tested; </a:t>
            </a:r>
          </a:p>
          <a:p>
            <a:r>
              <a:rPr lang="en-CA" baseline="0" dirty="0"/>
              <a:t>Challenge: Finding the core concepts, must relevant to the subject, the teachers, the students.</a:t>
            </a:r>
          </a:p>
          <a:p>
            <a:endParaRPr lang="en-CA" baseline="0" dirty="0"/>
          </a:p>
        </p:txBody>
      </p:sp>
      <p:sp>
        <p:nvSpPr>
          <p:cNvPr id="4" name="Slide Number Placeholder 3"/>
          <p:cNvSpPr>
            <a:spLocks noGrp="1"/>
          </p:cNvSpPr>
          <p:nvPr>
            <p:ph type="sldNum" sz="quarter" idx="10"/>
          </p:nvPr>
        </p:nvSpPr>
        <p:spPr/>
        <p:txBody>
          <a:bodyPr/>
          <a:lstStyle/>
          <a:p>
            <a:pPr>
              <a:defRPr/>
            </a:pPr>
            <a:fld id="{8E36EE5D-A42A-5E40-BB46-6128E6DA2455}" type="slidenum">
              <a:rPr lang="en-US" smtClean="0">
                <a:solidFill>
                  <a:srgbClr val="000000"/>
                </a:solidFill>
              </a:rPr>
              <a:pPr>
                <a:defRPr/>
              </a:pPr>
              <a:t>76</a:t>
            </a:fld>
            <a:endParaRPr lang="en-US">
              <a:solidFill>
                <a:srgbClr val="000000"/>
              </a:solidFill>
            </a:endParaRPr>
          </a:p>
        </p:txBody>
      </p:sp>
    </p:spTree>
    <p:extLst>
      <p:ext uri="{BB962C8B-B14F-4D97-AF65-F5344CB8AC3E}">
        <p14:creationId xmlns:p14="http://schemas.microsoft.com/office/powerpoint/2010/main" val="339429306"/>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r>
              <a:rPr lang="en-CA" sz="3200" b="0" dirty="0">
                <a:solidFill>
                  <a:prstClr val="black"/>
                </a:solidFill>
                <a:latin typeface="Century Gothic" pitchFamily="34" charset="0"/>
              </a:rPr>
              <a:t>Perimeter Institute offers a range of programming for high school physics and science teachers. </a:t>
            </a:r>
            <a:r>
              <a:rPr lang="en-US" sz="2900" b="0" i="0" dirty="0">
                <a:solidFill>
                  <a:schemeClr val="accent6"/>
                </a:solidFill>
              </a:rPr>
              <a:t>Visit our website or email outreach@perimeterinstitute.ca for</a:t>
            </a:r>
            <a:r>
              <a:rPr lang="en-US" sz="2900" b="0" i="0" baseline="0" dirty="0">
                <a:solidFill>
                  <a:schemeClr val="accent6"/>
                </a:solidFill>
              </a:rPr>
              <a:t> current programs</a:t>
            </a:r>
            <a:r>
              <a:rPr lang="en-US" sz="2900" b="0" i="0" dirty="0">
                <a:solidFill>
                  <a:schemeClr val="accent6"/>
                </a:solidFill>
              </a:rPr>
              <a:t>.</a:t>
            </a:r>
            <a:endParaRPr lang="en-CA" sz="2900" b="0" i="0" dirty="0">
              <a:solidFill>
                <a:schemeClr val="accent6"/>
              </a:solidFill>
            </a:endParaRPr>
          </a:p>
        </p:txBody>
      </p:sp>
      <p:sp>
        <p:nvSpPr>
          <p:cNvPr id="4" name="Slide Number Placeholder 3"/>
          <p:cNvSpPr>
            <a:spLocks noGrp="1"/>
          </p:cNvSpPr>
          <p:nvPr>
            <p:ph type="sldNum" sz="quarter" idx="10"/>
          </p:nvPr>
        </p:nvSpPr>
        <p:spPr/>
        <p:txBody>
          <a:bodyPr/>
          <a:lstStyle/>
          <a:p>
            <a:fld id="{592FC526-64D6-4DC2-AE13-445057C7AE9A}" type="slidenum">
              <a:rPr lang="en-CA" smtClean="0">
                <a:solidFill>
                  <a:prstClr val="white"/>
                </a:solidFill>
              </a:rPr>
              <a:pPr/>
              <a:t>77</a:t>
            </a:fld>
            <a:endParaRPr lang="en-CA" dirty="0">
              <a:solidFill>
                <a:prstClr val="white"/>
              </a:solidFill>
            </a:endParaRPr>
          </a:p>
        </p:txBody>
      </p:sp>
    </p:spTree>
    <p:extLst>
      <p:ext uri="{BB962C8B-B14F-4D97-AF65-F5344CB8AC3E}">
        <p14:creationId xmlns:p14="http://schemas.microsoft.com/office/powerpoint/2010/main" val="14833593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hlinkClick r:id="rId3"/>
              </a:rPr>
              <a:t>https://showyourstripes.info/</a:t>
            </a:r>
            <a:endParaRPr lang="en-CA" dirty="0"/>
          </a:p>
          <a:p>
            <a:r>
              <a:rPr lang="en-CA" sz="1200" b="0" i="0" kern="1200" dirty="0">
                <a:solidFill>
                  <a:schemeClr val="tx1"/>
                </a:solidFill>
                <a:effectLst/>
                <a:latin typeface="Arial" charset="0"/>
                <a:ea typeface="ＭＳ Ｐゴシック" charset="0"/>
                <a:cs typeface="+mn-cs"/>
              </a:rPr>
              <a:t> Berkeley Earth, NOAA, UK Met Office, </a:t>
            </a:r>
            <a:r>
              <a:rPr lang="en-CA" sz="1200" b="0" i="0" kern="1200" dirty="0" err="1">
                <a:solidFill>
                  <a:schemeClr val="tx1"/>
                </a:solidFill>
                <a:effectLst/>
                <a:latin typeface="Arial" charset="0"/>
                <a:ea typeface="ＭＳ Ｐゴシック" charset="0"/>
                <a:cs typeface="+mn-cs"/>
              </a:rPr>
              <a:t>MeteoSwiss</a:t>
            </a:r>
            <a:r>
              <a:rPr lang="en-CA" sz="1200" b="0" i="0" kern="1200" dirty="0">
                <a:solidFill>
                  <a:schemeClr val="tx1"/>
                </a:solidFill>
                <a:effectLst/>
                <a:latin typeface="Arial" charset="0"/>
                <a:ea typeface="ＭＳ Ｐゴシック" charset="0"/>
                <a:cs typeface="+mn-cs"/>
              </a:rPr>
              <a:t>, DWD</a:t>
            </a:r>
          </a:p>
          <a:p>
            <a:endParaRPr lang="en-US" sz="1200" b="0" i="0" kern="1200" dirty="0">
              <a:solidFill>
                <a:schemeClr val="tx1"/>
              </a:solidFill>
              <a:effectLst/>
              <a:latin typeface="Arial" charset="0"/>
              <a:ea typeface="ＭＳ Ｐゴシック" charset="0"/>
              <a:cs typeface="+mn-cs"/>
            </a:endParaRPr>
          </a:p>
          <a:p>
            <a:r>
              <a:rPr lang="en-US" sz="1200" b="0" i="0" kern="1200" dirty="0">
                <a:solidFill>
                  <a:schemeClr val="tx1"/>
                </a:solidFill>
                <a:effectLst/>
                <a:latin typeface="Arial" charset="0"/>
                <a:ea typeface="ＭＳ Ｐゴシック" charset="0"/>
                <a:cs typeface="+mn-cs"/>
              </a:rPr>
              <a:t>S</a:t>
            </a:r>
            <a:r>
              <a:rPr lang="en-CA" sz="1200" b="0" i="0" kern="1200" dirty="0" err="1">
                <a:solidFill>
                  <a:schemeClr val="tx1"/>
                </a:solidFill>
                <a:effectLst/>
                <a:latin typeface="Arial" charset="0"/>
                <a:ea typeface="ＭＳ Ｐゴシック" charset="0"/>
                <a:cs typeface="+mn-cs"/>
              </a:rPr>
              <a:t>hows</a:t>
            </a:r>
            <a:r>
              <a:rPr lang="en-CA" sz="1200" b="0" i="0" kern="1200" dirty="0">
                <a:solidFill>
                  <a:schemeClr val="tx1"/>
                </a:solidFill>
                <a:effectLst/>
                <a:latin typeface="Arial" charset="0"/>
                <a:ea typeface="ＭＳ Ｐゴシック" charset="0"/>
                <a:cs typeface="+mn-cs"/>
              </a:rPr>
              <a:t> anomaly from 20</a:t>
            </a:r>
            <a:r>
              <a:rPr lang="en-CA" sz="1200" b="0" i="0" kern="1200" baseline="30000" dirty="0">
                <a:solidFill>
                  <a:schemeClr val="tx1"/>
                </a:solidFill>
                <a:effectLst/>
                <a:latin typeface="Arial" charset="0"/>
                <a:ea typeface="ＭＳ Ｐゴシック" charset="0"/>
                <a:cs typeface="+mn-cs"/>
              </a:rPr>
              <a:t>th</a:t>
            </a:r>
            <a:r>
              <a:rPr lang="en-CA" sz="1200" b="0" i="0" kern="1200" dirty="0">
                <a:solidFill>
                  <a:schemeClr val="tx1"/>
                </a:solidFill>
                <a:effectLst/>
                <a:latin typeface="Arial" charset="0"/>
                <a:ea typeface="ＭＳ Ｐゴシック" charset="0"/>
                <a:cs typeface="+mn-cs"/>
              </a:rPr>
              <a:t> century average</a:t>
            </a:r>
            <a:endParaRPr lang="en-CA" dirty="0"/>
          </a:p>
        </p:txBody>
      </p:sp>
    </p:spTree>
    <p:extLst>
      <p:ext uri="{BB962C8B-B14F-4D97-AF65-F5344CB8AC3E}">
        <p14:creationId xmlns:p14="http://schemas.microsoft.com/office/powerpoint/2010/main" val="6961482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Data taken from Carbon Brief (</a:t>
            </a:r>
            <a:r>
              <a:rPr lang="en-CA" dirty="0">
                <a:hlinkClick r:id="rId3"/>
              </a:rPr>
              <a:t>https://www.carbonbrief.org/mapped-how-every-part-of-the-world-has-warmed-and-could-continue-to-warm</a:t>
            </a:r>
            <a:r>
              <a:rPr lang="en-CA" dirty="0"/>
              <a:t>) Interactive Map</a:t>
            </a:r>
          </a:p>
          <a:p>
            <a:endParaRPr lang="en-US" dirty="0"/>
          </a:p>
          <a:p>
            <a:r>
              <a:rPr lang="en-US" dirty="0"/>
              <a:t>B</a:t>
            </a:r>
            <a:r>
              <a:rPr lang="en-CA" dirty="0" err="1"/>
              <a:t>ased</a:t>
            </a:r>
            <a:r>
              <a:rPr lang="en-CA" dirty="0"/>
              <a:t> on Berkeley Earth degree by degree avg temperature. </a:t>
            </a:r>
            <a:r>
              <a:rPr lang="en-US" sz="1200" b="0" i="0" kern="1200" dirty="0">
                <a:solidFill>
                  <a:schemeClr val="tx1"/>
                </a:solidFill>
                <a:effectLst/>
                <a:latin typeface="Arial" charset="0"/>
                <a:ea typeface="ＭＳ Ｐゴシック" charset="0"/>
                <a:cs typeface="+mn-cs"/>
              </a:rPr>
              <a:t>Both historical and future temperatures are shown relative to a 1951-1980 baseline period.</a:t>
            </a:r>
            <a:endParaRPr lang="en-CA" dirty="0"/>
          </a:p>
          <a:p>
            <a:endParaRPr lang="en-US" dirty="0"/>
          </a:p>
          <a:p>
            <a:r>
              <a:rPr lang="en-US" dirty="0"/>
              <a:t>D</a:t>
            </a:r>
            <a:r>
              <a:rPr lang="en-CA" dirty="0" err="1"/>
              <a:t>iscuss</a:t>
            </a:r>
            <a:r>
              <a:rPr lang="en-CA" dirty="0"/>
              <a:t> with your neighbours. What are the reasons that you have heard for rising temperatures?</a:t>
            </a:r>
          </a:p>
        </p:txBody>
      </p:sp>
    </p:spTree>
    <p:extLst>
      <p:ext uri="{BB962C8B-B14F-4D97-AF65-F5344CB8AC3E}">
        <p14:creationId xmlns:p14="http://schemas.microsoft.com/office/powerpoint/2010/main" val="12780272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Students might think that 2 degrees isn’t much but…</a:t>
            </a:r>
          </a:p>
        </p:txBody>
      </p:sp>
    </p:spTree>
    <p:extLst>
      <p:ext uri="{BB962C8B-B14F-4D97-AF65-F5344CB8AC3E}">
        <p14:creationId xmlns:p14="http://schemas.microsoft.com/office/powerpoint/2010/main" val="210417979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7522" name="Rectangle 2"/>
          <p:cNvSpPr>
            <a:spLocks noGrp="1" noChangeArrowheads="1"/>
          </p:cNvSpPr>
          <p:nvPr>
            <p:ph type="ctrTitle"/>
          </p:nvPr>
        </p:nvSpPr>
        <p:spPr>
          <a:xfrm>
            <a:off x="762000" y="400050"/>
            <a:ext cx="7772400" cy="857250"/>
          </a:xfrm>
        </p:spPr>
        <p:txBody>
          <a:bodyPr/>
          <a:lstStyle>
            <a:lvl1pPr>
              <a:defRPr/>
            </a:lvl1pPr>
          </a:lstStyle>
          <a:p>
            <a:r>
              <a:rPr lang="en-US"/>
              <a:t>Click to edit Master title style</a:t>
            </a:r>
          </a:p>
        </p:txBody>
      </p:sp>
      <p:sp>
        <p:nvSpPr>
          <p:cNvPr id="107523" name="Rectangle 3"/>
          <p:cNvSpPr>
            <a:spLocks noGrp="1" noChangeArrowheads="1"/>
          </p:cNvSpPr>
          <p:nvPr>
            <p:ph type="subTitle" idx="1"/>
          </p:nvPr>
        </p:nvSpPr>
        <p:spPr>
          <a:xfrm>
            <a:off x="2057400" y="2857500"/>
            <a:ext cx="6400800" cy="1314450"/>
          </a:xfrm>
          <a:effectLst>
            <a:outerShdw dist="12700" dir="8100000" algn="ctr" rotWithShape="0">
              <a:srgbClr val="FFFFFF">
                <a:alpha val="75000"/>
              </a:srgbClr>
            </a:outerShdw>
          </a:effectLst>
        </p:spPr>
        <p:txBody>
          <a:bodyPr/>
          <a:lstStyle>
            <a:lvl1pPr marL="0" indent="0" algn="r">
              <a:buFont typeface="Wingdings" pitchFamily="16" charset="2"/>
              <a:buNone/>
              <a:defRPr/>
            </a:lvl1pPr>
          </a:lstStyle>
          <a:p>
            <a:r>
              <a:rPr lang="en-US"/>
              <a:t>Click to edit Master subtitle style</a:t>
            </a:r>
          </a:p>
        </p:txBody>
      </p:sp>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001000" y="4629150"/>
            <a:ext cx="938619" cy="311150"/>
          </a:xfrm>
          <a:prstGeom prst="rect">
            <a:avLst/>
          </a:prstGeom>
        </p:spPr>
      </p:pic>
    </p:spTree>
    <p:extLst>
      <p:ext uri="{BB962C8B-B14F-4D97-AF65-F5344CB8AC3E}">
        <p14:creationId xmlns:p14="http://schemas.microsoft.com/office/powerpoint/2010/main" val="13237303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001000" y="4629150"/>
            <a:ext cx="938619" cy="311150"/>
          </a:xfrm>
          <a:prstGeom prst="rect">
            <a:avLst/>
          </a:prstGeom>
        </p:spPr>
      </p:pic>
    </p:spTree>
    <p:extLst>
      <p:ext uri="{BB962C8B-B14F-4D97-AF65-F5344CB8AC3E}">
        <p14:creationId xmlns:p14="http://schemas.microsoft.com/office/powerpoint/2010/main" val="26531374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85750"/>
            <a:ext cx="1943100" cy="399931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285750"/>
            <a:ext cx="5676900" cy="399931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001000" y="4629150"/>
            <a:ext cx="938619" cy="311150"/>
          </a:xfrm>
          <a:prstGeom prst="rect">
            <a:avLst/>
          </a:prstGeom>
        </p:spPr>
      </p:pic>
    </p:spTree>
    <p:extLst>
      <p:ext uri="{BB962C8B-B14F-4D97-AF65-F5344CB8AC3E}">
        <p14:creationId xmlns:p14="http://schemas.microsoft.com/office/powerpoint/2010/main" val="38649865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285750"/>
            <a:ext cx="7772400" cy="857250"/>
          </a:xfrm>
        </p:spPr>
        <p:txBody>
          <a:bodyPr/>
          <a:lstStyle/>
          <a:p>
            <a:r>
              <a:rPr lang="en-US" dirty="0"/>
              <a:t>Click to edit Master title style</a:t>
            </a:r>
          </a:p>
        </p:txBody>
      </p:sp>
      <p:sp>
        <p:nvSpPr>
          <p:cNvPr id="3" name="Text Placeholder 2"/>
          <p:cNvSpPr>
            <a:spLocks noGrp="1"/>
          </p:cNvSpPr>
          <p:nvPr>
            <p:ph type="body" sz="half" idx="1"/>
          </p:nvPr>
        </p:nvSpPr>
        <p:spPr>
          <a:xfrm>
            <a:off x="685800" y="1198960"/>
            <a:ext cx="3810000" cy="30861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198960"/>
            <a:ext cx="3810000" cy="30861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001000" y="4629150"/>
            <a:ext cx="938619" cy="311150"/>
          </a:xfrm>
          <a:prstGeom prst="rect">
            <a:avLst/>
          </a:prstGeom>
        </p:spPr>
      </p:pic>
    </p:spTree>
    <p:extLst>
      <p:ext uri="{BB962C8B-B14F-4D97-AF65-F5344CB8AC3E}">
        <p14:creationId xmlns:p14="http://schemas.microsoft.com/office/powerpoint/2010/main" val="32690179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285750"/>
            <a:ext cx="7772400" cy="857250"/>
          </a:xfrm>
        </p:spPr>
        <p:txBody>
          <a:bodyPr/>
          <a:lstStyle/>
          <a:p>
            <a:r>
              <a:rPr lang="en-US"/>
              <a:t>Click to edit Master title style</a:t>
            </a:r>
          </a:p>
        </p:txBody>
      </p:sp>
      <p:sp>
        <p:nvSpPr>
          <p:cNvPr id="3" name="Text Placeholder 2"/>
          <p:cNvSpPr>
            <a:spLocks noGrp="1"/>
          </p:cNvSpPr>
          <p:nvPr>
            <p:ph type="body" sz="half" idx="1"/>
          </p:nvPr>
        </p:nvSpPr>
        <p:spPr>
          <a:xfrm>
            <a:off x="685800" y="1198960"/>
            <a:ext cx="3810000" cy="30861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48200" y="1198960"/>
            <a:ext cx="3810000" cy="14859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648200" y="2799160"/>
            <a:ext cx="3810000" cy="14859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001000" y="4629150"/>
            <a:ext cx="938619" cy="311150"/>
          </a:xfrm>
          <a:prstGeom prst="rect">
            <a:avLst/>
          </a:prstGeom>
        </p:spPr>
      </p:pic>
    </p:spTree>
    <p:extLst>
      <p:ext uri="{BB962C8B-B14F-4D97-AF65-F5344CB8AC3E}">
        <p14:creationId xmlns:p14="http://schemas.microsoft.com/office/powerpoint/2010/main" val="39677774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685800" y="285750"/>
            <a:ext cx="7772400" cy="857250"/>
          </a:xfrm>
        </p:spPr>
        <p:txBody>
          <a:bodyPr/>
          <a:lstStyle/>
          <a:p>
            <a:r>
              <a:rPr lang="en-US"/>
              <a:t>Click to edit Master title style</a:t>
            </a:r>
          </a:p>
        </p:txBody>
      </p:sp>
      <p:sp>
        <p:nvSpPr>
          <p:cNvPr id="3" name="Text Placeholder 2"/>
          <p:cNvSpPr>
            <a:spLocks noGrp="1"/>
          </p:cNvSpPr>
          <p:nvPr>
            <p:ph type="body" sz="half" idx="1"/>
          </p:nvPr>
        </p:nvSpPr>
        <p:spPr>
          <a:xfrm>
            <a:off x="685800" y="1198960"/>
            <a:ext cx="3810000" cy="30861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lipArt Placeholder 3"/>
          <p:cNvSpPr>
            <a:spLocks noGrp="1"/>
          </p:cNvSpPr>
          <p:nvPr>
            <p:ph type="clipArt" sz="half" idx="2"/>
          </p:nvPr>
        </p:nvSpPr>
        <p:spPr>
          <a:xfrm>
            <a:off x="4648200" y="1198960"/>
            <a:ext cx="3810000" cy="3086100"/>
          </a:xfrm>
        </p:spPr>
        <p:txBody>
          <a:bodyPr/>
          <a:lstStyle/>
          <a:p>
            <a:pPr lvl="0"/>
            <a:endParaRPr lang="en-US" noProof="0" dirty="0"/>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001000" y="4629150"/>
            <a:ext cx="938619" cy="311150"/>
          </a:xfrm>
          <a:prstGeom prst="rect">
            <a:avLst/>
          </a:prstGeom>
        </p:spPr>
      </p:pic>
    </p:spTree>
    <p:extLst>
      <p:ext uri="{BB962C8B-B14F-4D97-AF65-F5344CB8AC3E}">
        <p14:creationId xmlns:p14="http://schemas.microsoft.com/office/powerpoint/2010/main" val="17050221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AndChart" preserve="1">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a:xfrm>
            <a:off x="685800" y="285750"/>
            <a:ext cx="7772400" cy="857250"/>
          </a:xfrm>
        </p:spPr>
        <p:txBody>
          <a:bodyPr/>
          <a:lstStyle/>
          <a:p>
            <a:r>
              <a:rPr lang="en-US" dirty="0"/>
              <a:t>Click to edit Master title style</a:t>
            </a:r>
          </a:p>
        </p:txBody>
      </p:sp>
      <p:sp>
        <p:nvSpPr>
          <p:cNvPr id="3" name="Text Placeholder 2"/>
          <p:cNvSpPr>
            <a:spLocks noGrp="1"/>
          </p:cNvSpPr>
          <p:nvPr>
            <p:ph type="body" sz="half" idx="1"/>
          </p:nvPr>
        </p:nvSpPr>
        <p:spPr>
          <a:xfrm>
            <a:off x="685800" y="1198960"/>
            <a:ext cx="3810000" cy="30861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hart Placeholder 3"/>
          <p:cNvSpPr>
            <a:spLocks noGrp="1"/>
          </p:cNvSpPr>
          <p:nvPr>
            <p:ph type="chart" sz="half" idx="2"/>
          </p:nvPr>
        </p:nvSpPr>
        <p:spPr>
          <a:xfrm>
            <a:off x="4648200" y="1198960"/>
            <a:ext cx="3810000" cy="3086100"/>
          </a:xfrm>
        </p:spPr>
        <p:txBody>
          <a:bodyPr/>
          <a:lstStyle/>
          <a:p>
            <a:pPr lvl="0"/>
            <a:endParaRPr lang="en-US" noProof="0" dirty="0"/>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001000" y="4629150"/>
            <a:ext cx="938619" cy="311150"/>
          </a:xfrm>
          <a:prstGeom prst="rect">
            <a:avLst/>
          </a:prstGeom>
        </p:spPr>
      </p:pic>
    </p:spTree>
    <p:extLst>
      <p:ext uri="{BB962C8B-B14F-4D97-AF65-F5344CB8AC3E}">
        <p14:creationId xmlns:p14="http://schemas.microsoft.com/office/powerpoint/2010/main" val="16544187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285750"/>
            <a:ext cx="7772400" cy="857250"/>
          </a:xfrm>
        </p:spPr>
        <p:txBody>
          <a:bodyPr/>
          <a:lstStyle/>
          <a:p>
            <a:r>
              <a:rPr lang="en-US"/>
              <a:t>Click to edit Master title style</a:t>
            </a:r>
          </a:p>
        </p:txBody>
      </p:sp>
      <p:sp>
        <p:nvSpPr>
          <p:cNvPr id="3" name="Text Placeholder 2"/>
          <p:cNvSpPr>
            <a:spLocks noGrp="1"/>
          </p:cNvSpPr>
          <p:nvPr>
            <p:ph type="body" sz="half" idx="1"/>
          </p:nvPr>
        </p:nvSpPr>
        <p:spPr>
          <a:xfrm>
            <a:off x="685800" y="1198960"/>
            <a:ext cx="7772400" cy="14859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85800" y="2799160"/>
            <a:ext cx="7772400" cy="14859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001000" y="4629150"/>
            <a:ext cx="938619" cy="311150"/>
          </a:xfrm>
          <a:prstGeom prst="rect">
            <a:avLst/>
          </a:prstGeom>
        </p:spPr>
      </p:pic>
    </p:spTree>
    <p:extLst>
      <p:ext uri="{BB962C8B-B14F-4D97-AF65-F5344CB8AC3E}">
        <p14:creationId xmlns:p14="http://schemas.microsoft.com/office/powerpoint/2010/main" val="2036331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userDrawn="1">
  <p:cSld name="1_Blank">
    <p:spTree>
      <p:nvGrpSpPr>
        <p:cNvPr id="1" name=""/>
        <p:cNvGrpSpPr/>
        <p:nvPr/>
      </p:nvGrpSpPr>
      <p:grpSpPr>
        <a:xfrm>
          <a:off x="0" y="0"/>
          <a:ext cx="0" cy="0"/>
          <a:chOff x="0" y="0"/>
          <a:chExt cx="0" cy="0"/>
        </a:xfrm>
      </p:grpSpPr>
      <p:sp>
        <p:nvSpPr>
          <p:cNvPr id="5" name="Title 1"/>
          <p:cNvSpPr>
            <a:spLocks noGrp="1"/>
          </p:cNvSpPr>
          <p:nvPr>
            <p:ph type="title"/>
          </p:nvPr>
        </p:nvSpPr>
        <p:spPr>
          <a:xfrm>
            <a:off x="457200" y="628650"/>
            <a:ext cx="8229600" cy="434579"/>
          </a:xfrm>
        </p:spPr>
        <p:txBody>
          <a:bodyPr/>
          <a:lstStyle/>
          <a:p>
            <a:r>
              <a:rPr lang="en-US"/>
              <a:t>Click to edit Master title style</a:t>
            </a:r>
          </a:p>
        </p:txBody>
      </p:sp>
      <p:sp>
        <p:nvSpPr>
          <p:cNvPr id="6" name="Content Placeholder 2"/>
          <p:cNvSpPr>
            <a:spLocks noGrp="1"/>
          </p:cNvSpPr>
          <p:nvPr>
            <p:ph idx="1"/>
          </p:nvPr>
        </p:nvSpPr>
        <p:spPr>
          <a:xfrm>
            <a:off x="457200" y="1200151"/>
            <a:ext cx="8229600" cy="30289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07682900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7522" name="Rectangle 2"/>
          <p:cNvSpPr>
            <a:spLocks noGrp="1" noChangeArrowheads="1"/>
          </p:cNvSpPr>
          <p:nvPr>
            <p:ph type="ctrTitle"/>
          </p:nvPr>
        </p:nvSpPr>
        <p:spPr>
          <a:xfrm>
            <a:off x="762000" y="400050"/>
            <a:ext cx="7772400" cy="857250"/>
          </a:xfrm>
        </p:spPr>
        <p:txBody>
          <a:bodyPr/>
          <a:lstStyle>
            <a:lvl1pPr>
              <a:defRPr/>
            </a:lvl1pPr>
          </a:lstStyle>
          <a:p>
            <a:r>
              <a:rPr lang="en-US"/>
              <a:t>Click to edit Master title style</a:t>
            </a:r>
          </a:p>
        </p:txBody>
      </p:sp>
      <p:sp>
        <p:nvSpPr>
          <p:cNvPr id="107523" name="Rectangle 3"/>
          <p:cNvSpPr>
            <a:spLocks noGrp="1" noChangeArrowheads="1"/>
          </p:cNvSpPr>
          <p:nvPr>
            <p:ph type="subTitle" idx="1"/>
          </p:nvPr>
        </p:nvSpPr>
        <p:spPr>
          <a:xfrm>
            <a:off x="2057400" y="2857500"/>
            <a:ext cx="6400800" cy="1314450"/>
          </a:xfrm>
          <a:effectLst>
            <a:outerShdw dist="12700" dir="8100000" algn="ctr" rotWithShape="0">
              <a:srgbClr val="FFFFFF">
                <a:alpha val="75000"/>
              </a:srgbClr>
            </a:outerShdw>
          </a:effectLst>
        </p:spPr>
        <p:txBody>
          <a:bodyPr/>
          <a:lstStyle>
            <a:lvl1pPr marL="0" indent="0" algn="r">
              <a:buFont typeface="Wingdings" pitchFamily="16" charset="2"/>
              <a:buNone/>
              <a:defRPr/>
            </a:lvl1pPr>
          </a:lstStyle>
          <a:p>
            <a:r>
              <a:rPr lang="en-US"/>
              <a:t>Click to edit Master subtitle style</a:t>
            </a:r>
          </a:p>
        </p:txBody>
      </p:sp>
      <p:sp>
        <p:nvSpPr>
          <p:cNvPr id="6" name="Rectangle 6"/>
          <p:cNvSpPr>
            <a:spLocks noGrp="1" noChangeArrowheads="1"/>
          </p:cNvSpPr>
          <p:nvPr>
            <p:ph type="sldNum" sz="quarter" idx="12"/>
          </p:nvPr>
        </p:nvSpPr>
        <p:spPr>
          <a:xfrm>
            <a:off x="7010400" y="4686300"/>
            <a:ext cx="1905000" cy="342900"/>
          </a:xfrm>
          <a:prstGeom prst="rect">
            <a:avLst/>
          </a:prstGeom>
        </p:spPr>
        <p:txBody>
          <a:bodyPr/>
          <a:lstStyle>
            <a:lvl1pPr>
              <a:defRPr/>
            </a:lvl1pPr>
          </a:lstStyle>
          <a:p>
            <a:fld id="{415B4B91-B4FC-E245-AB10-20538F3A2058}" type="slidenum">
              <a:rPr lang="en-US"/>
              <a:pPr/>
              <a:t>‹#›</a:t>
            </a:fld>
            <a:endParaRPr lang="en-US" dirty="0"/>
          </a:p>
        </p:txBody>
      </p:sp>
    </p:spTree>
    <p:extLst>
      <p:ext uri="{BB962C8B-B14F-4D97-AF65-F5344CB8AC3E}">
        <p14:creationId xmlns:p14="http://schemas.microsoft.com/office/powerpoint/2010/main" val="36444917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6"/>
          <p:cNvSpPr>
            <a:spLocks noGrp="1" noChangeArrowheads="1"/>
          </p:cNvSpPr>
          <p:nvPr>
            <p:ph type="sldNum" sz="quarter" idx="12"/>
          </p:nvPr>
        </p:nvSpPr>
        <p:spPr>
          <a:xfrm>
            <a:off x="7010400" y="4686300"/>
            <a:ext cx="1905000" cy="342900"/>
          </a:xfrm>
          <a:prstGeom prst="rect">
            <a:avLst/>
          </a:prstGeom>
          <a:ln/>
        </p:spPr>
        <p:txBody>
          <a:bodyPr/>
          <a:lstStyle>
            <a:lvl1pPr>
              <a:defRPr/>
            </a:lvl1pPr>
          </a:lstStyle>
          <a:p>
            <a:fld id="{AC67A4A0-091D-FB4B-8CE5-F6B3DB193AF8}" type="slidenum">
              <a:rPr lang="en-US"/>
              <a:pPr/>
              <a:t>‹#›</a:t>
            </a:fld>
            <a:endParaRPr lang="en-US" dirty="0"/>
          </a:p>
        </p:txBody>
      </p:sp>
    </p:spTree>
    <p:extLst>
      <p:ext uri="{BB962C8B-B14F-4D97-AF65-F5344CB8AC3E}">
        <p14:creationId xmlns:p14="http://schemas.microsoft.com/office/powerpoint/2010/main" val="31796744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001000" y="4629150"/>
            <a:ext cx="938619" cy="311150"/>
          </a:xfrm>
          <a:prstGeom prst="rect">
            <a:avLst/>
          </a:prstGeom>
        </p:spPr>
      </p:pic>
    </p:spTree>
    <p:extLst>
      <p:ext uri="{BB962C8B-B14F-4D97-AF65-F5344CB8AC3E}">
        <p14:creationId xmlns:p14="http://schemas.microsoft.com/office/powerpoint/2010/main" val="32431063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2500" b="1" cap="all"/>
            </a:lvl1pPr>
          </a:lstStyle>
          <a:p>
            <a:r>
              <a:rPr lang="en-US" dirty="0"/>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6" name="Rectangle 6"/>
          <p:cNvSpPr>
            <a:spLocks noGrp="1" noChangeArrowheads="1"/>
          </p:cNvSpPr>
          <p:nvPr>
            <p:ph type="sldNum" sz="quarter" idx="12"/>
          </p:nvPr>
        </p:nvSpPr>
        <p:spPr>
          <a:xfrm>
            <a:off x="7010400" y="4686300"/>
            <a:ext cx="1905000" cy="342900"/>
          </a:xfrm>
          <a:prstGeom prst="rect">
            <a:avLst/>
          </a:prstGeom>
          <a:ln/>
        </p:spPr>
        <p:txBody>
          <a:bodyPr/>
          <a:lstStyle>
            <a:lvl1pPr>
              <a:defRPr/>
            </a:lvl1pPr>
          </a:lstStyle>
          <a:p>
            <a:fld id="{13FFC800-2518-F74B-9960-8266042F2179}" type="slidenum">
              <a:rPr lang="en-US"/>
              <a:pPr/>
              <a:t>‹#›</a:t>
            </a:fld>
            <a:endParaRPr lang="en-US" dirty="0"/>
          </a:p>
        </p:txBody>
      </p:sp>
    </p:spTree>
    <p:extLst>
      <p:ext uri="{BB962C8B-B14F-4D97-AF65-F5344CB8AC3E}">
        <p14:creationId xmlns:p14="http://schemas.microsoft.com/office/powerpoint/2010/main" val="973678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198960"/>
            <a:ext cx="3810000" cy="3086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198960"/>
            <a:ext cx="3810000" cy="3086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noChangeArrowheads="1"/>
          </p:cNvSpPr>
          <p:nvPr>
            <p:ph type="sldNum" sz="quarter" idx="12"/>
          </p:nvPr>
        </p:nvSpPr>
        <p:spPr>
          <a:xfrm>
            <a:off x="7010400" y="4686300"/>
            <a:ext cx="1905000" cy="342900"/>
          </a:xfrm>
          <a:prstGeom prst="rect">
            <a:avLst/>
          </a:prstGeom>
          <a:ln/>
        </p:spPr>
        <p:txBody>
          <a:bodyPr/>
          <a:lstStyle>
            <a:lvl1pPr>
              <a:defRPr/>
            </a:lvl1pPr>
          </a:lstStyle>
          <a:p>
            <a:fld id="{29BFC277-8285-E04A-AACD-FD6DE01A1350}" type="slidenum">
              <a:rPr lang="en-US"/>
              <a:pPr/>
              <a:t>‹#›</a:t>
            </a:fld>
            <a:endParaRPr lang="en-US" dirty="0"/>
          </a:p>
        </p:txBody>
      </p:sp>
    </p:spTree>
    <p:extLst>
      <p:ext uri="{BB962C8B-B14F-4D97-AF65-F5344CB8AC3E}">
        <p14:creationId xmlns:p14="http://schemas.microsoft.com/office/powerpoint/2010/main" val="22155357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33"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33"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Rectangle 6"/>
          <p:cNvSpPr>
            <a:spLocks noGrp="1" noChangeArrowheads="1"/>
          </p:cNvSpPr>
          <p:nvPr>
            <p:ph type="sldNum" sz="quarter" idx="12"/>
          </p:nvPr>
        </p:nvSpPr>
        <p:spPr>
          <a:xfrm>
            <a:off x="7010400" y="4686300"/>
            <a:ext cx="1905000" cy="342900"/>
          </a:xfrm>
          <a:prstGeom prst="rect">
            <a:avLst/>
          </a:prstGeom>
          <a:ln/>
        </p:spPr>
        <p:txBody>
          <a:bodyPr/>
          <a:lstStyle>
            <a:lvl1pPr>
              <a:defRPr/>
            </a:lvl1pPr>
          </a:lstStyle>
          <a:p>
            <a:fld id="{FD55BC96-7BB3-394F-A022-CB3447420D23}" type="slidenum">
              <a:rPr lang="en-US"/>
              <a:pPr/>
              <a:t>‹#›</a:t>
            </a:fld>
            <a:endParaRPr lang="en-US" dirty="0"/>
          </a:p>
        </p:txBody>
      </p:sp>
    </p:spTree>
    <p:extLst>
      <p:ext uri="{BB962C8B-B14F-4D97-AF65-F5344CB8AC3E}">
        <p14:creationId xmlns:p14="http://schemas.microsoft.com/office/powerpoint/2010/main" val="10408428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Rectangle 6"/>
          <p:cNvSpPr>
            <a:spLocks noGrp="1" noChangeArrowheads="1"/>
          </p:cNvSpPr>
          <p:nvPr>
            <p:ph type="sldNum" sz="quarter" idx="12"/>
          </p:nvPr>
        </p:nvSpPr>
        <p:spPr>
          <a:xfrm>
            <a:off x="7010400" y="4686300"/>
            <a:ext cx="1905000" cy="342900"/>
          </a:xfrm>
          <a:prstGeom prst="rect">
            <a:avLst/>
          </a:prstGeom>
          <a:ln/>
        </p:spPr>
        <p:txBody>
          <a:bodyPr/>
          <a:lstStyle>
            <a:lvl1pPr>
              <a:defRPr/>
            </a:lvl1pPr>
          </a:lstStyle>
          <a:p>
            <a:fld id="{FFF446A0-D4E5-8843-8544-DDFD165CEE05}" type="slidenum">
              <a:rPr lang="en-US"/>
              <a:pPr/>
              <a:t>‹#›</a:t>
            </a:fld>
            <a:endParaRPr lang="en-US" dirty="0"/>
          </a:p>
        </p:txBody>
      </p:sp>
    </p:spTree>
    <p:extLst>
      <p:ext uri="{BB962C8B-B14F-4D97-AF65-F5344CB8AC3E}">
        <p14:creationId xmlns:p14="http://schemas.microsoft.com/office/powerpoint/2010/main" val="25116778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4" name="Rectangle 6"/>
          <p:cNvSpPr>
            <a:spLocks noGrp="1" noChangeArrowheads="1"/>
          </p:cNvSpPr>
          <p:nvPr>
            <p:ph type="sldNum" sz="quarter" idx="12"/>
          </p:nvPr>
        </p:nvSpPr>
        <p:spPr>
          <a:xfrm>
            <a:off x="7010400" y="4686300"/>
            <a:ext cx="1905000" cy="342900"/>
          </a:xfrm>
          <a:prstGeom prst="rect">
            <a:avLst/>
          </a:prstGeom>
          <a:ln/>
        </p:spPr>
        <p:txBody>
          <a:bodyPr/>
          <a:lstStyle>
            <a:lvl1pPr>
              <a:defRPr/>
            </a:lvl1pPr>
          </a:lstStyle>
          <a:p>
            <a:fld id="{CB5629F2-7650-E64C-BC5C-6FACFDC443A6}" type="slidenum">
              <a:rPr lang="en-US"/>
              <a:pPr/>
              <a:t>‹#›</a:t>
            </a:fld>
            <a:endParaRPr lang="en-US" dirty="0"/>
          </a:p>
        </p:txBody>
      </p:sp>
    </p:spTree>
    <p:extLst>
      <p:ext uri="{BB962C8B-B14F-4D97-AF65-F5344CB8AC3E}">
        <p14:creationId xmlns:p14="http://schemas.microsoft.com/office/powerpoint/2010/main" val="8578118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11"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93"/>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11" y="1076328"/>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Slide Number Placeholder 6"/>
          <p:cNvSpPr>
            <a:spLocks noGrp="1" noChangeArrowheads="1"/>
          </p:cNvSpPr>
          <p:nvPr>
            <p:ph type="sldNum" sz="quarter" idx="12"/>
          </p:nvPr>
        </p:nvSpPr>
        <p:spPr>
          <a:xfrm>
            <a:off x="7010400" y="4686300"/>
            <a:ext cx="1905000" cy="342900"/>
          </a:xfrm>
          <a:prstGeom prst="rect">
            <a:avLst/>
          </a:prstGeom>
          <a:ln/>
        </p:spPr>
        <p:txBody>
          <a:bodyPr/>
          <a:lstStyle>
            <a:lvl1pPr>
              <a:defRPr/>
            </a:lvl1pPr>
          </a:lstStyle>
          <a:p>
            <a:fld id="{60532436-B892-7649-A700-E4B2533CD97F}" type="slidenum">
              <a:rPr lang="en-US"/>
              <a:pPr/>
              <a:t>‹#›</a:t>
            </a:fld>
            <a:endParaRPr lang="en-US" dirty="0"/>
          </a:p>
        </p:txBody>
      </p:sp>
    </p:spTree>
    <p:extLst>
      <p:ext uri="{BB962C8B-B14F-4D97-AF65-F5344CB8AC3E}">
        <p14:creationId xmlns:p14="http://schemas.microsoft.com/office/powerpoint/2010/main" val="25114015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4025508"/>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Slide Number Placeholder 6"/>
          <p:cNvSpPr>
            <a:spLocks noGrp="1" noChangeArrowheads="1"/>
          </p:cNvSpPr>
          <p:nvPr>
            <p:ph type="sldNum" sz="quarter" idx="12"/>
          </p:nvPr>
        </p:nvSpPr>
        <p:spPr>
          <a:xfrm>
            <a:off x="7010400" y="4686300"/>
            <a:ext cx="1905000" cy="342900"/>
          </a:xfrm>
          <a:prstGeom prst="rect">
            <a:avLst/>
          </a:prstGeom>
          <a:ln/>
        </p:spPr>
        <p:txBody>
          <a:bodyPr/>
          <a:lstStyle>
            <a:lvl1pPr>
              <a:defRPr/>
            </a:lvl1pPr>
          </a:lstStyle>
          <a:p>
            <a:fld id="{0F8FF2AA-E691-CE4A-B5DE-7970104EDE01}" type="slidenum">
              <a:rPr lang="en-US"/>
              <a:pPr/>
              <a:t>‹#›</a:t>
            </a:fld>
            <a:endParaRPr lang="en-US" dirty="0"/>
          </a:p>
        </p:txBody>
      </p:sp>
    </p:spTree>
    <p:extLst>
      <p:ext uri="{BB962C8B-B14F-4D97-AF65-F5344CB8AC3E}">
        <p14:creationId xmlns:p14="http://schemas.microsoft.com/office/powerpoint/2010/main" val="22938096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6"/>
          <p:cNvSpPr>
            <a:spLocks noGrp="1" noChangeArrowheads="1"/>
          </p:cNvSpPr>
          <p:nvPr>
            <p:ph type="sldNum" sz="quarter" idx="12"/>
          </p:nvPr>
        </p:nvSpPr>
        <p:spPr>
          <a:xfrm>
            <a:off x="7010400" y="4686300"/>
            <a:ext cx="1905000" cy="342900"/>
          </a:xfrm>
          <a:prstGeom prst="rect">
            <a:avLst/>
          </a:prstGeom>
          <a:ln/>
        </p:spPr>
        <p:txBody>
          <a:bodyPr/>
          <a:lstStyle>
            <a:lvl1pPr>
              <a:defRPr/>
            </a:lvl1pPr>
          </a:lstStyle>
          <a:p>
            <a:fld id="{BC19EC7A-2F1F-0D49-BD46-4B5D90B8E03F}" type="slidenum">
              <a:rPr lang="en-US"/>
              <a:pPr/>
              <a:t>‹#›</a:t>
            </a:fld>
            <a:endParaRPr lang="en-US" dirty="0"/>
          </a:p>
        </p:txBody>
      </p:sp>
    </p:spTree>
    <p:extLst>
      <p:ext uri="{BB962C8B-B14F-4D97-AF65-F5344CB8AC3E}">
        <p14:creationId xmlns:p14="http://schemas.microsoft.com/office/powerpoint/2010/main" val="17320289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85750"/>
            <a:ext cx="1943100" cy="399931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285750"/>
            <a:ext cx="5676900" cy="399931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6"/>
          <p:cNvSpPr>
            <a:spLocks noGrp="1" noChangeArrowheads="1"/>
          </p:cNvSpPr>
          <p:nvPr>
            <p:ph type="sldNum" sz="quarter" idx="12"/>
          </p:nvPr>
        </p:nvSpPr>
        <p:spPr>
          <a:xfrm>
            <a:off x="7010400" y="4686300"/>
            <a:ext cx="1905000" cy="342900"/>
          </a:xfrm>
          <a:prstGeom prst="rect">
            <a:avLst/>
          </a:prstGeom>
          <a:ln/>
        </p:spPr>
        <p:txBody>
          <a:bodyPr/>
          <a:lstStyle>
            <a:lvl1pPr>
              <a:defRPr/>
            </a:lvl1pPr>
          </a:lstStyle>
          <a:p>
            <a:fld id="{9FD4C6EA-DD67-F549-A7F6-C39685CCD36D}" type="slidenum">
              <a:rPr lang="en-US"/>
              <a:pPr/>
              <a:t>‹#›</a:t>
            </a:fld>
            <a:endParaRPr lang="en-US" dirty="0"/>
          </a:p>
        </p:txBody>
      </p:sp>
    </p:spTree>
    <p:extLst>
      <p:ext uri="{BB962C8B-B14F-4D97-AF65-F5344CB8AC3E}">
        <p14:creationId xmlns:p14="http://schemas.microsoft.com/office/powerpoint/2010/main" val="22689011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285750"/>
            <a:ext cx="7772400" cy="857250"/>
          </a:xfrm>
        </p:spPr>
        <p:txBody>
          <a:bodyPr/>
          <a:lstStyle/>
          <a:p>
            <a:r>
              <a:rPr lang="en-US" dirty="0"/>
              <a:t>Click to edit Master title style</a:t>
            </a:r>
          </a:p>
        </p:txBody>
      </p:sp>
      <p:sp>
        <p:nvSpPr>
          <p:cNvPr id="3" name="Text Placeholder 2"/>
          <p:cNvSpPr>
            <a:spLocks noGrp="1"/>
          </p:cNvSpPr>
          <p:nvPr>
            <p:ph type="body" sz="half" idx="1"/>
          </p:nvPr>
        </p:nvSpPr>
        <p:spPr>
          <a:xfrm>
            <a:off x="685800" y="1198960"/>
            <a:ext cx="3810000" cy="30861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198960"/>
            <a:ext cx="3810000" cy="30861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noChangeArrowheads="1"/>
          </p:cNvSpPr>
          <p:nvPr>
            <p:ph type="sldNum" sz="quarter" idx="12"/>
          </p:nvPr>
        </p:nvSpPr>
        <p:spPr>
          <a:xfrm>
            <a:off x="7010400" y="4686300"/>
            <a:ext cx="1905000" cy="342900"/>
          </a:xfrm>
          <a:prstGeom prst="rect">
            <a:avLst/>
          </a:prstGeom>
          <a:ln/>
        </p:spPr>
        <p:txBody>
          <a:bodyPr/>
          <a:lstStyle>
            <a:lvl1pPr>
              <a:defRPr/>
            </a:lvl1pPr>
          </a:lstStyle>
          <a:p>
            <a:fld id="{A453B196-1C78-7244-B8F7-18529026B922}" type="slidenum">
              <a:rPr lang="en-US"/>
              <a:pPr/>
              <a:t>‹#›</a:t>
            </a:fld>
            <a:endParaRPr lang="en-US" dirty="0"/>
          </a:p>
        </p:txBody>
      </p:sp>
    </p:spTree>
    <p:extLst>
      <p:ext uri="{BB962C8B-B14F-4D97-AF65-F5344CB8AC3E}">
        <p14:creationId xmlns:p14="http://schemas.microsoft.com/office/powerpoint/2010/main" val="1743116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2500" b="1" cap="all"/>
            </a:lvl1pPr>
          </a:lstStyle>
          <a:p>
            <a:r>
              <a:rPr lang="en-US" dirty="0"/>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001000" y="4629150"/>
            <a:ext cx="938619" cy="311150"/>
          </a:xfrm>
          <a:prstGeom prst="rect">
            <a:avLst/>
          </a:prstGeom>
        </p:spPr>
      </p:pic>
    </p:spTree>
    <p:extLst>
      <p:ext uri="{BB962C8B-B14F-4D97-AF65-F5344CB8AC3E}">
        <p14:creationId xmlns:p14="http://schemas.microsoft.com/office/powerpoint/2010/main" val="8412437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285750"/>
            <a:ext cx="7772400" cy="857250"/>
          </a:xfrm>
        </p:spPr>
        <p:txBody>
          <a:bodyPr/>
          <a:lstStyle/>
          <a:p>
            <a:r>
              <a:rPr lang="en-US"/>
              <a:t>Click to edit Master title style</a:t>
            </a:r>
          </a:p>
        </p:txBody>
      </p:sp>
      <p:sp>
        <p:nvSpPr>
          <p:cNvPr id="3" name="Text Placeholder 2"/>
          <p:cNvSpPr>
            <a:spLocks noGrp="1"/>
          </p:cNvSpPr>
          <p:nvPr>
            <p:ph type="body" sz="half" idx="1"/>
          </p:nvPr>
        </p:nvSpPr>
        <p:spPr>
          <a:xfrm>
            <a:off x="685800" y="1198960"/>
            <a:ext cx="3810000" cy="30861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48200" y="1198960"/>
            <a:ext cx="3810000" cy="14859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648200" y="2799160"/>
            <a:ext cx="3810000" cy="14859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Rectangle 6"/>
          <p:cNvSpPr>
            <a:spLocks noGrp="1" noChangeArrowheads="1"/>
          </p:cNvSpPr>
          <p:nvPr>
            <p:ph type="sldNum" sz="quarter" idx="12"/>
          </p:nvPr>
        </p:nvSpPr>
        <p:spPr>
          <a:xfrm>
            <a:off x="7010400" y="4686300"/>
            <a:ext cx="1905000" cy="342900"/>
          </a:xfrm>
          <a:prstGeom prst="rect">
            <a:avLst/>
          </a:prstGeom>
          <a:ln/>
        </p:spPr>
        <p:txBody>
          <a:bodyPr/>
          <a:lstStyle>
            <a:lvl1pPr>
              <a:defRPr/>
            </a:lvl1pPr>
          </a:lstStyle>
          <a:p>
            <a:fld id="{93409FDA-461B-AD41-988E-1D24C3DF77F3}" type="slidenum">
              <a:rPr lang="en-US"/>
              <a:pPr/>
              <a:t>‹#›</a:t>
            </a:fld>
            <a:endParaRPr lang="en-US" dirty="0"/>
          </a:p>
        </p:txBody>
      </p:sp>
    </p:spTree>
    <p:extLst>
      <p:ext uri="{BB962C8B-B14F-4D97-AF65-F5344CB8AC3E}">
        <p14:creationId xmlns:p14="http://schemas.microsoft.com/office/powerpoint/2010/main" val="39348470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685800" y="285750"/>
            <a:ext cx="7772400" cy="857250"/>
          </a:xfrm>
        </p:spPr>
        <p:txBody>
          <a:bodyPr/>
          <a:lstStyle/>
          <a:p>
            <a:r>
              <a:rPr lang="en-US"/>
              <a:t>Click to edit Master title style</a:t>
            </a:r>
          </a:p>
        </p:txBody>
      </p:sp>
      <p:sp>
        <p:nvSpPr>
          <p:cNvPr id="3" name="Text Placeholder 2"/>
          <p:cNvSpPr>
            <a:spLocks noGrp="1"/>
          </p:cNvSpPr>
          <p:nvPr>
            <p:ph type="body" sz="half" idx="1"/>
          </p:nvPr>
        </p:nvSpPr>
        <p:spPr>
          <a:xfrm>
            <a:off x="685800" y="1198960"/>
            <a:ext cx="3810000" cy="30861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lipArt Placeholder 3"/>
          <p:cNvSpPr>
            <a:spLocks noGrp="1"/>
          </p:cNvSpPr>
          <p:nvPr>
            <p:ph type="clipArt" sz="half" idx="2"/>
          </p:nvPr>
        </p:nvSpPr>
        <p:spPr>
          <a:xfrm>
            <a:off x="4648200" y="1198960"/>
            <a:ext cx="3810000" cy="3086100"/>
          </a:xfrm>
        </p:spPr>
        <p:txBody>
          <a:bodyPr/>
          <a:lstStyle/>
          <a:p>
            <a:pPr lvl="0"/>
            <a:endParaRPr lang="en-US" noProof="0" dirty="0"/>
          </a:p>
        </p:txBody>
      </p:sp>
      <p:sp>
        <p:nvSpPr>
          <p:cNvPr id="7" name="Slide Number Placeholder 6"/>
          <p:cNvSpPr>
            <a:spLocks noGrp="1" noChangeArrowheads="1"/>
          </p:cNvSpPr>
          <p:nvPr>
            <p:ph type="sldNum" sz="quarter" idx="12"/>
          </p:nvPr>
        </p:nvSpPr>
        <p:spPr>
          <a:xfrm>
            <a:off x="7010400" y="4686300"/>
            <a:ext cx="1905000" cy="342900"/>
          </a:xfrm>
          <a:prstGeom prst="rect">
            <a:avLst/>
          </a:prstGeom>
          <a:ln/>
        </p:spPr>
        <p:txBody>
          <a:bodyPr/>
          <a:lstStyle>
            <a:lvl1pPr>
              <a:defRPr/>
            </a:lvl1pPr>
          </a:lstStyle>
          <a:p>
            <a:fld id="{10C8BA09-8EDC-134C-8C8F-452DC8EF8DBB}" type="slidenum">
              <a:rPr lang="en-US"/>
              <a:pPr/>
              <a:t>‹#›</a:t>
            </a:fld>
            <a:endParaRPr lang="en-US" dirty="0"/>
          </a:p>
        </p:txBody>
      </p:sp>
    </p:spTree>
    <p:extLst>
      <p:ext uri="{BB962C8B-B14F-4D97-AF65-F5344CB8AC3E}">
        <p14:creationId xmlns:p14="http://schemas.microsoft.com/office/powerpoint/2010/main" val="34867291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txAndChart" preserve="1">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a:xfrm>
            <a:off x="685800" y="285750"/>
            <a:ext cx="7772400" cy="857250"/>
          </a:xfrm>
        </p:spPr>
        <p:txBody>
          <a:bodyPr/>
          <a:lstStyle/>
          <a:p>
            <a:r>
              <a:rPr lang="en-US" dirty="0"/>
              <a:t>Click to edit Master title style</a:t>
            </a:r>
          </a:p>
        </p:txBody>
      </p:sp>
      <p:sp>
        <p:nvSpPr>
          <p:cNvPr id="3" name="Text Placeholder 2"/>
          <p:cNvSpPr>
            <a:spLocks noGrp="1"/>
          </p:cNvSpPr>
          <p:nvPr>
            <p:ph type="body" sz="half" idx="1"/>
          </p:nvPr>
        </p:nvSpPr>
        <p:spPr>
          <a:xfrm>
            <a:off x="685800" y="1198960"/>
            <a:ext cx="3810000" cy="30861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hart Placeholder 3"/>
          <p:cNvSpPr>
            <a:spLocks noGrp="1"/>
          </p:cNvSpPr>
          <p:nvPr>
            <p:ph type="chart" sz="half" idx="2"/>
          </p:nvPr>
        </p:nvSpPr>
        <p:spPr>
          <a:xfrm>
            <a:off x="4648200" y="1198960"/>
            <a:ext cx="3810000" cy="3086100"/>
          </a:xfrm>
        </p:spPr>
        <p:txBody>
          <a:bodyPr/>
          <a:lstStyle/>
          <a:p>
            <a:pPr lvl="0"/>
            <a:endParaRPr lang="en-US" noProof="0" dirty="0"/>
          </a:p>
        </p:txBody>
      </p:sp>
      <p:sp>
        <p:nvSpPr>
          <p:cNvPr id="7" name="Slide Number Placeholder 6"/>
          <p:cNvSpPr>
            <a:spLocks noGrp="1" noChangeArrowheads="1"/>
          </p:cNvSpPr>
          <p:nvPr>
            <p:ph type="sldNum" sz="quarter" idx="12"/>
          </p:nvPr>
        </p:nvSpPr>
        <p:spPr>
          <a:xfrm>
            <a:off x="7010400" y="4686300"/>
            <a:ext cx="1905000" cy="342900"/>
          </a:xfrm>
          <a:prstGeom prst="rect">
            <a:avLst/>
          </a:prstGeom>
          <a:ln/>
        </p:spPr>
        <p:txBody>
          <a:bodyPr/>
          <a:lstStyle>
            <a:lvl1pPr>
              <a:defRPr/>
            </a:lvl1pPr>
          </a:lstStyle>
          <a:p>
            <a:fld id="{129AEA0A-AE96-7342-84F1-CE13FE9EDC8D}" type="slidenum">
              <a:rPr lang="en-US"/>
              <a:pPr/>
              <a:t>‹#›</a:t>
            </a:fld>
            <a:endParaRPr lang="en-US" dirty="0"/>
          </a:p>
        </p:txBody>
      </p:sp>
    </p:spTree>
    <p:extLst>
      <p:ext uri="{BB962C8B-B14F-4D97-AF65-F5344CB8AC3E}">
        <p14:creationId xmlns:p14="http://schemas.microsoft.com/office/powerpoint/2010/main" val="42912295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285750"/>
            <a:ext cx="7772400" cy="857250"/>
          </a:xfrm>
        </p:spPr>
        <p:txBody>
          <a:bodyPr/>
          <a:lstStyle/>
          <a:p>
            <a:r>
              <a:rPr lang="en-US"/>
              <a:t>Click to edit Master title style</a:t>
            </a:r>
          </a:p>
        </p:txBody>
      </p:sp>
      <p:sp>
        <p:nvSpPr>
          <p:cNvPr id="3" name="Text Placeholder 2"/>
          <p:cNvSpPr>
            <a:spLocks noGrp="1"/>
          </p:cNvSpPr>
          <p:nvPr>
            <p:ph type="body" sz="half" idx="1"/>
          </p:nvPr>
        </p:nvSpPr>
        <p:spPr>
          <a:xfrm>
            <a:off x="685800" y="1198960"/>
            <a:ext cx="7772400" cy="14859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85800" y="2799160"/>
            <a:ext cx="7772400" cy="14859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noChangeArrowheads="1"/>
          </p:cNvSpPr>
          <p:nvPr>
            <p:ph type="sldNum" sz="quarter" idx="12"/>
          </p:nvPr>
        </p:nvSpPr>
        <p:spPr>
          <a:xfrm>
            <a:off x="7010400" y="4686300"/>
            <a:ext cx="1905000" cy="342900"/>
          </a:xfrm>
          <a:prstGeom prst="rect">
            <a:avLst/>
          </a:prstGeom>
          <a:ln/>
        </p:spPr>
        <p:txBody>
          <a:bodyPr/>
          <a:lstStyle>
            <a:lvl1pPr>
              <a:defRPr/>
            </a:lvl1pPr>
          </a:lstStyle>
          <a:p>
            <a:fld id="{0D2FD08E-49C2-2B4C-B9E9-F90981290FD4}" type="slidenum">
              <a:rPr lang="en-US"/>
              <a:pPr/>
              <a:t>‹#›</a:t>
            </a:fld>
            <a:endParaRPr lang="en-US" dirty="0"/>
          </a:p>
        </p:txBody>
      </p:sp>
    </p:spTree>
    <p:extLst>
      <p:ext uri="{BB962C8B-B14F-4D97-AF65-F5344CB8AC3E}">
        <p14:creationId xmlns:p14="http://schemas.microsoft.com/office/powerpoint/2010/main" val="31688092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7522" name="Rectangle 2"/>
          <p:cNvSpPr>
            <a:spLocks noGrp="1" noChangeArrowheads="1"/>
          </p:cNvSpPr>
          <p:nvPr>
            <p:ph type="ctrTitle"/>
          </p:nvPr>
        </p:nvSpPr>
        <p:spPr>
          <a:xfrm>
            <a:off x="762000" y="400050"/>
            <a:ext cx="7772400" cy="857250"/>
          </a:xfrm>
        </p:spPr>
        <p:txBody>
          <a:bodyPr/>
          <a:lstStyle>
            <a:lvl1pPr>
              <a:defRPr/>
            </a:lvl1pPr>
          </a:lstStyle>
          <a:p>
            <a:r>
              <a:rPr lang="en-US"/>
              <a:t>Click to edit Master title style</a:t>
            </a:r>
          </a:p>
        </p:txBody>
      </p:sp>
      <p:sp>
        <p:nvSpPr>
          <p:cNvPr id="107523" name="Rectangle 3"/>
          <p:cNvSpPr>
            <a:spLocks noGrp="1" noChangeArrowheads="1"/>
          </p:cNvSpPr>
          <p:nvPr>
            <p:ph type="subTitle" idx="1"/>
          </p:nvPr>
        </p:nvSpPr>
        <p:spPr>
          <a:xfrm>
            <a:off x="2057400" y="2857500"/>
            <a:ext cx="6400800" cy="1314450"/>
          </a:xfrm>
          <a:effectLst>
            <a:outerShdw dist="12700" dir="8100000" algn="ctr" rotWithShape="0">
              <a:srgbClr val="FFFFFF">
                <a:alpha val="75000"/>
              </a:srgbClr>
            </a:outerShdw>
          </a:effectLst>
        </p:spPr>
        <p:txBody>
          <a:bodyPr/>
          <a:lstStyle>
            <a:lvl1pPr marL="0" indent="0" algn="r">
              <a:buFont typeface="Wingdings" pitchFamily="16" charset="2"/>
              <a:buNone/>
              <a:defRPr/>
            </a:lvl1pPr>
          </a:lstStyle>
          <a:p>
            <a:r>
              <a:rPr lang="en-US"/>
              <a:t>Click to edit Master subtitle style</a:t>
            </a:r>
          </a:p>
        </p:txBody>
      </p:sp>
      <p:sp>
        <p:nvSpPr>
          <p:cNvPr id="6" name="Rectangle 6"/>
          <p:cNvSpPr>
            <a:spLocks noGrp="1" noChangeArrowheads="1"/>
          </p:cNvSpPr>
          <p:nvPr>
            <p:ph type="sldNum" sz="quarter" idx="12"/>
          </p:nvPr>
        </p:nvSpPr>
        <p:spPr>
          <a:xfrm>
            <a:off x="7010400" y="4686300"/>
            <a:ext cx="1905000" cy="342900"/>
          </a:xfrm>
          <a:prstGeom prst="rect">
            <a:avLst/>
          </a:prstGeom>
        </p:spPr>
        <p:txBody>
          <a:bodyPr/>
          <a:lstStyle>
            <a:lvl1pPr>
              <a:defRPr/>
            </a:lvl1pPr>
          </a:lstStyle>
          <a:p>
            <a:fld id="{415B4B91-B4FC-E245-AB10-20538F3A2058}" type="slidenum">
              <a:rPr lang="en-US"/>
              <a:pPr/>
              <a:t>‹#›</a:t>
            </a:fld>
            <a:endParaRPr lang="en-US" dirty="0"/>
          </a:p>
        </p:txBody>
      </p:sp>
    </p:spTree>
    <p:extLst>
      <p:ext uri="{BB962C8B-B14F-4D97-AF65-F5344CB8AC3E}">
        <p14:creationId xmlns:p14="http://schemas.microsoft.com/office/powerpoint/2010/main" val="14858887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6"/>
          <p:cNvSpPr>
            <a:spLocks noGrp="1" noChangeArrowheads="1"/>
          </p:cNvSpPr>
          <p:nvPr>
            <p:ph type="sldNum" sz="quarter" idx="12"/>
          </p:nvPr>
        </p:nvSpPr>
        <p:spPr>
          <a:xfrm>
            <a:off x="7010400" y="4686300"/>
            <a:ext cx="1905000" cy="342900"/>
          </a:xfrm>
          <a:prstGeom prst="rect">
            <a:avLst/>
          </a:prstGeom>
          <a:ln/>
        </p:spPr>
        <p:txBody>
          <a:bodyPr/>
          <a:lstStyle>
            <a:lvl1pPr>
              <a:defRPr/>
            </a:lvl1pPr>
          </a:lstStyle>
          <a:p>
            <a:fld id="{AC67A4A0-091D-FB4B-8CE5-F6B3DB193AF8}" type="slidenum">
              <a:rPr lang="en-US"/>
              <a:pPr/>
              <a:t>‹#›</a:t>
            </a:fld>
            <a:endParaRPr lang="en-US" dirty="0"/>
          </a:p>
        </p:txBody>
      </p:sp>
    </p:spTree>
    <p:extLst>
      <p:ext uri="{BB962C8B-B14F-4D97-AF65-F5344CB8AC3E}">
        <p14:creationId xmlns:p14="http://schemas.microsoft.com/office/powerpoint/2010/main" val="31152050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2500" b="1" cap="all"/>
            </a:lvl1pPr>
          </a:lstStyle>
          <a:p>
            <a:r>
              <a:rPr lang="en-US" dirty="0"/>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6" name="Rectangle 6"/>
          <p:cNvSpPr>
            <a:spLocks noGrp="1" noChangeArrowheads="1"/>
          </p:cNvSpPr>
          <p:nvPr>
            <p:ph type="sldNum" sz="quarter" idx="12"/>
          </p:nvPr>
        </p:nvSpPr>
        <p:spPr>
          <a:xfrm>
            <a:off x="7010400" y="4686300"/>
            <a:ext cx="1905000" cy="342900"/>
          </a:xfrm>
          <a:prstGeom prst="rect">
            <a:avLst/>
          </a:prstGeom>
          <a:ln/>
        </p:spPr>
        <p:txBody>
          <a:bodyPr/>
          <a:lstStyle>
            <a:lvl1pPr>
              <a:defRPr/>
            </a:lvl1pPr>
          </a:lstStyle>
          <a:p>
            <a:fld id="{13FFC800-2518-F74B-9960-8266042F2179}" type="slidenum">
              <a:rPr lang="en-US"/>
              <a:pPr/>
              <a:t>‹#›</a:t>
            </a:fld>
            <a:endParaRPr lang="en-US" dirty="0"/>
          </a:p>
        </p:txBody>
      </p:sp>
    </p:spTree>
    <p:extLst>
      <p:ext uri="{BB962C8B-B14F-4D97-AF65-F5344CB8AC3E}">
        <p14:creationId xmlns:p14="http://schemas.microsoft.com/office/powerpoint/2010/main" val="27804443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198960"/>
            <a:ext cx="3810000" cy="3086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198960"/>
            <a:ext cx="3810000" cy="3086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noChangeArrowheads="1"/>
          </p:cNvSpPr>
          <p:nvPr>
            <p:ph type="sldNum" sz="quarter" idx="12"/>
          </p:nvPr>
        </p:nvSpPr>
        <p:spPr>
          <a:xfrm>
            <a:off x="7010400" y="4686300"/>
            <a:ext cx="1905000" cy="342900"/>
          </a:xfrm>
          <a:prstGeom prst="rect">
            <a:avLst/>
          </a:prstGeom>
          <a:ln/>
        </p:spPr>
        <p:txBody>
          <a:bodyPr/>
          <a:lstStyle>
            <a:lvl1pPr>
              <a:defRPr/>
            </a:lvl1pPr>
          </a:lstStyle>
          <a:p>
            <a:fld id="{29BFC277-8285-E04A-AACD-FD6DE01A1350}" type="slidenum">
              <a:rPr lang="en-US"/>
              <a:pPr/>
              <a:t>‹#›</a:t>
            </a:fld>
            <a:endParaRPr lang="en-US" dirty="0"/>
          </a:p>
        </p:txBody>
      </p:sp>
    </p:spTree>
    <p:extLst>
      <p:ext uri="{BB962C8B-B14F-4D97-AF65-F5344CB8AC3E}">
        <p14:creationId xmlns:p14="http://schemas.microsoft.com/office/powerpoint/2010/main" val="39090070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33"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33"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Rectangle 6"/>
          <p:cNvSpPr>
            <a:spLocks noGrp="1" noChangeArrowheads="1"/>
          </p:cNvSpPr>
          <p:nvPr>
            <p:ph type="sldNum" sz="quarter" idx="12"/>
          </p:nvPr>
        </p:nvSpPr>
        <p:spPr>
          <a:xfrm>
            <a:off x="7010400" y="4686300"/>
            <a:ext cx="1905000" cy="342900"/>
          </a:xfrm>
          <a:prstGeom prst="rect">
            <a:avLst/>
          </a:prstGeom>
          <a:ln/>
        </p:spPr>
        <p:txBody>
          <a:bodyPr/>
          <a:lstStyle>
            <a:lvl1pPr>
              <a:defRPr/>
            </a:lvl1pPr>
          </a:lstStyle>
          <a:p>
            <a:fld id="{FD55BC96-7BB3-394F-A022-CB3447420D23}" type="slidenum">
              <a:rPr lang="en-US"/>
              <a:pPr/>
              <a:t>‹#›</a:t>
            </a:fld>
            <a:endParaRPr lang="en-US" dirty="0"/>
          </a:p>
        </p:txBody>
      </p:sp>
    </p:spTree>
    <p:extLst>
      <p:ext uri="{BB962C8B-B14F-4D97-AF65-F5344CB8AC3E}">
        <p14:creationId xmlns:p14="http://schemas.microsoft.com/office/powerpoint/2010/main" val="40330777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Rectangle 6"/>
          <p:cNvSpPr>
            <a:spLocks noGrp="1" noChangeArrowheads="1"/>
          </p:cNvSpPr>
          <p:nvPr>
            <p:ph type="sldNum" sz="quarter" idx="12"/>
          </p:nvPr>
        </p:nvSpPr>
        <p:spPr>
          <a:xfrm>
            <a:off x="7010400" y="4686300"/>
            <a:ext cx="1905000" cy="342900"/>
          </a:xfrm>
          <a:prstGeom prst="rect">
            <a:avLst/>
          </a:prstGeom>
          <a:ln/>
        </p:spPr>
        <p:txBody>
          <a:bodyPr/>
          <a:lstStyle>
            <a:lvl1pPr>
              <a:defRPr/>
            </a:lvl1pPr>
          </a:lstStyle>
          <a:p>
            <a:fld id="{FFF446A0-D4E5-8843-8544-DDFD165CEE05}" type="slidenum">
              <a:rPr lang="en-US"/>
              <a:pPr/>
              <a:t>‹#›</a:t>
            </a:fld>
            <a:endParaRPr lang="en-US" dirty="0"/>
          </a:p>
        </p:txBody>
      </p:sp>
    </p:spTree>
    <p:extLst>
      <p:ext uri="{BB962C8B-B14F-4D97-AF65-F5344CB8AC3E}">
        <p14:creationId xmlns:p14="http://schemas.microsoft.com/office/powerpoint/2010/main" val="39160616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198960"/>
            <a:ext cx="3810000" cy="3086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198960"/>
            <a:ext cx="3810000" cy="3086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001000" y="4629150"/>
            <a:ext cx="938619" cy="311150"/>
          </a:xfrm>
          <a:prstGeom prst="rect">
            <a:avLst/>
          </a:prstGeom>
        </p:spPr>
      </p:pic>
    </p:spTree>
    <p:extLst>
      <p:ext uri="{BB962C8B-B14F-4D97-AF65-F5344CB8AC3E}">
        <p14:creationId xmlns:p14="http://schemas.microsoft.com/office/powerpoint/2010/main" val="39289315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4" name="Rectangle 6"/>
          <p:cNvSpPr>
            <a:spLocks noGrp="1" noChangeArrowheads="1"/>
          </p:cNvSpPr>
          <p:nvPr>
            <p:ph type="sldNum" sz="quarter" idx="12"/>
          </p:nvPr>
        </p:nvSpPr>
        <p:spPr>
          <a:xfrm>
            <a:off x="7010400" y="4686300"/>
            <a:ext cx="1905000" cy="342900"/>
          </a:xfrm>
          <a:prstGeom prst="rect">
            <a:avLst/>
          </a:prstGeom>
          <a:ln/>
        </p:spPr>
        <p:txBody>
          <a:bodyPr/>
          <a:lstStyle>
            <a:lvl1pPr>
              <a:defRPr/>
            </a:lvl1pPr>
          </a:lstStyle>
          <a:p>
            <a:fld id="{CB5629F2-7650-E64C-BC5C-6FACFDC443A6}" type="slidenum">
              <a:rPr lang="en-US"/>
              <a:pPr/>
              <a:t>‹#›</a:t>
            </a:fld>
            <a:endParaRPr lang="en-US" dirty="0"/>
          </a:p>
        </p:txBody>
      </p:sp>
    </p:spTree>
    <p:extLst>
      <p:ext uri="{BB962C8B-B14F-4D97-AF65-F5344CB8AC3E}">
        <p14:creationId xmlns:p14="http://schemas.microsoft.com/office/powerpoint/2010/main" val="35226683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11"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93"/>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11" y="1076328"/>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Slide Number Placeholder 6"/>
          <p:cNvSpPr>
            <a:spLocks noGrp="1" noChangeArrowheads="1"/>
          </p:cNvSpPr>
          <p:nvPr>
            <p:ph type="sldNum" sz="quarter" idx="12"/>
          </p:nvPr>
        </p:nvSpPr>
        <p:spPr>
          <a:xfrm>
            <a:off x="7010400" y="4686300"/>
            <a:ext cx="1905000" cy="342900"/>
          </a:xfrm>
          <a:prstGeom prst="rect">
            <a:avLst/>
          </a:prstGeom>
          <a:ln/>
        </p:spPr>
        <p:txBody>
          <a:bodyPr/>
          <a:lstStyle>
            <a:lvl1pPr>
              <a:defRPr/>
            </a:lvl1pPr>
          </a:lstStyle>
          <a:p>
            <a:fld id="{60532436-B892-7649-A700-E4B2533CD97F}" type="slidenum">
              <a:rPr lang="en-US"/>
              <a:pPr/>
              <a:t>‹#›</a:t>
            </a:fld>
            <a:endParaRPr lang="en-US" dirty="0"/>
          </a:p>
        </p:txBody>
      </p:sp>
    </p:spTree>
    <p:extLst>
      <p:ext uri="{BB962C8B-B14F-4D97-AF65-F5344CB8AC3E}">
        <p14:creationId xmlns:p14="http://schemas.microsoft.com/office/powerpoint/2010/main" val="7617018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4025508"/>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Slide Number Placeholder 6"/>
          <p:cNvSpPr>
            <a:spLocks noGrp="1" noChangeArrowheads="1"/>
          </p:cNvSpPr>
          <p:nvPr>
            <p:ph type="sldNum" sz="quarter" idx="12"/>
          </p:nvPr>
        </p:nvSpPr>
        <p:spPr>
          <a:xfrm>
            <a:off x="7010400" y="4686300"/>
            <a:ext cx="1905000" cy="342900"/>
          </a:xfrm>
          <a:prstGeom prst="rect">
            <a:avLst/>
          </a:prstGeom>
          <a:ln/>
        </p:spPr>
        <p:txBody>
          <a:bodyPr/>
          <a:lstStyle>
            <a:lvl1pPr>
              <a:defRPr/>
            </a:lvl1pPr>
          </a:lstStyle>
          <a:p>
            <a:fld id="{0F8FF2AA-E691-CE4A-B5DE-7970104EDE01}" type="slidenum">
              <a:rPr lang="en-US"/>
              <a:pPr/>
              <a:t>‹#›</a:t>
            </a:fld>
            <a:endParaRPr lang="en-US" dirty="0"/>
          </a:p>
        </p:txBody>
      </p:sp>
    </p:spTree>
    <p:extLst>
      <p:ext uri="{BB962C8B-B14F-4D97-AF65-F5344CB8AC3E}">
        <p14:creationId xmlns:p14="http://schemas.microsoft.com/office/powerpoint/2010/main" val="26577507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6"/>
          <p:cNvSpPr>
            <a:spLocks noGrp="1" noChangeArrowheads="1"/>
          </p:cNvSpPr>
          <p:nvPr>
            <p:ph type="sldNum" sz="quarter" idx="12"/>
          </p:nvPr>
        </p:nvSpPr>
        <p:spPr>
          <a:xfrm>
            <a:off x="7010400" y="4686300"/>
            <a:ext cx="1905000" cy="342900"/>
          </a:xfrm>
          <a:prstGeom prst="rect">
            <a:avLst/>
          </a:prstGeom>
          <a:ln/>
        </p:spPr>
        <p:txBody>
          <a:bodyPr/>
          <a:lstStyle>
            <a:lvl1pPr>
              <a:defRPr/>
            </a:lvl1pPr>
          </a:lstStyle>
          <a:p>
            <a:fld id="{BC19EC7A-2F1F-0D49-BD46-4B5D90B8E03F}" type="slidenum">
              <a:rPr lang="en-US"/>
              <a:pPr/>
              <a:t>‹#›</a:t>
            </a:fld>
            <a:endParaRPr lang="en-US" dirty="0"/>
          </a:p>
        </p:txBody>
      </p:sp>
    </p:spTree>
    <p:extLst>
      <p:ext uri="{BB962C8B-B14F-4D97-AF65-F5344CB8AC3E}">
        <p14:creationId xmlns:p14="http://schemas.microsoft.com/office/powerpoint/2010/main" val="3513494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85750"/>
            <a:ext cx="1943100" cy="399931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285750"/>
            <a:ext cx="5676900" cy="399931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6"/>
          <p:cNvSpPr>
            <a:spLocks noGrp="1" noChangeArrowheads="1"/>
          </p:cNvSpPr>
          <p:nvPr>
            <p:ph type="sldNum" sz="quarter" idx="12"/>
          </p:nvPr>
        </p:nvSpPr>
        <p:spPr>
          <a:xfrm>
            <a:off x="7010400" y="4686300"/>
            <a:ext cx="1905000" cy="342900"/>
          </a:xfrm>
          <a:prstGeom prst="rect">
            <a:avLst/>
          </a:prstGeom>
          <a:ln/>
        </p:spPr>
        <p:txBody>
          <a:bodyPr/>
          <a:lstStyle>
            <a:lvl1pPr>
              <a:defRPr/>
            </a:lvl1pPr>
          </a:lstStyle>
          <a:p>
            <a:fld id="{9FD4C6EA-DD67-F549-A7F6-C39685CCD36D}" type="slidenum">
              <a:rPr lang="en-US"/>
              <a:pPr/>
              <a:t>‹#›</a:t>
            </a:fld>
            <a:endParaRPr lang="en-US" dirty="0"/>
          </a:p>
        </p:txBody>
      </p:sp>
    </p:spTree>
    <p:extLst>
      <p:ext uri="{BB962C8B-B14F-4D97-AF65-F5344CB8AC3E}">
        <p14:creationId xmlns:p14="http://schemas.microsoft.com/office/powerpoint/2010/main" val="10250972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285750"/>
            <a:ext cx="7772400" cy="857250"/>
          </a:xfrm>
        </p:spPr>
        <p:txBody>
          <a:bodyPr/>
          <a:lstStyle/>
          <a:p>
            <a:r>
              <a:rPr lang="en-US" dirty="0"/>
              <a:t>Click to edit Master title style</a:t>
            </a:r>
          </a:p>
        </p:txBody>
      </p:sp>
      <p:sp>
        <p:nvSpPr>
          <p:cNvPr id="3" name="Text Placeholder 2"/>
          <p:cNvSpPr>
            <a:spLocks noGrp="1"/>
          </p:cNvSpPr>
          <p:nvPr>
            <p:ph type="body" sz="half" idx="1"/>
          </p:nvPr>
        </p:nvSpPr>
        <p:spPr>
          <a:xfrm>
            <a:off x="685800" y="1198960"/>
            <a:ext cx="3810000" cy="30861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198960"/>
            <a:ext cx="3810000" cy="30861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noChangeArrowheads="1"/>
          </p:cNvSpPr>
          <p:nvPr>
            <p:ph type="sldNum" sz="quarter" idx="12"/>
          </p:nvPr>
        </p:nvSpPr>
        <p:spPr>
          <a:xfrm>
            <a:off x="7010400" y="4686300"/>
            <a:ext cx="1905000" cy="342900"/>
          </a:xfrm>
          <a:prstGeom prst="rect">
            <a:avLst/>
          </a:prstGeom>
          <a:ln/>
        </p:spPr>
        <p:txBody>
          <a:bodyPr/>
          <a:lstStyle>
            <a:lvl1pPr>
              <a:defRPr/>
            </a:lvl1pPr>
          </a:lstStyle>
          <a:p>
            <a:fld id="{A453B196-1C78-7244-B8F7-18529026B922}" type="slidenum">
              <a:rPr lang="en-US"/>
              <a:pPr/>
              <a:t>‹#›</a:t>
            </a:fld>
            <a:endParaRPr lang="en-US" dirty="0"/>
          </a:p>
        </p:txBody>
      </p:sp>
    </p:spTree>
    <p:extLst>
      <p:ext uri="{BB962C8B-B14F-4D97-AF65-F5344CB8AC3E}">
        <p14:creationId xmlns:p14="http://schemas.microsoft.com/office/powerpoint/2010/main" val="11966718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285750"/>
            <a:ext cx="7772400" cy="857250"/>
          </a:xfrm>
        </p:spPr>
        <p:txBody>
          <a:bodyPr/>
          <a:lstStyle/>
          <a:p>
            <a:r>
              <a:rPr lang="en-US"/>
              <a:t>Click to edit Master title style</a:t>
            </a:r>
          </a:p>
        </p:txBody>
      </p:sp>
      <p:sp>
        <p:nvSpPr>
          <p:cNvPr id="3" name="Text Placeholder 2"/>
          <p:cNvSpPr>
            <a:spLocks noGrp="1"/>
          </p:cNvSpPr>
          <p:nvPr>
            <p:ph type="body" sz="half" idx="1"/>
          </p:nvPr>
        </p:nvSpPr>
        <p:spPr>
          <a:xfrm>
            <a:off x="685800" y="1198960"/>
            <a:ext cx="3810000" cy="30861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48200" y="1198960"/>
            <a:ext cx="3810000" cy="14859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648200" y="2799160"/>
            <a:ext cx="3810000" cy="14859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Rectangle 6"/>
          <p:cNvSpPr>
            <a:spLocks noGrp="1" noChangeArrowheads="1"/>
          </p:cNvSpPr>
          <p:nvPr>
            <p:ph type="sldNum" sz="quarter" idx="12"/>
          </p:nvPr>
        </p:nvSpPr>
        <p:spPr>
          <a:xfrm>
            <a:off x="7010400" y="4686300"/>
            <a:ext cx="1905000" cy="342900"/>
          </a:xfrm>
          <a:prstGeom prst="rect">
            <a:avLst/>
          </a:prstGeom>
          <a:ln/>
        </p:spPr>
        <p:txBody>
          <a:bodyPr/>
          <a:lstStyle>
            <a:lvl1pPr>
              <a:defRPr/>
            </a:lvl1pPr>
          </a:lstStyle>
          <a:p>
            <a:fld id="{93409FDA-461B-AD41-988E-1D24C3DF77F3}" type="slidenum">
              <a:rPr lang="en-US"/>
              <a:pPr/>
              <a:t>‹#›</a:t>
            </a:fld>
            <a:endParaRPr lang="en-US" dirty="0"/>
          </a:p>
        </p:txBody>
      </p:sp>
    </p:spTree>
    <p:extLst>
      <p:ext uri="{BB962C8B-B14F-4D97-AF65-F5344CB8AC3E}">
        <p14:creationId xmlns:p14="http://schemas.microsoft.com/office/powerpoint/2010/main" val="16824353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685800" y="285750"/>
            <a:ext cx="7772400" cy="857250"/>
          </a:xfrm>
        </p:spPr>
        <p:txBody>
          <a:bodyPr/>
          <a:lstStyle/>
          <a:p>
            <a:r>
              <a:rPr lang="en-US"/>
              <a:t>Click to edit Master title style</a:t>
            </a:r>
          </a:p>
        </p:txBody>
      </p:sp>
      <p:sp>
        <p:nvSpPr>
          <p:cNvPr id="3" name="Text Placeholder 2"/>
          <p:cNvSpPr>
            <a:spLocks noGrp="1"/>
          </p:cNvSpPr>
          <p:nvPr>
            <p:ph type="body" sz="half" idx="1"/>
          </p:nvPr>
        </p:nvSpPr>
        <p:spPr>
          <a:xfrm>
            <a:off x="685800" y="1198960"/>
            <a:ext cx="3810000" cy="30861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lipArt Placeholder 3"/>
          <p:cNvSpPr>
            <a:spLocks noGrp="1"/>
          </p:cNvSpPr>
          <p:nvPr>
            <p:ph type="clipArt" sz="half" idx="2"/>
          </p:nvPr>
        </p:nvSpPr>
        <p:spPr>
          <a:xfrm>
            <a:off x="4648200" y="1198960"/>
            <a:ext cx="3810000" cy="3086100"/>
          </a:xfrm>
        </p:spPr>
        <p:txBody>
          <a:bodyPr/>
          <a:lstStyle/>
          <a:p>
            <a:pPr lvl="0"/>
            <a:endParaRPr lang="en-US" noProof="0" dirty="0"/>
          </a:p>
        </p:txBody>
      </p:sp>
      <p:sp>
        <p:nvSpPr>
          <p:cNvPr id="7" name="Slide Number Placeholder 6"/>
          <p:cNvSpPr>
            <a:spLocks noGrp="1" noChangeArrowheads="1"/>
          </p:cNvSpPr>
          <p:nvPr>
            <p:ph type="sldNum" sz="quarter" idx="12"/>
          </p:nvPr>
        </p:nvSpPr>
        <p:spPr>
          <a:xfrm>
            <a:off x="7010400" y="4686300"/>
            <a:ext cx="1905000" cy="342900"/>
          </a:xfrm>
          <a:prstGeom prst="rect">
            <a:avLst/>
          </a:prstGeom>
          <a:ln/>
        </p:spPr>
        <p:txBody>
          <a:bodyPr/>
          <a:lstStyle>
            <a:lvl1pPr>
              <a:defRPr/>
            </a:lvl1pPr>
          </a:lstStyle>
          <a:p>
            <a:fld id="{10C8BA09-8EDC-134C-8C8F-452DC8EF8DBB}" type="slidenum">
              <a:rPr lang="en-US"/>
              <a:pPr/>
              <a:t>‹#›</a:t>
            </a:fld>
            <a:endParaRPr lang="en-US" dirty="0"/>
          </a:p>
        </p:txBody>
      </p:sp>
    </p:spTree>
    <p:extLst>
      <p:ext uri="{BB962C8B-B14F-4D97-AF65-F5344CB8AC3E}">
        <p14:creationId xmlns:p14="http://schemas.microsoft.com/office/powerpoint/2010/main" val="36005255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type="txAndChart" preserve="1">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a:xfrm>
            <a:off x="685800" y="285750"/>
            <a:ext cx="7772400" cy="857250"/>
          </a:xfrm>
        </p:spPr>
        <p:txBody>
          <a:bodyPr/>
          <a:lstStyle/>
          <a:p>
            <a:r>
              <a:rPr lang="en-US" dirty="0"/>
              <a:t>Click to edit Master title style</a:t>
            </a:r>
          </a:p>
        </p:txBody>
      </p:sp>
      <p:sp>
        <p:nvSpPr>
          <p:cNvPr id="3" name="Text Placeholder 2"/>
          <p:cNvSpPr>
            <a:spLocks noGrp="1"/>
          </p:cNvSpPr>
          <p:nvPr>
            <p:ph type="body" sz="half" idx="1"/>
          </p:nvPr>
        </p:nvSpPr>
        <p:spPr>
          <a:xfrm>
            <a:off x="685800" y="1198960"/>
            <a:ext cx="3810000" cy="30861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hart Placeholder 3"/>
          <p:cNvSpPr>
            <a:spLocks noGrp="1"/>
          </p:cNvSpPr>
          <p:nvPr>
            <p:ph type="chart" sz="half" idx="2"/>
          </p:nvPr>
        </p:nvSpPr>
        <p:spPr>
          <a:xfrm>
            <a:off x="4648200" y="1198960"/>
            <a:ext cx="3810000" cy="3086100"/>
          </a:xfrm>
        </p:spPr>
        <p:txBody>
          <a:bodyPr/>
          <a:lstStyle/>
          <a:p>
            <a:pPr lvl="0"/>
            <a:endParaRPr lang="en-US" noProof="0" dirty="0"/>
          </a:p>
        </p:txBody>
      </p:sp>
      <p:sp>
        <p:nvSpPr>
          <p:cNvPr id="7" name="Slide Number Placeholder 6"/>
          <p:cNvSpPr>
            <a:spLocks noGrp="1" noChangeArrowheads="1"/>
          </p:cNvSpPr>
          <p:nvPr>
            <p:ph type="sldNum" sz="quarter" idx="12"/>
          </p:nvPr>
        </p:nvSpPr>
        <p:spPr>
          <a:xfrm>
            <a:off x="7010400" y="4686300"/>
            <a:ext cx="1905000" cy="342900"/>
          </a:xfrm>
          <a:prstGeom prst="rect">
            <a:avLst/>
          </a:prstGeom>
          <a:ln/>
        </p:spPr>
        <p:txBody>
          <a:bodyPr/>
          <a:lstStyle>
            <a:lvl1pPr>
              <a:defRPr/>
            </a:lvl1pPr>
          </a:lstStyle>
          <a:p>
            <a:fld id="{129AEA0A-AE96-7342-84F1-CE13FE9EDC8D}" type="slidenum">
              <a:rPr lang="en-US"/>
              <a:pPr/>
              <a:t>‹#›</a:t>
            </a:fld>
            <a:endParaRPr lang="en-US" dirty="0"/>
          </a:p>
        </p:txBody>
      </p:sp>
    </p:spTree>
    <p:extLst>
      <p:ext uri="{BB962C8B-B14F-4D97-AF65-F5344CB8AC3E}">
        <p14:creationId xmlns:p14="http://schemas.microsoft.com/office/powerpoint/2010/main" val="37684875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285750"/>
            <a:ext cx="7772400" cy="857250"/>
          </a:xfrm>
        </p:spPr>
        <p:txBody>
          <a:bodyPr/>
          <a:lstStyle/>
          <a:p>
            <a:r>
              <a:rPr lang="en-US"/>
              <a:t>Click to edit Master title style</a:t>
            </a:r>
          </a:p>
        </p:txBody>
      </p:sp>
      <p:sp>
        <p:nvSpPr>
          <p:cNvPr id="3" name="Text Placeholder 2"/>
          <p:cNvSpPr>
            <a:spLocks noGrp="1"/>
          </p:cNvSpPr>
          <p:nvPr>
            <p:ph type="body" sz="half" idx="1"/>
          </p:nvPr>
        </p:nvSpPr>
        <p:spPr>
          <a:xfrm>
            <a:off x="685800" y="1198960"/>
            <a:ext cx="7772400" cy="14859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85800" y="2799160"/>
            <a:ext cx="7772400" cy="14859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noChangeArrowheads="1"/>
          </p:cNvSpPr>
          <p:nvPr>
            <p:ph type="sldNum" sz="quarter" idx="12"/>
          </p:nvPr>
        </p:nvSpPr>
        <p:spPr>
          <a:xfrm>
            <a:off x="7010400" y="4686300"/>
            <a:ext cx="1905000" cy="342900"/>
          </a:xfrm>
          <a:prstGeom prst="rect">
            <a:avLst/>
          </a:prstGeom>
          <a:ln/>
        </p:spPr>
        <p:txBody>
          <a:bodyPr/>
          <a:lstStyle>
            <a:lvl1pPr>
              <a:defRPr/>
            </a:lvl1pPr>
          </a:lstStyle>
          <a:p>
            <a:fld id="{0D2FD08E-49C2-2B4C-B9E9-F90981290FD4}" type="slidenum">
              <a:rPr lang="en-US"/>
              <a:pPr/>
              <a:t>‹#›</a:t>
            </a:fld>
            <a:endParaRPr lang="en-US" dirty="0"/>
          </a:p>
        </p:txBody>
      </p:sp>
    </p:spTree>
    <p:extLst>
      <p:ext uri="{BB962C8B-B14F-4D97-AF65-F5344CB8AC3E}">
        <p14:creationId xmlns:p14="http://schemas.microsoft.com/office/powerpoint/2010/main" val="40313112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33"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33"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001000" y="4629150"/>
            <a:ext cx="938619" cy="311150"/>
          </a:xfrm>
          <a:prstGeom prst="rect">
            <a:avLst/>
          </a:prstGeom>
        </p:spPr>
      </p:pic>
    </p:spTree>
    <p:extLst>
      <p:ext uri="{BB962C8B-B14F-4D97-AF65-F5344CB8AC3E}">
        <p14:creationId xmlns:p14="http://schemas.microsoft.com/office/powerpoint/2010/main" val="9501357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001000" y="4629150"/>
            <a:ext cx="938619" cy="311150"/>
          </a:xfrm>
          <a:prstGeom prst="rect">
            <a:avLst/>
          </a:prstGeom>
        </p:spPr>
      </p:pic>
    </p:spTree>
    <p:extLst>
      <p:ext uri="{BB962C8B-B14F-4D97-AF65-F5344CB8AC3E}">
        <p14:creationId xmlns:p14="http://schemas.microsoft.com/office/powerpoint/2010/main" val="25354323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001000" y="4629150"/>
            <a:ext cx="938619" cy="311150"/>
          </a:xfrm>
          <a:prstGeom prst="rect">
            <a:avLst/>
          </a:prstGeom>
        </p:spPr>
      </p:pic>
    </p:spTree>
    <p:extLst>
      <p:ext uri="{BB962C8B-B14F-4D97-AF65-F5344CB8AC3E}">
        <p14:creationId xmlns:p14="http://schemas.microsoft.com/office/powerpoint/2010/main" val="27797436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11"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93"/>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11" y="1076328"/>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001000" y="4629150"/>
            <a:ext cx="938619" cy="311150"/>
          </a:xfrm>
          <a:prstGeom prst="rect">
            <a:avLst/>
          </a:prstGeom>
        </p:spPr>
      </p:pic>
    </p:spTree>
    <p:extLst>
      <p:ext uri="{BB962C8B-B14F-4D97-AF65-F5344CB8AC3E}">
        <p14:creationId xmlns:p14="http://schemas.microsoft.com/office/powerpoint/2010/main" val="29538122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4025508"/>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001000" y="4629150"/>
            <a:ext cx="938619" cy="311150"/>
          </a:xfrm>
          <a:prstGeom prst="rect">
            <a:avLst/>
          </a:prstGeom>
        </p:spPr>
      </p:pic>
    </p:spTree>
    <p:extLst>
      <p:ext uri="{BB962C8B-B14F-4D97-AF65-F5344CB8AC3E}">
        <p14:creationId xmlns:p14="http://schemas.microsoft.com/office/powerpoint/2010/main" val="6729660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18" Type="http://schemas.openxmlformats.org/officeDocument/2006/relationships/image" Target="../media/image1.jpg"/><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theme" Target="../theme/theme2.xml"/><Relationship Id="rId2" Type="http://schemas.openxmlformats.org/officeDocument/2006/relationships/slideLayout" Target="../slideLayouts/slideLayout19.xml"/><Relationship Id="rId16" Type="http://schemas.openxmlformats.org/officeDocument/2006/relationships/slideLayout" Target="../slideLayouts/slideLayout33.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slideLayout" Target="../slideLayouts/slideLayout32.xml"/><Relationship Id="rId10" Type="http://schemas.openxmlformats.org/officeDocument/2006/relationships/slideLayout" Target="../slideLayouts/slideLayout27.xml"/><Relationship Id="rId19" Type="http://schemas.openxmlformats.org/officeDocument/2006/relationships/image" Target="../media/image3.png"/><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slideLayout" Target="../slideLayouts/slideLayout46.xml"/><Relationship Id="rId18" Type="http://schemas.openxmlformats.org/officeDocument/2006/relationships/image" Target="../media/image4.jpe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slideLayout" Target="../slideLayouts/slideLayout45.xml"/><Relationship Id="rId17" Type="http://schemas.openxmlformats.org/officeDocument/2006/relationships/theme" Target="../theme/theme3.xml"/><Relationship Id="rId2" Type="http://schemas.openxmlformats.org/officeDocument/2006/relationships/slideLayout" Target="../slideLayouts/slideLayout35.xml"/><Relationship Id="rId16" Type="http://schemas.openxmlformats.org/officeDocument/2006/relationships/slideLayout" Target="../slideLayouts/slideLayout49.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5" Type="http://schemas.openxmlformats.org/officeDocument/2006/relationships/slideLayout" Target="../slideLayouts/slideLayout48.xml"/><Relationship Id="rId10" Type="http://schemas.openxmlformats.org/officeDocument/2006/relationships/slideLayout" Target="../slideLayouts/slideLayout43.xml"/><Relationship Id="rId19" Type="http://schemas.openxmlformats.org/officeDocument/2006/relationships/image" Target="../media/image5.png"/><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slideLayout" Target="../slideLayouts/slideLayout4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9">
            <a:lum/>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05200"/>
            <a:ext cx="82296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Rectangle 3"/>
          <p:cNvSpPr>
            <a:spLocks noGrp="1" noChangeArrowheads="1"/>
          </p:cNvSpPr>
          <p:nvPr>
            <p:ph type="body" idx="1"/>
          </p:nvPr>
        </p:nvSpPr>
        <p:spPr bwMode="auto">
          <a:xfrm>
            <a:off x="457200" y="1201500"/>
            <a:ext cx="8229600" cy="308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p:cNvPicPr>
            <a:picLocks noChangeAspect="1"/>
          </p:cNvPicPr>
          <p:nvPr userDrawn="1"/>
        </p:nvPicPr>
        <p:blipFill>
          <a:blip r:embed="rId20">
            <a:extLst>
              <a:ext uri="{28A0092B-C50C-407E-A947-70E740481C1C}">
                <a14:useLocalDpi xmlns:a14="http://schemas.microsoft.com/office/drawing/2010/main" val="0"/>
              </a:ext>
            </a:extLst>
          </a:blip>
          <a:stretch>
            <a:fillRect/>
          </a:stretch>
        </p:blipFill>
        <p:spPr>
          <a:xfrm>
            <a:off x="8001000" y="4629150"/>
            <a:ext cx="938619" cy="311150"/>
          </a:xfrm>
          <a:prstGeom prst="rect">
            <a:avLst/>
          </a:prstGeom>
        </p:spPr>
      </p:pic>
    </p:spTree>
  </p:cSld>
  <p:clrMap bg1="dk2" tx1="lt1" bg2="dk1" tx2="lt2" accent1="accent1" accent2="accent2" accent3="accent3" accent4="accent4" accent5="accent5" accent6="accent6" hlink="hlink" folHlink="folHlink"/>
  <p:sldLayoutIdLst>
    <p:sldLayoutId id="2147484227" r:id="rId1"/>
    <p:sldLayoutId id="2147484212" r:id="rId2"/>
    <p:sldLayoutId id="2147484213" r:id="rId3"/>
    <p:sldLayoutId id="2147484214" r:id="rId4"/>
    <p:sldLayoutId id="2147484215" r:id="rId5"/>
    <p:sldLayoutId id="2147484216" r:id="rId6"/>
    <p:sldLayoutId id="2147484217" r:id="rId7"/>
    <p:sldLayoutId id="2147484218" r:id="rId8"/>
    <p:sldLayoutId id="2147484219" r:id="rId9"/>
    <p:sldLayoutId id="2147484220" r:id="rId10"/>
    <p:sldLayoutId id="2147484221" r:id="rId11"/>
    <p:sldLayoutId id="2147484222" r:id="rId12"/>
    <p:sldLayoutId id="2147484223" r:id="rId13"/>
    <p:sldLayoutId id="2147484224" r:id="rId14"/>
    <p:sldLayoutId id="2147484225" r:id="rId15"/>
    <p:sldLayoutId id="2147484226" r:id="rId16"/>
    <p:sldLayoutId id="2147484262" r:id="rId17"/>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ctr" rtl="0" eaLnBrk="0" fontAlgn="base" hangingPunct="0">
        <a:spcBef>
          <a:spcPct val="0"/>
        </a:spcBef>
        <a:spcAft>
          <a:spcPct val="0"/>
        </a:spcAft>
        <a:defRPr sz="3000" b="0">
          <a:solidFill>
            <a:schemeClr val="bg1"/>
          </a:solidFill>
          <a:latin typeface="Century Gothic"/>
          <a:ea typeface="+mj-ea"/>
          <a:cs typeface="Century Gothic"/>
        </a:defRPr>
      </a:lvl1pPr>
      <a:lvl2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2pPr>
      <a:lvl3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3pPr>
      <a:lvl4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4pPr>
      <a:lvl5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5pPr>
      <a:lvl6pPr marL="457200" algn="r" rtl="0" fontAlgn="base">
        <a:spcBef>
          <a:spcPct val="0"/>
        </a:spcBef>
        <a:spcAft>
          <a:spcPct val="0"/>
        </a:spcAft>
        <a:defRPr sz="4400" b="1">
          <a:solidFill>
            <a:srgbClr val="DE2723"/>
          </a:solidFill>
          <a:latin typeface="Arial" charset="0"/>
          <a:ea typeface="MS Pゴシック" pitchFamily="-92" charset="-128"/>
        </a:defRPr>
      </a:lvl6pPr>
      <a:lvl7pPr marL="914400" algn="r" rtl="0" fontAlgn="base">
        <a:spcBef>
          <a:spcPct val="0"/>
        </a:spcBef>
        <a:spcAft>
          <a:spcPct val="0"/>
        </a:spcAft>
        <a:defRPr sz="4400" b="1">
          <a:solidFill>
            <a:srgbClr val="DE2723"/>
          </a:solidFill>
          <a:latin typeface="Arial" charset="0"/>
          <a:ea typeface="MS Pゴシック" pitchFamily="-92" charset="-128"/>
        </a:defRPr>
      </a:lvl7pPr>
      <a:lvl8pPr marL="1371600" algn="r" rtl="0" fontAlgn="base">
        <a:spcBef>
          <a:spcPct val="0"/>
        </a:spcBef>
        <a:spcAft>
          <a:spcPct val="0"/>
        </a:spcAft>
        <a:defRPr sz="4400" b="1">
          <a:solidFill>
            <a:srgbClr val="DE2723"/>
          </a:solidFill>
          <a:latin typeface="Arial" charset="0"/>
          <a:ea typeface="MS Pゴシック" pitchFamily="-92" charset="-128"/>
        </a:defRPr>
      </a:lvl8pPr>
      <a:lvl9pPr marL="1828800" algn="r" rtl="0" fontAlgn="base">
        <a:spcBef>
          <a:spcPct val="0"/>
        </a:spcBef>
        <a:spcAft>
          <a:spcPct val="0"/>
        </a:spcAft>
        <a:defRPr sz="4400" b="1">
          <a:solidFill>
            <a:srgbClr val="DE2723"/>
          </a:solidFill>
          <a:latin typeface="Arial" charset="0"/>
          <a:ea typeface="MS Pゴシック" pitchFamily="-92" charset="-128"/>
        </a:defRPr>
      </a:lvl9pPr>
    </p:titleStyle>
    <p:bodyStyle>
      <a:lvl1pPr marL="342900" indent="-342900" algn="l" rtl="0" eaLnBrk="0" fontAlgn="base" hangingPunct="0">
        <a:spcBef>
          <a:spcPct val="20000"/>
        </a:spcBef>
        <a:spcAft>
          <a:spcPct val="0"/>
        </a:spcAft>
        <a:buFont typeface="Wingdings" charset="0"/>
        <a:buChar char="§"/>
        <a:defRPr sz="2400">
          <a:solidFill>
            <a:srgbClr val="000000"/>
          </a:solidFill>
          <a:latin typeface="Century Gothic"/>
          <a:ea typeface="+mn-ea"/>
          <a:cs typeface="Century Gothic"/>
        </a:defRPr>
      </a:lvl1pPr>
      <a:lvl2pPr marL="742950" indent="-285750" algn="l" rtl="0" eaLnBrk="0" fontAlgn="base" hangingPunct="0">
        <a:spcBef>
          <a:spcPct val="20000"/>
        </a:spcBef>
        <a:spcAft>
          <a:spcPct val="0"/>
        </a:spcAft>
        <a:buFont typeface="Wingdings" charset="0"/>
        <a:buChar char="§"/>
        <a:defRPr sz="2000">
          <a:solidFill>
            <a:srgbClr val="000000"/>
          </a:solidFill>
          <a:latin typeface="Century Gothic"/>
          <a:ea typeface="+mn-ea"/>
          <a:cs typeface="Century Gothic"/>
        </a:defRPr>
      </a:lvl2pPr>
      <a:lvl3pPr marL="1143000" indent="-228600" algn="l" rtl="0" eaLnBrk="0" fontAlgn="base" hangingPunct="0">
        <a:spcBef>
          <a:spcPct val="20000"/>
        </a:spcBef>
        <a:spcAft>
          <a:spcPct val="0"/>
        </a:spcAft>
        <a:buFont typeface="Wingdings" charset="0"/>
        <a:buChar char="§"/>
        <a:defRPr sz="1800">
          <a:solidFill>
            <a:srgbClr val="000000"/>
          </a:solidFill>
          <a:latin typeface="Century Gothic"/>
          <a:ea typeface="+mn-ea"/>
          <a:cs typeface="Century Gothic"/>
        </a:defRPr>
      </a:lvl3pPr>
      <a:lvl4pPr marL="1600200" indent="-228600" algn="l" rtl="0" eaLnBrk="0" fontAlgn="base" hangingPunct="0">
        <a:spcBef>
          <a:spcPct val="20000"/>
        </a:spcBef>
        <a:spcAft>
          <a:spcPct val="0"/>
        </a:spcAft>
        <a:buFont typeface="Wingdings" charset="0"/>
        <a:buChar char="§"/>
        <a:defRPr sz="1600">
          <a:solidFill>
            <a:srgbClr val="000000"/>
          </a:solidFill>
          <a:latin typeface="Century Gothic"/>
          <a:ea typeface="+mn-ea"/>
          <a:cs typeface="Century Gothic"/>
        </a:defRPr>
      </a:lvl4pPr>
      <a:lvl5pPr marL="2057400" indent="-228600" algn="l" rtl="0" eaLnBrk="0" fontAlgn="base" hangingPunct="0">
        <a:spcBef>
          <a:spcPct val="20000"/>
        </a:spcBef>
        <a:spcAft>
          <a:spcPct val="0"/>
        </a:spcAft>
        <a:buFont typeface="Wingdings" charset="0"/>
        <a:buChar char="§"/>
        <a:defRPr sz="1400">
          <a:solidFill>
            <a:srgbClr val="000000"/>
          </a:solidFill>
          <a:latin typeface="Century Gothic"/>
          <a:ea typeface="+mn-ea"/>
          <a:cs typeface="Century Gothic"/>
        </a:defRPr>
      </a:lvl5pPr>
      <a:lvl6pPr marL="2514600" indent="-228600" algn="l" rtl="0" fontAlgn="base">
        <a:spcBef>
          <a:spcPct val="20000"/>
        </a:spcBef>
        <a:spcAft>
          <a:spcPct val="0"/>
        </a:spcAft>
        <a:buFont typeface="Wingdings" pitchFamily="16" charset="2"/>
        <a:buChar char="§"/>
        <a:defRPr sz="1600">
          <a:solidFill>
            <a:schemeClr val="tx1"/>
          </a:solidFill>
          <a:latin typeface="+mn-lt"/>
          <a:ea typeface="+mn-ea"/>
        </a:defRPr>
      </a:lvl6pPr>
      <a:lvl7pPr marL="2971800" indent="-228600" algn="l" rtl="0" fontAlgn="base">
        <a:spcBef>
          <a:spcPct val="20000"/>
        </a:spcBef>
        <a:spcAft>
          <a:spcPct val="0"/>
        </a:spcAft>
        <a:buFont typeface="Wingdings" pitchFamily="16" charset="2"/>
        <a:buChar char="§"/>
        <a:defRPr sz="1600">
          <a:solidFill>
            <a:schemeClr val="tx1"/>
          </a:solidFill>
          <a:latin typeface="+mn-lt"/>
          <a:ea typeface="+mn-ea"/>
        </a:defRPr>
      </a:lvl7pPr>
      <a:lvl8pPr marL="3429000" indent="-228600" algn="l" rtl="0" fontAlgn="base">
        <a:spcBef>
          <a:spcPct val="20000"/>
        </a:spcBef>
        <a:spcAft>
          <a:spcPct val="0"/>
        </a:spcAft>
        <a:buFont typeface="Wingdings" pitchFamily="16" charset="2"/>
        <a:buChar char="§"/>
        <a:defRPr sz="1600">
          <a:solidFill>
            <a:schemeClr val="tx1"/>
          </a:solidFill>
          <a:latin typeface="+mn-lt"/>
          <a:ea typeface="+mn-ea"/>
        </a:defRPr>
      </a:lvl8pPr>
      <a:lvl9pPr marL="3886200" indent="-228600" algn="l" rtl="0" fontAlgn="base">
        <a:spcBef>
          <a:spcPct val="20000"/>
        </a:spcBef>
        <a:spcAft>
          <a:spcPct val="0"/>
        </a:spcAft>
        <a:buFont typeface="Wingdings" pitchFamily="16" charset="2"/>
        <a:buChar char="§"/>
        <a:defRPr sz="16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05200"/>
            <a:ext cx="8229600" cy="857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Rectangle 3"/>
          <p:cNvSpPr>
            <a:spLocks noGrp="1" noChangeArrowheads="1"/>
          </p:cNvSpPr>
          <p:nvPr>
            <p:ph type="body" idx="1"/>
          </p:nvPr>
        </p:nvSpPr>
        <p:spPr bwMode="auto">
          <a:xfrm>
            <a:off x="457200" y="1201500"/>
            <a:ext cx="8229600" cy="30861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PI stacked neogram black.png"/>
          <p:cNvPicPr>
            <a:picLocks noChangeAspect="1"/>
          </p:cNvPicPr>
          <p:nvPr userDrawn="1"/>
        </p:nvPicPr>
        <p:blipFill>
          <a:blip r:embed="rId19" cstate="print">
            <a:extLst>
              <a:ext uri="{28A0092B-C50C-407E-A947-70E740481C1C}">
                <a14:useLocalDpi xmlns:a14="http://schemas.microsoft.com/office/drawing/2010/main"/>
              </a:ext>
            </a:extLst>
          </a:blip>
          <a:stretch>
            <a:fillRect/>
          </a:stretch>
        </p:blipFill>
        <p:spPr>
          <a:xfrm>
            <a:off x="8561232" y="4422250"/>
            <a:ext cx="359389" cy="549275"/>
          </a:xfrm>
          <a:prstGeom prst="rect">
            <a:avLst/>
          </a:prstGeom>
        </p:spPr>
      </p:pic>
    </p:spTree>
    <p:extLst>
      <p:ext uri="{BB962C8B-B14F-4D97-AF65-F5344CB8AC3E}">
        <p14:creationId xmlns:p14="http://schemas.microsoft.com/office/powerpoint/2010/main" val="4044171665"/>
      </p:ext>
    </p:extLst>
  </p:cSld>
  <p:clrMap bg1="dk2" tx1="lt1" bg2="dk1" tx2="lt2" accent1="accent1" accent2="accent2" accent3="accent3" accent4="accent4" accent5="accent5" accent6="accent6" hlink="hlink" folHlink="folHlink"/>
  <p:sldLayoutIdLst>
    <p:sldLayoutId id="2147484229" r:id="rId1"/>
    <p:sldLayoutId id="2147484230" r:id="rId2"/>
    <p:sldLayoutId id="2147484231" r:id="rId3"/>
    <p:sldLayoutId id="2147484232" r:id="rId4"/>
    <p:sldLayoutId id="2147484233" r:id="rId5"/>
    <p:sldLayoutId id="2147484234" r:id="rId6"/>
    <p:sldLayoutId id="2147484235" r:id="rId7"/>
    <p:sldLayoutId id="2147484236" r:id="rId8"/>
    <p:sldLayoutId id="2147484237" r:id="rId9"/>
    <p:sldLayoutId id="2147484238" r:id="rId10"/>
    <p:sldLayoutId id="2147484239" r:id="rId11"/>
    <p:sldLayoutId id="2147484240" r:id="rId12"/>
    <p:sldLayoutId id="2147484241" r:id="rId13"/>
    <p:sldLayoutId id="2147484242" r:id="rId14"/>
    <p:sldLayoutId id="2147484243" r:id="rId15"/>
    <p:sldLayoutId id="2147484244" r:id="rId16"/>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ctr" rtl="0" eaLnBrk="0" fontAlgn="base" hangingPunct="0">
        <a:spcBef>
          <a:spcPct val="0"/>
        </a:spcBef>
        <a:spcAft>
          <a:spcPct val="0"/>
        </a:spcAft>
        <a:defRPr sz="3000" b="0">
          <a:solidFill>
            <a:schemeClr val="bg1"/>
          </a:solidFill>
          <a:latin typeface="Century Gothic"/>
          <a:ea typeface="+mj-ea"/>
          <a:cs typeface="Century Gothic"/>
        </a:defRPr>
      </a:lvl1pPr>
      <a:lvl2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2pPr>
      <a:lvl3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3pPr>
      <a:lvl4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4pPr>
      <a:lvl5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5pPr>
      <a:lvl6pPr marL="457200" algn="r" rtl="0" fontAlgn="base">
        <a:spcBef>
          <a:spcPct val="0"/>
        </a:spcBef>
        <a:spcAft>
          <a:spcPct val="0"/>
        </a:spcAft>
        <a:defRPr sz="4400" b="1">
          <a:solidFill>
            <a:srgbClr val="DE2723"/>
          </a:solidFill>
          <a:latin typeface="Arial" charset="0"/>
          <a:ea typeface="MS Pゴシック" pitchFamily="-92" charset="-128"/>
        </a:defRPr>
      </a:lvl6pPr>
      <a:lvl7pPr marL="914400" algn="r" rtl="0" fontAlgn="base">
        <a:spcBef>
          <a:spcPct val="0"/>
        </a:spcBef>
        <a:spcAft>
          <a:spcPct val="0"/>
        </a:spcAft>
        <a:defRPr sz="4400" b="1">
          <a:solidFill>
            <a:srgbClr val="DE2723"/>
          </a:solidFill>
          <a:latin typeface="Arial" charset="0"/>
          <a:ea typeface="MS Pゴシック" pitchFamily="-92" charset="-128"/>
        </a:defRPr>
      </a:lvl7pPr>
      <a:lvl8pPr marL="1371600" algn="r" rtl="0" fontAlgn="base">
        <a:spcBef>
          <a:spcPct val="0"/>
        </a:spcBef>
        <a:spcAft>
          <a:spcPct val="0"/>
        </a:spcAft>
        <a:defRPr sz="4400" b="1">
          <a:solidFill>
            <a:srgbClr val="DE2723"/>
          </a:solidFill>
          <a:latin typeface="Arial" charset="0"/>
          <a:ea typeface="MS Pゴシック" pitchFamily="-92" charset="-128"/>
        </a:defRPr>
      </a:lvl8pPr>
      <a:lvl9pPr marL="1828800" algn="r" rtl="0" fontAlgn="base">
        <a:spcBef>
          <a:spcPct val="0"/>
        </a:spcBef>
        <a:spcAft>
          <a:spcPct val="0"/>
        </a:spcAft>
        <a:defRPr sz="4400" b="1">
          <a:solidFill>
            <a:srgbClr val="DE2723"/>
          </a:solidFill>
          <a:latin typeface="Arial" charset="0"/>
          <a:ea typeface="MS Pゴシック" pitchFamily="-92" charset="-128"/>
        </a:defRPr>
      </a:lvl9pPr>
    </p:titleStyle>
    <p:bodyStyle>
      <a:lvl1pPr marL="342900" indent="-342900" algn="l" rtl="0" eaLnBrk="0" fontAlgn="base" hangingPunct="0">
        <a:spcBef>
          <a:spcPct val="20000"/>
        </a:spcBef>
        <a:spcAft>
          <a:spcPct val="0"/>
        </a:spcAft>
        <a:buFont typeface="Wingdings" charset="0"/>
        <a:buChar char="§"/>
        <a:defRPr sz="2400">
          <a:solidFill>
            <a:srgbClr val="000000"/>
          </a:solidFill>
          <a:latin typeface="Century Gothic"/>
          <a:ea typeface="+mn-ea"/>
          <a:cs typeface="Century Gothic"/>
        </a:defRPr>
      </a:lvl1pPr>
      <a:lvl2pPr marL="742950" indent="-285750" algn="l" rtl="0" eaLnBrk="0" fontAlgn="base" hangingPunct="0">
        <a:spcBef>
          <a:spcPct val="20000"/>
        </a:spcBef>
        <a:spcAft>
          <a:spcPct val="0"/>
        </a:spcAft>
        <a:buFont typeface="Wingdings" charset="0"/>
        <a:buChar char="§"/>
        <a:defRPr sz="2000">
          <a:solidFill>
            <a:srgbClr val="000000"/>
          </a:solidFill>
          <a:latin typeface="Century Gothic"/>
          <a:ea typeface="+mn-ea"/>
          <a:cs typeface="Century Gothic"/>
        </a:defRPr>
      </a:lvl2pPr>
      <a:lvl3pPr marL="1143000" indent="-228600" algn="l" rtl="0" eaLnBrk="0" fontAlgn="base" hangingPunct="0">
        <a:spcBef>
          <a:spcPct val="20000"/>
        </a:spcBef>
        <a:spcAft>
          <a:spcPct val="0"/>
        </a:spcAft>
        <a:buFont typeface="Wingdings" charset="0"/>
        <a:buChar char="§"/>
        <a:defRPr sz="1800">
          <a:solidFill>
            <a:srgbClr val="000000"/>
          </a:solidFill>
          <a:latin typeface="Century Gothic"/>
          <a:ea typeface="+mn-ea"/>
          <a:cs typeface="Century Gothic"/>
        </a:defRPr>
      </a:lvl3pPr>
      <a:lvl4pPr marL="1600200" indent="-228600" algn="l" rtl="0" eaLnBrk="0" fontAlgn="base" hangingPunct="0">
        <a:spcBef>
          <a:spcPct val="20000"/>
        </a:spcBef>
        <a:spcAft>
          <a:spcPct val="0"/>
        </a:spcAft>
        <a:buFont typeface="Wingdings" charset="0"/>
        <a:buChar char="§"/>
        <a:defRPr sz="1600">
          <a:solidFill>
            <a:srgbClr val="000000"/>
          </a:solidFill>
          <a:latin typeface="Century Gothic"/>
          <a:ea typeface="+mn-ea"/>
          <a:cs typeface="Century Gothic"/>
        </a:defRPr>
      </a:lvl4pPr>
      <a:lvl5pPr marL="2057400" indent="-228600" algn="l" rtl="0" eaLnBrk="0" fontAlgn="base" hangingPunct="0">
        <a:spcBef>
          <a:spcPct val="20000"/>
        </a:spcBef>
        <a:spcAft>
          <a:spcPct val="0"/>
        </a:spcAft>
        <a:buFont typeface="Wingdings" charset="0"/>
        <a:buChar char="§"/>
        <a:defRPr sz="1400">
          <a:solidFill>
            <a:srgbClr val="000000"/>
          </a:solidFill>
          <a:latin typeface="Century Gothic"/>
          <a:ea typeface="+mn-ea"/>
          <a:cs typeface="Century Gothic"/>
        </a:defRPr>
      </a:lvl5pPr>
      <a:lvl6pPr marL="2514600" indent="-228600" algn="l" rtl="0" fontAlgn="base">
        <a:spcBef>
          <a:spcPct val="20000"/>
        </a:spcBef>
        <a:spcAft>
          <a:spcPct val="0"/>
        </a:spcAft>
        <a:buFont typeface="Wingdings" pitchFamily="16" charset="2"/>
        <a:buChar char="§"/>
        <a:defRPr sz="1600">
          <a:solidFill>
            <a:schemeClr val="tx1"/>
          </a:solidFill>
          <a:latin typeface="+mn-lt"/>
          <a:ea typeface="+mn-ea"/>
        </a:defRPr>
      </a:lvl6pPr>
      <a:lvl7pPr marL="2971800" indent="-228600" algn="l" rtl="0" fontAlgn="base">
        <a:spcBef>
          <a:spcPct val="20000"/>
        </a:spcBef>
        <a:spcAft>
          <a:spcPct val="0"/>
        </a:spcAft>
        <a:buFont typeface="Wingdings" pitchFamily="16" charset="2"/>
        <a:buChar char="§"/>
        <a:defRPr sz="1600">
          <a:solidFill>
            <a:schemeClr val="tx1"/>
          </a:solidFill>
          <a:latin typeface="+mn-lt"/>
          <a:ea typeface="+mn-ea"/>
        </a:defRPr>
      </a:lvl7pPr>
      <a:lvl8pPr marL="3429000" indent="-228600" algn="l" rtl="0" fontAlgn="base">
        <a:spcBef>
          <a:spcPct val="20000"/>
        </a:spcBef>
        <a:spcAft>
          <a:spcPct val="0"/>
        </a:spcAft>
        <a:buFont typeface="Wingdings" pitchFamily="16" charset="2"/>
        <a:buChar char="§"/>
        <a:defRPr sz="1600">
          <a:solidFill>
            <a:schemeClr val="tx1"/>
          </a:solidFill>
          <a:latin typeface="+mn-lt"/>
          <a:ea typeface="+mn-ea"/>
        </a:defRPr>
      </a:lvl8pPr>
      <a:lvl9pPr marL="3886200" indent="-228600" algn="l" rtl="0" fontAlgn="base">
        <a:spcBef>
          <a:spcPct val="20000"/>
        </a:spcBef>
        <a:spcAft>
          <a:spcPct val="0"/>
        </a:spcAft>
        <a:buFont typeface="Wingdings" pitchFamily="16" charset="2"/>
        <a:buChar char="§"/>
        <a:defRPr sz="16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1">
          <a:blip r:embed="rId18"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05200"/>
            <a:ext cx="82296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Rectangle 3"/>
          <p:cNvSpPr>
            <a:spLocks noGrp="1" noChangeArrowheads="1"/>
          </p:cNvSpPr>
          <p:nvPr>
            <p:ph type="body" idx="1"/>
          </p:nvPr>
        </p:nvSpPr>
        <p:spPr bwMode="auto">
          <a:xfrm>
            <a:off x="457200" y="1201500"/>
            <a:ext cx="8229600" cy="308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PI stacked neogram black.png"/>
          <p:cNvPicPr>
            <a:picLocks noChangeAspect="1"/>
          </p:cNvPicPr>
          <p:nvPr/>
        </p:nvPicPr>
        <p:blipFill>
          <a:blip r:embed="rId19" cstate="screen">
            <a:extLst>
              <a:ext uri="{28A0092B-C50C-407E-A947-70E740481C1C}">
                <a14:useLocalDpi xmlns:a14="http://schemas.microsoft.com/office/drawing/2010/main"/>
              </a:ext>
            </a:extLst>
          </a:blip>
          <a:stretch>
            <a:fillRect/>
          </a:stretch>
        </p:blipFill>
        <p:spPr>
          <a:xfrm>
            <a:off x="8561232" y="4422250"/>
            <a:ext cx="359389" cy="549275"/>
          </a:xfrm>
          <a:prstGeom prst="rect">
            <a:avLst/>
          </a:prstGeom>
        </p:spPr>
      </p:pic>
    </p:spTree>
    <p:extLst>
      <p:ext uri="{BB962C8B-B14F-4D97-AF65-F5344CB8AC3E}">
        <p14:creationId xmlns:p14="http://schemas.microsoft.com/office/powerpoint/2010/main" val="3725721837"/>
      </p:ext>
    </p:extLst>
  </p:cSld>
  <p:clrMap bg1="dk2" tx1="lt1" bg2="dk1" tx2="lt2" accent1="accent1" accent2="accent2" accent3="accent3" accent4="accent4" accent5="accent5" accent6="accent6" hlink="hlink" folHlink="folHlink"/>
  <p:sldLayoutIdLst>
    <p:sldLayoutId id="2147484246" r:id="rId1"/>
    <p:sldLayoutId id="2147484247" r:id="rId2"/>
    <p:sldLayoutId id="2147484248" r:id="rId3"/>
    <p:sldLayoutId id="2147484249" r:id="rId4"/>
    <p:sldLayoutId id="2147484250" r:id="rId5"/>
    <p:sldLayoutId id="2147484251" r:id="rId6"/>
    <p:sldLayoutId id="2147484252" r:id="rId7"/>
    <p:sldLayoutId id="2147484253" r:id="rId8"/>
    <p:sldLayoutId id="2147484254" r:id="rId9"/>
    <p:sldLayoutId id="2147484255" r:id="rId10"/>
    <p:sldLayoutId id="2147484256" r:id="rId11"/>
    <p:sldLayoutId id="2147484257" r:id="rId12"/>
    <p:sldLayoutId id="2147484258" r:id="rId13"/>
    <p:sldLayoutId id="2147484259" r:id="rId14"/>
    <p:sldLayoutId id="2147484260" r:id="rId15"/>
    <p:sldLayoutId id="2147484261" r:id="rId16"/>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ctr" rtl="0" eaLnBrk="0" fontAlgn="base" hangingPunct="0">
        <a:spcBef>
          <a:spcPct val="0"/>
        </a:spcBef>
        <a:spcAft>
          <a:spcPct val="0"/>
        </a:spcAft>
        <a:defRPr sz="3000" b="0">
          <a:solidFill>
            <a:schemeClr val="bg1"/>
          </a:solidFill>
          <a:latin typeface="Century Gothic"/>
          <a:ea typeface="+mj-ea"/>
          <a:cs typeface="Century Gothic"/>
        </a:defRPr>
      </a:lvl1pPr>
      <a:lvl2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2pPr>
      <a:lvl3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3pPr>
      <a:lvl4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4pPr>
      <a:lvl5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5pPr>
      <a:lvl6pPr marL="457200" algn="r" rtl="0" fontAlgn="base">
        <a:spcBef>
          <a:spcPct val="0"/>
        </a:spcBef>
        <a:spcAft>
          <a:spcPct val="0"/>
        </a:spcAft>
        <a:defRPr sz="4400" b="1">
          <a:solidFill>
            <a:srgbClr val="DE2723"/>
          </a:solidFill>
          <a:latin typeface="Arial" charset="0"/>
          <a:ea typeface="MS Pゴシック" pitchFamily="-92" charset="-128"/>
        </a:defRPr>
      </a:lvl6pPr>
      <a:lvl7pPr marL="914400" algn="r" rtl="0" fontAlgn="base">
        <a:spcBef>
          <a:spcPct val="0"/>
        </a:spcBef>
        <a:spcAft>
          <a:spcPct val="0"/>
        </a:spcAft>
        <a:defRPr sz="4400" b="1">
          <a:solidFill>
            <a:srgbClr val="DE2723"/>
          </a:solidFill>
          <a:latin typeface="Arial" charset="0"/>
          <a:ea typeface="MS Pゴシック" pitchFamily="-92" charset="-128"/>
        </a:defRPr>
      </a:lvl7pPr>
      <a:lvl8pPr marL="1371600" algn="r" rtl="0" fontAlgn="base">
        <a:spcBef>
          <a:spcPct val="0"/>
        </a:spcBef>
        <a:spcAft>
          <a:spcPct val="0"/>
        </a:spcAft>
        <a:defRPr sz="4400" b="1">
          <a:solidFill>
            <a:srgbClr val="DE2723"/>
          </a:solidFill>
          <a:latin typeface="Arial" charset="0"/>
          <a:ea typeface="MS Pゴシック" pitchFamily="-92" charset="-128"/>
        </a:defRPr>
      </a:lvl8pPr>
      <a:lvl9pPr marL="1828800" algn="r" rtl="0" fontAlgn="base">
        <a:spcBef>
          <a:spcPct val="0"/>
        </a:spcBef>
        <a:spcAft>
          <a:spcPct val="0"/>
        </a:spcAft>
        <a:defRPr sz="4400" b="1">
          <a:solidFill>
            <a:srgbClr val="DE2723"/>
          </a:solidFill>
          <a:latin typeface="Arial" charset="0"/>
          <a:ea typeface="MS Pゴシック" pitchFamily="-92" charset="-128"/>
        </a:defRPr>
      </a:lvl9pPr>
    </p:titleStyle>
    <p:bodyStyle>
      <a:lvl1pPr marL="342900" indent="-342900" algn="l" rtl="0" eaLnBrk="0" fontAlgn="base" hangingPunct="0">
        <a:spcBef>
          <a:spcPct val="20000"/>
        </a:spcBef>
        <a:spcAft>
          <a:spcPct val="0"/>
        </a:spcAft>
        <a:buFont typeface="Wingdings" charset="0"/>
        <a:buChar char="§"/>
        <a:defRPr sz="2400">
          <a:solidFill>
            <a:srgbClr val="000000"/>
          </a:solidFill>
          <a:latin typeface="Century Gothic"/>
          <a:ea typeface="+mn-ea"/>
          <a:cs typeface="Century Gothic"/>
        </a:defRPr>
      </a:lvl1pPr>
      <a:lvl2pPr marL="742950" indent="-285750" algn="l" rtl="0" eaLnBrk="0" fontAlgn="base" hangingPunct="0">
        <a:spcBef>
          <a:spcPct val="20000"/>
        </a:spcBef>
        <a:spcAft>
          <a:spcPct val="0"/>
        </a:spcAft>
        <a:buFont typeface="Wingdings" charset="0"/>
        <a:buChar char="§"/>
        <a:defRPr sz="2000">
          <a:solidFill>
            <a:srgbClr val="000000"/>
          </a:solidFill>
          <a:latin typeface="Century Gothic"/>
          <a:ea typeface="+mn-ea"/>
          <a:cs typeface="Century Gothic"/>
        </a:defRPr>
      </a:lvl2pPr>
      <a:lvl3pPr marL="1143000" indent="-228600" algn="l" rtl="0" eaLnBrk="0" fontAlgn="base" hangingPunct="0">
        <a:spcBef>
          <a:spcPct val="20000"/>
        </a:spcBef>
        <a:spcAft>
          <a:spcPct val="0"/>
        </a:spcAft>
        <a:buFont typeface="Wingdings" charset="0"/>
        <a:buChar char="§"/>
        <a:defRPr sz="1800">
          <a:solidFill>
            <a:srgbClr val="000000"/>
          </a:solidFill>
          <a:latin typeface="Century Gothic"/>
          <a:ea typeface="+mn-ea"/>
          <a:cs typeface="Century Gothic"/>
        </a:defRPr>
      </a:lvl3pPr>
      <a:lvl4pPr marL="1600200" indent="-228600" algn="l" rtl="0" eaLnBrk="0" fontAlgn="base" hangingPunct="0">
        <a:spcBef>
          <a:spcPct val="20000"/>
        </a:spcBef>
        <a:spcAft>
          <a:spcPct val="0"/>
        </a:spcAft>
        <a:buFont typeface="Wingdings" charset="0"/>
        <a:buChar char="§"/>
        <a:defRPr sz="1600">
          <a:solidFill>
            <a:srgbClr val="000000"/>
          </a:solidFill>
          <a:latin typeface="Century Gothic"/>
          <a:ea typeface="+mn-ea"/>
          <a:cs typeface="Century Gothic"/>
        </a:defRPr>
      </a:lvl4pPr>
      <a:lvl5pPr marL="2057400" indent="-228600" algn="l" rtl="0" eaLnBrk="0" fontAlgn="base" hangingPunct="0">
        <a:spcBef>
          <a:spcPct val="20000"/>
        </a:spcBef>
        <a:spcAft>
          <a:spcPct val="0"/>
        </a:spcAft>
        <a:buFont typeface="Wingdings" charset="0"/>
        <a:buChar char="§"/>
        <a:defRPr sz="1400">
          <a:solidFill>
            <a:srgbClr val="000000"/>
          </a:solidFill>
          <a:latin typeface="Century Gothic"/>
          <a:ea typeface="+mn-ea"/>
          <a:cs typeface="Century Gothic"/>
        </a:defRPr>
      </a:lvl5pPr>
      <a:lvl6pPr marL="2514600" indent="-228600" algn="l" rtl="0" fontAlgn="base">
        <a:spcBef>
          <a:spcPct val="20000"/>
        </a:spcBef>
        <a:spcAft>
          <a:spcPct val="0"/>
        </a:spcAft>
        <a:buFont typeface="Wingdings" pitchFamily="16" charset="2"/>
        <a:buChar char="§"/>
        <a:defRPr sz="1600">
          <a:solidFill>
            <a:schemeClr val="tx1"/>
          </a:solidFill>
          <a:latin typeface="+mn-lt"/>
          <a:ea typeface="+mn-ea"/>
        </a:defRPr>
      </a:lvl6pPr>
      <a:lvl7pPr marL="2971800" indent="-228600" algn="l" rtl="0" fontAlgn="base">
        <a:spcBef>
          <a:spcPct val="20000"/>
        </a:spcBef>
        <a:spcAft>
          <a:spcPct val="0"/>
        </a:spcAft>
        <a:buFont typeface="Wingdings" pitchFamily="16" charset="2"/>
        <a:buChar char="§"/>
        <a:defRPr sz="1600">
          <a:solidFill>
            <a:schemeClr val="tx1"/>
          </a:solidFill>
          <a:latin typeface="+mn-lt"/>
          <a:ea typeface="+mn-ea"/>
        </a:defRPr>
      </a:lvl7pPr>
      <a:lvl8pPr marL="3429000" indent="-228600" algn="l" rtl="0" fontAlgn="base">
        <a:spcBef>
          <a:spcPct val="20000"/>
        </a:spcBef>
        <a:spcAft>
          <a:spcPct val="0"/>
        </a:spcAft>
        <a:buFont typeface="Wingdings" pitchFamily="16" charset="2"/>
        <a:buChar char="§"/>
        <a:defRPr sz="1600">
          <a:solidFill>
            <a:schemeClr val="tx1"/>
          </a:solidFill>
          <a:latin typeface="+mn-lt"/>
          <a:ea typeface="+mn-ea"/>
        </a:defRPr>
      </a:lvl8pPr>
      <a:lvl9pPr marL="3886200" indent="-228600" algn="l" rtl="0" fontAlgn="base">
        <a:spcBef>
          <a:spcPct val="20000"/>
        </a:spcBef>
        <a:spcAft>
          <a:spcPct val="0"/>
        </a:spcAft>
        <a:buFont typeface="Wingdings" pitchFamily="16" charset="2"/>
        <a:buChar char="§"/>
        <a:defRPr sz="16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image" Target="../media/image7.jpg"/></Relationships>
</file>

<file path=ppt/slides/_rels/slide10.xml.rels><?xml version="1.0" encoding="UTF-8" standalone="yes"?>
<Relationships xmlns="http://schemas.openxmlformats.org/package/2006/relationships"><Relationship Id="rId3" Type="http://schemas.openxmlformats.org/officeDocument/2006/relationships/hyperlink" Target="https://www.carbonbrief.org/mapped-how-every-part-of-the-world-has-warmed-and-could-continue-to-warm" TargetMode="External"/><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1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23.jpeg"/></Relationships>
</file>

<file path=ppt/slides/_rels/slide12.xml.rels><?xml version="1.0" encoding="UTF-8" standalone="yes"?>
<Relationships xmlns="http://schemas.openxmlformats.org/package/2006/relationships"><Relationship Id="rId3" Type="http://schemas.openxmlformats.org/officeDocument/2006/relationships/image" Target="../media/image24.gif"/><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27.jpeg"/></Relationships>
</file>

<file path=ppt/slides/_rels/slide1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29.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30.png"/></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8.xml.rels><?xml version="1.0" encoding="UTF-8" standalone="yes"?>
<Relationships xmlns="http://schemas.openxmlformats.org/package/2006/relationships"><Relationship Id="rId3" Type="http://schemas.openxmlformats.org/officeDocument/2006/relationships/image" Target="../media/image31.gif"/><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32.gif"/></Relationships>
</file>

<file path=ppt/slides/_rels/slide1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6.xml"/><Relationship Id="rId1" Type="http://schemas.openxmlformats.org/officeDocument/2006/relationships/slideLayout" Target="../slideLayouts/slideLayout35.xml"/><Relationship Id="rId5" Type="http://schemas.openxmlformats.org/officeDocument/2006/relationships/image" Target="../media/image35.jpeg"/><Relationship Id="rId4" Type="http://schemas.openxmlformats.org/officeDocument/2006/relationships/image" Target="../media/image34.jpeg"/></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4.xml"/><Relationship Id="rId5" Type="http://schemas.openxmlformats.org/officeDocument/2006/relationships/hyperlink" Target="https://resources.perimeterinstitute.ca/" TargetMode="External"/><Relationship Id="rId4" Type="http://schemas.openxmlformats.org/officeDocument/2006/relationships/image" Target="../media/image10.png"/></Relationships>
</file>

<file path=ppt/slides/_rels/slide2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7.xml"/><Relationship Id="rId1" Type="http://schemas.openxmlformats.org/officeDocument/2006/relationships/slideLayout" Target="../slideLayouts/slideLayout35.xml"/><Relationship Id="rId4" Type="http://schemas.openxmlformats.org/officeDocument/2006/relationships/image" Target="../media/image36.png"/></Relationships>
</file>

<file path=ppt/slides/_rels/slide2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2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8.png"/><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2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34.jpeg"/></Relationships>
</file>

<file path=ppt/slides/_rels/slide2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40.jpeg"/></Relationships>
</file>

<file path=ppt/slides/_rels/slide26.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2.xml"/><Relationship Id="rId1" Type="http://schemas.openxmlformats.org/officeDocument/2006/relationships/slideLayout" Target="../slideLayouts/slideLayout35.xml"/><Relationship Id="rId4" Type="http://schemas.openxmlformats.org/officeDocument/2006/relationships/image" Target="../media/image36.png"/></Relationships>
</file>

<file path=ppt/slides/_rels/slide2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3.xml"/><Relationship Id="rId1" Type="http://schemas.openxmlformats.org/officeDocument/2006/relationships/slideLayout" Target="../slideLayouts/slideLayout35.xml"/><Relationship Id="rId5" Type="http://schemas.openxmlformats.org/officeDocument/2006/relationships/image" Target="../media/image2.png"/><Relationship Id="rId4" Type="http://schemas.openxmlformats.org/officeDocument/2006/relationships/image" Target="../media/image43.png"/></Relationships>
</file>

<file path=ppt/slides/_rels/slide29.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24.xml"/><Relationship Id="rId1" Type="http://schemas.openxmlformats.org/officeDocument/2006/relationships/slideLayout" Target="../slideLayouts/slideLayout35.xml"/><Relationship Id="rId4" Type="http://schemas.openxmlformats.org/officeDocument/2006/relationships/image" Target="../media/image33.png"/></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24.xml"/><Relationship Id="rId4" Type="http://schemas.openxmlformats.org/officeDocument/2006/relationships/image" Target="../media/image2.png"/></Relationships>
</file>

<file path=ppt/slides/_rels/slide30.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8.jp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49.jpg"/></Relationships>
</file>

<file path=ppt/slides/_rels/slide3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50.jpeg"/></Relationships>
</file>

<file path=ppt/slides/_rels/slide36.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52.jpeg"/></Relationships>
</file>

<file path=ppt/slides/_rels/slide37.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notesSlide" Target="../notesSlides/notesSlide30.xml"/><Relationship Id="rId1" Type="http://schemas.openxmlformats.org/officeDocument/2006/relationships/slideLayout" Target="../slideLayouts/slideLayout2.xml"/><Relationship Id="rId5" Type="http://schemas.openxmlformats.org/officeDocument/2006/relationships/image" Target="../media/image55.jpeg"/><Relationship Id="rId4" Type="http://schemas.openxmlformats.org/officeDocument/2006/relationships/image" Target="../media/image54.jpeg"/></Relationships>
</file>

<file path=ppt/slides/_rels/slide38.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57.png"/></Relationships>
</file>

<file path=ppt/slides/_rels/slide3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12.png"/><Relationship Id="rId7" Type="http://schemas.openxmlformats.org/officeDocument/2006/relationships/image" Target="../media/image16.gif"/><Relationship Id="rId2" Type="http://schemas.openxmlformats.org/officeDocument/2006/relationships/notesSlide" Target="../notesSlides/notesSlide4.xml"/><Relationship Id="rId1" Type="http://schemas.openxmlformats.org/officeDocument/2006/relationships/slideLayout" Target="../slideLayouts/slideLayout19.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40.xml.rels><?xml version="1.0" encoding="UTF-8" standalone="yes"?>
<Relationships xmlns="http://schemas.openxmlformats.org/package/2006/relationships"><Relationship Id="rId3" Type="http://schemas.openxmlformats.org/officeDocument/2006/relationships/image" Target="../media/image58.gif"/><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notesSlide" Target="../notesSlides/notesSlide32.xml"/><Relationship Id="rId1" Type="http://schemas.openxmlformats.org/officeDocument/2006/relationships/slideLayout" Target="../slideLayouts/slideLayout2.xml"/><Relationship Id="rId6" Type="http://schemas.openxmlformats.org/officeDocument/2006/relationships/image" Target="../media/image62.png"/><Relationship Id="rId5" Type="http://schemas.openxmlformats.org/officeDocument/2006/relationships/image" Target="../media/image61.jpeg"/><Relationship Id="rId4" Type="http://schemas.openxmlformats.org/officeDocument/2006/relationships/image" Target="../media/image60.gif"/></Relationships>
</file>

<file path=ppt/slides/_rels/slide42.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36.xml"/><Relationship Id="rId1" Type="http://schemas.openxmlformats.org/officeDocument/2006/relationships/slideLayout" Target="../slideLayouts/slideLayout7.xml"/><Relationship Id="rId4" Type="http://schemas.openxmlformats.org/officeDocument/2006/relationships/image" Target="../media/image67.jpeg"/></Relationships>
</file>

<file path=ppt/slides/_rels/slide46.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69.png"/></Relationships>
</file>

<file path=ppt/slides/_rels/slide47.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38.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71.png"/><Relationship Id="rId4" Type="http://schemas.openxmlformats.org/officeDocument/2006/relationships/image" Target="../media/image70.png"/></Relationships>
</file>

<file path=ppt/slides/_rels/slide4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9.xml"/><Relationship Id="rId1" Type="http://schemas.openxmlformats.org/officeDocument/2006/relationships/slideLayout" Target="../slideLayouts/slideLayout2.xml"/><Relationship Id="rId5" Type="http://schemas.openxmlformats.org/officeDocument/2006/relationships/image" Target="../media/image73.png"/><Relationship Id="rId4" Type="http://schemas.openxmlformats.org/officeDocument/2006/relationships/image" Target="../media/image72.png"/></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5.xml"/><Relationship Id="rId1" Type="http://schemas.openxmlformats.org/officeDocument/2006/relationships/slideLayout" Target="../slideLayouts/slideLayout19.xml"/><Relationship Id="rId4" Type="http://schemas.openxmlformats.org/officeDocument/2006/relationships/image" Target="../media/image2.png"/></Relationships>
</file>

<file path=ppt/slides/_rels/slide50.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75.jpe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76.jpeg"/><Relationship Id="rId2" Type="http://schemas.openxmlformats.org/officeDocument/2006/relationships/notesSlide" Target="../notesSlides/notesSlide44.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54.xml.rels><?xml version="1.0" encoding="UTF-8" standalone="yes"?>
<Relationships xmlns="http://schemas.openxmlformats.org/package/2006/relationships"><Relationship Id="rId3" Type="http://schemas.openxmlformats.org/officeDocument/2006/relationships/image" Target="../media/image77.jpe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78.jpe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79.jpeg"/><Relationship Id="rId2" Type="http://schemas.openxmlformats.org/officeDocument/2006/relationships/notesSlide" Target="../notesSlides/notesSlide48.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80.jpeg"/></Relationships>
</file>

<file path=ppt/slides/_rels/slide59.xml.rels><?xml version="1.0" encoding="UTF-8" standalone="yes"?>
<Relationships xmlns="http://schemas.openxmlformats.org/package/2006/relationships"><Relationship Id="rId8" Type="http://schemas.openxmlformats.org/officeDocument/2006/relationships/image" Target="../media/image71.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9.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8.jpeg"/><Relationship Id="rId1" Type="http://schemas.openxmlformats.org/officeDocument/2006/relationships/slideLayout" Target="../slideLayouts/slideLayout19.xml"/></Relationships>
</file>

<file path=ppt/slides/_rels/slide60.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50.xml"/><Relationship Id="rId1" Type="http://schemas.openxmlformats.org/officeDocument/2006/relationships/slideLayout" Target="../slideLayouts/slideLayout7.xml"/><Relationship Id="rId4" Type="http://schemas.openxmlformats.org/officeDocument/2006/relationships/image" Target="../media/image80.jpeg"/></Relationships>
</file>

<file path=ppt/slides/_rels/slide6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82.jpeg"/><Relationship Id="rId7" Type="http://schemas.openxmlformats.org/officeDocument/2006/relationships/image" Target="../media/image80.jpeg"/><Relationship Id="rId2" Type="http://schemas.openxmlformats.org/officeDocument/2006/relationships/notesSlide" Target="../notesSlides/notesSlide51.xml"/><Relationship Id="rId1" Type="http://schemas.openxmlformats.org/officeDocument/2006/relationships/slideLayout" Target="../slideLayouts/slideLayout2.xml"/><Relationship Id="rId6" Type="http://schemas.openxmlformats.org/officeDocument/2006/relationships/image" Target="../media/image85.png"/><Relationship Id="rId5" Type="http://schemas.openxmlformats.org/officeDocument/2006/relationships/image" Target="../media/image84.png"/><Relationship Id="rId4" Type="http://schemas.openxmlformats.org/officeDocument/2006/relationships/image" Target="../media/image83.jpeg"/></Relationships>
</file>

<file path=ppt/slides/_rels/slide62.xml.rels><?xml version="1.0" encoding="UTF-8" standalone="yes"?>
<Relationships xmlns="http://schemas.openxmlformats.org/package/2006/relationships"><Relationship Id="rId2" Type="http://schemas.openxmlformats.org/officeDocument/2006/relationships/image" Target="../media/image86.jpe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8" Type="http://schemas.openxmlformats.org/officeDocument/2006/relationships/image" Target="../media/image91.jpeg"/><Relationship Id="rId3" Type="http://schemas.openxmlformats.org/officeDocument/2006/relationships/image" Target="../media/image2.png"/><Relationship Id="rId7" Type="http://schemas.openxmlformats.org/officeDocument/2006/relationships/image" Target="../media/image90.jpeg"/><Relationship Id="rId2" Type="http://schemas.openxmlformats.org/officeDocument/2006/relationships/notesSlide" Target="../notesSlides/notesSlide52.xml"/><Relationship Id="rId1" Type="http://schemas.openxmlformats.org/officeDocument/2006/relationships/slideLayout" Target="../slideLayouts/slideLayout2.xml"/><Relationship Id="rId6" Type="http://schemas.openxmlformats.org/officeDocument/2006/relationships/image" Target="../media/image89.jpeg"/><Relationship Id="rId5" Type="http://schemas.openxmlformats.org/officeDocument/2006/relationships/image" Target="../media/image88.jpeg"/><Relationship Id="rId4" Type="http://schemas.openxmlformats.org/officeDocument/2006/relationships/image" Target="../media/image87.jpeg"/></Relationships>
</file>

<file path=ppt/slides/_rels/slide6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92.jpeg"/><Relationship Id="rId2" Type="http://schemas.openxmlformats.org/officeDocument/2006/relationships/notesSlide" Target="../notesSlides/notesSlide54.xml"/><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56.xml"/><Relationship Id="rId1" Type="http://schemas.openxmlformats.org/officeDocument/2006/relationships/slideLayout" Target="../slideLayouts/slideLayout2.xml"/><Relationship Id="rId5" Type="http://schemas.openxmlformats.org/officeDocument/2006/relationships/image" Target="../media/image94.png"/><Relationship Id="rId4" Type="http://schemas.openxmlformats.org/officeDocument/2006/relationships/hyperlink" Target="https://www.bloomberg.com/graphics/2015-whats-warming-the-world/" TargetMode="External"/></Relationships>
</file>

<file path=ppt/slides/_rels/slide69.xml.rels><?xml version="1.0" encoding="UTF-8" standalone="yes"?>
<Relationships xmlns="http://schemas.openxmlformats.org/package/2006/relationships"><Relationship Id="rId3" Type="http://schemas.openxmlformats.org/officeDocument/2006/relationships/image" Target="../media/image95.jpeg"/><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97.jpeg"/><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8" Type="http://schemas.openxmlformats.org/officeDocument/2006/relationships/image" Target="../media/image100.jpeg"/><Relationship Id="rId13" Type="http://schemas.openxmlformats.org/officeDocument/2006/relationships/image" Target="../media/image2.png"/><Relationship Id="rId18" Type="http://schemas.openxmlformats.org/officeDocument/2006/relationships/image" Target="../media/image105.png"/><Relationship Id="rId3" Type="http://schemas.openxmlformats.org/officeDocument/2006/relationships/hyperlink" Target="https://www.skepticalscience.com/" TargetMode="External"/><Relationship Id="rId7" Type="http://schemas.openxmlformats.org/officeDocument/2006/relationships/hyperlink" Target="https://www.carbonbrief.org/" TargetMode="External"/><Relationship Id="rId12" Type="http://schemas.openxmlformats.org/officeDocument/2006/relationships/image" Target="../media/image102.jpeg"/><Relationship Id="rId17" Type="http://schemas.openxmlformats.org/officeDocument/2006/relationships/hyperlink" Target="https://www.climatepsychologyalliance.org/" TargetMode="External"/><Relationship Id="rId2" Type="http://schemas.openxmlformats.org/officeDocument/2006/relationships/notesSlide" Target="../notesSlides/notesSlide60.xml"/><Relationship Id="rId16" Type="http://schemas.openxmlformats.org/officeDocument/2006/relationships/image" Target="../media/image104.png"/><Relationship Id="rId1" Type="http://schemas.openxmlformats.org/officeDocument/2006/relationships/slideLayout" Target="../slideLayouts/slideLayout2.xml"/><Relationship Id="rId6" Type="http://schemas.openxmlformats.org/officeDocument/2006/relationships/image" Target="../media/image99.jpeg"/><Relationship Id="rId11" Type="http://schemas.openxmlformats.org/officeDocument/2006/relationships/hyperlink" Target="https://drawdown.org/" TargetMode="External"/><Relationship Id="rId5" Type="http://schemas.openxmlformats.org/officeDocument/2006/relationships/hyperlink" Target="https://www.youtube.com/channel/UCi6RkdaEqgRVKi3AzidF4ow" TargetMode="External"/><Relationship Id="rId15" Type="http://schemas.openxmlformats.org/officeDocument/2006/relationships/image" Target="../media/image103.png"/><Relationship Id="rId10" Type="http://schemas.openxmlformats.org/officeDocument/2006/relationships/image" Target="../media/image101.jpeg"/><Relationship Id="rId4" Type="http://schemas.openxmlformats.org/officeDocument/2006/relationships/image" Target="../media/image98.jpeg"/><Relationship Id="rId9" Type="http://schemas.openxmlformats.org/officeDocument/2006/relationships/hyperlink" Target="https://climate.nasa.gov/" TargetMode="External"/><Relationship Id="rId14" Type="http://schemas.openxmlformats.org/officeDocument/2006/relationships/hyperlink" Target="https://www.realclimate.org/" TargetMode="External"/></Relationships>
</file>

<file path=ppt/slides/_rels/slide73.xml.rels><?xml version="1.0" encoding="UTF-8" standalone="yes"?>
<Relationships xmlns="http://schemas.openxmlformats.org/package/2006/relationships"><Relationship Id="rId3" Type="http://schemas.openxmlformats.org/officeDocument/2006/relationships/hyperlink" Target="mailto:kfoyle@perimeterinstitute.ca" TargetMode="External"/><Relationship Id="rId7" Type="http://schemas.openxmlformats.org/officeDocument/2006/relationships/image" Target="../media/image108.png"/><Relationship Id="rId2" Type="http://schemas.openxmlformats.org/officeDocument/2006/relationships/hyperlink" Target="mailto:dfish@perimeterinstitute.ca" TargetMode="External"/><Relationship Id="rId1" Type="http://schemas.openxmlformats.org/officeDocument/2006/relationships/slideLayout" Target="../slideLayouts/slideLayout6.xml"/><Relationship Id="rId6" Type="http://schemas.openxmlformats.org/officeDocument/2006/relationships/image" Target="../media/image107.png"/><Relationship Id="rId5" Type="http://schemas.openxmlformats.org/officeDocument/2006/relationships/image" Target="../media/image106.png"/><Relationship Id="rId4" Type="http://schemas.openxmlformats.org/officeDocument/2006/relationships/hyperlink" Target="https://resources.perimeterinstitute.ca/" TargetMode="External"/></Relationships>
</file>

<file path=ppt/slides/_rels/slide74.xml.rels><?xml version="1.0" encoding="UTF-8" standalone="yes"?>
<Relationships xmlns="http://schemas.openxmlformats.org/package/2006/relationships"><Relationship Id="rId3" Type="http://schemas.openxmlformats.org/officeDocument/2006/relationships/image" Target="../media/image109.jpg"/><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110.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8" Type="http://schemas.openxmlformats.org/officeDocument/2006/relationships/image" Target="../media/image114.png"/><Relationship Id="rId3" Type="http://schemas.openxmlformats.org/officeDocument/2006/relationships/image" Target="../media/image111.jpg"/><Relationship Id="rId7" Type="http://schemas.openxmlformats.org/officeDocument/2006/relationships/image" Target="../media/image2.png"/><Relationship Id="rId2" Type="http://schemas.openxmlformats.org/officeDocument/2006/relationships/notesSlide" Target="../notesSlides/notesSlide62.xml"/><Relationship Id="rId1" Type="http://schemas.openxmlformats.org/officeDocument/2006/relationships/slideLayout" Target="../slideLayouts/slideLayout6.xml"/><Relationship Id="rId6" Type="http://schemas.openxmlformats.org/officeDocument/2006/relationships/hyperlink" Target="https://resources.perimeterinstitute.ca/" TargetMode="External"/><Relationship Id="rId11" Type="http://schemas.openxmlformats.org/officeDocument/2006/relationships/image" Target="../media/image117.png"/><Relationship Id="rId5" Type="http://schemas.openxmlformats.org/officeDocument/2006/relationships/image" Target="../media/image113.jpg"/><Relationship Id="rId10" Type="http://schemas.openxmlformats.org/officeDocument/2006/relationships/image" Target="../media/image116.png"/><Relationship Id="rId4" Type="http://schemas.openxmlformats.org/officeDocument/2006/relationships/image" Target="../media/image112.jpg"/><Relationship Id="rId9" Type="http://schemas.openxmlformats.org/officeDocument/2006/relationships/image" Target="../media/image115.png"/></Relationships>
</file>

<file path=ppt/slides/_rels/slide77.xml.rels><?xml version="1.0" encoding="UTF-8" standalone="yes"?>
<Relationships xmlns="http://schemas.openxmlformats.org/package/2006/relationships"><Relationship Id="rId3" Type="http://schemas.openxmlformats.org/officeDocument/2006/relationships/hyperlink" Target="http://www.perimeterinstitute.ca/outreach/teachers" TargetMode="External"/><Relationship Id="rId7" Type="http://schemas.openxmlformats.org/officeDocument/2006/relationships/image" Target="../media/image2.png"/><Relationship Id="rId2" Type="http://schemas.openxmlformats.org/officeDocument/2006/relationships/notesSlide" Target="../notesSlides/notesSlide63.xml"/><Relationship Id="rId1" Type="http://schemas.openxmlformats.org/officeDocument/2006/relationships/slideLayout" Target="../slideLayouts/slideLayout2.xml"/><Relationship Id="rId6" Type="http://schemas.openxmlformats.org/officeDocument/2006/relationships/image" Target="../media/image120.jpeg"/><Relationship Id="rId5" Type="http://schemas.openxmlformats.org/officeDocument/2006/relationships/image" Target="../media/image119.jpeg"/><Relationship Id="rId4" Type="http://schemas.openxmlformats.org/officeDocument/2006/relationships/image" Target="../media/image118.jpeg"/></Relationships>
</file>

<file path=ppt/slides/_rels/slide78.xml.rels><?xml version="1.0" encoding="UTF-8" standalone="yes"?>
<Relationships xmlns="http://schemas.openxmlformats.org/package/2006/relationships"><Relationship Id="rId2" Type="http://schemas.openxmlformats.org/officeDocument/2006/relationships/image" Target="../media/image121.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image" Target="../media/image122.png"/><Relationship Id="rId2" Type="http://schemas.openxmlformats.org/officeDocument/2006/relationships/hyperlink" Target="https://resources.perimeterinstitute.ca/" TargetMode="Externa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3" Type="http://schemas.openxmlformats.org/officeDocument/2006/relationships/hyperlink" Target="mailto:dfish@perimeterinstitute.ca" TargetMode="External"/><Relationship Id="rId2" Type="http://schemas.openxmlformats.org/officeDocument/2006/relationships/image" Target="../media/image107.png"/><Relationship Id="rId1" Type="http://schemas.openxmlformats.org/officeDocument/2006/relationships/slideLayout" Target="../slideLayouts/slideLayout17.xml"/><Relationship Id="rId4" Type="http://schemas.openxmlformats.org/officeDocument/2006/relationships/hyperlink" Target="mailto:kfoyle@perimeterinstitute.ca"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074" name="Text Box 2"/>
          <p:cNvSpPr txBox="1">
            <a:spLocks noChangeArrowheads="1"/>
          </p:cNvSpPr>
          <p:nvPr/>
        </p:nvSpPr>
        <p:spPr bwMode="auto">
          <a:xfrm>
            <a:off x="5943611" y="2202661"/>
            <a:ext cx="146367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400">
                <a:solidFill>
                  <a:schemeClr val="bg1"/>
                </a:solidFill>
                <a:latin typeface="Arial" charset="0"/>
                <a:ea typeface="MS Pゴシック" charset="0"/>
                <a:cs typeface="MS Pゴシック" charset="0"/>
              </a:defRPr>
            </a:lvl1pPr>
            <a:lvl2pPr marL="742950" indent="-285750" eaLnBrk="0" hangingPunct="0">
              <a:defRPr sz="4400">
                <a:solidFill>
                  <a:schemeClr val="bg1"/>
                </a:solidFill>
                <a:latin typeface="Arial" charset="0"/>
                <a:ea typeface="MS Pゴシック" charset="0"/>
                <a:cs typeface="MS Pゴシック" charset="0"/>
              </a:defRPr>
            </a:lvl2pPr>
            <a:lvl3pPr marL="1143000" indent="-228600" eaLnBrk="0" hangingPunct="0">
              <a:defRPr sz="4400">
                <a:solidFill>
                  <a:schemeClr val="bg1"/>
                </a:solidFill>
                <a:latin typeface="Arial" charset="0"/>
                <a:ea typeface="MS Pゴシック" charset="0"/>
                <a:cs typeface="MS Pゴシック" charset="0"/>
              </a:defRPr>
            </a:lvl3pPr>
            <a:lvl4pPr marL="1600200" indent="-228600" eaLnBrk="0" hangingPunct="0">
              <a:defRPr sz="4400">
                <a:solidFill>
                  <a:schemeClr val="bg1"/>
                </a:solidFill>
                <a:latin typeface="Arial" charset="0"/>
                <a:ea typeface="MS Pゴシック" charset="0"/>
                <a:cs typeface="MS Pゴシック" charset="0"/>
              </a:defRPr>
            </a:lvl4pPr>
            <a:lvl5pPr marL="2057400" indent="-228600" eaLnBrk="0" hangingPunct="0">
              <a:defRPr sz="4400">
                <a:solidFill>
                  <a:schemeClr val="bg1"/>
                </a:solidFill>
                <a:latin typeface="Arial" charset="0"/>
                <a:ea typeface="MS Pゴシック" charset="0"/>
                <a:cs typeface="MS Pゴシック" charset="0"/>
              </a:defRPr>
            </a:lvl5pPr>
            <a:lvl6pPr marL="2514600" indent="-228600" eaLnBrk="0" fontAlgn="base" hangingPunct="0">
              <a:spcBef>
                <a:spcPct val="0"/>
              </a:spcBef>
              <a:spcAft>
                <a:spcPct val="0"/>
              </a:spcAft>
              <a:defRPr sz="4400">
                <a:solidFill>
                  <a:schemeClr val="bg1"/>
                </a:solidFill>
                <a:latin typeface="Arial" charset="0"/>
                <a:ea typeface="MS Pゴシック" charset="0"/>
                <a:cs typeface="MS Pゴシック" charset="0"/>
              </a:defRPr>
            </a:lvl6pPr>
            <a:lvl7pPr marL="2971800" indent="-228600" eaLnBrk="0" fontAlgn="base" hangingPunct="0">
              <a:spcBef>
                <a:spcPct val="0"/>
              </a:spcBef>
              <a:spcAft>
                <a:spcPct val="0"/>
              </a:spcAft>
              <a:defRPr sz="4400">
                <a:solidFill>
                  <a:schemeClr val="bg1"/>
                </a:solidFill>
                <a:latin typeface="Arial" charset="0"/>
                <a:ea typeface="MS Pゴシック" charset="0"/>
                <a:cs typeface="MS Pゴシック" charset="0"/>
              </a:defRPr>
            </a:lvl7pPr>
            <a:lvl8pPr marL="3429000" indent="-228600" eaLnBrk="0" fontAlgn="base" hangingPunct="0">
              <a:spcBef>
                <a:spcPct val="0"/>
              </a:spcBef>
              <a:spcAft>
                <a:spcPct val="0"/>
              </a:spcAft>
              <a:defRPr sz="4400">
                <a:solidFill>
                  <a:schemeClr val="bg1"/>
                </a:solidFill>
                <a:latin typeface="Arial" charset="0"/>
                <a:ea typeface="MS Pゴシック" charset="0"/>
                <a:cs typeface="MS Pゴシック" charset="0"/>
              </a:defRPr>
            </a:lvl8pPr>
            <a:lvl9pPr marL="3886200" indent="-228600" eaLnBrk="0" fontAlgn="base" hangingPunct="0">
              <a:spcBef>
                <a:spcPct val="0"/>
              </a:spcBef>
              <a:spcAft>
                <a:spcPct val="0"/>
              </a:spcAft>
              <a:defRPr sz="4400">
                <a:solidFill>
                  <a:schemeClr val="bg1"/>
                </a:solidFill>
                <a:latin typeface="Arial" charset="0"/>
                <a:ea typeface="MS Pゴシック" charset="0"/>
                <a:cs typeface="MS Pゴシック" charset="0"/>
              </a:defRPr>
            </a:lvl9pPr>
          </a:lstStyle>
          <a:p>
            <a:pPr eaLnBrk="1" hangingPunct="1"/>
            <a:endParaRPr lang="en-CA" sz="2400" dirty="0">
              <a:latin typeface="Times New Roman" charset="0"/>
            </a:endParaRPr>
          </a:p>
        </p:txBody>
      </p:sp>
      <p:sp>
        <p:nvSpPr>
          <p:cNvPr id="7" name="Rectangle 6"/>
          <p:cNvSpPr/>
          <p:nvPr/>
        </p:nvSpPr>
        <p:spPr>
          <a:xfrm>
            <a:off x="1219200" y="1123950"/>
            <a:ext cx="7467600" cy="984885"/>
          </a:xfrm>
          <a:prstGeom prst="rect">
            <a:avLst/>
          </a:prstGeom>
        </p:spPr>
        <p:txBody>
          <a:bodyPr wrap="square">
            <a:spAutoFit/>
          </a:bodyPr>
          <a:lstStyle/>
          <a:p>
            <a:pPr marL="0" indent="0" algn="just">
              <a:buNone/>
            </a:pPr>
            <a:endParaRPr lang="en-CA" sz="1800" dirty="0">
              <a:solidFill>
                <a:schemeClr val="tx1"/>
              </a:solidFill>
              <a:effectLst>
                <a:outerShdw blurRad="38100" dist="38100" dir="2700000" algn="tl">
                  <a:srgbClr val="000000">
                    <a:alpha val="43137"/>
                  </a:srgbClr>
                </a:outerShdw>
              </a:effectLst>
            </a:endParaRPr>
          </a:p>
          <a:p>
            <a:pPr marL="0" indent="0" algn="just">
              <a:buNone/>
            </a:pPr>
            <a:r>
              <a:rPr lang="en-CA" sz="4000" b="1" dirty="0">
                <a:solidFill>
                  <a:schemeClr val="tx1"/>
                </a:solidFill>
                <a:effectLst>
                  <a:outerShdw blurRad="38100" dist="38100" dir="2700000" algn="tl">
                    <a:srgbClr val="000000">
                      <a:alpha val="43137"/>
                    </a:srgbClr>
                  </a:outerShdw>
                </a:effectLst>
              </a:rPr>
              <a:t>        	</a:t>
            </a:r>
            <a:endParaRPr lang="en-US" sz="1800" dirty="0">
              <a:effectLst>
                <a:outerShdw blurRad="38100" dist="38100" dir="2700000" algn="tl">
                  <a:srgbClr val="000000">
                    <a:alpha val="43137"/>
                  </a:srgbClr>
                </a:outerShdw>
              </a:effectLst>
            </a:endParaRPr>
          </a:p>
        </p:txBody>
      </p:sp>
      <p:sp>
        <p:nvSpPr>
          <p:cNvPr id="8" name="TextBox 7"/>
          <p:cNvSpPr txBox="1"/>
          <p:nvPr/>
        </p:nvSpPr>
        <p:spPr>
          <a:xfrm>
            <a:off x="990600" y="2190751"/>
            <a:ext cx="2667000" cy="307777"/>
          </a:xfrm>
          <a:prstGeom prst="rect">
            <a:avLst/>
          </a:prstGeom>
          <a:noFill/>
        </p:spPr>
        <p:txBody>
          <a:bodyPr wrap="square" rtlCol="0">
            <a:spAutoFit/>
          </a:bodyPr>
          <a:lstStyle/>
          <a:p>
            <a:endParaRPr lang="en-CA" sz="1400" dirty="0">
              <a:solidFill>
                <a:srgbClr val="FFFFFF"/>
              </a:solidFill>
            </a:endParaRPr>
          </a:p>
        </p:txBody>
      </p:sp>
      <p:sp>
        <p:nvSpPr>
          <p:cNvPr id="9" name="Title 1"/>
          <p:cNvSpPr txBox="1">
            <a:spLocks/>
          </p:cNvSpPr>
          <p:nvPr/>
        </p:nvSpPr>
        <p:spPr>
          <a:xfrm>
            <a:off x="73998" y="492949"/>
            <a:ext cx="8496300" cy="935801"/>
          </a:xfrm>
          <a:prstGeom prst="rect">
            <a:avLst/>
          </a:prstGeom>
        </p:spPr>
        <p:txBody>
          <a:bodyPr>
            <a:noAutofit/>
          </a:bodyPr>
          <a:lstStyle>
            <a:lvl1pPr algn="r" rtl="0" eaLnBrk="0" fontAlgn="base" hangingPunct="0">
              <a:spcBef>
                <a:spcPct val="0"/>
              </a:spcBef>
              <a:spcAft>
                <a:spcPct val="0"/>
              </a:spcAft>
              <a:defRPr sz="4000" b="1">
                <a:solidFill>
                  <a:schemeClr val="tx1"/>
                </a:solidFill>
                <a:latin typeface="+mj-lt"/>
                <a:ea typeface="+mj-ea"/>
                <a:cs typeface="MS Pゴシック" charset="0"/>
              </a:defRPr>
            </a:lvl1pPr>
            <a:lvl2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2pPr>
            <a:lvl3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3pPr>
            <a:lvl4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4pPr>
            <a:lvl5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5pPr>
            <a:lvl6pPr marL="457200" algn="r" rtl="0" fontAlgn="base">
              <a:spcBef>
                <a:spcPct val="0"/>
              </a:spcBef>
              <a:spcAft>
                <a:spcPct val="0"/>
              </a:spcAft>
              <a:defRPr sz="4400" b="1">
                <a:solidFill>
                  <a:srgbClr val="DE2723"/>
                </a:solidFill>
                <a:latin typeface="Arial" charset="0"/>
                <a:ea typeface="MS Pゴシック" pitchFamily="-92" charset="-128"/>
              </a:defRPr>
            </a:lvl6pPr>
            <a:lvl7pPr marL="914400" algn="r" rtl="0" fontAlgn="base">
              <a:spcBef>
                <a:spcPct val="0"/>
              </a:spcBef>
              <a:spcAft>
                <a:spcPct val="0"/>
              </a:spcAft>
              <a:defRPr sz="4400" b="1">
                <a:solidFill>
                  <a:srgbClr val="DE2723"/>
                </a:solidFill>
                <a:latin typeface="Arial" charset="0"/>
                <a:ea typeface="MS Pゴシック" pitchFamily="-92" charset="-128"/>
              </a:defRPr>
            </a:lvl7pPr>
            <a:lvl8pPr marL="1371600" algn="r" rtl="0" fontAlgn="base">
              <a:spcBef>
                <a:spcPct val="0"/>
              </a:spcBef>
              <a:spcAft>
                <a:spcPct val="0"/>
              </a:spcAft>
              <a:defRPr sz="4400" b="1">
                <a:solidFill>
                  <a:srgbClr val="DE2723"/>
                </a:solidFill>
                <a:latin typeface="Arial" charset="0"/>
                <a:ea typeface="MS Pゴシック" pitchFamily="-92" charset="-128"/>
              </a:defRPr>
            </a:lvl8pPr>
            <a:lvl9pPr marL="1828800" algn="r" rtl="0" fontAlgn="base">
              <a:spcBef>
                <a:spcPct val="0"/>
              </a:spcBef>
              <a:spcAft>
                <a:spcPct val="0"/>
              </a:spcAft>
              <a:defRPr sz="4400" b="1">
                <a:solidFill>
                  <a:srgbClr val="DE2723"/>
                </a:solidFill>
                <a:latin typeface="Arial" charset="0"/>
                <a:ea typeface="MS Pゴシック" pitchFamily="-92" charset="-128"/>
              </a:defRPr>
            </a:lvl9pPr>
          </a:lstStyle>
          <a:p>
            <a:pPr algn="l"/>
            <a:r>
              <a:rPr lang="en-US" sz="2800" b="0" dirty="0">
                <a:solidFill>
                  <a:schemeClr val="bg1"/>
                </a:solidFill>
                <a:latin typeface="Century Gothic" panose="020B0502020202020204" pitchFamily="34" charset="0"/>
                <a:cs typeface="Century Gothic"/>
              </a:rPr>
              <a:t>Climate Change:</a:t>
            </a:r>
          </a:p>
          <a:p>
            <a:pPr algn="l"/>
            <a:r>
              <a:rPr lang="en-US" sz="2400" b="0" dirty="0">
                <a:solidFill>
                  <a:schemeClr val="bg1"/>
                </a:solidFill>
                <a:latin typeface="Century Gothic" panose="020B0502020202020204" pitchFamily="34" charset="0"/>
                <a:cs typeface="Century Gothic"/>
              </a:rPr>
              <a:t>Evidence, Effects, and Actions</a:t>
            </a:r>
          </a:p>
          <a:p>
            <a:pPr algn="l"/>
            <a:endParaRPr lang="en-US" sz="2800" b="0" dirty="0">
              <a:solidFill>
                <a:schemeClr val="bg1"/>
              </a:solidFill>
              <a:latin typeface="Century Gothic" panose="020B0502020202020204" pitchFamily="34" charset="0"/>
              <a:cs typeface="Century Gothic"/>
            </a:endParaRPr>
          </a:p>
          <a:p>
            <a:pPr algn="l"/>
            <a:endParaRPr lang="en-US" sz="2200" b="0" dirty="0">
              <a:solidFill>
                <a:schemeClr val="bg1"/>
              </a:solidFill>
              <a:latin typeface="Century Gothic" panose="020B0502020202020204" pitchFamily="34" charset="0"/>
              <a:cs typeface="Century Gothic"/>
            </a:endParaRPr>
          </a:p>
          <a:p>
            <a:pPr algn="l"/>
            <a:endParaRPr lang="en-US" sz="2800" b="0" dirty="0">
              <a:solidFill>
                <a:schemeClr val="bg1"/>
              </a:solidFill>
              <a:latin typeface="Century Gothic" panose="020B0502020202020204" pitchFamily="34" charset="0"/>
              <a:cs typeface="Century Gothic"/>
            </a:endParaRPr>
          </a:p>
        </p:txBody>
      </p:sp>
      <p:sp>
        <p:nvSpPr>
          <p:cNvPr id="11" name="Title 1">
            <a:extLst>
              <a:ext uri="{FF2B5EF4-FFF2-40B4-BE49-F238E27FC236}">
                <a16:creationId xmlns:a16="http://schemas.microsoft.com/office/drawing/2014/main" id="{772711C2-23FB-9B49-7CBC-07BF095BE92C}"/>
              </a:ext>
            </a:extLst>
          </p:cNvPr>
          <p:cNvSpPr txBox="1">
            <a:spLocks/>
          </p:cNvSpPr>
          <p:nvPr/>
        </p:nvSpPr>
        <p:spPr>
          <a:xfrm>
            <a:off x="5715000" y="3544066"/>
            <a:ext cx="3923347" cy="602931"/>
          </a:xfrm>
          <a:prstGeom prst="rect">
            <a:avLst/>
          </a:prstGeom>
        </p:spPr>
        <p:txBody>
          <a:bodyPr>
            <a:noAutofit/>
          </a:bodyPr>
          <a:lstStyle>
            <a:lvl1pPr algn="r" rtl="0" eaLnBrk="0" fontAlgn="base" hangingPunct="0">
              <a:spcBef>
                <a:spcPct val="0"/>
              </a:spcBef>
              <a:spcAft>
                <a:spcPct val="0"/>
              </a:spcAft>
              <a:defRPr sz="4000" b="1">
                <a:solidFill>
                  <a:schemeClr val="tx1"/>
                </a:solidFill>
                <a:latin typeface="+mj-lt"/>
                <a:ea typeface="+mj-ea"/>
                <a:cs typeface="MS Pゴシック" charset="0"/>
              </a:defRPr>
            </a:lvl1pPr>
            <a:lvl2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2pPr>
            <a:lvl3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3pPr>
            <a:lvl4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4pPr>
            <a:lvl5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5pPr>
            <a:lvl6pPr marL="457200" algn="r" rtl="0" fontAlgn="base">
              <a:spcBef>
                <a:spcPct val="0"/>
              </a:spcBef>
              <a:spcAft>
                <a:spcPct val="0"/>
              </a:spcAft>
              <a:defRPr sz="4400" b="1">
                <a:solidFill>
                  <a:srgbClr val="DE2723"/>
                </a:solidFill>
                <a:latin typeface="Arial" charset="0"/>
                <a:ea typeface="MS Pゴシック" pitchFamily="-92" charset="-128"/>
              </a:defRPr>
            </a:lvl6pPr>
            <a:lvl7pPr marL="914400" algn="r" rtl="0" fontAlgn="base">
              <a:spcBef>
                <a:spcPct val="0"/>
              </a:spcBef>
              <a:spcAft>
                <a:spcPct val="0"/>
              </a:spcAft>
              <a:defRPr sz="4400" b="1">
                <a:solidFill>
                  <a:srgbClr val="DE2723"/>
                </a:solidFill>
                <a:latin typeface="Arial" charset="0"/>
                <a:ea typeface="MS Pゴシック" pitchFamily="-92" charset="-128"/>
              </a:defRPr>
            </a:lvl7pPr>
            <a:lvl8pPr marL="1371600" algn="r" rtl="0" fontAlgn="base">
              <a:spcBef>
                <a:spcPct val="0"/>
              </a:spcBef>
              <a:spcAft>
                <a:spcPct val="0"/>
              </a:spcAft>
              <a:defRPr sz="4400" b="1">
                <a:solidFill>
                  <a:srgbClr val="DE2723"/>
                </a:solidFill>
                <a:latin typeface="Arial" charset="0"/>
                <a:ea typeface="MS Pゴシック" pitchFamily="-92" charset="-128"/>
              </a:defRPr>
            </a:lvl8pPr>
            <a:lvl9pPr marL="1828800" algn="r" rtl="0" fontAlgn="base">
              <a:spcBef>
                <a:spcPct val="0"/>
              </a:spcBef>
              <a:spcAft>
                <a:spcPct val="0"/>
              </a:spcAft>
              <a:defRPr sz="4400" b="1">
                <a:solidFill>
                  <a:srgbClr val="DE2723"/>
                </a:solidFill>
                <a:latin typeface="Arial" charset="0"/>
                <a:ea typeface="MS Pゴシック" pitchFamily="-92" charset="-128"/>
              </a:defRPr>
            </a:lvl9pPr>
          </a:lstStyle>
          <a:p>
            <a:pPr algn="l"/>
            <a:r>
              <a:rPr lang="en-US" sz="2000" b="0" dirty="0">
                <a:solidFill>
                  <a:schemeClr val="bg1"/>
                </a:solidFill>
                <a:latin typeface="Century Gothic" panose="020B0502020202020204" pitchFamily="34" charset="0"/>
                <a:cs typeface="Century Gothic"/>
              </a:rPr>
              <a:t>CERN HST 2024</a:t>
            </a:r>
          </a:p>
        </p:txBody>
      </p:sp>
      <p:grpSp>
        <p:nvGrpSpPr>
          <p:cNvPr id="3" name="Group 2">
            <a:extLst>
              <a:ext uri="{FF2B5EF4-FFF2-40B4-BE49-F238E27FC236}">
                <a16:creationId xmlns:a16="http://schemas.microsoft.com/office/drawing/2014/main" id="{D6340131-AE08-EB07-A1AD-0256CE54AC7B}"/>
              </a:ext>
            </a:extLst>
          </p:cNvPr>
          <p:cNvGrpSpPr/>
          <p:nvPr/>
        </p:nvGrpSpPr>
        <p:grpSpPr>
          <a:xfrm>
            <a:off x="247323" y="3910111"/>
            <a:ext cx="861272" cy="1274885"/>
            <a:chOff x="220842" y="4079875"/>
            <a:chExt cx="900100" cy="1277108"/>
          </a:xfrm>
        </p:grpSpPr>
        <p:pic>
          <p:nvPicPr>
            <p:cNvPr id="13" name="Picture 12" descr="A person smiling for the camera&#10;&#10;Description automatically generated with medium confidence">
              <a:extLst>
                <a:ext uri="{FF2B5EF4-FFF2-40B4-BE49-F238E27FC236}">
                  <a16:creationId xmlns:a16="http://schemas.microsoft.com/office/drawing/2014/main" id="{3FFE8087-1A76-5D9A-67EE-F912A9988B2E}"/>
                </a:ext>
              </a:extLst>
            </p:cNvPr>
            <p:cNvPicPr>
              <a:picLocks noChangeAspect="1"/>
            </p:cNvPicPr>
            <p:nvPr/>
          </p:nvPicPr>
          <p:blipFill rotWithShape="1">
            <a:blip r:embed="rId4"/>
            <a:srcRect l="23186" t="8097" r="28123" b="25816"/>
            <a:stretch/>
          </p:blipFill>
          <p:spPr>
            <a:xfrm>
              <a:off x="220842" y="4079875"/>
              <a:ext cx="900100" cy="8763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4" name="TextBox 13">
              <a:extLst>
                <a:ext uri="{FF2B5EF4-FFF2-40B4-BE49-F238E27FC236}">
                  <a16:creationId xmlns:a16="http://schemas.microsoft.com/office/drawing/2014/main" id="{CE26BE32-6D08-77B6-360F-EFDBC2D64DC3}"/>
                </a:ext>
              </a:extLst>
            </p:cNvPr>
            <p:cNvSpPr txBox="1"/>
            <p:nvPr/>
          </p:nvSpPr>
          <p:spPr>
            <a:xfrm>
              <a:off x="255063" y="4956175"/>
              <a:ext cx="831658" cy="400808"/>
            </a:xfrm>
            <a:prstGeom prst="rect">
              <a:avLst/>
            </a:prstGeom>
            <a:noFill/>
          </p:spPr>
          <p:txBody>
            <a:bodyPr wrap="square" rtlCol="0">
              <a:spAutoFit/>
            </a:bodyPr>
            <a:lstStyle/>
            <a:p>
              <a:r>
                <a:rPr lang="en-US" sz="1800" dirty="0">
                  <a:solidFill>
                    <a:srgbClr val="F88F25"/>
                  </a:solidFill>
                </a:rPr>
                <a:t>Dave</a:t>
              </a:r>
              <a:r>
                <a:rPr lang="en-US" sz="2000" dirty="0"/>
                <a:t> </a:t>
              </a:r>
            </a:p>
          </p:txBody>
        </p:sp>
      </p:grpSp>
      <p:grpSp>
        <p:nvGrpSpPr>
          <p:cNvPr id="6" name="Group 5">
            <a:extLst>
              <a:ext uri="{FF2B5EF4-FFF2-40B4-BE49-F238E27FC236}">
                <a16:creationId xmlns:a16="http://schemas.microsoft.com/office/drawing/2014/main" id="{4BE8C582-C30C-4E4A-8FF7-93DCB5B47BEC}"/>
              </a:ext>
            </a:extLst>
          </p:cNvPr>
          <p:cNvGrpSpPr/>
          <p:nvPr/>
        </p:nvGrpSpPr>
        <p:grpSpPr>
          <a:xfrm>
            <a:off x="1164149" y="3910110"/>
            <a:ext cx="1283937" cy="1224294"/>
            <a:chOff x="540055" y="2667467"/>
            <a:chExt cx="1648103" cy="1515780"/>
          </a:xfrm>
        </p:grpSpPr>
        <p:sp>
          <p:nvSpPr>
            <p:cNvPr id="10" name="TextBox 9">
              <a:extLst>
                <a:ext uri="{FF2B5EF4-FFF2-40B4-BE49-F238E27FC236}">
                  <a16:creationId xmlns:a16="http://schemas.microsoft.com/office/drawing/2014/main" id="{C8CA3C55-77CB-6F8C-A33F-BE46472C97B0}"/>
                </a:ext>
              </a:extLst>
            </p:cNvPr>
            <p:cNvSpPr txBox="1"/>
            <p:nvPr/>
          </p:nvSpPr>
          <p:spPr>
            <a:xfrm>
              <a:off x="540055" y="3725983"/>
              <a:ext cx="1648103" cy="457264"/>
            </a:xfrm>
            <a:prstGeom prst="rect">
              <a:avLst/>
            </a:prstGeom>
            <a:noFill/>
          </p:spPr>
          <p:txBody>
            <a:bodyPr wrap="square" rtlCol="0">
              <a:spAutoFit/>
            </a:bodyPr>
            <a:lstStyle/>
            <a:p>
              <a:pPr algn="ctr"/>
              <a:r>
                <a:rPr lang="en-US" sz="1800" dirty="0">
                  <a:solidFill>
                    <a:srgbClr val="F88F25"/>
                  </a:solidFill>
                </a:rPr>
                <a:t>Kelly</a:t>
              </a:r>
            </a:p>
          </p:txBody>
        </p:sp>
        <p:pic>
          <p:nvPicPr>
            <p:cNvPr id="15" name="Picture 14">
              <a:extLst>
                <a:ext uri="{FF2B5EF4-FFF2-40B4-BE49-F238E27FC236}">
                  <a16:creationId xmlns:a16="http://schemas.microsoft.com/office/drawing/2014/main" id="{BD81BE7B-650A-75E0-B1CB-0D38BB7FDCF6}"/>
                </a:ext>
              </a:extLst>
            </p:cNvPr>
            <p:cNvPicPr>
              <a:picLocks noChangeAspect="1"/>
            </p:cNvPicPr>
            <p:nvPr/>
          </p:nvPicPr>
          <p:blipFill rotWithShape="1">
            <a:blip r:embed="rId5"/>
            <a:srcRect l="31404" t="31157" r="45811" b="36198"/>
            <a:stretch/>
          </p:blipFill>
          <p:spPr>
            <a:xfrm>
              <a:off x="734866" y="2667467"/>
              <a:ext cx="1119852" cy="106970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grpSp>
    </p:spTree>
    <p:extLst>
      <p:ext uri="{BB962C8B-B14F-4D97-AF65-F5344CB8AC3E}">
        <p14:creationId xmlns:p14="http://schemas.microsoft.com/office/powerpoint/2010/main" val="6736057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506931B9-4B96-4698-9CEB-BC8C8CAEF953}"/>
              </a:ext>
            </a:extLst>
          </p:cNvPr>
          <p:cNvSpPr txBox="1">
            <a:spLocks/>
          </p:cNvSpPr>
          <p:nvPr/>
        </p:nvSpPr>
        <p:spPr bwMode="auto">
          <a:xfrm>
            <a:off x="82826" y="2993"/>
            <a:ext cx="8991600" cy="12047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normAutofit/>
          </a:bodyPr>
          <a:lstStyle>
            <a:lvl1pPr algn="ctr" rtl="0" eaLnBrk="0" fontAlgn="base" hangingPunct="0">
              <a:spcBef>
                <a:spcPct val="0"/>
              </a:spcBef>
              <a:spcAft>
                <a:spcPct val="0"/>
              </a:spcAft>
              <a:defRPr sz="3000" b="0">
                <a:solidFill>
                  <a:schemeClr val="bg1"/>
                </a:solidFill>
                <a:latin typeface="Century Gothic"/>
                <a:ea typeface="+mj-ea"/>
                <a:cs typeface="Century Gothic"/>
              </a:defRPr>
            </a:lvl1pPr>
            <a:lvl2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2pPr>
            <a:lvl3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3pPr>
            <a:lvl4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4pPr>
            <a:lvl5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5pPr>
            <a:lvl6pPr marL="457200" algn="r" rtl="0" fontAlgn="base">
              <a:spcBef>
                <a:spcPct val="0"/>
              </a:spcBef>
              <a:spcAft>
                <a:spcPct val="0"/>
              </a:spcAft>
              <a:defRPr sz="4400" b="1">
                <a:solidFill>
                  <a:srgbClr val="DE2723"/>
                </a:solidFill>
                <a:latin typeface="Arial" charset="0"/>
                <a:ea typeface="MS Pゴシック" pitchFamily="-92" charset="-128"/>
              </a:defRPr>
            </a:lvl6pPr>
            <a:lvl7pPr marL="914400" algn="r" rtl="0" fontAlgn="base">
              <a:spcBef>
                <a:spcPct val="0"/>
              </a:spcBef>
              <a:spcAft>
                <a:spcPct val="0"/>
              </a:spcAft>
              <a:defRPr sz="4400" b="1">
                <a:solidFill>
                  <a:srgbClr val="DE2723"/>
                </a:solidFill>
                <a:latin typeface="Arial" charset="0"/>
                <a:ea typeface="MS Pゴシック" pitchFamily="-92" charset="-128"/>
              </a:defRPr>
            </a:lvl7pPr>
            <a:lvl8pPr marL="1371600" algn="r" rtl="0" fontAlgn="base">
              <a:spcBef>
                <a:spcPct val="0"/>
              </a:spcBef>
              <a:spcAft>
                <a:spcPct val="0"/>
              </a:spcAft>
              <a:defRPr sz="4400" b="1">
                <a:solidFill>
                  <a:srgbClr val="DE2723"/>
                </a:solidFill>
                <a:latin typeface="Arial" charset="0"/>
                <a:ea typeface="MS Pゴシック" pitchFamily="-92" charset="-128"/>
              </a:defRPr>
            </a:lvl8pPr>
            <a:lvl9pPr marL="1828800" algn="r" rtl="0" fontAlgn="base">
              <a:spcBef>
                <a:spcPct val="0"/>
              </a:spcBef>
              <a:spcAft>
                <a:spcPct val="0"/>
              </a:spcAft>
              <a:defRPr sz="4400" b="1">
                <a:solidFill>
                  <a:srgbClr val="DE2723"/>
                </a:solidFill>
                <a:latin typeface="Arial" charset="0"/>
                <a:ea typeface="MS Pゴシック" pitchFamily="-92" charset="-128"/>
              </a:defRPr>
            </a:lvl9pPr>
          </a:lstStyle>
          <a:p>
            <a:r>
              <a:rPr lang="es-ES" sz="3600" b="1" kern="0" dirty="0">
                <a:latin typeface="Century Gothic" panose="020B0502020202020204" pitchFamily="34" charset="0"/>
              </a:rPr>
              <a:t>Geneva </a:t>
            </a:r>
            <a:r>
              <a:rPr lang="es-ES" sz="3600" b="1" kern="0" dirty="0" err="1">
                <a:latin typeface="Century Gothic" panose="020B0502020202020204" pitchFamily="34" charset="0"/>
              </a:rPr>
              <a:t>is</a:t>
            </a:r>
            <a:r>
              <a:rPr lang="es-ES" sz="3600" b="1" kern="0" dirty="0">
                <a:latin typeface="Century Gothic" panose="020B0502020202020204" pitchFamily="34" charset="0"/>
              </a:rPr>
              <a:t> </a:t>
            </a:r>
            <a:r>
              <a:rPr lang="es-ES" sz="3600" b="1" kern="0" dirty="0" err="1">
                <a:latin typeface="Century Gothic" panose="020B0502020202020204" pitchFamily="34" charset="0"/>
              </a:rPr>
              <a:t>getting</a:t>
            </a:r>
            <a:r>
              <a:rPr lang="es-ES" sz="3600" b="1" kern="0" dirty="0">
                <a:latin typeface="Century Gothic" panose="020B0502020202020204" pitchFamily="34" charset="0"/>
              </a:rPr>
              <a:t> </a:t>
            </a:r>
            <a:r>
              <a:rPr lang="es-ES" sz="3600" b="1" kern="0" dirty="0" err="1">
                <a:latin typeface="Century Gothic" panose="020B0502020202020204" pitchFamily="34" charset="0"/>
              </a:rPr>
              <a:t>warmer</a:t>
            </a:r>
            <a:endParaRPr lang="en-CA" sz="3600" b="1" kern="0" dirty="0">
              <a:latin typeface="Century Gothic" panose="020B0502020202020204" pitchFamily="34" charset="0"/>
            </a:endParaRPr>
          </a:p>
        </p:txBody>
      </p:sp>
      <p:sp>
        <p:nvSpPr>
          <p:cNvPr id="8" name="TextBox 7">
            <a:extLst>
              <a:ext uri="{FF2B5EF4-FFF2-40B4-BE49-F238E27FC236}">
                <a16:creationId xmlns:a16="http://schemas.microsoft.com/office/drawing/2014/main" id="{A3D8FEF3-CF51-4421-9900-668046ADCA65}"/>
              </a:ext>
            </a:extLst>
          </p:cNvPr>
          <p:cNvSpPr txBox="1"/>
          <p:nvPr/>
        </p:nvSpPr>
        <p:spPr>
          <a:xfrm>
            <a:off x="609600" y="1207704"/>
            <a:ext cx="7162800" cy="1077218"/>
          </a:xfrm>
          <a:prstGeom prst="rect">
            <a:avLst/>
          </a:prstGeom>
          <a:noFill/>
        </p:spPr>
        <p:txBody>
          <a:bodyPr wrap="square" rtlCol="0">
            <a:spAutoFit/>
          </a:bodyPr>
          <a:lstStyle/>
          <a:p>
            <a:endParaRPr lang="en-US" sz="3200" i="1" dirty="0">
              <a:latin typeface="Century Gothic" panose="020B0502020202020204" pitchFamily="34" charset="0"/>
            </a:endParaRPr>
          </a:p>
          <a:p>
            <a:endParaRPr lang="en-US" sz="3200" i="1" dirty="0">
              <a:latin typeface="Century Gothic" panose="020B0502020202020204" pitchFamily="34" charset="0"/>
            </a:endParaRPr>
          </a:p>
        </p:txBody>
      </p:sp>
      <p:sp>
        <p:nvSpPr>
          <p:cNvPr id="3" name="TextBox 2">
            <a:extLst>
              <a:ext uri="{FF2B5EF4-FFF2-40B4-BE49-F238E27FC236}">
                <a16:creationId xmlns:a16="http://schemas.microsoft.com/office/drawing/2014/main" id="{04C816C5-5B5A-22F8-402D-3FCCFFD1A002}"/>
              </a:ext>
            </a:extLst>
          </p:cNvPr>
          <p:cNvSpPr txBox="1"/>
          <p:nvPr/>
        </p:nvSpPr>
        <p:spPr>
          <a:xfrm>
            <a:off x="1445695" y="4752565"/>
            <a:ext cx="6265862" cy="246221"/>
          </a:xfrm>
          <a:prstGeom prst="rect">
            <a:avLst/>
          </a:prstGeom>
          <a:noFill/>
        </p:spPr>
        <p:txBody>
          <a:bodyPr wrap="square" rtlCol="0">
            <a:spAutoFit/>
          </a:bodyPr>
          <a:lstStyle/>
          <a:p>
            <a:r>
              <a:rPr lang="en-CA" sz="1000" dirty="0">
                <a:hlinkClick r:id="rId3"/>
              </a:rPr>
              <a:t>https://www.carbonbrief.org/mapped-how-every-part-of-the-world-has-warmed-and-could-continue-to-warm</a:t>
            </a:r>
            <a:endParaRPr lang="en-CA" sz="1000" dirty="0"/>
          </a:p>
        </p:txBody>
      </p:sp>
      <p:pic>
        <p:nvPicPr>
          <p:cNvPr id="6" name="Picture 5">
            <a:extLst>
              <a:ext uri="{FF2B5EF4-FFF2-40B4-BE49-F238E27FC236}">
                <a16:creationId xmlns:a16="http://schemas.microsoft.com/office/drawing/2014/main" id="{B9584113-D339-2489-E2C5-80888E8111DC}"/>
              </a:ext>
            </a:extLst>
          </p:cNvPr>
          <p:cNvPicPr>
            <a:picLocks noChangeAspect="1"/>
          </p:cNvPicPr>
          <p:nvPr/>
        </p:nvPicPr>
        <p:blipFill rotWithShape="1">
          <a:blip r:embed="rId4"/>
          <a:srcRect t="6207"/>
          <a:stretch/>
        </p:blipFill>
        <p:spPr>
          <a:xfrm>
            <a:off x="2057400" y="1047750"/>
            <a:ext cx="5029200" cy="3486889"/>
          </a:xfrm>
          <a:prstGeom prst="rect">
            <a:avLst/>
          </a:prstGeom>
        </p:spPr>
      </p:pic>
    </p:spTree>
    <p:extLst>
      <p:ext uri="{BB962C8B-B14F-4D97-AF65-F5344CB8AC3E}">
        <p14:creationId xmlns:p14="http://schemas.microsoft.com/office/powerpoint/2010/main" val="33204417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nodePh="1">
                                  <p:stCondLst>
                                    <p:cond delay="0"/>
                                  </p:stCondLst>
                                  <p:endCondLst>
                                    <p:cond evt="begin" delay="0">
                                      <p:tn val="5"/>
                                    </p:cond>
                                  </p:end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506931B9-4B96-4698-9CEB-BC8C8CAEF953}"/>
              </a:ext>
            </a:extLst>
          </p:cNvPr>
          <p:cNvSpPr txBox="1">
            <a:spLocks/>
          </p:cNvSpPr>
          <p:nvPr/>
        </p:nvSpPr>
        <p:spPr bwMode="auto">
          <a:xfrm>
            <a:off x="0" y="133350"/>
            <a:ext cx="8991600" cy="12047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normAutofit/>
          </a:bodyPr>
          <a:lstStyle>
            <a:lvl1pPr algn="ctr" rtl="0" eaLnBrk="0" fontAlgn="base" hangingPunct="0">
              <a:spcBef>
                <a:spcPct val="0"/>
              </a:spcBef>
              <a:spcAft>
                <a:spcPct val="0"/>
              </a:spcAft>
              <a:defRPr sz="3000" b="0">
                <a:solidFill>
                  <a:schemeClr val="bg1"/>
                </a:solidFill>
                <a:latin typeface="Century Gothic"/>
                <a:ea typeface="+mj-ea"/>
                <a:cs typeface="Century Gothic"/>
              </a:defRPr>
            </a:lvl1pPr>
            <a:lvl2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2pPr>
            <a:lvl3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3pPr>
            <a:lvl4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4pPr>
            <a:lvl5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5pPr>
            <a:lvl6pPr marL="457200" algn="r" rtl="0" fontAlgn="base">
              <a:spcBef>
                <a:spcPct val="0"/>
              </a:spcBef>
              <a:spcAft>
                <a:spcPct val="0"/>
              </a:spcAft>
              <a:defRPr sz="4400" b="1">
                <a:solidFill>
                  <a:srgbClr val="DE2723"/>
                </a:solidFill>
                <a:latin typeface="Arial" charset="0"/>
                <a:ea typeface="MS Pゴシック" pitchFamily="-92" charset="-128"/>
              </a:defRPr>
            </a:lvl6pPr>
            <a:lvl7pPr marL="914400" algn="r" rtl="0" fontAlgn="base">
              <a:spcBef>
                <a:spcPct val="0"/>
              </a:spcBef>
              <a:spcAft>
                <a:spcPct val="0"/>
              </a:spcAft>
              <a:defRPr sz="4400" b="1">
                <a:solidFill>
                  <a:srgbClr val="DE2723"/>
                </a:solidFill>
                <a:latin typeface="Arial" charset="0"/>
                <a:ea typeface="MS Pゴシック" pitchFamily="-92" charset="-128"/>
              </a:defRPr>
            </a:lvl7pPr>
            <a:lvl8pPr marL="1371600" algn="r" rtl="0" fontAlgn="base">
              <a:spcBef>
                <a:spcPct val="0"/>
              </a:spcBef>
              <a:spcAft>
                <a:spcPct val="0"/>
              </a:spcAft>
              <a:defRPr sz="4400" b="1">
                <a:solidFill>
                  <a:srgbClr val="DE2723"/>
                </a:solidFill>
                <a:latin typeface="Arial" charset="0"/>
                <a:ea typeface="MS Pゴシック" pitchFamily="-92" charset="-128"/>
              </a:defRPr>
            </a:lvl8pPr>
            <a:lvl9pPr marL="1828800" algn="r" rtl="0" fontAlgn="base">
              <a:spcBef>
                <a:spcPct val="0"/>
              </a:spcBef>
              <a:spcAft>
                <a:spcPct val="0"/>
              </a:spcAft>
              <a:defRPr sz="4400" b="1">
                <a:solidFill>
                  <a:srgbClr val="DE2723"/>
                </a:solidFill>
                <a:latin typeface="Arial" charset="0"/>
                <a:ea typeface="MS Pゴシック" pitchFamily="-92" charset="-128"/>
              </a:defRPr>
            </a:lvl9pPr>
          </a:lstStyle>
          <a:p>
            <a:r>
              <a:rPr lang="es-ES" sz="2800" kern="0" dirty="0">
                <a:latin typeface="Century Gothic" panose="020B0502020202020204" pitchFamily="34" charset="0"/>
              </a:rPr>
              <a:t>A </a:t>
            </a:r>
            <a:r>
              <a:rPr lang="es-ES" sz="2800" kern="0" dirty="0" err="1">
                <a:latin typeface="Century Gothic" panose="020B0502020202020204" pitchFamily="34" charset="0"/>
              </a:rPr>
              <a:t>few</a:t>
            </a:r>
            <a:r>
              <a:rPr lang="es-ES" sz="2800" kern="0" dirty="0">
                <a:latin typeface="Century Gothic" panose="020B0502020202020204" pitchFamily="34" charset="0"/>
              </a:rPr>
              <a:t> </a:t>
            </a:r>
            <a:r>
              <a:rPr lang="es-ES" sz="2800" kern="0" dirty="0" err="1">
                <a:latin typeface="Century Gothic" panose="020B0502020202020204" pitchFamily="34" charset="0"/>
              </a:rPr>
              <a:t>degrees</a:t>
            </a:r>
            <a:r>
              <a:rPr lang="es-ES" sz="2800" kern="0" dirty="0">
                <a:latin typeface="Century Gothic" panose="020B0502020202020204" pitchFamily="34" charset="0"/>
              </a:rPr>
              <a:t> </a:t>
            </a:r>
            <a:r>
              <a:rPr lang="es-ES" sz="2800" kern="0" dirty="0" err="1">
                <a:latin typeface="Century Gothic" panose="020B0502020202020204" pitchFamily="34" charset="0"/>
              </a:rPr>
              <a:t>may</a:t>
            </a:r>
            <a:r>
              <a:rPr lang="es-ES" sz="2800" kern="0" dirty="0">
                <a:latin typeface="Century Gothic" panose="020B0502020202020204" pitchFamily="34" charset="0"/>
              </a:rPr>
              <a:t> </a:t>
            </a:r>
            <a:r>
              <a:rPr lang="es-ES" sz="2800" kern="0" dirty="0" err="1">
                <a:latin typeface="Century Gothic" panose="020B0502020202020204" pitchFamily="34" charset="0"/>
              </a:rPr>
              <a:t>not</a:t>
            </a:r>
            <a:r>
              <a:rPr lang="es-ES" sz="2800" kern="0" dirty="0">
                <a:latin typeface="Century Gothic" panose="020B0502020202020204" pitchFamily="34" charset="0"/>
              </a:rPr>
              <a:t> </a:t>
            </a:r>
            <a:r>
              <a:rPr lang="es-ES" sz="2800" kern="0" dirty="0" err="1">
                <a:latin typeface="Century Gothic" panose="020B0502020202020204" pitchFamily="34" charset="0"/>
              </a:rPr>
              <a:t>seem</a:t>
            </a:r>
            <a:r>
              <a:rPr lang="es-ES" sz="2800" kern="0" dirty="0">
                <a:latin typeface="Century Gothic" panose="020B0502020202020204" pitchFamily="34" charset="0"/>
              </a:rPr>
              <a:t> </a:t>
            </a:r>
            <a:r>
              <a:rPr lang="es-ES" sz="2800" kern="0" dirty="0" err="1">
                <a:latin typeface="Century Gothic" panose="020B0502020202020204" pitchFamily="34" charset="0"/>
              </a:rPr>
              <a:t>like</a:t>
            </a:r>
            <a:r>
              <a:rPr lang="es-ES" sz="2800" kern="0" dirty="0">
                <a:latin typeface="Century Gothic" panose="020B0502020202020204" pitchFamily="34" charset="0"/>
              </a:rPr>
              <a:t> </a:t>
            </a:r>
            <a:r>
              <a:rPr lang="es-ES" sz="2800" kern="0" dirty="0" err="1">
                <a:latin typeface="Century Gothic" panose="020B0502020202020204" pitchFamily="34" charset="0"/>
              </a:rPr>
              <a:t>much</a:t>
            </a:r>
            <a:r>
              <a:rPr lang="en-CA" sz="2800" kern="0" dirty="0">
                <a:latin typeface="Century Gothic" panose="020B0502020202020204" pitchFamily="34" charset="0"/>
              </a:rPr>
              <a:t>…</a:t>
            </a:r>
          </a:p>
        </p:txBody>
      </p:sp>
      <p:grpSp>
        <p:nvGrpSpPr>
          <p:cNvPr id="6" name="Group 5">
            <a:extLst>
              <a:ext uri="{FF2B5EF4-FFF2-40B4-BE49-F238E27FC236}">
                <a16:creationId xmlns:a16="http://schemas.microsoft.com/office/drawing/2014/main" id="{272B3BF5-E4F2-4169-B85D-FF13D6FDECB1}"/>
              </a:ext>
            </a:extLst>
          </p:cNvPr>
          <p:cNvGrpSpPr/>
          <p:nvPr/>
        </p:nvGrpSpPr>
        <p:grpSpPr>
          <a:xfrm>
            <a:off x="1752600" y="1109558"/>
            <a:ext cx="2281238" cy="3771266"/>
            <a:chOff x="1905000" y="1109963"/>
            <a:chExt cx="2281238" cy="3771266"/>
          </a:xfrm>
        </p:grpSpPr>
        <p:sp>
          <p:nvSpPr>
            <p:cNvPr id="5" name="TextBox 4">
              <a:extLst>
                <a:ext uri="{FF2B5EF4-FFF2-40B4-BE49-F238E27FC236}">
                  <a16:creationId xmlns:a16="http://schemas.microsoft.com/office/drawing/2014/main" id="{6C226925-2B01-494F-9A56-7C16E1DD3466}"/>
                </a:ext>
              </a:extLst>
            </p:cNvPr>
            <p:cNvSpPr txBox="1"/>
            <p:nvPr/>
          </p:nvSpPr>
          <p:spPr>
            <a:xfrm>
              <a:off x="1981200" y="3773233"/>
              <a:ext cx="2128838" cy="1107996"/>
            </a:xfrm>
            <a:prstGeom prst="rect">
              <a:avLst/>
            </a:prstGeom>
            <a:noFill/>
          </p:spPr>
          <p:txBody>
            <a:bodyPr wrap="square" rtlCol="0">
              <a:spAutoFit/>
            </a:bodyPr>
            <a:lstStyle/>
            <a:p>
              <a:endParaRPr lang="en-US" sz="2600" dirty="0">
                <a:latin typeface="Century Gothic" panose="020B0502020202020204" pitchFamily="34" charset="0"/>
              </a:endParaRPr>
            </a:p>
            <a:p>
              <a:r>
                <a:rPr lang="en-US" sz="2000" dirty="0">
                  <a:latin typeface="Century Gothic" panose="020B0502020202020204" pitchFamily="34" charset="0"/>
                </a:rPr>
                <a:t>37</a:t>
              </a:r>
              <a:r>
                <a:rPr lang="en-US" sz="2000" baseline="30000" dirty="0">
                  <a:latin typeface="Century Gothic" panose="020B0502020202020204" pitchFamily="34" charset="0"/>
                </a:rPr>
                <a:t>o</a:t>
              </a:r>
              <a:r>
                <a:rPr lang="en-US" sz="2000" dirty="0">
                  <a:latin typeface="Century Gothic" panose="020B0502020202020204" pitchFamily="34" charset="0"/>
                </a:rPr>
                <a:t>C = healthy 	</a:t>
              </a:r>
            </a:p>
          </p:txBody>
        </p:sp>
        <p:pic>
          <p:nvPicPr>
            <p:cNvPr id="1026" name="Picture 2" descr="Image result for healthy happy person">
              <a:extLst>
                <a:ext uri="{FF2B5EF4-FFF2-40B4-BE49-F238E27FC236}">
                  <a16:creationId xmlns:a16="http://schemas.microsoft.com/office/drawing/2014/main" id="{5B741D17-FCE2-4BF2-9382-E2C727A223D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000" y="1109963"/>
              <a:ext cx="2281238" cy="2924382"/>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 name="Group 6">
            <a:extLst>
              <a:ext uri="{FF2B5EF4-FFF2-40B4-BE49-F238E27FC236}">
                <a16:creationId xmlns:a16="http://schemas.microsoft.com/office/drawing/2014/main" id="{4B4B32C7-AD3E-4130-BE66-5F9E9151711D}"/>
              </a:ext>
            </a:extLst>
          </p:cNvPr>
          <p:cNvGrpSpPr/>
          <p:nvPr/>
        </p:nvGrpSpPr>
        <p:grpSpPr>
          <a:xfrm>
            <a:off x="5448300" y="1109558"/>
            <a:ext cx="2507392" cy="3463894"/>
            <a:chOff x="5448300" y="1109558"/>
            <a:chExt cx="2507392" cy="3463894"/>
          </a:xfrm>
        </p:grpSpPr>
        <p:pic>
          <p:nvPicPr>
            <p:cNvPr id="1028" name="Picture 4" descr="Image result for sad sick person">
              <a:extLst>
                <a:ext uri="{FF2B5EF4-FFF2-40B4-BE49-F238E27FC236}">
                  <a16:creationId xmlns:a16="http://schemas.microsoft.com/office/drawing/2014/main" id="{49988341-056B-4519-B437-FEB6CCD4BA9B}"/>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9197"/>
            <a:stretch/>
          </p:blipFill>
          <p:spPr bwMode="auto">
            <a:xfrm>
              <a:off x="5448300" y="1109558"/>
              <a:ext cx="2281238" cy="2924383"/>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64BFA23A-D6A5-4B2F-A69C-2D90E3B658B0}"/>
                </a:ext>
              </a:extLst>
            </p:cNvPr>
            <p:cNvSpPr txBox="1"/>
            <p:nvPr/>
          </p:nvSpPr>
          <p:spPr>
            <a:xfrm>
              <a:off x="5867400" y="3773233"/>
              <a:ext cx="2088292" cy="800219"/>
            </a:xfrm>
            <a:prstGeom prst="rect">
              <a:avLst/>
            </a:prstGeom>
            <a:noFill/>
          </p:spPr>
          <p:txBody>
            <a:bodyPr wrap="square" rtlCol="0">
              <a:spAutoFit/>
            </a:bodyPr>
            <a:lstStyle/>
            <a:p>
              <a:endParaRPr lang="en-US" sz="2600" dirty="0">
                <a:latin typeface="Century Gothic" panose="020B0502020202020204" pitchFamily="34" charset="0"/>
              </a:endParaRPr>
            </a:p>
            <a:p>
              <a:r>
                <a:rPr lang="en-US" sz="2000" dirty="0">
                  <a:latin typeface="Century Gothic" panose="020B0502020202020204" pitchFamily="34" charset="0"/>
                </a:rPr>
                <a:t>39</a:t>
              </a:r>
              <a:r>
                <a:rPr lang="en-US" sz="2000" baseline="30000" dirty="0">
                  <a:latin typeface="Century Gothic" panose="020B0502020202020204" pitchFamily="34" charset="0"/>
                </a:rPr>
                <a:t>o</a:t>
              </a:r>
              <a:r>
                <a:rPr lang="en-US" sz="2000" dirty="0">
                  <a:latin typeface="Century Gothic" panose="020B0502020202020204" pitchFamily="34" charset="0"/>
                </a:rPr>
                <a:t>C = sick </a:t>
              </a:r>
            </a:p>
          </p:txBody>
        </p:sp>
      </p:grpSp>
    </p:spTree>
    <p:extLst>
      <p:ext uri="{BB962C8B-B14F-4D97-AF65-F5344CB8AC3E}">
        <p14:creationId xmlns:p14="http://schemas.microsoft.com/office/powerpoint/2010/main" val="15573910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506931B9-4B96-4698-9CEB-BC8C8CAEF953}"/>
              </a:ext>
            </a:extLst>
          </p:cNvPr>
          <p:cNvSpPr txBox="1">
            <a:spLocks/>
          </p:cNvSpPr>
          <p:nvPr/>
        </p:nvSpPr>
        <p:spPr bwMode="auto">
          <a:xfrm>
            <a:off x="82826" y="2993"/>
            <a:ext cx="8991600" cy="12047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normAutofit/>
          </a:bodyPr>
          <a:lstStyle>
            <a:lvl1pPr algn="ctr" rtl="0" eaLnBrk="0" fontAlgn="base" hangingPunct="0">
              <a:spcBef>
                <a:spcPct val="0"/>
              </a:spcBef>
              <a:spcAft>
                <a:spcPct val="0"/>
              </a:spcAft>
              <a:defRPr sz="3000" b="0">
                <a:solidFill>
                  <a:schemeClr val="bg1"/>
                </a:solidFill>
                <a:latin typeface="Century Gothic"/>
                <a:ea typeface="+mj-ea"/>
                <a:cs typeface="Century Gothic"/>
              </a:defRPr>
            </a:lvl1pPr>
            <a:lvl2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2pPr>
            <a:lvl3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3pPr>
            <a:lvl4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4pPr>
            <a:lvl5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5pPr>
            <a:lvl6pPr marL="457200" algn="r" rtl="0" fontAlgn="base">
              <a:spcBef>
                <a:spcPct val="0"/>
              </a:spcBef>
              <a:spcAft>
                <a:spcPct val="0"/>
              </a:spcAft>
              <a:defRPr sz="4400" b="1">
                <a:solidFill>
                  <a:srgbClr val="DE2723"/>
                </a:solidFill>
                <a:latin typeface="Arial" charset="0"/>
                <a:ea typeface="MS Pゴシック" pitchFamily="-92" charset="-128"/>
              </a:defRPr>
            </a:lvl6pPr>
            <a:lvl7pPr marL="914400" algn="r" rtl="0" fontAlgn="base">
              <a:spcBef>
                <a:spcPct val="0"/>
              </a:spcBef>
              <a:spcAft>
                <a:spcPct val="0"/>
              </a:spcAft>
              <a:defRPr sz="4400" b="1">
                <a:solidFill>
                  <a:srgbClr val="DE2723"/>
                </a:solidFill>
                <a:latin typeface="Arial" charset="0"/>
                <a:ea typeface="MS Pゴシック" pitchFamily="-92" charset="-128"/>
              </a:defRPr>
            </a:lvl7pPr>
            <a:lvl8pPr marL="1371600" algn="r" rtl="0" fontAlgn="base">
              <a:spcBef>
                <a:spcPct val="0"/>
              </a:spcBef>
              <a:spcAft>
                <a:spcPct val="0"/>
              </a:spcAft>
              <a:defRPr sz="4400" b="1">
                <a:solidFill>
                  <a:srgbClr val="DE2723"/>
                </a:solidFill>
                <a:latin typeface="Arial" charset="0"/>
                <a:ea typeface="MS Pゴシック" pitchFamily="-92" charset="-128"/>
              </a:defRPr>
            </a:lvl8pPr>
            <a:lvl9pPr marL="1828800" algn="r" rtl="0" fontAlgn="base">
              <a:spcBef>
                <a:spcPct val="0"/>
              </a:spcBef>
              <a:spcAft>
                <a:spcPct val="0"/>
              </a:spcAft>
              <a:defRPr sz="4400" b="1">
                <a:solidFill>
                  <a:srgbClr val="DE2723"/>
                </a:solidFill>
                <a:latin typeface="Arial" charset="0"/>
                <a:ea typeface="MS Pゴシック" pitchFamily="-92" charset="-128"/>
              </a:defRPr>
            </a:lvl9pPr>
          </a:lstStyle>
          <a:p>
            <a:r>
              <a:rPr lang="es-ES" sz="3600" b="1" kern="0" dirty="0">
                <a:latin typeface="Century Gothic" panose="020B0502020202020204" pitchFamily="34" charset="0"/>
              </a:rPr>
              <a:t>Sea </a:t>
            </a:r>
            <a:r>
              <a:rPr lang="es-ES" sz="3600" b="1" kern="0" dirty="0" err="1">
                <a:latin typeface="Century Gothic" panose="020B0502020202020204" pitchFamily="34" charset="0"/>
              </a:rPr>
              <a:t>Levels</a:t>
            </a:r>
            <a:r>
              <a:rPr lang="es-ES" sz="3600" b="1" kern="0" dirty="0">
                <a:latin typeface="Century Gothic" panose="020B0502020202020204" pitchFamily="34" charset="0"/>
              </a:rPr>
              <a:t> are </a:t>
            </a:r>
            <a:r>
              <a:rPr lang="es-ES" sz="3600" b="1" kern="0" dirty="0" err="1">
                <a:latin typeface="Century Gothic" panose="020B0502020202020204" pitchFamily="34" charset="0"/>
              </a:rPr>
              <a:t>rising</a:t>
            </a:r>
            <a:endParaRPr lang="en-CA" sz="3600" b="1" kern="0" dirty="0">
              <a:latin typeface="Century Gothic" panose="020B0502020202020204" pitchFamily="34" charset="0"/>
            </a:endParaRPr>
          </a:p>
        </p:txBody>
      </p:sp>
      <p:sp>
        <p:nvSpPr>
          <p:cNvPr id="8" name="TextBox 7">
            <a:extLst>
              <a:ext uri="{FF2B5EF4-FFF2-40B4-BE49-F238E27FC236}">
                <a16:creationId xmlns:a16="http://schemas.microsoft.com/office/drawing/2014/main" id="{A3D8FEF3-CF51-4421-9900-668046ADCA65}"/>
              </a:ext>
            </a:extLst>
          </p:cNvPr>
          <p:cNvSpPr txBox="1"/>
          <p:nvPr/>
        </p:nvSpPr>
        <p:spPr>
          <a:xfrm>
            <a:off x="609600" y="1207704"/>
            <a:ext cx="7162800" cy="1077218"/>
          </a:xfrm>
          <a:prstGeom prst="rect">
            <a:avLst/>
          </a:prstGeom>
          <a:noFill/>
        </p:spPr>
        <p:txBody>
          <a:bodyPr wrap="square" rtlCol="0">
            <a:spAutoFit/>
          </a:bodyPr>
          <a:lstStyle/>
          <a:p>
            <a:endParaRPr lang="en-US" sz="3200" i="1" dirty="0">
              <a:latin typeface="Century Gothic" panose="020B0502020202020204" pitchFamily="34" charset="0"/>
            </a:endParaRPr>
          </a:p>
          <a:p>
            <a:endParaRPr lang="en-US" sz="3200" i="1" dirty="0">
              <a:latin typeface="Century Gothic" panose="020B0502020202020204" pitchFamily="34" charset="0"/>
            </a:endParaRPr>
          </a:p>
        </p:txBody>
      </p:sp>
      <p:grpSp>
        <p:nvGrpSpPr>
          <p:cNvPr id="5" name="Group 4">
            <a:extLst>
              <a:ext uri="{FF2B5EF4-FFF2-40B4-BE49-F238E27FC236}">
                <a16:creationId xmlns:a16="http://schemas.microsoft.com/office/drawing/2014/main" id="{F4F418DE-3F7D-4FFA-82AC-D3DE8B420A74}"/>
              </a:ext>
            </a:extLst>
          </p:cNvPr>
          <p:cNvGrpSpPr/>
          <p:nvPr/>
        </p:nvGrpSpPr>
        <p:grpSpPr>
          <a:xfrm>
            <a:off x="1533525" y="918295"/>
            <a:ext cx="7081432" cy="3937621"/>
            <a:chOff x="1533525" y="918295"/>
            <a:chExt cx="7081432" cy="3937621"/>
          </a:xfrm>
        </p:grpSpPr>
        <p:pic>
          <p:nvPicPr>
            <p:cNvPr id="1026" name="Picture 2" descr="data graph">
              <a:extLst>
                <a:ext uri="{FF2B5EF4-FFF2-40B4-BE49-F238E27FC236}">
                  <a16:creationId xmlns:a16="http://schemas.microsoft.com/office/drawing/2014/main" id="{7A23F312-AD6D-4C31-B5B5-045A0FFA770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33525" y="918295"/>
              <a:ext cx="6076950" cy="3880567"/>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98CAD35F-47E5-4C29-A3EC-3D64A6A05F7D}"/>
                </a:ext>
              </a:extLst>
            </p:cNvPr>
            <p:cNvSpPr txBox="1"/>
            <p:nvPr/>
          </p:nvSpPr>
          <p:spPr>
            <a:xfrm>
              <a:off x="6567082" y="4609695"/>
              <a:ext cx="2047875" cy="246221"/>
            </a:xfrm>
            <a:prstGeom prst="rect">
              <a:avLst/>
            </a:prstGeom>
            <a:noFill/>
          </p:spPr>
          <p:txBody>
            <a:bodyPr wrap="square" rtlCol="0">
              <a:spAutoFit/>
            </a:bodyPr>
            <a:lstStyle/>
            <a:p>
              <a:r>
                <a:rPr lang="en-US" sz="1000" dirty="0"/>
                <a:t>CREDIT: CSIRO</a:t>
              </a:r>
              <a:endParaRPr lang="en-CA" sz="1000" dirty="0"/>
            </a:p>
          </p:txBody>
        </p:sp>
      </p:grpSp>
    </p:spTree>
    <p:extLst>
      <p:ext uri="{BB962C8B-B14F-4D97-AF65-F5344CB8AC3E}">
        <p14:creationId xmlns:p14="http://schemas.microsoft.com/office/powerpoint/2010/main" val="17368997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nodePh="1">
                                  <p:stCondLst>
                                    <p:cond delay="0"/>
                                  </p:stCondLst>
                                  <p:endCondLst>
                                    <p:cond evt="begin" delay="0">
                                      <p:tn val="5"/>
                                    </p:cond>
                                  </p:end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074F3F-D878-4909-9CF8-EEC07EDECC10}"/>
              </a:ext>
            </a:extLst>
          </p:cNvPr>
          <p:cNvSpPr>
            <a:spLocks noGrp="1"/>
          </p:cNvSpPr>
          <p:nvPr>
            <p:ph type="title"/>
          </p:nvPr>
        </p:nvSpPr>
        <p:spPr/>
        <p:txBody>
          <a:bodyPr/>
          <a:lstStyle/>
          <a:p>
            <a:r>
              <a:rPr lang="en-US" dirty="0"/>
              <a:t>Satellite Altimetry: Measuring Sea Level</a:t>
            </a:r>
            <a:endParaRPr lang="en-CA" dirty="0"/>
          </a:p>
        </p:txBody>
      </p:sp>
      <p:pic>
        <p:nvPicPr>
          <p:cNvPr id="5122" name="Picture 2" descr="Image result for sea level satellite">
            <a:extLst>
              <a:ext uri="{FF2B5EF4-FFF2-40B4-BE49-F238E27FC236}">
                <a16:creationId xmlns:a16="http://schemas.microsoft.com/office/drawing/2014/main" id="{C3074421-93A3-4D0B-BE02-B1428F7F3F4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52662" y="1200150"/>
            <a:ext cx="4638675" cy="34895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08349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506931B9-4B96-4698-9CEB-BC8C8CAEF953}"/>
              </a:ext>
            </a:extLst>
          </p:cNvPr>
          <p:cNvSpPr txBox="1">
            <a:spLocks/>
          </p:cNvSpPr>
          <p:nvPr/>
        </p:nvSpPr>
        <p:spPr bwMode="auto">
          <a:xfrm>
            <a:off x="0" y="133350"/>
            <a:ext cx="8991600" cy="12047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normAutofit/>
          </a:bodyPr>
          <a:lstStyle>
            <a:lvl1pPr algn="ctr" rtl="0" eaLnBrk="0" fontAlgn="base" hangingPunct="0">
              <a:spcBef>
                <a:spcPct val="0"/>
              </a:spcBef>
              <a:spcAft>
                <a:spcPct val="0"/>
              </a:spcAft>
              <a:defRPr sz="3000" b="0">
                <a:solidFill>
                  <a:schemeClr val="bg1"/>
                </a:solidFill>
                <a:latin typeface="Century Gothic"/>
                <a:ea typeface="+mj-ea"/>
                <a:cs typeface="Century Gothic"/>
              </a:defRPr>
            </a:lvl1pPr>
            <a:lvl2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2pPr>
            <a:lvl3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3pPr>
            <a:lvl4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4pPr>
            <a:lvl5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5pPr>
            <a:lvl6pPr marL="457200" algn="r" rtl="0" fontAlgn="base">
              <a:spcBef>
                <a:spcPct val="0"/>
              </a:spcBef>
              <a:spcAft>
                <a:spcPct val="0"/>
              </a:spcAft>
              <a:defRPr sz="4400" b="1">
                <a:solidFill>
                  <a:srgbClr val="DE2723"/>
                </a:solidFill>
                <a:latin typeface="Arial" charset="0"/>
                <a:ea typeface="MS Pゴシック" pitchFamily="-92" charset="-128"/>
              </a:defRPr>
            </a:lvl6pPr>
            <a:lvl7pPr marL="914400" algn="r" rtl="0" fontAlgn="base">
              <a:spcBef>
                <a:spcPct val="0"/>
              </a:spcBef>
              <a:spcAft>
                <a:spcPct val="0"/>
              </a:spcAft>
              <a:defRPr sz="4400" b="1">
                <a:solidFill>
                  <a:srgbClr val="DE2723"/>
                </a:solidFill>
                <a:latin typeface="Arial" charset="0"/>
                <a:ea typeface="MS Pゴシック" pitchFamily="-92" charset="-128"/>
              </a:defRPr>
            </a:lvl7pPr>
            <a:lvl8pPr marL="1371600" algn="r" rtl="0" fontAlgn="base">
              <a:spcBef>
                <a:spcPct val="0"/>
              </a:spcBef>
              <a:spcAft>
                <a:spcPct val="0"/>
              </a:spcAft>
              <a:defRPr sz="4400" b="1">
                <a:solidFill>
                  <a:srgbClr val="DE2723"/>
                </a:solidFill>
                <a:latin typeface="Arial" charset="0"/>
                <a:ea typeface="MS Pゴシック" pitchFamily="-92" charset="-128"/>
              </a:defRPr>
            </a:lvl8pPr>
            <a:lvl9pPr marL="1828800" algn="r" rtl="0" fontAlgn="base">
              <a:spcBef>
                <a:spcPct val="0"/>
              </a:spcBef>
              <a:spcAft>
                <a:spcPct val="0"/>
              </a:spcAft>
              <a:defRPr sz="4400" b="1">
                <a:solidFill>
                  <a:srgbClr val="DE2723"/>
                </a:solidFill>
                <a:latin typeface="Arial" charset="0"/>
                <a:ea typeface="MS Pゴシック" pitchFamily="-92" charset="-128"/>
              </a:defRPr>
            </a:lvl9pPr>
          </a:lstStyle>
          <a:p>
            <a:r>
              <a:rPr lang="es-ES" sz="2800" kern="0" dirty="0">
                <a:latin typeface="Century Gothic" panose="020B0502020202020204" pitchFamily="34" charset="0"/>
              </a:rPr>
              <a:t>A </a:t>
            </a:r>
            <a:r>
              <a:rPr lang="es-ES" sz="2800" kern="0" dirty="0" err="1">
                <a:latin typeface="Century Gothic" panose="020B0502020202020204" pitchFamily="34" charset="0"/>
              </a:rPr>
              <a:t>few</a:t>
            </a:r>
            <a:r>
              <a:rPr lang="es-ES" sz="2800" kern="0" dirty="0">
                <a:latin typeface="Century Gothic" panose="020B0502020202020204" pitchFamily="34" charset="0"/>
              </a:rPr>
              <a:t> </a:t>
            </a:r>
            <a:r>
              <a:rPr lang="es-ES" sz="2800" kern="0" dirty="0" err="1">
                <a:latin typeface="Century Gothic" panose="020B0502020202020204" pitchFamily="34" charset="0"/>
              </a:rPr>
              <a:t>centimetres</a:t>
            </a:r>
            <a:r>
              <a:rPr lang="es-ES" sz="2800" kern="0" dirty="0">
                <a:latin typeface="Century Gothic" panose="020B0502020202020204" pitchFamily="34" charset="0"/>
              </a:rPr>
              <a:t> </a:t>
            </a:r>
            <a:r>
              <a:rPr lang="es-ES" sz="2800" kern="0" dirty="0" err="1">
                <a:latin typeface="Century Gothic" panose="020B0502020202020204" pitchFamily="34" charset="0"/>
              </a:rPr>
              <a:t>may</a:t>
            </a:r>
            <a:r>
              <a:rPr lang="es-ES" sz="2800" kern="0" dirty="0">
                <a:latin typeface="Century Gothic" panose="020B0502020202020204" pitchFamily="34" charset="0"/>
              </a:rPr>
              <a:t> </a:t>
            </a:r>
            <a:r>
              <a:rPr lang="es-ES" sz="2800" kern="0" dirty="0" err="1">
                <a:latin typeface="Century Gothic" panose="020B0502020202020204" pitchFamily="34" charset="0"/>
              </a:rPr>
              <a:t>not</a:t>
            </a:r>
            <a:r>
              <a:rPr lang="es-ES" sz="2800" kern="0" dirty="0">
                <a:latin typeface="Century Gothic" panose="020B0502020202020204" pitchFamily="34" charset="0"/>
              </a:rPr>
              <a:t> </a:t>
            </a:r>
            <a:r>
              <a:rPr lang="es-ES" sz="2800" kern="0" dirty="0" err="1">
                <a:latin typeface="Century Gothic" panose="020B0502020202020204" pitchFamily="34" charset="0"/>
              </a:rPr>
              <a:t>seem</a:t>
            </a:r>
            <a:r>
              <a:rPr lang="es-ES" sz="2800" kern="0" dirty="0">
                <a:latin typeface="Century Gothic" panose="020B0502020202020204" pitchFamily="34" charset="0"/>
              </a:rPr>
              <a:t> </a:t>
            </a:r>
            <a:r>
              <a:rPr lang="es-ES" sz="2800" kern="0" dirty="0" err="1">
                <a:latin typeface="Century Gothic" panose="020B0502020202020204" pitchFamily="34" charset="0"/>
              </a:rPr>
              <a:t>like</a:t>
            </a:r>
            <a:r>
              <a:rPr lang="es-ES" sz="2800" kern="0" dirty="0">
                <a:latin typeface="Century Gothic" panose="020B0502020202020204" pitchFamily="34" charset="0"/>
              </a:rPr>
              <a:t> </a:t>
            </a:r>
            <a:r>
              <a:rPr lang="es-ES" sz="2800" kern="0" dirty="0" err="1">
                <a:latin typeface="Century Gothic" panose="020B0502020202020204" pitchFamily="34" charset="0"/>
              </a:rPr>
              <a:t>much</a:t>
            </a:r>
            <a:r>
              <a:rPr lang="en-CA" sz="2800" kern="0" dirty="0">
                <a:latin typeface="Century Gothic" panose="020B0502020202020204" pitchFamily="34" charset="0"/>
              </a:rPr>
              <a:t>…</a:t>
            </a:r>
          </a:p>
        </p:txBody>
      </p:sp>
      <p:pic>
        <p:nvPicPr>
          <p:cNvPr id="8198" name="Picture 6" descr="Hatteras">
            <a:extLst>
              <a:ext uri="{FF2B5EF4-FFF2-40B4-BE49-F238E27FC236}">
                <a16:creationId xmlns:a16="http://schemas.microsoft.com/office/drawing/2014/main" id="{877148E2-133F-4A16-8E46-285E034D813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305" b="33704"/>
          <a:stretch/>
        </p:blipFill>
        <p:spPr bwMode="auto">
          <a:xfrm>
            <a:off x="3200400" y="1046564"/>
            <a:ext cx="3124200" cy="4096936"/>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descr="Image result for rising sea levels NB">
            <a:extLst>
              <a:ext uri="{FF2B5EF4-FFF2-40B4-BE49-F238E27FC236}">
                <a16:creationId xmlns:a16="http://schemas.microsoft.com/office/drawing/2014/main" id="{B7ECAAD3-5BE7-4571-856A-109A546B85B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43000" y="1051398"/>
            <a:ext cx="7032082" cy="35160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24970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196"/>
                                        </p:tgtEl>
                                        <p:attrNameLst>
                                          <p:attrName>style.visibility</p:attrName>
                                        </p:attrNameLst>
                                      </p:cBhvr>
                                      <p:to>
                                        <p:strVal val="visible"/>
                                      </p:to>
                                    </p:set>
                                    <p:animEffect transition="in" filter="fade">
                                      <p:cBhvr>
                                        <p:cTn id="7" dur="500"/>
                                        <p:tgtEl>
                                          <p:spTgt spid="8196"/>
                                        </p:tgtEl>
                                      </p:cBhvr>
                                    </p:animEffect>
                                  </p:childTnLst>
                                </p:cTn>
                              </p:par>
                              <p:par>
                                <p:cTn id="8" presetID="10" presetClass="exit" presetSubtype="0" fill="hold" nodeType="withEffect">
                                  <p:stCondLst>
                                    <p:cond delay="0"/>
                                  </p:stCondLst>
                                  <p:childTnLst>
                                    <p:animEffect transition="out" filter="fade">
                                      <p:cBhvr>
                                        <p:cTn id="9" dur="500"/>
                                        <p:tgtEl>
                                          <p:spTgt spid="8198"/>
                                        </p:tgtEl>
                                      </p:cBhvr>
                                    </p:animEffect>
                                    <p:set>
                                      <p:cBhvr>
                                        <p:cTn id="10" dur="1" fill="hold">
                                          <p:stCondLst>
                                            <p:cond delay="499"/>
                                          </p:stCondLst>
                                        </p:cTn>
                                        <p:tgtEl>
                                          <p:spTgt spid="819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506931B9-4B96-4698-9CEB-BC8C8CAEF953}"/>
              </a:ext>
            </a:extLst>
          </p:cNvPr>
          <p:cNvSpPr txBox="1">
            <a:spLocks/>
          </p:cNvSpPr>
          <p:nvPr/>
        </p:nvSpPr>
        <p:spPr bwMode="auto">
          <a:xfrm>
            <a:off x="0" y="133350"/>
            <a:ext cx="8991600" cy="12047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normAutofit/>
          </a:bodyPr>
          <a:lstStyle>
            <a:lvl1pPr algn="ctr" rtl="0" eaLnBrk="0" fontAlgn="base" hangingPunct="0">
              <a:spcBef>
                <a:spcPct val="0"/>
              </a:spcBef>
              <a:spcAft>
                <a:spcPct val="0"/>
              </a:spcAft>
              <a:defRPr sz="3000" b="0">
                <a:solidFill>
                  <a:schemeClr val="bg1"/>
                </a:solidFill>
                <a:latin typeface="Century Gothic"/>
                <a:ea typeface="+mj-ea"/>
                <a:cs typeface="Century Gothic"/>
              </a:defRPr>
            </a:lvl1pPr>
            <a:lvl2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2pPr>
            <a:lvl3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3pPr>
            <a:lvl4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4pPr>
            <a:lvl5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5pPr>
            <a:lvl6pPr marL="457200" algn="r" rtl="0" fontAlgn="base">
              <a:spcBef>
                <a:spcPct val="0"/>
              </a:spcBef>
              <a:spcAft>
                <a:spcPct val="0"/>
              </a:spcAft>
              <a:defRPr sz="4400" b="1">
                <a:solidFill>
                  <a:srgbClr val="DE2723"/>
                </a:solidFill>
                <a:latin typeface="Arial" charset="0"/>
                <a:ea typeface="MS Pゴシック" pitchFamily="-92" charset="-128"/>
              </a:defRPr>
            </a:lvl6pPr>
            <a:lvl7pPr marL="914400" algn="r" rtl="0" fontAlgn="base">
              <a:spcBef>
                <a:spcPct val="0"/>
              </a:spcBef>
              <a:spcAft>
                <a:spcPct val="0"/>
              </a:spcAft>
              <a:defRPr sz="4400" b="1">
                <a:solidFill>
                  <a:srgbClr val="DE2723"/>
                </a:solidFill>
                <a:latin typeface="Arial" charset="0"/>
                <a:ea typeface="MS Pゴシック" pitchFamily="-92" charset="-128"/>
              </a:defRPr>
            </a:lvl7pPr>
            <a:lvl8pPr marL="1371600" algn="r" rtl="0" fontAlgn="base">
              <a:spcBef>
                <a:spcPct val="0"/>
              </a:spcBef>
              <a:spcAft>
                <a:spcPct val="0"/>
              </a:spcAft>
              <a:defRPr sz="4400" b="1">
                <a:solidFill>
                  <a:srgbClr val="DE2723"/>
                </a:solidFill>
                <a:latin typeface="Arial" charset="0"/>
                <a:ea typeface="MS Pゴシック" pitchFamily="-92" charset="-128"/>
              </a:defRPr>
            </a:lvl8pPr>
            <a:lvl9pPr marL="1828800" algn="r" rtl="0" fontAlgn="base">
              <a:spcBef>
                <a:spcPct val="0"/>
              </a:spcBef>
              <a:spcAft>
                <a:spcPct val="0"/>
              </a:spcAft>
              <a:defRPr sz="4400" b="1">
                <a:solidFill>
                  <a:srgbClr val="DE2723"/>
                </a:solidFill>
                <a:latin typeface="Arial" charset="0"/>
                <a:ea typeface="MS Pゴシック" pitchFamily="-92" charset="-128"/>
              </a:defRPr>
            </a:lvl9pPr>
          </a:lstStyle>
          <a:p>
            <a:r>
              <a:rPr lang="es-ES" sz="2800" kern="0" dirty="0" err="1">
                <a:latin typeface="Century Gothic" panose="020B0502020202020204" pitchFamily="34" charset="0"/>
              </a:rPr>
              <a:t>The</a:t>
            </a:r>
            <a:r>
              <a:rPr lang="es-ES" sz="2800" kern="0" dirty="0">
                <a:latin typeface="Century Gothic" panose="020B0502020202020204" pitchFamily="34" charset="0"/>
              </a:rPr>
              <a:t> </a:t>
            </a:r>
            <a:r>
              <a:rPr lang="es-ES" sz="2800" kern="0" dirty="0" err="1">
                <a:latin typeface="Century Gothic" panose="020B0502020202020204" pitchFamily="34" charset="0"/>
              </a:rPr>
              <a:t>question</a:t>
            </a:r>
            <a:r>
              <a:rPr lang="es-ES" sz="2800" kern="0" dirty="0">
                <a:latin typeface="Century Gothic" panose="020B0502020202020204" pitchFamily="34" charset="0"/>
              </a:rPr>
              <a:t> </a:t>
            </a:r>
            <a:r>
              <a:rPr lang="es-ES" sz="2800" kern="0" dirty="0" err="1">
                <a:latin typeface="Century Gothic" panose="020B0502020202020204" pitchFamily="34" charset="0"/>
              </a:rPr>
              <a:t>is</a:t>
            </a:r>
            <a:r>
              <a:rPr lang="es-ES" sz="2800" kern="0" dirty="0">
                <a:latin typeface="Century Gothic" panose="020B0502020202020204" pitchFamily="34" charset="0"/>
              </a:rPr>
              <a:t>: </a:t>
            </a:r>
            <a:r>
              <a:rPr lang="es-ES" sz="2800" kern="0" dirty="0" err="1">
                <a:latin typeface="Century Gothic" panose="020B0502020202020204" pitchFamily="34" charset="0"/>
              </a:rPr>
              <a:t>Why</a:t>
            </a:r>
            <a:r>
              <a:rPr lang="es-ES" sz="2800" kern="0" dirty="0">
                <a:latin typeface="Century Gothic" panose="020B0502020202020204" pitchFamily="34" charset="0"/>
              </a:rPr>
              <a:t>?</a:t>
            </a:r>
            <a:endParaRPr lang="en-CA" sz="2800" kern="0" dirty="0">
              <a:latin typeface="Century Gothic" panose="020B0502020202020204" pitchFamily="34" charset="0"/>
            </a:endParaRPr>
          </a:p>
        </p:txBody>
      </p:sp>
      <p:grpSp>
        <p:nvGrpSpPr>
          <p:cNvPr id="3" name="Group 2">
            <a:extLst>
              <a:ext uri="{FF2B5EF4-FFF2-40B4-BE49-F238E27FC236}">
                <a16:creationId xmlns:a16="http://schemas.microsoft.com/office/drawing/2014/main" id="{2B0E7580-C129-13D2-A715-5BFA74517689}"/>
              </a:ext>
            </a:extLst>
          </p:cNvPr>
          <p:cNvGrpSpPr/>
          <p:nvPr/>
        </p:nvGrpSpPr>
        <p:grpSpPr>
          <a:xfrm>
            <a:off x="640449" y="1392392"/>
            <a:ext cx="7710702" cy="1981200"/>
            <a:chOff x="609600" y="1581151"/>
            <a:chExt cx="7710702" cy="1981200"/>
          </a:xfrm>
        </p:grpSpPr>
        <p:pic>
          <p:nvPicPr>
            <p:cNvPr id="9" name="Picture 8">
              <a:extLst>
                <a:ext uri="{FF2B5EF4-FFF2-40B4-BE49-F238E27FC236}">
                  <a16:creationId xmlns:a16="http://schemas.microsoft.com/office/drawing/2014/main" id="{5785A1A3-C025-27C9-82B8-8535AA23522B}"/>
                </a:ext>
              </a:extLst>
            </p:cNvPr>
            <p:cNvPicPr>
              <a:picLocks noChangeAspect="1"/>
            </p:cNvPicPr>
            <p:nvPr/>
          </p:nvPicPr>
          <p:blipFill>
            <a:blip r:embed="rId3"/>
            <a:stretch>
              <a:fillRect/>
            </a:stretch>
          </p:blipFill>
          <p:spPr>
            <a:xfrm>
              <a:off x="609600" y="1581151"/>
              <a:ext cx="3498608" cy="1981200"/>
            </a:xfrm>
            <a:prstGeom prst="rect">
              <a:avLst/>
            </a:prstGeom>
          </p:spPr>
        </p:pic>
        <p:pic>
          <p:nvPicPr>
            <p:cNvPr id="10" name="Picture 9">
              <a:extLst>
                <a:ext uri="{FF2B5EF4-FFF2-40B4-BE49-F238E27FC236}">
                  <a16:creationId xmlns:a16="http://schemas.microsoft.com/office/drawing/2014/main" id="{B29BB522-2170-E025-84D3-11BDF83046D1}"/>
                </a:ext>
              </a:extLst>
            </p:cNvPr>
            <p:cNvPicPr>
              <a:picLocks noChangeAspect="1"/>
            </p:cNvPicPr>
            <p:nvPr/>
          </p:nvPicPr>
          <p:blipFill>
            <a:blip r:embed="rId4"/>
            <a:stretch>
              <a:fillRect/>
            </a:stretch>
          </p:blipFill>
          <p:spPr>
            <a:xfrm>
              <a:off x="4774712" y="1581151"/>
              <a:ext cx="3545590" cy="1981200"/>
            </a:xfrm>
            <a:prstGeom prst="rect">
              <a:avLst/>
            </a:prstGeom>
          </p:spPr>
        </p:pic>
      </p:grpSp>
      <p:sp>
        <p:nvSpPr>
          <p:cNvPr id="11" name="Title 1">
            <a:extLst>
              <a:ext uri="{FF2B5EF4-FFF2-40B4-BE49-F238E27FC236}">
                <a16:creationId xmlns:a16="http://schemas.microsoft.com/office/drawing/2014/main" id="{6403D348-B76A-540F-A39F-B5BCB4F1F1DD}"/>
              </a:ext>
            </a:extLst>
          </p:cNvPr>
          <p:cNvSpPr txBox="1">
            <a:spLocks/>
          </p:cNvSpPr>
          <p:nvPr/>
        </p:nvSpPr>
        <p:spPr bwMode="auto">
          <a:xfrm>
            <a:off x="303931" y="3257550"/>
            <a:ext cx="82296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000" b="0">
                <a:solidFill>
                  <a:schemeClr val="bg1"/>
                </a:solidFill>
                <a:latin typeface="Century Gothic"/>
                <a:ea typeface="+mj-ea"/>
                <a:cs typeface="Century Gothic"/>
              </a:defRPr>
            </a:lvl1pPr>
            <a:lvl2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2pPr>
            <a:lvl3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3pPr>
            <a:lvl4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4pPr>
            <a:lvl5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5pPr>
            <a:lvl6pPr marL="457200" algn="r" rtl="0" fontAlgn="base">
              <a:spcBef>
                <a:spcPct val="0"/>
              </a:spcBef>
              <a:spcAft>
                <a:spcPct val="0"/>
              </a:spcAft>
              <a:defRPr sz="4400" b="1">
                <a:solidFill>
                  <a:srgbClr val="DE2723"/>
                </a:solidFill>
                <a:latin typeface="Arial" charset="0"/>
                <a:ea typeface="MS Pゴシック" pitchFamily="-92" charset="-128"/>
              </a:defRPr>
            </a:lvl6pPr>
            <a:lvl7pPr marL="914400" algn="r" rtl="0" fontAlgn="base">
              <a:spcBef>
                <a:spcPct val="0"/>
              </a:spcBef>
              <a:spcAft>
                <a:spcPct val="0"/>
              </a:spcAft>
              <a:defRPr sz="4400" b="1">
                <a:solidFill>
                  <a:srgbClr val="DE2723"/>
                </a:solidFill>
                <a:latin typeface="Arial" charset="0"/>
                <a:ea typeface="MS Pゴシック" pitchFamily="-92" charset="-128"/>
              </a:defRPr>
            </a:lvl7pPr>
            <a:lvl8pPr marL="1371600" algn="r" rtl="0" fontAlgn="base">
              <a:spcBef>
                <a:spcPct val="0"/>
              </a:spcBef>
              <a:spcAft>
                <a:spcPct val="0"/>
              </a:spcAft>
              <a:defRPr sz="4400" b="1">
                <a:solidFill>
                  <a:srgbClr val="DE2723"/>
                </a:solidFill>
                <a:latin typeface="Arial" charset="0"/>
                <a:ea typeface="MS Pゴシック" pitchFamily="-92" charset="-128"/>
              </a:defRPr>
            </a:lvl8pPr>
            <a:lvl9pPr marL="1828800" algn="r" rtl="0" fontAlgn="base">
              <a:spcBef>
                <a:spcPct val="0"/>
              </a:spcBef>
              <a:spcAft>
                <a:spcPct val="0"/>
              </a:spcAft>
              <a:defRPr sz="4400" b="1">
                <a:solidFill>
                  <a:srgbClr val="DE2723"/>
                </a:solidFill>
                <a:latin typeface="Arial" charset="0"/>
                <a:ea typeface="MS Pゴシック" pitchFamily="-92"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3000" b="0" i="0" u="none" strike="noStrike" kern="0" cap="none" spc="0" normalizeH="0" baseline="0" noProof="0" dirty="0">
                <a:ln>
                  <a:noFill/>
                </a:ln>
                <a:solidFill>
                  <a:srgbClr val="000000"/>
                </a:solidFill>
                <a:effectLst/>
                <a:uLnTx/>
                <a:uFillTx/>
                <a:latin typeface="Century Gothic"/>
              </a:rPr>
              <a:t>1880 			        2017  </a:t>
            </a:r>
          </a:p>
        </p:txBody>
      </p:sp>
      <p:sp>
        <p:nvSpPr>
          <p:cNvPr id="4" name="TextBox 3">
            <a:extLst>
              <a:ext uri="{FF2B5EF4-FFF2-40B4-BE49-F238E27FC236}">
                <a16:creationId xmlns:a16="http://schemas.microsoft.com/office/drawing/2014/main" id="{E7EF6597-CF17-2259-2CF0-223D864FA46C}"/>
              </a:ext>
            </a:extLst>
          </p:cNvPr>
          <p:cNvSpPr txBox="1"/>
          <p:nvPr/>
        </p:nvSpPr>
        <p:spPr>
          <a:xfrm>
            <a:off x="1563974" y="4114800"/>
            <a:ext cx="6324600" cy="523220"/>
          </a:xfrm>
          <a:prstGeom prst="rect">
            <a:avLst/>
          </a:prstGeom>
          <a:noFill/>
        </p:spPr>
        <p:txBody>
          <a:bodyPr wrap="square" rtlCol="0">
            <a:spAutoFit/>
          </a:bodyPr>
          <a:lstStyle/>
          <a:p>
            <a:r>
              <a:rPr lang="en-CA" sz="2800" dirty="0">
                <a:latin typeface="Century Gothic" panose="020B0502020202020204" pitchFamily="34" charset="0"/>
              </a:rPr>
              <a:t>And what can we do about it?</a:t>
            </a:r>
          </a:p>
        </p:txBody>
      </p:sp>
    </p:spTree>
    <p:extLst>
      <p:ext uri="{BB962C8B-B14F-4D97-AF65-F5344CB8AC3E}">
        <p14:creationId xmlns:p14="http://schemas.microsoft.com/office/powerpoint/2010/main" val="25715204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show="0">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48979B-D7C1-4BF1-A569-F90603F2D0A4}"/>
              </a:ext>
            </a:extLst>
          </p:cNvPr>
          <p:cNvSpPr>
            <a:spLocks noGrp="1"/>
          </p:cNvSpPr>
          <p:nvPr>
            <p:ph type="title"/>
          </p:nvPr>
        </p:nvSpPr>
        <p:spPr/>
        <p:txBody>
          <a:bodyPr/>
          <a:lstStyle/>
          <a:p>
            <a:r>
              <a:rPr lang="en-US" dirty="0"/>
              <a:t>A Climate Change demo</a:t>
            </a:r>
          </a:p>
        </p:txBody>
      </p:sp>
      <p:pic>
        <p:nvPicPr>
          <p:cNvPr id="5" name="Climate short compressed">
            <a:hlinkClick r:id="" action="ppaction://media"/>
            <a:extLst>
              <a:ext uri="{FF2B5EF4-FFF2-40B4-BE49-F238E27FC236}">
                <a16:creationId xmlns:a16="http://schemas.microsoft.com/office/drawing/2014/main" id="{5638479A-C241-4015-99B4-88C5DF877777}"/>
              </a:ext>
            </a:extLst>
          </p:cNvPr>
          <p:cNvPicPr>
            <a:picLocks noGrp="1" noChangeAspect="1"/>
          </p:cNvPicPr>
          <p:nvPr>
            <p:ph idx="1"/>
            <a:videoFile r:link="rId2"/>
            <p:extLst>
              <p:ext uri="{DAA4B4D4-6D71-4841-9C94-3DE7FCFB9230}">
                <p14:media xmlns:p14="http://schemas.microsoft.com/office/powerpoint/2010/main" r:embed="rId1"/>
              </p:ext>
            </p:extLst>
          </p:nvPr>
        </p:nvPicPr>
        <p:blipFill>
          <a:blip r:embed="rId4"/>
          <a:stretch>
            <a:fillRect/>
          </a:stretch>
        </p:blipFill>
        <p:spPr>
          <a:xfrm>
            <a:off x="1828800" y="1201738"/>
            <a:ext cx="5486400" cy="3086100"/>
          </a:xfrm>
        </p:spPr>
      </p:pic>
    </p:spTree>
    <p:extLst>
      <p:ext uri="{BB962C8B-B14F-4D97-AF65-F5344CB8AC3E}">
        <p14:creationId xmlns:p14="http://schemas.microsoft.com/office/powerpoint/2010/main" val="11291216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1425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fullScrn="1">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show="0">
  <p:cSld>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72C6F4A-376F-4FC2-9522-ED0A8224BA06}"/>
              </a:ext>
            </a:extLst>
          </p:cNvPr>
          <p:cNvPicPr>
            <a:picLocks noChangeAspect="1"/>
          </p:cNvPicPr>
          <p:nvPr/>
        </p:nvPicPr>
        <p:blipFill>
          <a:blip r:embed="rId3"/>
          <a:stretch>
            <a:fillRect/>
          </a:stretch>
        </p:blipFill>
        <p:spPr>
          <a:xfrm>
            <a:off x="716168" y="754358"/>
            <a:ext cx="3561654" cy="1924050"/>
          </a:xfrm>
          <a:prstGeom prst="rect">
            <a:avLst/>
          </a:prstGeom>
        </p:spPr>
      </p:pic>
      <p:pic>
        <p:nvPicPr>
          <p:cNvPr id="5" name="Picture 4">
            <a:extLst>
              <a:ext uri="{FF2B5EF4-FFF2-40B4-BE49-F238E27FC236}">
                <a16:creationId xmlns:a16="http://schemas.microsoft.com/office/drawing/2014/main" id="{97268171-1978-4FBD-9DC3-CF7282E13D1D}"/>
              </a:ext>
            </a:extLst>
          </p:cNvPr>
          <p:cNvPicPr>
            <a:picLocks noChangeAspect="1"/>
          </p:cNvPicPr>
          <p:nvPr/>
        </p:nvPicPr>
        <p:blipFill>
          <a:blip r:embed="rId4"/>
          <a:stretch>
            <a:fillRect/>
          </a:stretch>
        </p:blipFill>
        <p:spPr>
          <a:xfrm>
            <a:off x="652782" y="2728457"/>
            <a:ext cx="3634317" cy="1924050"/>
          </a:xfrm>
          <a:prstGeom prst="rect">
            <a:avLst/>
          </a:prstGeom>
        </p:spPr>
      </p:pic>
      <p:pic>
        <p:nvPicPr>
          <p:cNvPr id="6" name="Picture 5">
            <a:extLst>
              <a:ext uri="{FF2B5EF4-FFF2-40B4-BE49-F238E27FC236}">
                <a16:creationId xmlns:a16="http://schemas.microsoft.com/office/drawing/2014/main" id="{5005D904-5C4C-4B54-AC5C-983CBEC007BE}"/>
              </a:ext>
            </a:extLst>
          </p:cNvPr>
          <p:cNvPicPr>
            <a:picLocks noChangeAspect="1"/>
          </p:cNvPicPr>
          <p:nvPr/>
        </p:nvPicPr>
        <p:blipFill>
          <a:blip r:embed="rId5"/>
          <a:stretch>
            <a:fillRect/>
          </a:stretch>
        </p:blipFill>
        <p:spPr>
          <a:xfrm>
            <a:off x="4907150" y="680247"/>
            <a:ext cx="3639047" cy="1967944"/>
          </a:xfrm>
          <a:prstGeom prst="rect">
            <a:avLst/>
          </a:prstGeom>
        </p:spPr>
      </p:pic>
      <p:pic>
        <p:nvPicPr>
          <p:cNvPr id="7" name="Picture 6">
            <a:extLst>
              <a:ext uri="{FF2B5EF4-FFF2-40B4-BE49-F238E27FC236}">
                <a16:creationId xmlns:a16="http://schemas.microsoft.com/office/drawing/2014/main" id="{E9DA8D94-A6D2-41A8-BFEB-08B7CF018F20}"/>
              </a:ext>
            </a:extLst>
          </p:cNvPr>
          <p:cNvPicPr>
            <a:picLocks noChangeAspect="1"/>
          </p:cNvPicPr>
          <p:nvPr/>
        </p:nvPicPr>
        <p:blipFill>
          <a:blip r:embed="rId6"/>
          <a:stretch>
            <a:fillRect/>
          </a:stretch>
        </p:blipFill>
        <p:spPr>
          <a:xfrm>
            <a:off x="4907150" y="2678408"/>
            <a:ext cx="3637722" cy="1950742"/>
          </a:xfrm>
          <a:prstGeom prst="rect">
            <a:avLst/>
          </a:prstGeom>
        </p:spPr>
      </p:pic>
      <p:sp>
        <p:nvSpPr>
          <p:cNvPr id="8" name="Title 1">
            <a:extLst>
              <a:ext uri="{FF2B5EF4-FFF2-40B4-BE49-F238E27FC236}">
                <a16:creationId xmlns:a16="http://schemas.microsoft.com/office/drawing/2014/main" id="{C50C5BC4-E283-46A8-8C0B-28372D59722B}"/>
              </a:ext>
            </a:extLst>
          </p:cNvPr>
          <p:cNvSpPr>
            <a:spLocks noGrp="1"/>
          </p:cNvSpPr>
          <p:nvPr>
            <p:ph type="title"/>
          </p:nvPr>
        </p:nvSpPr>
        <p:spPr>
          <a:xfrm>
            <a:off x="152400" y="-29652"/>
            <a:ext cx="9067800" cy="857250"/>
          </a:xfrm>
        </p:spPr>
        <p:txBody>
          <a:bodyPr/>
          <a:lstStyle/>
          <a:p>
            <a:r>
              <a:rPr lang="es-ES" sz="2800" dirty="0" err="1"/>
              <a:t>Which</a:t>
            </a:r>
            <a:r>
              <a:rPr lang="es-ES" sz="2800" dirty="0"/>
              <a:t> gases are </a:t>
            </a:r>
            <a:r>
              <a:rPr lang="es-ES" sz="2800" dirty="0" err="1"/>
              <a:t>transparent</a:t>
            </a:r>
            <a:r>
              <a:rPr lang="es-ES" sz="2800" dirty="0"/>
              <a:t> </a:t>
            </a:r>
            <a:r>
              <a:rPr lang="es-ES" sz="2800" dirty="0" err="1"/>
              <a:t>to</a:t>
            </a:r>
            <a:r>
              <a:rPr lang="es-ES" sz="2800" dirty="0"/>
              <a:t> </a:t>
            </a:r>
            <a:r>
              <a:rPr lang="es-ES" sz="2800" dirty="0" err="1"/>
              <a:t>infrared</a:t>
            </a:r>
            <a:r>
              <a:rPr lang="es-ES" sz="2800" dirty="0"/>
              <a:t> </a:t>
            </a:r>
            <a:r>
              <a:rPr lang="es-ES" sz="2800" dirty="0" err="1"/>
              <a:t>radiation</a:t>
            </a:r>
            <a:r>
              <a:rPr lang="es-ES" sz="2800" dirty="0"/>
              <a:t>?</a:t>
            </a:r>
            <a:endParaRPr lang="en-US" sz="2800" dirty="0"/>
          </a:p>
        </p:txBody>
      </p:sp>
    </p:spTree>
    <p:extLst>
      <p:ext uri="{BB962C8B-B14F-4D97-AF65-F5344CB8AC3E}">
        <p14:creationId xmlns:p14="http://schemas.microsoft.com/office/powerpoint/2010/main" val="31195031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45967B23-775A-409F-8135-82DA581525E9}"/>
              </a:ext>
            </a:extLst>
          </p:cNvPr>
          <p:cNvSpPr txBox="1">
            <a:spLocks/>
          </p:cNvSpPr>
          <p:nvPr/>
        </p:nvSpPr>
        <p:spPr bwMode="auto">
          <a:xfrm>
            <a:off x="-685800" y="407987"/>
            <a:ext cx="10515600" cy="13255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normAutofit/>
          </a:bodyPr>
          <a:lstStyle>
            <a:lvl1pPr algn="ctr" rtl="0" eaLnBrk="0" fontAlgn="base" hangingPunct="0">
              <a:spcBef>
                <a:spcPct val="0"/>
              </a:spcBef>
              <a:spcAft>
                <a:spcPct val="0"/>
              </a:spcAft>
              <a:defRPr sz="3000" b="0">
                <a:solidFill>
                  <a:schemeClr val="bg1"/>
                </a:solidFill>
                <a:latin typeface="Century Gothic"/>
                <a:ea typeface="+mj-ea"/>
                <a:cs typeface="Century Gothic"/>
              </a:defRPr>
            </a:lvl1pPr>
            <a:lvl2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2pPr>
            <a:lvl3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3pPr>
            <a:lvl4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4pPr>
            <a:lvl5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5pPr>
            <a:lvl6pPr marL="457200" algn="r" rtl="0" fontAlgn="base">
              <a:spcBef>
                <a:spcPct val="0"/>
              </a:spcBef>
              <a:spcAft>
                <a:spcPct val="0"/>
              </a:spcAft>
              <a:defRPr sz="4400" b="1">
                <a:solidFill>
                  <a:srgbClr val="DE2723"/>
                </a:solidFill>
                <a:latin typeface="Arial" charset="0"/>
                <a:ea typeface="MS Pゴシック" pitchFamily="-92" charset="-128"/>
              </a:defRPr>
            </a:lvl6pPr>
            <a:lvl7pPr marL="914400" algn="r" rtl="0" fontAlgn="base">
              <a:spcBef>
                <a:spcPct val="0"/>
              </a:spcBef>
              <a:spcAft>
                <a:spcPct val="0"/>
              </a:spcAft>
              <a:defRPr sz="4400" b="1">
                <a:solidFill>
                  <a:srgbClr val="DE2723"/>
                </a:solidFill>
                <a:latin typeface="Arial" charset="0"/>
                <a:ea typeface="MS Pゴシック" pitchFamily="-92" charset="-128"/>
              </a:defRPr>
            </a:lvl7pPr>
            <a:lvl8pPr marL="1371600" algn="r" rtl="0" fontAlgn="base">
              <a:spcBef>
                <a:spcPct val="0"/>
              </a:spcBef>
              <a:spcAft>
                <a:spcPct val="0"/>
              </a:spcAft>
              <a:defRPr sz="4400" b="1">
                <a:solidFill>
                  <a:srgbClr val="DE2723"/>
                </a:solidFill>
                <a:latin typeface="Arial" charset="0"/>
                <a:ea typeface="MS Pゴシック" pitchFamily="-92" charset="-128"/>
              </a:defRPr>
            </a:lvl8pPr>
            <a:lvl9pPr marL="1828800" algn="r" rtl="0" fontAlgn="base">
              <a:spcBef>
                <a:spcPct val="0"/>
              </a:spcBef>
              <a:spcAft>
                <a:spcPct val="0"/>
              </a:spcAft>
              <a:defRPr sz="4400" b="1">
                <a:solidFill>
                  <a:srgbClr val="DE2723"/>
                </a:solidFill>
                <a:latin typeface="Arial" charset="0"/>
                <a:ea typeface="MS Pゴシック" pitchFamily="-92" charset="-128"/>
              </a:defRPr>
            </a:lvl9pPr>
          </a:lstStyle>
          <a:p>
            <a:r>
              <a:rPr lang="en-CA" sz="4800" b="1" kern="0" dirty="0">
                <a:latin typeface="Century Gothic" panose="020B0502020202020204" pitchFamily="34" charset="0"/>
              </a:rPr>
              <a:t>Heat</a:t>
            </a:r>
          </a:p>
        </p:txBody>
      </p:sp>
      <p:sp>
        <p:nvSpPr>
          <p:cNvPr id="3" name="TextBox 2">
            <a:extLst>
              <a:ext uri="{FF2B5EF4-FFF2-40B4-BE49-F238E27FC236}">
                <a16:creationId xmlns:a16="http://schemas.microsoft.com/office/drawing/2014/main" id="{F1C710E8-E538-4051-A6EB-FF6826CD255C}"/>
              </a:ext>
            </a:extLst>
          </p:cNvPr>
          <p:cNvSpPr txBox="1"/>
          <p:nvPr/>
        </p:nvSpPr>
        <p:spPr>
          <a:xfrm>
            <a:off x="3352800" y="1733550"/>
            <a:ext cx="3048000" cy="2062103"/>
          </a:xfrm>
          <a:prstGeom prst="rect">
            <a:avLst/>
          </a:prstGeom>
          <a:noFill/>
        </p:spPr>
        <p:txBody>
          <a:bodyPr wrap="square" rtlCol="0">
            <a:spAutoFit/>
          </a:bodyPr>
          <a:lstStyle/>
          <a:p>
            <a:pPr marL="457200" indent="-457200">
              <a:buFont typeface="Arial" panose="020B0604020202020204" pitchFamily="34" charset="0"/>
              <a:buChar char="•"/>
            </a:pPr>
            <a:r>
              <a:rPr lang="en-US" sz="3200" dirty="0">
                <a:latin typeface="Century Gothic" panose="020B0502020202020204" pitchFamily="34" charset="0"/>
              </a:rPr>
              <a:t>Predict</a:t>
            </a:r>
          </a:p>
          <a:p>
            <a:pPr marL="457200" indent="-457200">
              <a:buFont typeface="Arial" panose="020B0604020202020204" pitchFamily="34" charset="0"/>
              <a:buChar char="•"/>
            </a:pPr>
            <a:r>
              <a:rPr lang="en-US" sz="3200" dirty="0">
                <a:latin typeface="Century Gothic" panose="020B0502020202020204" pitchFamily="34" charset="0"/>
              </a:rPr>
              <a:t>Observe</a:t>
            </a:r>
          </a:p>
          <a:p>
            <a:pPr marL="457200" indent="-457200">
              <a:buFont typeface="Arial" panose="020B0604020202020204" pitchFamily="34" charset="0"/>
              <a:buChar char="•"/>
            </a:pPr>
            <a:r>
              <a:rPr lang="en-US" sz="3200" dirty="0">
                <a:latin typeface="Century Gothic" panose="020B0502020202020204" pitchFamily="34" charset="0"/>
              </a:rPr>
              <a:t>Explain</a:t>
            </a:r>
          </a:p>
          <a:p>
            <a:pPr marL="457200" indent="-457200">
              <a:buFont typeface="Arial" panose="020B0604020202020204" pitchFamily="34" charset="0"/>
              <a:buChar char="•"/>
            </a:pPr>
            <a:r>
              <a:rPr lang="en-US" sz="3200" dirty="0">
                <a:latin typeface="Century Gothic" panose="020B0502020202020204" pitchFamily="34" charset="0"/>
              </a:rPr>
              <a:t>Apply</a:t>
            </a:r>
          </a:p>
        </p:txBody>
      </p:sp>
      <p:pic>
        <p:nvPicPr>
          <p:cNvPr id="2054" name="Picture 6" descr="hot james mcavoy GIF">
            <a:extLst>
              <a:ext uri="{FF2B5EF4-FFF2-40B4-BE49-F238E27FC236}">
                <a16:creationId xmlns:a16="http://schemas.microsoft.com/office/drawing/2014/main" id="{68C28CBE-D2AA-42C5-8291-DAAF71B20D2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1657350"/>
            <a:ext cx="2469931" cy="2286000"/>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hot powerpuff girls GIF">
            <a:extLst>
              <a:ext uri="{FF2B5EF4-FFF2-40B4-BE49-F238E27FC236}">
                <a16:creationId xmlns:a16="http://schemas.microsoft.com/office/drawing/2014/main" id="{A583BC86-CAE2-4936-BB9A-35462DC03548}"/>
              </a:ext>
            </a:extLst>
          </p:cNvPr>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6021576" y="1657350"/>
            <a:ext cx="3015831" cy="2286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293279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001000" y="4629150"/>
            <a:ext cx="938619" cy="311150"/>
          </a:xfrm>
          <a:prstGeom prst="rect">
            <a:avLst/>
          </a:prstGeom>
        </p:spPr>
      </p:pic>
      <p:pic>
        <p:nvPicPr>
          <p:cNvPr id="4098" name="Picture 2" descr="Image result for balloon flame">
            <a:extLst>
              <a:ext uri="{FF2B5EF4-FFF2-40B4-BE49-F238E27FC236}">
                <a16:creationId xmlns:a16="http://schemas.microsoft.com/office/drawing/2014/main" id="{2969413C-BD14-44E2-B043-3383C91E7C2C}"/>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20782" t="2841" r="26465" b="1"/>
          <a:stretch/>
        </p:blipFill>
        <p:spPr bwMode="auto">
          <a:xfrm>
            <a:off x="5181600" y="1262062"/>
            <a:ext cx="2514601" cy="2605088"/>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Image result for balloon and candl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33600" y="1276349"/>
            <a:ext cx="1981200" cy="2638125"/>
          </a:xfrm>
          <a:prstGeom prst="rect">
            <a:avLst/>
          </a:prstGeom>
          <a:noFill/>
          <a:extLst>
            <a:ext uri="{909E8E84-426E-40DD-AFC4-6F175D3DCCD1}">
              <a14:hiddenFill xmlns:a14="http://schemas.microsoft.com/office/drawing/2010/main">
                <a:solidFill>
                  <a:srgbClr val="FFFFFF"/>
                </a:solidFill>
              </a14:hiddenFill>
            </a:ext>
          </a:extLst>
        </p:spPr>
      </p:pic>
      <p:sp>
        <p:nvSpPr>
          <p:cNvPr id="7" name="Title 1"/>
          <p:cNvSpPr>
            <a:spLocks noGrp="1"/>
          </p:cNvSpPr>
          <p:nvPr>
            <p:ph type="title"/>
          </p:nvPr>
        </p:nvSpPr>
        <p:spPr>
          <a:xfrm>
            <a:off x="457200" y="221455"/>
            <a:ext cx="8229600" cy="857250"/>
          </a:xfrm>
        </p:spPr>
        <p:txBody>
          <a:bodyPr/>
          <a:lstStyle/>
          <a:p>
            <a:r>
              <a:rPr lang="es-ES" dirty="0" err="1">
                <a:latin typeface="Century Gothic" panose="020B0502020202020204" pitchFamily="34" charset="0"/>
                <a:cs typeface="Arial" panose="020B0604020202020204" pitchFamily="34" charset="0"/>
              </a:rPr>
              <a:t>Predict</a:t>
            </a:r>
            <a:r>
              <a:rPr lang="es-ES" dirty="0">
                <a:latin typeface="Century Gothic" panose="020B0502020202020204" pitchFamily="34" charset="0"/>
                <a:cs typeface="Arial" panose="020B0604020202020204" pitchFamily="34" charset="0"/>
              </a:rPr>
              <a:t>: </a:t>
            </a:r>
            <a:r>
              <a:rPr lang="es-ES" dirty="0" err="1">
                <a:latin typeface="Century Gothic" panose="020B0502020202020204" pitchFamily="34" charset="0"/>
                <a:cs typeface="Arial" panose="020B0604020202020204" pitchFamily="34" charset="0"/>
              </a:rPr>
              <a:t>What</a:t>
            </a:r>
            <a:r>
              <a:rPr lang="es-ES" dirty="0">
                <a:latin typeface="Century Gothic" panose="020B0502020202020204" pitchFamily="34" charset="0"/>
                <a:cs typeface="Arial" panose="020B0604020202020204" pitchFamily="34" charset="0"/>
              </a:rPr>
              <a:t> </a:t>
            </a:r>
            <a:r>
              <a:rPr lang="es-ES" dirty="0" err="1">
                <a:latin typeface="Century Gothic" panose="020B0502020202020204" pitchFamily="34" charset="0"/>
                <a:cs typeface="Arial" panose="020B0604020202020204" pitchFamily="34" charset="0"/>
              </a:rPr>
              <a:t>happens</a:t>
            </a:r>
            <a:r>
              <a:rPr lang="es-ES" dirty="0">
                <a:latin typeface="Century Gothic" panose="020B0502020202020204" pitchFamily="34" charset="0"/>
                <a:cs typeface="Arial" panose="020B0604020202020204" pitchFamily="34" charset="0"/>
              </a:rPr>
              <a:t> </a:t>
            </a:r>
            <a:r>
              <a:rPr lang="es-ES" dirty="0" err="1">
                <a:latin typeface="Century Gothic" panose="020B0502020202020204" pitchFamily="34" charset="0"/>
                <a:cs typeface="Arial" panose="020B0604020202020204" pitchFamily="34" charset="0"/>
              </a:rPr>
              <a:t>to</a:t>
            </a:r>
            <a:r>
              <a:rPr lang="es-ES" dirty="0">
                <a:latin typeface="Century Gothic" panose="020B0502020202020204" pitchFamily="34" charset="0"/>
                <a:cs typeface="Arial" panose="020B0604020202020204" pitchFamily="34" charset="0"/>
              </a:rPr>
              <a:t> </a:t>
            </a:r>
            <a:r>
              <a:rPr lang="es-ES" dirty="0" err="1">
                <a:latin typeface="Century Gothic" panose="020B0502020202020204" pitchFamily="34" charset="0"/>
                <a:cs typeface="Arial" panose="020B0604020202020204" pitchFamily="34" charset="0"/>
              </a:rPr>
              <a:t>the</a:t>
            </a:r>
            <a:r>
              <a:rPr lang="es-ES" dirty="0">
                <a:latin typeface="Century Gothic" panose="020B0502020202020204" pitchFamily="34" charset="0"/>
                <a:cs typeface="Arial" panose="020B0604020202020204" pitchFamily="34" charset="0"/>
              </a:rPr>
              <a:t> </a:t>
            </a:r>
            <a:r>
              <a:rPr lang="es-ES" dirty="0" err="1">
                <a:latin typeface="Century Gothic" panose="020B0502020202020204" pitchFamily="34" charset="0"/>
                <a:cs typeface="Arial" panose="020B0604020202020204" pitchFamily="34" charset="0"/>
              </a:rPr>
              <a:t>balloons</a:t>
            </a:r>
            <a:r>
              <a:rPr lang="es-ES" dirty="0">
                <a:latin typeface="Century Gothic" panose="020B0502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p:txBody>
      </p:sp>
      <p:sp>
        <p:nvSpPr>
          <p:cNvPr id="2" name="TextBox 1"/>
          <p:cNvSpPr txBox="1"/>
          <p:nvPr/>
        </p:nvSpPr>
        <p:spPr>
          <a:xfrm>
            <a:off x="2743200" y="1876303"/>
            <a:ext cx="732893" cy="646331"/>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srgbClr val="000000"/>
                </a:solidFill>
                <a:effectLst/>
                <a:uLnTx/>
                <a:uFillTx/>
                <a:latin typeface="Century Gothic" panose="020B0502020202020204" pitchFamily="34" charset="0"/>
              </a:rPr>
              <a:t>air</a:t>
            </a:r>
          </a:p>
        </p:txBody>
      </p:sp>
      <p:sp>
        <p:nvSpPr>
          <p:cNvPr id="9" name="TextBox 8"/>
          <p:cNvSpPr txBox="1"/>
          <p:nvPr/>
        </p:nvSpPr>
        <p:spPr>
          <a:xfrm rot="19372439">
            <a:off x="5829770" y="2057824"/>
            <a:ext cx="1544067" cy="646331"/>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srgbClr val="000000"/>
                </a:solidFill>
                <a:effectLst/>
                <a:uLnTx/>
                <a:uFillTx/>
                <a:latin typeface="Century Gothic" panose="020B0502020202020204" pitchFamily="34" charset="0"/>
              </a:rPr>
              <a:t>water</a:t>
            </a:r>
          </a:p>
        </p:txBody>
      </p:sp>
      <p:sp>
        <p:nvSpPr>
          <p:cNvPr id="3" name="TextBox 2">
            <a:extLst>
              <a:ext uri="{FF2B5EF4-FFF2-40B4-BE49-F238E27FC236}">
                <a16:creationId xmlns:a16="http://schemas.microsoft.com/office/drawing/2014/main" id="{7EAF8105-EEE4-746C-279D-F7639460CA50}"/>
              </a:ext>
            </a:extLst>
          </p:cNvPr>
          <p:cNvSpPr txBox="1"/>
          <p:nvPr/>
        </p:nvSpPr>
        <p:spPr>
          <a:xfrm>
            <a:off x="1752600" y="4095750"/>
            <a:ext cx="6096000" cy="830997"/>
          </a:xfrm>
          <a:prstGeom prst="rect">
            <a:avLst/>
          </a:prstGeom>
          <a:noFill/>
        </p:spPr>
        <p:txBody>
          <a:bodyPr wrap="square" rtlCol="0">
            <a:spAutoFit/>
          </a:bodyPr>
          <a:lstStyle/>
          <a:p>
            <a:r>
              <a:rPr lang="en-CA" sz="2400" dirty="0">
                <a:latin typeface="Century Gothic" panose="020B0502020202020204" pitchFamily="34" charset="0"/>
              </a:rPr>
              <a:t>Will the balloons pop at the same time? If not, which will pop first? Why?</a:t>
            </a:r>
          </a:p>
        </p:txBody>
      </p:sp>
    </p:spTree>
    <p:extLst>
      <p:ext uri="{BB962C8B-B14F-4D97-AF65-F5344CB8AC3E}">
        <p14:creationId xmlns:p14="http://schemas.microsoft.com/office/powerpoint/2010/main" val="34722057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A4A49DB-251E-48E1-BCA7-ABE3C6759FC8}"/>
              </a:ext>
            </a:extLst>
          </p:cNvPr>
          <p:cNvPicPr>
            <a:picLocks noChangeAspect="1"/>
          </p:cNvPicPr>
          <p:nvPr/>
        </p:nvPicPr>
        <p:blipFill>
          <a:blip r:embed="rId3"/>
          <a:stretch>
            <a:fillRect/>
          </a:stretch>
        </p:blipFill>
        <p:spPr>
          <a:xfrm rot="21024209">
            <a:off x="609600" y="314765"/>
            <a:ext cx="3594542" cy="451396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3" name="Picture 2">
            <a:extLst>
              <a:ext uri="{FF2B5EF4-FFF2-40B4-BE49-F238E27FC236}">
                <a16:creationId xmlns:a16="http://schemas.microsoft.com/office/drawing/2014/main" id="{BC69DAED-9129-43C2-87D3-B230D231A325}"/>
              </a:ext>
            </a:extLst>
          </p:cNvPr>
          <p:cNvPicPr>
            <a:picLocks noChangeAspect="1"/>
          </p:cNvPicPr>
          <p:nvPr/>
        </p:nvPicPr>
        <p:blipFill rotWithShape="1">
          <a:blip r:embed="rId4"/>
          <a:srcRect l="1402"/>
          <a:stretch/>
        </p:blipFill>
        <p:spPr>
          <a:xfrm>
            <a:off x="4604585" y="666750"/>
            <a:ext cx="4287187" cy="2478847"/>
          </a:xfrm>
          <a:prstGeom prst="rect">
            <a:avLst/>
          </a:prstGeom>
        </p:spPr>
      </p:pic>
      <p:sp>
        <p:nvSpPr>
          <p:cNvPr id="2" name="Rectangle: Rounded Corners 1">
            <a:extLst>
              <a:ext uri="{FF2B5EF4-FFF2-40B4-BE49-F238E27FC236}">
                <a16:creationId xmlns:a16="http://schemas.microsoft.com/office/drawing/2014/main" id="{588EC42C-5679-9DDB-01A7-A545E8563E1A}"/>
              </a:ext>
            </a:extLst>
          </p:cNvPr>
          <p:cNvSpPr/>
          <p:nvPr/>
        </p:nvSpPr>
        <p:spPr bwMode="auto">
          <a:xfrm>
            <a:off x="4987636" y="1428750"/>
            <a:ext cx="2492754" cy="304800"/>
          </a:xfrm>
          <a:prstGeom prst="roundRect">
            <a:avLst/>
          </a:prstGeom>
          <a:noFill/>
          <a:ln w="28575" cap="flat" cmpd="sng" algn="ctr">
            <a:solidFill>
              <a:srgbClr val="F88F25"/>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4400" b="0" i="0" u="none" strike="noStrike" cap="none" normalizeH="0" baseline="0">
              <a:ln>
                <a:noFill/>
              </a:ln>
              <a:solidFill>
                <a:schemeClr val="bg1"/>
              </a:solidFill>
              <a:effectLst/>
              <a:latin typeface="Arial" charset="0"/>
            </a:endParaRPr>
          </a:p>
        </p:txBody>
      </p:sp>
      <p:sp>
        <p:nvSpPr>
          <p:cNvPr id="6" name="TextBox 5">
            <a:extLst>
              <a:ext uri="{FF2B5EF4-FFF2-40B4-BE49-F238E27FC236}">
                <a16:creationId xmlns:a16="http://schemas.microsoft.com/office/drawing/2014/main" id="{C821BCC2-3276-6ED0-E5DB-1B11F8E89EE7}"/>
              </a:ext>
            </a:extLst>
          </p:cNvPr>
          <p:cNvSpPr txBox="1"/>
          <p:nvPr/>
        </p:nvSpPr>
        <p:spPr>
          <a:xfrm>
            <a:off x="3785903" y="3409950"/>
            <a:ext cx="5924549" cy="400110"/>
          </a:xfrm>
          <a:prstGeom prst="rect">
            <a:avLst/>
          </a:prstGeom>
          <a:noFill/>
        </p:spPr>
        <p:txBody>
          <a:bodyPr wrap="square" rtlCol="0">
            <a:spAutoFit/>
          </a:bodyPr>
          <a:lstStyle/>
          <a:p>
            <a:pPr algn="ctr" defTabSz="1219140"/>
            <a:r>
              <a:rPr lang="en-US" sz="2000" dirty="0">
                <a:solidFill>
                  <a:srgbClr val="000000"/>
                </a:solidFill>
                <a:latin typeface="Century Gothic" panose="020B0502020202020204" pitchFamily="34" charset="0"/>
                <a:hlinkClick r:id="rId5"/>
              </a:rPr>
              <a:t>resources.perimeterinstitute.ca</a:t>
            </a:r>
            <a:endParaRPr lang="en-US" sz="2000" dirty="0">
              <a:solidFill>
                <a:srgbClr val="000000"/>
              </a:solidFill>
              <a:latin typeface="Century Gothic" panose="020B0502020202020204" pitchFamily="34" charset="0"/>
            </a:endParaRPr>
          </a:p>
        </p:txBody>
      </p:sp>
    </p:spTree>
    <p:extLst>
      <p:ext uri="{BB962C8B-B14F-4D97-AF65-F5344CB8AC3E}">
        <p14:creationId xmlns:p14="http://schemas.microsoft.com/office/powerpoint/2010/main" val="19589159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04800" y="205200"/>
            <a:ext cx="8686800" cy="857250"/>
          </a:xfrm>
        </p:spPr>
        <p:txBody>
          <a:bodyPr/>
          <a:lstStyle/>
          <a:p>
            <a:r>
              <a:rPr lang="es-ES" dirty="0" err="1">
                <a:latin typeface="Century Gothic" panose="020B0502020202020204" pitchFamily="34" charset="0"/>
                <a:cs typeface="Arial" panose="020B0604020202020204" pitchFamily="34" charset="0"/>
              </a:rPr>
              <a:t>Predict</a:t>
            </a:r>
            <a:r>
              <a:rPr lang="es-ES" dirty="0">
                <a:latin typeface="Century Gothic" panose="020B0502020202020204" pitchFamily="34" charset="0"/>
                <a:cs typeface="Arial" panose="020B0604020202020204" pitchFamily="34" charset="0"/>
              </a:rPr>
              <a:t>: </a:t>
            </a:r>
            <a:r>
              <a:rPr lang="es-ES" dirty="0" err="1">
                <a:latin typeface="Century Gothic" panose="020B0502020202020204" pitchFamily="34" charset="0"/>
                <a:cs typeface="Arial" panose="020B0604020202020204" pitchFamily="34" charset="0"/>
              </a:rPr>
              <a:t>What</a:t>
            </a:r>
            <a:r>
              <a:rPr lang="es-ES" dirty="0">
                <a:latin typeface="Century Gothic" panose="020B0502020202020204" pitchFamily="34" charset="0"/>
                <a:cs typeface="Arial" panose="020B0604020202020204" pitchFamily="34" charset="0"/>
              </a:rPr>
              <a:t> </a:t>
            </a:r>
            <a:r>
              <a:rPr lang="es-ES" dirty="0" err="1">
                <a:latin typeface="Century Gothic" panose="020B0502020202020204" pitchFamily="34" charset="0"/>
                <a:cs typeface="Arial" panose="020B0604020202020204" pitchFamily="34" charset="0"/>
              </a:rPr>
              <a:t>happens</a:t>
            </a:r>
            <a:r>
              <a:rPr lang="es-ES" dirty="0">
                <a:latin typeface="Century Gothic" panose="020B0502020202020204" pitchFamily="34" charset="0"/>
                <a:cs typeface="Arial" panose="020B0604020202020204" pitchFamily="34" charset="0"/>
              </a:rPr>
              <a:t> </a:t>
            </a:r>
            <a:r>
              <a:rPr lang="es-ES" dirty="0" err="1">
                <a:latin typeface="Century Gothic" panose="020B0502020202020204" pitchFamily="34" charset="0"/>
                <a:cs typeface="Arial" panose="020B0604020202020204" pitchFamily="34" charset="0"/>
              </a:rPr>
              <a:t>when</a:t>
            </a:r>
            <a:r>
              <a:rPr lang="es-ES" dirty="0">
                <a:latin typeface="Century Gothic" panose="020B0502020202020204" pitchFamily="34" charset="0"/>
                <a:cs typeface="Arial" panose="020B0604020202020204" pitchFamily="34" charset="0"/>
              </a:rPr>
              <a:t> </a:t>
            </a:r>
            <a:r>
              <a:rPr lang="es-ES" dirty="0" err="1">
                <a:latin typeface="Century Gothic" panose="020B0502020202020204" pitchFamily="34" charset="0"/>
                <a:cs typeface="Arial" panose="020B0604020202020204" pitchFamily="34" charset="0"/>
              </a:rPr>
              <a:t>water</a:t>
            </a:r>
            <a:r>
              <a:rPr lang="es-ES" dirty="0">
                <a:latin typeface="Century Gothic" panose="020B0502020202020204" pitchFamily="34" charset="0"/>
                <a:cs typeface="Arial" panose="020B0604020202020204" pitchFamily="34" charset="0"/>
              </a:rPr>
              <a:t> </a:t>
            </a:r>
            <a:r>
              <a:rPr lang="es-ES" dirty="0" err="1">
                <a:latin typeface="Century Gothic" panose="020B0502020202020204" pitchFamily="34" charset="0"/>
                <a:cs typeface="Arial" panose="020B0604020202020204" pitchFamily="34" charset="0"/>
              </a:rPr>
              <a:t>heats</a:t>
            </a:r>
            <a:r>
              <a:rPr lang="es-ES" dirty="0">
                <a:latin typeface="Century Gothic" panose="020B0502020202020204" pitchFamily="34" charset="0"/>
                <a:cs typeface="Arial" panose="020B0604020202020204" pitchFamily="34" charset="0"/>
              </a:rPr>
              <a:t> up</a:t>
            </a:r>
            <a:r>
              <a:rPr lang="es-ES" dirty="0">
                <a:latin typeface="Arial" panose="020B0604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p:txBody>
      </p:sp>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001000" y="4629150"/>
            <a:ext cx="938619" cy="311150"/>
          </a:xfrm>
          <a:prstGeom prst="rect">
            <a:avLst/>
          </a:prstGeom>
        </p:spPr>
      </p:pic>
      <p:sp>
        <p:nvSpPr>
          <p:cNvPr id="6" name="TextBox 5">
            <a:extLst>
              <a:ext uri="{FF2B5EF4-FFF2-40B4-BE49-F238E27FC236}">
                <a16:creationId xmlns:a16="http://schemas.microsoft.com/office/drawing/2014/main" id="{2127091E-0B70-C8E8-293F-3ECB34AA00C7}"/>
              </a:ext>
            </a:extLst>
          </p:cNvPr>
          <p:cNvSpPr txBox="1"/>
          <p:nvPr/>
        </p:nvSpPr>
        <p:spPr>
          <a:xfrm>
            <a:off x="1371600" y="4095750"/>
            <a:ext cx="6858000" cy="830997"/>
          </a:xfrm>
          <a:prstGeom prst="rect">
            <a:avLst/>
          </a:prstGeom>
          <a:noFill/>
        </p:spPr>
        <p:txBody>
          <a:bodyPr wrap="square" rtlCol="0">
            <a:spAutoFit/>
          </a:bodyPr>
          <a:lstStyle/>
          <a:p>
            <a:r>
              <a:rPr lang="en-CA" sz="2400" dirty="0">
                <a:latin typeface="Century Gothic" panose="020B0502020202020204" pitchFamily="34" charset="0"/>
              </a:rPr>
              <a:t>Will the water level rise, fall or stay the same?</a:t>
            </a:r>
          </a:p>
          <a:p>
            <a:r>
              <a:rPr lang="en-CA" sz="2400" dirty="0">
                <a:latin typeface="Century Gothic" panose="020B0502020202020204" pitchFamily="34" charset="0"/>
              </a:rPr>
              <a:t>Why?</a:t>
            </a:r>
          </a:p>
        </p:txBody>
      </p:sp>
      <p:pic>
        <p:nvPicPr>
          <p:cNvPr id="5" name="Picture 4">
            <a:extLst>
              <a:ext uri="{FF2B5EF4-FFF2-40B4-BE49-F238E27FC236}">
                <a16:creationId xmlns:a16="http://schemas.microsoft.com/office/drawing/2014/main" id="{A041A582-300A-B412-9243-62118FF53D8E}"/>
              </a:ext>
            </a:extLst>
          </p:cNvPr>
          <p:cNvPicPr>
            <a:picLocks noChangeAspect="1"/>
          </p:cNvPicPr>
          <p:nvPr/>
        </p:nvPicPr>
        <p:blipFill>
          <a:blip r:embed="rId4"/>
          <a:stretch>
            <a:fillRect/>
          </a:stretch>
        </p:blipFill>
        <p:spPr>
          <a:xfrm rot="5400000">
            <a:off x="2956754" y="1138996"/>
            <a:ext cx="2924177" cy="2589285"/>
          </a:xfrm>
          <a:prstGeom prst="rect">
            <a:avLst/>
          </a:prstGeom>
        </p:spPr>
      </p:pic>
    </p:spTree>
    <p:extLst>
      <p:ext uri="{BB962C8B-B14F-4D97-AF65-F5344CB8AC3E}">
        <p14:creationId xmlns:p14="http://schemas.microsoft.com/office/powerpoint/2010/main" val="31192869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dirty="0" err="1">
                <a:latin typeface="Century Gothic" panose="020B0502020202020204" pitchFamily="34" charset="0"/>
                <a:cs typeface="Arial" panose="020B0604020202020204" pitchFamily="34" charset="0"/>
              </a:rPr>
              <a:t>Predict</a:t>
            </a:r>
            <a:r>
              <a:rPr lang="es-ES" dirty="0">
                <a:latin typeface="Century Gothic" panose="020B0502020202020204" pitchFamily="34" charset="0"/>
                <a:cs typeface="Arial" panose="020B0604020202020204" pitchFamily="34" charset="0"/>
              </a:rPr>
              <a:t>: </a:t>
            </a:r>
            <a:r>
              <a:rPr lang="es-ES" dirty="0" err="1">
                <a:latin typeface="Century Gothic" panose="020B0502020202020204" pitchFamily="34" charset="0"/>
                <a:cs typeface="Arial" panose="020B0604020202020204" pitchFamily="34" charset="0"/>
              </a:rPr>
              <a:t>What</a:t>
            </a:r>
            <a:r>
              <a:rPr lang="es-ES" dirty="0">
                <a:latin typeface="Century Gothic" panose="020B0502020202020204" pitchFamily="34" charset="0"/>
                <a:cs typeface="Arial" panose="020B0604020202020204" pitchFamily="34" charset="0"/>
              </a:rPr>
              <a:t> </a:t>
            </a:r>
            <a:r>
              <a:rPr lang="es-ES" dirty="0" err="1">
                <a:latin typeface="Century Gothic" panose="020B0502020202020204" pitchFamily="34" charset="0"/>
                <a:cs typeface="Arial" panose="020B0604020202020204" pitchFamily="34" charset="0"/>
              </a:rPr>
              <a:t>happens</a:t>
            </a:r>
            <a:r>
              <a:rPr lang="es-ES" dirty="0">
                <a:latin typeface="Century Gothic" panose="020B0502020202020204" pitchFamily="34" charset="0"/>
                <a:cs typeface="Arial" panose="020B0604020202020204" pitchFamily="34" charset="0"/>
              </a:rPr>
              <a:t> </a:t>
            </a:r>
            <a:r>
              <a:rPr lang="es-ES" dirty="0" err="1">
                <a:latin typeface="Century Gothic" panose="020B0502020202020204" pitchFamily="34" charset="0"/>
                <a:cs typeface="Arial" panose="020B0604020202020204" pitchFamily="34" charset="0"/>
              </a:rPr>
              <a:t>when</a:t>
            </a:r>
            <a:r>
              <a:rPr lang="es-ES" dirty="0">
                <a:latin typeface="Century Gothic" panose="020B0502020202020204" pitchFamily="34" charset="0"/>
                <a:cs typeface="Arial" panose="020B0604020202020204" pitchFamily="34" charset="0"/>
              </a:rPr>
              <a:t> ice </a:t>
            </a:r>
            <a:r>
              <a:rPr lang="es-ES" dirty="0" err="1">
                <a:latin typeface="Century Gothic" panose="020B0502020202020204" pitchFamily="34" charset="0"/>
                <a:cs typeface="Arial" panose="020B0604020202020204" pitchFamily="34" charset="0"/>
              </a:rPr>
              <a:t>melts</a:t>
            </a:r>
            <a:r>
              <a:rPr lang="es-ES" dirty="0">
                <a:latin typeface="Arial" panose="020B0604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p:txBody>
      </p:sp>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001000" y="4629150"/>
            <a:ext cx="938619" cy="311150"/>
          </a:xfrm>
          <a:prstGeom prst="rect">
            <a:avLst/>
          </a:prstGeom>
        </p:spPr>
      </p:pic>
      <p:pic>
        <p:nvPicPr>
          <p:cNvPr id="5" name="Picture 4">
            <a:extLst>
              <a:ext uri="{FF2B5EF4-FFF2-40B4-BE49-F238E27FC236}">
                <a16:creationId xmlns:a16="http://schemas.microsoft.com/office/drawing/2014/main" id="{3CE58ED2-F818-349D-936B-8426D4FDD814}"/>
              </a:ext>
            </a:extLst>
          </p:cNvPr>
          <p:cNvPicPr>
            <a:picLocks noChangeAspect="1"/>
          </p:cNvPicPr>
          <p:nvPr/>
        </p:nvPicPr>
        <p:blipFill>
          <a:blip r:embed="rId4"/>
          <a:stretch>
            <a:fillRect/>
          </a:stretch>
        </p:blipFill>
        <p:spPr>
          <a:xfrm>
            <a:off x="1752600" y="1581150"/>
            <a:ext cx="4695825" cy="2019300"/>
          </a:xfrm>
          <a:prstGeom prst="rect">
            <a:avLst/>
          </a:prstGeom>
        </p:spPr>
      </p:pic>
      <p:sp>
        <p:nvSpPr>
          <p:cNvPr id="7" name="TextBox 6">
            <a:extLst>
              <a:ext uri="{FF2B5EF4-FFF2-40B4-BE49-F238E27FC236}">
                <a16:creationId xmlns:a16="http://schemas.microsoft.com/office/drawing/2014/main" id="{F3EEC78C-C478-42FE-4A4A-4299069276CE}"/>
              </a:ext>
            </a:extLst>
          </p:cNvPr>
          <p:cNvSpPr txBox="1"/>
          <p:nvPr/>
        </p:nvSpPr>
        <p:spPr>
          <a:xfrm>
            <a:off x="1371600" y="4095750"/>
            <a:ext cx="6858000" cy="830997"/>
          </a:xfrm>
          <a:prstGeom prst="rect">
            <a:avLst/>
          </a:prstGeom>
          <a:noFill/>
        </p:spPr>
        <p:txBody>
          <a:bodyPr wrap="square" rtlCol="0">
            <a:spAutoFit/>
          </a:bodyPr>
          <a:lstStyle/>
          <a:p>
            <a:r>
              <a:rPr lang="en-CA" sz="2400" dirty="0">
                <a:latin typeface="Century Gothic" panose="020B0502020202020204" pitchFamily="34" charset="0"/>
              </a:rPr>
              <a:t>What will happen to the water level in each container? Why?</a:t>
            </a:r>
          </a:p>
        </p:txBody>
      </p:sp>
    </p:spTree>
    <p:extLst>
      <p:ext uri="{BB962C8B-B14F-4D97-AF65-F5344CB8AC3E}">
        <p14:creationId xmlns:p14="http://schemas.microsoft.com/office/powerpoint/2010/main" val="40386241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71ED94-1266-AF51-DF8A-74A075E485AE}"/>
              </a:ext>
            </a:extLst>
          </p:cNvPr>
          <p:cNvSpPr>
            <a:spLocks noGrp="1"/>
          </p:cNvSpPr>
          <p:nvPr>
            <p:ph type="title"/>
          </p:nvPr>
        </p:nvSpPr>
        <p:spPr/>
        <p:txBody>
          <a:bodyPr/>
          <a:lstStyle/>
          <a:p>
            <a:r>
              <a:rPr lang="en-CA" dirty="0"/>
              <a:t>Make your 3 predictions and explanations!</a:t>
            </a:r>
          </a:p>
        </p:txBody>
      </p:sp>
      <p:pic>
        <p:nvPicPr>
          <p:cNvPr id="5" name="Picture 4">
            <a:extLst>
              <a:ext uri="{FF2B5EF4-FFF2-40B4-BE49-F238E27FC236}">
                <a16:creationId xmlns:a16="http://schemas.microsoft.com/office/drawing/2014/main" id="{829B4052-D17C-693C-CA50-482D3751957C}"/>
              </a:ext>
            </a:extLst>
          </p:cNvPr>
          <p:cNvPicPr>
            <a:picLocks noChangeAspect="1"/>
          </p:cNvPicPr>
          <p:nvPr/>
        </p:nvPicPr>
        <p:blipFill>
          <a:blip r:embed="rId2"/>
          <a:stretch>
            <a:fillRect/>
          </a:stretch>
        </p:blipFill>
        <p:spPr>
          <a:xfrm rot="5400000">
            <a:off x="777842" y="1489108"/>
            <a:ext cx="1762127" cy="255581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6" name="Picture 5">
            <a:extLst>
              <a:ext uri="{FF2B5EF4-FFF2-40B4-BE49-F238E27FC236}">
                <a16:creationId xmlns:a16="http://schemas.microsoft.com/office/drawing/2014/main" id="{43626189-FDAC-8D3C-07AA-CC7B746C5FF1}"/>
              </a:ext>
            </a:extLst>
          </p:cNvPr>
          <p:cNvPicPr>
            <a:picLocks noChangeAspect="1"/>
          </p:cNvPicPr>
          <p:nvPr/>
        </p:nvPicPr>
        <p:blipFill>
          <a:blip r:embed="rId3"/>
          <a:stretch>
            <a:fillRect/>
          </a:stretch>
        </p:blipFill>
        <p:spPr>
          <a:xfrm rot="5400000">
            <a:off x="3377176" y="1556774"/>
            <a:ext cx="2235733" cy="197968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7" name="Picture 6">
            <a:extLst>
              <a:ext uri="{FF2B5EF4-FFF2-40B4-BE49-F238E27FC236}">
                <a16:creationId xmlns:a16="http://schemas.microsoft.com/office/drawing/2014/main" id="{6CC16681-B0B9-D5B1-89A7-B5ADB90B515F}"/>
              </a:ext>
            </a:extLst>
          </p:cNvPr>
          <p:cNvPicPr>
            <a:picLocks noChangeAspect="1"/>
          </p:cNvPicPr>
          <p:nvPr/>
        </p:nvPicPr>
        <p:blipFill>
          <a:blip r:embed="rId4"/>
          <a:stretch>
            <a:fillRect/>
          </a:stretch>
        </p:blipFill>
        <p:spPr>
          <a:xfrm>
            <a:off x="5867400" y="2266950"/>
            <a:ext cx="3189618" cy="13716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8" name="TextBox 7">
            <a:extLst>
              <a:ext uri="{FF2B5EF4-FFF2-40B4-BE49-F238E27FC236}">
                <a16:creationId xmlns:a16="http://schemas.microsoft.com/office/drawing/2014/main" id="{4E368122-D5DF-6890-F040-A28FD5509537}"/>
              </a:ext>
            </a:extLst>
          </p:cNvPr>
          <p:cNvSpPr txBox="1"/>
          <p:nvPr/>
        </p:nvSpPr>
        <p:spPr>
          <a:xfrm>
            <a:off x="609600" y="3714750"/>
            <a:ext cx="2260600" cy="461665"/>
          </a:xfrm>
          <a:prstGeom prst="rect">
            <a:avLst/>
          </a:prstGeom>
          <a:noFill/>
        </p:spPr>
        <p:txBody>
          <a:bodyPr wrap="square" rtlCol="0">
            <a:spAutoFit/>
          </a:bodyPr>
          <a:lstStyle/>
          <a:p>
            <a:r>
              <a:rPr lang="en-CA" sz="2400" dirty="0">
                <a:latin typeface="Century Gothic" panose="020B0502020202020204" pitchFamily="34" charset="0"/>
              </a:rPr>
              <a:t>Popping time</a:t>
            </a:r>
          </a:p>
        </p:txBody>
      </p:sp>
      <p:sp>
        <p:nvSpPr>
          <p:cNvPr id="9" name="TextBox 8">
            <a:extLst>
              <a:ext uri="{FF2B5EF4-FFF2-40B4-BE49-F238E27FC236}">
                <a16:creationId xmlns:a16="http://schemas.microsoft.com/office/drawing/2014/main" id="{4C17F2F5-8046-5C40-2969-8DD291F57C3C}"/>
              </a:ext>
            </a:extLst>
          </p:cNvPr>
          <p:cNvSpPr txBox="1"/>
          <p:nvPr/>
        </p:nvSpPr>
        <p:spPr>
          <a:xfrm>
            <a:off x="3505200" y="3714750"/>
            <a:ext cx="2260600" cy="461665"/>
          </a:xfrm>
          <a:prstGeom prst="rect">
            <a:avLst/>
          </a:prstGeom>
          <a:noFill/>
        </p:spPr>
        <p:txBody>
          <a:bodyPr wrap="square" rtlCol="0">
            <a:spAutoFit/>
          </a:bodyPr>
          <a:lstStyle/>
          <a:p>
            <a:r>
              <a:rPr lang="en-CA" sz="2400" dirty="0">
                <a:latin typeface="Century Gothic" panose="020B0502020202020204" pitchFamily="34" charset="0"/>
              </a:rPr>
              <a:t>Water level</a:t>
            </a:r>
          </a:p>
        </p:txBody>
      </p:sp>
      <p:sp>
        <p:nvSpPr>
          <p:cNvPr id="10" name="TextBox 9">
            <a:extLst>
              <a:ext uri="{FF2B5EF4-FFF2-40B4-BE49-F238E27FC236}">
                <a16:creationId xmlns:a16="http://schemas.microsoft.com/office/drawing/2014/main" id="{AE0F109F-1F37-F05A-BD96-42C12F7DB02D}"/>
              </a:ext>
            </a:extLst>
          </p:cNvPr>
          <p:cNvSpPr txBox="1"/>
          <p:nvPr/>
        </p:nvSpPr>
        <p:spPr>
          <a:xfrm>
            <a:off x="6553200" y="3714750"/>
            <a:ext cx="2260600" cy="461665"/>
          </a:xfrm>
          <a:prstGeom prst="rect">
            <a:avLst/>
          </a:prstGeom>
          <a:noFill/>
        </p:spPr>
        <p:txBody>
          <a:bodyPr wrap="square" rtlCol="0">
            <a:spAutoFit/>
          </a:bodyPr>
          <a:lstStyle/>
          <a:p>
            <a:r>
              <a:rPr lang="en-CA" sz="2400" dirty="0">
                <a:latin typeface="Century Gothic" panose="020B0502020202020204" pitchFamily="34" charset="0"/>
              </a:rPr>
              <a:t>Water level</a:t>
            </a:r>
          </a:p>
        </p:txBody>
      </p:sp>
    </p:spTree>
    <p:extLst>
      <p:ext uri="{BB962C8B-B14F-4D97-AF65-F5344CB8AC3E}">
        <p14:creationId xmlns:p14="http://schemas.microsoft.com/office/powerpoint/2010/main" val="34251197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8A11A0F-0D1B-4B08-8EB0-6AE387FAD46D}"/>
              </a:ext>
            </a:extLst>
          </p:cNvPr>
          <p:cNvSpPr txBox="1"/>
          <p:nvPr/>
        </p:nvSpPr>
        <p:spPr>
          <a:xfrm>
            <a:off x="1371600" y="590550"/>
            <a:ext cx="6248400" cy="1200329"/>
          </a:xfrm>
          <a:prstGeom prst="rect">
            <a:avLst/>
          </a:prstGeom>
          <a:noFill/>
        </p:spPr>
        <p:txBody>
          <a:bodyPr wrap="square" rtlCol="0">
            <a:spAutoFit/>
          </a:bodyPr>
          <a:lstStyle/>
          <a:p>
            <a:pPr algn="ctr"/>
            <a:r>
              <a:rPr lang="es-ES" sz="3600" dirty="0" err="1">
                <a:latin typeface="Century Gothic" panose="020B0502020202020204" pitchFamily="34" charset="0"/>
              </a:rPr>
              <a:t>How</a:t>
            </a:r>
            <a:r>
              <a:rPr lang="es-ES" sz="3600" dirty="0">
                <a:latin typeface="Century Gothic" panose="020B0502020202020204" pitchFamily="34" charset="0"/>
              </a:rPr>
              <a:t> do </a:t>
            </a:r>
            <a:r>
              <a:rPr lang="es-ES" sz="3600" dirty="0" err="1">
                <a:latin typeface="Century Gothic" panose="020B0502020202020204" pitchFamily="34" charset="0"/>
              </a:rPr>
              <a:t>these</a:t>
            </a:r>
            <a:r>
              <a:rPr lang="es-ES" sz="3600" dirty="0">
                <a:latin typeface="Century Gothic" panose="020B0502020202020204" pitchFamily="34" charset="0"/>
              </a:rPr>
              <a:t> </a:t>
            </a:r>
            <a:r>
              <a:rPr lang="es-ES" sz="3600" dirty="0" err="1">
                <a:latin typeface="Century Gothic" panose="020B0502020202020204" pitchFamily="34" charset="0"/>
              </a:rPr>
              <a:t>observations</a:t>
            </a:r>
            <a:r>
              <a:rPr lang="es-ES" sz="3600" dirty="0">
                <a:latin typeface="Century Gothic" panose="020B0502020202020204" pitchFamily="34" charset="0"/>
              </a:rPr>
              <a:t> relate </a:t>
            </a:r>
            <a:r>
              <a:rPr lang="es-ES" sz="3600" dirty="0" err="1">
                <a:latin typeface="Century Gothic" panose="020B0502020202020204" pitchFamily="34" charset="0"/>
              </a:rPr>
              <a:t>to</a:t>
            </a:r>
            <a:r>
              <a:rPr lang="es-ES" sz="3600" dirty="0">
                <a:latin typeface="Century Gothic" panose="020B0502020202020204" pitchFamily="34" charset="0"/>
              </a:rPr>
              <a:t> </a:t>
            </a:r>
            <a:r>
              <a:rPr lang="es-ES" sz="3600" dirty="0" err="1">
                <a:latin typeface="Century Gothic" panose="020B0502020202020204" pitchFamily="34" charset="0"/>
              </a:rPr>
              <a:t>the</a:t>
            </a:r>
            <a:r>
              <a:rPr lang="es-ES" sz="3600" dirty="0">
                <a:latin typeface="Century Gothic" panose="020B0502020202020204" pitchFamily="34" charset="0"/>
              </a:rPr>
              <a:t> </a:t>
            </a:r>
            <a:r>
              <a:rPr lang="es-ES" sz="3600" dirty="0" err="1">
                <a:latin typeface="Century Gothic" panose="020B0502020202020204" pitchFamily="34" charset="0"/>
              </a:rPr>
              <a:t>Earth</a:t>
            </a:r>
            <a:r>
              <a:rPr lang="es-ES" sz="3600" dirty="0">
                <a:latin typeface="+mn-lt"/>
              </a:rPr>
              <a:t>?</a:t>
            </a:r>
            <a:endParaRPr lang="en-US" sz="3600" dirty="0">
              <a:latin typeface="Arial" panose="020B0604020202020204" pitchFamily="34" charset="0"/>
              <a:cs typeface="Arial" panose="020B0604020202020204" pitchFamily="34" charset="0"/>
            </a:endParaRPr>
          </a:p>
        </p:txBody>
      </p:sp>
      <p:pic>
        <p:nvPicPr>
          <p:cNvPr id="3074" name="Picture 2" descr="Image result for earth png">
            <a:extLst>
              <a:ext uri="{FF2B5EF4-FFF2-40B4-BE49-F238E27FC236}">
                <a16:creationId xmlns:a16="http://schemas.microsoft.com/office/drawing/2014/main" id="{DF5D9AEF-2971-437B-88FF-8A77BA0B981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52600" y="2114550"/>
            <a:ext cx="5410200" cy="5410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855743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001000" y="4629150"/>
            <a:ext cx="938619" cy="311150"/>
          </a:xfrm>
          <a:prstGeom prst="rect">
            <a:avLst/>
          </a:prstGeom>
        </p:spPr>
      </p:pic>
      <p:pic>
        <p:nvPicPr>
          <p:cNvPr id="4098" name="Picture 2" descr="Image result for balloon flame">
            <a:extLst>
              <a:ext uri="{FF2B5EF4-FFF2-40B4-BE49-F238E27FC236}">
                <a16:creationId xmlns:a16="http://schemas.microsoft.com/office/drawing/2014/main" id="{2969413C-BD14-44E2-B043-3383C91E7C2C}"/>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20782" t="2841" r="26465" b="1"/>
          <a:stretch/>
        </p:blipFill>
        <p:spPr bwMode="auto">
          <a:xfrm>
            <a:off x="2623223" y="971550"/>
            <a:ext cx="3897554" cy="4037805"/>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rot="19372439">
            <a:off x="4017213" y="2064345"/>
            <a:ext cx="1479892" cy="646331"/>
          </a:xfrm>
          <a:prstGeom prst="rect">
            <a:avLst/>
          </a:prstGeom>
          <a:noFill/>
        </p:spPr>
        <p:txBody>
          <a:bodyPr wrap="none" rtlCol="0">
            <a:spAutoFit/>
          </a:bodyPr>
          <a:lstStyle/>
          <a:p>
            <a:r>
              <a:rPr lang="en-US" sz="3600" dirty="0">
                <a:latin typeface="Century Gothic" panose="020B0502020202020204" pitchFamily="34" charset="0"/>
              </a:rPr>
              <a:t>water</a:t>
            </a:r>
          </a:p>
        </p:txBody>
      </p:sp>
      <p:sp>
        <p:nvSpPr>
          <p:cNvPr id="5" name="Title 1">
            <a:extLst>
              <a:ext uri="{FF2B5EF4-FFF2-40B4-BE49-F238E27FC236}">
                <a16:creationId xmlns:a16="http://schemas.microsoft.com/office/drawing/2014/main" id="{47325F62-9412-44F2-A930-EC4A4B3A0761}"/>
              </a:ext>
            </a:extLst>
          </p:cNvPr>
          <p:cNvSpPr>
            <a:spLocks noGrp="1"/>
          </p:cNvSpPr>
          <p:nvPr>
            <p:ph type="title"/>
          </p:nvPr>
        </p:nvSpPr>
        <p:spPr>
          <a:xfrm>
            <a:off x="457200" y="205200"/>
            <a:ext cx="8229600" cy="857250"/>
          </a:xfrm>
        </p:spPr>
        <p:txBody>
          <a:bodyPr/>
          <a:lstStyle/>
          <a:p>
            <a:r>
              <a:rPr lang="en-US" dirty="0"/>
              <a:t>Observe and Explain</a:t>
            </a:r>
          </a:p>
        </p:txBody>
      </p:sp>
    </p:spTree>
    <p:extLst>
      <p:ext uri="{BB962C8B-B14F-4D97-AF65-F5344CB8AC3E}">
        <p14:creationId xmlns:p14="http://schemas.microsoft.com/office/powerpoint/2010/main" val="25815966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001000" y="4629150"/>
            <a:ext cx="938619" cy="311150"/>
          </a:xfrm>
          <a:prstGeom prst="rect">
            <a:avLst/>
          </a:prstGeom>
        </p:spPr>
      </p:pic>
      <p:pic>
        <p:nvPicPr>
          <p:cNvPr id="11" name="Picture 2" descr="Image result for 2/3 of the earth is covered by water">
            <a:extLst>
              <a:ext uri="{FF2B5EF4-FFF2-40B4-BE49-F238E27FC236}">
                <a16:creationId xmlns:a16="http://schemas.microsoft.com/office/drawing/2014/main" id="{6E97201A-6E48-485E-842E-1F243BAB081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04901" y="1281619"/>
            <a:ext cx="6705597" cy="3352800"/>
          </a:xfrm>
          <a:prstGeom prst="rect">
            <a:avLst/>
          </a:prstGeom>
          <a:noFill/>
          <a:extLst>
            <a:ext uri="{909E8E84-426E-40dd-AFC4-6F175D3DCCD1}">
              <a14:hiddenFill xmlns:a14="http://schemas.microsoft.com/office/drawing/2010/main" xmlns="">
                <a:solidFill>
                  <a:srgbClr val="FFFFFF"/>
                </a:solidFill>
              </a14:hiddenFill>
            </a:ext>
          </a:extLst>
        </p:spPr>
      </p:pic>
      <p:sp>
        <p:nvSpPr>
          <p:cNvPr id="12" name="Title 1">
            <a:extLst>
              <a:ext uri="{FF2B5EF4-FFF2-40B4-BE49-F238E27FC236}">
                <a16:creationId xmlns:a16="http://schemas.microsoft.com/office/drawing/2014/main" id="{3207A02B-C6BC-4343-9BEA-E73E895D9D38}"/>
              </a:ext>
            </a:extLst>
          </p:cNvPr>
          <p:cNvSpPr>
            <a:spLocks noGrp="1"/>
          </p:cNvSpPr>
          <p:nvPr>
            <p:ph type="title"/>
          </p:nvPr>
        </p:nvSpPr>
        <p:spPr>
          <a:xfrm>
            <a:off x="152400" y="205200"/>
            <a:ext cx="8610600" cy="857250"/>
          </a:xfrm>
        </p:spPr>
        <p:txBody>
          <a:bodyPr/>
          <a:lstStyle/>
          <a:p>
            <a:r>
              <a:rPr lang="es-ES" dirty="0" err="1"/>
              <a:t>Apply</a:t>
            </a:r>
            <a:r>
              <a:rPr lang="es-ES" dirty="0"/>
              <a:t>:</a:t>
            </a:r>
            <a:br>
              <a:rPr lang="es-ES" dirty="0"/>
            </a:br>
            <a:r>
              <a:rPr lang="es-ES" dirty="0"/>
              <a:t>70% </a:t>
            </a:r>
            <a:r>
              <a:rPr lang="es-ES" dirty="0" err="1"/>
              <a:t>of</a:t>
            </a:r>
            <a:r>
              <a:rPr lang="es-ES" dirty="0"/>
              <a:t> </a:t>
            </a:r>
            <a:r>
              <a:rPr lang="es-ES" dirty="0" err="1"/>
              <a:t>the</a:t>
            </a:r>
            <a:r>
              <a:rPr lang="es-ES" dirty="0"/>
              <a:t> </a:t>
            </a:r>
            <a:r>
              <a:rPr lang="es-ES" dirty="0" err="1"/>
              <a:t>Earth</a:t>
            </a:r>
            <a:r>
              <a:rPr lang="es-ES" dirty="0"/>
              <a:t> </a:t>
            </a:r>
            <a:r>
              <a:rPr lang="es-ES" dirty="0" err="1"/>
              <a:t>is</a:t>
            </a:r>
            <a:r>
              <a:rPr lang="es-ES" dirty="0"/>
              <a:t> </a:t>
            </a:r>
            <a:r>
              <a:rPr lang="es-ES" dirty="0" err="1"/>
              <a:t>covered</a:t>
            </a:r>
            <a:r>
              <a:rPr lang="es-ES" dirty="0"/>
              <a:t> </a:t>
            </a:r>
            <a:r>
              <a:rPr lang="es-ES" dirty="0" err="1"/>
              <a:t>by</a:t>
            </a:r>
            <a:r>
              <a:rPr lang="es-ES" dirty="0"/>
              <a:t> </a:t>
            </a:r>
            <a:r>
              <a:rPr lang="es-ES" dirty="0" err="1"/>
              <a:t>water</a:t>
            </a:r>
            <a:endParaRPr lang="en-US" dirty="0"/>
          </a:p>
        </p:txBody>
      </p:sp>
    </p:spTree>
    <p:extLst>
      <p:ext uri="{BB962C8B-B14F-4D97-AF65-F5344CB8AC3E}">
        <p14:creationId xmlns:p14="http://schemas.microsoft.com/office/powerpoint/2010/main" val="22333486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D50700-BE85-4EE8-8AF3-545016C019E1}"/>
              </a:ext>
            </a:extLst>
          </p:cNvPr>
          <p:cNvSpPr>
            <a:spLocks noGrp="1"/>
          </p:cNvSpPr>
          <p:nvPr>
            <p:ph type="title"/>
          </p:nvPr>
        </p:nvSpPr>
        <p:spPr>
          <a:xfrm>
            <a:off x="457200" y="205200"/>
            <a:ext cx="8229600" cy="690150"/>
          </a:xfrm>
        </p:spPr>
        <p:txBody>
          <a:bodyPr/>
          <a:lstStyle/>
          <a:p>
            <a:r>
              <a:rPr lang="en-US" dirty="0"/>
              <a:t>Oceans are hotter</a:t>
            </a:r>
            <a:endParaRPr lang="en-CA" dirty="0"/>
          </a:p>
        </p:txBody>
      </p:sp>
      <p:pic>
        <p:nvPicPr>
          <p:cNvPr id="2050" name="Picture 2" descr="https://pbs.twimg.com/media/D42axAuUwAEdHKr.jpg:large">
            <a:extLst>
              <a:ext uri="{FF2B5EF4-FFF2-40B4-BE49-F238E27FC236}">
                <a16:creationId xmlns:a16="http://schemas.microsoft.com/office/drawing/2014/main" id="{836BB283-3D69-48B3-8A0F-A59BD5E2A28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989982"/>
            <a:ext cx="6032500" cy="41409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484454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04800" y="205200"/>
            <a:ext cx="8686800" cy="857250"/>
          </a:xfrm>
        </p:spPr>
        <p:txBody>
          <a:bodyPr/>
          <a:lstStyle/>
          <a:p>
            <a:r>
              <a:rPr lang="es-ES" dirty="0" err="1">
                <a:latin typeface="Century Gothic" panose="020B0502020202020204" pitchFamily="34" charset="0"/>
                <a:cs typeface="Arial" panose="020B0604020202020204" pitchFamily="34" charset="0"/>
              </a:rPr>
              <a:t>What</a:t>
            </a:r>
            <a:r>
              <a:rPr lang="es-ES" dirty="0">
                <a:latin typeface="Century Gothic" panose="020B0502020202020204" pitchFamily="34" charset="0"/>
                <a:cs typeface="Arial" panose="020B0604020202020204" pitchFamily="34" charset="0"/>
              </a:rPr>
              <a:t> </a:t>
            </a:r>
            <a:r>
              <a:rPr lang="es-ES" dirty="0" err="1">
                <a:latin typeface="Century Gothic" panose="020B0502020202020204" pitchFamily="34" charset="0"/>
                <a:cs typeface="Arial" panose="020B0604020202020204" pitchFamily="34" charset="0"/>
              </a:rPr>
              <a:t>happens</a:t>
            </a:r>
            <a:r>
              <a:rPr lang="es-ES" dirty="0">
                <a:latin typeface="Century Gothic" panose="020B0502020202020204" pitchFamily="34" charset="0"/>
                <a:cs typeface="Arial" panose="020B0604020202020204" pitchFamily="34" charset="0"/>
              </a:rPr>
              <a:t> </a:t>
            </a:r>
            <a:r>
              <a:rPr lang="es-ES" dirty="0" err="1">
                <a:latin typeface="Century Gothic" panose="020B0502020202020204" pitchFamily="34" charset="0"/>
                <a:cs typeface="Arial" panose="020B0604020202020204" pitchFamily="34" charset="0"/>
              </a:rPr>
              <a:t>when</a:t>
            </a:r>
            <a:r>
              <a:rPr lang="es-ES" dirty="0">
                <a:latin typeface="Century Gothic" panose="020B0502020202020204" pitchFamily="34" charset="0"/>
                <a:cs typeface="Arial" panose="020B0604020202020204" pitchFamily="34" charset="0"/>
              </a:rPr>
              <a:t> </a:t>
            </a:r>
            <a:r>
              <a:rPr lang="es-ES" dirty="0" err="1">
                <a:latin typeface="Century Gothic" panose="020B0502020202020204" pitchFamily="34" charset="0"/>
                <a:cs typeface="Arial" panose="020B0604020202020204" pitchFamily="34" charset="0"/>
              </a:rPr>
              <a:t>water</a:t>
            </a:r>
            <a:r>
              <a:rPr lang="es-ES" dirty="0">
                <a:latin typeface="Century Gothic" panose="020B0502020202020204" pitchFamily="34" charset="0"/>
                <a:cs typeface="Arial" panose="020B0604020202020204" pitchFamily="34" charset="0"/>
              </a:rPr>
              <a:t> </a:t>
            </a:r>
            <a:r>
              <a:rPr lang="es-ES" dirty="0" err="1">
                <a:latin typeface="Century Gothic" panose="020B0502020202020204" pitchFamily="34" charset="0"/>
                <a:cs typeface="Arial" panose="020B0604020202020204" pitchFamily="34" charset="0"/>
              </a:rPr>
              <a:t>heats</a:t>
            </a:r>
            <a:r>
              <a:rPr lang="es-ES" dirty="0">
                <a:latin typeface="Century Gothic" panose="020B0502020202020204" pitchFamily="34" charset="0"/>
                <a:cs typeface="Arial" panose="020B0604020202020204" pitchFamily="34" charset="0"/>
              </a:rPr>
              <a:t> up</a:t>
            </a:r>
            <a:r>
              <a:rPr lang="es-ES" dirty="0">
                <a:latin typeface="Arial" panose="020B0604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p:txBody>
      </p:sp>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001000" y="4629150"/>
            <a:ext cx="938619" cy="311150"/>
          </a:xfrm>
          <a:prstGeom prst="rect">
            <a:avLst/>
          </a:prstGeom>
        </p:spPr>
      </p:pic>
      <p:pic>
        <p:nvPicPr>
          <p:cNvPr id="6" name="Picture 5">
            <a:extLst>
              <a:ext uri="{FF2B5EF4-FFF2-40B4-BE49-F238E27FC236}">
                <a16:creationId xmlns:a16="http://schemas.microsoft.com/office/drawing/2014/main" id="{E5771649-AA89-81B2-FA5A-52C2CF27D5AF}"/>
              </a:ext>
            </a:extLst>
          </p:cNvPr>
          <p:cNvPicPr>
            <a:picLocks noChangeAspect="1"/>
          </p:cNvPicPr>
          <p:nvPr/>
        </p:nvPicPr>
        <p:blipFill>
          <a:blip r:embed="rId4"/>
          <a:stretch>
            <a:fillRect/>
          </a:stretch>
        </p:blipFill>
        <p:spPr>
          <a:xfrm rot="5400000">
            <a:off x="2951826" y="1601124"/>
            <a:ext cx="3010233" cy="266548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40586716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04800" y="205200"/>
            <a:ext cx="8686800" cy="857250"/>
          </a:xfrm>
        </p:spPr>
        <p:txBody>
          <a:bodyPr/>
          <a:lstStyle/>
          <a:p>
            <a:r>
              <a:rPr lang="es-ES" dirty="0" err="1">
                <a:latin typeface="Century Gothic" panose="020B0502020202020204" pitchFamily="34" charset="0"/>
                <a:cs typeface="Arial" panose="020B0604020202020204" pitchFamily="34" charset="0"/>
              </a:rPr>
              <a:t>How</a:t>
            </a:r>
            <a:r>
              <a:rPr lang="es-ES" dirty="0">
                <a:latin typeface="Century Gothic" panose="020B0502020202020204" pitchFamily="34" charset="0"/>
                <a:cs typeface="Arial" panose="020B0604020202020204" pitchFamily="34" charset="0"/>
              </a:rPr>
              <a:t> </a:t>
            </a:r>
            <a:r>
              <a:rPr lang="es-ES" dirty="0" err="1">
                <a:latin typeface="Century Gothic" panose="020B0502020202020204" pitchFamily="34" charset="0"/>
                <a:cs typeface="Arial" panose="020B0604020202020204" pitchFamily="34" charset="0"/>
              </a:rPr>
              <a:t>does</a:t>
            </a:r>
            <a:r>
              <a:rPr lang="es-ES" dirty="0">
                <a:latin typeface="Century Gothic" panose="020B0502020202020204" pitchFamily="34" charset="0"/>
                <a:cs typeface="Arial" panose="020B0604020202020204" pitchFamily="34" charset="0"/>
              </a:rPr>
              <a:t> </a:t>
            </a:r>
            <a:r>
              <a:rPr lang="es-ES" dirty="0" err="1">
                <a:latin typeface="Century Gothic" panose="020B0502020202020204" pitchFamily="34" charset="0"/>
                <a:cs typeface="Arial" panose="020B0604020202020204" pitchFamily="34" charset="0"/>
              </a:rPr>
              <a:t>this</a:t>
            </a:r>
            <a:r>
              <a:rPr lang="es-ES" dirty="0">
                <a:latin typeface="Century Gothic" panose="020B0502020202020204" pitchFamily="34" charset="0"/>
                <a:cs typeface="Arial" panose="020B0604020202020204" pitchFamily="34" charset="0"/>
              </a:rPr>
              <a:t> relate </a:t>
            </a:r>
            <a:r>
              <a:rPr lang="es-ES" dirty="0" err="1">
                <a:latin typeface="Century Gothic" panose="020B0502020202020204" pitchFamily="34" charset="0"/>
                <a:cs typeface="Arial" panose="020B0604020202020204" pitchFamily="34" charset="0"/>
              </a:rPr>
              <a:t>to</a:t>
            </a:r>
            <a:r>
              <a:rPr lang="es-ES" dirty="0">
                <a:latin typeface="Century Gothic" panose="020B0502020202020204" pitchFamily="34" charset="0"/>
                <a:cs typeface="Arial" panose="020B0604020202020204" pitchFamily="34" charset="0"/>
              </a:rPr>
              <a:t> </a:t>
            </a:r>
            <a:r>
              <a:rPr lang="es-ES" dirty="0" err="1">
                <a:latin typeface="Century Gothic" panose="020B0502020202020204" pitchFamily="34" charset="0"/>
                <a:cs typeface="Arial" panose="020B0604020202020204" pitchFamily="34" charset="0"/>
              </a:rPr>
              <a:t>the</a:t>
            </a:r>
            <a:r>
              <a:rPr lang="es-ES" dirty="0">
                <a:latin typeface="Century Gothic" panose="020B0502020202020204" pitchFamily="34" charset="0"/>
                <a:cs typeface="Arial" panose="020B0604020202020204" pitchFamily="34" charset="0"/>
              </a:rPr>
              <a:t> </a:t>
            </a:r>
            <a:r>
              <a:rPr lang="es-ES" dirty="0" err="1">
                <a:latin typeface="Century Gothic" panose="020B0502020202020204" pitchFamily="34" charset="0"/>
                <a:cs typeface="Arial" panose="020B0604020202020204" pitchFamily="34" charset="0"/>
              </a:rPr>
              <a:t>Earth</a:t>
            </a:r>
            <a:r>
              <a:rPr lang="es-ES" dirty="0">
                <a:latin typeface="Century Gothic" panose="020B0502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p:txBody>
      </p:sp>
      <p:pic>
        <p:nvPicPr>
          <p:cNvPr id="5" name="Picture 4" descr="A picture containing text, indoor&#10;&#10;Description automatically generated">
            <a:extLst>
              <a:ext uri="{FF2B5EF4-FFF2-40B4-BE49-F238E27FC236}">
                <a16:creationId xmlns:a16="http://schemas.microsoft.com/office/drawing/2014/main" id="{0B89BB7E-382D-4FF5-8E3E-F625F9A2064F}"/>
              </a:ext>
            </a:extLst>
          </p:cNvPr>
          <p:cNvPicPr>
            <a:picLocks noChangeAspect="1"/>
          </p:cNvPicPr>
          <p:nvPr/>
        </p:nvPicPr>
        <p:blipFill rotWithShape="1">
          <a:blip r:embed="rId3"/>
          <a:srcRect l="18355" t="35749" r="19910" b="2286"/>
          <a:stretch/>
        </p:blipFill>
        <p:spPr>
          <a:xfrm>
            <a:off x="914400" y="1178925"/>
            <a:ext cx="3581400" cy="3103880"/>
          </a:xfrm>
          <a:prstGeom prst="rect">
            <a:avLst/>
          </a:prstGeom>
        </p:spPr>
      </p:pic>
      <p:pic>
        <p:nvPicPr>
          <p:cNvPr id="13" name="Picture 12" descr="A picture containing text, indoor&#10;&#10;Description automatically generated">
            <a:extLst>
              <a:ext uri="{FF2B5EF4-FFF2-40B4-BE49-F238E27FC236}">
                <a16:creationId xmlns:a16="http://schemas.microsoft.com/office/drawing/2014/main" id="{D82D5DED-9442-478F-ABD7-572F01823B68}"/>
              </a:ext>
            </a:extLst>
          </p:cNvPr>
          <p:cNvPicPr>
            <a:picLocks noChangeAspect="1"/>
          </p:cNvPicPr>
          <p:nvPr/>
        </p:nvPicPr>
        <p:blipFill rotWithShape="1">
          <a:blip r:embed="rId4"/>
          <a:srcRect l="23887" t="38974" r="19246" b="1077"/>
          <a:stretch/>
        </p:blipFill>
        <p:spPr>
          <a:xfrm>
            <a:off x="4800599" y="1178924"/>
            <a:ext cx="3468753" cy="3103879"/>
          </a:xfrm>
          <a:prstGeom prst="rect">
            <a:avLst/>
          </a:prstGeom>
        </p:spPr>
      </p:pic>
      <p:sp>
        <p:nvSpPr>
          <p:cNvPr id="14" name="Arrow: Right 13">
            <a:extLst>
              <a:ext uri="{FF2B5EF4-FFF2-40B4-BE49-F238E27FC236}">
                <a16:creationId xmlns:a16="http://schemas.microsoft.com/office/drawing/2014/main" id="{ECE0076B-0FF3-4C56-96E1-CD907C494251}"/>
              </a:ext>
            </a:extLst>
          </p:cNvPr>
          <p:cNvSpPr/>
          <p:nvPr/>
        </p:nvSpPr>
        <p:spPr bwMode="auto">
          <a:xfrm>
            <a:off x="4876800" y="2038350"/>
            <a:ext cx="1524000" cy="152400"/>
          </a:xfrm>
          <a:prstGeom prst="rightArrow">
            <a:avLst/>
          </a:prstGeom>
          <a:solidFill>
            <a:srgbClr val="32A3FD"/>
          </a:solidFill>
          <a:ln w="9525" cap="flat" cmpd="sng" algn="ctr">
            <a:solidFill>
              <a:srgbClr val="31A2FA"/>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CA" sz="4400" b="0" i="0" u="none" strike="noStrike" kern="1200" cap="none" spc="0" normalizeH="0" baseline="0" noProof="0">
              <a:ln>
                <a:noFill/>
              </a:ln>
              <a:solidFill>
                <a:srgbClr val="000000"/>
              </a:solidFill>
              <a:effectLst/>
              <a:uLnTx/>
              <a:uFillTx/>
              <a:latin typeface="Arial" charset="0"/>
            </a:endParaRPr>
          </a:p>
        </p:txBody>
      </p:sp>
      <p:sp>
        <p:nvSpPr>
          <p:cNvPr id="17" name="Arrow: Right 16">
            <a:extLst>
              <a:ext uri="{FF2B5EF4-FFF2-40B4-BE49-F238E27FC236}">
                <a16:creationId xmlns:a16="http://schemas.microsoft.com/office/drawing/2014/main" id="{225BAC6F-15A6-4A19-B7BF-B4BD18C7DC50}"/>
              </a:ext>
            </a:extLst>
          </p:cNvPr>
          <p:cNvSpPr/>
          <p:nvPr/>
        </p:nvSpPr>
        <p:spPr bwMode="auto">
          <a:xfrm flipH="1">
            <a:off x="3048000" y="2266950"/>
            <a:ext cx="1371600" cy="152400"/>
          </a:xfrm>
          <a:prstGeom prst="rightArrow">
            <a:avLst/>
          </a:prstGeom>
          <a:solidFill>
            <a:srgbClr val="32A3FD"/>
          </a:solidFill>
          <a:ln w="9525" cap="flat" cmpd="sng" algn="ctr">
            <a:solidFill>
              <a:srgbClr val="31A2FA"/>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CA" sz="4400" b="0" i="0" u="none" strike="noStrike" kern="1200" cap="none" spc="0" normalizeH="0" baseline="0" noProof="0">
              <a:ln>
                <a:noFill/>
              </a:ln>
              <a:solidFill>
                <a:srgbClr val="000000"/>
              </a:solidFill>
              <a:effectLst/>
              <a:uLnTx/>
              <a:uFillTx/>
              <a:latin typeface="Arial" charset="0"/>
            </a:endParaRPr>
          </a:p>
        </p:txBody>
      </p:sp>
      <p:pic>
        <p:nvPicPr>
          <p:cNvPr id="8" name="Picture 7">
            <a:extLst>
              <a:ext uri="{FF2B5EF4-FFF2-40B4-BE49-F238E27FC236}">
                <a16:creationId xmlns:a16="http://schemas.microsoft.com/office/drawing/2014/main" id="{0AE8DCBB-B6A5-464E-B581-3FEBCBC7CA1B}"/>
              </a:ext>
            </a:extLst>
          </p:cNvPr>
          <p:cNvPicPr>
            <a:picLocks noChangeAspect="1"/>
          </p:cNvPicPr>
          <p:nvPr/>
        </p:nvPicPr>
        <p:blipFill>
          <a:blip r:embed="rId5"/>
          <a:stretch>
            <a:fillRect/>
          </a:stretch>
        </p:blipFill>
        <p:spPr>
          <a:xfrm>
            <a:off x="7982712" y="4619062"/>
            <a:ext cx="990600" cy="328382"/>
          </a:xfrm>
          <a:prstGeom prst="rect">
            <a:avLst/>
          </a:prstGeom>
        </p:spPr>
      </p:pic>
    </p:spTree>
    <p:extLst>
      <p:ext uri="{BB962C8B-B14F-4D97-AF65-F5344CB8AC3E}">
        <p14:creationId xmlns:p14="http://schemas.microsoft.com/office/powerpoint/2010/main" val="8771714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5122" name="Picture 2" descr="Related ima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81200" y="1028572"/>
            <a:ext cx="5086349" cy="3086355"/>
          </a:xfrm>
          <a:prstGeom prst="rect">
            <a:avLst/>
          </a:prstGeom>
          <a:noFill/>
          <a:extLst>
            <a:ext uri="{909E8E84-426E-40dd-AFC4-6F175D3DCCD1}">
              <a14:hiddenFill xmlns="" xmlns:a14="http://schemas.microsoft.com/office/drawing/2010/main">
                <a:solidFill>
                  <a:srgbClr val="FFFFFF"/>
                </a:solidFill>
              </a14:hiddenFill>
            </a:ext>
          </a:extLst>
        </p:spPr>
      </p:pic>
      <p:sp>
        <p:nvSpPr>
          <p:cNvPr id="5" name="Title 1"/>
          <p:cNvSpPr>
            <a:spLocks noGrp="1"/>
          </p:cNvSpPr>
          <p:nvPr>
            <p:ph type="title"/>
          </p:nvPr>
        </p:nvSpPr>
        <p:spPr>
          <a:xfrm>
            <a:off x="1485900" y="205200"/>
            <a:ext cx="6172200" cy="857250"/>
          </a:xfrm>
        </p:spPr>
        <p:txBody>
          <a:bodyPr/>
          <a:lstStyle/>
          <a:p>
            <a:r>
              <a:rPr lang="en-US" dirty="0"/>
              <a:t>Thermal Expansion of Water</a:t>
            </a:r>
          </a:p>
        </p:txBody>
      </p:sp>
      <p:pic>
        <p:nvPicPr>
          <p:cNvPr id="4" name="Picture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001000" y="4629150"/>
            <a:ext cx="938619" cy="311150"/>
          </a:xfrm>
          <a:prstGeom prst="rect">
            <a:avLst/>
          </a:prstGeom>
        </p:spPr>
      </p:pic>
    </p:spTree>
    <p:extLst>
      <p:ext uri="{BB962C8B-B14F-4D97-AF65-F5344CB8AC3E}">
        <p14:creationId xmlns:p14="http://schemas.microsoft.com/office/powerpoint/2010/main" val="32282315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506931B9-4B96-4698-9CEB-BC8C8CAEF953}"/>
              </a:ext>
            </a:extLst>
          </p:cNvPr>
          <p:cNvSpPr txBox="1">
            <a:spLocks/>
          </p:cNvSpPr>
          <p:nvPr/>
        </p:nvSpPr>
        <p:spPr bwMode="auto">
          <a:xfrm>
            <a:off x="0" y="276404"/>
            <a:ext cx="9144000" cy="709524"/>
          </a:xfrm>
          <a:prstGeom prst="rect">
            <a:avLst/>
          </a:prstGeom>
          <a:solidFill>
            <a:srgbClr val="F68B1F">
              <a:alpha val="70000"/>
            </a:srgbClr>
          </a:solid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normAutofit/>
          </a:bodyPr>
          <a:lstStyle>
            <a:lvl1pPr algn="ctr" rtl="0" eaLnBrk="0" fontAlgn="base" hangingPunct="0">
              <a:spcBef>
                <a:spcPct val="0"/>
              </a:spcBef>
              <a:spcAft>
                <a:spcPct val="0"/>
              </a:spcAft>
              <a:defRPr sz="3000" b="0">
                <a:solidFill>
                  <a:schemeClr val="bg1"/>
                </a:solidFill>
                <a:latin typeface="Century Gothic"/>
                <a:ea typeface="+mj-ea"/>
                <a:cs typeface="Century Gothic"/>
              </a:defRPr>
            </a:lvl1pPr>
            <a:lvl2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2pPr>
            <a:lvl3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3pPr>
            <a:lvl4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4pPr>
            <a:lvl5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5pPr>
            <a:lvl6pPr marL="457200" algn="r" rtl="0" fontAlgn="base">
              <a:spcBef>
                <a:spcPct val="0"/>
              </a:spcBef>
              <a:spcAft>
                <a:spcPct val="0"/>
              </a:spcAft>
              <a:defRPr sz="4400" b="1">
                <a:solidFill>
                  <a:srgbClr val="DE2723"/>
                </a:solidFill>
                <a:latin typeface="Arial" charset="0"/>
                <a:ea typeface="MS Pゴシック" pitchFamily="-92" charset="-128"/>
              </a:defRPr>
            </a:lvl6pPr>
            <a:lvl7pPr marL="914400" algn="r" rtl="0" fontAlgn="base">
              <a:spcBef>
                <a:spcPct val="0"/>
              </a:spcBef>
              <a:spcAft>
                <a:spcPct val="0"/>
              </a:spcAft>
              <a:defRPr sz="4400" b="1">
                <a:solidFill>
                  <a:srgbClr val="DE2723"/>
                </a:solidFill>
                <a:latin typeface="Arial" charset="0"/>
                <a:ea typeface="MS Pゴシック" pitchFamily="-92" charset="-128"/>
              </a:defRPr>
            </a:lvl7pPr>
            <a:lvl8pPr marL="1371600" algn="r" rtl="0" fontAlgn="base">
              <a:spcBef>
                <a:spcPct val="0"/>
              </a:spcBef>
              <a:spcAft>
                <a:spcPct val="0"/>
              </a:spcAft>
              <a:defRPr sz="4400" b="1">
                <a:solidFill>
                  <a:srgbClr val="DE2723"/>
                </a:solidFill>
                <a:latin typeface="Arial" charset="0"/>
                <a:ea typeface="MS Pゴシック" pitchFamily="-92" charset="-128"/>
              </a:defRPr>
            </a:lvl8pPr>
            <a:lvl9pPr marL="1828800" algn="r" rtl="0" fontAlgn="base">
              <a:spcBef>
                <a:spcPct val="0"/>
              </a:spcBef>
              <a:spcAft>
                <a:spcPct val="0"/>
              </a:spcAft>
              <a:defRPr sz="4400" b="1">
                <a:solidFill>
                  <a:srgbClr val="DE2723"/>
                </a:solidFill>
                <a:latin typeface="Arial" charset="0"/>
                <a:ea typeface="MS Pゴシック" pitchFamily="-92" charset="-128"/>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CA" sz="3600" i="0" u="none" strike="noStrike" kern="0" cap="none" spc="0" normalizeH="0" baseline="0" noProof="0" dirty="0">
                <a:ln>
                  <a:noFill/>
                </a:ln>
                <a:solidFill>
                  <a:srgbClr val="000000"/>
                </a:solidFill>
                <a:effectLst/>
                <a:uLnTx/>
                <a:uFillTx/>
                <a:latin typeface="Century Gothic" panose="020B0502020202020204" pitchFamily="34" charset="0"/>
              </a:rPr>
              <a:t>     Climate Change</a:t>
            </a:r>
          </a:p>
        </p:txBody>
      </p:sp>
      <p:sp>
        <p:nvSpPr>
          <p:cNvPr id="5" name="TextBox 4">
            <a:extLst>
              <a:ext uri="{FF2B5EF4-FFF2-40B4-BE49-F238E27FC236}">
                <a16:creationId xmlns:a16="http://schemas.microsoft.com/office/drawing/2014/main" id="{FE550470-8576-4870-A135-AC2CEA2B1C32}"/>
              </a:ext>
            </a:extLst>
          </p:cNvPr>
          <p:cNvSpPr txBox="1"/>
          <p:nvPr/>
        </p:nvSpPr>
        <p:spPr>
          <a:xfrm>
            <a:off x="762000" y="1097879"/>
            <a:ext cx="2590800"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200" b="0" i="1" u="none" strike="noStrike" kern="1200" cap="none" spc="0" normalizeH="0" baseline="0" noProof="0" dirty="0">
                <a:ln>
                  <a:noFill/>
                </a:ln>
                <a:solidFill>
                  <a:srgbClr val="000000"/>
                </a:solidFill>
                <a:effectLst/>
                <a:uLnTx/>
                <a:uFillTx/>
                <a:latin typeface="Century Gothic" panose="020B0502020202020204" pitchFamily="34" charset="0"/>
              </a:rPr>
              <a:t>It’s real…</a:t>
            </a:r>
          </a:p>
        </p:txBody>
      </p:sp>
      <p:sp>
        <p:nvSpPr>
          <p:cNvPr id="6" name="TextBox 5">
            <a:extLst>
              <a:ext uri="{FF2B5EF4-FFF2-40B4-BE49-F238E27FC236}">
                <a16:creationId xmlns:a16="http://schemas.microsoft.com/office/drawing/2014/main" id="{FCDB7F30-D02E-4E32-BE0C-FFC4E6DA7BED}"/>
              </a:ext>
            </a:extLst>
          </p:cNvPr>
          <p:cNvSpPr txBox="1"/>
          <p:nvPr/>
        </p:nvSpPr>
        <p:spPr>
          <a:xfrm>
            <a:off x="3283226" y="1682654"/>
            <a:ext cx="2590800"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200" b="0" i="1" u="none" strike="noStrike" kern="1200" cap="none" spc="0" normalizeH="0" baseline="0" noProof="0" dirty="0">
                <a:ln>
                  <a:noFill/>
                </a:ln>
                <a:solidFill>
                  <a:srgbClr val="000000"/>
                </a:solidFill>
                <a:effectLst/>
                <a:uLnTx/>
                <a:uFillTx/>
                <a:latin typeface="Century Gothic" panose="020B0502020202020204" pitchFamily="34" charset="0"/>
              </a:rPr>
              <a:t>It’s us…</a:t>
            </a:r>
          </a:p>
        </p:txBody>
      </p:sp>
      <p:sp>
        <p:nvSpPr>
          <p:cNvPr id="7" name="TextBox 6">
            <a:extLst>
              <a:ext uri="{FF2B5EF4-FFF2-40B4-BE49-F238E27FC236}">
                <a16:creationId xmlns:a16="http://schemas.microsoft.com/office/drawing/2014/main" id="{9E9CC341-5392-47E9-B2AD-9342D7084913}"/>
              </a:ext>
            </a:extLst>
          </p:cNvPr>
          <p:cNvSpPr txBox="1"/>
          <p:nvPr/>
        </p:nvSpPr>
        <p:spPr>
          <a:xfrm>
            <a:off x="5334000" y="2267429"/>
            <a:ext cx="2895600"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200" b="0" i="1" u="none" strike="noStrike" kern="1200" cap="none" spc="0" normalizeH="0" baseline="0" noProof="0" dirty="0">
                <a:ln>
                  <a:noFill/>
                </a:ln>
                <a:solidFill>
                  <a:srgbClr val="000000"/>
                </a:solidFill>
                <a:effectLst/>
                <a:uLnTx/>
                <a:uFillTx/>
                <a:latin typeface="Century Gothic" panose="020B0502020202020204" pitchFamily="34" charset="0"/>
              </a:rPr>
              <a:t>It’s serious…</a:t>
            </a:r>
          </a:p>
        </p:txBody>
      </p:sp>
      <p:sp>
        <p:nvSpPr>
          <p:cNvPr id="8" name="TextBox 7">
            <a:extLst>
              <a:ext uri="{FF2B5EF4-FFF2-40B4-BE49-F238E27FC236}">
                <a16:creationId xmlns:a16="http://schemas.microsoft.com/office/drawing/2014/main" id="{A3D8FEF3-CF51-4421-9900-668046ADCA65}"/>
              </a:ext>
            </a:extLst>
          </p:cNvPr>
          <p:cNvSpPr txBox="1"/>
          <p:nvPr/>
        </p:nvSpPr>
        <p:spPr>
          <a:xfrm>
            <a:off x="762000" y="3021480"/>
            <a:ext cx="7162800" cy="1077218"/>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200" b="0" i="1" u="none" strike="noStrike" kern="1200" cap="none" spc="0" normalizeH="0" baseline="0" noProof="0" dirty="0">
                <a:ln>
                  <a:noFill/>
                </a:ln>
                <a:solidFill>
                  <a:srgbClr val="000000"/>
                </a:solidFill>
                <a:effectLst/>
                <a:uLnTx/>
                <a:uFillTx/>
                <a:latin typeface="Century Gothic" panose="020B0502020202020204" pitchFamily="34" charset="0"/>
              </a:rPr>
              <a:t>And the window of time to prevent dangerous impacts is closing fast.  </a:t>
            </a:r>
          </a:p>
        </p:txBody>
      </p:sp>
      <p:sp>
        <p:nvSpPr>
          <p:cNvPr id="3" name="Rectangle 2">
            <a:extLst>
              <a:ext uri="{FF2B5EF4-FFF2-40B4-BE49-F238E27FC236}">
                <a16:creationId xmlns:a16="http://schemas.microsoft.com/office/drawing/2014/main" id="{CA16CD00-5402-4C44-9722-202D81DC6931}"/>
              </a:ext>
            </a:extLst>
          </p:cNvPr>
          <p:cNvSpPr/>
          <p:nvPr/>
        </p:nvSpPr>
        <p:spPr>
          <a:xfrm>
            <a:off x="4009739" y="4191030"/>
            <a:ext cx="5544121" cy="400110"/>
          </a:xfrm>
          <a:prstGeom prst="rect">
            <a:avLst/>
          </a:prstGeom>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000" b="0" i="1" u="none" strike="noStrike" kern="1200" cap="none" spc="0" normalizeH="0" baseline="0" noProof="0" dirty="0">
                <a:ln>
                  <a:noFill/>
                </a:ln>
                <a:solidFill>
                  <a:srgbClr val="000000"/>
                </a:solidFill>
                <a:effectLst/>
                <a:uLnTx/>
                <a:uFillTx/>
                <a:latin typeface="Century Gothic" panose="020B0502020202020204" pitchFamily="34" charset="0"/>
              </a:rPr>
              <a:t>Katharine </a:t>
            </a:r>
            <a:r>
              <a:rPr kumimoji="0" lang="en-US" sz="2000" b="0" i="1" u="none" strike="noStrike" kern="1200" cap="none" spc="0" normalizeH="0" baseline="0" noProof="0" dirty="0" err="1">
                <a:ln>
                  <a:noFill/>
                </a:ln>
                <a:solidFill>
                  <a:srgbClr val="000000"/>
                </a:solidFill>
                <a:effectLst/>
                <a:uLnTx/>
                <a:uFillTx/>
                <a:latin typeface="Century Gothic" panose="020B0502020202020204" pitchFamily="34" charset="0"/>
              </a:rPr>
              <a:t>Hayhoe</a:t>
            </a:r>
            <a:r>
              <a:rPr kumimoji="0" lang="en-US" sz="2000" b="0" i="1" u="none" strike="noStrike" kern="1200" cap="none" spc="0" normalizeH="0" baseline="0" noProof="0" dirty="0">
                <a:ln>
                  <a:noFill/>
                </a:ln>
                <a:solidFill>
                  <a:srgbClr val="000000"/>
                </a:solidFill>
                <a:effectLst/>
                <a:uLnTx/>
                <a:uFillTx/>
                <a:latin typeface="Century Gothic" panose="020B0502020202020204" pitchFamily="34" charset="0"/>
              </a:rPr>
              <a:t>, Texas Tech</a:t>
            </a:r>
            <a:endParaRPr kumimoji="0" lang="en-US" sz="2000" b="0" i="0" u="none" strike="noStrike" kern="1200" cap="none" spc="0" normalizeH="0" baseline="0" noProof="0" dirty="0">
              <a:ln>
                <a:noFill/>
              </a:ln>
              <a:solidFill>
                <a:srgbClr val="000000"/>
              </a:solidFill>
              <a:effectLst/>
              <a:uLnTx/>
              <a:uFillTx/>
              <a:latin typeface="Arial" charset="0"/>
            </a:endParaRPr>
          </a:p>
        </p:txBody>
      </p:sp>
      <p:pic>
        <p:nvPicPr>
          <p:cNvPr id="4" name="Picture 3">
            <a:extLst>
              <a:ext uri="{FF2B5EF4-FFF2-40B4-BE49-F238E27FC236}">
                <a16:creationId xmlns:a16="http://schemas.microsoft.com/office/drawing/2014/main" id="{5AA09899-5816-44E2-A4B8-30982D84DDF8}"/>
              </a:ext>
            </a:extLst>
          </p:cNvPr>
          <p:cNvPicPr>
            <a:picLocks noChangeAspect="1"/>
          </p:cNvPicPr>
          <p:nvPr/>
        </p:nvPicPr>
        <p:blipFill>
          <a:blip r:embed="rId3"/>
          <a:stretch>
            <a:fillRect/>
          </a:stretch>
        </p:blipFill>
        <p:spPr>
          <a:xfrm>
            <a:off x="7086600" y="183912"/>
            <a:ext cx="1906077" cy="190607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9" name="Picture 8">
            <a:extLst>
              <a:ext uri="{FF2B5EF4-FFF2-40B4-BE49-F238E27FC236}">
                <a16:creationId xmlns:a16="http://schemas.microsoft.com/office/drawing/2014/main" id="{CD29AE47-5A13-306E-4483-2F123E90359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54494" y="4607248"/>
            <a:ext cx="990600" cy="328381"/>
          </a:xfrm>
          <a:prstGeom prst="rect">
            <a:avLst/>
          </a:prstGeom>
        </p:spPr>
      </p:pic>
    </p:spTree>
    <p:extLst>
      <p:ext uri="{BB962C8B-B14F-4D97-AF65-F5344CB8AC3E}">
        <p14:creationId xmlns:p14="http://schemas.microsoft.com/office/powerpoint/2010/main" val="859178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3074" name="Picture 2" descr="Related image">
            <a:extLst>
              <a:ext uri="{FF2B5EF4-FFF2-40B4-BE49-F238E27FC236}">
                <a16:creationId xmlns:a16="http://schemas.microsoft.com/office/drawing/2014/main" id="{07E9F52C-FF5D-4D3E-9443-6FA0AA8962C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 t="24706" r="-335"/>
          <a:stretch/>
        </p:blipFill>
        <p:spPr bwMode="auto">
          <a:xfrm>
            <a:off x="990600" y="1200150"/>
            <a:ext cx="6920095" cy="3500545"/>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a:extLst>
              <a:ext uri="{FF2B5EF4-FFF2-40B4-BE49-F238E27FC236}">
                <a16:creationId xmlns:a16="http://schemas.microsoft.com/office/drawing/2014/main" id="{1AFDCA6B-FB24-4BBF-8641-0411CCB43A51}"/>
              </a:ext>
            </a:extLst>
          </p:cNvPr>
          <p:cNvSpPr>
            <a:spLocks noGrp="1"/>
          </p:cNvSpPr>
          <p:nvPr>
            <p:ph type="title"/>
          </p:nvPr>
        </p:nvSpPr>
        <p:spPr>
          <a:xfrm>
            <a:off x="457200" y="205200"/>
            <a:ext cx="8229600" cy="857250"/>
          </a:xfrm>
        </p:spPr>
        <p:txBody>
          <a:bodyPr/>
          <a:lstStyle/>
          <a:p>
            <a:r>
              <a:rPr lang="en-CA" dirty="0"/>
              <a:t>Apply:</a:t>
            </a:r>
            <a:br>
              <a:rPr lang="en-CA" dirty="0"/>
            </a:br>
            <a:r>
              <a:rPr lang="en-CA" dirty="0"/>
              <a:t>Measuring the Ocean’s Volume</a:t>
            </a:r>
          </a:p>
        </p:txBody>
      </p:sp>
    </p:spTree>
    <p:extLst>
      <p:ext uri="{BB962C8B-B14F-4D97-AF65-F5344CB8AC3E}">
        <p14:creationId xmlns:p14="http://schemas.microsoft.com/office/powerpoint/2010/main" val="18722946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1AFDCA6B-FB24-4BBF-8641-0411CCB43A51}"/>
              </a:ext>
            </a:extLst>
          </p:cNvPr>
          <p:cNvSpPr>
            <a:spLocks noGrp="1"/>
          </p:cNvSpPr>
          <p:nvPr>
            <p:ph type="title"/>
          </p:nvPr>
        </p:nvSpPr>
        <p:spPr>
          <a:xfrm>
            <a:off x="457200" y="205200"/>
            <a:ext cx="8229600" cy="857250"/>
          </a:xfrm>
        </p:spPr>
        <p:txBody>
          <a:bodyPr/>
          <a:lstStyle/>
          <a:p>
            <a:r>
              <a:rPr lang="en-CA" dirty="0"/>
              <a:t>ARGO: Measuring the Ocean’s Volume</a:t>
            </a:r>
          </a:p>
        </p:txBody>
      </p:sp>
      <p:pic>
        <p:nvPicPr>
          <p:cNvPr id="2050" name="Picture 2" descr="Image result for argo ocean array">
            <a:extLst>
              <a:ext uri="{FF2B5EF4-FFF2-40B4-BE49-F238E27FC236}">
                <a16:creationId xmlns:a16="http://schemas.microsoft.com/office/drawing/2014/main" id="{A3C6F66C-C923-4CBE-8455-3333DD45C3A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92450" y="1123950"/>
            <a:ext cx="5159100" cy="38693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32794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1AFDCA6B-FB24-4BBF-8641-0411CCB43A51}"/>
              </a:ext>
            </a:extLst>
          </p:cNvPr>
          <p:cNvSpPr>
            <a:spLocks noGrp="1"/>
          </p:cNvSpPr>
          <p:nvPr>
            <p:ph type="title"/>
          </p:nvPr>
        </p:nvSpPr>
        <p:spPr>
          <a:xfrm>
            <a:off x="457200" y="205200"/>
            <a:ext cx="8229600" cy="857250"/>
          </a:xfrm>
        </p:spPr>
        <p:txBody>
          <a:bodyPr/>
          <a:lstStyle/>
          <a:p>
            <a:r>
              <a:rPr lang="en-CA" dirty="0"/>
              <a:t>ARGO: Measuring the Ocean’s Volume</a:t>
            </a:r>
          </a:p>
        </p:txBody>
      </p:sp>
      <p:pic>
        <p:nvPicPr>
          <p:cNvPr id="2052" name="Picture 4" descr="Image result for argo ocean array">
            <a:extLst>
              <a:ext uri="{FF2B5EF4-FFF2-40B4-BE49-F238E27FC236}">
                <a16:creationId xmlns:a16="http://schemas.microsoft.com/office/drawing/2014/main" id="{716FDF9C-D98B-405D-BF51-918E15C571B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1123950"/>
            <a:ext cx="7224074" cy="3352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314723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001000" y="4629150"/>
            <a:ext cx="938619" cy="311150"/>
          </a:xfrm>
          <a:prstGeom prst="rect">
            <a:avLst/>
          </a:prstGeom>
        </p:spPr>
      </p:pic>
      <p:sp>
        <p:nvSpPr>
          <p:cNvPr id="5" name="Title 1">
            <a:extLst>
              <a:ext uri="{FF2B5EF4-FFF2-40B4-BE49-F238E27FC236}">
                <a16:creationId xmlns:a16="http://schemas.microsoft.com/office/drawing/2014/main" id="{F0ABDC84-BBF4-4628-96C5-883D98110A06}"/>
              </a:ext>
            </a:extLst>
          </p:cNvPr>
          <p:cNvSpPr>
            <a:spLocks noGrp="1"/>
          </p:cNvSpPr>
          <p:nvPr>
            <p:ph type="title"/>
          </p:nvPr>
        </p:nvSpPr>
        <p:spPr>
          <a:xfrm>
            <a:off x="457200" y="205200"/>
            <a:ext cx="8229600" cy="857250"/>
          </a:xfrm>
        </p:spPr>
        <p:txBody>
          <a:bodyPr/>
          <a:lstStyle/>
          <a:p>
            <a:r>
              <a:rPr lang="en-US" dirty="0"/>
              <a:t>Observe and Explain</a:t>
            </a:r>
          </a:p>
        </p:txBody>
      </p:sp>
      <p:pic>
        <p:nvPicPr>
          <p:cNvPr id="6" name="Picture 5">
            <a:extLst>
              <a:ext uri="{FF2B5EF4-FFF2-40B4-BE49-F238E27FC236}">
                <a16:creationId xmlns:a16="http://schemas.microsoft.com/office/drawing/2014/main" id="{F3E7CCB3-FB6E-31F0-9A6E-32FA8AE546FE}"/>
              </a:ext>
            </a:extLst>
          </p:cNvPr>
          <p:cNvPicPr>
            <a:picLocks noChangeAspect="1"/>
          </p:cNvPicPr>
          <p:nvPr/>
        </p:nvPicPr>
        <p:blipFill>
          <a:blip r:embed="rId3"/>
          <a:stretch>
            <a:fillRect/>
          </a:stretch>
        </p:blipFill>
        <p:spPr>
          <a:xfrm>
            <a:off x="2133600" y="1733550"/>
            <a:ext cx="4695825" cy="2019300"/>
          </a:xfrm>
          <a:prstGeom prst="rect">
            <a:avLst/>
          </a:prstGeom>
        </p:spPr>
      </p:pic>
    </p:spTree>
    <p:extLst>
      <p:ext uri="{BB962C8B-B14F-4D97-AF65-F5344CB8AC3E}">
        <p14:creationId xmlns:p14="http://schemas.microsoft.com/office/powerpoint/2010/main" val="20991431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dirty="0" err="1">
                <a:latin typeface="Century Gothic" panose="020B0502020202020204" pitchFamily="34" charset="0"/>
                <a:cs typeface="Arial" panose="020B0604020202020204" pitchFamily="34" charset="0"/>
              </a:rPr>
              <a:t>How</a:t>
            </a:r>
            <a:r>
              <a:rPr lang="es-ES" dirty="0">
                <a:latin typeface="Century Gothic" panose="020B0502020202020204" pitchFamily="34" charset="0"/>
                <a:cs typeface="Arial" panose="020B0604020202020204" pitchFamily="34" charset="0"/>
              </a:rPr>
              <a:t> </a:t>
            </a:r>
            <a:r>
              <a:rPr lang="es-ES" dirty="0" err="1">
                <a:latin typeface="Century Gothic" panose="020B0502020202020204" pitchFamily="34" charset="0"/>
                <a:cs typeface="Arial" panose="020B0604020202020204" pitchFamily="34" charset="0"/>
              </a:rPr>
              <a:t>does</a:t>
            </a:r>
            <a:r>
              <a:rPr lang="es-ES" dirty="0">
                <a:latin typeface="Century Gothic" panose="020B0502020202020204" pitchFamily="34" charset="0"/>
                <a:cs typeface="Arial" panose="020B0604020202020204" pitchFamily="34" charset="0"/>
              </a:rPr>
              <a:t> </a:t>
            </a:r>
            <a:r>
              <a:rPr lang="es-ES" dirty="0" err="1">
                <a:latin typeface="Century Gothic" panose="020B0502020202020204" pitchFamily="34" charset="0"/>
                <a:cs typeface="Arial" panose="020B0604020202020204" pitchFamily="34" charset="0"/>
              </a:rPr>
              <a:t>this</a:t>
            </a:r>
            <a:r>
              <a:rPr lang="es-ES" dirty="0">
                <a:latin typeface="Century Gothic" panose="020B0502020202020204" pitchFamily="34" charset="0"/>
                <a:cs typeface="Arial" panose="020B0604020202020204" pitchFamily="34" charset="0"/>
              </a:rPr>
              <a:t> relate </a:t>
            </a:r>
            <a:r>
              <a:rPr lang="es-ES" dirty="0" err="1">
                <a:latin typeface="Century Gothic" panose="020B0502020202020204" pitchFamily="34" charset="0"/>
                <a:cs typeface="Arial" panose="020B0604020202020204" pitchFamily="34" charset="0"/>
              </a:rPr>
              <a:t>to</a:t>
            </a:r>
            <a:r>
              <a:rPr lang="es-ES" dirty="0">
                <a:latin typeface="Century Gothic" panose="020B0502020202020204" pitchFamily="34" charset="0"/>
                <a:cs typeface="Arial" panose="020B0604020202020204" pitchFamily="34" charset="0"/>
              </a:rPr>
              <a:t> </a:t>
            </a:r>
            <a:r>
              <a:rPr lang="es-ES" dirty="0" err="1">
                <a:latin typeface="Century Gothic" panose="020B0502020202020204" pitchFamily="34" charset="0"/>
                <a:cs typeface="Arial" panose="020B0604020202020204" pitchFamily="34" charset="0"/>
              </a:rPr>
              <a:t>the</a:t>
            </a:r>
            <a:r>
              <a:rPr lang="es-ES" dirty="0">
                <a:latin typeface="Century Gothic" panose="020B0502020202020204" pitchFamily="34" charset="0"/>
                <a:cs typeface="Arial" panose="020B0604020202020204" pitchFamily="34" charset="0"/>
              </a:rPr>
              <a:t> </a:t>
            </a:r>
            <a:r>
              <a:rPr lang="es-ES" dirty="0" err="1">
                <a:latin typeface="Century Gothic" panose="020B0502020202020204" pitchFamily="34" charset="0"/>
                <a:cs typeface="Arial" panose="020B0604020202020204" pitchFamily="34" charset="0"/>
              </a:rPr>
              <a:t>Earth</a:t>
            </a:r>
            <a:r>
              <a:rPr lang="es-ES" dirty="0">
                <a:latin typeface="Century Gothic" panose="020B0502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p:txBody>
      </p:sp>
      <p:pic>
        <p:nvPicPr>
          <p:cNvPr id="5" name="Picture 4" descr="A picture containing text, indoor&#10;&#10;Description automatically generated">
            <a:extLst>
              <a:ext uri="{FF2B5EF4-FFF2-40B4-BE49-F238E27FC236}">
                <a16:creationId xmlns:a16="http://schemas.microsoft.com/office/drawing/2014/main" id="{6E19CA72-2CD8-4B40-8AF1-50FB0133CE3F}"/>
              </a:ext>
            </a:extLst>
          </p:cNvPr>
          <p:cNvPicPr>
            <a:picLocks noChangeAspect="1"/>
          </p:cNvPicPr>
          <p:nvPr/>
        </p:nvPicPr>
        <p:blipFill rotWithShape="1">
          <a:blip r:embed="rId3"/>
          <a:srcRect l="7965" t="26166" r="60491" b="23076"/>
          <a:stretch/>
        </p:blipFill>
        <p:spPr>
          <a:xfrm>
            <a:off x="1524000" y="1138898"/>
            <a:ext cx="2892551" cy="2900756"/>
          </a:xfrm>
          <a:prstGeom prst="rect">
            <a:avLst/>
          </a:prstGeom>
        </p:spPr>
      </p:pic>
      <p:pic>
        <p:nvPicPr>
          <p:cNvPr id="7" name="Picture 6" descr="A picture containing text, indoor, drink, open&#10;&#10;Description automatically generated">
            <a:extLst>
              <a:ext uri="{FF2B5EF4-FFF2-40B4-BE49-F238E27FC236}">
                <a16:creationId xmlns:a16="http://schemas.microsoft.com/office/drawing/2014/main" id="{A3C91F7C-9B1D-4D7D-87DE-FE4E11CFB617}"/>
              </a:ext>
            </a:extLst>
          </p:cNvPr>
          <p:cNvPicPr>
            <a:picLocks noChangeAspect="1"/>
          </p:cNvPicPr>
          <p:nvPr/>
        </p:nvPicPr>
        <p:blipFill rotWithShape="1">
          <a:blip r:embed="rId4"/>
          <a:srcRect l="9750" t="30482" r="59904" b="8091"/>
          <a:stretch/>
        </p:blipFill>
        <p:spPr>
          <a:xfrm>
            <a:off x="5105400" y="1121372"/>
            <a:ext cx="2651716" cy="2900756"/>
          </a:xfrm>
          <a:prstGeom prst="rect">
            <a:avLst/>
          </a:prstGeom>
        </p:spPr>
      </p:pic>
      <p:sp>
        <p:nvSpPr>
          <p:cNvPr id="8" name="Arrow: Right 7">
            <a:extLst>
              <a:ext uri="{FF2B5EF4-FFF2-40B4-BE49-F238E27FC236}">
                <a16:creationId xmlns:a16="http://schemas.microsoft.com/office/drawing/2014/main" id="{D1182881-FD83-4186-80E4-422582DB1180}"/>
              </a:ext>
            </a:extLst>
          </p:cNvPr>
          <p:cNvSpPr/>
          <p:nvPr/>
        </p:nvSpPr>
        <p:spPr bwMode="auto">
          <a:xfrm>
            <a:off x="1295400" y="2812542"/>
            <a:ext cx="1066800" cy="152400"/>
          </a:xfrm>
          <a:prstGeom prst="rightArrow">
            <a:avLst/>
          </a:prstGeom>
          <a:solidFill>
            <a:schemeClr val="tx2"/>
          </a:solid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CA" sz="4400" b="0" i="0" u="none" strike="noStrike" kern="1200" cap="none" spc="0" normalizeH="0" baseline="0" noProof="0">
              <a:ln>
                <a:noFill/>
              </a:ln>
              <a:solidFill>
                <a:srgbClr val="000000"/>
              </a:solidFill>
              <a:effectLst/>
              <a:uLnTx/>
              <a:uFillTx/>
              <a:latin typeface="Arial" charset="0"/>
            </a:endParaRPr>
          </a:p>
        </p:txBody>
      </p:sp>
      <p:sp>
        <p:nvSpPr>
          <p:cNvPr id="11" name="Arrow: Right 10">
            <a:extLst>
              <a:ext uri="{FF2B5EF4-FFF2-40B4-BE49-F238E27FC236}">
                <a16:creationId xmlns:a16="http://schemas.microsoft.com/office/drawing/2014/main" id="{2CDA918F-5ABE-4F1E-ACC8-B7328D83FC73}"/>
              </a:ext>
            </a:extLst>
          </p:cNvPr>
          <p:cNvSpPr/>
          <p:nvPr/>
        </p:nvSpPr>
        <p:spPr bwMode="auto">
          <a:xfrm>
            <a:off x="4742692" y="2343150"/>
            <a:ext cx="1066800" cy="152400"/>
          </a:xfrm>
          <a:prstGeom prst="rightArrow">
            <a:avLst/>
          </a:prstGeom>
          <a:solidFill>
            <a:schemeClr val="tx2"/>
          </a:solid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CA" sz="4400" b="0" i="0" u="none" strike="noStrike" kern="1200" cap="none" spc="0" normalizeH="0" baseline="0" noProof="0">
              <a:ln>
                <a:noFill/>
              </a:ln>
              <a:solidFill>
                <a:srgbClr val="000000"/>
              </a:solidFill>
              <a:effectLst/>
              <a:uLnTx/>
              <a:uFillTx/>
              <a:latin typeface="Arial" charset="0"/>
            </a:endParaRPr>
          </a:p>
        </p:txBody>
      </p:sp>
    </p:spTree>
    <p:extLst>
      <p:ext uri="{BB962C8B-B14F-4D97-AF65-F5344CB8AC3E}">
        <p14:creationId xmlns:p14="http://schemas.microsoft.com/office/powerpoint/2010/main" val="3118643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001000" y="4629150"/>
            <a:ext cx="938619" cy="311150"/>
          </a:xfrm>
          <a:prstGeom prst="rect">
            <a:avLst/>
          </a:prstGeom>
        </p:spPr>
      </p:pic>
      <p:pic>
        <p:nvPicPr>
          <p:cNvPr id="9" name="Picture 2" descr="Image result for land ice sea ice">
            <a:extLst>
              <a:ext uri="{FF2B5EF4-FFF2-40B4-BE49-F238E27FC236}">
                <a16:creationId xmlns:a16="http://schemas.microsoft.com/office/drawing/2014/main" id="{2F645986-4DD7-4E35-9773-843A670138D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 y="1428750"/>
            <a:ext cx="9481077" cy="3063118"/>
          </a:xfrm>
          <a:prstGeom prst="rect">
            <a:avLst/>
          </a:prstGeom>
          <a:noFill/>
          <a:extLst>
            <a:ext uri="{909E8E84-426E-40dd-AFC4-6F175D3DCCD1}">
              <a14:hiddenFill xmlns:a14="http://schemas.microsoft.com/office/drawing/2010/main" xmlns="">
                <a:solidFill>
                  <a:srgbClr val="FFFFFF"/>
                </a:solidFill>
              </a14:hiddenFill>
            </a:ext>
          </a:extLst>
        </p:spPr>
      </p:pic>
      <p:sp>
        <p:nvSpPr>
          <p:cNvPr id="5" name="TextBox 4">
            <a:extLst>
              <a:ext uri="{FF2B5EF4-FFF2-40B4-BE49-F238E27FC236}">
                <a16:creationId xmlns:a16="http://schemas.microsoft.com/office/drawing/2014/main" id="{855F4BBC-2B01-4DAE-A4FC-BA41D21EFB10}"/>
              </a:ext>
            </a:extLst>
          </p:cNvPr>
          <p:cNvSpPr txBox="1"/>
          <p:nvPr/>
        </p:nvSpPr>
        <p:spPr>
          <a:xfrm>
            <a:off x="381000" y="308850"/>
            <a:ext cx="8305800" cy="1015663"/>
          </a:xfrm>
          <a:prstGeom prst="rect">
            <a:avLst/>
          </a:prstGeom>
          <a:noFill/>
        </p:spPr>
        <p:txBody>
          <a:bodyPr wrap="square" rtlCol="0">
            <a:spAutoFit/>
          </a:bodyPr>
          <a:lstStyle/>
          <a:p>
            <a:pPr algn="ctr"/>
            <a:r>
              <a:rPr lang="en-US" sz="3000" dirty="0">
                <a:latin typeface="Century Gothic" panose="020B0502020202020204" pitchFamily="34" charset="0"/>
              </a:rPr>
              <a:t>Apply:</a:t>
            </a:r>
          </a:p>
          <a:p>
            <a:pPr algn="ctr"/>
            <a:r>
              <a:rPr lang="en-US" sz="3000" dirty="0">
                <a:latin typeface="Century Gothic" panose="020B0502020202020204" pitchFamily="34" charset="0"/>
              </a:rPr>
              <a:t>Land Ice vs Sea Ice</a:t>
            </a:r>
          </a:p>
        </p:txBody>
      </p:sp>
    </p:spTree>
    <p:extLst>
      <p:ext uri="{BB962C8B-B14F-4D97-AF65-F5344CB8AC3E}">
        <p14:creationId xmlns:p14="http://schemas.microsoft.com/office/powerpoint/2010/main" val="10574609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7170" name="Picture 2" descr="Image result for ice berg melt">
            <a:extLst>
              <a:ext uri="{FF2B5EF4-FFF2-40B4-BE49-F238E27FC236}">
                <a16:creationId xmlns:a16="http://schemas.microsoft.com/office/drawing/2014/main" id="{CE439A32-FEDC-4679-AE62-F2C066013193}"/>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54000" y="206470"/>
            <a:ext cx="4069133" cy="244148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5B8A4C65-743F-4902-BF23-B1753ABF549E}"/>
              </a:ext>
            </a:extLst>
          </p:cNvPr>
          <p:cNvSpPr txBox="1"/>
          <p:nvPr/>
        </p:nvSpPr>
        <p:spPr>
          <a:xfrm>
            <a:off x="304801" y="2725641"/>
            <a:ext cx="3809999" cy="1200329"/>
          </a:xfrm>
          <a:prstGeom prst="rect">
            <a:avLst/>
          </a:prstGeom>
          <a:noFill/>
        </p:spPr>
        <p:txBody>
          <a:bodyPr wrap="square" rtlCol="0">
            <a:spAutoFit/>
          </a:bodyPr>
          <a:lstStyle/>
          <a:p>
            <a:pPr lvl="0" algn="ctr" eaLnBrk="0" hangingPunct="0">
              <a:spcBef>
                <a:spcPct val="30000"/>
              </a:spcBef>
              <a:defRPr/>
            </a:pPr>
            <a:r>
              <a:rPr lang="en-US" sz="2400" dirty="0">
                <a:latin typeface="Century Gothic" panose="020B0502020202020204" pitchFamily="34" charset="0"/>
              </a:rPr>
              <a:t>A melting iceberg does not cause a direct change in sea level</a:t>
            </a:r>
          </a:p>
        </p:txBody>
      </p:sp>
      <p:pic>
        <p:nvPicPr>
          <p:cNvPr id="7172" name="Picture 4" descr="Image result for glacier melt">
            <a:extLst>
              <a:ext uri="{FF2B5EF4-FFF2-40B4-BE49-F238E27FC236}">
                <a16:creationId xmlns:a16="http://schemas.microsoft.com/office/drawing/2014/main" id="{AAAC6805-1C12-43B3-9473-398ECD75475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56930" y="205200"/>
            <a:ext cx="4589410" cy="244275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56638330-0B04-4AB3-A0D4-6EA3265842E0}"/>
              </a:ext>
            </a:extLst>
          </p:cNvPr>
          <p:cNvSpPr txBox="1"/>
          <p:nvPr/>
        </p:nvSpPr>
        <p:spPr>
          <a:xfrm>
            <a:off x="4724400" y="2724150"/>
            <a:ext cx="4114799" cy="1569660"/>
          </a:xfrm>
          <a:prstGeom prst="rect">
            <a:avLst/>
          </a:prstGeom>
          <a:noFill/>
        </p:spPr>
        <p:txBody>
          <a:bodyPr wrap="square" rtlCol="0">
            <a:spAutoFit/>
          </a:bodyPr>
          <a:lstStyle/>
          <a:p>
            <a:pPr lvl="0" algn="ctr" eaLnBrk="0" hangingPunct="0">
              <a:spcBef>
                <a:spcPct val="30000"/>
              </a:spcBef>
              <a:defRPr/>
            </a:pPr>
            <a:r>
              <a:rPr lang="en-US" sz="2400" dirty="0">
                <a:latin typeface="Century Gothic" panose="020B0502020202020204" pitchFamily="34" charset="0"/>
              </a:rPr>
              <a:t>A melting glacier adds water to the ocean and causes a direct change in sea level</a:t>
            </a:r>
          </a:p>
        </p:txBody>
      </p:sp>
    </p:spTree>
    <p:extLst>
      <p:ext uri="{BB962C8B-B14F-4D97-AF65-F5344CB8AC3E}">
        <p14:creationId xmlns:p14="http://schemas.microsoft.com/office/powerpoint/2010/main" val="17468371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1C964A-5FEF-479C-84BE-71971FE0F496}"/>
              </a:ext>
            </a:extLst>
          </p:cNvPr>
          <p:cNvSpPr>
            <a:spLocks noGrp="1"/>
          </p:cNvSpPr>
          <p:nvPr>
            <p:ph type="title"/>
          </p:nvPr>
        </p:nvSpPr>
        <p:spPr/>
        <p:txBody>
          <a:bodyPr/>
          <a:lstStyle/>
          <a:p>
            <a:r>
              <a:rPr lang="en-CA" dirty="0"/>
              <a:t>GRACE: Measuring Land Ice Mass</a:t>
            </a:r>
          </a:p>
        </p:txBody>
      </p:sp>
      <p:pic>
        <p:nvPicPr>
          <p:cNvPr id="3074" name="Picture 2" descr="https://earthobservatory.nasa.gov/ContentFeature/GRACE/Images/gracepanel1.jpg">
            <a:extLst>
              <a:ext uri="{FF2B5EF4-FFF2-40B4-BE49-F238E27FC236}">
                <a16:creationId xmlns:a16="http://schemas.microsoft.com/office/drawing/2014/main" id="{D9A15193-6409-4D84-8B28-F60E0A271C1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0822" y="1524000"/>
            <a:ext cx="2839861" cy="1752600"/>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https://earthobservatory.nasa.gov/ContentFeature/GRACE/Images/gracepanel2.jpg">
            <a:extLst>
              <a:ext uri="{FF2B5EF4-FFF2-40B4-BE49-F238E27FC236}">
                <a16:creationId xmlns:a16="http://schemas.microsoft.com/office/drawing/2014/main" id="{A9DF7E5E-C9AE-41CF-83B7-BABEF589DAF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00400" y="1524000"/>
            <a:ext cx="2839861" cy="1752600"/>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https://earthobservatory.nasa.gov/ContentFeature/GRACE/Images/gracepanel3.jpg">
            <a:extLst>
              <a:ext uri="{FF2B5EF4-FFF2-40B4-BE49-F238E27FC236}">
                <a16:creationId xmlns:a16="http://schemas.microsoft.com/office/drawing/2014/main" id="{65178BB9-E356-4C38-AB3D-F00A90220F1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92676" y="1524000"/>
            <a:ext cx="2839861" cy="1752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555477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6B37D8AD-2B16-4028-BC2D-6344BBDFCB68}"/>
              </a:ext>
            </a:extLst>
          </p:cNvPr>
          <p:cNvSpPr txBox="1"/>
          <p:nvPr/>
        </p:nvSpPr>
        <p:spPr>
          <a:xfrm>
            <a:off x="5105400" y="666750"/>
            <a:ext cx="3898065" cy="707886"/>
          </a:xfrm>
          <a:prstGeom prst="rect">
            <a:avLst/>
          </a:prstGeom>
          <a:noFill/>
        </p:spPr>
        <p:txBody>
          <a:bodyPr wrap="square" rtlCol="0">
            <a:spAutoFit/>
          </a:bodyPr>
          <a:lstStyle/>
          <a:p>
            <a:pPr lvl="0" eaLnBrk="0" hangingPunct="0">
              <a:spcBef>
                <a:spcPct val="30000"/>
              </a:spcBef>
              <a:defRPr/>
            </a:pPr>
            <a:r>
              <a:rPr lang="en-US" sz="2000" dirty="0">
                <a:latin typeface="Century Gothic" panose="020B0502020202020204" pitchFamily="34" charset="0"/>
              </a:rPr>
              <a:t>Antarctica ice mass is decreasing at 150 Gt per year</a:t>
            </a:r>
          </a:p>
        </p:txBody>
      </p:sp>
      <p:sp>
        <p:nvSpPr>
          <p:cNvPr id="10" name="TextBox 9">
            <a:extLst>
              <a:ext uri="{FF2B5EF4-FFF2-40B4-BE49-F238E27FC236}">
                <a16:creationId xmlns:a16="http://schemas.microsoft.com/office/drawing/2014/main" id="{F9A0EF08-7B0E-4C49-A4D5-CC71409F1008}"/>
              </a:ext>
            </a:extLst>
          </p:cNvPr>
          <p:cNvSpPr txBox="1"/>
          <p:nvPr/>
        </p:nvSpPr>
        <p:spPr>
          <a:xfrm>
            <a:off x="5105401" y="3003887"/>
            <a:ext cx="4114800" cy="707886"/>
          </a:xfrm>
          <a:prstGeom prst="rect">
            <a:avLst/>
          </a:prstGeom>
          <a:noFill/>
        </p:spPr>
        <p:txBody>
          <a:bodyPr wrap="square" rtlCol="0">
            <a:spAutoFit/>
          </a:bodyPr>
          <a:lstStyle/>
          <a:p>
            <a:pPr lvl="0" eaLnBrk="0" hangingPunct="0">
              <a:spcBef>
                <a:spcPct val="30000"/>
              </a:spcBef>
              <a:defRPr/>
            </a:pPr>
            <a:r>
              <a:rPr lang="en-US" sz="2000" dirty="0">
                <a:latin typeface="Century Gothic" panose="020B0502020202020204" pitchFamily="34" charset="0"/>
              </a:rPr>
              <a:t>Greenland ice mass is decreasing at 278 Gt per year</a:t>
            </a:r>
          </a:p>
        </p:txBody>
      </p:sp>
      <p:sp>
        <p:nvSpPr>
          <p:cNvPr id="2" name="TextBox 1">
            <a:extLst>
              <a:ext uri="{FF2B5EF4-FFF2-40B4-BE49-F238E27FC236}">
                <a16:creationId xmlns:a16="http://schemas.microsoft.com/office/drawing/2014/main" id="{E61CCCBE-B3A7-449C-8CCC-2C6BD95BF137}"/>
              </a:ext>
            </a:extLst>
          </p:cNvPr>
          <p:cNvSpPr txBox="1"/>
          <p:nvPr/>
        </p:nvSpPr>
        <p:spPr>
          <a:xfrm>
            <a:off x="5181601" y="1962150"/>
            <a:ext cx="3821864" cy="584775"/>
          </a:xfrm>
          <a:prstGeom prst="rect">
            <a:avLst/>
          </a:prstGeom>
          <a:noFill/>
          <a:ln w="19050">
            <a:solidFill>
              <a:srgbClr val="C00000"/>
            </a:solidFill>
          </a:ln>
          <a:effectLst>
            <a:glow rad="63500">
              <a:schemeClr val="accent3">
                <a:satMod val="175000"/>
                <a:alpha val="40000"/>
              </a:schemeClr>
            </a:glow>
          </a:effectLst>
        </p:spPr>
        <p:txBody>
          <a:bodyPr wrap="square" rtlCol="0">
            <a:spAutoFit/>
          </a:bodyPr>
          <a:lstStyle/>
          <a:p>
            <a:r>
              <a:rPr lang="en-US" sz="3200" dirty="0">
                <a:latin typeface="Century Gothic" panose="020B0502020202020204" pitchFamily="34" charset="0"/>
              </a:rPr>
              <a:t>&gt; 420 Gt per year!</a:t>
            </a:r>
          </a:p>
        </p:txBody>
      </p:sp>
      <p:pic>
        <p:nvPicPr>
          <p:cNvPr id="13" name="Picture 12" descr="Chart, line chart&#10;&#10;Description automatically generated">
            <a:extLst>
              <a:ext uri="{FF2B5EF4-FFF2-40B4-BE49-F238E27FC236}">
                <a16:creationId xmlns:a16="http://schemas.microsoft.com/office/drawing/2014/main" id="{8AA5D848-5D0E-42F8-AE53-0EAE8176782B}"/>
              </a:ext>
            </a:extLst>
          </p:cNvPr>
          <p:cNvPicPr>
            <a:picLocks noChangeAspect="1"/>
          </p:cNvPicPr>
          <p:nvPr/>
        </p:nvPicPr>
        <p:blipFill>
          <a:blip r:embed="rId3"/>
          <a:stretch>
            <a:fillRect/>
          </a:stretch>
        </p:blipFill>
        <p:spPr>
          <a:xfrm>
            <a:off x="63001" y="-22390"/>
            <a:ext cx="4979398" cy="2794051"/>
          </a:xfrm>
          <a:prstGeom prst="rect">
            <a:avLst/>
          </a:prstGeom>
        </p:spPr>
      </p:pic>
      <p:pic>
        <p:nvPicPr>
          <p:cNvPr id="15" name="Picture 14" descr="Chart, line chart&#10;&#10;Description automatically generated">
            <a:extLst>
              <a:ext uri="{FF2B5EF4-FFF2-40B4-BE49-F238E27FC236}">
                <a16:creationId xmlns:a16="http://schemas.microsoft.com/office/drawing/2014/main" id="{968341E6-5EDC-4CB9-A9F4-B0217E035B5E}"/>
              </a:ext>
            </a:extLst>
          </p:cNvPr>
          <p:cNvPicPr>
            <a:picLocks noChangeAspect="1"/>
          </p:cNvPicPr>
          <p:nvPr/>
        </p:nvPicPr>
        <p:blipFill>
          <a:blip r:embed="rId4"/>
          <a:stretch>
            <a:fillRect/>
          </a:stretch>
        </p:blipFill>
        <p:spPr>
          <a:xfrm>
            <a:off x="62185" y="2354580"/>
            <a:ext cx="4980214" cy="2788920"/>
          </a:xfrm>
          <a:prstGeom prst="rect">
            <a:avLst/>
          </a:prstGeom>
        </p:spPr>
      </p:pic>
    </p:spTree>
    <p:extLst>
      <p:ext uri="{BB962C8B-B14F-4D97-AF65-F5344CB8AC3E}">
        <p14:creationId xmlns:p14="http://schemas.microsoft.com/office/powerpoint/2010/main" val="9163609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2"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074F3F-D878-4909-9CF8-EEC07EDECC10}"/>
              </a:ext>
            </a:extLst>
          </p:cNvPr>
          <p:cNvSpPr>
            <a:spLocks noGrp="1"/>
          </p:cNvSpPr>
          <p:nvPr>
            <p:ph type="title"/>
          </p:nvPr>
        </p:nvSpPr>
        <p:spPr/>
        <p:txBody>
          <a:bodyPr/>
          <a:lstStyle/>
          <a:p>
            <a:r>
              <a:rPr lang="en-US" dirty="0"/>
              <a:t>Satellite Altimetry: Measuring Sea Level</a:t>
            </a:r>
            <a:endParaRPr lang="en-CA" dirty="0"/>
          </a:p>
        </p:txBody>
      </p:sp>
      <p:pic>
        <p:nvPicPr>
          <p:cNvPr id="5122" name="Picture 2" descr="Image result for sea level satellite">
            <a:extLst>
              <a:ext uri="{FF2B5EF4-FFF2-40B4-BE49-F238E27FC236}">
                <a16:creationId xmlns:a16="http://schemas.microsoft.com/office/drawing/2014/main" id="{C3074421-93A3-4D0B-BE02-B1428F7F3F4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52662" y="1200150"/>
            <a:ext cx="4638675" cy="34895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90346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B72543-C0F1-4896-B5DA-51DD965BE0FE}"/>
              </a:ext>
            </a:extLst>
          </p:cNvPr>
          <p:cNvSpPr>
            <a:spLocks noGrp="1"/>
          </p:cNvSpPr>
          <p:nvPr>
            <p:ph type="title"/>
          </p:nvPr>
        </p:nvSpPr>
        <p:spPr/>
        <p:txBody>
          <a:bodyPr/>
          <a:lstStyle/>
          <a:p>
            <a:r>
              <a:rPr lang="en-US" dirty="0"/>
              <a:t>Climate Change Story</a:t>
            </a:r>
            <a:endParaRPr lang="en-CA" dirty="0"/>
          </a:p>
        </p:txBody>
      </p:sp>
      <p:grpSp>
        <p:nvGrpSpPr>
          <p:cNvPr id="4" name="Group 3">
            <a:extLst>
              <a:ext uri="{FF2B5EF4-FFF2-40B4-BE49-F238E27FC236}">
                <a16:creationId xmlns:a16="http://schemas.microsoft.com/office/drawing/2014/main" id="{30A59A4A-120F-4A4C-BE3E-6EBDAE6FA38B}"/>
              </a:ext>
            </a:extLst>
          </p:cNvPr>
          <p:cNvGrpSpPr/>
          <p:nvPr/>
        </p:nvGrpSpPr>
        <p:grpSpPr>
          <a:xfrm>
            <a:off x="291431" y="1282168"/>
            <a:ext cx="4545264" cy="2532469"/>
            <a:chOff x="76218" y="39281"/>
            <a:chExt cx="5178389" cy="2768850"/>
          </a:xfrm>
        </p:grpSpPr>
        <p:pic>
          <p:nvPicPr>
            <p:cNvPr id="5" name="Picture 4">
              <a:extLst>
                <a:ext uri="{FF2B5EF4-FFF2-40B4-BE49-F238E27FC236}">
                  <a16:creationId xmlns:a16="http://schemas.microsoft.com/office/drawing/2014/main" id="{7D67ECE1-9147-4B42-A83A-D023E516E587}"/>
                </a:ext>
              </a:extLst>
            </p:cNvPr>
            <p:cNvPicPr>
              <a:picLocks noChangeAspect="1"/>
            </p:cNvPicPr>
            <p:nvPr/>
          </p:nvPicPr>
          <p:blipFill>
            <a:blip r:embed="rId3"/>
            <a:stretch>
              <a:fillRect/>
            </a:stretch>
          </p:blipFill>
          <p:spPr>
            <a:xfrm>
              <a:off x="76218" y="39281"/>
              <a:ext cx="2529593" cy="1366518"/>
            </a:xfrm>
            <a:prstGeom prst="rect">
              <a:avLst/>
            </a:prstGeom>
          </p:spPr>
        </p:pic>
        <p:pic>
          <p:nvPicPr>
            <p:cNvPr id="6" name="Picture 5">
              <a:extLst>
                <a:ext uri="{FF2B5EF4-FFF2-40B4-BE49-F238E27FC236}">
                  <a16:creationId xmlns:a16="http://schemas.microsoft.com/office/drawing/2014/main" id="{3E4C6952-E9D1-4128-9698-BC86C6576294}"/>
                </a:ext>
              </a:extLst>
            </p:cNvPr>
            <p:cNvPicPr>
              <a:picLocks noChangeAspect="1"/>
            </p:cNvPicPr>
            <p:nvPr/>
          </p:nvPicPr>
          <p:blipFill>
            <a:blip r:embed="rId4"/>
            <a:stretch>
              <a:fillRect/>
            </a:stretch>
          </p:blipFill>
          <p:spPr>
            <a:xfrm>
              <a:off x="85800" y="1441613"/>
              <a:ext cx="2520012" cy="1366518"/>
            </a:xfrm>
            <a:prstGeom prst="rect">
              <a:avLst/>
            </a:prstGeom>
          </p:spPr>
        </p:pic>
        <p:pic>
          <p:nvPicPr>
            <p:cNvPr id="7" name="Picture 6">
              <a:extLst>
                <a:ext uri="{FF2B5EF4-FFF2-40B4-BE49-F238E27FC236}">
                  <a16:creationId xmlns:a16="http://schemas.microsoft.com/office/drawing/2014/main" id="{E695229E-649E-4EED-87A9-86C26938BC18}"/>
                </a:ext>
              </a:extLst>
            </p:cNvPr>
            <p:cNvPicPr>
              <a:picLocks noChangeAspect="1"/>
            </p:cNvPicPr>
            <p:nvPr/>
          </p:nvPicPr>
          <p:blipFill>
            <a:blip r:embed="rId5"/>
            <a:stretch>
              <a:fillRect/>
            </a:stretch>
          </p:blipFill>
          <p:spPr>
            <a:xfrm>
              <a:off x="2667000" y="39281"/>
              <a:ext cx="2584559" cy="1366518"/>
            </a:xfrm>
            <a:prstGeom prst="rect">
              <a:avLst/>
            </a:prstGeom>
          </p:spPr>
        </p:pic>
        <p:pic>
          <p:nvPicPr>
            <p:cNvPr id="8" name="Picture 7">
              <a:extLst>
                <a:ext uri="{FF2B5EF4-FFF2-40B4-BE49-F238E27FC236}">
                  <a16:creationId xmlns:a16="http://schemas.microsoft.com/office/drawing/2014/main" id="{F43E9A1B-F1E4-45A6-AA5F-853601C702B8}"/>
                </a:ext>
              </a:extLst>
            </p:cNvPr>
            <p:cNvPicPr>
              <a:picLocks noChangeAspect="1"/>
            </p:cNvPicPr>
            <p:nvPr/>
          </p:nvPicPr>
          <p:blipFill>
            <a:blip r:embed="rId6"/>
            <a:stretch>
              <a:fillRect/>
            </a:stretch>
          </p:blipFill>
          <p:spPr>
            <a:xfrm>
              <a:off x="2670989" y="1422656"/>
              <a:ext cx="2583618" cy="1385475"/>
            </a:xfrm>
            <a:prstGeom prst="rect">
              <a:avLst/>
            </a:prstGeom>
          </p:spPr>
        </p:pic>
      </p:grpSp>
      <p:grpSp>
        <p:nvGrpSpPr>
          <p:cNvPr id="9" name="Group 8">
            <a:extLst>
              <a:ext uri="{FF2B5EF4-FFF2-40B4-BE49-F238E27FC236}">
                <a16:creationId xmlns:a16="http://schemas.microsoft.com/office/drawing/2014/main" id="{34D4D178-04F6-4248-A4BC-B77DF6883F62}"/>
              </a:ext>
            </a:extLst>
          </p:cNvPr>
          <p:cNvGrpSpPr/>
          <p:nvPr/>
        </p:nvGrpSpPr>
        <p:grpSpPr>
          <a:xfrm>
            <a:off x="5042569" y="1504950"/>
            <a:ext cx="3864421" cy="2133600"/>
            <a:chOff x="4876800" y="414152"/>
            <a:chExt cx="3864421" cy="1524000"/>
          </a:xfrm>
        </p:grpSpPr>
        <p:sp>
          <p:nvSpPr>
            <p:cNvPr id="10" name="Arrow: Right 9">
              <a:extLst>
                <a:ext uri="{FF2B5EF4-FFF2-40B4-BE49-F238E27FC236}">
                  <a16:creationId xmlns:a16="http://schemas.microsoft.com/office/drawing/2014/main" id="{F05C88AF-6033-4D53-A6E2-FC036630F9E4}"/>
                </a:ext>
              </a:extLst>
            </p:cNvPr>
            <p:cNvSpPr/>
            <p:nvPr/>
          </p:nvSpPr>
          <p:spPr bwMode="auto">
            <a:xfrm flipH="1">
              <a:off x="4876800" y="414152"/>
              <a:ext cx="3810000" cy="1524000"/>
            </a:xfrm>
            <a:prstGeom prst="rightArrow">
              <a:avLst/>
            </a:prstGeom>
            <a:noFill/>
            <a:ln w="28575" cap="flat" cmpd="sng" algn="ctr">
              <a:solidFill>
                <a:schemeClr val="tx2">
                  <a:lumMod val="7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CA" sz="4400" b="0" i="0" u="none" strike="noStrike" cap="none" normalizeH="0" baseline="0">
                <a:ln>
                  <a:noFill/>
                </a:ln>
                <a:solidFill>
                  <a:schemeClr val="bg1"/>
                </a:solidFill>
                <a:effectLst/>
                <a:latin typeface="Arial" charset="0"/>
              </a:endParaRPr>
            </a:p>
          </p:txBody>
        </p:sp>
        <p:sp>
          <p:nvSpPr>
            <p:cNvPr id="11" name="TextBox 10">
              <a:extLst>
                <a:ext uri="{FF2B5EF4-FFF2-40B4-BE49-F238E27FC236}">
                  <a16:creationId xmlns:a16="http://schemas.microsoft.com/office/drawing/2014/main" id="{58E62E8A-BE17-4BC2-AE9E-E72FF3982A73}"/>
                </a:ext>
              </a:extLst>
            </p:cNvPr>
            <p:cNvSpPr txBox="1"/>
            <p:nvPr/>
          </p:nvSpPr>
          <p:spPr>
            <a:xfrm>
              <a:off x="5320631" y="813415"/>
              <a:ext cx="3420590" cy="725474"/>
            </a:xfrm>
            <a:prstGeom prst="rect">
              <a:avLst/>
            </a:prstGeom>
            <a:noFill/>
          </p:spPr>
          <p:txBody>
            <a:bodyPr wrap="square" rtlCol="0">
              <a:spAutoFit/>
            </a:bodyPr>
            <a:lstStyle/>
            <a:p>
              <a:r>
                <a:rPr lang="en-US" sz="2000" dirty="0">
                  <a:latin typeface="Century Gothic" panose="020B0502020202020204" pitchFamily="34" charset="0"/>
                </a:rPr>
                <a:t>Greenhouse gases, like CO</a:t>
              </a:r>
              <a:r>
                <a:rPr lang="en-US" sz="2000" baseline="-25000" dirty="0">
                  <a:latin typeface="Century Gothic" panose="020B0502020202020204" pitchFamily="34" charset="0"/>
                </a:rPr>
                <a:t>2</a:t>
              </a:r>
              <a:r>
                <a:rPr lang="en-US" sz="2000" dirty="0">
                  <a:latin typeface="Century Gothic" panose="020B0502020202020204" pitchFamily="34" charset="0"/>
                </a:rPr>
                <a:t> and methane, absorb infrared radiation.</a:t>
              </a:r>
              <a:endParaRPr lang="en-CA" sz="2000" dirty="0">
                <a:latin typeface="Century Gothic" panose="020B0502020202020204" pitchFamily="34" charset="0"/>
              </a:endParaRPr>
            </a:p>
          </p:txBody>
        </p:sp>
      </p:grpSp>
      <p:pic>
        <p:nvPicPr>
          <p:cNvPr id="12" name="Picture 11" descr="A picture containing red&#10;&#10;Description automatically generated">
            <a:extLst>
              <a:ext uri="{FF2B5EF4-FFF2-40B4-BE49-F238E27FC236}">
                <a16:creationId xmlns:a16="http://schemas.microsoft.com/office/drawing/2014/main" id="{E8084C4E-D7D6-207D-30D0-514906DEA7EF}"/>
              </a:ext>
            </a:extLst>
          </p:cNvPr>
          <p:cNvPicPr>
            <a:picLocks noChangeAspect="1"/>
          </p:cNvPicPr>
          <p:nvPr/>
        </p:nvPicPr>
        <p:blipFill rotWithShape="1">
          <a:blip r:embed="rId7"/>
          <a:srcRect l="14023" t="18041" r="10476" b="14306"/>
          <a:stretch/>
        </p:blipFill>
        <p:spPr>
          <a:xfrm>
            <a:off x="2746772" y="4017016"/>
            <a:ext cx="2116555" cy="1066800"/>
          </a:xfrm>
          <a:prstGeom prst="rect">
            <a:avLst/>
          </a:prstGeom>
        </p:spPr>
      </p:pic>
      <p:pic>
        <p:nvPicPr>
          <p:cNvPr id="3" name="Picture 2">
            <a:extLst>
              <a:ext uri="{FF2B5EF4-FFF2-40B4-BE49-F238E27FC236}">
                <a16:creationId xmlns:a16="http://schemas.microsoft.com/office/drawing/2014/main" id="{3DD5E50F-C653-6612-0CFC-68DDCB5FA55B}"/>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854494" y="4607248"/>
            <a:ext cx="990600" cy="328381"/>
          </a:xfrm>
          <a:prstGeom prst="rect">
            <a:avLst/>
          </a:prstGeom>
        </p:spPr>
      </p:pic>
    </p:spTree>
    <p:extLst>
      <p:ext uri="{BB962C8B-B14F-4D97-AF65-F5344CB8AC3E}">
        <p14:creationId xmlns:p14="http://schemas.microsoft.com/office/powerpoint/2010/main" val="27609875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001000" y="4629150"/>
            <a:ext cx="938619" cy="311150"/>
          </a:xfrm>
          <a:prstGeom prst="rect">
            <a:avLst/>
          </a:prstGeom>
        </p:spPr>
      </p:pic>
      <p:pic>
        <p:nvPicPr>
          <p:cNvPr id="8" name="Picture 2" descr="data graph">
            <a:extLst>
              <a:ext uri="{FF2B5EF4-FFF2-40B4-BE49-F238E27FC236}">
                <a16:creationId xmlns:a16="http://schemas.microsoft.com/office/drawing/2014/main" id="{1AE45F10-62E2-4E50-BC67-42DC51730177}"/>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524000" y="1062994"/>
            <a:ext cx="5921609" cy="3781371"/>
          </a:xfrm>
          <a:prstGeom prst="rect">
            <a:avLst/>
          </a:prstGeom>
          <a:noFill/>
          <a:extLst>
            <a:ext uri="{909E8E84-426E-40DD-AFC4-6F175D3DCCD1}">
              <a14:hiddenFill xmlns:a14="http://schemas.microsoft.com/office/drawing/2010/main">
                <a:solidFill>
                  <a:srgbClr val="FFFFFF"/>
                </a:solidFill>
              </a14:hiddenFill>
            </a:ext>
          </a:extLst>
        </p:spPr>
      </p:pic>
      <p:sp>
        <p:nvSpPr>
          <p:cNvPr id="9" name="Title 1">
            <a:extLst>
              <a:ext uri="{FF2B5EF4-FFF2-40B4-BE49-F238E27FC236}">
                <a16:creationId xmlns:a16="http://schemas.microsoft.com/office/drawing/2014/main" id="{1266C8A9-177A-4DAF-902F-D110C0D1CBB9}"/>
              </a:ext>
            </a:extLst>
          </p:cNvPr>
          <p:cNvSpPr>
            <a:spLocks noGrp="1"/>
          </p:cNvSpPr>
          <p:nvPr>
            <p:ph type="title"/>
          </p:nvPr>
        </p:nvSpPr>
        <p:spPr>
          <a:xfrm>
            <a:off x="457200" y="205200"/>
            <a:ext cx="8229600" cy="857250"/>
          </a:xfrm>
        </p:spPr>
        <p:txBody>
          <a:bodyPr/>
          <a:lstStyle/>
          <a:p>
            <a:r>
              <a:rPr lang="en-US" dirty="0"/>
              <a:t>Measuring the Height of the Sea </a:t>
            </a:r>
          </a:p>
        </p:txBody>
      </p:sp>
    </p:spTree>
    <p:extLst>
      <p:ext uri="{BB962C8B-B14F-4D97-AF65-F5344CB8AC3E}">
        <p14:creationId xmlns:p14="http://schemas.microsoft.com/office/powerpoint/2010/main" val="21396010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4785EE-044A-4C7F-A78F-7C8ED6F7BE41}"/>
              </a:ext>
            </a:extLst>
          </p:cNvPr>
          <p:cNvSpPr>
            <a:spLocks noGrp="1"/>
          </p:cNvSpPr>
          <p:nvPr>
            <p:ph type="title"/>
          </p:nvPr>
        </p:nvSpPr>
        <p:spPr/>
        <p:txBody>
          <a:bodyPr/>
          <a:lstStyle/>
          <a:p>
            <a:r>
              <a:rPr lang="en-CA" dirty="0"/>
              <a:t>Sea Level Budget</a:t>
            </a:r>
          </a:p>
        </p:txBody>
      </p:sp>
      <p:pic>
        <p:nvPicPr>
          <p:cNvPr id="1026" name="Picture 2" descr="Line graph of observed sea level over time with other lines showing the contributors to sea level (added water and thermal expansion)">
            <a:extLst>
              <a:ext uri="{FF2B5EF4-FFF2-40B4-BE49-F238E27FC236}">
                <a16:creationId xmlns:a16="http://schemas.microsoft.com/office/drawing/2014/main" id="{62C99D4C-5B4F-49D1-9FDC-73842015099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2169" y="1072131"/>
            <a:ext cx="6515100" cy="3664744"/>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CNES Jason Logo | Ocean Surface Topography from Space">
            <a:extLst>
              <a:ext uri="{FF2B5EF4-FFF2-40B4-BE49-F238E27FC236}">
                <a16:creationId xmlns:a16="http://schemas.microsoft.com/office/drawing/2014/main" id="{103EE932-6B13-71B9-DEAC-BDA61A1BEE7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67269" y="1072131"/>
            <a:ext cx="962683" cy="79202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GRACE 327-742 (CSR-GR-12-xx)">
            <a:extLst>
              <a:ext uri="{FF2B5EF4-FFF2-40B4-BE49-F238E27FC236}">
                <a16:creationId xmlns:a16="http://schemas.microsoft.com/office/drawing/2014/main" id="{CA0AC78C-DDF6-D4DA-2216-941D90A4A396}"/>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5070" t="5427" r="1620" b="6094"/>
          <a:stretch/>
        </p:blipFill>
        <p:spPr bwMode="auto">
          <a:xfrm>
            <a:off x="7620327" y="2112478"/>
            <a:ext cx="809625" cy="792025"/>
          </a:xfrm>
          <a:prstGeom prst="ellipse">
            <a:avLst/>
          </a:prstGeom>
          <a:noFill/>
          <a:extLst>
            <a:ext uri="{909E8E84-426E-40DD-AFC4-6F175D3DCCD1}">
              <a14:hiddenFill xmlns:a14="http://schemas.microsoft.com/office/drawing/2010/main">
                <a:solidFill>
                  <a:srgbClr val="FFFFFF"/>
                </a:solidFill>
              </a14:hiddenFill>
            </a:ext>
          </a:extLst>
        </p:spPr>
      </p:pic>
      <p:pic>
        <p:nvPicPr>
          <p:cNvPr id="6" name="Picture 5" descr="Argo">
            <a:extLst>
              <a:ext uri="{FF2B5EF4-FFF2-40B4-BE49-F238E27FC236}">
                <a16:creationId xmlns:a16="http://schemas.microsoft.com/office/drawing/2014/main" id="{BEA8FDE9-C804-4932-6C17-27F6AA568FA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20327" y="2977443"/>
            <a:ext cx="809625" cy="9715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268220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CF2EA697-30C4-485B-A376-D07FEC8D1727}"/>
              </a:ext>
            </a:extLst>
          </p:cNvPr>
          <p:cNvSpPr txBox="1">
            <a:spLocks/>
          </p:cNvSpPr>
          <p:nvPr/>
        </p:nvSpPr>
        <p:spPr bwMode="auto">
          <a:xfrm>
            <a:off x="304800" y="1470472"/>
            <a:ext cx="4191000" cy="220255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normAutofit/>
          </a:bodyPr>
          <a:lstStyle>
            <a:lvl1pPr algn="ctr" rtl="0" eaLnBrk="0" fontAlgn="base" hangingPunct="0">
              <a:spcBef>
                <a:spcPct val="0"/>
              </a:spcBef>
              <a:spcAft>
                <a:spcPct val="0"/>
              </a:spcAft>
              <a:defRPr sz="3000" b="0">
                <a:solidFill>
                  <a:schemeClr val="bg1"/>
                </a:solidFill>
                <a:latin typeface="Century Gothic"/>
                <a:ea typeface="+mj-ea"/>
                <a:cs typeface="Century Gothic"/>
              </a:defRPr>
            </a:lvl1pPr>
            <a:lvl2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2pPr>
            <a:lvl3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3pPr>
            <a:lvl4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4pPr>
            <a:lvl5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5pPr>
            <a:lvl6pPr marL="457200" algn="r" rtl="0" fontAlgn="base">
              <a:spcBef>
                <a:spcPct val="0"/>
              </a:spcBef>
              <a:spcAft>
                <a:spcPct val="0"/>
              </a:spcAft>
              <a:defRPr sz="4400" b="1">
                <a:solidFill>
                  <a:srgbClr val="DE2723"/>
                </a:solidFill>
                <a:latin typeface="Arial" charset="0"/>
                <a:ea typeface="MS Pゴシック" pitchFamily="-92" charset="-128"/>
              </a:defRPr>
            </a:lvl6pPr>
            <a:lvl7pPr marL="914400" algn="r" rtl="0" fontAlgn="base">
              <a:spcBef>
                <a:spcPct val="0"/>
              </a:spcBef>
              <a:spcAft>
                <a:spcPct val="0"/>
              </a:spcAft>
              <a:defRPr sz="4400" b="1">
                <a:solidFill>
                  <a:srgbClr val="DE2723"/>
                </a:solidFill>
                <a:latin typeface="Arial" charset="0"/>
                <a:ea typeface="MS Pゴシック" pitchFamily="-92" charset="-128"/>
              </a:defRPr>
            </a:lvl7pPr>
            <a:lvl8pPr marL="1371600" algn="r" rtl="0" fontAlgn="base">
              <a:spcBef>
                <a:spcPct val="0"/>
              </a:spcBef>
              <a:spcAft>
                <a:spcPct val="0"/>
              </a:spcAft>
              <a:defRPr sz="4400" b="1">
                <a:solidFill>
                  <a:srgbClr val="DE2723"/>
                </a:solidFill>
                <a:latin typeface="Arial" charset="0"/>
                <a:ea typeface="MS Pゴシック" pitchFamily="-92" charset="-128"/>
              </a:defRPr>
            </a:lvl8pPr>
            <a:lvl9pPr marL="1828800" algn="r" rtl="0" fontAlgn="base">
              <a:spcBef>
                <a:spcPct val="0"/>
              </a:spcBef>
              <a:spcAft>
                <a:spcPct val="0"/>
              </a:spcAft>
              <a:defRPr sz="4400" b="1">
                <a:solidFill>
                  <a:srgbClr val="DE2723"/>
                </a:solidFill>
                <a:latin typeface="Arial" charset="0"/>
                <a:ea typeface="MS Pゴシック" pitchFamily="-92" charset="-128"/>
              </a:defRPr>
            </a:lvl9pPr>
          </a:lstStyle>
          <a:p>
            <a:r>
              <a:rPr lang="en-CA" sz="3200" b="1" kern="0" dirty="0">
                <a:latin typeface="Century Gothic" panose="020B0502020202020204" pitchFamily="34" charset="0"/>
              </a:rPr>
              <a:t>How has climate change impacted you?</a:t>
            </a:r>
          </a:p>
        </p:txBody>
      </p:sp>
      <p:pic>
        <p:nvPicPr>
          <p:cNvPr id="4" name="Picture 2" descr="Climate Change Word Cloud on a white background. ">
            <a:extLst>
              <a:ext uri="{FF2B5EF4-FFF2-40B4-BE49-F238E27FC236}">
                <a16:creationId xmlns:a16="http://schemas.microsoft.com/office/drawing/2014/main" id="{26867CDE-D226-945E-4BC9-25B82DA3BE8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0600" y="621903"/>
            <a:ext cx="3911730" cy="38996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30640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DFAAF76-4040-411D-800B-C21C4AEF9A6E}"/>
              </a:ext>
            </a:extLst>
          </p:cNvPr>
          <p:cNvPicPr>
            <a:picLocks noChangeAspect="1"/>
          </p:cNvPicPr>
          <p:nvPr/>
        </p:nvPicPr>
        <p:blipFill>
          <a:blip r:embed="rId3"/>
          <a:stretch>
            <a:fillRect/>
          </a:stretch>
        </p:blipFill>
        <p:spPr>
          <a:xfrm>
            <a:off x="0" y="1047750"/>
            <a:ext cx="9144000" cy="3210928"/>
          </a:xfrm>
          <a:prstGeom prst="rect">
            <a:avLst/>
          </a:prstGeom>
        </p:spPr>
      </p:pic>
      <p:sp>
        <p:nvSpPr>
          <p:cNvPr id="4" name="TextBox 3">
            <a:extLst>
              <a:ext uri="{FF2B5EF4-FFF2-40B4-BE49-F238E27FC236}">
                <a16:creationId xmlns:a16="http://schemas.microsoft.com/office/drawing/2014/main" id="{C31FB5CB-E818-8AD6-ECCB-22446CA5370B}"/>
              </a:ext>
            </a:extLst>
          </p:cNvPr>
          <p:cNvSpPr txBox="1"/>
          <p:nvPr/>
        </p:nvSpPr>
        <p:spPr>
          <a:xfrm>
            <a:off x="1333500" y="348648"/>
            <a:ext cx="6477000" cy="523220"/>
          </a:xfrm>
          <a:prstGeom prst="rect">
            <a:avLst/>
          </a:prstGeom>
          <a:noFill/>
        </p:spPr>
        <p:txBody>
          <a:bodyPr wrap="square" rtlCol="0">
            <a:spAutoFit/>
          </a:bodyPr>
          <a:lstStyle/>
          <a:p>
            <a:pPr algn="ctr"/>
            <a:r>
              <a:rPr lang="en-US" sz="2800" dirty="0">
                <a:latin typeface="Century Gothic" panose="020B0502020202020204" pitchFamily="34" charset="0"/>
              </a:rPr>
              <a:t>More heat waves</a:t>
            </a:r>
            <a:endParaRPr lang="en-US" sz="2800" i="1" dirty="0">
              <a:latin typeface="Century Gothic" panose="020B0502020202020204" pitchFamily="34" charset="0"/>
            </a:endParaRPr>
          </a:p>
        </p:txBody>
      </p:sp>
    </p:spTree>
    <p:extLst>
      <p:ext uri="{BB962C8B-B14F-4D97-AF65-F5344CB8AC3E}">
        <p14:creationId xmlns:p14="http://schemas.microsoft.com/office/powerpoint/2010/main" val="26125009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B7FD5006-0F41-4F39-B5AF-C26F78FCAC50}"/>
              </a:ext>
            </a:extLst>
          </p:cNvPr>
          <p:cNvSpPr txBox="1">
            <a:spLocks/>
          </p:cNvSpPr>
          <p:nvPr/>
        </p:nvSpPr>
        <p:spPr bwMode="auto">
          <a:xfrm>
            <a:off x="76200" y="8546"/>
            <a:ext cx="8991600" cy="120471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normAutofit/>
          </a:bodyPr>
          <a:lstStyle>
            <a:lvl1pPr algn="ctr" rtl="0" eaLnBrk="0" fontAlgn="base" hangingPunct="0">
              <a:spcBef>
                <a:spcPct val="0"/>
              </a:spcBef>
              <a:spcAft>
                <a:spcPct val="0"/>
              </a:spcAft>
              <a:defRPr sz="3000" b="0">
                <a:solidFill>
                  <a:schemeClr val="bg1"/>
                </a:solidFill>
                <a:latin typeface="Century Gothic"/>
                <a:ea typeface="+mj-ea"/>
                <a:cs typeface="Century Gothic"/>
              </a:defRPr>
            </a:lvl1pPr>
            <a:lvl2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2pPr>
            <a:lvl3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3pPr>
            <a:lvl4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4pPr>
            <a:lvl5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5pPr>
            <a:lvl6pPr marL="457200" algn="r" rtl="0" fontAlgn="base">
              <a:spcBef>
                <a:spcPct val="0"/>
              </a:spcBef>
              <a:spcAft>
                <a:spcPct val="0"/>
              </a:spcAft>
              <a:defRPr sz="4400" b="1">
                <a:solidFill>
                  <a:srgbClr val="DE2723"/>
                </a:solidFill>
                <a:latin typeface="Arial" charset="0"/>
                <a:ea typeface="MS Pゴシック" pitchFamily="-92" charset="-128"/>
              </a:defRPr>
            </a:lvl6pPr>
            <a:lvl7pPr marL="914400" algn="r" rtl="0" fontAlgn="base">
              <a:spcBef>
                <a:spcPct val="0"/>
              </a:spcBef>
              <a:spcAft>
                <a:spcPct val="0"/>
              </a:spcAft>
              <a:defRPr sz="4400" b="1">
                <a:solidFill>
                  <a:srgbClr val="DE2723"/>
                </a:solidFill>
                <a:latin typeface="Arial" charset="0"/>
                <a:ea typeface="MS Pゴシック" pitchFamily="-92" charset="-128"/>
              </a:defRPr>
            </a:lvl7pPr>
            <a:lvl8pPr marL="1371600" algn="r" rtl="0" fontAlgn="base">
              <a:spcBef>
                <a:spcPct val="0"/>
              </a:spcBef>
              <a:spcAft>
                <a:spcPct val="0"/>
              </a:spcAft>
              <a:defRPr sz="4400" b="1">
                <a:solidFill>
                  <a:srgbClr val="DE2723"/>
                </a:solidFill>
                <a:latin typeface="Arial" charset="0"/>
                <a:ea typeface="MS Pゴシック" pitchFamily="-92" charset="-128"/>
              </a:defRPr>
            </a:lvl8pPr>
            <a:lvl9pPr marL="1828800" algn="r" rtl="0" fontAlgn="base">
              <a:spcBef>
                <a:spcPct val="0"/>
              </a:spcBef>
              <a:spcAft>
                <a:spcPct val="0"/>
              </a:spcAft>
              <a:defRPr sz="4400" b="1">
                <a:solidFill>
                  <a:srgbClr val="DE2723"/>
                </a:solidFill>
                <a:latin typeface="Arial" charset="0"/>
                <a:ea typeface="MS Pゴシック" pitchFamily="-92" charset="-128"/>
              </a:defRPr>
            </a:lvl9pPr>
          </a:lstStyle>
          <a:p>
            <a:r>
              <a:rPr lang="en-CA" sz="3200" b="1" kern="0" dirty="0">
                <a:latin typeface="Century Gothic" panose="020B0502020202020204" pitchFamily="34" charset="0"/>
              </a:rPr>
              <a:t>Economic costs of climate change</a:t>
            </a:r>
          </a:p>
        </p:txBody>
      </p:sp>
      <p:pic>
        <p:nvPicPr>
          <p:cNvPr id="2" name="Picture 2" descr="Climate Change: How Insurer Swiss Re Is Confronting a Warming World |  Fortune">
            <a:extLst>
              <a:ext uri="{FF2B5EF4-FFF2-40B4-BE49-F238E27FC236}">
                <a16:creationId xmlns:a16="http://schemas.microsoft.com/office/drawing/2014/main" id="{7D28C8E7-537C-9DA0-DD3B-A52EFF8DEFB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6315"/>
          <a:stretch/>
        </p:blipFill>
        <p:spPr bwMode="auto">
          <a:xfrm>
            <a:off x="1409700" y="895350"/>
            <a:ext cx="6324600" cy="40492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754697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B7FD5006-0F41-4F39-B5AF-C26F78FCAC50}"/>
              </a:ext>
            </a:extLst>
          </p:cNvPr>
          <p:cNvSpPr txBox="1">
            <a:spLocks/>
          </p:cNvSpPr>
          <p:nvPr/>
        </p:nvSpPr>
        <p:spPr bwMode="auto">
          <a:xfrm>
            <a:off x="76200" y="8547"/>
            <a:ext cx="8991600" cy="92820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normAutofit/>
          </a:bodyPr>
          <a:lstStyle>
            <a:lvl1pPr algn="ctr" rtl="0" eaLnBrk="0" fontAlgn="base" hangingPunct="0">
              <a:spcBef>
                <a:spcPct val="0"/>
              </a:spcBef>
              <a:spcAft>
                <a:spcPct val="0"/>
              </a:spcAft>
              <a:defRPr sz="3000" b="0">
                <a:solidFill>
                  <a:schemeClr val="bg1"/>
                </a:solidFill>
                <a:latin typeface="Century Gothic"/>
                <a:ea typeface="+mj-ea"/>
                <a:cs typeface="Century Gothic"/>
              </a:defRPr>
            </a:lvl1pPr>
            <a:lvl2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2pPr>
            <a:lvl3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3pPr>
            <a:lvl4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4pPr>
            <a:lvl5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5pPr>
            <a:lvl6pPr marL="457200" algn="r" rtl="0" fontAlgn="base">
              <a:spcBef>
                <a:spcPct val="0"/>
              </a:spcBef>
              <a:spcAft>
                <a:spcPct val="0"/>
              </a:spcAft>
              <a:defRPr sz="4400" b="1">
                <a:solidFill>
                  <a:srgbClr val="DE2723"/>
                </a:solidFill>
                <a:latin typeface="Arial" charset="0"/>
                <a:ea typeface="MS Pゴシック" pitchFamily="-92" charset="-128"/>
              </a:defRPr>
            </a:lvl6pPr>
            <a:lvl7pPr marL="914400" algn="r" rtl="0" fontAlgn="base">
              <a:spcBef>
                <a:spcPct val="0"/>
              </a:spcBef>
              <a:spcAft>
                <a:spcPct val="0"/>
              </a:spcAft>
              <a:defRPr sz="4400" b="1">
                <a:solidFill>
                  <a:srgbClr val="DE2723"/>
                </a:solidFill>
                <a:latin typeface="Arial" charset="0"/>
                <a:ea typeface="MS Pゴシック" pitchFamily="-92" charset="-128"/>
              </a:defRPr>
            </a:lvl7pPr>
            <a:lvl8pPr marL="1371600" algn="r" rtl="0" fontAlgn="base">
              <a:spcBef>
                <a:spcPct val="0"/>
              </a:spcBef>
              <a:spcAft>
                <a:spcPct val="0"/>
              </a:spcAft>
              <a:defRPr sz="4400" b="1">
                <a:solidFill>
                  <a:srgbClr val="DE2723"/>
                </a:solidFill>
                <a:latin typeface="Arial" charset="0"/>
                <a:ea typeface="MS Pゴシック" pitchFamily="-92" charset="-128"/>
              </a:defRPr>
            </a:lvl8pPr>
            <a:lvl9pPr marL="1828800" algn="r" rtl="0" fontAlgn="base">
              <a:spcBef>
                <a:spcPct val="0"/>
              </a:spcBef>
              <a:spcAft>
                <a:spcPct val="0"/>
              </a:spcAft>
              <a:defRPr sz="4400" b="1">
                <a:solidFill>
                  <a:srgbClr val="DE2723"/>
                </a:solidFill>
                <a:latin typeface="Arial" charset="0"/>
                <a:ea typeface="MS Pゴシック" pitchFamily="-92" charset="-128"/>
              </a:defRPr>
            </a:lvl9pPr>
          </a:lstStyle>
          <a:p>
            <a:r>
              <a:rPr lang="en-CA" sz="3200" b="1" kern="0" dirty="0">
                <a:latin typeface="Century Gothic" panose="020B0502020202020204" pitchFamily="34" charset="0"/>
              </a:rPr>
              <a:t>Social costs of climate change</a:t>
            </a:r>
          </a:p>
        </p:txBody>
      </p:sp>
      <p:grpSp>
        <p:nvGrpSpPr>
          <p:cNvPr id="3" name="Group 2">
            <a:extLst>
              <a:ext uri="{FF2B5EF4-FFF2-40B4-BE49-F238E27FC236}">
                <a16:creationId xmlns:a16="http://schemas.microsoft.com/office/drawing/2014/main" id="{B34352B9-2B87-133D-D820-927F067B521E}"/>
              </a:ext>
            </a:extLst>
          </p:cNvPr>
          <p:cNvGrpSpPr/>
          <p:nvPr/>
        </p:nvGrpSpPr>
        <p:grpSpPr>
          <a:xfrm>
            <a:off x="1423348" y="819150"/>
            <a:ext cx="6297303" cy="4198202"/>
            <a:chOff x="1423348" y="936752"/>
            <a:chExt cx="6297303" cy="4198202"/>
          </a:xfrm>
        </p:grpSpPr>
        <p:pic>
          <p:nvPicPr>
            <p:cNvPr id="7172" name="Picture 4" descr="How climate change impacts refugees and displaced communities">
              <a:extLst>
                <a:ext uri="{FF2B5EF4-FFF2-40B4-BE49-F238E27FC236}">
                  <a16:creationId xmlns:a16="http://schemas.microsoft.com/office/drawing/2014/main" id="{D6E8254C-D40D-4F86-89F8-AB1EA55DBA2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23348" y="936752"/>
              <a:ext cx="6297303" cy="4198202"/>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2" descr="Evacuation - Idaho Firewise">
              <a:extLst>
                <a:ext uri="{FF2B5EF4-FFF2-40B4-BE49-F238E27FC236}">
                  <a16:creationId xmlns:a16="http://schemas.microsoft.com/office/drawing/2014/main" id="{7118CC66-1F52-7444-A1B8-CCF43B8A8AC6}"/>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r="14979"/>
            <a:stretch/>
          </p:blipFill>
          <p:spPr bwMode="auto">
            <a:xfrm>
              <a:off x="1423348" y="3059430"/>
              <a:ext cx="3118171" cy="2063005"/>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8575925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dirty="0" err="1"/>
              <a:t>What’s</a:t>
            </a:r>
            <a:r>
              <a:rPr lang="es-ES" dirty="0"/>
              <a:t> </a:t>
            </a:r>
            <a:r>
              <a:rPr lang="es-ES" dirty="0" err="1"/>
              <a:t>causing</a:t>
            </a:r>
            <a:r>
              <a:rPr lang="es-ES" dirty="0"/>
              <a:t> </a:t>
            </a:r>
            <a:r>
              <a:rPr lang="es-ES" dirty="0" err="1"/>
              <a:t>the</a:t>
            </a:r>
            <a:r>
              <a:rPr lang="es-ES" dirty="0"/>
              <a:t> </a:t>
            </a:r>
            <a:r>
              <a:rPr lang="es-ES" dirty="0" err="1"/>
              <a:t>warming</a:t>
            </a:r>
            <a:r>
              <a:rPr lang="es-ES" dirty="0">
                <a:latin typeface="Arial" panose="020B0604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t="35566"/>
          <a:stretch/>
        </p:blipFill>
        <p:spPr>
          <a:xfrm>
            <a:off x="1295400" y="1885950"/>
            <a:ext cx="5943600" cy="2309841"/>
          </a:xfrm>
          <a:prstGeom prst="rect">
            <a:avLst/>
          </a:prstGeom>
          <a:ln>
            <a:noFill/>
          </a:ln>
          <a:effectLst>
            <a:outerShdw blurRad="190500" algn="tl" rotWithShape="0">
              <a:srgbClr val="000000">
                <a:alpha val="70000"/>
              </a:srgbClr>
            </a:outerShdw>
          </a:effectLst>
        </p:spPr>
      </p:pic>
      <p:pic>
        <p:nvPicPr>
          <p:cNvPr id="3" name="Picture 2">
            <a:extLst>
              <a:ext uri="{FF2B5EF4-FFF2-40B4-BE49-F238E27FC236}">
                <a16:creationId xmlns:a16="http://schemas.microsoft.com/office/drawing/2014/main" id="{D606EF38-522B-4CAB-813F-20B92467F78D}"/>
              </a:ext>
            </a:extLst>
          </p:cNvPr>
          <p:cNvPicPr>
            <a:picLocks noChangeAspect="1"/>
          </p:cNvPicPr>
          <p:nvPr/>
        </p:nvPicPr>
        <p:blipFill>
          <a:blip r:embed="rId4"/>
          <a:stretch>
            <a:fillRect/>
          </a:stretch>
        </p:blipFill>
        <p:spPr>
          <a:xfrm>
            <a:off x="7388691" y="1352550"/>
            <a:ext cx="1602909" cy="1610065"/>
          </a:xfrm>
          <a:prstGeom prst="rect">
            <a:avLst/>
          </a:prstGeom>
        </p:spPr>
      </p:pic>
    </p:spTree>
    <p:extLst>
      <p:ext uri="{BB962C8B-B14F-4D97-AF65-F5344CB8AC3E}">
        <p14:creationId xmlns:p14="http://schemas.microsoft.com/office/powerpoint/2010/main" val="22893282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64045"/>
            <a:ext cx="8229600" cy="857250"/>
          </a:xfrm>
        </p:spPr>
        <p:txBody>
          <a:bodyPr/>
          <a:lstStyle/>
          <a:p>
            <a:r>
              <a:rPr lang="es-ES" dirty="0"/>
              <a:t>Examine </a:t>
            </a:r>
            <a:r>
              <a:rPr lang="es-ES" dirty="0" err="1"/>
              <a:t>the</a:t>
            </a:r>
            <a:r>
              <a:rPr lang="es-ES" dirty="0"/>
              <a:t> </a:t>
            </a:r>
            <a:r>
              <a:rPr lang="es-ES" dirty="0" err="1"/>
              <a:t>Forcing</a:t>
            </a:r>
            <a:r>
              <a:rPr lang="es-ES" dirty="0"/>
              <a:t> </a:t>
            </a:r>
            <a:r>
              <a:rPr lang="es-ES" dirty="0" err="1"/>
              <a:t>Factors</a:t>
            </a:r>
            <a:endParaRPr lang="en-US" dirty="0">
              <a:latin typeface="Arial" panose="020B0604020202020204" pitchFamily="34" charset="0"/>
              <a:cs typeface="Arial" panose="020B0604020202020204" pitchFamily="34" charset="0"/>
            </a:endParaRPr>
          </a:p>
        </p:txBody>
      </p:sp>
      <p:pic>
        <p:nvPicPr>
          <p:cNvPr id="3" name="Picture 2">
            <a:extLst>
              <a:ext uri="{FF2B5EF4-FFF2-40B4-BE49-F238E27FC236}">
                <a16:creationId xmlns:a16="http://schemas.microsoft.com/office/drawing/2014/main" id="{D606EF38-522B-4CAB-813F-20B92467F78D}"/>
              </a:ext>
            </a:extLst>
          </p:cNvPr>
          <p:cNvPicPr>
            <a:picLocks noChangeAspect="1"/>
          </p:cNvPicPr>
          <p:nvPr/>
        </p:nvPicPr>
        <p:blipFill>
          <a:blip r:embed="rId3"/>
          <a:stretch>
            <a:fillRect/>
          </a:stretch>
        </p:blipFill>
        <p:spPr>
          <a:xfrm>
            <a:off x="7388691" y="1352550"/>
            <a:ext cx="1602909" cy="1610065"/>
          </a:xfrm>
          <a:prstGeom prst="rect">
            <a:avLst/>
          </a:prstGeom>
        </p:spPr>
      </p:pic>
      <p:pic>
        <p:nvPicPr>
          <p:cNvPr id="5" name="Picture 4">
            <a:extLst>
              <a:ext uri="{FF2B5EF4-FFF2-40B4-BE49-F238E27FC236}">
                <a16:creationId xmlns:a16="http://schemas.microsoft.com/office/drawing/2014/main" id="{ADCBBCCD-3841-4C9E-A7A4-E5DB36FD3836}"/>
              </a:ext>
            </a:extLst>
          </p:cNvPr>
          <p:cNvPicPr>
            <a:picLocks noChangeAspect="1"/>
          </p:cNvPicPr>
          <p:nvPr/>
        </p:nvPicPr>
        <p:blipFill rotWithShape="1">
          <a:blip r:embed="rId4"/>
          <a:srcRect b="66604"/>
          <a:stretch/>
        </p:blipFill>
        <p:spPr>
          <a:xfrm>
            <a:off x="1295400" y="2038350"/>
            <a:ext cx="6151428" cy="1391077"/>
          </a:xfrm>
          <a:prstGeom prst="rect">
            <a:avLst/>
          </a:prstGeom>
        </p:spPr>
      </p:pic>
      <p:pic>
        <p:nvPicPr>
          <p:cNvPr id="6" name="Picture 5">
            <a:extLst>
              <a:ext uri="{FF2B5EF4-FFF2-40B4-BE49-F238E27FC236}">
                <a16:creationId xmlns:a16="http://schemas.microsoft.com/office/drawing/2014/main" id="{4E5A9B7D-E80F-88CC-03A9-72BA7CCFF5A5}"/>
              </a:ext>
            </a:extLst>
          </p:cNvPr>
          <p:cNvPicPr>
            <a:picLocks noChangeAspect="1"/>
          </p:cNvPicPr>
          <p:nvPr/>
        </p:nvPicPr>
        <p:blipFill rotWithShape="1">
          <a:blip r:embed="rId4"/>
          <a:srcRect t="33033" b="33895"/>
          <a:stretch/>
        </p:blipFill>
        <p:spPr>
          <a:xfrm>
            <a:off x="1295401" y="764566"/>
            <a:ext cx="6151427" cy="1377578"/>
          </a:xfrm>
          <a:prstGeom prst="rect">
            <a:avLst/>
          </a:prstGeom>
        </p:spPr>
      </p:pic>
      <p:pic>
        <p:nvPicPr>
          <p:cNvPr id="7" name="Picture 6">
            <a:extLst>
              <a:ext uri="{FF2B5EF4-FFF2-40B4-BE49-F238E27FC236}">
                <a16:creationId xmlns:a16="http://schemas.microsoft.com/office/drawing/2014/main" id="{26DFCB57-14E3-AB14-262B-C02D714DFD76}"/>
              </a:ext>
            </a:extLst>
          </p:cNvPr>
          <p:cNvPicPr>
            <a:picLocks noChangeAspect="1"/>
          </p:cNvPicPr>
          <p:nvPr/>
        </p:nvPicPr>
        <p:blipFill rotWithShape="1">
          <a:blip r:embed="rId4"/>
          <a:srcRect t="64838" b="-1"/>
          <a:stretch/>
        </p:blipFill>
        <p:spPr>
          <a:xfrm>
            <a:off x="1295401" y="3382771"/>
            <a:ext cx="6151427" cy="1464723"/>
          </a:xfrm>
          <a:prstGeom prst="rect">
            <a:avLst/>
          </a:prstGeom>
        </p:spPr>
      </p:pic>
      <p:pic>
        <p:nvPicPr>
          <p:cNvPr id="10242" name="Picture 2" descr="Puzzle - Free art and design icons">
            <a:extLst>
              <a:ext uri="{FF2B5EF4-FFF2-40B4-BE49-F238E27FC236}">
                <a16:creationId xmlns:a16="http://schemas.microsoft.com/office/drawing/2014/main" id="{23A4FDA5-4778-414A-0C4A-51418FD6AFA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161" y="4259178"/>
            <a:ext cx="854078" cy="854078"/>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BBD99A18-FE57-278F-B251-8DBE40C51164}"/>
              </a:ext>
            </a:extLst>
          </p:cNvPr>
          <p:cNvPicPr>
            <a:picLocks noChangeAspect="1"/>
          </p:cNvPicPr>
          <p:nvPr/>
        </p:nvPicPr>
        <p:blipFill>
          <a:blip r:embed="rId6"/>
          <a:stretch>
            <a:fillRect/>
          </a:stretch>
        </p:blipFill>
        <p:spPr>
          <a:xfrm>
            <a:off x="7982712" y="4619062"/>
            <a:ext cx="990600" cy="328382"/>
          </a:xfrm>
          <a:prstGeom prst="rect">
            <a:avLst/>
          </a:prstGeom>
        </p:spPr>
      </p:pic>
    </p:spTree>
    <p:extLst>
      <p:ext uri="{BB962C8B-B14F-4D97-AF65-F5344CB8AC3E}">
        <p14:creationId xmlns:p14="http://schemas.microsoft.com/office/powerpoint/2010/main" val="13642096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EBA29BC-A2CE-F92F-F77B-DA061FA2848B}"/>
              </a:ext>
            </a:extLst>
          </p:cNvPr>
          <p:cNvPicPr>
            <a:picLocks noChangeAspect="1"/>
          </p:cNvPicPr>
          <p:nvPr/>
        </p:nvPicPr>
        <p:blipFill>
          <a:blip r:embed="rId3"/>
          <a:stretch>
            <a:fillRect/>
          </a:stretch>
        </p:blipFill>
        <p:spPr>
          <a:xfrm>
            <a:off x="7982712" y="4619062"/>
            <a:ext cx="990600" cy="328382"/>
          </a:xfrm>
          <a:prstGeom prst="rect">
            <a:avLst/>
          </a:prstGeom>
        </p:spPr>
      </p:pic>
      <p:grpSp>
        <p:nvGrpSpPr>
          <p:cNvPr id="10" name="Group 9">
            <a:extLst>
              <a:ext uri="{FF2B5EF4-FFF2-40B4-BE49-F238E27FC236}">
                <a16:creationId xmlns:a16="http://schemas.microsoft.com/office/drawing/2014/main" id="{026962AC-22FD-8384-1A8B-254783E50609}"/>
              </a:ext>
            </a:extLst>
          </p:cNvPr>
          <p:cNvGrpSpPr/>
          <p:nvPr/>
        </p:nvGrpSpPr>
        <p:grpSpPr>
          <a:xfrm>
            <a:off x="381000" y="65966"/>
            <a:ext cx="7906512" cy="5077534"/>
            <a:chOff x="76200" y="65966"/>
            <a:chExt cx="7906512" cy="5077534"/>
          </a:xfrm>
        </p:grpSpPr>
        <p:pic>
          <p:nvPicPr>
            <p:cNvPr id="5" name="Picture 4">
              <a:extLst>
                <a:ext uri="{FF2B5EF4-FFF2-40B4-BE49-F238E27FC236}">
                  <a16:creationId xmlns:a16="http://schemas.microsoft.com/office/drawing/2014/main" id="{CDB057D9-2016-03FE-CF5A-2E7FF55771EC}"/>
                </a:ext>
              </a:extLst>
            </p:cNvPr>
            <p:cNvPicPr>
              <a:picLocks noChangeAspect="1"/>
            </p:cNvPicPr>
            <p:nvPr/>
          </p:nvPicPr>
          <p:blipFill>
            <a:blip r:embed="rId4"/>
            <a:stretch>
              <a:fillRect/>
            </a:stretch>
          </p:blipFill>
          <p:spPr>
            <a:xfrm>
              <a:off x="76200" y="65966"/>
              <a:ext cx="7449590" cy="5077534"/>
            </a:xfrm>
            <a:prstGeom prst="rect">
              <a:avLst/>
            </a:prstGeom>
          </p:spPr>
        </p:pic>
        <p:pic>
          <p:nvPicPr>
            <p:cNvPr id="9" name="Picture 8">
              <a:extLst>
                <a:ext uri="{FF2B5EF4-FFF2-40B4-BE49-F238E27FC236}">
                  <a16:creationId xmlns:a16="http://schemas.microsoft.com/office/drawing/2014/main" id="{CFD67229-3BCA-A31E-DDA7-389F6E586599}"/>
                </a:ext>
              </a:extLst>
            </p:cNvPr>
            <p:cNvPicPr>
              <a:picLocks noChangeAspect="1"/>
            </p:cNvPicPr>
            <p:nvPr/>
          </p:nvPicPr>
          <p:blipFill>
            <a:blip r:embed="rId5"/>
            <a:stretch>
              <a:fillRect/>
            </a:stretch>
          </p:blipFill>
          <p:spPr>
            <a:xfrm>
              <a:off x="163552" y="65966"/>
              <a:ext cx="7819160" cy="666750"/>
            </a:xfrm>
            <a:prstGeom prst="rect">
              <a:avLst/>
            </a:prstGeom>
          </p:spPr>
        </p:pic>
      </p:grpSp>
    </p:spTree>
    <p:extLst>
      <p:ext uri="{BB962C8B-B14F-4D97-AF65-F5344CB8AC3E}">
        <p14:creationId xmlns:p14="http://schemas.microsoft.com/office/powerpoint/2010/main" val="19121798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34E27B-C02E-456C-9F91-73AD64543AEA}"/>
              </a:ext>
            </a:extLst>
          </p:cNvPr>
          <p:cNvSpPr>
            <a:spLocks noGrp="1"/>
          </p:cNvSpPr>
          <p:nvPr>
            <p:ph type="title"/>
          </p:nvPr>
        </p:nvSpPr>
        <p:spPr/>
        <p:txBody>
          <a:bodyPr/>
          <a:lstStyle/>
          <a:p>
            <a:r>
              <a:rPr lang="en-US" dirty="0"/>
              <a:t>Mitigation: Sources and Sinks</a:t>
            </a:r>
            <a:endParaRPr lang="en-CA" dirty="0"/>
          </a:p>
        </p:txBody>
      </p:sp>
      <p:sp>
        <p:nvSpPr>
          <p:cNvPr id="3" name="Content Placeholder 2">
            <a:extLst>
              <a:ext uri="{FF2B5EF4-FFF2-40B4-BE49-F238E27FC236}">
                <a16:creationId xmlns:a16="http://schemas.microsoft.com/office/drawing/2014/main" id="{49FE6BBE-F60B-404A-A974-E074B1C2F9B5}"/>
              </a:ext>
            </a:extLst>
          </p:cNvPr>
          <p:cNvSpPr>
            <a:spLocks noGrp="1"/>
          </p:cNvSpPr>
          <p:nvPr>
            <p:ph idx="1"/>
          </p:nvPr>
        </p:nvSpPr>
        <p:spPr>
          <a:xfrm>
            <a:off x="266700" y="1200150"/>
            <a:ext cx="8610600" cy="457200"/>
          </a:xfrm>
        </p:spPr>
        <p:txBody>
          <a:bodyPr/>
          <a:lstStyle/>
          <a:p>
            <a:pPr marL="0" indent="0">
              <a:buNone/>
            </a:pPr>
            <a:r>
              <a:rPr lang="en-US" sz="2200" dirty="0"/>
              <a:t>Reducing GHGs at the source and/or enhancing carbon sinks.</a:t>
            </a:r>
            <a:endParaRPr lang="en-CA" sz="2200" dirty="0"/>
          </a:p>
        </p:txBody>
      </p:sp>
      <p:sp>
        <p:nvSpPr>
          <p:cNvPr id="4" name="TextBox 3">
            <a:extLst>
              <a:ext uri="{FF2B5EF4-FFF2-40B4-BE49-F238E27FC236}">
                <a16:creationId xmlns:a16="http://schemas.microsoft.com/office/drawing/2014/main" id="{55A142EC-6A3D-ACA3-27EB-2683FCE696BC}"/>
              </a:ext>
            </a:extLst>
          </p:cNvPr>
          <p:cNvSpPr txBox="1"/>
          <p:nvPr/>
        </p:nvSpPr>
        <p:spPr>
          <a:xfrm>
            <a:off x="1524000" y="1962150"/>
            <a:ext cx="6324600" cy="1200329"/>
          </a:xfrm>
          <a:prstGeom prst="rect">
            <a:avLst/>
          </a:prstGeom>
          <a:noFill/>
        </p:spPr>
        <p:txBody>
          <a:bodyPr wrap="square" rtlCol="0">
            <a:spAutoFit/>
          </a:bodyPr>
          <a:lstStyle/>
          <a:p>
            <a:pPr algn="ctr"/>
            <a:r>
              <a:rPr lang="en-US" sz="3600" dirty="0"/>
              <a:t>Rank the sources of GHGs (highest to lowest)</a:t>
            </a:r>
          </a:p>
        </p:txBody>
      </p:sp>
    </p:spTree>
    <p:extLst>
      <p:ext uri="{BB962C8B-B14F-4D97-AF65-F5344CB8AC3E}">
        <p14:creationId xmlns:p14="http://schemas.microsoft.com/office/powerpoint/2010/main" val="42305263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B72543-C0F1-4896-B5DA-51DD965BE0FE}"/>
              </a:ext>
            </a:extLst>
          </p:cNvPr>
          <p:cNvSpPr>
            <a:spLocks noGrp="1"/>
          </p:cNvSpPr>
          <p:nvPr>
            <p:ph type="title"/>
          </p:nvPr>
        </p:nvSpPr>
        <p:spPr/>
        <p:txBody>
          <a:bodyPr/>
          <a:lstStyle/>
          <a:p>
            <a:r>
              <a:rPr lang="en-US" dirty="0"/>
              <a:t>Climate Change Basics</a:t>
            </a:r>
            <a:endParaRPr lang="en-CA" dirty="0"/>
          </a:p>
        </p:txBody>
      </p:sp>
      <p:grpSp>
        <p:nvGrpSpPr>
          <p:cNvPr id="12" name="Group 11">
            <a:extLst>
              <a:ext uri="{FF2B5EF4-FFF2-40B4-BE49-F238E27FC236}">
                <a16:creationId xmlns:a16="http://schemas.microsoft.com/office/drawing/2014/main" id="{37876B5F-37F3-4D01-9345-2ABA8799B8F1}"/>
              </a:ext>
            </a:extLst>
          </p:cNvPr>
          <p:cNvGrpSpPr/>
          <p:nvPr/>
        </p:nvGrpSpPr>
        <p:grpSpPr>
          <a:xfrm flipH="1">
            <a:off x="152400" y="1809750"/>
            <a:ext cx="3810000" cy="1905000"/>
            <a:chOff x="4876800" y="414152"/>
            <a:chExt cx="3810000" cy="1905000"/>
          </a:xfrm>
        </p:grpSpPr>
        <p:sp>
          <p:nvSpPr>
            <p:cNvPr id="13" name="Arrow: Right 12">
              <a:extLst>
                <a:ext uri="{FF2B5EF4-FFF2-40B4-BE49-F238E27FC236}">
                  <a16:creationId xmlns:a16="http://schemas.microsoft.com/office/drawing/2014/main" id="{35ABD99F-C65D-4FE9-AD52-05FC23C01555}"/>
                </a:ext>
              </a:extLst>
            </p:cNvPr>
            <p:cNvSpPr/>
            <p:nvPr/>
          </p:nvSpPr>
          <p:spPr bwMode="auto">
            <a:xfrm flipH="1">
              <a:off x="4876800" y="414152"/>
              <a:ext cx="3810000" cy="1905000"/>
            </a:xfrm>
            <a:prstGeom prst="rightArrow">
              <a:avLst/>
            </a:prstGeom>
            <a:noFill/>
            <a:ln w="28575" cap="flat" cmpd="sng" algn="ctr">
              <a:solidFill>
                <a:schemeClr val="tx2">
                  <a:lumMod val="7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CA" sz="4400" b="0" i="0" u="none" strike="noStrike" cap="none" normalizeH="0" baseline="0">
                <a:ln>
                  <a:noFill/>
                </a:ln>
                <a:solidFill>
                  <a:schemeClr val="bg1"/>
                </a:solidFill>
                <a:effectLst/>
                <a:latin typeface="Arial" charset="0"/>
              </a:endParaRPr>
            </a:p>
          </p:txBody>
        </p:sp>
        <p:sp>
          <p:nvSpPr>
            <p:cNvPr id="14" name="TextBox 13">
              <a:extLst>
                <a:ext uri="{FF2B5EF4-FFF2-40B4-BE49-F238E27FC236}">
                  <a16:creationId xmlns:a16="http://schemas.microsoft.com/office/drawing/2014/main" id="{416CDD66-CD9A-4875-9285-12FCDC76D936}"/>
                </a:ext>
              </a:extLst>
            </p:cNvPr>
            <p:cNvSpPr txBox="1"/>
            <p:nvPr/>
          </p:nvSpPr>
          <p:spPr>
            <a:xfrm>
              <a:off x="5244433" y="883764"/>
              <a:ext cx="3359713" cy="1015663"/>
            </a:xfrm>
            <a:prstGeom prst="rect">
              <a:avLst/>
            </a:prstGeom>
            <a:noFill/>
          </p:spPr>
          <p:txBody>
            <a:bodyPr wrap="square" rtlCol="0">
              <a:spAutoFit/>
            </a:bodyPr>
            <a:lstStyle/>
            <a:p>
              <a:r>
                <a:rPr lang="en-US" sz="2000" dirty="0">
                  <a:latin typeface="Century Gothic" panose="020B0502020202020204" pitchFamily="34" charset="0"/>
                </a:rPr>
                <a:t>CO</a:t>
              </a:r>
              <a:r>
                <a:rPr lang="en-US" sz="2000" baseline="-25000" dirty="0">
                  <a:latin typeface="Century Gothic" panose="020B0502020202020204" pitchFamily="34" charset="0"/>
                </a:rPr>
                <a:t>2</a:t>
              </a:r>
              <a:r>
                <a:rPr lang="en-US" sz="2000" dirty="0">
                  <a:latin typeface="Century Gothic" panose="020B0502020202020204" pitchFamily="34" charset="0"/>
                </a:rPr>
                <a:t> levels have been increasing since industrial revolution</a:t>
              </a:r>
              <a:endParaRPr lang="en-CA" sz="2000" dirty="0">
                <a:latin typeface="Century Gothic" panose="020B0502020202020204" pitchFamily="34" charset="0"/>
              </a:endParaRPr>
            </a:p>
          </p:txBody>
        </p:sp>
      </p:grpSp>
      <p:pic>
        <p:nvPicPr>
          <p:cNvPr id="5" name="Picture 4" descr="Chart, histogram&#10;&#10;Description automatically generated">
            <a:extLst>
              <a:ext uri="{FF2B5EF4-FFF2-40B4-BE49-F238E27FC236}">
                <a16:creationId xmlns:a16="http://schemas.microsoft.com/office/drawing/2014/main" id="{39200E90-C56F-B5FF-BFE8-306E2ABDE530}"/>
              </a:ext>
            </a:extLst>
          </p:cNvPr>
          <p:cNvPicPr>
            <a:picLocks noChangeAspect="1"/>
          </p:cNvPicPr>
          <p:nvPr/>
        </p:nvPicPr>
        <p:blipFill>
          <a:blip r:embed="rId3"/>
          <a:stretch>
            <a:fillRect/>
          </a:stretch>
        </p:blipFill>
        <p:spPr>
          <a:xfrm>
            <a:off x="4045054" y="1487090"/>
            <a:ext cx="5098946" cy="2589309"/>
          </a:xfrm>
          <a:prstGeom prst="rect">
            <a:avLst/>
          </a:prstGeom>
        </p:spPr>
      </p:pic>
      <p:pic>
        <p:nvPicPr>
          <p:cNvPr id="6" name="Picture 5">
            <a:extLst>
              <a:ext uri="{FF2B5EF4-FFF2-40B4-BE49-F238E27FC236}">
                <a16:creationId xmlns:a16="http://schemas.microsoft.com/office/drawing/2014/main" id="{1D451591-87EC-0C25-7F12-F48BDAAC0F6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54494" y="4607248"/>
            <a:ext cx="990600" cy="328381"/>
          </a:xfrm>
          <a:prstGeom prst="rect">
            <a:avLst/>
          </a:prstGeom>
        </p:spPr>
      </p:pic>
    </p:spTree>
    <p:extLst>
      <p:ext uri="{BB962C8B-B14F-4D97-AF65-F5344CB8AC3E}">
        <p14:creationId xmlns:p14="http://schemas.microsoft.com/office/powerpoint/2010/main" val="1063563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571FBD-095C-40B9-B543-E21B48B4FA50}"/>
              </a:ext>
            </a:extLst>
          </p:cNvPr>
          <p:cNvSpPr>
            <a:spLocks noGrp="1"/>
          </p:cNvSpPr>
          <p:nvPr>
            <p:ph type="title"/>
          </p:nvPr>
        </p:nvSpPr>
        <p:spPr/>
        <p:txBody>
          <a:bodyPr/>
          <a:lstStyle/>
          <a:p>
            <a:endParaRPr lang="en-CA" dirty="0"/>
          </a:p>
        </p:txBody>
      </p:sp>
      <p:pic>
        <p:nvPicPr>
          <p:cNvPr id="8" name="Content Placeholder 7" descr="Diagram&#10;&#10;Description automatically generated">
            <a:extLst>
              <a:ext uri="{FF2B5EF4-FFF2-40B4-BE49-F238E27FC236}">
                <a16:creationId xmlns:a16="http://schemas.microsoft.com/office/drawing/2014/main" id="{D9A0C3F4-6853-42CE-9117-C69A02ABC69A}"/>
              </a:ext>
            </a:extLst>
          </p:cNvPr>
          <p:cNvPicPr>
            <a:picLocks noGrp="1" noChangeAspect="1"/>
          </p:cNvPicPr>
          <p:nvPr>
            <p:ph idx="1"/>
          </p:nvPr>
        </p:nvPicPr>
        <p:blipFill>
          <a:blip r:embed="rId3"/>
          <a:stretch>
            <a:fillRect/>
          </a:stretch>
        </p:blipFill>
        <p:spPr>
          <a:xfrm>
            <a:off x="0" y="-1588"/>
            <a:ext cx="9146823" cy="5145088"/>
          </a:xfrm>
        </p:spPr>
      </p:pic>
    </p:spTree>
    <p:extLst>
      <p:ext uri="{BB962C8B-B14F-4D97-AF65-F5344CB8AC3E}">
        <p14:creationId xmlns:p14="http://schemas.microsoft.com/office/powerpoint/2010/main" val="30974101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E228ED-B13C-412D-A973-355F3703EDD8}"/>
              </a:ext>
            </a:extLst>
          </p:cNvPr>
          <p:cNvSpPr>
            <a:spLocks noGrp="1"/>
          </p:cNvSpPr>
          <p:nvPr>
            <p:ph type="title"/>
          </p:nvPr>
        </p:nvSpPr>
        <p:spPr/>
        <p:txBody>
          <a:bodyPr/>
          <a:lstStyle/>
          <a:p>
            <a:endParaRPr lang="en-CA"/>
          </a:p>
        </p:txBody>
      </p:sp>
      <p:sp>
        <p:nvSpPr>
          <p:cNvPr id="4" name="Content Placeholder 3">
            <a:extLst>
              <a:ext uri="{FF2B5EF4-FFF2-40B4-BE49-F238E27FC236}">
                <a16:creationId xmlns:a16="http://schemas.microsoft.com/office/drawing/2014/main" id="{F44DB9A1-70CD-4B78-A114-643CA2C8AA29}"/>
              </a:ext>
            </a:extLst>
          </p:cNvPr>
          <p:cNvSpPr>
            <a:spLocks noGrp="1"/>
          </p:cNvSpPr>
          <p:nvPr>
            <p:ph idx="1"/>
          </p:nvPr>
        </p:nvSpPr>
        <p:spPr/>
        <p:txBody>
          <a:bodyPr/>
          <a:lstStyle/>
          <a:p>
            <a:endParaRPr lang="en-CA"/>
          </a:p>
        </p:txBody>
      </p:sp>
      <p:pic>
        <p:nvPicPr>
          <p:cNvPr id="1028" name="Picture 4" descr="Climate Solutions 101 | Live Digital Launch - YouTube">
            <a:extLst>
              <a:ext uri="{FF2B5EF4-FFF2-40B4-BE49-F238E27FC236}">
                <a16:creationId xmlns:a16="http://schemas.microsoft.com/office/drawing/2014/main" id="{DA86E49C-433C-403E-8724-F081D888A6D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702586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50089C3-A236-46E8-9762-5D76D275FB38}"/>
              </a:ext>
            </a:extLst>
          </p:cNvPr>
          <p:cNvSpPr>
            <a:spLocks noGrp="1"/>
          </p:cNvSpPr>
          <p:nvPr>
            <p:ph idx="1"/>
          </p:nvPr>
        </p:nvSpPr>
        <p:spPr>
          <a:xfrm>
            <a:off x="457200" y="514350"/>
            <a:ext cx="7391400" cy="3773250"/>
          </a:xfrm>
        </p:spPr>
        <p:txBody>
          <a:bodyPr/>
          <a:lstStyle/>
          <a:p>
            <a:pPr marL="0" indent="0" algn="ctr">
              <a:lnSpc>
                <a:spcPts val="4000"/>
              </a:lnSpc>
              <a:buNone/>
            </a:pPr>
            <a:r>
              <a:rPr lang="en-US" sz="2800" dirty="0"/>
              <a:t>“We basically have three choices: </a:t>
            </a:r>
            <a:r>
              <a:rPr lang="en-US" sz="2800" i="1" dirty="0">
                <a:solidFill>
                  <a:srgbClr val="0070C0"/>
                </a:solidFill>
              </a:rPr>
              <a:t>mitigation</a:t>
            </a:r>
            <a:r>
              <a:rPr lang="en-US" sz="2800" dirty="0"/>
              <a:t>, </a:t>
            </a:r>
            <a:r>
              <a:rPr lang="en-US" sz="2800" i="1" dirty="0">
                <a:solidFill>
                  <a:srgbClr val="0070C0"/>
                </a:solidFill>
              </a:rPr>
              <a:t>adaptation</a:t>
            </a:r>
            <a:r>
              <a:rPr lang="en-US" sz="2800" dirty="0"/>
              <a:t>, and </a:t>
            </a:r>
            <a:r>
              <a:rPr lang="en-US" sz="2800" i="1" dirty="0">
                <a:solidFill>
                  <a:srgbClr val="0070C0"/>
                </a:solidFill>
              </a:rPr>
              <a:t>suffering</a:t>
            </a:r>
            <a:r>
              <a:rPr lang="en-US" sz="2800" dirty="0"/>
              <a:t>. We’re going to do some of each. The question is what the mix is going to be. The more mitigation we do, the less adaptation will be required and the less suffering there will be.”</a:t>
            </a:r>
          </a:p>
          <a:p>
            <a:pPr algn="r">
              <a:buFontTx/>
              <a:buChar char="-"/>
            </a:pPr>
            <a:r>
              <a:rPr lang="en-US" dirty="0"/>
              <a:t>John </a:t>
            </a:r>
            <a:r>
              <a:rPr lang="en-US" dirty="0" err="1"/>
              <a:t>Holdren</a:t>
            </a:r>
            <a:r>
              <a:rPr lang="en-US" dirty="0"/>
              <a:t> (US climate expert) </a:t>
            </a:r>
          </a:p>
          <a:p>
            <a:pPr marL="0" indent="0" algn="r">
              <a:buNone/>
            </a:pPr>
            <a:r>
              <a:rPr lang="en-US" dirty="0"/>
              <a:t> </a:t>
            </a:r>
            <a:endParaRPr lang="en-CA" dirty="0"/>
          </a:p>
        </p:txBody>
      </p:sp>
    </p:spTree>
    <p:extLst>
      <p:ext uri="{BB962C8B-B14F-4D97-AF65-F5344CB8AC3E}">
        <p14:creationId xmlns:p14="http://schemas.microsoft.com/office/powerpoint/2010/main" val="4587082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34E27B-C02E-456C-9F91-73AD64543AEA}"/>
              </a:ext>
            </a:extLst>
          </p:cNvPr>
          <p:cNvSpPr>
            <a:spLocks noGrp="1"/>
          </p:cNvSpPr>
          <p:nvPr>
            <p:ph type="title"/>
          </p:nvPr>
        </p:nvSpPr>
        <p:spPr/>
        <p:txBody>
          <a:bodyPr/>
          <a:lstStyle/>
          <a:p>
            <a:r>
              <a:rPr lang="en-US" dirty="0"/>
              <a:t>Mitigation</a:t>
            </a:r>
            <a:endParaRPr lang="en-CA" dirty="0"/>
          </a:p>
        </p:txBody>
      </p:sp>
      <p:sp>
        <p:nvSpPr>
          <p:cNvPr id="3" name="Content Placeholder 2">
            <a:extLst>
              <a:ext uri="{FF2B5EF4-FFF2-40B4-BE49-F238E27FC236}">
                <a16:creationId xmlns:a16="http://schemas.microsoft.com/office/drawing/2014/main" id="{49FE6BBE-F60B-404A-A974-E074B1C2F9B5}"/>
              </a:ext>
            </a:extLst>
          </p:cNvPr>
          <p:cNvSpPr>
            <a:spLocks noGrp="1"/>
          </p:cNvSpPr>
          <p:nvPr>
            <p:ph idx="1"/>
          </p:nvPr>
        </p:nvSpPr>
        <p:spPr>
          <a:xfrm>
            <a:off x="266700" y="971550"/>
            <a:ext cx="8610600" cy="457200"/>
          </a:xfrm>
        </p:spPr>
        <p:txBody>
          <a:bodyPr/>
          <a:lstStyle/>
          <a:p>
            <a:pPr marL="0" indent="0">
              <a:buNone/>
            </a:pPr>
            <a:r>
              <a:rPr lang="en-US" sz="2200" dirty="0"/>
              <a:t>Reducing GHGs at the source and/or enhancing carbon sinks.</a:t>
            </a:r>
            <a:endParaRPr lang="en-CA" sz="2200" dirty="0"/>
          </a:p>
        </p:txBody>
      </p:sp>
      <p:pic>
        <p:nvPicPr>
          <p:cNvPr id="3074" name="Picture 2">
            <a:extLst>
              <a:ext uri="{FF2B5EF4-FFF2-40B4-BE49-F238E27FC236}">
                <a16:creationId xmlns:a16="http://schemas.microsoft.com/office/drawing/2014/main" id="{F6EA7825-C190-4AC3-8301-FBF009F75B2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6690" t="25527" r="1530" b="21100"/>
          <a:stretch/>
        </p:blipFill>
        <p:spPr bwMode="auto">
          <a:xfrm>
            <a:off x="1406387" y="1733550"/>
            <a:ext cx="6331225" cy="29718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B20CF55F-629C-CD0C-5005-0E5F2DE2276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01000" y="4629151"/>
            <a:ext cx="938619" cy="311150"/>
          </a:xfrm>
          <a:prstGeom prst="rect">
            <a:avLst/>
          </a:prstGeom>
        </p:spPr>
      </p:pic>
    </p:spTree>
    <p:extLst>
      <p:ext uri="{BB962C8B-B14F-4D97-AF65-F5344CB8AC3E}">
        <p14:creationId xmlns:p14="http://schemas.microsoft.com/office/powerpoint/2010/main" val="6268336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34E27B-C02E-456C-9F91-73AD64543AEA}"/>
              </a:ext>
            </a:extLst>
          </p:cNvPr>
          <p:cNvSpPr>
            <a:spLocks noGrp="1"/>
          </p:cNvSpPr>
          <p:nvPr>
            <p:ph type="title"/>
          </p:nvPr>
        </p:nvSpPr>
        <p:spPr/>
        <p:txBody>
          <a:bodyPr/>
          <a:lstStyle/>
          <a:p>
            <a:r>
              <a:rPr lang="en-US" dirty="0"/>
              <a:t>Mitigation: Sources and Sinks</a:t>
            </a:r>
            <a:endParaRPr lang="en-CA" dirty="0"/>
          </a:p>
        </p:txBody>
      </p:sp>
      <p:sp>
        <p:nvSpPr>
          <p:cNvPr id="3" name="Content Placeholder 2">
            <a:extLst>
              <a:ext uri="{FF2B5EF4-FFF2-40B4-BE49-F238E27FC236}">
                <a16:creationId xmlns:a16="http://schemas.microsoft.com/office/drawing/2014/main" id="{49FE6BBE-F60B-404A-A974-E074B1C2F9B5}"/>
              </a:ext>
            </a:extLst>
          </p:cNvPr>
          <p:cNvSpPr>
            <a:spLocks noGrp="1"/>
          </p:cNvSpPr>
          <p:nvPr>
            <p:ph idx="1"/>
          </p:nvPr>
        </p:nvSpPr>
        <p:spPr>
          <a:xfrm>
            <a:off x="266700" y="971550"/>
            <a:ext cx="8610600" cy="457200"/>
          </a:xfrm>
        </p:spPr>
        <p:txBody>
          <a:bodyPr/>
          <a:lstStyle/>
          <a:p>
            <a:pPr marL="0" indent="0">
              <a:buNone/>
            </a:pPr>
            <a:r>
              <a:rPr lang="en-US" sz="2200" dirty="0"/>
              <a:t>Reducing GHGs at the source and/or enhancing carbon sinks.</a:t>
            </a:r>
            <a:endParaRPr lang="en-CA" sz="2200" dirty="0"/>
          </a:p>
        </p:txBody>
      </p:sp>
      <p:pic>
        <p:nvPicPr>
          <p:cNvPr id="5" name="Picture 4" descr="Diagram&#10;&#10;Description automatically generated">
            <a:extLst>
              <a:ext uri="{FF2B5EF4-FFF2-40B4-BE49-F238E27FC236}">
                <a16:creationId xmlns:a16="http://schemas.microsoft.com/office/drawing/2014/main" id="{90128554-8186-4844-AF66-F4AEF87DA34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934" y="-19050"/>
            <a:ext cx="9177867" cy="5162550"/>
          </a:xfrm>
          <a:prstGeom prst="rect">
            <a:avLst/>
          </a:prstGeom>
        </p:spPr>
      </p:pic>
    </p:spTree>
    <p:extLst>
      <p:ext uri="{BB962C8B-B14F-4D97-AF65-F5344CB8AC3E}">
        <p14:creationId xmlns:p14="http://schemas.microsoft.com/office/powerpoint/2010/main" val="29212901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57F539-5D9D-4FC5-AC75-0D38D9985F6E}"/>
              </a:ext>
            </a:extLst>
          </p:cNvPr>
          <p:cNvSpPr>
            <a:spLocks noGrp="1"/>
          </p:cNvSpPr>
          <p:nvPr>
            <p:ph type="title"/>
          </p:nvPr>
        </p:nvSpPr>
        <p:spPr/>
        <p:txBody>
          <a:bodyPr/>
          <a:lstStyle/>
          <a:p>
            <a:r>
              <a:rPr lang="en-US" dirty="0"/>
              <a:t>Project Drawdown Top 10</a:t>
            </a:r>
            <a:endParaRPr lang="en-CA" dirty="0"/>
          </a:p>
        </p:txBody>
      </p:sp>
      <p:sp>
        <p:nvSpPr>
          <p:cNvPr id="6" name="TextBox 5">
            <a:extLst>
              <a:ext uri="{FF2B5EF4-FFF2-40B4-BE49-F238E27FC236}">
                <a16:creationId xmlns:a16="http://schemas.microsoft.com/office/drawing/2014/main" id="{DE6593D9-A411-D4D7-8590-834A597F96DB}"/>
              </a:ext>
            </a:extLst>
          </p:cNvPr>
          <p:cNvSpPr txBox="1"/>
          <p:nvPr/>
        </p:nvSpPr>
        <p:spPr>
          <a:xfrm>
            <a:off x="1409700" y="1371421"/>
            <a:ext cx="6324600" cy="2739211"/>
          </a:xfrm>
          <a:prstGeom prst="rect">
            <a:avLst/>
          </a:prstGeom>
          <a:noFill/>
        </p:spPr>
        <p:txBody>
          <a:bodyPr wrap="square" rtlCol="0">
            <a:spAutoFit/>
          </a:bodyPr>
          <a:lstStyle/>
          <a:p>
            <a:pPr algn="ctr"/>
            <a:r>
              <a:rPr lang="en-US" sz="3600" dirty="0"/>
              <a:t>Rank these possible solutions for effectiveness*</a:t>
            </a:r>
          </a:p>
          <a:p>
            <a:pPr algn="ctr"/>
            <a:r>
              <a:rPr lang="en-US" sz="2800" dirty="0"/>
              <a:t> *CO</a:t>
            </a:r>
            <a:r>
              <a:rPr lang="en-US" sz="2800" baseline="30000" dirty="0"/>
              <a:t>2</a:t>
            </a:r>
            <a:r>
              <a:rPr lang="en-US" sz="2800" dirty="0"/>
              <a:t> reduced per dollar spent</a:t>
            </a:r>
          </a:p>
          <a:p>
            <a:pPr algn="ctr"/>
            <a:r>
              <a:rPr lang="en-US" sz="3600" dirty="0"/>
              <a:t>(highest to lowest)</a:t>
            </a:r>
          </a:p>
          <a:p>
            <a:pPr algn="ctr"/>
            <a:r>
              <a:rPr lang="en-US" sz="3600" dirty="0"/>
              <a:t>(based on 1.5ºC by 2100)</a:t>
            </a:r>
          </a:p>
        </p:txBody>
      </p:sp>
      <p:pic>
        <p:nvPicPr>
          <p:cNvPr id="3" name="Picture 2">
            <a:extLst>
              <a:ext uri="{FF2B5EF4-FFF2-40B4-BE49-F238E27FC236}">
                <a16:creationId xmlns:a16="http://schemas.microsoft.com/office/drawing/2014/main" id="{2E576237-A737-33DB-9E16-34025CF09DD1}"/>
              </a:ext>
            </a:extLst>
          </p:cNvPr>
          <p:cNvPicPr>
            <a:picLocks noChangeAspect="1"/>
          </p:cNvPicPr>
          <p:nvPr/>
        </p:nvPicPr>
        <p:blipFill>
          <a:blip r:embed="rId3"/>
          <a:stretch>
            <a:fillRect/>
          </a:stretch>
        </p:blipFill>
        <p:spPr>
          <a:xfrm>
            <a:off x="7982712" y="4619062"/>
            <a:ext cx="990600" cy="328382"/>
          </a:xfrm>
          <a:prstGeom prst="rect">
            <a:avLst/>
          </a:prstGeom>
        </p:spPr>
      </p:pic>
    </p:spTree>
    <p:extLst>
      <p:ext uri="{BB962C8B-B14F-4D97-AF65-F5344CB8AC3E}">
        <p14:creationId xmlns:p14="http://schemas.microsoft.com/office/powerpoint/2010/main" val="38874335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57F539-5D9D-4FC5-AC75-0D38D9985F6E}"/>
              </a:ext>
            </a:extLst>
          </p:cNvPr>
          <p:cNvSpPr>
            <a:spLocks noGrp="1"/>
          </p:cNvSpPr>
          <p:nvPr>
            <p:ph type="title"/>
          </p:nvPr>
        </p:nvSpPr>
        <p:spPr>
          <a:xfrm>
            <a:off x="461319" y="-12872"/>
            <a:ext cx="8229600" cy="857250"/>
          </a:xfrm>
        </p:spPr>
        <p:txBody>
          <a:bodyPr/>
          <a:lstStyle/>
          <a:p>
            <a:r>
              <a:rPr lang="en-US" dirty="0"/>
              <a:t>Project Drawdown Top 10</a:t>
            </a:r>
            <a:endParaRPr lang="en-CA" dirty="0"/>
          </a:p>
        </p:txBody>
      </p:sp>
      <p:graphicFrame>
        <p:nvGraphicFramePr>
          <p:cNvPr id="5" name="Table 5">
            <a:extLst>
              <a:ext uri="{FF2B5EF4-FFF2-40B4-BE49-F238E27FC236}">
                <a16:creationId xmlns:a16="http://schemas.microsoft.com/office/drawing/2014/main" id="{1DAC3472-B259-4CE6-8D00-CB7EFB8944B7}"/>
              </a:ext>
            </a:extLst>
          </p:cNvPr>
          <p:cNvGraphicFramePr>
            <a:graphicFrameLocks noGrp="1"/>
          </p:cNvGraphicFramePr>
          <p:nvPr>
            <p:ph idx="1"/>
          </p:nvPr>
        </p:nvGraphicFramePr>
        <p:xfrm>
          <a:off x="2400300" y="742950"/>
          <a:ext cx="4343400" cy="4307842"/>
        </p:xfrm>
        <a:graphic>
          <a:graphicData uri="http://schemas.openxmlformats.org/drawingml/2006/table">
            <a:tbl>
              <a:tblPr firstRow="1" bandRow="1">
                <a:tableStyleId>{5C22544A-7EE6-4342-B048-85BDC9FD1C3A}</a:tableStyleId>
              </a:tblPr>
              <a:tblGrid>
                <a:gridCol w="4343400">
                  <a:extLst>
                    <a:ext uri="{9D8B030D-6E8A-4147-A177-3AD203B41FA5}">
                      <a16:colId xmlns:a16="http://schemas.microsoft.com/office/drawing/2014/main" val="527880742"/>
                    </a:ext>
                  </a:extLst>
                </a:gridCol>
              </a:tblGrid>
              <a:tr h="391622">
                <a:tc>
                  <a:txBody>
                    <a:bodyPr/>
                    <a:lstStyle/>
                    <a:p>
                      <a:r>
                        <a:rPr lang="en-US" dirty="0"/>
                        <a:t>1.5</a:t>
                      </a:r>
                      <a:r>
                        <a:rPr lang="en-US" dirty="0">
                          <a:sym typeface="Symbol" panose="05050102010706020507" pitchFamily="18" charset="2"/>
                        </a:rPr>
                        <a:t></a:t>
                      </a:r>
                      <a:r>
                        <a:rPr lang="en-US" dirty="0"/>
                        <a:t>C by 2100</a:t>
                      </a:r>
                      <a:endParaRPr lang="en-CA" dirty="0"/>
                    </a:p>
                  </a:txBody>
                  <a:tcPr/>
                </a:tc>
                <a:extLst>
                  <a:ext uri="{0D108BD9-81ED-4DB2-BD59-A6C34878D82A}">
                    <a16:rowId xmlns:a16="http://schemas.microsoft.com/office/drawing/2014/main" val="3820863831"/>
                  </a:ext>
                </a:extLst>
              </a:tr>
              <a:tr h="39162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t>Onshore Wind Turbines</a:t>
                      </a:r>
                    </a:p>
                  </a:txBody>
                  <a:tcPr/>
                </a:tc>
                <a:extLst>
                  <a:ext uri="{0D108BD9-81ED-4DB2-BD59-A6C34878D82A}">
                    <a16:rowId xmlns:a16="http://schemas.microsoft.com/office/drawing/2014/main" val="1617147829"/>
                  </a:ext>
                </a:extLst>
              </a:tr>
              <a:tr h="39162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t>Utility-Scale Solar Photovoltaics</a:t>
                      </a:r>
                    </a:p>
                  </a:txBody>
                  <a:tcPr/>
                </a:tc>
                <a:extLst>
                  <a:ext uri="{0D108BD9-81ED-4DB2-BD59-A6C34878D82A}">
                    <a16:rowId xmlns:a16="http://schemas.microsoft.com/office/drawing/2014/main" val="2180734507"/>
                  </a:ext>
                </a:extLst>
              </a:tr>
              <a:tr h="39162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t>Reduced Food Waste</a:t>
                      </a:r>
                    </a:p>
                  </a:txBody>
                  <a:tcPr/>
                </a:tc>
                <a:extLst>
                  <a:ext uri="{0D108BD9-81ED-4DB2-BD59-A6C34878D82A}">
                    <a16:rowId xmlns:a16="http://schemas.microsoft.com/office/drawing/2014/main" val="565396045"/>
                  </a:ext>
                </a:extLst>
              </a:tr>
              <a:tr h="39162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t>Plant-Rich Diets</a:t>
                      </a:r>
                    </a:p>
                  </a:txBody>
                  <a:tcPr/>
                </a:tc>
                <a:extLst>
                  <a:ext uri="{0D108BD9-81ED-4DB2-BD59-A6C34878D82A}">
                    <a16:rowId xmlns:a16="http://schemas.microsoft.com/office/drawing/2014/main" val="1008519884"/>
                  </a:ext>
                </a:extLst>
              </a:tr>
              <a:tr h="39162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t>Health and Education for Girls/Women</a:t>
                      </a:r>
                    </a:p>
                  </a:txBody>
                  <a:tcPr/>
                </a:tc>
                <a:extLst>
                  <a:ext uri="{0D108BD9-81ED-4DB2-BD59-A6C34878D82A}">
                    <a16:rowId xmlns:a16="http://schemas.microsoft.com/office/drawing/2014/main" val="1282215554"/>
                  </a:ext>
                </a:extLst>
              </a:tr>
              <a:tr h="39162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t>Tropical Forest Restoration</a:t>
                      </a:r>
                    </a:p>
                  </a:txBody>
                  <a:tcPr/>
                </a:tc>
                <a:extLst>
                  <a:ext uri="{0D108BD9-81ED-4DB2-BD59-A6C34878D82A}">
                    <a16:rowId xmlns:a16="http://schemas.microsoft.com/office/drawing/2014/main" val="697539754"/>
                  </a:ext>
                </a:extLst>
              </a:tr>
              <a:tr h="39162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t>Improved Clean Cookstoves</a:t>
                      </a:r>
                    </a:p>
                  </a:txBody>
                  <a:tcPr/>
                </a:tc>
                <a:extLst>
                  <a:ext uri="{0D108BD9-81ED-4DB2-BD59-A6C34878D82A}">
                    <a16:rowId xmlns:a16="http://schemas.microsoft.com/office/drawing/2014/main" val="1439533222"/>
                  </a:ext>
                </a:extLst>
              </a:tr>
              <a:tr h="39162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t>Distributed Solar Photovoltaics</a:t>
                      </a:r>
                      <a:endParaRPr lang="en-CA" sz="1800" dirty="0"/>
                    </a:p>
                  </a:txBody>
                  <a:tcPr/>
                </a:tc>
                <a:extLst>
                  <a:ext uri="{0D108BD9-81ED-4DB2-BD59-A6C34878D82A}">
                    <a16:rowId xmlns:a16="http://schemas.microsoft.com/office/drawing/2014/main" val="2187296951"/>
                  </a:ext>
                </a:extLst>
              </a:tr>
              <a:tr h="39162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t>Refrigerant Management </a:t>
                      </a:r>
                      <a:endParaRPr lang="en-CA" dirty="0"/>
                    </a:p>
                  </a:txBody>
                  <a:tcPr/>
                </a:tc>
                <a:extLst>
                  <a:ext uri="{0D108BD9-81ED-4DB2-BD59-A6C34878D82A}">
                    <a16:rowId xmlns:a16="http://schemas.microsoft.com/office/drawing/2014/main" val="3877082457"/>
                  </a:ext>
                </a:extLst>
              </a:tr>
              <a:tr h="39162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t>Alternative Refrigerants</a:t>
                      </a:r>
                    </a:p>
                  </a:txBody>
                  <a:tcPr/>
                </a:tc>
                <a:extLst>
                  <a:ext uri="{0D108BD9-81ED-4DB2-BD59-A6C34878D82A}">
                    <a16:rowId xmlns:a16="http://schemas.microsoft.com/office/drawing/2014/main" val="1927678558"/>
                  </a:ext>
                </a:extLst>
              </a:tr>
            </a:tbl>
          </a:graphicData>
        </a:graphic>
      </p:graphicFrame>
    </p:spTree>
    <p:extLst>
      <p:ext uri="{BB962C8B-B14F-4D97-AF65-F5344CB8AC3E}">
        <p14:creationId xmlns:p14="http://schemas.microsoft.com/office/powerpoint/2010/main" val="29947357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6E6222-27AD-3A4A-2AFE-27CB45432BD7}"/>
              </a:ext>
            </a:extLst>
          </p:cNvPr>
          <p:cNvSpPr>
            <a:spLocks noGrp="1"/>
          </p:cNvSpPr>
          <p:nvPr>
            <p:ph type="title"/>
          </p:nvPr>
        </p:nvSpPr>
        <p:spPr/>
        <p:txBody>
          <a:bodyPr/>
          <a:lstStyle/>
          <a:p>
            <a:r>
              <a:rPr lang="en-US" dirty="0"/>
              <a:t>Every contribution helps</a:t>
            </a:r>
          </a:p>
        </p:txBody>
      </p:sp>
      <p:pic>
        <p:nvPicPr>
          <p:cNvPr id="1026" name="Picture 2">
            <a:extLst>
              <a:ext uri="{FF2B5EF4-FFF2-40B4-BE49-F238E27FC236}">
                <a16:creationId xmlns:a16="http://schemas.microsoft.com/office/drawing/2014/main" id="{8213C50D-F016-CD3E-45AB-FDFB80E8C78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33704"/>
          <a:stretch/>
        </p:blipFill>
        <p:spPr bwMode="auto">
          <a:xfrm>
            <a:off x="0" y="1120296"/>
            <a:ext cx="9144000" cy="40422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61193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EC276F-86EE-452F-8E32-95FE859DF14C}"/>
              </a:ext>
            </a:extLst>
          </p:cNvPr>
          <p:cNvSpPr>
            <a:spLocks noGrp="1"/>
          </p:cNvSpPr>
          <p:nvPr>
            <p:ph type="title"/>
          </p:nvPr>
        </p:nvSpPr>
        <p:spPr/>
        <p:txBody>
          <a:bodyPr/>
          <a:lstStyle/>
          <a:p>
            <a:r>
              <a:rPr lang="en-US" dirty="0"/>
              <a:t>Personal Action vs Corporate Action</a:t>
            </a:r>
            <a:endParaRPr lang="en-CA" dirty="0"/>
          </a:p>
        </p:txBody>
      </p:sp>
      <p:pic>
        <p:nvPicPr>
          <p:cNvPr id="4102" name="Picture 6" descr="Largest Producers of Industrial Carbon Emissions | Union of Concerned  Scientists">
            <a:extLst>
              <a:ext uri="{FF2B5EF4-FFF2-40B4-BE49-F238E27FC236}">
                <a16:creationId xmlns:a16="http://schemas.microsoft.com/office/drawing/2014/main" id="{EBC80065-2106-407E-8E79-308131993F2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67200" y="1231313"/>
            <a:ext cx="4765998" cy="2680874"/>
          </a:xfrm>
          <a:prstGeom prst="rect">
            <a:avLst/>
          </a:prstGeom>
          <a:noFill/>
          <a:extLst>
            <a:ext uri="{909E8E84-426E-40DD-AFC4-6F175D3DCCD1}">
              <a14:hiddenFill xmlns:a14="http://schemas.microsoft.com/office/drawing/2010/main">
                <a:solidFill>
                  <a:srgbClr val="FFFFFF"/>
                </a:solidFill>
              </a14:hiddenFill>
            </a:ext>
          </a:extLst>
        </p:spPr>
      </p:pic>
      <p:pic>
        <p:nvPicPr>
          <p:cNvPr id="4104" name="Picture 8" descr="10 Tips from Harvard&amp;#39;s bike commuting pros | Sustainability at Harvard">
            <a:extLst>
              <a:ext uri="{FF2B5EF4-FFF2-40B4-BE49-F238E27FC236}">
                <a16:creationId xmlns:a16="http://schemas.microsoft.com/office/drawing/2014/main" id="{7794E684-74F1-445E-827D-EA7EF97B1BC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1231312"/>
            <a:ext cx="3574499" cy="2680873"/>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20A79EA4-AC73-4030-AC1B-34C423A2E253}"/>
              </a:ext>
            </a:extLst>
          </p:cNvPr>
          <p:cNvSpPr txBox="1"/>
          <p:nvPr/>
        </p:nvSpPr>
        <p:spPr>
          <a:xfrm>
            <a:off x="1752600" y="4436774"/>
            <a:ext cx="5638800" cy="584775"/>
          </a:xfrm>
          <a:prstGeom prst="rect">
            <a:avLst/>
          </a:prstGeom>
          <a:solidFill>
            <a:schemeClr val="accent4"/>
          </a:solidFill>
        </p:spPr>
        <p:txBody>
          <a:bodyPr wrap="square" rtlCol="0">
            <a:spAutoFit/>
          </a:bodyPr>
          <a:lstStyle/>
          <a:p>
            <a:r>
              <a:rPr lang="en-US" sz="3200" dirty="0"/>
              <a:t>It is NOT either OR but BOTH</a:t>
            </a:r>
            <a:endParaRPr lang="en-CA" sz="3200" dirty="0"/>
          </a:p>
        </p:txBody>
      </p:sp>
      <p:pic>
        <p:nvPicPr>
          <p:cNvPr id="3" name="Picture 2">
            <a:extLst>
              <a:ext uri="{FF2B5EF4-FFF2-40B4-BE49-F238E27FC236}">
                <a16:creationId xmlns:a16="http://schemas.microsoft.com/office/drawing/2014/main" id="{8FA3C79B-537A-EA7D-E853-4D8004781E64}"/>
              </a:ext>
            </a:extLst>
          </p:cNvPr>
          <p:cNvPicPr>
            <a:picLocks noChangeAspect="1"/>
          </p:cNvPicPr>
          <p:nvPr/>
        </p:nvPicPr>
        <p:blipFill>
          <a:blip r:embed="rId5"/>
          <a:stretch>
            <a:fillRect/>
          </a:stretch>
        </p:blipFill>
        <p:spPr>
          <a:xfrm>
            <a:off x="7982712" y="4619062"/>
            <a:ext cx="990600" cy="328382"/>
          </a:xfrm>
          <a:prstGeom prst="rect">
            <a:avLst/>
          </a:prstGeom>
        </p:spPr>
      </p:pic>
    </p:spTree>
    <p:extLst>
      <p:ext uri="{BB962C8B-B14F-4D97-AF65-F5344CB8AC3E}">
        <p14:creationId xmlns:p14="http://schemas.microsoft.com/office/powerpoint/2010/main" val="18134692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4102"/>
                                        </p:tgtEl>
                                      </p:cBhvr>
                                      <p:by x="150000" y="150000"/>
                                    </p:animScale>
                                  </p:childTnLst>
                                </p:cTn>
                              </p:par>
                            </p:childTnLst>
                          </p:cTn>
                        </p:par>
                        <p:par>
                          <p:cTn id="7" fill="hold">
                            <p:stCondLst>
                              <p:cond delay="2000"/>
                            </p:stCondLst>
                            <p:childTnLst>
                              <p:par>
                                <p:cTn id="8" presetID="6" presetClass="emph" presetSubtype="0" fill="hold" nodeType="afterEffect">
                                  <p:stCondLst>
                                    <p:cond delay="0"/>
                                  </p:stCondLst>
                                  <p:childTnLst>
                                    <p:animScale>
                                      <p:cBhvr>
                                        <p:cTn id="9" dur="2000" fill="hold"/>
                                        <p:tgtEl>
                                          <p:spTgt spid="4104"/>
                                        </p:tgtEl>
                                      </p:cBhvr>
                                      <p:by x="50000" y="50000"/>
                                    </p:animScale>
                                  </p:childTnLst>
                                </p:cTn>
                              </p:par>
                            </p:childTnLst>
                          </p:cTn>
                        </p:par>
                        <p:par>
                          <p:cTn id="10" fill="hold">
                            <p:stCondLst>
                              <p:cond delay="4000"/>
                            </p:stCondLst>
                            <p:childTnLst>
                              <p:par>
                                <p:cTn id="11" presetID="10" presetClass="entr" presetSubtype="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EC276F-86EE-452F-8E32-95FE859DF14C}"/>
              </a:ext>
            </a:extLst>
          </p:cNvPr>
          <p:cNvSpPr>
            <a:spLocks noGrp="1"/>
          </p:cNvSpPr>
          <p:nvPr>
            <p:ph type="title"/>
          </p:nvPr>
        </p:nvSpPr>
        <p:spPr>
          <a:xfrm>
            <a:off x="457200" y="27448"/>
            <a:ext cx="8229600" cy="857250"/>
          </a:xfrm>
        </p:spPr>
        <p:txBody>
          <a:bodyPr/>
          <a:lstStyle/>
          <a:p>
            <a:r>
              <a:rPr lang="en-US" dirty="0"/>
              <a:t>Personal action</a:t>
            </a:r>
            <a:endParaRPr lang="en-CA" dirty="0"/>
          </a:p>
        </p:txBody>
      </p:sp>
      <p:graphicFrame>
        <p:nvGraphicFramePr>
          <p:cNvPr id="3" name="Diagram 2">
            <a:extLst>
              <a:ext uri="{FF2B5EF4-FFF2-40B4-BE49-F238E27FC236}">
                <a16:creationId xmlns:a16="http://schemas.microsoft.com/office/drawing/2014/main" id="{459EDC29-3FA8-9A80-D623-A2D13F10B511}"/>
              </a:ext>
            </a:extLst>
          </p:cNvPr>
          <p:cNvGraphicFramePr/>
          <p:nvPr/>
        </p:nvGraphicFramePr>
        <p:xfrm>
          <a:off x="1524000" y="884698"/>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 name="Picture 2" descr="Puzzle - Free art and design icons">
            <a:extLst>
              <a:ext uri="{FF2B5EF4-FFF2-40B4-BE49-F238E27FC236}">
                <a16:creationId xmlns:a16="http://schemas.microsoft.com/office/drawing/2014/main" id="{92231ADC-4D2B-9CA8-153C-BAECB40D0402}"/>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0161" y="4259178"/>
            <a:ext cx="854078" cy="8540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784352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05200"/>
            <a:ext cx="8229600" cy="690150"/>
          </a:xfrm>
        </p:spPr>
        <p:txBody>
          <a:bodyPr/>
          <a:lstStyle/>
          <a:p>
            <a:r>
              <a:rPr lang="en-US" dirty="0"/>
              <a:t>Leading to a enhanced greenhouse effect</a:t>
            </a:r>
          </a:p>
        </p:txBody>
      </p:sp>
      <p:pic>
        <p:nvPicPr>
          <p:cNvPr id="8196" name="Picture 4" descr="Image result for greenhouse effec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01826" y="895350"/>
            <a:ext cx="5740347" cy="4150581"/>
          </a:xfrm>
          <a:prstGeom prst="rect">
            <a:avLst/>
          </a:prstGeom>
          <a:noFill/>
          <a:extLst>
            <a:ext uri="{909E8E84-426E-40dd-AFC4-6F175D3DCCD1}">
              <a14:hiddenFill xmlns=""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1FE2F01B-2F25-C4D2-7DC2-C8900B1849B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54494" y="4607248"/>
            <a:ext cx="990600" cy="328381"/>
          </a:xfrm>
          <a:prstGeom prst="rect">
            <a:avLst/>
          </a:prstGeom>
        </p:spPr>
      </p:pic>
    </p:spTree>
    <p:extLst>
      <p:ext uri="{BB962C8B-B14F-4D97-AF65-F5344CB8AC3E}">
        <p14:creationId xmlns:p14="http://schemas.microsoft.com/office/powerpoint/2010/main" val="32405436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732C73A-9485-DD16-C821-054D1DCEECDA}"/>
              </a:ext>
            </a:extLst>
          </p:cNvPr>
          <p:cNvPicPr>
            <a:picLocks noChangeAspect="1"/>
          </p:cNvPicPr>
          <p:nvPr/>
        </p:nvPicPr>
        <p:blipFill>
          <a:blip r:embed="rId3"/>
          <a:stretch>
            <a:fillRect/>
          </a:stretch>
        </p:blipFill>
        <p:spPr>
          <a:xfrm>
            <a:off x="2117599" y="85597"/>
            <a:ext cx="4908802" cy="4972306"/>
          </a:xfrm>
          <a:prstGeom prst="rect">
            <a:avLst/>
          </a:prstGeom>
        </p:spPr>
      </p:pic>
      <p:pic>
        <p:nvPicPr>
          <p:cNvPr id="2" name="Picture 1" descr="10 Tips from Harvard&amp;#39;s bike commuting pros | Sustainability at Harvard">
            <a:extLst>
              <a:ext uri="{FF2B5EF4-FFF2-40B4-BE49-F238E27FC236}">
                <a16:creationId xmlns:a16="http://schemas.microsoft.com/office/drawing/2014/main" id="{F1AA3F97-AF1D-1C01-4CA0-151DE0B9AD9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4020715"/>
            <a:ext cx="1497048" cy="11227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454619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EC276F-86EE-452F-8E32-95FE859DF14C}"/>
              </a:ext>
            </a:extLst>
          </p:cNvPr>
          <p:cNvSpPr>
            <a:spLocks noGrp="1"/>
          </p:cNvSpPr>
          <p:nvPr>
            <p:ph type="title"/>
          </p:nvPr>
        </p:nvSpPr>
        <p:spPr>
          <a:xfrm>
            <a:off x="381000" y="130784"/>
            <a:ext cx="8534400" cy="857250"/>
          </a:xfrm>
        </p:spPr>
        <p:txBody>
          <a:bodyPr/>
          <a:lstStyle/>
          <a:p>
            <a:r>
              <a:rPr lang="en-US" dirty="0"/>
              <a:t>What difference do personal actions make?</a:t>
            </a:r>
            <a:endParaRPr lang="en-CA" dirty="0"/>
          </a:p>
        </p:txBody>
      </p:sp>
      <p:pic>
        <p:nvPicPr>
          <p:cNvPr id="6146" name="Picture 2" descr="Quotes about Practice what you preach (34 quotes)">
            <a:extLst>
              <a:ext uri="{FF2B5EF4-FFF2-40B4-BE49-F238E27FC236}">
                <a16:creationId xmlns:a16="http://schemas.microsoft.com/office/drawing/2014/main" id="{D278CB96-DEE4-4DDE-8B52-E4B051274BF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46630" y="971550"/>
            <a:ext cx="3657600" cy="1528391"/>
          </a:xfrm>
          <a:prstGeom prst="rect">
            <a:avLst/>
          </a:prstGeom>
          <a:noFill/>
          <a:extLst>
            <a:ext uri="{909E8E84-426E-40DD-AFC4-6F175D3DCCD1}">
              <a14:hiddenFill xmlns:a14="http://schemas.microsoft.com/office/drawing/2010/main">
                <a:solidFill>
                  <a:srgbClr val="FFFFFF"/>
                </a:solidFill>
              </a14:hiddenFill>
            </a:ext>
          </a:extLst>
        </p:spPr>
      </p:pic>
      <p:grpSp>
        <p:nvGrpSpPr>
          <p:cNvPr id="9" name="Group 8">
            <a:extLst>
              <a:ext uri="{FF2B5EF4-FFF2-40B4-BE49-F238E27FC236}">
                <a16:creationId xmlns:a16="http://schemas.microsoft.com/office/drawing/2014/main" id="{65B09CAA-182D-4F48-B4EE-977947C16C91}"/>
              </a:ext>
            </a:extLst>
          </p:cNvPr>
          <p:cNvGrpSpPr/>
          <p:nvPr/>
        </p:nvGrpSpPr>
        <p:grpSpPr>
          <a:xfrm>
            <a:off x="2346629" y="2571750"/>
            <a:ext cx="3657600" cy="2441448"/>
            <a:chOff x="1981200" y="1885950"/>
            <a:chExt cx="3657600" cy="2441448"/>
          </a:xfrm>
        </p:grpSpPr>
        <p:pic>
          <p:nvPicPr>
            <p:cNvPr id="6148" name="Picture 4" descr="Black Chalkboard Blank Template - Imgflip">
              <a:extLst>
                <a:ext uri="{FF2B5EF4-FFF2-40B4-BE49-F238E27FC236}">
                  <a16:creationId xmlns:a16="http://schemas.microsoft.com/office/drawing/2014/main" id="{5D56E3BD-CB33-4870-8C9B-092DB0BCC9C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1200" y="1885950"/>
              <a:ext cx="3657600" cy="2441448"/>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32305FB7-71B0-449F-9BDB-B9853E5C0803}"/>
                </a:ext>
              </a:extLst>
            </p:cNvPr>
            <p:cNvPicPr>
              <a:picLocks noChangeAspect="1"/>
            </p:cNvPicPr>
            <p:nvPr/>
          </p:nvPicPr>
          <p:blipFill rotWithShape="1">
            <a:blip r:embed="rId5"/>
            <a:srcRect r="68333"/>
            <a:stretch/>
          </p:blipFill>
          <p:spPr>
            <a:xfrm>
              <a:off x="2362200" y="2114550"/>
              <a:ext cx="2895600" cy="307474"/>
            </a:xfrm>
            <a:prstGeom prst="rect">
              <a:avLst/>
            </a:prstGeom>
          </p:spPr>
        </p:pic>
        <p:pic>
          <p:nvPicPr>
            <p:cNvPr id="11" name="Picture 10">
              <a:extLst>
                <a:ext uri="{FF2B5EF4-FFF2-40B4-BE49-F238E27FC236}">
                  <a16:creationId xmlns:a16="http://schemas.microsoft.com/office/drawing/2014/main" id="{E43B707D-C8AB-417B-AA5C-EEA64AC5D549}"/>
                </a:ext>
              </a:extLst>
            </p:cNvPr>
            <p:cNvPicPr>
              <a:picLocks noChangeAspect="1"/>
            </p:cNvPicPr>
            <p:nvPr/>
          </p:nvPicPr>
          <p:blipFill rotWithShape="1">
            <a:blip r:embed="rId5"/>
            <a:srcRect l="30833" r="32916"/>
            <a:stretch/>
          </p:blipFill>
          <p:spPr>
            <a:xfrm>
              <a:off x="2095500" y="2563010"/>
              <a:ext cx="3314700" cy="307474"/>
            </a:xfrm>
            <a:prstGeom prst="rect">
              <a:avLst/>
            </a:prstGeom>
          </p:spPr>
        </p:pic>
        <p:pic>
          <p:nvPicPr>
            <p:cNvPr id="12" name="Picture 11">
              <a:extLst>
                <a:ext uri="{FF2B5EF4-FFF2-40B4-BE49-F238E27FC236}">
                  <a16:creationId xmlns:a16="http://schemas.microsoft.com/office/drawing/2014/main" id="{025279EE-0091-48C1-AE25-5B8E4FF891E6}"/>
                </a:ext>
              </a:extLst>
            </p:cNvPr>
            <p:cNvPicPr>
              <a:picLocks noChangeAspect="1"/>
            </p:cNvPicPr>
            <p:nvPr/>
          </p:nvPicPr>
          <p:blipFill rotWithShape="1">
            <a:blip r:embed="rId5"/>
            <a:srcRect l="66667" t="-19967"/>
            <a:stretch/>
          </p:blipFill>
          <p:spPr>
            <a:xfrm>
              <a:off x="2286000" y="2966046"/>
              <a:ext cx="3048000" cy="368869"/>
            </a:xfrm>
            <a:prstGeom prst="rect">
              <a:avLst/>
            </a:prstGeom>
          </p:spPr>
        </p:pic>
        <p:pic>
          <p:nvPicPr>
            <p:cNvPr id="8" name="Picture 7">
              <a:extLst>
                <a:ext uri="{FF2B5EF4-FFF2-40B4-BE49-F238E27FC236}">
                  <a16:creationId xmlns:a16="http://schemas.microsoft.com/office/drawing/2014/main" id="{9B0C0FC6-570E-43D3-A0CB-9124DA81A715}"/>
                </a:ext>
              </a:extLst>
            </p:cNvPr>
            <p:cNvPicPr>
              <a:picLocks noChangeAspect="1"/>
            </p:cNvPicPr>
            <p:nvPr/>
          </p:nvPicPr>
          <p:blipFill>
            <a:blip r:embed="rId6"/>
            <a:stretch>
              <a:fillRect/>
            </a:stretch>
          </p:blipFill>
          <p:spPr>
            <a:xfrm>
              <a:off x="3071854" y="3634008"/>
              <a:ext cx="1400086" cy="164716"/>
            </a:xfrm>
            <a:prstGeom prst="rect">
              <a:avLst/>
            </a:prstGeom>
          </p:spPr>
        </p:pic>
      </p:grpSp>
      <p:pic>
        <p:nvPicPr>
          <p:cNvPr id="16" name="Picture 15" descr="10 Tips from Harvard&amp;#39;s bike commuting pros | Sustainability at Harvard">
            <a:extLst>
              <a:ext uri="{FF2B5EF4-FFF2-40B4-BE49-F238E27FC236}">
                <a16:creationId xmlns:a16="http://schemas.microsoft.com/office/drawing/2014/main" id="{F8781318-413F-44B9-92CD-B76B74A92F26}"/>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4324351"/>
            <a:ext cx="1092200" cy="819150"/>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A4330F58-ABD4-D35E-0C39-56ED7D752EA9}"/>
              </a:ext>
            </a:extLst>
          </p:cNvPr>
          <p:cNvPicPr>
            <a:picLocks noChangeAspect="1"/>
          </p:cNvPicPr>
          <p:nvPr/>
        </p:nvPicPr>
        <p:blipFill>
          <a:blip r:embed="rId8"/>
          <a:stretch>
            <a:fillRect/>
          </a:stretch>
        </p:blipFill>
        <p:spPr>
          <a:xfrm>
            <a:off x="7982712" y="4619062"/>
            <a:ext cx="990600" cy="328382"/>
          </a:xfrm>
          <a:prstGeom prst="rect">
            <a:avLst/>
          </a:prstGeom>
        </p:spPr>
      </p:pic>
    </p:spTree>
    <p:extLst>
      <p:ext uri="{BB962C8B-B14F-4D97-AF65-F5344CB8AC3E}">
        <p14:creationId xmlns:p14="http://schemas.microsoft.com/office/powerpoint/2010/main" val="30365254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146"/>
                                        </p:tgtEl>
                                        <p:attrNameLst>
                                          <p:attrName>style.visibility</p:attrName>
                                        </p:attrNameLst>
                                      </p:cBhvr>
                                      <p:to>
                                        <p:strVal val="visible"/>
                                      </p:to>
                                    </p:set>
                                    <p:animEffect transition="in" filter="fade">
                                      <p:cBhvr>
                                        <p:cTn id="7" dur="500"/>
                                        <p:tgtEl>
                                          <p:spTgt spid="614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028" name="Picture 4" descr="Fighting climate change may be cheaper and more beneficial than we think |  CBC News">
            <a:extLst>
              <a:ext uri="{FF2B5EF4-FFF2-40B4-BE49-F238E27FC236}">
                <a16:creationId xmlns:a16="http://schemas.microsoft.com/office/drawing/2014/main" id="{0F8BBDB6-FC02-D3E3-4E73-DC265FD364A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4020" y="131175"/>
            <a:ext cx="7375960" cy="48811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896491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98E773-3DF7-4D99-88B8-A7C54A12FCDC}"/>
              </a:ext>
            </a:extLst>
          </p:cNvPr>
          <p:cNvSpPr>
            <a:spLocks noGrp="1"/>
          </p:cNvSpPr>
          <p:nvPr>
            <p:ph type="title"/>
          </p:nvPr>
        </p:nvSpPr>
        <p:spPr/>
        <p:txBody>
          <a:bodyPr/>
          <a:lstStyle/>
          <a:p>
            <a:r>
              <a:rPr lang="en-CA" dirty="0"/>
              <a:t>Recognize that this is a loaded issue</a:t>
            </a:r>
          </a:p>
        </p:txBody>
      </p:sp>
      <p:sp>
        <p:nvSpPr>
          <p:cNvPr id="3" name="Content Placeholder 2">
            <a:extLst>
              <a:ext uri="{FF2B5EF4-FFF2-40B4-BE49-F238E27FC236}">
                <a16:creationId xmlns:a16="http://schemas.microsoft.com/office/drawing/2014/main" id="{74A8B10A-8FFA-4D3B-987E-BBAB6A77111F}"/>
              </a:ext>
            </a:extLst>
          </p:cNvPr>
          <p:cNvSpPr>
            <a:spLocks noGrp="1"/>
          </p:cNvSpPr>
          <p:nvPr>
            <p:ph idx="1"/>
          </p:nvPr>
        </p:nvSpPr>
        <p:spPr/>
        <p:txBody>
          <a:bodyPr/>
          <a:lstStyle/>
          <a:p>
            <a:r>
              <a:rPr lang="en-CA" dirty="0"/>
              <a:t>Inter-generational conflict</a:t>
            </a:r>
          </a:p>
          <a:p>
            <a:r>
              <a:rPr lang="en-CA" dirty="0"/>
              <a:t>Racial inequality</a:t>
            </a:r>
          </a:p>
          <a:p>
            <a:r>
              <a:rPr lang="en-CA" dirty="0"/>
              <a:t>Hopelessness</a:t>
            </a:r>
          </a:p>
          <a:p>
            <a:r>
              <a:rPr lang="en-CA" dirty="0"/>
              <a:t>Shame</a:t>
            </a:r>
          </a:p>
          <a:p>
            <a:r>
              <a:rPr lang="en-CA" dirty="0"/>
              <a:t>Anxiety</a:t>
            </a:r>
          </a:p>
        </p:txBody>
      </p:sp>
      <p:pic>
        <p:nvPicPr>
          <p:cNvPr id="4" name="Picture 3">
            <a:extLst>
              <a:ext uri="{FF2B5EF4-FFF2-40B4-BE49-F238E27FC236}">
                <a16:creationId xmlns:a16="http://schemas.microsoft.com/office/drawing/2014/main" id="{C6173D1E-1A47-C325-84A2-CAE1534EB538}"/>
              </a:ext>
            </a:extLst>
          </p:cNvPr>
          <p:cNvPicPr>
            <a:picLocks noChangeAspect="1"/>
          </p:cNvPicPr>
          <p:nvPr/>
        </p:nvPicPr>
        <p:blipFill>
          <a:blip r:embed="rId3"/>
          <a:stretch>
            <a:fillRect/>
          </a:stretch>
        </p:blipFill>
        <p:spPr>
          <a:xfrm>
            <a:off x="7982712" y="4619062"/>
            <a:ext cx="990600" cy="328382"/>
          </a:xfrm>
          <a:prstGeom prst="rect">
            <a:avLst/>
          </a:prstGeom>
        </p:spPr>
      </p:pic>
      <p:pic>
        <p:nvPicPr>
          <p:cNvPr id="2052" name="Picture 4" descr="Survey of young people reports high levels of climate anxiety.">
            <a:extLst>
              <a:ext uri="{FF2B5EF4-FFF2-40B4-BE49-F238E27FC236}">
                <a16:creationId xmlns:a16="http://schemas.microsoft.com/office/drawing/2014/main" id="{69CE9A63-F5C1-A28C-2D64-2A4D6019C8F7}"/>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0917" r="10864" b="8528"/>
          <a:stretch/>
        </p:blipFill>
        <p:spPr bwMode="auto">
          <a:xfrm>
            <a:off x="5562600" y="1585592"/>
            <a:ext cx="2743200" cy="2356408"/>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Study: Climate anxiety is spreading all over the planet | Salon.com">
            <a:extLst>
              <a:ext uri="{FF2B5EF4-FFF2-40B4-BE49-F238E27FC236}">
                <a16:creationId xmlns:a16="http://schemas.microsoft.com/office/drawing/2014/main" id="{D6EF518A-FCC1-CE01-6783-046AB5153786}"/>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5442"/>
          <a:stretch/>
        </p:blipFill>
        <p:spPr bwMode="auto">
          <a:xfrm>
            <a:off x="5059324" y="1585499"/>
            <a:ext cx="3889422" cy="2482488"/>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Climate Despair' Is Making People Give Up on Life">
            <a:extLst>
              <a:ext uri="{FF2B5EF4-FFF2-40B4-BE49-F238E27FC236}">
                <a16:creationId xmlns:a16="http://schemas.microsoft.com/office/drawing/2014/main" id="{15F428E7-6F5E-D74A-00C3-C06D54AB5864}"/>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4237" r="4663"/>
          <a:stretch/>
        </p:blipFill>
        <p:spPr bwMode="auto">
          <a:xfrm>
            <a:off x="4953000" y="1585467"/>
            <a:ext cx="4020312" cy="2482395"/>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a:extLst>
              <a:ext uri="{FF2B5EF4-FFF2-40B4-BE49-F238E27FC236}">
                <a16:creationId xmlns:a16="http://schemas.microsoft.com/office/drawing/2014/main" id="{76F99B36-D65A-143F-22D0-7B4A22223814}"/>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903382" y="1521866"/>
            <a:ext cx="4164418" cy="2776279"/>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Community explores ways to manage climate anxiety - Sustainability">
            <a:extLst>
              <a:ext uri="{FF2B5EF4-FFF2-40B4-BE49-F238E27FC236}">
                <a16:creationId xmlns:a16="http://schemas.microsoft.com/office/drawing/2014/main" id="{1AF53E29-3CE5-9758-4F8C-CE820E027AFF}"/>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l="15261" r="15519"/>
          <a:stretch/>
        </p:blipFill>
        <p:spPr bwMode="auto">
          <a:xfrm>
            <a:off x="4711670" y="838328"/>
            <a:ext cx="4584730" cy="430517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996115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052"/>
                                        </p:tgtEl>
                                        <p:attrNameLst>
                                          <p:attrName>style.visibility</p:attrName>
                                        </p:attrNameLst>
                                      </p:cBhvr>
                                      <p:to>
                                        <p:strVal val="visible"/>
                                      </p:to>
                                    </p:set>
                                    <p:animEffect transition="in" filter="fade">
                                      <p:cBhvr>
                                        <p:cTn id="10" dur="500"/>
                                        <p:tgtEl>
                                          <p:spTgt spid="205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500"/>
                                        <p:tgtEl>
                                          <p:spTgt spid="3">
                                            <p:txEl>
                                              <p:pRg st="1" end="1"/>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2054"/>
                                        </p:tgtEl>
                                        <p:attrNameLst>
                                          <p:attrName>style.visibility</p:attrName>
                                        </p:attrNameLst>
                                      </p:cBhvr>
                                      <p:to>
                                        <p:strVal val="visible"/>
                                      </p:to>
                                    </p:set>
                                    <p:animEffect transition="in" filter="fade">
                                      <p:cBhvr>
                                        <p:cTn id="18" dur="500"/>
                                        <p:tgtEl>
                                          <p:spTgt spid="2054"/>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500"/>
                                        <p:tgtEl>
                                          <p:spTgt spid="3">
                                            <p:txEl>
                                              <p:pRg st="2" end="2"/>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2056"/>
                                        </p:tgtEl>
                                        <p:attrNameLst>
                                          <p:attrName>style.visibility</p:attrName>
                                        </p:attrNameLst>
                                      </p:cBhvr>
                                      <p:to>
                                        <p:strVal val="visible"/>
                                      </p:to>
                                    </p:set>
                                    <p:animEffect transition="in" filter="fade">
                                      <p:cBhvr>
                                        <p:cTn id="26" dur="500"/>
                                        <p:tgtEl>
                                          <p:spTgt spid="2056"/>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Effect transition="in" filter="fade">
                                      <p:cBhvr>
                                        <p:cTn id="31" dur="500"/>
                                        <p:tgtEl>
                                          <p:spTgt spid="3">
                                            <p:txEl>
                                              <p:pRg st="3" end="3"/>
                                            </p:txEl>
                                          </p:spTgt>
                                        </p:tgtEl>
                                      </p:cBhvr>
                                    </p:animEffect>
                                  </p:childTnLst>
                                </p:cTn>
                              </p:par>
                              <p:par>
                                <p:cTn id="32" presetID="10" presetClass="entr" presetSubtype="0" fill="hold" nodeType="withEffect">
                                  <p:stCondLst>
                                    <p:cond delay="0"/>
                                  </p:stCondLst>
                                  <p:childTnLst>
                                    <p:set>
                                      <p:cBhvr>
                                        <p:cTn id="33" dur="1" fill="hold">
                                          <p:stCondLst>
                                            <p:cond delay="0"/>
                                          </p:stCondLst>
                                        </p:cTn>
                                        <p:tgtEl>
                                          <p:spTgt spid="2060"/>
                                        </p:tgtEl>
                                        <p:attrNameLst>
                                          <p:attrName>style.visibility</p:attrName>
                                        </p:attrNameLst>
                                      </p:cBhvr>
                                      <p:to>
                                        <p:strVal val="visible"/>
                                      </p:to>
                                    </p:set>
                                    <p:animEffect transition="in" filter="fade">
                                      <p:cBhvr>
                                        <p:cTn id="34" dur="500"/>
                                        <p:tgtEl>
                                          <p:spTgt spid="2060"/>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animEffect transition="in" filter="fade">
                                      <p:cBhvr>
                                        <p:cTn id="39" dur="500"/>
                                        <p:tgtEl>
                                          <p:spTgt spid="3">
                                            <p:txEl>
                                              <p:pRg st="4" end="4"/>
                                            </p:txEl>
                                          </p:spTgt>
                                        </p:tgtEl>
                                      </p:cBhvr>
                                    </p:animEffect>
                                  </p:childTnLst>
                                </p:cTn>
                              </p:par>
                              <p:par>
                                <p:cTn id="40" presetID="10" presetClass="entr" presetSubtype="0" fill="hold" nodeType="withEffect">
                                  <p:stCondLst>
                                    <p:cond delay="0"/>
                                  </p:stCondLst>
                                  <p:childTnLst>
                                    <p:set>
                                      <p:cBhvr>
                                        <p:cTn id="41" dur="1" fill="hold">
                                          <p:stCondLst>
                                            <p:cond delay="0"/>
                                          </p:stCondLst>
                                        </p:cTn>
                                        <p:tgtEl>
                                          <p:spTgt spid="2050"/>
                                        </p:tgtEl>
                                        <p:attrNameLst>
                                          <p:attrName>style.visibility</p:attrName>
                                        </p:attrNameLst>
                                      </p:cBhvr>
                                      <p:to>
                                        <p:strVal val="visible"/>
                                      </p:to>
                                    </p:set>
                                    <p:animEffect transition="in" filter="fade">
                                      <p:cBhvr>
                                        <p:cTn id="42" dur="5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EC276F-86EE-452F-8E32-95FE859DF14C}"/>
              </a:ext>
            </a:extLst>
          </p:cNvPr>
          <p:cNvSpPr>
            <a:spLocks noGrp="1"/>
          </p:cNvSpPr>
          <p:nvPr>
            <p:ph type="title"/>
          </p:nvPr>
        </p:nvSpPr>
        <p:spPr/>
        <p:txBody>
          <a:bodyPr/>
          <a:lstStyle/>
          <a:p>
            <a:r>
              <a:rPr lang="en-US" dirty="0"/>
              <a:t>Teaching Climate Change</a:t>
            </a:r>
            <a:endParaRPr lang="en-CA" dirty="0"/>
          </a:p>
        </p:txBody>
      </p:sp>
      <p:sp>
        <p:nvSpPr>
          <p:cNvPr id="3" name="TextBox 2">
            <a:extLst>
              <a:ext uri="{FF2B5EF4-FFF2-40B4-BE49-F238E27FC236}">
                <a16:creationId xmlns:a16="http://schemas.microsoft.com/office/drawing/2014/main" id="{A80669AA-D58D-4F99-8CF2-5B421BD34646}"/>
              </a:ext>
            </a:extLst>
          </p:cNvPr>
          <p:cNvSpPr txBox="1"/>
          <p:nvPr/>
        </p:nvSpPr>
        <p:spPr>
          <a:xfrm>
            <a:off x="914400" y="1428750"/>
            <a:ext cx="6858000" cy="3354765"/>
          </a:xfrm>
          <a:prstGeom prst="rect">
            <a:avLst/>
          </a:prstGeom>
          <a:noFill/>
        </p:spPr>
        <p:txBody>
          <a:bodyPr wrap="square" rtlCol="0">
            <a:spAutoFit/>
          </a:bodyPr>
          <a:lstStyle/>
          <a:p>
            <a:pPr marL="457200" indent="-457200">
              <a:buFont typeface="Arial" panose="020B0604020202020204" pitchFamily="34" charset="0"/>
              <a:buChar char="•"/>
            </a:pPr>
            <a:r>
              <a:rPr lang="en-US" sz="2800" b="0" i="0" dirty="0">
                <a:solidFill>
                  <a:srgbClr val="192930"/>
                </a:solidFill>
                <a:effectLst/>
                <a:latin typeface="Century Gothic" panose="020B0502020202020204" pitchFamily="34" charset="0"/>
              </a:rPr>
              <a:t>Give room for emotional response</a:t>
            </a:r>
          </a:p>
          <a:p>
            <a:pPr marL="457200" indent="-457200">
              <a:buFont typeface="Arial" panose="020B0604020202020204" pitchFamily="34" charset="0"/>
              <a:buChar char="•"/>
            </a:pPr>
            <a:r>
              <a:rPr lang="en-US" sz="2800" b="0" i="0" dirty="0">
                <a:solidFill>
                  <a:srgbClr val="192930"/>
                </a:solidFill>
                <a:effectLst/>
                <a:latin typeface="Century Gothic" panose="020B0502020202020204" pitchFamily="34" charset="0"/>
              </a:rPr>
              <a:t>Give immediate and concrete steps to take</a:t>
            </a:r>
          </a:p>
          <a:p>
            <a:pPr marL="457200" indent="-457200">
              <a:buFont typeface="Arial" panose="020B0604020202020204" pitchFamily="34" charset="0"/>
              <a:buChar char="•"/>
            </a:pPr>
            <a:r>
              <a:rPr lang="en-US" sz="2800" dirty="0">
                <a:solidFill>
                  <a:srgbClr val="192930"/>
                </a:solidFill>
                <a:latin typeface="Century Gothic" panose="020B0502020202020204" pitchFamily="34" charset="0"/>
              </a:rPr>
              <a:t>Encourage</a:t>
            </a:r>
            <a:r>
              <a:rPr lang="en-US" sz="2800" b="0" i="0" dirty="0">
                <a:solidFill>
                  <a:srgbClr val="192930"/>
                </a:solidFill>
                <a:effectLst/>
                <a:latin typeface="Century Gothic" panose="020B0502020202020204" pitchFamily="34" charset="0"/>
              </a:rPr>
              <a:t> collective response, </a:t>
            </a:r>
            <a:r>
              <a:rPr lang="en-US" sz="2800" b="0" i="1" dirty="0">
                <a:solidFill>
                  <a:srgbClr val="192930"/>
                </a:solidFill>
                <a:effectLst/>
                <a:latin typeface="Century Gothic" panose="020B0502020202020204" pitchFamily="34" charset="0"/>
              </a:rPr>
              <a:t>we are in this together</a:t>
            </a:r>
          </a:p>
          <a:p>
            <a:pPr marL="457200" indent="-457200">
              <a:buFont typeface="Arial" panose="020B0604020202020204" pitchFamily="34" charset="0"/>
              <a:buChar char="•"/>
            </a:pPr>
            <a:r>
              <a:rPr lang="en-US" sz="2800" b="0" i="0" dirty="0">
                <a:solidFill>
                  <a:srgbClr val="192930"/>
                </a:solidFill>
                <a:effectLst/>
                <a:latin typeface="Century Gothic" panose="020B0502020202020204" pitchFamily="34" charset="0"/>
              </a:rPr>
              <a:t>Model hope and intentionality</a:t>
            </a:r>
          </a:p>
          <a:p>
            <a:endParaRPr lang="en-CA" dirty="0"/>
          </a:p>
        </p:txBody>
      </p:sp>
      <p:pic>
        <p:nvPicPr>
          <p:cNvPr id="4" name="Picture 3">
            <a:extLst>
              <a:ext uri="{FF2B5EF4-FFF2-40B4-BE49-F238E27FC236}">
                <a16:creationId xmlns:a16="http://schemas.microsoft.com/office/drawing/2014/main" id="{51C745A1-82B7-BF6E-B2DE-0383DCC79A48}"/>
              </a:ext>
            </a:extLst>
          </p:cNvPr>
          <p:cNvPicPr>
            <a:picLocks noChangeAspect="1"/>
          </p:cNvPicPr>
          <p:nvPr/>
        </p:nvPicPr>
        <p:blipFill>
          <a:blip r:embed="rId3"/>
          <a:stretch>
            <a:fillRect/>
          </a:stretch>
        </p:blipFill>
        <p:spPr>
          <a:xfrm>
            <a:off x="7982712" y="4619062"/>
            <a:ext cx="990600" cy="328382"/>
          </a:xfrm>
          <a:prstGeom prst="rect">
            <a:avLst/>
          </a:prstGeom>
        </p:spPr>
      </p:pic>
    </p:spTree>
    <p:extLst>
      <p:ext uri="{BB962C8B-B14F-4D97-AF65-F5344CB8AC3E}">
        <p14:creationId xmlns:p14="http://schemas.microsoft.com/office/powerpoint/2010/main" val="8397648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50" name="Picture 2" descr="The Solutions Project on Twitter: &quot;“The thing about climate is that you can  either be overwhelmed by the complexity of the problem or fall in love with  the creativity of the solutions.” ~">
            <a:extLst>
              <a:ext uri="{FF2B5EF4-FFF2-40B4-BE49-F238E27FC236}">
                <a16:creationId xmlns:a16="http://schemas.microsoft.com/office/drawing/2014/main" id="{217FCB18-AB07-6117-3416-C90D4CD21A0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1600" y="-38100"/>
            <a:ext cx="9144000" cy="5143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080005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D21A68-1829-4D4A-995D-751D7E6D27DA}"/>
              </a:ext>
            </a:extLst>
          </p:cNvPr>
          <p:cNvSpPr>
            <a:spLocks noGrp="1"/>
          </p:cNvSpPr>
          <p:nvPr>
            <p:ph type="title"/>
          </p:nvPr>
        </p:nvSpPr>
        <p:spPr/>
        <p:txBody>
          <a:bodyPr/>
          <a:lstStyle/>
          <a:p>
            <a:r>
              <a:rPr lang="en-US" dirty="0"/>
              <a:t>Simple actions you can take:</a:t>
            </a:r>
            <a:endParaRPr lang="en-CA" dirty="0"/>
          </a:p>
        </p:txBody>
      </p:sp>
      <p:sp>
        <p:nvSpPr>
          <p:cNvPr id="3" name="Content Placeholder 2">
            <a:extLst>
              <a:ext uri="{FF2B5EF4-FFF2-40B4-BE49-F238E27FC236}">
                <a16:creationId xmlns:a16="http://schemas.microsoft.com/office/drawing/2014/main" id="{0179EB63-3ADF-4ABE-AECA-61874D1DFA2B}"/>
              </a:ext>
            </a:extLst>
          </p:cNvPr>
          <p:cNvSpPr>
            <a:spLocks noGrp="1"/>
          </p:cNvSpPr>
          <p:nvPr>
            <p:ph idx="1"/>
          </p:nvPr>
        </p:nvSpPr>
        <p:spPr/>
        <p:txBody>
          <a:bodyPr/>
          <a:lstStyle/>
          <a:p>
            <a:r>
              <a:rPr lang="en-US" dirty="0"/>
              <a:t>Talk about Climate Change</a:t>
            </a:r>
          </a:p>
          <a:p>
            <a:r>
              <a:rPr lang="en-US" dirty="0"/>
              <a:t>Reduce your own personal footprint</a:t>
            </a:r>
          </a:p>
          <a:p>
            <a:pPr lvl="1"/>
            <a:r>
              <a:rPr lang="en-US" dirty="0"/>
              <a:t>Transportation and energy choices</a:t>
            </a:r>
          </a:p>
          <a:p>
            <a:pPr lvl="1"/>
            <a:r>
              <a:rPr lang="en-US" dirty="0"/>
              <a:t>Carbon offsets</a:t>
            </a:r>
          </a:p>
          <a:p>
            <a:pPr lvl="1"/>
            <a:r>
              <a:rPr lang="en-US" dirty="0"/>
              <a:t>Dietary choices</a:t>
            </a:r>
          </a:p>
          <a:p>
            <a:r>
              <a:rPr lang="en-US" dirty="0"/>
              <a:t>Lobby for systemic change</a:t>
            </a:r>
          </a:p>
          <a:p>
            <a:pPr lvl="1"/>
            <a:r>
              <a:rPr lang="en-US" dirty="0"/>
              <a:t>Political, social, economic</a:t>
            </a:r>
          </a:p>
          <a:p>
            <a:endParaRPr lang="en-US" dirty="0"/>
          </a:p>
          <a:p>
            <a:pPr marL="0" indent="0">
              <a:buNone/>
            </a:pPr>
            <a:endParaRPr lang="en-US" dirty="0"/>
          </a:p>
        </p:txBody>
      </p:sp>
    </p:spTree>
    <p:extLst>
      <p:ext uri="{BB962C8B-B14F-4D97-AF65-F5344CB8AC3E}">
        <p14:creationId xmlns:p14="http://schemas.microsoft.com/office/powerpoint/2010/main" val="38409940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fade">
                                      <p:cBhvr>
                                        <p:cTn id="26" dur="500"/>
                                        <p:tgtEl>
                                          <p:spTgt spid="3">
                                            <p:txEl>
                                              <p:pRg st="5" end="5"/>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fade">
                                      <p:cBhvr>
                                        <p:cTn id="29"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show="0">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09BC71-D7FB-4366-930A-B85B8CB4EA70}"/>
              </a:ext>
            </a:extLst>
          </p:cNvPr>
          <p:cNvSpPr>
            <a:spLocks noGrp="1"/>
          </p:cNvSpPr>
          <p:nvPr>
            <p:ph type="title"/>
          </p:nvPr>
        </p:nvSpPr>
        <p:spPr>
          <a:xfrm>
            <a:off x="457200" y="19514"/>
            <a:ext cx="8229600" cy="857250"/>
          </a:xfrm>
        </p:spPr>
        <p:txBody>
          <a:bodyPr/>
          <a:lstStyle/>
          <a:p>
            <a:r>
              <a:rPr lang="en-US" dirty="0"/>
              <a:t>Keeling Curve activity</a:t>
            </a:r>
          </a:p>
        </p:txBody>
      </p:sp>
      <p:pic>
        <p:nvPicPr>
          <p:cNvPr id="8194" name="Picture 2" descr="mlo_full_record.png (1000Ã600)">
            <a:extLst>
              <a:ext uri="{FF2B5EF4-FFF2-40B4-BE49-F238E27FC236}">
                <a16:creationId xmlns:a16="http://schemas.microsoft.com/office/drawing/2014/main" id="{D2F9F47C-1624-4824-A613-D61557465AB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212" r="4756" b="1"/>
          <a:stretch/>
        </p:blipFill>
        <p:spPr bwMode="auto">
          <a:xfrm>
            <a:off x="1524000" y="1047750"/>
            <a:ext cx="6096000" cy="37936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440057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show="0">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dirty="0" err="1"/>
              <a:t>Climate</a:t>
            </a:r>
            <a:r>
              <a:rPr lang="es-ES" dirty="0"/>
              <a:t> </a:t>
            </a:r>
            <a:r>
              <a:rPr lang="es-ES" dirty="0" err="1"/>
              <a:t>Modeling</a:t>
            </a:r>
            <a:r>
              <a:rPr lang="es-ES" dirty="0"/>
              <a:t> </a:t>
            </a:r>
            <a:r>
              <a:rPr lang="es-ES" dirty="0" err="1"/>
              <a:t>activity</a:t>
            </a:r>
            <a:endParaRPr lang="en-US" dirty="0">
              <a:latin typeface="Arial" panose="020B0604020202020204" pitchFamily="34" charset="0"/>
              <a:cs typeface="Arial" panose="020B0604020202020204" pitchFamily="34" charset="0"/>
            </a:endParaRPr>
          </a:p>
        </p:txBody>
      </p:sp>
      <p:pic>
        <p:nvPicPr>
          <p:cNvPr id="3" name="Picture 2">
            <a:extLst>
              <a:ext uri="{FF2B5EF4-FFF2-40B4-BE49-F238E27FC236}">
                <a16:creationId xmlns:a16="http://schemas.microsoft.com/office/drawing/2014/main" id="{D606EF38-522B-4CAB-813F-20B92467F78D}"/>
              </a:ext>
            </a:extLst>
          </p:cNvPr>
          <p:cNvPicPr>
            <a:picLocks noChangeAspect="1"/>
          </p:cNvPicPr>
          <p:nvPr/>
        </p:nvPicPr>
        <p:blipFill>
          <a:blip r:embed="rId3"/>
          <a:stretch>
            <a:fillRect/>
          </a:stretch>
        </p:blipFill>
        <p:spPr>
          <a:xfrm>
            <a:off x="7388691" y="1352550"/>
            <a:ext cx="1602909" cy="1610065"/>
          </a:xfrm>
          <a:prstGeom prst="rect">
            <a:avLst/>
          </a:prstGeom>
        </p:spPr>
      </p:pic>
      <p:pic>
        <p:nvPicPr>
          <p:cNvPr id="6" name="Picture 5">
            <a:hlinkClick r:id="rId4"/>
            <a:extLst>
              <a:ext uri="{FF2B5EF4-FFF2-40B4-BE49-F238E27FC236}">
                <a16:creationId xmlns:a16="http://schemas.microsoft.com/office/drawing/2014/main" id="{CC1F126A-F37D-4B15-82C1-2E24D397AB0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692774" y="1062450"/>
            <a:ext cx="5758451" cy="3559558"/>
          </a:xfrm>
          <a:prstGeom prst="rect">
            <a:avLst/>
          </a:prstGeom>
        </p:spPr>
      </p:pic>
    </p:spTree>
    <p:extLst>
      <p:ext uri="{BB962C8B-B14F-4D97-AF65-F5344CB8AC3E}">
        <p14:creationId xmlns:p14="http://schemas.microsoft.com/office/powerpoint/2010/main" val="6229486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show="0">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9BE754-FFB1-4388-9009-B06C91AEEBA5}"/>
              </a:ext>
            </a:extLst>
          </p:cNvPr>
          <p:cNvSpPr>
            <a:spLocks noGrp="1"/>
          </p:cNvSpPr>
          <p:nvPr>
            <p:ph type="title"/>
          </p:nvPr>
        </p:nvSpPr>
        <p:spPr/>
        <p:txBody>
          <a:bodyPr/>
          <a:lstStyle/>
          <a:p>
            <a:r>
              <a:rPr lang="en-US" dirty="0"/>
              <a:t>Impact of Transportation activity</a:t>
            </a:r>
            <a:endParaRPr lang="en-CA" dirty="0"/>
          </a:p>
        </p:txBody>
      </p:sp>
      <p:pic>
        <p:nvPicPr>
          <p:cNvPr id="1026" name="Picture 2" descr="Image result for green transportation">
            <a:extLst>
              <a:ext uri="{FF2B5EF4-FFF2-40B4-BE49-F238E27FC236}">
                <a16:creationId xmlns:a16="http://schemas.microsoft.com/office/drawing/2014/main" id="{58B779F7-4702-4FD3-A585-260EF25F5779}"/>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170011" y="1201738"/>
            <a:ext cx="4803978" cy="3086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9278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show="0">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F2FC7D-A75C-4E42-A2D6-B73B92B99ADD}"/>
              </a:ext>
            </a:extLst>
          </p:cNvPr>
          <p:cNvSpPr>
            <a:spLocks noGrp="1"/>
          </p:cNvSpPr>
          <p:nvPr>
            <p:ph type="title"/>
          </p:nvPr>
        </p:nvSpPr>
        <p:spPr/>
        <p:txBody>
          <a:bodyPr/>
          <a:lstStyle/>
          <a:p>
            <a:r>
              <a:rPr lang="en-US" dirty="0"/>
              <a:t>Questions</a:t>
            </a:r>
          </a:p>
        </p:txBody>
      </p:sp>
      <p:sp>
        <p:nvSpPr>
          <p:cNvPr id="3" name="Content Placeholder 2">
            <a:extLst>
              <a:ext uri="{FF2B5EF4-FFF2-40B4-BE49-F238E27FC236}">
                <a16:creationId xmlns:a16="http://schemas.microsoft.com/office/drawing/2014/main" id="{06EE974A-1A30-4641-8BF9-137C25E0A9CF}"/>
              </a:ext>
            </a:extLst>
          </p:cNvPr>
          <p:cNvSpPr>
            <a:spLocks noGrp="1"/>
          </p:cNvSpPr>
          <p:nvPr>
            <p:ph idx="1"/>
          </p:nvPr>
        </p:nvSpPr>
        <p:spPr/>
        <p:txBody>
          <a:bodyPr/>
          <a:lstStyle/>
          <a:p>
            <a:r>
              <a:rPr lang="en-US" dirty="0"/>
              <a:t>What questions about climate change do you hear the most?</a:t>
            </a:r>
          </a:p>
          <a:p>
            <a:r>
              <a:rPr lang="en-US" dirty="0"/>
              <a:t>What is the question that you are most worried about being asked?</a:t>
            </a:r>
          </a:p>
          <a:p>
            <a:r>
              <a:rPr lang="en-US" dirty="0"/>
              <a:t>What is the question you have always wanted to ask?</a:t>
            </a:r>
          </a:p>
        </p:txBody>
      </p:sp>
    </p:spTree>
    <p:extLst>
      <p:ext uri="{BB962C8B-B14F-4D97-AF65-F5344CB8AC3E}">
        <p14:creationId xmlns:p14="http://schemas.microsoft.com/office/powerpoint/2010/main" val="30277959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show="0">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9BE754-FFB1-4388-9009-B06C91AEEBA5}"/>
              </a:ext>
            </a:extLst>
          </p:cNvPr>
          <p:cNvSpPr>
            <a:spLocks noGrp="1"/>
          </p:cNvSpPr>
          <p:nvPr>
            <p:ph type="title"/>
          </p:nvPr>
        </p:nvSpPr>
        <p:spPr/>
        <p:txBody>
          <a:bodyPr/>
          <a:lstStyle/>
          <a:p>
            <a:r>
              <a:rPr lang="en-US" dirty="0"/>
              <a:t>Math: How Much Carbon in that Tree?</a:t>
            </a:r>
            <a:endParaRPr lang="en-CA" dirty="0"/>
          </a:p>
        </p:txBody>
      </p:sp>
      <p:pic>
        <p:nvPicPr>
          <p:cNvPr id="2050" name="Picture 2" descr="Image result for tree">
            <a:extLst>
              <a:ext uri="{FF2B5EF4-FFF2-40B4-BE49-F238E27FC236}">
                <a16:creationId xmlns:a16="http://schemas.microsoft.com/office/drawing/2014/main" id="{0FE13644-793D-414B-8ADC-E1C51A2AE0E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0" y="1028615"/>
            <a:ext cx="2767917" cy="3942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630795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show="0">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9BE754-FFB1-4388-9009-B06C91AEEBA5}"/>
              </a:ext>
            </a:extLst>
          </p:cNvPr>
          <p:cNvSpPr>
            <a:spLocks noGrp="1"/>
          </p:cNvSpPr>
          <p:nvPr>
            <p:ph type="title"/>
          </p:nvPr>
        </p:nvSpPr>
        <p:spPr/>
        <p:txBody>
          <a:bodyPr/>
          <a:lstStyle/>
          <a:p>
            <a:r>
              <a:rPr lang="en-US" dirty="0"/>
              <a:t>Math: Comparing Costs</a:t>
            </a:r>
            <a:endParaRPr lang="en-CA" dirty="0"/>
          </a:p>
        </p:txBody>
      </p:sp>
      <p:pic>
        <p:nvPicPr>
          <p:cNvPr id="3076" name="Picture 4" descr="Image result for electric vs gas car">
            <a:extLst>
              <a:ext uri="{FF2B5EF4-FFF2-40B4-BE49-F238E27FC236}">
                <a16:creationId xmlns:a16="http://schemas.microsoft.com/office/drawing/2014/main" id="{E57599A6-6A18-45CE-B0C6-6975EACF47F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73994" y="1276350"/>
            <a:ext cx="6196012" cy="34783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484281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28600" y="186938"/>
            <a:ext cx="2667000" cy="1147350"/>
          </a:xfrm>
        </p:spPr>
        <p:txBody>
          <a:bodyPr/>
          <a:lstStyle/>
          <a:p>
            <a:pPr algn="l"/>
            <a:r>
              <a:rPr lang="en-CA" sz="3200" dirty="0"/>
              <a:t>Climate</a:t>
            </a:r>
            <a:br>
              <a:rPr lang="en-CA" sz="3200" dirty="0"/>
            </a:br>
            <a:r>
              <a:rPr lang="en-CA" sz="3200" dirty="0"/>
              <a:t>Resources</a:t>
            </a:r>
            <a:endParaRPr lang="en-US" sz="3200" dirty="0"/>
          </a:p>
        </p:txBody>
      </p:sp>
      <p:pic>
        <p:nvPicPr>
          <p:cNvPr id="1030" name="Picture 6" descr="Image result for skepticalscience app logo">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74760" y="1610076"/>
            <a:ext cx="1800000" cy="180000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Image result for global weirding">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7004" y="1616836"/>
            <a:ext cx="1798774" cy="1798774"/>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Vacancy: Junior content producer at Carbon Brief | Climate ...">
            <a:hlinkClick r:id="rId7"/>
            <a:extLst>
              <a:ext uri="{FF2B5EF4-FFF2-40B4-BE49-F238E27FC236}">
                <a16:creationId xmlns:a16="http://schemas.microsoft.com/office/drawing/2014/main" id="{0A3AFB88-1E52-4E32-9925-FC10D270694B}"/>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l="14285" t="-375" r="14286" b="1"/>
          <a:stretch/>
        </p:blipFill>
        <p:spPr bwMode="auto">
          <a:xfrm>
            <a:off x="4419600" y="1627631"/>
            <a:ext cx="1836888" cy="18000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âPulse of Our Planetâ: Watching Earthâs Vital Signs | NASA">
            <a:hlinkClick r:id="rId9"/>
            <a:extLst>
              <a:ext uri="{FF2B5EF4-FFF2-40B4-BE49-F238E27FC236}">
                <a16:creationId xmlns:a16="http://schemas.microsoft.com/office/drawing/2014/main" id="{9E885DB6-7716-4DFD-B65B-D80733AA04F9}"/>
              </a:ext>
            </a:extLst>
          </p:cNvPr>
          <p:cNvPicPr>
            <a:picLocks noChangeAspect="1" noChangeArrowheads="1"/>
          </p:cNvPicPr>
          <p:nvPr/>
        </p:nvPicPr>
        <p:blipFill rotWithShape="1">
          <a:blip r:embed="rId10">
            <a:extLst>
              <a:ext uri="{28A0092B-C50C-407E-A947-70E740481C1C}">
                <a14:useLocalDpi xmlns:a14="http://schemas.microsoft.com/office/drawing/2010/main" val="0"/>
              </a:ext>
            </a:extLst>
          </a:blip>
          <a:srcRect l="25530" t="-26" r="23971" b="8975"/>
          <a:stretch/>
        </p:blipFill>
        <p:spPr bwMode="auto">
          <a:xfrm>
            <a:off x="6622701" y="1627631"/>
            <a:ext cx="1799475" cy="1800000"/>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Image result for project drawdown">
            <a:hlinkClick r:id="rId11"/>
            <a:extLst>
              <a:ext uri="{FF2B5EF4-FFF2-40B4-BE49-F238E27FC236}">
                <a16:creationId xmlns:a16="http://schemas.microsoft.com/office/drawing/2014/main" id="{A7CD6DE5-0D15-4083-986F-EC9907DE8CAF}"/>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319462" y="384562"/>
            <a:ext cx="2505075" cy="949726"/>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extLst>
              <a:ext uri="{FF2B5EF4-FFF2-40B4-BE49-F238E27FC236}">
                <a16:creationId xmlns:a16="http://schemas.microsoft.com/office/drawing/2014/main" id="{E23C9EFA-34FE-463C-A766-0BEA3BBAB79F}"/>
              </a:ext>
            </a:extLst>
          </p:cNvPr>
          <p:cNvPicPr>
            <a:picLocks noChangeAspect="1"/>
          </p:cNvPicPr>
          <p:nvPr/>
        </p:nvPicPr>
        <p:blipFill>
          <a:blip r:embed="rId13"/>
          <a:stretch>
            <a:fillRect/>
          </a:stretch>
        </p:blipFill>
        <p:spPr>
          <a:xfrm>
            <a:off x="7982712" y="4619062"/>
            <a:ext cx="990600" cy="328382"/>
          </a:xfrm>
          <a:prstGeom prst="rect">
            <a:avLst/>
          </a:prstGeom>
        </p:spPr>
      </p:pic>
      <p:pic>
        <p:nvPicPr>
          <p:cNvPr id="4" name="Picture 3">
            <a:hlinkClick r:id="rId14"/>
            <a:extLst>
              <a:ext uri="{FF2B5EF4-FFF2-40B4-BE49-F238E27FC236}">
                <a16:creationId xmlns:a16="http://schemas.microsoft.com/office/drawing/2014/main" id="{E73024D5-BDB8-055F-B415-33121C9AFE68}"/>
              </a:ext>
            </a:extLst>
          </p:cNvPr>
          <p:cNvPicPr>
            <a:picLocks noChangeAspect="1"/>
          </p:cNvPicPr>
          <p:nvPr/>
        </p:nvPicPr>
        <p:blipFill>
          <a:blip r:embed="rId15"/>
          <a:stretch>
            <a:fillRect/>
          </a:stretch>
        </p:blipFill>
        <p:spPr>
          <a:xfrm>
            <a:off x="3679142" y="3685864"/>
            <a:ext cx="4101524" cy="1101939"/>
          </a:xfrm>
          <a:prstGeom prst="rect">
            <a:avLst/>
          </a:prstGeom>
        </p:spPr>
      </p:pic>
      <p:pic>
        <p:nvPicPr>
          <p:cNvPr id="6" name="Picture 5">
            <a:extLst>
              <a:ext uri="{FF2B5EF4-FFF2-40B4-BE49-F238E27FC236}">
                <a16:creationId xmlns:a16="http://schemas.microsoft.com/office/drawing/2014/main" id="{E81F5B56-7A88-BD5B-6759-A14B3E6D7957}"/>
              </a:ext>
            </a:extLst>
          </p:cNvPr>
          <p:cNvPicPr>
            <a:picLocks noChangeAspect="1"/>
          </p:cNvPicPr>
          <p:nvPr/>
        </p:nvPicPr>
        <p:blipFill rotWithShape="1">
          <a:blip r:embed="rId16"/>
          <a:srcRect l="6201" r="9099"/>
          <a:stretch/>
        </p:blipFill>
        <p:spPr>
          <a:xfrm>
            <a:off x="6140954" y="384562"/>
            <a:ext cx="2667000" cy="939813"/>
          </a:xfrm>
          <a:prstGeom prst="rect">
            <a:avLst/>
          </a:prstGeom>
        </p:spPr>
      </p:pic>
      <p:grpSp>
        <p:nvGrpSpPr>
          <p:cNvPr id="3" name="Group 2">
            <a:extLst>
              <a:ext uri="{FF2B5EF4-FFF2-40B4-BE49-F238E27FC236}">
                <a16:creationId xmlns:a16="http://schemas.microsoft.com/office/drawing/2014/main" id="{D8602E2F-2238-28CF-5DBD-A68042DC6110}"/>
              </a:ext>
            </a:extLst>
          </p:cNvPr>
          <p:cNvGrpSpPr/>
          <p:nvPr/>
        </p:nvGrpSpPr>
        <p:grpSpPr>
          <a:xfrm>
            <a:off x="722199" y="3695991"/>
            <a:ext cx="2173401" cy="1230850"/>
            <a:chOff x="108709" y="2586953"/>
            <a:chExt cx="2438400" cy="1447800"/>
          </a:xfrm>
        </p:grpSpPr>
        <p:sp>
          <p:nvSpPr>
            <p:cNvPr id="5" name="Rectangle 4">
              <a:extLst>
                <a:ext uri="{FF2B5EF4-FFF2-40B4-BE49-F238E27FC236}">
                  <a16:creationId xmlns:a16="http://schemas.microsoft.com/office/drawing/2014/main" id="{0040D84C-003C-FA37-1D8F-A97888A96853}"/>
                </a:ext>
              </a:extLst>
            </p:cNvPr>
            <p:cNvSpPr/>
            <p:nvPr/>
          </p:nvSpPr>
          <p:spPr bwMode="auto">
            <a:xfrm>
              <a:off x="108709" y="2586953"/>
              <a:ext cx="2438400" cy="1447800"/>
            </a:xfrm>
            <a:prstGeom prst="rect">
              <a:avLst/>
            </a:prstGeom>
            <a:solidFill>
              <a:schemeClr val="tx1"/>
            </a:solidFill>
            <a:ln w="12700" cap="flat" cmpd="sng" algn="ctr">
              <a:solidFill>
                <a:srgbClr val="008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CA" sz="4400" b="0" i="0" u="none" strike="noStrike" cap="none" normalizeH="0" baseline="0">
                <a:ln>
                  <a:noFill/>
                </a:ln>
                <a:solidFill>
                  <a:schemeClr val="bg1"/>
                </a:solidFill>
                <a:effectLst/>
                <a:latin typeface="Arial" charset="0"/>
              </a:endParaRPr>
            </a:p>
          </p:txBody>
        </p:sp>
        <p:pic>
          <p:nvPicPr>
            <p:cNvPr id="7" name="Picture 2" descr="CPA logo rgb">
              <a:hlinkClick r:id="rId17"/>
              <a:extLst>
                <a:ext uri="{FF2B5EF4-FFF2-40B4-BE49-F238E27FC236}">
                  <a16:creationId xmlns:a16="http://schemas.microsoft.com/office/drawing/2014/main" id="{AB0C93CC-CEE3-CCAB-CBFE-E16CD56E5E7C}"/>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244197" y="2774314"/>
              <a:ext cx="2076230" cy="1073079"/>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8990336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83F77C92-ADA3-44E6-B791-6418A26D72A3}"/>
              </a:ext>
            </a:extLst>
          </p:cNvPr>
          <p:cNvSpPr txBox="1">
            <a:spLocks/>
          </p:cNvSpPr>
          <p:nvPr/>
        </p:nvSpPr>
        <p:spPr>
          <a:xfrm>
            <a:off x="3932321" y="1641080"/>
            <a:ext cx="4614288" cy="1907376"/>
          </a:xfrm>
          <a:prstGeom prst="rect">
            <a:avLst/>
          </a:prstGeom>
        </p:spPr>
        <p:txBody>
          <a:bodyPr>
            <a:noAutofit/>
          </a:bodyPr>
          <a:lstStyle>
            <a:lvl1pPr algn="r" rtl="0" eaLnBrk="0" fontAlgn="base" hangingPunct="0">
              <a:spcBef>
                <a:spcPct val="0"/>
              </a:spcBef>
              <a:spcAft>
                <a:spcPct val="0"/>
              </a:spcAft>
              <a:defRPr sz="4000" b="1">
                <a:solidFill>
                  <a:schemeClr val="tx1"/>
                </a:solidFill>
                <a:latin typeface="+mj-lt"/>
                <a:ea typeface="+mj-ea"/>
                <a:cs typeface="MS Pゴシック" charset="0"/>
              </a:defRPr>
            </a:lvl1pPr>
            <a:lvl2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2pPr>
            <a:lvl3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3pPr>
            <a:lvl4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4pPr>
            <a:lvl5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5pPr>
            <a:lvl6pPr marL="457200" algn="r" rtl="0" fontAlgn="base">
              <a:spcBef>
                <a:spcPct val="0"/>
              </a:spcBef>
              <a:spcAft>
                <a:spcPct val="0"/>
              </a:spcAft>
              <a:defRPr sz="4400" b="1">
                <a:solidFill>
                  <a:srgbClr val="DE2723"/>
                </a:solidFill>
                <a:latin typeface="Arial" charset="0"/>
                <a:ea typeface="MS Pゴシック" pitchFamily="-92" charset="-128"/>
              </a:defRPr>
            </a:lvl6pPr>
            <a:lvl7pPr marL="914400" algn="r" rtl="0" fontAlgn="base">
              <a:spcBef>
                <a:spcPct val="0"/>
              </a:spcBef>
              <a:spcAft>
                <a:spcPct val="0"/>
              </a:spcAft>
              <a:defRPr sz="4400" b="1">
                <a:solidFill>
                  <a:srgbClr val="DE2723"/>
                </a:solidFill>
                <a:latin typeface="Arial" charset="0"/>
                <a:ea typeface="MS Pゴシック" pitchFamily="-92" charset="-128"/>
              </a:defRPr>
            </a:lvl7pPr>
            <a:lvl8pPr marL="1371600" algn="r" rtl="0" fontAlgn="base">
              <a:spcBef>
                <a:spcPct val="0"/>
              </a:spcBef>
              <a:spcAft>
                <a:spcPct val="0"/>
              </a:spcAft>
              <a:defRPr sz="4400" b="1">
                <a:solidFill>
                  <a:srgbClr val="DE2723"/>
                </a:solidFill>
                <a:latin typeface="Arial" charset="0"/>
                <a:ea typeface="MS Pゴシック" pitchFamily="-92" charset="-128"/>
              </a:defRPr>
            </a:lvl8pPr>
            <a:lvl9pPr marL="1828800" algn="r" rtl="0" fontAlgn="base">
              <a:spcBef>
                <a:spcPct val="0"/>
              </a:spcBef>
              <a:spcAft>
                <a:spcPct val="0"/>
              </a:spcAft>
              <a:defRPr sz="4400" b="1">
                <a:solidFill>
                  <a:srgbClr val="DE2723"/>
                </a:solidFill>
                <a:latin typeface="Arial" charset="0"/>
                <a:ea typeface="MS Pゴシック" pitchFamily="-92" charset="-128"/>
              </a:defRPr>
            </a:lvl9pPr>
          </a:lstStyle>
          <a:p>
            <a:pPr algn="ctr" defTabSz="685783"/>
            <a:r>
              <a:rPr lang="en-US" sz="2100" b="0" dirty="0">
                <a:solidFill>
                  <a:srgbClr val="000000"/>
                </a:solidFill>
                <a:latin typeface="Century Gothic" panose="020B0502020202020204" pitchFamily="34" charset="0"/>
                <a:cs typeface="Century Gothic"/>
              </a:rPr>
              <a:t>Dave Fish</a:t>
            </a:r>
          </a:p>
          <a:p>
            <a:pPr algn="ctr" defTabSz="685783"/>
            <a:r>
              <a:rPr lang="en-US" sz="2100" b="0" dirty="0">
                <a:solidFill>
                  <a:srgbClr val="FFFFFF"/>
                </a:solidFill>
                <a:latin typeface="Century Gothic" panose="020B0502020202020204" pitchFamily="34" charset="0"/>
                <a:cs typeface="Century Gothic"/>
                <a:hlinkClick r:id="rId2"/>
              </a:rPr>
              <a:t>dfish@perimeterinstitute.ca</a:t>
            </a:r>
            <a:endParaRPr lang="en-US" sz="2100" b="0" dirty="0">
              <a:solidFill>
                <a:srgbClr val="FFFFFF"/>
              </a:solidFill>
              <a:latin typeface="Century Gothic" panose="020B0502020202020204" pitchFamily="34" charset="0"/>
              <a:cs typeface="Century Gothic"/>
            </a:endParaRPr>
          </a:p>
          <a:p>
            <a:pPr algn="ctr" defTabSz="685783"/>
            <a:endParaRPr lang="en-US" sz="2100" b="0" dirty="0">
              <a:solidFill>
                <a:srgbClr val="000000"/>
              </a:solidFill>
              <a:latin typeface="Century Gothic" panose="020B0502020202020204" pitchFamily="34" charset="0"/>
              <a:cs typeface="Century Gothic"/>
            </a:endParaRPr>
          </a:p>
          <a:p>
            <a:pPr algn="ctr" defTabSz="685783"/>
            <a:r>
              <a:rPr lang="en-US" sz="2100" b="0" dirty="0">
                <a:solidFill>
                  <a:srgbClr val="000000"/>
                </a:solidFill>
                <a:latin typeface="Century Gothic" panose="020B0502020202020204" pitchFamily="34" charset="0"/>
                <a:cs typeface="Century Gothic"/>
              </a:rPr>
              <a:t>Kelly Foyle</a:t>
            </a:r>
          </a:p>
          <a:p>
            <a:pPr algn="ctr" defTabSz="685783"/>
            <a:r>
              <a:rPr lang="en-US" sz="2100" b="0" dirty="0">
                <a:solidFill>
                  <a:srgbClr val="FFFFFF"/>
                </a:solidFill>
                <a:latin typeface="Century Gothic" panose="020B0502020202020204" pitchFamily="34" charset="0"/>
                <a:cs typeface="Century Gothic"/>
                <a:hlinkClick r:id="rId3"/>
              </a:rPr>
              <a:t>kfoyle@perimeterinstitute.ca</a:t>
            </a:r>
            <a:endParaRPr lang="en-US" sz="2100" b="0" dirty="0">
              <a:solidFill>
                <a:srgbClr val="FFFFFF"/>
              </a:solidFill>
              <a:latin typeface="Century Gothic" panose="020B0502020202020204" pitchFamily="34" charset="0"/>
              <a:cs typeface="Century Gothic"/>
            </a:endParaRPr>
          </a:p>
          <a:p>
            <a:pPr algn="ctr" defTabSz="685783"/>
            <a:endParaRPr lang="en-US" sz="2100" b="0" dirty="0">
              <a:solidFill>
                <a:srgbClr val="FFFFFF"/>
              </a:solidFill>
              <a:latin typeface="Century Gothic" panose="020B0502020202020204" pitchFamily="34" charset="0"/>
              <a:cs typeface="Century Gothic"/>
            </a:endParaRPr>
          </a:p>
          <a:p>
            <a:pPr algn="ctr" defTabSz="685783"/>
            <a:endParaRPr lang="en-US" sz="2100" b="0" dirty="0">
              <a:solidFill>
                <a:srgbClr val="FFFFFF"/>
              </a:solidFill>
              <a:latin typeface="Century Gothic" panose="020B0502020202020204" pitchFamily="34" charset="0"/>
              <a:cs typeface="Century Gothic"/>
            </a:endParaRPr>
          </a:p>
        </p:txBody>
      </p:sp>
      <p:grpSp>
        <p:nvGrpSpPr>
          <p:cNvPr id="2" name="Group 1">
            <a:extLst>
              <a:ext uri="{FF2B5EF4-FFF2-40B4-BE49-F238E27FC236}">
                <a16:creationId xmlns:a16="http://schemas.microsoft.com/office/drawing/2014/main" id="{3910377A-040A-65F4-9843-EBD6BAD6B0F1}"/>
              </a:ext>
            </a:extLst>
          </p:cNvPr>
          <p:cNvGrpSpPr/>
          <p:nvPr/>
        </p:nvGrpSpPr>
        <p:grpSpPr>
          <a:xfrm>
            <a:off x="4017759" y="3562350"/>
            <a:ext cx="4443412" cy="1025098"/>
            <a:chOff x="4017759" y="3562350"/>
            <a:chExt cx="4443412" cy="1025098"/>
          </a:xfrm>
        </p:grpSpPr>
        <p:sp>
          <p:nvSpPr>
            <p:cNvPr id="4" name="TextBox 3">
              <a:extLst>
                <a:ext uri="{FF2B5EF4-FFF2-40B4-BE49-F238E27FC236}">
                  <a16:creationId xmlns:a16="http://schemas.microsoft.com/office/drawing/2014/main" id="{E581CB64-CDF2-4348-A5A6-FFCC485362E2}"/>
                </a:ext>
              </a:extLst>
            </p:cNvPr>
            <p:cNvSpPr txBox="1"/>
            <p:nvPr/>
          </p:nvSpPr>
          <p:spPr>
            <a:xfrm>
              <a:off x="4017759" y="4171950"/>
              <a:ext cx="4443412" cy="415498"/>
            </a:xfrm>
            <a:prstGeom prst="rect">
              <a:avLst/>
            </a:prstGeom>
            <a:noFill/>
          </p:spPr>
          <p:txBody>
            <a:bodyPr wrap="square" rtlCol="0">
              <a:spAutoFit/>
            </a:bodyPr>
            <a:lstStyle/>
            <a:p>
              <a:pPr algn="ctr" defTabSz="914355"/>
              <a:r>
                <a:rPr lang="en-US" sz="2100" dirty="0">
                  <a:solidFill>
                    <a:srgbClr val="000000"/>
                  </a:solidFill>
                  <a:hlinkClick r:id="rId4"/>
                </a:rPr>
                <a:t>resources.perimeterinstitute.ca</a:t>
              </a:r>
              <a:endParaRPr lang="en-US" sz="2100" dirty="0">
                <a:solidFill>
                  <a:srgbClr val="000000"/>
                </a:solidFill>
              </a:endParaRPr>
            </a:p>
          </p:txBody>
        </p:sp>
        <p:pic>
          <p:nvPicPr>
            <p:cNvPr id="5" name="Picture 4">
              <a:extLst>
                <a:ext uri="{FF2B5EF4-FFF2-40B4-BE49-F238E27FC236}">
                  <a16:creationId xmlns:a16="http://schemas.microsoft.com/office/drawing/2014/main" id="{B1BEECD0-0FA9-49B9-A553-12342BFB8210}"/>
                </a:ext>
              </a:extLst>
            </p:cNvPr>
            <p:cNvPicPr>
              <a:picLocks noChangeAspect="1"/>
            </p:cNvPicPr>
            <p:nvPr/>
          </p:nvPicPr>
          <p:blipFill>
            <a:blip r:embed="rId5"/>
            <a:stretch>
              <a:fillRect/>
            </a:stretch>
          </p:blipFill>
          <p:spPr>
            <a:xfrm>
              <a:off x="5496515" y="3562350"/>
              <a:ext cx="1485900" cy="664369"/>
            </a:xfrm>
            <a:prstGeom prst="rect">
              <a:avLst/>
            </a:prstGeom>
          </p:spPr>
        </p:pic>
      </p:grpSp>
      <p:pic>
        <p:nvPicPr>
          <p:cNvPr id="8" name="Picture 7" descr="Shape&#10;&#10;Description automatically generated with medium confidence">
            <a:extLst>
              <a:ext uri="{FF2B5EF4-FFF2-40B4-BE49-F238E27FC236}">
                <a16:creationId xmlns:a16="http://schemas.microsoft.com/office/drawing/2014/main" id="{55396546-01AC-DE50-396E-D80EE01BF04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614900" y="206608"/>
            <a:ext cx="4329113" cy="1038179"/>
          </a:xfrm>
          <a:prstGeom prst="rect">
            <a:avLst/>
          </a:prstGeom>
        </p:spPr>
      </p:pic>
      <p:pic>
        <p:nvPicPr>
          <p:cNvPr id="9" name="Picture 8" descr="Qr code&#10;&#10;Description automatically generated">
            <a:extLst>
              <a:ext uri="{FF2B5EF4-FFF2-40B4-BE49-F238E27FC236}">
                <a16:creationId xmlns:a16="http://schemas.microsoft.com/office/drawing/2014/main" id="{060539FC-8F90-F818-8CD6-8F9F3756055B}"/>
              </a:ext>
            </a:extLst>
          </p:cNvPr>
          <p:cNvPicPr>
            <a:picLocks noChangeAspect="1"/>
          </p:cNvPicPr>
          <p:nvPr/>
        </p:nvPicPr>
        <p:blipFill>
          <a:blip r:embed="rId7"/>
          <a:stretch>
            <a:fillRect/>
          </a:stretch>
        </p:blipFill>
        <p:spPr>
          <a:xfrm>
            <a:off x="1066800" y="1821470"/>
            <a:ext cx="2205318" cy="2205318"/>
          </a:xfrm>
          <a:prstGeom prst="rect">
            <a:avLst/>
          </a:prstGeom>
        </p:spPr>
      </p:pic>
      <p:sp>
        <p:nvSpPr>
          <p:cNvPr id="10" name="Title 1">
            <a:extLst>
              <a:ext uri="{FF2B5EF4-FFF2-40B4-BE49-F238E27FC236}">
                <a16:creationId xmlns:a16="http://schemas.microsoft.com/office/drawing/2014/main" id="{3A0C4D52-20BE-2911-2FD2-D253D44B7480}"/>
              </a:ext>
            </a:extLst>
          </p:cNvPr>
          <p:cNvSpPr>
            <a:spLocks noGrp="1"/>
          </p:cNvSpPr>
          <p:nvPr>
            <p:ph type="title"/>
          </p:nvPr>
        </p:nvSpPr>
        <p:spPr>
          <a:xfrm>
            <a:off x="682829" y="4002263"/>
            <a:ext cx="2974771" cy="855487"/>
          </a:xfrm>
        </p:spPr>
        <p:txBody>
          <a:bodyPr>
            <a:normAutofit/>
          </a:bodyPr>
          <a:lstStyle/>
          <a:p>
            <a:pPr algn="ctr"/>
            <a:r>
              <a:rPr lang="en-CA" sz="2400" dirty="0">
                <a:latin typeface="Century Gothic" panose="020B0502020202020204" pitchFamily="34" charset="0"/>
              </a:rPr>
              <a:t>Evidence for Climate Change</a:t>
            </a:r>
          </a:p>
        </p:txBody>
      </p:sp>
    </p:spTree>
    <p:extLst>
      <p:ext uri="{BB962C8B-B14F-4D97-AF65-F5344CB8AC3E}">
        <p14:creationId xmlns:p14="http://schemas.microsoft.com/office/powerpoint/2010/main" val="13394823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 y="0"/>
            <a:ext cx="9143999" cy="5143500"/>
          </a:xfrm>
          <a:prstGeom prst="rect">
            <a:avLst/>
          </a:prstGeom>
          <a:ln>
            <a:noFill/>
          </a:ln>
          <a:effectLst/>
        </p:spPr>
      </p:pic>
    </p:spTree>
    <p:extLst>
      <p:ext uri="{BB962C8B-B14F-4D97-AF65-F5344CB8AC3E}">
        <p14:creationId xmlns:p14="http://schemas.microsoft.com/office/powerpoint/2010/main" val="25827015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A4516F-6CAD-97ED-47C6-FB803A9B016C}"/>
              </a:ext>
            </a:extLst>
          </p:cNvPr>
          <p:cNvSpPr>
            <a:spLocks noGrp="1"/>
          </p:cNvSpPr>
          <p:nvPr>
            <p:ph type="title"/>
          </p:nvPr>
        </p:nvSpPr>
        <p:spPr/>
        <p:txBody>
          <a:bodyPr/>
          <a:lstStyle/>
          <a:p>
            <a:endParaRPr lang="en-CA"/>
          </a:p>
        </p:txBody>
      </p:sp>
      <p:sp>
        <p:nvSpPr>
          <p:cNvPr id="3" name="Content Placeholder 2">
            <a:extLst>
              <a:ext uri="{FF2B5EF4-FFF2-40B4-BE49-F238E27FC236}">
                <a16:creationId xmlns:a16="http://schemas.microsoft.com/office/drawing/2014/main" id="{327F4BFF-082F-8EFA-B648-9F429E9CC4F7}"/>
              </a:ext>
            </a:extLst>
          </p:cNvPr>
          <p:cNvSpPr>
            <a:spLocks noGrp="1"/>
          </p:cNvSpPr>
          <p:nvPr>
            <p:ph idx="1"/>
          </p:nvPr>
        </p:nvSpPr>
        <p:spPr/>
        <p:txBody>
          <a:bodyPr/>
          <a:lstStyle/>
          <a:p>
            <a:endParaRPr lang="en-CA"/>
          </a:p>
        </p:txBody>
      </p:sp>
      <p:pic>
        <p:nvPicPr>
          <p:cNvPr id="4" name="Picture 3" descr="Diagram&#10;&#10;Description automatically generated">
            <a:extLst>
              <a:ext uri="{FF2B5EF4-FFF2-40B4-BE49-F238E27FC236}">
                <a16:creationId xmlns:a16="http://schemas.microsoft.com/office/drawing/2014/main" id="{5036DFA2-C35E-BFD6-972D-4844C9EF24A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53095" cy="5138394"/>
          </a:xfrm>
          <a:prstGeom prst="rect">
            <a:avLst/>
          </a:prstGeom>
        </p:spPr>
      </p:pic>
    </p:spTree>
    <p:extLst>
      <p:ext uri="{BB962C8B-B14F-4D97-AF65-F5344CB8AC3E}">
        <p14:creationId xmlns:p14="http://schemas.microsoft.com/office/powerpoint/2010/main" val="6279062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grpSp>
        <p:nvGrpSpPr>
          <p:cNvPr id="20" name="Group 19">
            <a:extLst>
              <a:ext uri="{FF2B5EF4-FFF2-40B4-BE49-F238E27FC236}">
                <a16:creationId xmlns:a16="http://schemas.microsoft.com/office/drawing/2014/main" id="{A68F99F3-154E-47E1-9011-3050A90B4097}"/>
              </a:ext>
            </a:extLst>
          </p:cNvPr>
          <p:cNvGrpSpPr/>
          <p:nvPr/>
        </p:nvGrpSpPr>
        <p:grpSpPr>
          <a:xfrm>
            <a:off x="1314450" y="895352"/>
            <a:ext cx="5197636" cy="3276599"/>
            <a:chOff x="0" y="-78419"/>
            <a:chExt cx="3765550" cy="2457129"/>
          </a:xfrm>
        </p:grpSpPr>
        <p:pic>
          <p:nvPicPr>
            <p:cNvPr id="21" name="Picture 20" descr="A picture containing text, businesscard&#10;&#10;Description automatically generated">
              <a:extLst>
                <a:ext uri="{FF2B5EF4-FFF2-40B4-BE49-F238E27FC236}">
                  <a16:creationId xmlns:a16="http://schemas.microsoft.com/office/drawing/2014/main" id="{467FE042-B7EF-404F-959F-6D0F3F023ED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78419"/>
              <a:ext cx="1670050" cy="2159635"/>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22" name="Picture 21" descr="A picture containing text, businesscard&#10;&#10;Description automatically generated">
              <a:extLst>
                <a:ext uri="{FF2B5EF4-FFF2-40B4-BE49-F238E27FC236}">
                  <a16:creationId xmlns:a16="http://schemas.microsoft.com/office/drawing/2014/main" id="{D9F55003-3BE9-4774-937D-01FBE32BB5B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62038" y="76200"/>
              <a:ext cx="1670050" cy="2159635"/>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23" name="Picture 22" descr="A picture containing text&#10;&#10;Description automatically generated">
              <a:extLst>
                <a:ext uri="{FF2B5EF4-FFF2-40B4-BE49-F238E27FC236}">
                  <a16:creationId xmlns:a16="http://schemas.microsoft.com/office/drawing/2014/main" id="{76CCCE0A-5193-4D41-9404-909674FEA5A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95500" y="219075"/>
              <a:ext cx="1670050" cy="2159635"/>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grpSp>
      <p:sp>
        <p:nvSpPr>
          <p:cNvPr id="11" name="Title 1"/>
          <p:cNvSpPr txBox="1">
            <a:spLocks/>
          </p:cNvSpPr>
          <p:nvPr/>
        </p:nvSpPr>
        <p:spPr bwMode="auto">
          <a:xfrm>
            <a:off x="0" y="0"/>
            <a:ext cx="9144000" cy="857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normAutofit/>
          </a:bodyPr>
          <a:lstStyle>
            <a:lvl1pPr algn="ctr" rtl="0" eaLnBrk="0" fontAlgn="base" hangingPunct="0">
              <a:spcBef>
                <a:spcPct val="0"/>
              </a:spcBef>
              <a:spcAft>
                <a:spcPct val="0"/>
              </a:spcAft>
              <a:defRPr sz="3000" b="0">
                <a:solidFill>
                  <a:schemeClr val="tx1"/>
                </a:solidFill>
                <a:latin typeface="Century Gothic"/>
                <a:ea typeface="+mj-ea"/>
                <a:cs typeface="Century Gothic"/>
              </a:defRPr>
            </a:lvl1pPr>
            <a:lvl2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2pPr>
            <a:lvl3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3pPr>
            <a:lvl4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4pPr>
            <a:lvl5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5pPr>
            <a:lvl6pPr marL="457200" algn="r" rtl="0" fontAlgn="base">
              <a:spcBef>
                <a:spcPct val="0"/>
              </a:spcBef>
              <a:spcAft>
                <a:spcPct val="0"/>
              </a:spcAft>
              <a:defRPr sz="4400" b="1">
                <a:solidFill>
                  <a:srgbClr val="DE2723"/>
                </a:solidFill>
                <a:latin typeface="Arial" charset="0"/>
                <a:ea typeface="MS Pゴシック" pitchFamily="-92" charset="-128"/>
              </a:defRPr>
            </a:lvl6pPr>
            <a:lvl7pPr marL="914400" algn="r" rtl="0" fontAlgn="base">
              <a:spcBef>
                <a:spcPct val="0"/>
              </a:spcBef>
              <a:spcAft>
                <a:spcPct val="0"/>
              </a:spcAft>
              <a:defRPr sz="4400" b="1">
                <a:solidFill>
                  <a:srgbClr val="DE2723"/>
                </a:solidFill>
                <a:latin typeface="Arial" charset="0"/>
                <a:ea typeface="MS Pゴシック" pitchFamily="-92" charset="-128"/>
              </a:defRPr>
            </a:lvl7pPr>
            <a:lvl8pPr marL="1371600" algn="r" rtl="0" fontAlgn="base">
              <a:spcBef>
                <a:spcPct val="0"/>
              </a:spcBef>
              <a:spcAft>
                <a:spcPct val="0"/>
              </a:spcAft>
              <a:defRPr sz="4400" b="1">
                <a:solidFill>
                  <a:srgbClr val="DE2723"/>
                </a:solidFill>
                <a:latin typeface="Arial" charset="0"/>
                <a:ea typeface="MS Pゴシック" pitchFamily="-92" charset="-128"/>
              </a:defRPr>
            </a:lvl8pPr>
            <a:lvl9pPr marL="1828800" algn="r" rtl="0" fontAlgn="base">
              <a:spcBef>
                <a:spcPct val="0"/>
              </a:spcBef>
              <a:spcAft>
                <a:spcPct val="0"/>
              </a:spcAft>
              <a:defRPr sz="4400" b="1">
                <a:solidFill>
                  <a:srgbClr val="DE2723"/>
                </a:solidFill>
                <a:latin typeface="Arial" charset="0"/>
                <a:ea typeface="MS Pゴシック" pitchFamily="-92" charset="-128"/>
              </a:defRPr>
            </a:lvl9pPr>
          </a:lstStyle>
          <a:p>
            <a:r>
              <a:rPr lang="en-CA" dirty="0">
                <a:solidFill>
                  <a:srgbClr val="000000"/>
                </a:solidFill>
                <a:latin typeface="Century Gothic" pitchFamily="34" charset="0"/>
              </a:rPr>
              <a:t>IN-CLASS RESOURCES</a:t>
            </a:r>
          </a:p>
        </p:txBody>
      </p:sp>
      <p:sp>
        <p:nvSpPr>
          <p:cNvPr id="15" name="Rectangle 14"/>
          <p:cNvSpPr/>
          <p:nvPr/>
        </p:nvSpPr>
        <p:spPr bwMode="auto">
          <a:xfrm>
            <a:off x="6909548" y="1223606"/>
            <a:ext cx="2416420" cy="828000"/>
          </a:xfrm>
          <a:prstGeom prst="rect">
            <a:avLst/>
          </a:prstGeom>
          <a:solidFill>
            <a:schemeClr val="bg1">
              <a:alpha val="72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solidFill>
                <a:srgbClr val="000000">
                  <a:lumMod val="95000"/>
                  <a:lumOff val="5000"/>
                </a:srgbClr>
              </a:solidFill>
            </a:endParaRPr>
          </a:p>
        </p:txBody>
      </p:sp>
      <p:sp>
        <p:nvSpPr>
          <p:cNvPr id="14" name="TextBox 13"/>
          <p:cNvSpPr txBox="1"/>
          <p:nvPr/>
        </p:nvSpPr>
        <p:spPr>
          <a:xfrm>
            <a:off x="6996794" y="1329932"/>
            <a:ext cx="1715400" cy="584775"/>
          </a:xfrm>
          <a:prstGeom prst="rect">
            <a:avLst/>
          </a:prstGeom>
          <a:noFill/>
        </p:spPr>
        <p:txBody>
          <a:bodyPr wrap="square" rtlCol="0">
            <a:spAutoFit/>
          </a:bodyPr>
          <a:lstStyle/>
          <a:p>
            <a:r>
              <a:rPr lang="en-CA" sz="1600" dirty="0">
                <a:solidFill>
                  <a:schemeClr val="tx1"/>
                </a:solidFill>
                <a:latin typeface="Century Gothic"/>
                <a:cs typeface="Century Gothic"/>
              </a:rPr>
              <a:t>Experienced</a:t>
            </a:r>
            <a:r>
              <a:rPr lang="en-CA" sz="1600" dirty="0">
                <a:solidFill>
                  <a:srgbClr val="16B5FF"/>
                </a:solidFill>
                <a:latin typeface="Century Gothic"/>
                <a:cs typeface="Century Gothic"/>
              </a:rPr>
              <a:t> </a:t>
            </a:r>
            <a:r>
              <a:rPr lang="en-CA" sz="1600" dirty="0">
                <a:solidFill>
                  <a:schemeClr val="tx1"/>
                </a:solidFill>
                <a:latin typeface="Century Gothic"/>
                <a:cs typeface="Century Gothic"/>
              </a:rPr>
              <a:t>teachers</a:t>
            </a:r>
            <a:endParaRPr lang="en-CA" sz="1600" dirty="0">
              <a:solidFill>
                <a:schemeClr val="tx1"/>
              </a:solidFill>
              <a:latin typeface="Century Gothic" panose="020B0502020202020204" pitchFamily="34" charset="0"/>
              <a:cs typeface="Century Gothic"/>
            </a:endParaRPr>
          </a:p>
        </p:txBody>
      </p:sp>
      <p:sp>
        <p:nvSpPr>
          <p:cNvPr id="16" name="Rectangle 15"/>
          <p:cNvSpPr/>
          <p:nvPr/>
        </p:nvSpPr>
        <p:spPr bwMode="auto">
          <a:xfrm>
            <a:off x="6928327" y="2221793"/>
            <a:ext cx="2433500" cy="828000"/>
          </a:xfrm>
          <a:prstGeom prst="rect">
            <a:avLst/>
          </a:prstGeom>
          <a:solidFill>
            <a:schemeClr val="bg1">
              <a:alpha val="72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solidFill>
                <a:srgbClr val="000000">
                  <a:lumMod val="95000"/>
                  <a:lumOff val="5000"/>
                </a:srgbClr>
              </a:solidFill>
            </a:endParaRPr>
          </a:p>
        </p:txBody>
      </p:sp>
      <p:sp>
        <p:nvSpPr>
          <p:cNvPr id="17" name="TextBox 16"/>
          <p:cNvSpPr txBox="1"/>
          <p:nvPr/>
        </p:nvSpPr>
        <p:spPr>
          <a:xfrm>
            <a:off x="6996794" y="2343406"/>
            <a:ext cx="1426089" cy="584775"/>
          </a:xfrm>
          <a:prstGeom prst="rect">
            <a:avLst/>
          </a:prstGeom>
          <a:noFill/>
        </p:spPr>
        <p:txBody>
          <a:bodyPr wrap="square" rtlCol="0">
            <a:spAutoFit/>
          </a:bodyPr>
          <a:lstStyle/>
          <a:p>
            <a:r>
              <a:rPr lang="en-CA" sz="1600" dirty="0">
                <a:solidFill>
                  <a:schemeClr val="tx1"/>
                </a:solidFill>
                <a:latin typeface="Century Gothic"/>
                <a:cs typeface="Century Gothic"/>
              </a:rPr>
              <a:t>Perimeter</a:t>
            </a:r>
            <a:r>
              <a:rPr lang="en-CA" sz="1600" dirty="0">
                <a:solidFill>
                  <a:srgbClr val="16B5FF"/>
                </a:solidFill>
                <a:latin typeface="Century Gothic"/>
                <a:cs typeface="Century Gothic"/>
              </a:rPr>
              <a:t> </a:t>
            </a:r>
            <a:r>
              <a:rPr lang="en-CA" sz="1600" dirty="0">
                <a:solidFill>
                  <a:schemeClr val="tx1"/>
                </a:solidFill>
                <a:latin typeface="Century Gothic"/>
                <a:cs typeface="Century Gothic"/>
              </a:rPr>
              <a:t>researchers</a:t>
            </a:r>
            <a:endParaRPr lang="en-CA" sz="1600" dirty="0">
              <a:solidFill>
                <a:schemeClr val="tx1"/>
              </a:solidFill>
              <a:latin typeface="Century Gothic" panose="020B0502020202020204" pitchFamily="34" charset="0"/>
              <a:cs typeface="Century Gothic"/>
            </a:endParaRPr>
          </a:p>
        </p:txBody>
      </p:sp>
      <p:sp>
        <p:nvSpPr>
          <p:cNvPr id="18" name="Rectangle 17"/>
          <p:cNvSpPr/>
          <p:nvPr/>
        </p:nvSpPr>
        <p:spPr bwMode="auto">
          <a:xfrm>
            <a:off x="6935322" y="3214088"/>
            <a:ext cx="2416420" cy="828000"/>
          </a:xfrm>
          <a:prstGeom prst="rect">
            <a:avLst/>
          </a:prstGeom>
          <a:solidFill>
            <a:schemeClr val="bg1">
              <a:alpha val="72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solidFill>
                <a:srgbClr val="000000">
                  <a:lumMod val="95000"/>
                  <a:lumOff val="5000"/>
                </a:srgbClr>
              </a:solidFill>
            </a:endParaRPr>
          </a:p>
        </p:txBody>
      </p:sp>
      <p:sp>
        <p:nvSpPr>
          <p:cNvPr id="19" name="TextBox 18"/>
          <p:cNvSpPr txBox="1"/>
          <p:nvPr/>
        </p:nvSpPr>
        <p:spPr>
          <a:xfrm>
            <a:off x="6996794" y="3335119"/>
            <a:ext cx="2102733" cy="584775"/>
          </a:xfrm>
          <a:prstGeom prst="rect">
            <a:avLst/>
          </a:prstGeom>
          <a:noFill/>
        </p:spPr>
        <p:txBody>
          <a:bodyPr wrap="square" rtlCol="0">
            <a:spAutoFit/>
          </a:bodyPr>
          <a:lstStyle/>
          <a:p>
            <a:r>
              <a:rPr lang="en-CA" sz="1600" dirty="0">
                <a:solidFill>
                  <a:schemeClr val="tx1"/>
                </a:solidFill>
                <a:latin typeface="Century Gothic"/>
                <a:cs typeface="Century Gothic"/>
              </a:rPr>
              <a:t>Pedagogy</a:t>
            </a:r>
            <a:r>
              <a:rPr lang="en-CA" sz="1600" dirty="0">
                <a:solidFill>
                  <a:srgbClr val="16B5FF"/>
                </a:solidFill>
                <a:latin typeface="Century Gothic"/>
                <a:cs typeface="Century Gothic"/>
              </a:rPr>
              <a:t> </a:t>
            </a:r>
            <a:r>
              <a:rPr lang="en-CA" sz="1600" dirty="0">
                <a:solidFill>
                  <a:schemeClr val="tx1"/>
                </a:solidFill>
                <a:latin typeface="Century Gothic"/>
                <a:cs typeface="Century Gothic"/>
              </a:rPr>
              <a:t>and</a:t>
            </a:r>
            <a:r>
              <a:rPr lang="en-CA" sz="1600" dirty="0">
                <a:solidFill>
                  <a:srgbClr val="16B5FF"/>
                </a:solidFill>
                <a:latin typeface="Century Gothic"/>
                <a:cs typeface="Century Gothic"/>
              </a:rPr>
              <a:t> </a:t>
            </a:r>
            <a:r>
              <a:rPr lang="en-CA" sz="1600" dirty="0">
                <a:solidFill>
                  <a:schemeClr val="tx1"/>
                </a:solidFill>
                <a:latin typeface="Century Gothic"/>
                <a:cs typeface="Century Gothic"/>
              </a:rPr>
              <a:t>teaching</a:t>
            </a:r>
            <a:r>
              <a:rPr lang="en-CA" sz="1600" dirty="0">
                <a:solidFill>
                  <a:schemeClr val="tx1"/>
                </a:solidFill>
                <a:latin typeface="Century Gothic" panose="020B0502020202020204" pitchFamily="34" charset="0"/>
                <a:cs typeface="Century Gothic"/>
              </a:rPr>
              <a:t> strategies</a:t>
            </a:r>
            <a:endParaRPr lang="en-CA" sz="1600" dirty="0">
              <a:solidFill>
                <a:schemeClr val="tx1"/>
              </a:solidFill>
              <a:latin typeface="Century Gothic"/>
              <a:cs typeface="Century Gothic"/>
            </a:endParaRPr>
          </a:p>
        </p:txBody>
      </p:sp>
      <p:sp>
        <p:nvSpPr>
          <p:cNvPr id="24" name="TextBox 23">
            <a:extLst>
              <a:ext uri="{FF2B5EF4-FFF2-40B4-BE49-F238E27FC236}">
                <a16:creationId xmlns:a16="http://schemas.microsoft.com/office/drawing/2014/main" id="{EA93AB78-E101-6426-99F8-62B851E13078}"/>
              </a:ext>
            </a:extLst>
          </p:cNvPr>
          <p:cNvSpPr txBox="1"/>
          <p:nvPr/>
        </p:nvSpPr>
        <p:spPr>
          <a:xfrm>
            <a:off x="2822828" y="4547766"/>
            <a:ext cx="4759636" cy="461665"/>
          </a:xfrm>
          <a:prstGeom prst="rect">
            <a:avLst/>
          </a:prstGeom>
          <a:noFill/>
        </p:spPr>
        <p:txBody>
          <a:bodyPr wrap="none" rtlCol="0">
            <a:spAutoFit/>
          </a:bodyPr>
          <a:lstStyle/>
          <a:p>
            <a:r>
              <a:rPr lang="en-CA" sz="2400" dirty="0">
                <a:latin typeface="Century Gothic" panose="020B0502020202020204" pitchFamily="34" charset="0"/>
                <a:hlinkClick r:id="rId6"/>
              </a:rPr>
              <a:t>resources.perimeterinstitute.ca</a:t>
            </a:r>
            <a:endParaRPr lang="en-CA" sz="2400" dirty="0">
              <a:latin typeface="Century Gothic" panose="020B0502020202020204" pitchFamily="34" charset="0"/>
            </a:endParaRPr>
          </a:p>
        </p:txBody>
      </p:sp>
      <p:pic>
        <p:nvPicPr>
          <p:cNvPr id="2" name="Picture 1" descr="A picture containing black, darkness&#10;&#10;Description automatically generated">
            <a:extLst>
              <a:ext uri="{FF2B5EF4-FFF2-40B4-BE49-F238E27FC236}">
                <a16:creationId xmlns:a16="http://schemas.microsoft.com/office/drawing/2014/main" id="{7AE764CC-3310-78B7-A339-654A8D572BAE}"/>
              </a:ext>
            </a:extLst>
          </p:cNvPr>
          <p:cNvPicPr>
            <a:picLocks noChangeAspect="1"/>
          </p:cNvPicPr>
          <p:nvPr/>
        </p:nvPicPr>
        <p:blipFill>
          <a:blip r:embed="rId7"/>
          <a:stretch>
            <a:fillRect/>
          </a:stretch>
        </p:blipFill>
        <p:spPr>
          <a:xfrm>
            <a:off x="7994548" y="4630510"/>
            <a:ext cx="953126" cy="315959"/>
          </a:xfrm>
          <a:prstGeom prst="rect">
            <a:avLst/>
          </a:prstGeom>
        </p:spPr>
      </p:pic>
      <p:grpSp>
        <p:nvGrpSpPr>
          <p:cNvPr id="3" name="Group 2">
            <a:extLst>
              <a:ext uri="{FF2B5EF4-FFF2-40B4-BE49-F238E27FC236}">
                <a16:creationId xmlns:a16="http://schemas.microsoft.com/office/drawing/2014/main" id="{47BB6729-83AE-9F92-128F-BA840A192EF2}"/>
              </a:ext>
            </a:extLst>
          </p:cNvPr>
          <p:cNvGrpSpPr/>
          <p:nvPr/>
        </p:nvGrpSpPr>
        <p:grpSpPr>
          <a:xfrm>
            <a:off x="109188" y="4767057"/>
            <a:ext cx="2212466" cy="328381"/>
            <a:chOff x="145584" y="6361917"/>
            <a:chExt cx="3287820" cy="432000"/>
          </a:xfrm>
        </p:grpSpPr>
        <p:pic>
          <p:nvPicPr>
            <p:cNvPr id="4" name="Picture 2">
              <a:extLst>
                <a:ext uri="{FF2B5EF4-FFF2-40B4-BE49-F238E27FC236}">
                  <a16:creationId xmlns:a16="http://schemas.microsoft.com/office/drawing/2014/main" id="{FAD195EC-8826-5A1D-8ABD-48FF787F718F}"/>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45584" y="6361917"/>
              <a:ext cx="720000" cy="4320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1C0AD50D-1C8E-D7BE-F357-C12D589BBFFC}"/>
                </a:ext>
              </a:extLst>
            </p:cNvPr>
            <p:cNvPicPr>
              <a:picLocks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001524" y="6361917"/>
              <a:ext cx="720000" cy="4320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6" name="Picture 6">
              <a:extLst>
                <a:ext uri="{FF2B5EF4-FFF2-40B4-BE49-F238E27FC236}">
                  <a16:creationId xmlns:a16="http://schemas.microsoft.com/office/drawing/2014/main" id="{433C7E10-2B96-3020-B90A-288C6EBB9A16}"/>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857464" y="6361917"/>
              <a:ext cx="720000" cy="4320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7" name="Picture 8">
              <a:extLst>
                <a:ext uri="{FF2B5EF4-FFF2-40B4-BE49-F238E27FC236}">
                  <a16:creationId xmlns:a16="http://schemas.microsoft.com/office/drawing/2014/main" id="{0203D08C-C4EB-EB53-F361-9A442CB9FBFE}"/>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713404" y="6361917"/>
              <a:ext cx="720000" cy="4320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823364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CA" sz="2700" dirty="0">
                <a:latin typeface="Century Gothic" pitchFamily="34" charset="0"/>
              </a:rPr>
              <a:t>Teacher Programs</a:t>
            </a:r>
          </a:p>
        </p:txBody>
      </p:sp>
      <p:sp>
        <p:nvSpPr>
          <p:cNvPr id="7" name="Rectangle 6">
            <a:extLst>
              <a:ext uri="{FF2B5EF4-FFF2-40B4-BE49-F238E27FC236}">
                <a16:creationId xmlns:a16="http://schemas.microsoft.com/office/drawing/2014/main" id="{1638850A-AEDB-4AAB-95CD-414EB2E5CFA1}"/>
              </a:ext>
            </a:extLst>
          </p:cNvPr>
          <p:cNvSpPr/>
          <p:nvPr/>
        </p:nvSpPr>
        <p:spPr>
          <a:xfrm>
            <a:off x="628651" y="1143522"/>
            <a:ext cx="7723415" cy="553998"/>
          </a:xfrm>
          <a:prstGeom prst="rect">
            <a:avLst/>
          </a:prstGeom>
        </p:spPr>
        <p:txBody>
          <a:bodyPr wrap="square">
            <a:spAutoFit/>
          </a:bodyPr>
          <a:lstStyle/>
          <a:p>
            <a:pPr algn="ctr"/>
            <a:r>
              <a:rPr lang="en-US" sz="3000" dirty="0">
                <a:hlinkClick r:id="rId3"/>
              </a:rPr>
              <a:t>www.perimeterinstitute.ca/outreach/teachers</a:t>
            </a:r>
            <a:endParaRPr lang="en-CA" sz="3000" dirty="0">
              <a:solidFill>
                <a:prstClr val="black"/>
              </a:solidFill>
              <a:latin typeface="Century Gothic" pitchFamily="34" charset="0"/>
            </a:endParaRPr>
          </a:p>
        </p:txBody>
      </p:sp>
      <p:pic>
        <p:nvPicPr>
          <p:cNvPr id="1026" name="Picture 2">
            <a:extLst>
              <a:ext uri="{FF2B5EF4-FFF2-40B4-BE49-F238E27FC236}">
                <a16:creationId xmlns:a16="http://schemas.microsoft.com/office/drawing/2014/main" id="{D7A4E7E0-B7FB-4C56-846D-E4DF3C3FE1AE}"/>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53227" y="2078823"/>
            <a:ext cx="2527614" cy="1685076"/>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AA03DF63-64B5-4409-A76C-60049DD3A75B}"/>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422585" y="2078823"/>
            <a:ext cx="2527614" cy="1685076"/>
          </a:xfrm>
          <a:prstGeom prst="rect">
            <a:avLst/>
          </a:prstGeom>
        </p:spPr>
      </p:pic>
      <p:pic>
        <p:nvPicPr>
          <p:cNvPr id="5" name="Picture 4">
            <a:extLst>
              <a:ext uri="{FF2B5EF4-FFF2-40B4-BE49-F238E27FC236}">
                <a16:creationId xmlns:a16="http://schemas.microsoft.com/office/drawing/2014/main" id="{541ED71A-D2B7-4F5E-97B6-50606FC1E343}"/>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091945" y="2078823"/>
            <a:ext cx="2524429" cy="1685076"/>
          </a:xfrm>
          <a:prstGeom prst="rect">
            <a:avLst/>
          </a:prstGeom>
        </p:spPr>
      </p:pic>
      <p:pic>
        <p:nvPicPr>
          <p:cNvPr id="4" name="Picture 3" descr="A picture containing black, darkness&#10;&#10;Description automatically generated">
            <a:extLst>
              <a:ext uri="{FF2B5EF4-FFF2-40B4-BE49-F238E27FC236}">
                <a16:creationId xmlns:a16="http://schemas.microsoft.com/office/drawing/2014/main" id="{B628F2FF-7378-3852-62FB-74961BB3FE31}"/>
              </a:ext>
            </a:extLst>
          </p:cNvPr>
          <p:cNvPicPr>
            <a:picLocks noChangeAspect="1"/>
          </p:cNvPicPr>
          <p:nvPr/>
        </p:nvPicPr>
        <p:blipFill>
          <a:blip r:embed="rId7"/>
          <a:stretch>
            <a:fillRect/>
          </a:stretch>
        </p:blipFill>
        <p:spPr>
          <a:xfrm>
            <a:off x="7994548" y="4630510"/>
            <a:ext cx="953126" cy="315959"/>
          </a:xfrm>
          <a:prstGeom prst="rect">
            <a:avLst/>
          </a:prstGeom>
        </p:spPr>
      </p:pic>
    </p:spTree>
    <p:extLst>
      <p:ext uri="{BB962C8B-B14F-4D97-AF65-F5344CB8AC3E}">
        <p14:creationId xmlns:p14="http://schemas.microsoft.com/office/powerpoint/2010/main" val="23146538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5" name="Content Placeholder 4" descr="Graphical user interface, website&#10;&#10;Description automatically generated">
            <a:extLst>
              <a:ext uri="{FF2B5EF4-FFF2-40B4-BE49-F238E27FC236}">
                <a16:creationId xmlns:a16="http://schemas.microsoft.com/office/drawing/2014/main" id="{A807ECC8-DA53-C712-9F17-1AF7BCBC8538}"/>
              </a:ext>
            </a:extLst>
          </p:cNvPr>
          <p:cNvPicPr>
            <a:picLocks noGrp="1" noChangeAspect="1"/>
          </p:cNvPicPr>
          <p:nvPr>
            <p:ph idx="1"/>
          </p:nvPr>
        </p:nvPicPr>
        <p:blipFill rotWithShape="1">
          <a:blip r:embed="rId2"/>
          <a:srcRect l="2987" r="13903" b="1"/>
          <a:stretch/>
        </p:blipFill>
        <p:spPr>
          <a:xfrm>
            <a:off x="15" y="7"/>
            <a:ext cx="9143985" cy="5143493"/>
          </a:xfrm>
          <a:prstGeom prst="rect">
            <a:avLst/>
          </a:prstGeom>
        </p:spPr>
      </p:pic>
      <p:sp>
        <p:nvSpPr>
          <p:cNvPr id="2" name="Title 1">
            <a:extLst>
              <a:ext uri="{FF2B5EF4-FFF2-40B4-BE49-F238E27FC236}">
                <a16:creationId xmlns:a16="http://schemas.microsoft.com/office/drawing/2014/main" id="{D32AE918-AC8F-8DA3-6B03-7ECA9C72F03D}"/>
              </a:ext>
            </a:extLst>
          </p:cNvPr>
          <p:cNvSpPr>
            <a:spLocks noGrp="1"/>
          </p:cNvSpPr>
          <p:nvPr>
            <p:ph type="title"/>
          </p:nvPr>
        </p:nvSpPr>
        <p:spPr>
          <a:xfrm>
            <a:off x="15" y="4400550"/>
            <a:ext cx="9143985" cy="558627"/>
          </a:xfrm>
          <a:solidFill>
            <a:srgbClr val="017AC2"/>
          </a:solidFill>
        </p:spPr>
        <p:txBody>
          <a:bodyPr vert="horz" wrap="square" lIns="68580" tIns="34290" rIns="68580" bIns="34290" numCol="1" rtlCol="0" anchor="ctr" anchorCtr="0" compatLnSpc="1">
            <a:prstTxWarp prst="textNoShape">
              <a:avLst/>
            </a:prstTxWarp>
            <a:normAutofit/>
          </a:bodyPr>
          <a:lstStyle/>
          <a:p>
            <a:pPr algn="ctr"/>
            <a:r>
              <a:rPr lang="en-US" sz="2700" dirty="0">
                <a:solidFill>
                  <a:schemeClr val="tx1">
                    <a:lumMod val="85000"/>
                    <a:lumOff val="15000"/>
                  </a:schemeClr>
                </a:solidFill>
              </a:rPr>
              <a:t>Perimeter Institute Teacher Courses</a:t>
            </a:r>
          </a:p>
        </p:txBody>
      </p:sp>
    </p:spTree>
    <p:extLst>
      <p:ext uri="{BB962C8B-B14F-4D97-AF65-F5344CB8AC3E}">
        <p14:creationId xmlns:p14="http://schemas.microsoft.com/office/powerpoint/2010/main" val="13867076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extBox 3"/>
          <p:cNvSpPr txBox="1"/>
          <p:nvPr/>
        </p:nvSpPr>
        <p:spPr>
          <a:xfrm>
            <a:off x="2149943" y="4357447"/>
            <a:ext cx="4759636" cy="461665"/>
          </a:xfrm>
          <a:prstGeom prst="rect">
            <a:avLst/>
          </a:prstGeom>
          <a:noFill/>
        </p:spPr>
        <p:txBody>
          <a:bodyPr wrap="none" rtlCol="0">
            <a:spAutoFit/>
          </a:bodyPr>
          <a:lstStyle/>
          <a:p>
            <a:r>
              <a:rPr lang="en-CA" sz="2400" dirty="0">
                <a:latin typeface="Century Gothic" panose="020B0502020202020204" pitchFamily="34" charset="0"/>
                <a:hlinkClick r:id="rId2"/>
              </a:rPr>
              <a:t>resources.perimeterinstitute.ca</a:t>
            </a:r>
            <a:endParaRPr lang="en-CA" sz="2400" dirty="0">
              <a:latin typeface="Century Gothic" panose="020B0502020202020204" pitchFamily="34" charset="0"/>
            </a:endParaRPr>
          </a:p>
        </p:txBody>
      </p:sp>
      <p:pic>
        <p:nvPicPr>
          <p:cNvPr id="8" name="Picture 7">
            <a:extLst>
              <a:ext uri="{FF2B5EF4-FFF2-40B4-BE49-F238E27FC236}">
                <a16:creationId xmlns:a16="http://schemas.microsoft.com/office/drawing/2014/main" id="{B5D87DFD-3814-49E3-AEE7-FE372185BFC7}"/>
              </a:ext>
            </a:extLst>
          </p:cNvPr>
          <p:cNvPicPr>
            <a:picLocks noChangeAspect="1"/>
          </p:cNvPicPr>
          <p:nvPr/>
        </p:nvPicPr>
        <p:blipFill>
          <a:blip r:embed="rId3"/>
          <a:stretch>
            <a:fillRect/>
          </a:stretch>
        </p:blipFill>
        <p:spPr>
          <a:xfrm>
            <a:off x="1083161" y="347472"/>
            <a:ext cx="6977678" cy="3760115"/>
          </a:xfrm>
          <a:prstGeom prst="rect">
            <a:avLst/>
          </a:prstGeom>
        </p:spPr>
      </p:pic>
    </p:spTree>
    <p:extLst>
      <p:ext uri="{BB962C8B-B14F-4D97-AF65-F5344CB8AC3E}">
        <p14:creationId xmlns:p14="http://schemas.microsoft.com/office/powerpoint/2010/main" val="20804643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506931B9-4B96-4698-9CEB-BC8C8CAEF953}"/>
              </a:ext>
            </a:extLst>
          </p:cNvPr>
          <p:cNvSpPr txBox="1">
            <a:spLocks/>
          </p:cNvSpPr>
          <p:nvPr/>
        </p:nvSpPr>
        <p:spPr bwMode="auto">
          <a:xfrm>
            <a:off x="82826" y="2993"/>
            <a:ext cx="8991600" cy="12047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normAutofit/>
          </a:bodyPr>
          <a:lstStyle>
            <a:lvl1pPr algn="ctr" rtl="0" eaLnBrk="0" fontAlgn="base" hangingPunct="0">
              <a:spcBef>
                <a:spcPct val="0"/>
              </a:spcBef>
              <a:spcAft>
                <a:spcPct val="0"/>
              </a:spcAft>
              <a:defRPr sz="3000" b="0">
                <a:solidFill>
                  <a:schemeClr val="bg1"/>
                </a:solidFill>
                <a:latin typeface="Century Gothic"/>
                <a:ea typeface="+mj-ea"/>
                <a:cs typeface="Century Gothic"/>
              </a:defRPr>
            </a:lvl1pPr>
            <a:lvl2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2pPr>
            <a:lvl3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3pPr>
            <a:lvl4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4pPr>
            <a:lvl5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5pPr>
            <a:lvl6pPr marL="457200" algn="r" rtl="0" fontAlgn="base">
              <a:spcBef>
                <a:spcPct val="0"/>
              </a:spcBef>
              <a:spcAft>
                <a:spcPct val="0"/>
              </a:spcAft>
              <a:defRPr sz="4400" b="1">
                <a:solidFill>
                  <a:srgbClr val="DE2723"/>
                </a:solidFill>
                <a:latin typeface="Arial" charset="0"/>
                <a:ea typeface="MS Pゴシック" pitchFamily="-92" charset="-128"/>
              </a:defRPr>
            </a:lvl6pPr>
            <a:lvl7pPr marL="914400" algn="r" rtl="0" fontAlgn="base">
              <a:spcBef>
                <a:spcPct val="0"/>
              </a:spcBef>
              <a:spcAft>
                <a:spcPct val="0"/>
              </a:spcAft>
              <a:defRPr sz="4400" b="1">
                <a:solidFill>
                  <a:srgbClr val="DE2723"/>
                </a:solidFill>
                <a:latin typeface="Arial" charset="0"/>
                <a:ea typeface="MS Pゴシック" pitchFamily="-92" charset="-128"/>
              </a:defRPr>
            </a:lvl7pPr>
            <a:lvl8pPr marL="1371600" algn="r" rtl="0" fontAlgn="base">
              <a:spcBef>
                <a:spcPct val="0"/>
              </a:spcBef>
              <a:spcAft>
                <a:spcPct val="0"/>
              </a:spcAft>
              <a:defRPr sz="4400" b="1">
                <a:solidFill>
                  <a:srgbClr val="DE2723"/>
                </a:solidFill>
                <a:latin typeface="Arial" charset="0"/>
                <a:ea typeface="MS Pゴシック" pitchFamily="-92" charset="-128"/>
              </a:defRPr>
            </a:lvl8pPr>
            <a:lvl9pPr marL="1828800" algn="r" rtl="0" fontAlgn="base">
              <a:spcBef>
                <a:spcPct val="0"/>
              </a:spcBef>
              <a:spcAft>
                <a:spcPct val="0"/>
              </a:spcAft>
              <a:defRPr sz="4400" b="1">
                <a:solidFill>
                  <a:srgbClr val="DE2723"/>
                </a:solidFill>
                <a:latin typeface="Arial" charset="0"/>
                <a:ea typeface="MS Pゴシック" pitchFamily="-92" charset="-128"/>
              </a:defRPr>
            </a:lvl9pPr>
          </a:lstStyle>
          <a:p>
            <a:r>
              <a:rPr lang="es-ES" sz="3600" b="1" kern="0" dirty="0" err="1">
                <a:latin typeface="Century Gothic" panose="020B0502020202020204" pitchFamily="34" charset="0"/>
              </a:rPr>
              <a:t>Earth</a:t>
            </a:r>
            <a:r>
              <a:rPr lang="es-ES" sz="3600" b="1" kern="0" dirty="0">
                <a:latin typeface="Century Gothic" panose="020B0502020202020204" pitchFamily="34" charset="0"/>
              </a:rPr>
              <a:t> </a:t>
            </a:r>
            <a:r>
              <a:rPr lang="es-ES" sz="3600" b="1" kern="0" dirty="0" err="1">
                <a:latin typeface="Century Gothic" panose="020B0502020202020204" pitchFamily="34" charset="0"/>
              </a:rPr>
              <a:t>is</a:t>
            </a:r>
            <a:r>
              <a:rPr lang="es-ES" sz="3600" b="1" kern="0" dirty="0">
                <a:latin typeface="Century Gothic" panose="020B0502020202020204" pitchFamily="34" charset="0"/>
              </a:rPr>
              <a:t> </a:t>
            </a:r>
            <a:r>
              <a:rPr lang="es-ES" sz="3600" b="1" kern="0" dirty="0" err="1">
                <a:latin typeface="Century Gothic" panose="020B0502020202020204" pitchFamily="34" charset="0"/>
              </a:rPr>
              <a:t>getting</a:t>
            </a:r>
            <a:r>
              <a:rPr lang="es-ES" sz="3600" b="1" kern="0" dirty="0">
                <a:latin typeface="Century Gothic" panose="020B0502020202020204" pitchFamily="34" charset="0"/>
              </a:rPr>
              <a:t> </a:t>
            </a:r>
            <a:r>
              <a:rPr lang="es-ES" sz="3600" b="1" kern="0" dirty="0" err="1">
                <a:latin typeface="Century Gothic" panose="020B0502020202020204" pitchFamily="34" charset="0"/>
              </a:rPr>
              <a:t>warmer</a:t>
            </a:r>
            <a:endParaRPr lang="en-CA" sz="3600" b="1" kern="0" dirty="0">
              <a:latin typeface="Century Gothic" panose="020B0502020202020204" pitchFamily="34" charset="0"/>
            </a:endParaRPr>
          </a:p>
        </p:txBody>
      </p:sp>
      <p:sp>
        <p:nvSpPr>
          <p:cNvPr id="8" name="TextBox 7">
            <a:extLst>
              <a:ext uri="{FF2B5EF4-FFF2-40B4-BE49-F238E27FC236}">
                <a16:creationId xmlns:a16="http://schemas.microsoft.com/office/drawing/2014/main" id="{A3D8FEF3-CF51-4421-9900-668046ADCA65}"/>
              </a:ext>
            </a:extLst>
          </p:cNvPr>
          <p:cNvSpPr txBox="1"/>
          <p:nvPr/>
        </p:nvSpPr>
        <p:spPr>
          <a:xfrm>
            <a:off x="609600" y="1207704"/>
            <a:ext cx="7162800" cy="1077218"/>
          </a:xfrm>
          <a:prstGeom prst="rect">
            <a:avLst/>
          </a:prstGeom>
          <a:noFill/>
        </p:spPr>
        <p:txBody>
          <a:bodyPr wrap="square" rtlCol="0">
            <a:spAutoFit/>
          </a:bodyPr>
          <a:lstStyle/>
          <a:p>
            <a:endParaRPr lang="en-US" sz="3200" i="1" dirty="0">
              <a:latin typeface="Century Gothic" panose="020B0502020202020204" pitchFamily="34" charset="0"/>
            </a:endParaRPr>
          </a:p>
          <a:p>
            <a:endParaRPr lang="en-US" sz="3200" i="1" dirty="0">
              <a:latin typeface="Century Gothic" panose="020B0502020202020204" pitchFamily="34" charset="0"/>
            </a:endParaRPr>
          </a:p>
        </p:txBody>
      </p:sp>
      <p:pic>
        <p:nvPicPr>
          <p:cNvPr id="3" name="Picture 2">
            <a:extLst>
              <a:ext uri="{FF2B5EF4-FFF2-40B4-BE49-F238E27FC236}">
                <a16:creationId xmlns:a16="http://schemas.microsoft.com/office/drawing/2014/main" id="{BA74CA97-2E7F-46F2-9151-4F9D9C7F4A9C}"/>
              </a:ext>
            </a:extLst>
          </p:cNvPr>
          <p:cNvPicPr>
            <a:picLocks noChangeAspect="1"/>
          </p:cNvPicPr>
          <p:nvPr/>
        </p:nvPicPr>
        <p:blipFill>
          <a:blip r:embed="rId3"/>
          <a:stretch>
            <a:fillRect/>
          </a:stretch>
        </p:blipFill>
        <p:spPr>
          <a:xfrm>
            <a:off x="987848" y="1047750"/>
            <a:ext cx="6860752" cy="3733800"/>
          </a:xfrm>
          <a:prstGeom prst="rect">
            <a:avLst/>
          </a:prstGeom>
        </p:spPr>
      </p:pic>
    </p:spTree>
    <p:extLst>
      <p:ext uri="{BB962C8B-B14F-4D97-AF65-F5344CB8AC3E}">
        <p14:creationId xmlns:p14="http://schemas.microsoft.com/office/powerpoint/2010/main" val="40673100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nodePh="1">
                                  <p:stCondLst>
                                    <p:cond delay="0"/>
                                  </p:stCondLst>
                                  <p:endCondLst>
                                    <p:cond evt="begin" delay="0">
                                      <p:tn val="5"/>
                                    </p:cond>
                                  </p:end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8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2" name="Title 1"/>
          <p:cNvSpPr txBox="1">
            <a:spLocks/>
          </p:cNvSpPr>
          <p:nvPr/>
        </p:nvSpPr>
        <p:spPr>
          <a:xfrm>
            <a:off x="1433310" y="480064"/>
            <a:ext cx="6172200" cy="642938"/>
          </a:xfrm>
          <a:prstGeom prst="rect">
            <a:avLst/>
          </a:prstGeom>
        </p:spPr>
        <p:txBody>
          <a:bodyPr vert="horz" lIns="68580" tIns="34290" rIns="68580" bIns="34290" rtlCol="0" anchor="ctr">
            <a:noAutofit/>
          </a:bodyPr>
          <a:lstStyle>
            <a:defPPr>
              <a:defRPr lang="en-US"/>
            </a:defPPr>
            <a:lvl1pPr algn="l" rtl="0" fontAlgn="base">
              <a:spcBef>
                <a:spcPct val="0"/>
              </a:spcBef>
              <a:spcAft>
                <a:spcPct val="0"/>
              </a:spcAft>
              <a:defRPr sz="4400" kern="1200">
                <a:solidFill>
                  <a:schemeClr val="bg1"/>
                </a:solidFill>
                <a:latin typeface="Arial" charset="0"/>
                <a:ea typeface="MS Pゴシック" charset="0"/>
                <a:cs typeface="MS Pゴシック" charset="0"/>
              </a:defRPr>
            </a:lvl1pPr>
            <a:lvl2pPr marL="457200" algn="l" rtl="0" fontAlgn="base">
              <a:spcBef>
                <a:spcPct val="0"/>
              </a:spcBef>
              <a:spcAft>
                <a:spcPct val="0"/>
              </a:spcAft>
              <a:defRPr sz="4400" kern="1200">
                <a:solidFill>
                  <a:schemeClr val="bg1"/>
                </a:solidFill>
                <a:latin typeface="Arial" charset="0"/>
                <a:ea typeface="MS Pゴシック" charset="0"/>
                <a:cs typeface="MS Pゴシック" charset="0"/>
              </a:defRPr>
            </a:lvl2pPr>
            <a:lvl3pPr marL="914400" algn="l" rtl="0" fontAlgn="base">
              <a:spcBef>
                <a:spcPct val="0"/>
              </a:spcBef>
              <a:spcAft>
                <a:spcPct val="0"/>
              </a:spcAft>
              <a:defRPr sz="4400" kern="1200">
                <a:solidFill>
                  <a:schemeClr val="bg1"/>
                </a:solidFill>
                <a:latin typeface="Arial" charset="0"/>
                <a:ea typeface="MS Pゴシック" charset="0"/>
                <a:cs typeface="MS Pゴシック" charset="0"/>
              </a:defRPr>
            </a:lvl3pPr>
            <a:lvl4pPr marL="1371600" algn="l" rtl="0" fontAlgn="base">
              <a:spcBef>
                <a:spcPct val="0"/>
              </a:spcBef>
              <a:spcAft>
                <a:spcPct val="0"/>
              </a:spcAft>
              <a:defRPr sz="4400" kern="1200">
                <a:solidFill>
                  <a:schemeClr val="bg1"/>
                </a:solidFill>
                <a:latin typeface="Arial" charset="0"/>
                <a:ea typeface="MS Pゴシック" charset="0"/>
                <a:cs typeface="MS Pゴシック" charset="0"/>
              </a:defRPr>
            </a:lvl4pPr>
            <a:lvl5pPr marL="1828800" algn="l" rtl="0" fontAlgn="base">
              <a:spcBef>
                <a:spcPct val="0"/>
              </a:spcBef>
              <a:spcAft>
                <a:spcPct val="0"/>
              </a:spcAft>
              <a:defRPr sz="4400" kern="1200">
                <a:solidFill>
                  <a:schemeClr val="bg1"/>
                </a:solidFill>
                <a:latin typeface="Arial" charset="0"/>
                <a:ea typeface="MS Pゴシック" charset="0"/>
                <a:cs typeface="MS Pゴシック" charset="0"/>
              </a:defRPr>
            </a:lvl5pPr>
            <a:lvl6pPr marL="2286000" algn="l" defTabSz="457200" rtl="0" eaLnBrk="1" latinLnBrk="0" hangingPunct="1">
              <a:defRPr sz="4400" kern="1200">
                <a:solidFill>
                  <a:schemeClr val="bg1"/>
                </a:solidFill>
                <a:latin typeface="Arial" charset="0"/>
                <a:ea typeface="MS Pゴシック" charset="0"/>
                <a:cs typeface="MS Pゴシック" charset="0"/>
              </a:defRPr>
            </a:lvl6pPr>
            <a:lvl7pPr marL="2743200" algn="l" defTabSz="457200" rtl="0" eaLnBrk="1" latinLnBrk="0" hangingPunct="1">
              <a:defRPr sz="4400" kern="1200">
                <a:solidFill>
                  <a:schemeClr val="bg1"/>
                </a:solidFill>
                <a:latin typeface="Arial" charset="0"/>
                <a:ea typeface="MS Pゴシック" charset="0"/>
                <a:cs typeface="MS Pゴシック" charset="0"/>
              </a:defRPr>
            </a:lvl7pPr>
            <a:lvl8pPr marL="3200400" algn="l" defTabSz="457200" rtl="0" eaLnBrk="1" latinLnBrk="0" hangingPunct="1">
              <a:defRPr sz="4400" kern="1200">
                <a:solidFill>
                  <a:schemeClr val="bg1"/>
                </a:solidFill>
                <a:latin typeface="Arial" charset="0"/>
                <a:ea typeface="MS Pゴシック" charset="0"/>
                <a:cs typeface="MS Pゴシック" charset="0"/>
              </a:defRPr>
            </a:lvl8pPr>
            <a:lvl9pPr marL="3657600" algn="l" defTabSz="457200" rtl="0" eaLnBrk="1" latinLnBrk="0" hangingPunct="1">
              <a:defRPr sz="4400" kern="1200">
                <a:solidFill>
                  <a:schemeClr val="bg1"/>
                </a:solidFill>
                <a:latin typeface="Arial" charset="0"/>
                <a:ea typeface="MS Pゴシック" charset="0"/>
                <a:cs typeface="MS Pゴシック" charset="0"/>
              </a:defRPr>
            </a:lvl9pPr>
          </a:lstStyle>
          <a:p>
            <a:pPr algn="ctr"/>
            <a:r>
              <a:rPr lang="en-CA" sz="3600" b="1" dirty="0">
                <a:solidFill>
                  <a:srgbClr val="0070C0"/>
                </a:solidFill>
                <a:latin typeface="Century Gothic" panose="020B0502020202020204" pitchFamily="34" charset="0"/>
              </a:rPr>
              <a:t>Thank You!!</a:t>
            </a:r>
          </a:p>
        </p:txBody>
      </p:sp>
      <p:sp>
        <p:nvSpPr>
          <p:cNvPr id="13" name="Title 1"/>
          <p:cNvSpPr txBox="1">
            <a:spLocks/>
          </p:cNvSpPr>
          <p:nvPr/>
        </p:nvSpPr>
        <p:spPr>
          <a:xfrm>
            <a:off x="1674921" y="1082558"/>
            <a:ext cx="5794158" cy="642938"/>
          </a:xfrm>
          <a:prstGeom prst="rect">
            <a:avLst/>
          </a:prstGeom>
        </p:spPr>
        <p:txBody>
          <a:bodyPr vert="horz" lIns="68580" tIns="34290" rIns="68580" bIns="34290" rtlCol="0" anchor="ctr">
            <a:noAutofit/>
          </a:bodyPr>
          <a:lstStyle>
            <a:defPPr>
              <a:defRPr lang="en-US"/>
            </a:defPPr>
            <a:lvl1pPr algn="l" rtl="0" fontAlgn="base">
              <a:spcBef>
                <a:spcPct val="0"/>
              </a:spcBef>
              <a:spcAft>
                <a:spcPct val="0"/>
              </a:spcAft>
              <a:defRPr sz="4400" kern="1200">
                <a:solidFill>
                  <a:schemeClr val="bg1"/>
                </a:solidFill>
                <a:latin typeface="Arial" charset="0"/>
                <a:ea typeface="MS Pゴシック" charset="0"/>
                <a:cs typeface="MS Pゴシック" charset="0"/>
              </a:defRPr>
            </a:lvl1pPr>
            <a:lvl2pPr marL="457200" algn="l" rtl="0" fontAlgn="base">
              <a:spcBef>
                <a:spcPct val="0"/>
              </a:spcBef>
              <a:spcAft>
                <a:spcPct val="0"/>
              </a:spcAft>
              <a:defRPr sz="4400" kern="1200">
                <a:solidFill>
                  <a:schemeClr val="bg1"/>
                </a:solidFill>
                <a:latin typeface="Arial" charset="0"/>
                <a:ea typeface="MS Pゴシック" charset="0"/>
                <a:cs typeface="MS Pゴシック" charset="0"/>
              </a:defRPr>
            </a:lvl2pPr>
            <a:lvl3pPr marL="914400" algn="l" rtl="0" fontAlgn="base">
              <a:spcBef>
                <a:spcPct val="0"/>
              </a:spcBef>
              <a:spcAft>
                <a:spcPct val="0"/>
              </a:spcAft>
              <a:defRPr sz="4400" kern="1200">
                <a:solidFill>
                  <a:schemeClr val="bg1"/>
                </a:solidFill>
                <a:latin typeface="Arial" charset="0"/>
                <a:ea typeface="MS Pゴシック" charset="0"/>
                <a:cs typeface="MS Pゴシック" charset="0"/>
              </a:defRPr>
            </a:lvl3pPr>
            <a:lvl4pPr marL="1371600" algn="l" rtl="0" fontAlgn="base">
              <a:spcBef>
                <a:spcPct val="0"/>
              </a:spcBef>
              <a:spcAft>
                <a:spcPct val="0"/>
              </a:spcAft>
              <a:defRPr sz="4400" kern="1200">
                <a:solidFill>
                  <a:schemeClr val="bg1"/>
                </a:solidFill>
                <a:latin typeface="Arial" charset="0"/>
                <a:ea typeface="MS Pゴシック" charset="0"/>
                <a:cs typeface="MS Pゴシック" charset="0"/>
              </a:defRPr>
            </a:lvl4pPr>
            <a:lvl5pPr marL="1828800" algn="l" rtl="0" fontAlgn="base">
              <a:spcBef>
                <a:spcPct val="0"/>
              </a:spcBef>
              <a:spcAft>
                <a:spcPct val="0"/>
              </a:spcAft>
              <a:defRPr sz="4400" kern="1200">
                <a:solidFill>
                  <a:schemeClr val="bg1"/>
                </a:solidFill>
                <a:latin typeface="Arial" charset="0"/>
                <a:ea typeface="MS Pゴシック" charset="0"/>
                <a:cs typeface="MS Pゴシック" charset="0"/>
              </a:defRPr>
            </a:lvl5pPr>
            <a:lvl6pPr marL="2286000" algn="l" defTabSz="457200" rtl="0" eaLnBrk="1" latinLnBrk="0" hangingPunct="1">
              <a:defRPr sz="4400" kern="1200">
                <a:solidFill>
                  <a:schemeClr val="bg1"/>
                </a:solidFill>
                <a:latin typeface="Arial" charset="0"/>
                <a:ea typeface="MS Pゴシック" charset="0"/>
                <a:cs typeface="MS Pゴシック" charset="0"/>
              </a:defRPr>
            </a:lvl6pPr>
            <a:lvl7pPr marL="2743200" algn="l" defTabSz="457200" rtl="0" eaLnBrk="1" latinLnBrk="0" hangingPunct="1">
              <a:defRPr sz="4400" kern="1200">
                <a:solidFill>
                  <a:schemeClr val="bg1"/>
                </a:solidFill>
                <a:latin typeface="Arial" charset="0"/>
                <a:ea typeface="MS Pゴシック" charset="0"/>
                <a:cs typeface="MS Pゴシック" charset="0"/>
              </a:defRPr>
            </a:lvl7pPr>
            <a:lvl8pPr marL="3200400" algn="l" defTabSz="457200" rtl="0" eaLnBrk="1" latinLnBrk="0" hangingPunct="1">
              <a:defRPr sz="4400" kern="1200">
                <a:solidFill>
                  <a:schemeClr val="bg1"/>
                </a:solidFill>
                <a:latin typeface="Arial" charset="0"/>
                <a:ea typeface="MS Pゴシック" charset="0"/>
                <a:cs typeface="MS Pゴシック" charset="0"/>
              </a:defRPr>
            </a:lvl8pPr>
            <a:lvl9pPr marL="3657600" algn="l" defTabSz="457200" rtl="0" eaLnBrk="1" latinLnBrk="0" hangingPunct="1">
              <a:defRPr sz="4400" kern="1200">
                <a:solidFill>
                  <a:schemeClr val="bg1"/>
                </a:solidFill>
                <a:latin typeface="Arial" charset="0"/>
                <a:ea typeface="MS Pゴシック" charset="0"/>
                <a:cs typeface="MS Pゴシック" charset="0"/>
              </a:defRPr>
            </a:lvl9pPr>
          </a:lstStyle>
          <a:p>
            <a:pPr algn="ctr"/>
            <a:r>
              <a:rPr lang="en-CA" sz="2700" dirty="0">
                <a:latin typeface="Century Gothic" panose="020B0502020202020204" pitchFamily="34" charset="0"/>
              </a:rPr>
              <a:t>www.perimeterinstitute.ca</a:t>
            </a:r>
          </a:p>
        </p:txBody>
      </p:sp>
      <p:pic>
        <p:nvPicPr>
          <p:cNvPr id="3" name="Picture 2" descr="A picture containing black, darkness&#10;&#10;Description automatically generated">
            <a:extLst>
              <a:ext uri="{FF2B5EF4-FFF2-40B4-BE49-F238E27FC236}">
                <a16:creationId xmlns:a16="http://schemas.microsoft.com/office/drawing/2014/main" id="{F7F7B304-F63A-9FD7-9554-9F3F96D0A084}"/>
              </a:ext>
            </a:extLst>
          </p:cNvPr>
          <p:cNvPicPr>
            <a:picLocks noChangeAspect="1"/>
          </p:cNvPicPr>
          <p:nvPr/>
        </p:nvPicPr>
        <p:blipFill>
          <a:blip r:embed="rId2"/>
          <a:stretch>
            <a:fillRect/>
          </a:stretch>
        </p:blipFill>
        <p:spPr>
          <a:xfrm>
            <a:off x="2805403" y="4096756"/>
            <a:ext cx="3806632" cy="912881"/>
          </a:xfrm>
          <a:prstGeom prst="rect">
            <a:avLst/>
          </a:prstGeom>
        </p:spPr>
      </p:pic>
      <p:sp>
        <p:nvSpPr>
          <p:cNvPr id="2" name="Title 1">
            <a:extLst>
              <a:ext uri="{FF2B5EF4-FFF2-40B4-BE49-F238E27FC236}">
                <a16:creationId xmlns:a16="http://schemas.microsoft.com/office/drawing/2014/main" id="{3898B445-D7A2-955B-A5D7-D8C2AFFF5D47}"/>
              </a:ext>
            </a:extLst>
          </p:cNvPr>
          <p:cNvSpPr txBox="1">
            <a:spLocks/>
          </p:cNvSpPr>
          <p:nvPr/>
        </p:nvSpPr>
        <p:spPr>
          <a:xfrm>
            <a:off x="2212266" y="1885950"/>
            <a:ext cx="4614288" cy="1907376"/>
          </a:xfrm>
          <a:prstGeom prst="rect">
            <a:avLst/>
          </a:prstGeom>
        </p:spPr>
        <p:txBody>
          <a:bodyPr>
            <a:noAutofit/>
          </a:bodyPr>
          <a:lstStyle>
            <a:lvl1pPr algn="r" rtl="0" eaLnBrk="0" fontAlgn="base" hangingPunct="0">
              <a:spcBef>
                <a:spcPct val="0"/>
              </a:spcBef>
              <a:spcAft>
                <a:spcPct val="0"/>
              </a:spcAft>
              <a:defRPr sz="4000" b="1">
                <a:solidFill>
                  <a:schemeClr val="tx1"/>
                </a:solidFill>
                <a:latin typeface="+mj-lt"/>
                <a:ea typeface="+mj-ea"/>
                <a:cs typeface="MS Pゴシック" charset="0"/>
              </a:defRPr>
            </a:lvl1pPr>
            <a:lvl2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2pPr>
            <a:lvl3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3pPr>
            <a:lvl4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4pPr>
            <a:lvl5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5pPr>
            <a:lvl6pPr marL="457200" algn="r" rtl="0" fontAlgn="base">
              <a:spcBef>
                <a:spcPct val="0"/>
              </a:spcBef>
              <a:spcAft>
                <a:spcPct val="0"/>
              </a:spcAft>
              <a:defRPr sz="4400" b="1">
                <a:solidFill>
                  <a:srgbClr val="DE2723"/>
                </a:solidFill>
                <a:latin typeface="Arial" charset="0"/>
                <a:ea typeface="MS Pゴシック" pitchFamily="-92" charset="-128"/>
              </a:defRPr>
            </a:lvl6pPr>
            <a:lvl7pPr marL="914400" algn="r" rtl="0" fontAlgn="base">
              <a:spcBef>
                <a:spcPct val="0"/>
              </a:spcBef>
              <a:spcAft>
                <a:spcPct val="0"/>
              </a:spcAft>
              <a:defRPr sz="4400" b="1">
                <a:solidFill>
                  <a:srgbClr val="DE2723"/>
                </a:solidFill>
                <a:latin typeface="Arial" charset="0"/>
                <a:ea typeface="MS Pゴシック" pitchFamily="-92" charset="-128"/>
              </a:defRPr>
            </a:lvl7pPr>
            <a:lvl8pPr marL="1371600" algn="r" rtl="0" fontAlgn="base">
              <a:spcBef>
                <a:spcPct val="0"/>
              </a:spcBef>
              <a:spcAft>
                <a:spcPct val="0"/>
              </a:spcAft>
              <a:defRPr sz="4400" b="1">
                <a:solidFill>
                  <a:srgbClr val="DE2723"/>
                </a:solidFill>
                <a:latin typeface="Arial" charset="0"/>
                <a:ea typeface="MS Pゴシック" pitchFamily="-92" charset="-128"/>
              </a:defRPr>
            </a:lvl8pPr>
            <a:lvl9pPr marL="1828800" algn="r" rtl="0" fontAlgn="base">
              <a:spcBef>
                <a:spcPct val="0"/>
              </a:spcBef>
              <a:spcAft>
                <a:spcPct val="0"/>
              </a:spcAft>
              <a:defRPr sz="4400" b="1">
                <a:solidFill>
                  <a:srgbClr val="DE2723"/>
                </a:solidFill>
                <a:latin typeface="Arial" charset="0"/>
                <a:ea typeface="MS Pゴシック" pitchFamily="-92" charset="-128"/>
              </a:defRPr>
            </a:lvl9pPr>
          </a:lstStyle>
          <a:p>
            <a:pPr algn="ctr" defTabSz="685783"/>
            <a:r>
              <a:rPr lang="en-US" sz="2100" b="0" dirty="0">
                <a:solidFill>
                  <a:srgbClr val="000000"/>
                </a:solidFill>
                <a:latin typeface="Century Gothic" panose="020B0502020202020204" pitchFamily="34" charset="0"/>
                <a:cs typeface="Century Gothic"/>
              </a:rPr>
              <a:t>Dave Fish</a:t>
            </a:r>
          </a:p>
          <a:p>
            <a:pPr algn="ctr" defTabSz="685783"/>
            <a:r>
              <a:rPr lang="en-US" sz="2100" b="0" dirty="0">
                <a:solidFill>
                  <a:srgbClr val="FFFFFF"/>
                </a:solidFill>
                <a:latin typeface="Century Gothic" panose="020B0502020202020204" pitchFamily="34" charset="0"/>
                <a:cs typeface="Century Gothic"/>
                <a:hlinkClick r:id="rId3"/>
              </a:rPr>
              <a:t>dfish@perimeterinstitute.ca</a:t>
            </a:r>
            <a:endParaRPr lang="en-US" sz="2100" b="0" dirty="0">
              <a:solidFill>
                <a:srgbClr val="FFFFFF"/>
              </a:solidFill>
              <a:latin typeface="Century Gothic" panose="020B0502020202020204" pitchFamily="34" charset="0"/>
              <a:cs typeface="Century Gothic"/>
            </a:endParaRPr>
          </a:p>
          <a:p>
            <a:pPr algn="ctr" defTabSz="685783"/>
            <a:endParaRPr lang="en-US" sz="2100" b="0" dirty="0">
              <a:solidFill>
                <a:srgbClr val="000000"/>
              </a:solidFill>
              <a:latin typeface="Century Gothic" panose="020B0502020202020204" pitchFamily="34" charset="0"/>
              <a:cs typeface="Century Gothic"/>
            </a:endParaRPr>
          </a:p>
          <a:p>
            <a:pPr algn="ctr" defTabSz="685783"/>
            <a:r>
              <a:rPr lang="en-US" sz="2100" b="0" dirty="0">
                <a:solidFill>
                  <a:srgbClr val="000000"/>
                </a:solidFill>
                <a:latin typeface="Century Gothic" panose="020B0502020202020204" pitchFamily="34" charset="0"/>
                <a:cs typeface="Century Gothic"/>
              </a:rPr>
              <a:t>Kelly Foyle</a:t>
            </a:r>
          </a:p>
          <a:p>
            <a:pPr algn="ctr" defTabSz="685783"/>
            <a:r>
              <a:rPr lang="en-US" sz="2100" b="0" dirty="0">
                <a:solidFill>
                  <a:srgbClr val="FFFFFF"/>
                </a:solidFill>
                <a:latin typeface="Century Gothic" panose="020B0502020202020204" pitchFamily="34" charset="0"/>
                <a:cs typeface="Century Gothic"/>
                <a:hlinkClick r:id="rId4"/>
              </a:rPr>
              <a:t>kfoyle@perimeterinstitute.ca</a:t>
            </a:r>
            <a:endParaRPr lang="en-US" sz="2100" b="0" dirty="0">
              <a:solidFill>
                <a:srgbClr val="FFFFFF"/>
              </a:solidFill>
              <a:latin typeface="Century Gothic" panose="020B0502020202020204" pitchFamily="34" charset="0"/>
              <a:cs typeface="Century Gothic"/>
            </a:endParaRPr>
          </a:p>
          <a:p>
            <a:pPr algn="ctr" defTabSz="685783"/>
            <a:endParaRPr lang="en-US" sz="2100" b="0" dirty="0">
              <a:solidFill>
                <a:srgbClr val="FFFFFF"/>
              </a:solidFill>
              <a:latin typeface="Century Gothic" panose="020B0502020202020204" pitchFamily="34" charset="0"/>
              <a:cs typeface="Century Gothic"/>
            </a:endParaRPr>
          </a:p>
          <a:p>
            <a:pPr algn="ctr" defTabSz="685783"/>
            <a:endParaRPr lang="en-US" sz="2100" b="0" dirty="0">
              <a:solidFill>
                <a:srgbClr val="FFFFFF"/>
              </a:solidFill>
              <a:latin typeface="Century Gothic" panose="020B0502020202020204" pitchFamily="34" charset="0"/>
              <a:cs typeface="Century Gothic"/>
            </a:endParaRPr>
          </a:p>
        </p:txBody>
      </p:sp>
    </p:spTree>
    <p:extLst>
      <p:ext uri="{BB962C8B-B14F-4D97-AF65-F5344CB8AC3E}">
        <p14:creationId xmlns:p14="http://schemas.microsoft.com/office/powerpoint/2010/main" val="4204890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653FF6-E55B-42C2-924A-A51668AF247B}"/>
              </a:ext>
            </a:extLst>
          </p:cNvPr>
          <p:cNvSpPr>
            <a:spLocks noGrp="1"/>
          </p:cNvSpPr>
          <p:nvPr>
            <p:ph type="title"/>
          </p:nvPr>
        </p:nvSpPr>
        <p:spPr>
          <a:xfrm>
            <a:off x="457200" y="38100"/>
            <a:ext cx="8229600" cy="857250"/>
          </a:xfrm>
        </p:spPr>
        <p:txBody>
          <a:bodyPr/>
          <a:lstStyle/>
          <a:p>
            <a:r>
              <a:rPr lang="en-US" dirty="0"/>
              <a:t>Europe (1864 – 2022)</a:t>
            </a:r>
            <a:endParaRPr lang="en-CA" dirty="0"/>
          </a:p>
        </p:txBody>
      </p:sp>
      <p:pic>
        <p:nvPicPr>
          <p:cNvPr id="5" name="Picture 4" descr="A picture containing pattern, colorfulness, blue, stripe&#10;&#10;Description automatically generated">
            <a:extLst>
              <a:ext uri="{FF2B5EF4-FFF2-40B4-BE49-F238E27FC236}">
                <a16:creationId xmlns:a16="http://schemas.microsoft.com/office/drawing/2014/main" id="{DF17BFF8-7B58-CAFF-78D6-D8BE27ECF880}"/>
              </a:ext>
            </a:extLst>
          </p:cNvPr>
          <p:cNvPicPr>
            <a:picLocks noChangeAspect="1"/>
          </p:cNvPicPr>
          <p:nvPr/>
        </p:nvPicPr>
        <p:blipFill>
          <a:blip r:embed="rId3"/>
          <a:stretch>
            <a:fillRect/>
          </a:stretch>
        </p:blipFill>
        <p:spPr>
          <a:xfrm>
            <a:off x="0" y="895350"/>
            <a:ext cx="9144000" cy="4247847"/>
          </a:xfrm>
          <a:prstGeom prst="rect">
            <a:avLst/>
          </a:prstGeom>
        </p:spPr>
      </p:pic>
    </p:spTree>
    <p:extLst>
      <p:ext uri="{BB962C8B-B14F-4D97-AF65-F5344CB8AC3E}">
        <p14:creationId xmlns:p14="http://schemas.microsoft.com/office/powerpoint/2010/main" val="36414675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Blue Horizon">
  <a:themeElements>
    <a:clrScheme name="">
      <a:dk1>
        <a:srgbClr val="808080"/>
      </a:dk1>
      <a:lt1>
        <a:srgbClr val="FFFFFF"/>
      </a:lt1>
      <a:dk2>
        <a:srgbClr val="000000"/>
      </a:dk2>
      <a:lt2>
        <a:srgbClr val="009DDC"/>
      </a:lt2>
      <a:accent1>
        <a:srgbClr val="99CCFF"/>
      </a:accent1>
      <a:accent2>
        <a:srgbClr val="CCCCFF"/>
      </a:accent2>
      <a:accent3>
        <a:srgbClr val="AAAAAA"/>
      </a:accent3>
      <a:accent4>
        <a:srgbClr val="DADADA"/>
      </a:accent4>
      <a:accent5>
        <a:srgbClr val="CAE2FF"/>
      </a:accent5>
      <a:accent6>
        <a:srgbClr val="B9B9E7"/>
      </a:accent6>
      <a:hlink>
        <a:srgbClr val="3333CC"/>
      </a:hlink>
      <a:folHlink>
        <a:srgbClr val="AF67FF"/>
      </a:folHlink>
    </a:clrScheme>
    <a:fontScheme name="Blue Horizon">
      <a:majorFont>
        <a:latin typeface="Arial"/>
        <a:ea typeface="MS Pゴシック"/>
        <a:cs typeface=""/>
      </a:majorFont>
      <a:minorFont>
        <a:latin typeface="Arial"/>
        <a:ea typeface="MS P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4400" b="0" i="0" u="none" strike="noStrike" cap="none" normalizeH="0" baseline="0" smtClean="0">
            <a:ln>
              <a:noFill/>
            </a:ln>
            <a:solidFill>
              <a:schemeClr val="bg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4400" b="0" i="0" u="none" strike="noStrike" cap="none" normalizeH="0" baseline="0" smtClean="0">
            <a:ln>
              <a:noFill/>
            </a:ln>
            <a:solidFill>
              <a:schemeClr val="bg1"/>
            </a:solidFill>
            <a:effectLst/>
            <a:latin typeface="Arial" charset="0"/>
          </a:defRPr>
        </a:defPPr>
      </a:lstStyle>
    </a:lnDef>
  </a:objectDefaults>
  <a:extraClrSchemeLst>
    <a:extraClrScheme>
      <a:clrScheme name="Blue Horizon 1">
        <a:dk1>
          <a:srgbClr val="000000"/>
        </a:dk1>
        <a:lt1>
          <a:srgbClr val="E8EAE9"/>
        </a:lt1>
        <a:dk2>
          <a:srgbClr val="000000"/>
        </a:dk2>
        <a:lt2>
          <a:srgbClr val="808080"/>
        </a:lt2>
        <a:accent1>
          <a:srgbClr val="99CCFF"/>
        </a:accent1>
        <a:accent2>
          <a:srgbClr val="CCCCFF"/>
        </a:accent2>
        <a:accent3>
          <a:srgbClr val="F2F3F2"/>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ue Horizon 2">
        <a:dk1>
          <a:srgbClr val="000000"/>
        </a:dk1>
        <a:lt1>
          <a:srgbClr val="E8EAE9"/>
        </a:lt1>
        <a:dk2>
          <a:srgbClr val="000000"/>
        </a:dk2>
        <a:lt2>
          <a:srgbClr val="3E3E5C"/>
        </a:lt2>
        <a:accent1>
          <a:srgbClr val="60597B"/>
        </a:accent1>
        <a:accent2>
          <a:srgbClr val="6666FF"/>
        </a:accent2>
        <a:accent3>
          <a:srgbClr val="F2F3F2"/>
        </a:accent3>
        <a:accent4>
          <a:srgbClr val="000000"/>
        </a:accent4>
        <a:accent5>
          <a:srgbClr val="B6B5BF"/>
        </a:accent5>
        <a:accent6>
          <a:srgbClr val="5C5CE7"/>
        </a:accent6>
        <a:hlink>
          <a:srgbClr val="99CCFF"/>
        </a:hlink>
        <a:folHlink>
          <a:srgbClr val="FFFF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Blue Horizon">
  <a:themeElements>
    <a:clrScheme name="">
      <a:dk1>
        <a:srgbClr val="808080"/>
      </a:dk1>
      <a:lt1>
        <a:srgbClr val="FFFFFF"/>
      </a:lt1>
      <a:dk2>
        <a:srgbClr val="000000"/>
      </a:dk2>
      <a:lt2>
        <a:srgbClr val="009DDC"/>
      </a:lt2>
      <a:accent1>
        <a:srgbClr val="99CCFF"/>
      </a:accent1>
      <a:accent2>
        <a:srgbClr val="CCCCFF"/>
      </a:accent2>
      <a:accent3>
        <a:srgbClr val="AAAAAA"/>
      </a:accent3>
      <a:accent4>
        <a:srgbClr val="DADADA"/>
      </a:accent4>
      <a:accent5>
        <a:srgbClr val="CAE2FF"/>
      </a:accent5>
      <a:accent6>
        <a:srgbClr val="B9B9E7"/>
      </a:accent6>
      <a:hlink>
        <a:srgbClr val="3333CC"/>
      </a:hlink>
      <a:folHlink>
        <a:srgbClr val="AF67FF"/>
      </a:folHlink>
    </a:clrScheme>
    <a:fontScheme name="Blue Horizon">
      <a:majorFont>
        <a:latin typeface="Arial"/>
        <a:ea typeface="MS Pゴシック"/>
        <a:cs typeface=""/>
      </a:majorFont>
      <a:minorFont>
        <a:latin typeface="Arial"/>
        <a:ea typeface="MS P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4400" b="0" i="0" u="none" strike="noStrike" cap="none" normalizeH="0" baseline="0" smtClean="0">
            <a:ln>
              <a:noFill/>
            </a:ln>
            <a:solidFill>
              <a:schemeClr val="bg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4400" b="0" i="0" u="none" strike="noStrike" cap="none" normalizeH="0" baseline="0" smtClean="0">
            <a:ln>
              <a:noFill/>
            </a:ln>
            <a:solidFill>
              <a:schemeClr val="bg1"/>
            </a:solidFill>
            <a:effectLst/>
            <a:latin typeface="Arial" charset="0"/>
          </a:defRPr>
        </a:defPPr>
      </a:lstStyle>
    </a:lnDef>
  </a:objectDefaults>
  <a:extraClrSchemeLst>
    <a:extraClrScheme>
      <a:clrScheme name="Blue Horizon 1">
        <a:dk1>
          <a:srgbClr val="000000"/>
        </a:dk1>
        <a:lt1>
          <a:srgbClr val="E8EAE9"/>
        </a:lt1>
        <a:dk2>
          <a:srgbClr val="000000"/>
        </a:dk2>
        <a:lt2>
          <a:srgbClr val="808080"/>
        </a:lt2>
        <a:accent1>
          <a:srgbClr val="99CCFF"/>
        </a:accent1>
        <a:accent2>
          <a:srgbClr val="CCCCFF"/>
        </a:accent2>
        <a:accent3>
          <a:srgbClr val="F2F3F2"/>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ue Horizon 2">
        <a:dk1>
          <a:srgbClr val="000000"/>
        </a:dk1>
        <a:lt1>
          <a:srgbClr val="E8EAE9"/>
        </a:lt1>
        <a:dk2>
          <a:srgbClr val="000000"/>
        </a:dk2>
        <a:lt2>
          <a:srgbClr val="3E3E5C"/>
        </a:lt2>
        <a:accent1>
          <a:srgbClr val="60597B"/>
        </a:accent1>
        <a:accent2>
          <a:srgbClr val="6666FF"/>
        </a:accent2>
        <a:accent3>
          <a:srgbClr val="F2F3F2"/>
        </a:accent3>
        <a:accent4>
          <a:srgbClr val="000000"/>
        </a:accent4>
        <a:accent5>
          <a:srgbClr val="B6B5BF"/>
        </a:accent5>
        <a:accent6>
          <a:srgbClr val="5C5CE7"/>
        </a:accent6>
        <a:hlink>
          <a:srgbClr val="99CCFF"/>
        </a:hlink>
        <a:folHlink>
          <a:srgbClr val="FFFF99"/>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Blue Horizon">
  <a:themeElements>
    <a:clrScheme name="">
      <a:dk1>
        <a:srgbClr val="808080"/>
      </a:dk1>
      <a:lt1>
        <a:srgbClr val="FFFFFF"/>
      </a:lt1>
      <a:dk2>
        <a:srgbClr val="000000"/>
      </a:dk2>
      <a:lt2>
        <a:srgbClr val="009DDC"/>
      </a:lt2>
      <a:accent1>
        <a:srgbClr val="99CCFF"/>
      </a:accent1>
      <a:accent2>
        <a:srgbClr val="CCCCFF"/>
      </a:accent2>
      <a:accent3>
        <a:srgbClr val="AAAAAA"/>
      </a:accent3>
      <a:accent4>
        <a:srgbClr val="DADADA"/>
      </a:accent4>
      <a:accent5>
        <a:srgbClr val="CAE2FF"/>
      </a:accent5>
      <a:accent6>
        <a:srgbClr val="B9B9E7"/>
      </a:accent6>
      <a:hlink>
        <a:srgbClr val="3333CC"/>
      </a:hlink>
      <a:folHlink>
        <a:srgbClr val="AF67FF"/>
      </a:folHlink>
    </a:clrScheme>
    <a:fontScheme name="Blue Horizon">
      <a:majorFont>
        <a:latin typeface="Arial"/>
        <a:ea typeface="MS Pゴシック"/>
        <a:cs typeface=""/>
      </a:majorFont>
      <a:minorFont>
        <a:latin typeface="Arial"/>
        <a:ea typeface="MS P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4400" b="0" i="0" u="none" strike="noStrike" cap="none" normalizeH="0" baseline="0" smtClean="0">
            <a:ln>
              <a:noFill/>
            </a:ln>
            <a:solidFill>
              <a:schemeClr val="bg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4400" b="0" i="0" u="none" strike="noStrike" cap="none" normalizeH="0" baseline="0" smtClean="0">
            <a:ln>
              <a:noFill/>
            </a:ln>
            <a:solidFill>
              <a:schemeClr val="bg1"/>
            </a:solidFill>
            <a:effectLst/>
            <a:latin typeface="Arial" charset="0"/>
          </a:defRPr>
        </a:defPPr>
      </a:lstStyle>
    </a:lnDef>
  </a:objectDefaults>
  <a:extraClrSchemeLst>
    <a:extraClrScheme>
      <a:clrScheme name="Blue Horizon 1">
        <a:dk1>
          <a:srgbClr val="000000"/>
        </a:dk1>
        <a:lt1>
          <a:srgbClr val="E8EAE9"/>
        </a:lt1>
        <a:dk2>
          <a:srgbClr val="000000"/>
        </a:dk2>
        <a:lt2>
          <a:srgbClr val="808080"/>
        </a:lt2>
        <a:accent1>
          <a:srgbClr val="99CCFF"/>
        </a:accent1>
        <a:accent2>
          <a:srgbClr val="CCCCFF"/>
        </a:accent2>
        <a:accent3>
          <a:srgbClr val="F2F3F2"/>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ue Horizon 2">
        <a:dk1>
          <a:srgbClr val="000000"/>
        </a:dk1>
        <a:lt1>
          <a:srgbClr val="E8EAE9"/>
        </a:lt1>
        <a:dk2>
          <a:srgbClr val="000000"/>
        </a:dk2>
        <a:lt2>
          <a:srgbClr val="3E3E5C"/>
        </a:lt2>
        <a:accent1>
          <a:srgbClr val="60597B"/>
        </a:accent1>
        <a:accent2>
          <a:srgbClr val="6666FF"/>
        </a:accent2>
        <a:accent3>
          <a:srgbClr val="F2F3F2"/>
        </a:accent3>
        <a:accent4>
          <a:srgbClr val="000000"/>
        </a:accent4>
        <a:accent5>
          <a:srgbClr val="B6B5BF"/>
        </a:accent5>
        <a:accent6>
          <a:srgbClr val="5C5CE7"/>
        </a:accent6>
        <a:hlink>
          <a:srgbClr val="99CCFF"/>
        </a:hlink>
        <a:folHlink>
          <a:srgbClr val="FFFF99"/>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Jeffery GRFX:Applications:Templates:Presentations:Designs:Blue Horizon</Template>
  <TotalTime>44811</TotalTime>
  <Words>3343</Words>
  <Application>Microsoft Office PowerPoint</Application>
  <PresentationFormat>On-screen Show (16:9)</PresentationFormat>
  <Paragraphs>396</Paragraphs>
  <Slides>80</Slides>
  <Notes>63</Notes>
  <HiddenSlides>8</HiddenSlides>
  <MMClips>1</MMClips>
  <ScaleCrop>false</ScaleCrop>
  <HeadingPairs>
    <vt:vector size="6" baseType="variant">
      <vt:variant>
        <vt:lpstr>Fonts Used</vt:lpstr>
      </vt:variant>
      <vt:variant>
        <vt:i4>12</vt:i4>
      </vt:variant>
      <vt:variant>
        <vt:lpstr>Theme</vt:lpstr>
      </vt:variant>
      <vt:variant>
        <vt:i4>3</vt:i4>
      </vt:variant>
      <vt:variant>
        <vt:lpstr>Slide Titles</vt:lpstr>
      </vt:variant>
      <vt:variant>
        <vt:i4>80</vt:i4>
      </vt:variant>
    </vt:vector>
  </HeadingPairs>
  <TitlesOfParts>
    <vt:vector size="95" baseType="lpstr">
      <vt:lpstr>AdvPSA183</vt:lpstr>
      <vt:lpstr>AdvPSA189</vt:lpstr>
      <vt:lpstr>AdvPSHN-M</vt:lpstr>
      <vt:lpstr>Arial</vt:lpstr>
      <vt:lpstr>Century Gothic</vt:lpstr>
      <vt:lpstr>charter</vt:lpstr>
      <vt:lpstr>Cooper Hewitt</vt:lpstr>
      <vt:lpstr>Georgia</vt:lpstr>
      <vt:lpstr>PT Sans</vt:lpstr>
      <vt:lpstr>Symbol</vt:lpstr>
      <vt:lpstr>Times New Roman</vt:lpstr>
      <vt:lpstr>Wingdings</vt:lpstr>
      <vt:lpstr>Blue Horizon</vt:lpstr>
      <vt:lpstr>1_Blue Horizon</vt:lpstr>
      <vt:lpstr>2_Blue Horizon</vt:lpstr>
      <vt:lpstr>PowerPoint Presentation</vt:lpstr>
      <vt:lpstr>PowerPoint Presentation</vt:lpstr>
      <vt:lpstr>PowerPoint Presentation</vt:lpstr>
      <vt:lpstr>Climate Change Story</vt:lpstr>
      <vt:lpstr>Climate Change Basics</vt:lpstr>
      <vt:lpstr>Leading to a enhanced greenhouse effect</vt:lpstr>
      <vt:lpstr>Questions</vt:lpstr>
      <vt:lpstr>PowerPoint Presentation</vt:lpstr>
      <vt:lpstr>Europe (1864 – 2022)</vt:lpstr>
      <vt:lpstr>PowerPoint Presentation</vt:lpstr>
      <vt:lpstr>PowerPoint Presentation</vt:lpstr>
      <vt:lpstr>PowerPoint Presentation</vt:lpstr>
      <vt:lpstr>Satellite Altimetry: Measuring Sea Level</vt:lpstr>
      <vt:lpstr>PowerPoint Presentation</vt:lpstr>
      <vt:lpstr>PowerPoint Presentation</vt:lpstr>
      <vt:lpstr>A Climate Change demo</vt:lpstr>
      <vt:lpstr>Which gases are transparent to infrared radiation?</vt:lpstr>
      <vt:lpstr>PowerPoint Presentation</vt:lpstr>
      <vt:lpstr>Predict: What happens to the balloons?</vt:lpstr>
      <vt:lpstr>Predict: What happens when water heats up?</vt:lpstr>
      <vt:lpstr>Predict: What happens when ice melts?</vt:lpstr>
      <vt:lpstr>Make your 3 predictions and explanations!</vt:lpstr>
      <vt:lpstr>PowerPoint Presentation</vt:lpstr>
      <vt:lpstr>Observe and Explain</vt:lpstr>
      <vt:lpstr>Apply: 70% of the Earth is covered by water</vt:lpstr>
      <vt:lpstr>Oceans are hotter</vt:lpstr>
      <vt:lpstr>What happens when water heats up?</vt:lpstr>
      <vt:lpstr>How does this relate to the Earth?</vt:lpstr>
      <vt:lpstr>Thermal Expansion of Water</vt:lpstr>
      <vt:lpstr>Apply: Measuring the Ocean’s Volume</vt:lpstr>
      <vt:lpstr>ARGO: Measuring the Ocean’s Volume</vt:lpstr>
      <vt:lpstr>ARGO: Measuring the Ocean’s Volume</vt:lpstr>
      <vt:lpstr>Observe and Explain</vt:lpstr>
      <vt:lpstr>How does this relate to the Earth?</vt:lpstr>
      <vt:lpstr>PowerPoint Presentation</vt:lpstr>
      <vt:lpstr>PowerPoint Presentation</vt:lpstr>
      <vt:lpstr>GRACE: Measuring Land Ice Mass</vt:lpstr>
      <vt:lpstr>PowerPoint Presentation</vt:lpstr>
      <vt:lpstr>Satellite Altimetry: Measuring Sea Level</vt:lpstr>
      <vt:lpstr>Measuring the Height of the Sea </vt:lpstr>
      <vt:lpstr>Sea Level Budget</vt:lpstr>
      <vt:lpstr>PowerPoint Presentation</vt:lpstr>
      <vt:lpstr>PowerPoint Presentation</vt:lpstr>
      <vt:lpstr>PowerPoint Presentation</vt:lpstr>
      <vt:lpstr>PowerPoint Presentation</vt:lpstr>
      <vt:lpstr>What’s causing the warming?</vt:lpstr>
      <vt:lpstr>Examine the Forcing Factors</vt:lpstr>
      <vt:lpstr>PowerPoint Presentation</vt:lpstr>
      <vt:lpstr>Mitigation: Sources and Sinks</vt:lpstr>
      <vt:lpstr>PowerPoint Presentation</vt:lpstr>
      <vt:lpstr>PowerPoint Presentation</vt:lpstr>
      <vt:lpstr>PowerPoint Presentation</vt:lpstr>
      <vt:lpstr>Mitigation</vt:lpstr>
      <vt:lpstr>Mitigation: Sources and Sinks</vt:lpstr>
      <vt:lpstr>Project Drawdown Top 10</vt:lpstr>
      <vt:lpstr>Project Drawdown Top 10</vt:lpstr>
      <vt:lpstr>Every contribution helps</vt:lpstr>
      <vt:lpstr>Personal Action vs Corporate Action</vt:lpstr>
      <vt:lpstr>Personal action</vt:lpstr>
      <vt:lpstr>PowerPoint Presentation</vt:lpstr>
      <vt:lpstr>What difference do personal actions make?</vt:lpstr>
      <vt:lpstr>PowerPoint Presentation</vt:lpstr>
      <vt:lpstr>Recognize that this is a loaded issue</vt:lpstr>
      <vt:lpstr>Teaching Climate Change</vt:lpstr>
      <vt:lpstr>PowerPoint Presentation</vt:lpstr>
      <vt:lpstr>Simple actions you can take:</vt:lpstr>
      <vt:lpstr>Keeling Curve activity</vt:lpstr>
      <vt:lpstr>Climate Modeling activity</vt:lpstr>
      <vt:lpstr>Impact of Transportation activity</vt:lpstr>
      <vt:lpstr>Math: How Much Carbon in that Tree?</vt:lpstr>
      <vt:lpstr>Math: Comparing Costs</vt:lpstr>
      <vt:lpstr>Climate Resources</vt:lpstr>
      <vt:lpstr>Evidence for Climate Change</vt:lpstr>
      <vt:lpstr>PowerPoint Presentation</vt:lpstr>
      <vt:lpstr>PowerPoint Presentation</vt:lpstr>
      <vt:lpstr>PowerPoint Presentation</vt:lpstr>
      <vt:lpstr>Teacher Programs</vt:lpstr>
      <vt:lpstr>Perimeter Institute Teacher Courses</vt:lpstr>
      <vt:lpstr>PowerPoint Presentation</vt:lpstr>
      <vt:lpstr>PowerPoint Presentation</vt:lpstr>
    </vt:vector>
  </TitlesOfParts>
  <Company>Perimeter Institute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arobinson</dc:creator>
  <cp:lastModifiedBy>Dave Fish</cp:lastModifiedBy>
  <cp:revision>1812</cp:revision>
  <cp:lastPrinted>2016-09-29T15:03:40Z</cp:lastPrinted>
  <dcterms:created xsi:type="dcterms:W3CDTF">2004-12-02T14:55:47Z</dcterms:created>
  <dcterms:modified xsi:type="dcterms:W3CDTF">2024-07-02T16:21:56Z</dcterms:modified>
</cp:coreProperties>
</file>